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tags/tag1.xml" ContentType="application/vnd.openxmlformats-officedocument.presentationml.tags+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Override PartName="/ppt/notesSlides/notesSlide83.xml" ContentType="application/vnd.openxmlformats-officedocument.presentationml.notesSlide+xml"/>
  <Override PartName="/ppt/slides/slide85.xml" ContentType="application/vnd.openxmlformats-officedocument.presentationml.slide+xml"/>
  <Override PartName="/ppt/tags/tag7.xml" ContentType="application/vnd.openxmlformats-officedocument.presentationml.tags+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90.xml" ContentType="application/vnd.openxmlformats-officedocument.presentationml.slide+xml"/>
  <Override PartName="/ppt/notesSlides/notesSlide65.xml" ContentType="application/vnd.openxmlformats-officedocument.presentationml.notesSlide+xml"/>
  <Override PartName="/ppt/tags/tag2.xml" ContentType="application/vnd.openxmlformats-officedocument.presentationml.tags+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notesSlides/notesSlide84.xml" ContentType="application/vnd.openxmlformats-officedocument.presentationml.notesSlide+xml"/>
  <Override PartName="/ppt/slides/slide86.xml" ContentType="application/vnd.openxmlformats-officedocument.presentationml.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slides/slide91.xml" ContentType="application/vnd.openxmlformats-officedocument.presentationml.slide+xml"/>
  <Override PartName="/ppt/notesSlides/notesSlide66.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ppt/slides/slide68.xml" ContentType="application/vnd.openxmlformats-officedocument.presentationml.slid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notesSlides/notesSlide85.xml" ContentType="application/vnd.openxmlformats-officedocument.presentationml.notesSlide+xml"/>
  <Override PartName="/ppt/slides/slide8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80.xml" ContentType="application/vnd.openxmlformats-officedocument.presentationml.notes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92.xml" ContentType="application/vnd.openxmlformats-officedocument.presentationml.slide+xml"/>
  <Override PartName="/ppt/slides/slide59.xml" ContentType="application/vnd.openxmlformats-officedocument.presentationml.slide+xml"/>
  <Override PartName="/ppt/notesSlides/notesSlide67.xml" ContentType="application/vnd.openxmlformats-officedocument.presentationml.notesSlide+xml"/>
  <Override PartName="/ppt/tags/tag4.xml" ContentType="application/vnd.openxmlformats-officedocument.presentationml.tags+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notesSlides/notesSlide86.xml" ContentType="application/vnd.openxmlformats-officedocument.presentationml.notesSlide+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81.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slides/slide93.xml" ContentType="application/vnd.openxmlformats-officedocument.presentationml.slide+xml"/>
  <Override PartName="/ppt/notesSlides/notesSlide68.xml" ContentType="application/vnd.openxmlformats-officedocument.presentationml.notesSlide+xml"/>
  <Override PartName="/ppt/tags/tag5.xml" ContentType="application/vnd.openxmlformats-officedocument.presentationml.tags+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82.xml" ContentType="application/vnd.openxmlformats-officedocument.presentationml.notesSlide+xml"/>
  <Override PartName="/ppt/slides/slide84.xml" ContentType="application/vnd.openxmlformats-officedocument.presentationml.slide+xml"/>
  <Override PartName="/ppt/slides/slide94.xml" ContentType="application/vnd.openxmlformats-officedocument.presentationml.slide+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7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6"/>
  </p:notesMasterIdLst>
  <p:sldIdLst>
    <p:sldId id="365" r:id="rId2"/>
    <p:sldId id="395" r:id="rId3"/>
    <p:sldId id="367" r:id="rId4"/>
    <p:sldId id="396" r:id="rId5"/>
    <p:sldId id="368" r:id="rId6"/>
    <p:sldId id="369" r:id="rId7"/>
    <p:sldId id="370" r:id="rId8"/>
    <p:sldId id="372" r:id="rId9"/>
    <p:sldId id="373" r:id="rId10"/>
    <p:sldId id="374" r:id="rId11"/>
    <p:sldId id="375" r:id="rId12"/>
    <p:sldId id="376" r:id="rId13"/>
    <p:sldId id="377" r:id="rId14"/>
    <p:sldId id="256" r:id="rId15"/>
    <p:sldId id="384" r:id="rId16"/>
    <p:sldId id="385" r:id="rId17"/>
    <p:sldId id="386" r:id="rId18"/>
    <p:sldId id="387" r:id="rId19"/>
    <p:sldId id="388" r:id="rId20"/>
    <p:sldId id="371" r:id="rId21"/>
    <p:sldId id="360" r:id="rId22"/>
    <p:sldId id="336" r:id="rId23"/>
    <p:sldId id="257" r:id="rId24"/>
    <p:sldId id="337" r:id="rId25"/>
    <p:sldId id="260" r:id="rId26"/>
    <p:sldId id="379" r:id="rId27"/>
    <p:sldId id="389" r:id="rId28"/>
    <p:sldId id="320" r:id="rId29"/>
    <p:sldId id="281" r:id="rId30"/>
    <p:sldId id="282" r:id="rId31"/>
    <p:sldId id="304" r:id="rId32"/>
    <p:sldId id="283" r:id="rId33"/>
    <p:sldId id="284" r:id="rId34"/>
    <p:sldId id="285" r:id="rId35"/>
    <p:sldId id="286" r:id="rId36"/>
    <p:sldId id="287" r:id="rId37"/>
    <p:sldId id="288" r:id="rId38"/>
    <p:sldId id="394" r:id="rId39"/>
    <p:sldId id="289" r:id="rId40"/>
    <p:sldId id="290" r:id="rId41"/>
    <p:sldId id="291" r:id="rId42"/>
    <p:sldId id="292" r:id="rId43"/>
    <p:sldId id="293" r:id="rId44"/>
    <p:sldId id="294" r:id="rId45"/>
    <p:sldId id="295" r:id="rId46"/>
    <p:sldId id="296" r:id="rId47"/>
    <p:sldId id="362" r:id="rId48"/>
    <p:sldId id="297" r:id="rId49"/>
    <p:sldId id="298" r:id="rId50"/>
    <p:sldId id="299" r:id="rId51"/>
    <p:sldId id="300" r:id="rId52"/>
    <p:sldId id="301" r:id="rId53"/>
    <p:sldId id="302" r:id="rId54"/>
    <p:sldId id="303" r:id="rId55"/>
    <p:sldId id="383" r:id="rId56"/>
    <p:sldId id="263" r:id="rId57"/>
    <p:sldId id="348" r:id="rId58"/>
    <p:sldId id="349" r:id="rId59"/>
    <p:sldId id="258" r:id="rId60"/>
    <p:sldId id="262" r:id="rId61"/>
    <p:sldId id="351" r:id="rId62"/>
    <p:sldId id="352" r:id="rId63"/>
    <p:sldId id="353" r:id="rId64"/>
    <p:sldId id="354" r:id="rId65"/>
    <p:sldId id="342" r:id="rId66"/>
    <p:sldId id="343" r:id="rId67"/>
    <p:sldId id="344" r:id="rId68"/>
    <p:sldId id="345" r:id="rId69"/>
    <p:sldId id="346" r:id="rId70"/>
    <p:sldId id="347" r:id="rId71"/>
    <p:sldId id="355" r:id="rId72"/>
    <p:sldId id="358" r:id="rId73"/>
    <p:sldId id="359" r:id="rId74"/>
    <p:sldId id="357" r:id="rId75"/>
    <p:sldId id="259" r:id="rId76"/>
    <p:sldId id="265" r:id="rId77"/>
    <p:sldId id="322" r:id="rId78"/>
    <p:sldId id="323" r:id="rId79"/>
    <p:sldId id="324" r:id="rId80"/>
    <p:sldId id="326" r:id="rId81"/>
    <p:sldId id="315" r:id="rId82"/>
    <p:sldId id="261" r:id="rId83"/>
    <p:sldId id="327" r:id="rId84"/>
    <p:sldId id="321" r:id="rId85"/>
    <p:sldId id="319" r:id="rId86"/>
    <p:sldId id="363" r:id="rId87"/>
    <p:sldId id="364" r:id="rId88"/>
    <p:sldId id="391" r:id="rId89"/>
    <p:sldId id="380" r:id="rId90"/>
    <p:sldId id="390" r:id="rId91"/>
    <p:sldId id="381" r:id="rId92"/>
    <p:sldId id="392" r:id="rId93"/>
    <p:sldId id="382" r:id="rId94"/>
    <p:sldId id="393" r:id="rId9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33FF"/>
    <a:srgbClr val="0099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06" d="100"/>
          <a:sy n="106" d="100"/>
        </p:scale>
        <p:origin x="-7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1820DB9-1967-0C4E-B97F-A8054360A2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B266752-55A9-4B4D-AE13-0022D8223BE8}" type="slidenum">
              <a:rPr lang="en-US"/>
              <a:pPr/>
              <a:t>1</a:t>
            </a:fld>
            <a:endParaRPr lang="en-US"/>
          </a:p>
        </p:txBody>
      </p:sp>
      <p:sp>
        <p:nvSpPr>
          <p:cNvPr id="15363" name="Rectangle 2"/>
          <p:cNvSpPr>
            <a:spLocks noGrp="1" noRot="1" noChangeAspect="1" noChangeArrowheads="1"/>
          </p:cNvSpPr>
          <p:nvPr>
            <p:ph type="sldImg"/>
          </p:nvPr>
        </p:nvSpPr>
        <p:spPr>
          <a:solidFill>
            <a:srgbClr val="FFFFFF"/>
          </a:solidFill>
          <a:ln/>
        </p:spPr>
      </p:sp>
      <p:sp>
        <p:nvSpPr>
          <p:cNvPr id="15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3C23BB0-9639-CF4D-A498-8232840D56D2}" type="slidenum">
              <a:rPr lang="en-US"/>
              <a:pPr/>
              <a:t>16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9B6F29C-299C-E84A-B56C-7E31EE4AC88F}" type="slidenum">
              <a:rPr lang="en-US"/>
              <a:pPr/>
              <a:t>17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419220E-C2F7-5E4F-8FCC-70856A795227}" type="slidenum">
              <a:rPr lang="en-US"/>
              <a:pPr/>
              <a:t>18</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9FF472A-EDDF-CB45-B526-68BF1B05E0CB}" type="slidenum">
              <a:rPr lang="en-US"/>
              <a:pPr/>
              <a:t>19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4BF1134-7BBA-AB42-A76A-44317D55E8FD}" type="slidenum">
              <a:rPr lang="en-US"/>
              <a:pPr/>
              <a:t>20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210C9B1-D301-DC44-BF62-A5A6420BCC77}" type="slidenum">
              <a:rPr lang="en-US"/>
              <a:pPr/>
              <a:t>21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79193EC-EE6F-AF4C-AE65-CCD65C25AFC0}" type="slidenum">
              <a:rPr lang="en-US"/>
              <a:pPr/>
              <a:t>22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466FA34-8A62-DE4D-918A-F7289F6008D6}" type="slidenum">
              <a:rPr lang="en-US"/>
              <a:pPr/>
              <a:t>23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90EE093-719D-2743-B73A-3F08992FE47E}" type="slidenum">
              <a:rPr lang="en-US"/>
              <a:pPr/>
              <a:t>24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6BF5549-9C7C-7D42-A4E6-78969B4932D5}" type="slidenum">
              <a:rPr lang="en-US"/>
              <a:pPr/>
              <a:t>25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DE1994C-9958-3948-AA31-CC618BE6935B}" type="slidenum">
              <a:rPr lang="en-US"/>
              <a:pPr/>
              <a:t>2</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7816459-37A8-6F4E-B5B5-C7BF5B3AF1CE}" type="slidenum">
              <a:rPr lang="en-US"/>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EAC1640-015E-4D4E-A967-BECAFB90FC4C}" type="slidenum">
              <a:rPr lang="en-US"/>
              <a:pPr/>
              <a:t>27</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59670ED-00F0-3D47-B345-AC4041797341}" type="slidenum">
              <a:rPr lang="en-US"/>
              <a:pPr/>
              <a:t>28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F712FF-EEB6-1C46-A24C-016A627780FA}" type="slidenum">
              <a:rPr lang="en-US"/>
              <a:pPr/>
              <a:t>29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7D834E0-8C2C-C84A-81FA-029F042D52F6}" type="slidenum">
              <a:rPr lang="en-US"/>
              <a:pPr/>
              <a:t>30</a:t>
            </a:fld>
            <a:endParaRPr lang="en-US"/>
          </a:p>
        </p:txBody>
      </p:sp>
      <p:sp>
        <p:nvSpPr>
          <p:cNvPr id="64515" name="Rectangle 2"/>
          <p:cNvSpPr>
            <a:spLocks noGrp="1" noRot="1" noChangeAspect="1" noChangeArrowheads="1" noTextEdit="1"/>
          </p:cNvSpPr>
          <p:nvPr>
            <p:ph type="sldImg"/>
          </p:nvPr>
        </p:nvSpPr>
        <p:spPr>
          <a:xfrm>
            <a:off x="1165225" y="704850"/>
            <a:ext cx="4527550" cy="3395663"/>
          </a:xfrm>
          <a:ln/>
        </p:spPr>
      </p:sp>
      <p:sp>
        <p:nvSpPr>
          <p:cNvPr id="64516"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5F0963-CDF8-B344-A1CE-C4371F80B481}" type="slidenum">
              <a:rPr lang="en-US"/>
              <a:pPr/>
              <a:t>31</a:t>
            </a:fld>
            <a:endParaRPr lang="en-US"/>
          </a:p>
        </p:txBody>
      </p:sp>
      <p:sp>
        <p:nvSpPr>
          <p:cNvPr id="66563" name="Rectangle 2"/>
          <p:cNvSpPr>
            <a:spLocks noGrp="1" noRot="1" noChangeAspect="1" noChangeArrowheads="1" noTextEdit="1"/>
          </p:cNvSpPr>
          <p:nvPr>
            <p:ph type="sldImg"/>
          </p:nvPr>
        </p:nvSpPr>
        <p:spPr>
          <a:xfrm>
            <a:off x="1165225" y="704850"/>
            <a:ext cx="4527550" cy="3395663"/>
          </a:xfrm>
          <a:ln/>
        </p:spPr>
      </p:sp>
      <p:sp>
        <p:nvSpPr>
          <p:cNvPr id="66564" name="Rectangle 3"/>
          <p:cNvSpPr>
            <a:spLocks noGrp="1" noChangeArrowheads="1"/>
          </p:cNvSpPr>
          <p:nvPr>
            <p:ph type="body" idx="1"/>
          </p:nvPr>
        </p:nvSpPr>
        <p:spPr>
          <a:xfrm>
            <a:off x="914400" y="4340225"/>
            <a:ext cx="5029200" cy="4105275"/>
          </a:xfrm>
          <a:noFill/>
          <a:ln/>
        </p:spPr>
        <p:txBody>
          <a:bodyPr lIns="89736" tIns="44868" rIns="89736" bIns="44868"/>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0C4CF6-F999-394A-8B64-C5E40C1890D3}" type="slidenum">
              <a:rPr lang="en-US"/>
              <a:pPr/>
              <a:t>32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86766C7-45D3-3243-96C2-EA2CE307FC2D}" type="slidenum">
              <a:rPr lang="en-US"/>
              <a:pPr/>
              <a:t>33</a:t>
            </a:fld>
            <a:endParaRPr lang="en-US"/>
          </a:p>
        </p:txBody>
      </p:sp>
      <p:sp>
        <p:nvSpPr>
          <p:cNvPr id="70659" name="Rectangle 2"/>
          <p:cNvSpPr>
            <a:spLocks noGrp="1" noRot="1" noChangeAspect="1" noChangeArrowheads="1" noTextEdit="1"/>
          </p:cNvSpPr>
          <p:nvPr>
            <p:ph type="sldImg"/>
          </p:nvPr>
        </p:nvSpPr>
        <p:spPr>
          <a:xfrm>
            <a:off x="1165225" y="704850"/>
            <a:ext cx="4527550" cy="3395663"/>
          </a:xfrm>
          <a:ln/>
        </p:spPr>
      </p:sp>
      <p:sp>
        <p:nvSpPr>
          <p:cNvPr id="7066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E9E5230-A084-2D41-B88E-62BB1EE589B7}" type="slidenum">
              <a:rPr lang="en-US"/>
              <a:pPr/>
              <a:t>34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83CDBB0-1DB2-1C49-B08D-985A733161A0}" type="slidenum">
              <a:rPr lang="en-US"/>
              <a:pPr/>
              <a:t>35</a:t>
            </a:fld>
            <a:endParaRPr lang="en-US"/>
          </a:p>
        </p:txBody>
      </p:sp>
      <p:sp>
        <p:nvSpPr>
          <p:cNvPr id="74755" name="Rectangle 2"/>
          <p:cNvSpPr>
            <a:spLocks noGrp="1" noRot="1" noChangeAspect="1" noChangeArrowheads="1" noTextEdit="1"/>
          </p:cNvSpPr>
          <p:nvPr>
            <p:ph type="sldImg"/>
          </p:nvPr>
        </p:nvSpPr>
        <p:spPr>
          <a:xfrm>
            <a:off x="1165225" y="704850"/>
            <a:ext cx="4527550" cy="3395663"/>
          </a:xfrm>
          <a:ln/>
        </p:spPr>
      </p:sp>
      <p:sp>
        <p:nvSpPr>
          <p:cNvPr id="74756"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DE1994C-9958-3948-AA31-CC618BE6935B}" type="slidenum">
              <a:rPr lang="en-US"/>
              <a:pPr/>
              <a:t>3</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250FDD2-13E9-BE4B-8A61-0CC6967B4CED}" type="slidenum">
              <a:rPr lang="en-US"/>
              <a:pPr/>
              <a:t>36</a:t>
            </a:fld>
            <a:endParaRPr lang="en-US"/>
          </a:p>
        </p:txBody>
      </p:sp>
      <p:sp>
        <p:nvSpPr>
          <p:cNvPr id="76803" name="Rectangle 2"/>
          <p:cNvSpPr>
            <a:spLocks noGrp="1" noRot="1" noChangeAspect="1" noChangeArrowheads="1" noTextEdit="1"/>
          </p:cNvSpPr>
          <p:nvPr>
            <p:ph type="sldImg"/>
          </p:nvPr>
        </p:nvSpPr>
        <p:spPr>
          <a:xfrm>
            <a:off x="1165225" y="704850"/>
            <a:ext cx="4527550" cy="3395663"/>
          </a:xfrm>
          <a:ln/>
        </p:spPr>
      </p:sp>
      <p:sp>
        <p:nvSpPr>
          <p:cNvPr id="7680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473194B-28FE-4C43-AEF0-93880F813588}" type="slidenum">
              <a:rPr lang="en-US"/>
              <a:pPr/>
              <a:t>37</a:t>
            </a:fld>
            <a:endParaRPr lang="en-US"/>
          </a:p>
        </p:txBody>
      </p:sp>
      <p:sp>
        <p:nvSpPr>
          <p:cNvPr id="78851" name="Rectangle 2"/>
          <p:cNvSpPr>
            <a:spLocks noGrp="1" noRot="1" noChangeAspect="1" noChangeArrowheads="1" noTextEdit="1"/>
          </p:cNvSpPr>
          <p:nvPr>
            <p:ph type="sldImg"/>
          </p:nvPr>
        </p:nvSpPr>
        <p:spPr>
          <a:xfrm>
            <a:off x="1165225" y="704850"/>
            <a:ext cx="4527550" cy="3395663"/>
          </a:xfrm>
          <a:ln/>
        </p:spPr>
      </p:sp>
      <p:sp>
        <p:nvSpPr>
          <p:cNvPr id="7885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061B051-3337-A549-9106-AAA3D16E44C1}" type="slidenum">
              <a:rPr lang="en-US"/>
              <a:pPr/>
              <a:t>38</a:t>
            </a:fld>
            <a:endParaRPr lang="en-US"/>
          </a:p>
        </p:txBody>
      </p:sp>
      <p:sp>
        <p:nvSpPr>
          <p:cNvPr id="80899" name="Rectangle 2"/>
          <p:cNvSpPr>
            <a:spLocks noGrp="1" noRot="1" noChangeAspect="1" noChangeArrowheads="1" noTextEdit="1"/>
          </p:cNvSpPr>
          <p:nvPr>
            <p:ph type="sldImg"/>
          </p:nvPr>
        </p:nvSpPr>
        <p:spPr>
          <a:xfrm>
            <a:off x="1165225" y="704850"/>
            <a:ext cx="4527550" cy="3395663"/>
          </a:xfrm>
          <a:ln/>
        </p:spPr>
      </p:sp>
      <p:sp>
        <p:nvSpPr>
          <p:cNvPr id="8090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15ACF73-3A63-5346-8EFD-BB8D2F1CB4FD}" type="slidenum">
              <a:rPr lang="en-US"/>
              <a:pPr/>
              <a:t>39</a:t>
            </a:fld>
            <a:endParaRPr lang="en-US"/>
          </a:p>
        </p:txBody>
      </p:sp>
      <p:sp>
        <p:nvSpPr>
          <p:cNvPr id="82947" name="Rectangle 2"/>
          <p:cNvSpPr>
            <a:spLocks noGrp="1" noRot="1" noChangeAspect="1" noChangeArrowheads="1" noTextEdit="1"/>
          </p:cNvSpPr>
          <p:nvPr>
            <p:ph type="sldImg"/>
          </p:nvPr>
        </p:nvSpPr>
        <p:spPr>
          <a:xfrm>
            <a:off x="1165225" y="704850"/>
            <a:ext cx="4527550" cy="3395663"/>
          </a:xfrm>
          <a:ln/>
        </p:spPr>
      </p:sp>
      <p:sp>
        <p:nvSpPr>
          <p:cNvPr id="82948"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26BCCEE-A75C-6C4C-B517-969E7394BCC2}" type="slidenum">
              <a:rPr lang="en-US"/>
              <a:pPr/>
              <a:t>40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93756D7-650C-3146-B728-76AACA6FF357}" type="slidenum">
              <a:rPr lang="en-US"/>
              <a:pPr/>
              <a:t>41</a:t>
            </a:fld>
            <a:endParaRPr lang="en-US"/>
          </a:p>
        </p:txBody>
      </p:sp>
      <p:sp>
        <p:nvSpPr>
          <p:cNvPr id="87043" name="Rectangle 2"/>
          <p:cNvSpPr>
            <a:spLocks noGrp="1" noRot="1" noChangeAspect="1" noChangeArrowheads="1" noTextEdit="1"/>
          </p:cNvSpPr>
          <p:nvPr>
            <p:ph type="sldImg"/>
          </p:nvPr>
        </p:nvSpPr>
        <p:spPr>
          <a:xfrm>
            <a:off x="1165225" y="704850"/>
            <a:ext cx="4527550" cy="3395663"/>
          </a:xfrm>
          <a:ln/>
        </p:spPr>
      </p:sp>
      <p:sp>
        <p:nvSpPr>
          <p:cNvPr id="8704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7DD06A-51B1-CD4C-B7EC-CDBA93462DA8}" type="slidenum">
              <a:rPr lang="en-US"/>
              <a:pPr/>
              <a:t>42</a:t>
            </a:fld>
            <a:endParaRPr lang="en-US"/>
          </a:p>
        </p:txBody>
      </p:sp>
      <p:sp>
        <p:nvSpPr>
          <p:cNvPr id="89091" name="Rectangle 2"/>
          <p:cNvSpPr>
            <a:spLocks noGrp="1" noRot="1" noChangeAspect="1" noChangeArrowheads="1" noTextEdit="1"/>
          </p:cNvSpPr>
          <p:nvPr>
            <p:ph type="sldImg"/>
          </p:nvPr>
        </p:nvSpPr>
        <p:spPr>
          <a:xfrm>
            <a:off x="1165225" y="704850"/>
            <a:ext cx="4527550" cy="3395663"/>
          </a:xfrm>
          <a:ln/>
        </p:spPr>
      </p:sp>
      <p:sp>
        <p:nvSpPr>
          <p:cNvPr id="8909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EE9A193-2666-4A48-9A46-75AA70AD3875}" type="slidenum">
              <a:rPr lang="en-US"/>
              <a:pPr/>
              <a:t>43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022453E-5F48-B64C-B16E-48176D317B2A}" type="slidenum">
              <a:rPr lang="en-US"/>
              <a:pPr/>
              <a:t>44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E791DB1-F586-6D48-A1A0-12F5286DBBAB}" type="slidenum">
              <a:rPr lang="en-US"/>
              <a:pPr/>
              <a:t>45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DE1994C-9958-3948-AA31-CC618BE6935B}" type="slidenum">
              <a:rPr lang="en-US"/>
              <a:pPr/>
              <a:t>4</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9E83C1B-1F95-284F-8865-E797BB213858}" type="slidenum">
              <a:rPr lang="en-US"/>
              <a:pPr/>
              <a:t>46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88FE4B3-F580-F44C-9900-6E792CAC3D29}" type="slidenum">
              <a:rPr lang="en-US"/>
              <a:pPr/>
              <a:t>47</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676559B-C9C0-EC49-9685-45131B3A33C9}" type="slidenum">
              <a:rPr lang="en-US"/>
              <a:pPr/>
              <a:t>48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C9D284F-707A-A741-B09E-B9BF6D286FEC}" type="slidenum">
              <a:rPr lang="en-US"/>
              <a:pPr/>
              <a:t>49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52EBAF5-5A20-5841-AE8A-B6A50CC756DB}" type="slidenum">
              <a:rPr lang="en-US"/>
              <a:pPr/>
              <a:t>50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4642C79-05CE-CC42-8D67-F2C85FE8C8BE}" type="slidenum">
              <a:rPr lang="en-US"/>
              <a:pPr/>
              <a:t>51</a:t>
            </a:fld>
            <a:endParaRPr lang="en-US"/>
          </a:p>
        </p:txBody>
      </p:sp>
      <p:sp>
        <p:nvSpPr>
          <p:cNvPr id="107523" name="Rectangle 2"/>
          <p:cNvSpPr>
            <a:spLocks noGrp="1" noRot="1" noChangeAspect="1" noChangeArrowheads="1" noTextEdit="1"/>
          </p:cNvSpPr>
          <p:nvPr>
            <p:ph type="sldImg"/>
          </p:nvPr>
        </p:nvSpPr>
        <p:spPr>
          <a:xfrm>
            <a:off x="1165225" y="704850"/>
            <a:ext cx="4527550" cy="3395663"/>
          </a:xfrm>
          <a:ln/>
        </p:spPr>
      </p:sp>
      <p:sp>
        <p:nvSpPr>
          <p:cNvPr id="10752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2728744-A061-E945-A101-7C9DE0B9A599}" type="slidenum">
              <a:rPr lang="en-US"/>
              <a:pPr/>
              <a:t>52</a:t>
            </a:fld>
            <a:endParaRPr lang="en-US"/>
          </a:p>
        </p:txBody>
      </p:sp>
      <p:sp>
        <p:nvSpPr>
          <p:cNvPr id="109571" name="Rectangle 2"/>
          <p:cNvSpPr>
            <a:spLocks noGrp="1" noRot="1" noChangeAspect="1" noChangeArrowheads="1" noTextEdit="1"/>
          </p:cNvSpPr>
          <p:nvPr>
            <p:ph type="sldImg"/>
          </p:nvPr>
        </p:nvSpPr>
        <p:spPr>
          <a:xfrm>
            <a:off x="1165225" y="704850"/>
            <a:ext cx="4527550" cy="3395663"/>
          </a:xfrm>
          <a:ln/>
        </p:spPr>
      </p:sp>
      <p:sp>
        <p:nvSpPr>
          <p:cNvPr id="10957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3FDC5D2-6281-9A45-AB18-89D860F56AC7}" type="slidenum">
              <a:rPr lang="en-US"/>
              <a:pPr/>
              <a:t>53</a:t>
            </a:fld>
            <a:endParaRPr lang="en-US"/>
          </a:p>
        </p:txBody>
      </p:sp>
      <p:sp>
        <p:nvSpPr>
          <p:cNvPr id="111619" name="Rectangle 2"/>
          <p:cNvSpPr>
            <a:spLocks noGrp="1" noRot="1" noChangeAspect="1" noChangeArrowheads="1" noTextEdit="1"/>
          </p:cNvSpPr>
          <p:nvPr>
            <p:ph type="sldImg"/>
          </p:nvPr>
        </p:nvSpPr>
        <p:spPr>
          <a:xfrm>
            <a:off x="1165225" y="704850"/>
            <a:ext cx="4527550" cy="3395663"/>
          </a:xfrm>
          <a:ln/>
        </p:spPr>
      </p:sp>
      <p:sp>
        <p:nvSpPr>
          <p:cNvPr id="11162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96AE297-C80D-514A-8084-066F97B066CA}" type="slidenum">
              <a:rPr lang="en-US"/>
              <a:pPr/>
              <a:t>54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88CB1F1-A8E1-0D41-BC20-31AD08F50ECF}" type="slidenum">
              <a:rPr lang="en-US"/>
              <a:pPr/>
              <a:t>55</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696D919-250D-C34D-A95B-60F7CF3B81E3}" type="slidenum">
              <a:rPr lang="en-US"/>
              <a:pPr/>
              <a:t>5</a:t>
            </a:fld>
            <a:endParaRPr lang="en-US"/>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3179596-30CE-FE43-A32D-26062DDD5720}" type="slidenum">
              <a:rPr lang="en-US"/>
              <a:pPr/>
              <a:t>56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22A2729-3E71-2747-8CC5-CB027F1FC666}" type="slidenum">
              <a:rPr lang="en-US"/>
              <a:pPr/>
              <a:t>57</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2BA46AB-7B76-3148-9003-92F915E0282C}" type="slidenum">
              <a:rPr lang="en-US"/>
              <a:pPr/>
              <a:t>58</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AF4F391-5D66-8E4E-81CB-ED56D98CB115}" type="slidenum">
              <a:rPr lang="en-US"/>
              <a:pPr/>
              <a:t>59</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B353D08-B4D7-7141-A3B7-E60366F375C8}" type="slidenum">
              <a:rPr lang="en-US"/>
              <a:pPr/>
              <a:t>60</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D4E900E-1F3D-614B-A40B-BB0D07424416}" type="slidenum">
              <a:rPr lang="en-US"/>
              <a:pPr/>
              <a:t>61</a:t>
            </a:fld>
            <a:endParaRPr lang="en-US"/>
          </a:p>
        </p:txBody>
      </p:sp>
      <p:sp>
        <p:nvSpPr>
          <p:cNvPr id="128003" name="Rectangle 2"/>
          <p:cNvSpPr>
            <a:spLocks noGrp="1" noRot="1" noChangeAspect="1" noChangeArrowheads="1" noTextEdit="1"/>
          </p:cNvSpPr>
          <p:nvPr>
            <p:ph type="sldImg"/>
          </p:nvPr>
        </p:nvSpPr>
        <p:spPr>
          <a:xfrm>
            <a:off x="1165225" y="704850"/>
            <a:ext cx="4527550" cy="3395663"/>
          </a:xfrm>
          <a:ln/>
        </p:spPr>
      </p:sp>
      <p:sp>
        <p:nvSpPr>
          <p:cNvPr id="12800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36E51B5-1F89-0B45-B67A-6F59D16175B6}" type="slidenum">
              <a:rPr lang="en-US"/>
              <a:pPr/>
              <a:t>62</a:t>
            </a:fld>
            <a:endParaRPr lang="en-US"/>
          </a:p>
        </p:txBody>
      </p:sp>
      <p:sp>
        <p:nvSpPr>
          <p:cNvPr id="130051" name="Rectangle 2"/>
          <p:cNvSpPr>
            <a:spLocks noGrp="1" noRot="1" noChangeAspect="1" noChangeArrowheads="1" noTextEdit="1"/>
          </p:cNvSpPr>
          <p:nvPr>
            <p:ph type="sldImg"/>
          </p:nvPr>
        </p:nvSpPr>
        <p:spPr>
          <a:xfrm>
            <a:off x="1165225" y="704850"/>
            <a:ext cx="4527550" cy="3395663"/>
          </a:xfrm>
          <a:ln/>
        </p:spPr>
      </p:sp>
      <p:sp>
        <p:nvSpPr>
          <p:cNvPr id="13005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58E6ADC-3415-214E-AA76-34D03C4249DD}" type="slidenum">
              <a:rPr lang="en-US"/>
              <a:pPr/>
              <a:t>63</a:t>
            </a:fld>
            <a:endParaRPr lang="en-US"/>
          </a:p>
        </p:txBody>
      </p:sp>
      <p:sp>
        <p:nvSpPr>
          <p:cNvPr id="132099" name="Rectangle 2"/>
          <p:cNvSpPr>
            <a:spLocks noGrp="1" noRot="1" noChangeAspect="1" noChangeArrowheads="1" noTextEdit="1"/>
          </p:cNvSpPr>
          <p:nvPr>
            <p:ph type="sldImg"/>
          </p:nvPr>
        </p:nvSpPr>
        <p:spPr>
          <a:xfrm>
            <a:off x="1165225" y="704850"/>
            <a:ext cx="4527550" cy="3395663"/>
          </a:xfrm>
          <a:ln/>
        </p:spPr>
      </p:sp>
      <p:sp>
        <p:nvSpPr>
          <p:cNvPr id="13210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AD2B3BA-104E-9F4B-9E7C-FA031DA6A8D5}" type="slidenum">
              <a:rPr lang="en-US"/>
              <a:pPr/>
              <a:t>64</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3F3895C-3032-5642-9EAB-42C7E46DD444}" type="slidenum">
              <a:rPr lang="en-US"/>
              <a:pPr/>
              <a:t>65</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A433E0C-50B7-6D44-B787-1271C2B31C0E}" type="slidenum">
              <a:rPr lang="en-US"/>
              <a:pPr/>
              <a:t>6</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E652338-89BF-864F-B12D-DAA193F03974}" type="slidenum">
              <a:rPr lang="en-US"/>
              <a:pPr/>
              <a:t>66</a:t>
            </a:fld>
            <a:endParaRPr lang="en-US"/>
          </a:p>
        </p:txBody>
      </p:sp>
      <p:sp>
        <p:nvSpPr>
          <p:cNvPr id="138243" name="Rectangle 2"/>
          <p:cNvSpPr>
            <a:spLocks noGrp="1" noRot="1" noChangeAspect="1" noChangeArrowheads="1" noTextEdit="1"/>
          </p:cNvSpPr>
          <p:nvPr>
            <p:ph type="sldImg"/>
          </p:nvPr>
        </p:nvSpPr>
        <p:spPr>
          <a:xfrm>
            <a:off x="1165225" y="704850"/>
            <a:ext cx="4527550" cy="3395663"/>
          </a:xfrm>
          <a:ln/>
        </p:spPr>
      </p:sp>
      <p:sp>
        <p:nvSpPr>
          <p:cNvPr id="138244"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640E2CA-2BA3-9140-AA19-4B5AFC76C795}" type="slidenum">
              <a:rPr lang="en-US"/>
              <a:pPr/>
              <a:t>67</a:t>
            </a:fld>
            <a:endParaRPr lang="en-US"/>
          </a:p>
        </p:txBody>
      </p:sp>
      <p:sp>
        <p:nvSpPr>
          <p:cNvPr id="140291" name="Rectangle 2"/>
          <p:cNvSpPr>
            <a:spLocks noGrp="1" noRot="1" noChangeAspect="1" noChangeArrowheads="1" noTextEdit="1"/>
          </p:cNvSpPr>
          <p:nvPr>
            <p:ph type="sldImg"/>
          </p:nvPr>
        </p:nvSpPr>
        <p:spPr>
          <a:xfrm>
            <a:off x="1165225" y="704850"/>
            <a:ext cx="4527550" cy="3395663"/>
          </a:xfrm>
          <a:ln/>
        </p:spPr>
      </p:sp>
      <p:sp>
        <p:nvSpPr>
          <p:cNvPr id="140292"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E20E9FED-34CF-3940-AC72-0E2F4D5A763F}" type="slidenum">
              <a:rPr lang="en-US"/>
              <a:pPr/>
              <a:t>68</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DE72C644-DB23-7546-A56B-521C9180347A}" type="slidenum">
              <a:rPr lang="en-US"/>
              <a:pPr/>
              <a:t>69</a:t>
            </a:fld>
            <a:endParaRPr lang="en-US"/>
          </a:p>
        </p:txBody>
      </p:sp>
      <p:sp>
        <p:nvSpPr>
          <p:cNvPr id="144387" name="Rectangle 2"/>
          <p:cNvSpPr>
            <a:spLocks noGrp="1" noRot="1" noChangeAspect="1" noChangeArrowheads="1" noTextEdit="1"/>
          </p:cNvSpPr>
          <p:nvPr>
            <p:ph type="sldImg"/>
          </p:nvPr>
        </p:nvSpPr>
        <p:spPr>
          <a:xfrm>
            <a:off x="1165225" y="704850"/>
            <a:ext cx="4527550" cy="3395663"/>
          </a:xfrm>
          <a:ln/>
        </p:spPr>
      </p:sp>
      <p:sp>
        <p:nvSpPr>
          <p:cNvPr id="144388"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B6FA10F-1360-9C44-A91B-D8E46E7A1B40}" type="slidenum">
              <a:rPr lang="en-US"/>
              <a:pPr/>
              <a:t>70</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51AB13D0-7CE2-CD47-84E0-43C3C5E84160}" type="slidenum">
              <a:rPr lang="en-US"/>
              <a:pPr/>
              <a:t>71</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80648C7-DAE0-5D42-AF17-E94AE8DDA91B}" type="slidenum">
              <a:rPr lang="en-US"/>
              <a:pPr/>
              <a:t>72</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05D83E0-1187-BE4F-8353-E94A1C63C881}" type="slidenum">
              <a:rPr lang="en-US"/>
              <a:pPr/>
              <a:t>73</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725C5CCA-01E3-4540-AD3F-E96F64C4A600}" type="slidenum">
              <a:rPr lang="en-US"/>
              <a:pPr/>
              <a:t>74</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ADB1EBB0-1FB7-2A48-80BE-A45531E060F1}" type="slidenum">
              <a:rPr lang="en-US"/>
              <a:pPr/>
              <a:t>75</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5143353-EFF8-5947-BA78-FB456432606C}" type="slidenum">
              <a:rPr lang="en-US"/>
              <a:pPr/>
              <a:t>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E3D9FEF-5DB3-E44E-A76E-F4A9717B6AB6}" type="slidenum">
              <a:rPr lang="en-US"/>
              <a:pPr/>
              <a:t>76</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8BD38CA-39C6-2946-875E-B61D1BD44ECE}" type="slidenum">
              <a:rPr lang="en-US"/>
              <a:pPr/>
              <a:t>77</a:t>
            </a:fld>
            <a:endParaRPr lang="en-US"/>
          </a:p>
        </p:txBody>
      </p:sp>
      <p:sp>
        <p:nvSpPr>
          <p:cNvPr id="160771" name="Rectangle 2"/>
          <p:cNvSpPr>
            <a:spLocks noGrp="1" noRot="1" noChangeAspect="1" noChangeArrowheads="1" noTextEdit="1"/>
          </p:cNvSpPr>
          <p:nvPr>
            <p:ph type="sldImg"/>
          </p:nvPr>
        </p:nvSpPr>
        <p:spPr>
          <a:xfrm>
            <a:off x="1165225" y="703263"/>
            <a:ext cx="4529138" cy="3397250"/>
          </a:xfrm>
          <a:ln/>
        </p:spPr>
      </p:sp>
      <p:sp>
        <p:nvSpPr>
          <p:cNvPr id="160772" name="Rectangle 3"/>
          <p:cNvSpPr>
            <a:spLocks noGrp="1" noChangeArrowheads="1"/>
          </p:cNvSpPr>
          <p:nvPr>
            <p:ph type="body" idx="1"/>
          </p:nvPr>
        </p:nvSpPr>
        <p:spPr>
          <a:xfrm>
            <a:off x="914400" y="4340225"/>
            <a:ext cx="5029200" cy="4106863"/>
          </a:xfrm>
          <a:no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B9042D9-1348-9243-87CF-E4808BE86C34}" type="slidenum">
              <a:rPr lang="en-US"/>
              <a:pPr/>
              <a:t>78</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BD907CE-0AC3-844E-BFEA-BEC37507AFC1}" type="slidenum">
              <a:rPr lang="en-US"/>
              <a:pPr/>
              <a:t>79</a:t>
            </a:fld>
            <a:endParaRPr lang="en-US"/>
          </a:p>
        </p:txBody>
      </p:sp>
      <p:sp>
        <p:nvSpPr>
          <p:cNvPr id="164867" name="Rectangle 2"/>
          <p:cNvSpPr>
            <a:spLocks noGrp="1" noRot="1" noChangeAspect="1" noChangeArrowheads="1" noTextEdit="1"/>
          </p:cNvSpPr>
          <p:nvPr>
            <p:ph type="sldImg"/>
          </p:nvPr>
        </p:nvSpPr>
        <p:spPr>
          <a:xfrm>
            <a:off x="1165225" y="703263"/>
            <a:ext cx="4529138" cy="3397250"/>
          </a:xfrm>
          <a:ln/>
        </p:spPr>
      </p:sp>
      <p:sp>
        <p:nvSpPr>
          <p:cNvPr id="164868" name="Rectangle 3"/>
          <p:cNvSpPr>
            <a:spLocks noGrp="1" noChangeArrowheads="1"/>
          </p:cNvSpPr>
          <p:nvPr>
            <p:ph type="body" idx="1"/>
          </p:nvPr>
        </p:nvSpPr>
        <p:spPr>
          <a:xfrm>
            <a:off x="914400" y="4340225"/>
            <a:ext cx="5029200" cy="4106863"/>
          </a:xfrm>
          <a:noFill/>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9DB2BE2-362B-8944-9221-743250A456BA}" type="slidenum">
              <a:rPr lang="en-US"/>
              <a:pPr/>
              <a:t>80</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69C2446-C095-E04F-85DE-2F53504E5217}" type="slidenum">
              <a:rPr lang="en-US"/>
              <a:pPr/>
              <a:t>81</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B118FE09-4627-2841-8092-153E785AECD1}" type="slidenum">
              <a:rPr lang="en-US"/>
              <a:pPr/>
              <a:t>82</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56167BF0-02D1-DF4A-8B6C-D20F35D0E2DC}" type="slidenum">
              <a:rPr lang="en-US"/>
              <a:pPr/>
              <a:t>83</a:t>
            </a:fld>
            <a:endParaRPr lang="en-US"/>
          </a:p>
        </p:txBody>
      </p:sp>
      <p:sp>
        <p:nvSpPr>
          <p:cNvPr id="173059" name="Rectangle 2"/>
          <p:cNvSpPr>
            <a:spLocks noGrp="1" noRot="1" noChangeAspect="1" noChangeArrowheads="1" noTextEdit="1"/>
          </p:cNvSpPr>
          <p:nvPr>
            <p:ph type="sldImg"/>
          </p:nvPr>
        </p:nvSpPr>
        <p:spPr>
          <a:xfrm>
            <a:off x="1165225" y="704850"/>
            <a:ext cx="4527550" cy="3395663"/>
          </a:xfrm>
          <a:ln/>
        </p:spPr>
      </p:sp>
      <p:sp>
        <p:nvSpPr>
          <p:cNvPr id="173060" name="Rectangle 3"/>
          <p:cNvSpPr>
            <a:spLocks noGrp="1" noChangeArrowheads="1"/>
          </p:cNvSpPr>
          <p:nvPr>
            <p:ph type="body" idx="1"/>
          </p:nvPr>
        </p:nvSpPr>
        <p:spPr>
          <a:xfrm>
            <a:off x="914400" y="4340225"/>
            <a:ext cx="5029200" cy="4105275"/>
          </a:xfrm>
          <a:noFill/>
          <a:ln/>
        </p:spPr>
        <p:txBody>
          <a:bodyP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24CCCAB-7B7C-C14E-A02F-1D221B75536D}" type="slidenum">
              <a:rPr lang="en-US"/>
              <a:pPr/>
              <a:t>84</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CB8E026-C4E4-D34A-977B-C2E2CDC5F65B}" type="slidenum">
              <a:rPr lang="en-US"/>
              <a:pPr/>
              <a:t>85</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EE03E2B-40CB-374B-9B39-7E049C7418D0}" type="slidenum">
              <a:rPr lang="en-US"/>
              <a:pPr/>
              <a:t>14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40568AA6-3837-8542-BF25-72481109616C}" type="slidenum">
              <a:rPr lang="en-US"/>
              <a:pPr/>
              <a:t>86</a:t>
            </a:fld>
            <a:endParaRPr lang="en-US"/>
          </a:p>
        </p:txBody>
      </p:sp>
      <p:sp>
        <p:nvSpPr>
          <p:cNvPr id="179203" name="Rectangle 2"/>
          <p:cNvSpPr>
            <a:spLocks noGrp="1" noRot="1" noChangeAspect="1" noChangeArrowheads="1" noTextEdit="1"/>
          </p:cNvSpPr>
          <p:nvPr>
            <p:ph type="sldImg"/>
          </p:nvPr>
        </p:nvSpPr>
        <p:spPr>
          <a:xfrm>
            <a:off x="1165225" y="704850"/>
            <a:ext cx="4527550" cy="3395663"/>
          </a:xfrm>
          <a:solidFill>
            <a:srgbClr val="FFFFFF"/>
          </a:solidFill>
          <a:ln/>
        </p:spPr>
      </p:sp>
      <p:sp>
        <p:nvSpPr>
          <p:cNvPr id="179204" name="Rectangle 3"/>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07A4C355-9B8F-864F-BFF3-EC0DC62A0A4F}" type="slidenum">
              <a:rPr lang="en-US"/>
              <a:pPr/>
              <a:t>87</a:t>
            </a:fld>
            <a:endParaRPr lang="en-US"/>
          </a:p>
        </p:txBody>
      </p:sp>
      <p:sp>
        <p:nvSpPr>
          <p:cNvPr id="181251" name="Rectangle 2"/>
          <p:cNvSpPr>
            <a:spLocks noGrp="1" noRot="1" noChangeAspect="1" noChangeArrowheads="1" noTextEdit="1"/>
          </p:cNvSpPr>
          <p:nvPr>
            <p:ph type="sldImg"/>
          </p:nvPr>
        </p:nvSpPr>
        <p:spPr>
          <a:xfrm>
            <a:off x="1165225" y="704850"/>
            <a:ext cx="4527550" cy="3395663"/>
          </a:xfrm>
          <a:solidFill>
            <a:srgbClr val="FFFFFF"/>
          </a:solidFill>
          <a:ln/>
        </p:spPr>
      </p:sp>
      <p:sp>
        <p:nvSpPr>
          <p:cNvPr id="181252" name="Rectangle 3"/>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71541725-7F1C-6C48-BAE1-620B748D125B}" type="slidenum">
              <a:rPr lang="en-US"/>
              <a:pPr/>
              <a:t>88</a:t>
            </a:fld>
            <a:endParaRPr lang="en-US"/>
          </a:p>
        </p:txBody>
      </p:sp>
      <p:sp>
        <p:nvSpPr>
          <p:cNvPr id="183299" name="Rectangle 2"/>
          <p:cNvSpPr>
            <a:spLocks noGrp="1" noRot="1" noChangeAspect="1" noChangeArrowheads="1" noTextEdit="1"/>
          </p:cNvSpPr>
          <p:nvPr>
            <p:ph type="sldImg"/>
          </p:nvPr>
        </p:nvSpPr>
        <p:spPr>
          <a:xfrm>
            <a:off x="1165225" y="704850"/>
            <a:ext cx="4527550" cy="3395663"/>
          </a:xfrm>
          <a:solidFill>
            <a:srgbClr val="FFFFFF"/>
          </a:solidFill>
          <a:ln/>
        </p:spPr>
      </p:sp>
      <p:sp>
        <p:nvSpPr>
          <p:cNvPr id="183300" name="Rectangle 3"/>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589AA26-D1A7-0640-AB0A-AB643335FECD}" type="slidenum">
              <a:rPr lang="en-US"/>
              <a:pPr/>
              <a:t>89</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28545971-6C9B-D143-9ADB-B9C02429F8FA}" type="slidenum">
              <a:rPr lang="en-US"/>
              <a:pPr/>
              <a:t>90</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5EE534B-30E1-EE4E-8A59-BAC4403C7748}" type="slidenum">
              <a:rPr lang="en-US"/>
              <a:pPr/>
              <a:t>91</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B54F268F-5899-BD4E-B4BE-F71B35FE79E9}" type="slidenum">
              <a:rPr lang="en-US"/>
              <a:pPr/>
              <a:t>92</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352CE5B-E0B5-9E42-B910-D6B7860ACAE2}" type="slidenum">
              <a:rPr lang="en-US"/>
              <a:pPr/>
              <a:t>15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DD4942-290F-624F-920C-170E330F70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ED5D0-C110-F848-B9CB-7763EF4651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A4D0F-3DEA-EC40-AD70-7E876EB313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05A0F-10DE-2349-B318-9FC6EACD73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6E0C9-5D06-B541-88EC-2C6C1BA9740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AE0959-B5F9-4C48-8EBB-5E14F3FAB3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D33635-B940-8E41-A9BA-1082EA5C7E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D1944B-E558-5F4A-BF1F-51F1A66259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222172-F461-144F-BFB0-28258F595B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D360CE-8647-2341-89F6-CEDAAAF8B1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9C10C4-E5AF-1244-A690-DF79B87DEF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9483F8-0D98-A94C-B46F-0C10B6CBFC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hyperlink" Target="http://www.lpmie.net/txt/APXHGFLDJ-01.htm" TargetMode="External"/><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9" Type="http://schemas.openxmlformats.org/officeDocument/2006/relationships/image" Target="../media/image14.wmf"/><Relationship Id="rId1" Type="http://schemas.openxmlformats.org/officeDocument/2006/relationships/slideLayout" Target="../slideLayouts/slideLayout6.xml"/><Relationship Id="rId2" Type="http://schemas.openxmlformats.org/officeDocument/2006/relationships/image" Target="../media/image7.wmf"/></Relationships>
</file>

<file path=ppt/slides/_rels/slide13.xml.rels><?xml version="1.0" encoding="UTF-8" standalone="yes"?>
<Relationships xmlns="http://schemas.openxmlformats.org/package/2006/relationships"><Relationship Id="rId11" Type="http://schemas.openxmlformats.org/officeDocument/2006/relationships/image" Target="../media/image24.wmf"/><Relationship Id="rId12" Type="http://schemas.openxmlformats.org/officeDocument/2006/relationships/image" Target="../media/image25.wmf"/><Relationship Id="rId13" Type="http://schemas.openxmlformats.org/officeDocument/2006/relationships/image" Target="../media/image26.wmf"/><Relationship Id="rId14" Type="http://schemas.openxmlformats.org/officeDocument/2006/relationships/image" Target="../media/image27.wmf"/><Relationship Id="rId15" Type="http://schemas.openxmlformats.org/officeDocument/2006/relationships/image" Target="../media/image28.wmf"/><Relationship Id="rId16" Type="http://schemas.openxmlformats.org/officeDocument/2006/relationships/image" Target="../media/image29.wmf"/><Relationship Id="rId17" Type="http://schemas.openxmlformats.org/officeDocument/2006/relationships/image" Target="../media/image30.wmf"/><Relationship Id="rId18" Type="http://schemas.openxmlformats.org/officeDocument/2006/relationships/image" Target="../media/image31.wmf"/><Relationship Id="rId19" Type="http://schemas.openxmlformats.org/officeDocument/2006/relationships/image" Target="../media/image32.wmf"/><Relationship Id="rId1" Type="http://schemas.openxmlformats.org/officeDocument/2006/relationships/slideLayout" Target="../slideLayouts/slideLayout6.xml"/><Relationship Id="rId2" Type="http://schemas.openxmlformats.org/officeDocument/2006/relationships/image" Target="../media/image15.wmf"/><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wmf"/><Relationship Id="rId7" Type="http://schemas.openxmlformats.org/officeDocument/2006/relationships/image" Target="../media/image20.wmf"/><Relationship Id="rId8" Type="http://schemas.openxmlformats.org/officeDocument/2006/relationships/image" Target="../media/image21.wmf"/><Relationship Id="rId9" Type="http://schemas.openxmlformats.org/officeDocument/2006/relationships/image" Target="../media/image22.wmf"/><Relationship Id="rId10" Type="http://schemas.openxmlformats.org/officeDocument/2006/relationships/image" Target="../media/image2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hyperlink" Target="http://blog.ted.com/2010/11/12/how-complexity-leads-to-simplicity-eric-berlow-on-ted-com" TargetMode="External"/><Relationship Id="rId4" Type="http://schemas.openxmlformats.org/officeDocument/2006/relationships/hyperlink" Target="http://www.ted.com/talks/david_christian_big_history.html"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cscs.umich.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3.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slideLayout" Target="../slideLayouts/slideLayout2.xml"/><Relationship Id="rId1" Type="http://schemas.openxmlformats.org/officeDocument/2006/relationships/tags" Target="../tags/tag1.xml"/><Relationship Id="rId2" Type="http://schemas.openxmlformats.org/officeDocument/2006/relationships/tags" Target="../tags/tag2.xml"/></Relationships>
</file>

<file path=ppt/slides/_rels/slide94.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Layout" Target="../slideLayouts/slideLayout2.xml"/><Relationship Id="rId1" Type="http://schemas.openxmlformats.org/officeDocument/2006/relationships/tags" Target="../tags/tag5.xml"/><Relationship Id="rId2"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subTitle" idx="1"/>
          </p:nvPr>
        </p:nvSpPr>
        <p:spPr>
          <a:xfrm>
            <a:off x="1676400" y="2514600"/>
            <a:ext cx="6400800" cy="3810000"/>
          </a:xfrm>
        </p:spPr>
        <p:txBody>
          <a:bodyPr/>
          <a:lstStyle/>
          <a:p>
            <a:pPr>
              <a:lnSpc>
                <a:spcPct val="80000"/>
              </a:lnSpc>
              <a:spcBef>
                <a:spcPct val="80000"/>
              </a:spcBef>
            </a:pPr>
            <a:r>
              <a:rPr lang="en-US" sz="2400" b="1"/>
              <a:t>Dr. C. Lee Giles</a:t>
            </a:r>
          </a:p>
          <a:p>
            <a:pPr>
              <a:lnSpc>
                <a:spcPct val="80000"/>
              </a:lnSpc>
              <a:spcBef>
                <a:spcPct val="50000"/>
              </a:spcBef>
            </a:pPr>
            <a:r>
              <a:rPr lang="en-US" sz="2000" b="1">
                <a:solidFill>
                  <a:srgbClr val="FF0000"/>
                </a:solidFill>
              </a:rPr>
              <a:t>David Reese Professor, College of Information Sciences and Technology</a:t>
            </a:r>
          </a:p>
          <a:p>
            <a:pPr>
              <a:lnSpc>
                <a:spcPct val="80000"/>
              </a:lnSpc>
              <a:spcBef>
                <a:spcPct val="50000"/>
              </a:spcBef>
            </a:pPr>
            <a:r>
              <a:rPr lang="en-US" sz="2000" b="1">
                <a:solidFill>
                  <a:srgbClr val="FF0000"/>
                </a:solidFill>
              </a:rPr>
              <a:t>Professor of Computer Science and Engineering</a:t>
            </a:r>
          </a:p>
          <a:p>
            <a:pPr>
              <a:lnSpc>
                <a:spcPct val="80000"/>
              </a:lnSpc>
              <a:spcBef>
                <a:spcPct val="50000"/>
              </a:spcBef>
            </a:pPr>
            <a:r>
              <a:rPr lang="en-US" sz="2000" b="1">
                <a:solidFill>
                  <a:srgbClr val="FF0000"/>
                </a:solidFill>
              </a:rPr>
              <a:t>Professor of Supply Chain and Information Systems</a:t>
            </a:r>
          </a:p>
          <a:p>
            <a:pPr>
              <a:lnSpc>
                <a:spcPct val="80000"/>
              </a:lnSpc>
              <a:spcBef>
                <a:spcPct val="80000"/>
              </a:spcBef>
            </a:pPr>
            <a:r>
              <a:rPr lang="en-US" sz="2000" b="1" i="1">
                <a:solidFill>
                  <a:srgbClr val="3A5BF5"/>
                </a:solidFill>
              </a:rPr>
              <a:t>The Pennsylvania State University, University Park, PA, USA</a:t>
            </a:r>
          </a:p>
          <a:p>
            <a:pPr>
              <a:lnSpc>
                <a:spcPct val="80000"/>
              </a:lnSpc>
              <a:spcBef>
                <a:spcPct val="80000"/>
              </a:spcBef>
            </a:pPr>
            <a:r>
              <a:rPr lang="en-US" sz="2000" b="1"/>
              <a:t>giles@ist.psu.edu</a:t>
            </a:r>
          </a:p>
          <a:p>
            <a:pPr>
              <a:lnSpc>
                <a:spcPct val="80000"/>
              </a:lnSpc>
              <a:spcBef>
                <a:spcPct val="80000"/>
              </a:spcBef>
            </a:pPr>
            <a:r>
              <a:rPr lang="en-US" sz="2000" b="1"/>
              <a:t>http://clgiles.ist.psu.edu</a:t>
            </a:r>
            <a:endParaRPr lang="en-US" sz="2400" b="1"/>
          </a:p>
          <a:p>
            <a:pPr eaLnBrk="1" hangingPunct="1">
              <a:lnSpc>
                <a:spcPct val="90000"/>
              </a:lnSpc>
            </a:pPr>
            <a:endParaRPr lang="en-US"/>
          </a:p>
        </p:txBody>
      </p:sp>
      <p:sp>
        <p:nvSpPr>
          <p:cNvPr id="14339" name="Text Box 3"/>
          <p:cNvSpPr txBox="1">
            <a:spLocks noChangeArrowheads="1"/>
          </p:cNvSpPr>
          <p:nvPr/>
        </p:nvSpPr>
        <p:spPr bwMode="auto">
          <a:xfrm>
            <a:off x="1752600" y="381000"/>
            <a:ext cx="5638800" cy="579438"/>
          </a:xfrm>
          <a:prstGeom prst="rect">
            <a:avLst/>
          </a:prstGeom>
          <a:noFill/>
          <a:ln w="9525">
            <a:noFill/>
            <a:miter lim="800000"/>
            <a:headEnd/>
            <a:tailEnd/>
          </a:ln>
        </p:spPr>
        <p:txBody>
          <a:bodyPr>
            <a:prstTxWarp prst="textNoShape">
              <a:avLst/>
            </a:prstTxWarp>
            <a:spAutoFit/>
          </a:bodyPr>
          <a:lstStyle/>
          <a:p>
            <a:pPr>
              <a:spcBef>
                <a:spcPct val="50000"/>
              </a:spcBef>
            </a:pPr>
            <a:endParaRPr lang="en-US" sz="3200">
              <a:latin typeface="Arial" charset="0"/>
              <a:ea typeface="Arial" charset="0"/>
              <a:cs typeface="Arial" charset="0"/>
            </a:endParaRPr>
          </a:p>
        </p:txBody>
      </p:sp>
      <p:sp>
        <p:nvSpPr>
          <p:cNvPr id="14340" name="Text Box 4"/>
          <p:cNvSpPr txBox="1">
            <a:spLocks noChangeArrowheads="1"/>
          </p:cNvSpPr>
          <p:nvPr/>
        </p:nvSpPr>
        <p:spPr bwMode="auto">
          <a:xfrm>
            <a:off x="2133600" y="457200"/>
            <a:ext cx="5486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Arial" charset="0"/>
              <a:ea typeface="Arial" charset="0"/>
              <a:cs typeface="Arial" charset="0"/>
            </a:endParaRPr>
          </a:p>
        </p:txBody>
      </p:sp>
      <p:sp>
        <p:nvSpPr>
          <p:cNvPr id="14341" name="Text Box 5"/>
          <p:cNvSpPr txBox="1">
            <a:spLocks noChangeArrowheads="1"/>
          </p:cNvSpPr>
          <p:nvPr/>
        </p:nvSpPr>
        <p:spPr bwMode="auto">
          <a:xfrm>
            <a:off x="381000" y="381000"/>
            <a:ext cx="8153400" cy="1754188"/>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a:solidFill>
                  <a:srgbClr val="0000FF"/>
                </a:solidFill>
                <a:latin typeface="Arial" charset="0"/>
                <a:ea typeface="Arial" charset="0"/>
                <a:cs typeface="Arial" charset="0"/>
              </a:rPr>
              <a:t>IST 511 Information Management: Information and Technology</a:t>
            </a:r>
          </a:p>
          <a:p>
            <a:pPr algn="ctr">
              <a:spcBef>
                <a:spcPct val="50000"/>
              </a:spcBef>
            </a:pPr>
            <a:r>
              <a:rPr lang="en-US" b="1">
                <a:solidFill>
                  <a:srgbClr val="0000FF"/>
                </a:solidFill>
                <a:latin typeface="Arial" charset="0"/>
                <a:ea typeface="Arial" charset="0"/>
                <a:cs typeface="Arial" charset="0"/>
              </a:rPr>
              <a:t>Complexity, complex systems, computational complexity and scaling</a:t>
            </a:r>
          </a:p>
        </p:txBody>
      </p:sp>
      <p:sp>
        <p:nvSpPr>
          <p:cNvPr id="6" name="TextBox 5"/>
          <p:cNvSpPr txBox="1"/>
          <p:nvPr/>
        </p:nvSpPr>
        <p:spPr>
          <a:xfrm>
            <a:off x="3429000" y="6248400"/>
            <a:ext cx="3711272" cy="369332"/>
          </a:xfrm>
          <a:prstGeom prst="rect">
            <a:avLst/>
          </a:prstGeom>
          <a:noFill/>
        </p:spPr>
        <p:txBody>
          <a:bodyPr wrap="none" rtlCol="0">
            <a:spAutoFit/>
          </a:bodyPr>
          <a:lstStyle/>
          <a:p>
            <a:r>
              <a:rPr lang="en-US" sz="1800" dirty="0" smtClean="0"/>
              <a:t>Thanks to Peter </a:t>
            </a:r>
            <a:r>
              <a:rPr lang="en-US" sz="1800" dirty="0" err="1" smtClean="0"/>
              <a:t>Andras</a:t>
            </a:r>
            <a:r>
              <a:rPr lang="en-US" sz="1800" dirty="0" smtClean="0"/>
              <a:t>, </a:t>
            </a:r>
            <a:r>
              <a:rPr lang="en-US" sz="1800" smtClean="0"/>
              <a:t>Costas Busch </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457200"/>
            <a:ext cx="7772400" cy="1143000"/>
          </a:xfrm>
        </p:spPr>
        <p:txBody>
          <a:bodyPr/>
          <a:lstStyle/>
          <a:p>
            <a:r>
              <a:rPr lang="en-GB"/>
              <a:t>Complex organisms</a:t>
            </a:r>
          </a:p>
        </p:txBody>
      </p:sp>
      <p:pic>
        <p:nvPicPr>
          <p:cNvPr id="26627" name="Picture 5" descr="C:\My Documents\My Pictures\figure16bsm.jpg"/>
          <p:cNvPicPr>
            <a:picLocks noChangeAspect="1" noChangeArrowheads="1"/>
          </p:cNvPicPr>
          <p:nvPr/>
        </p:nvPicPr>
        <p:blipFill>
          <a:blip r:embed="rId2"/>
          <a:srcRect/>
          <a:stretch>
            <a:fillRect/>
          </a:stretch>
        </p:blipFill>
        <p:spPr bwMode="auto">
          <a:xfrm>
            <a:off x="3886200" y="2682875"/>
            <a:ext cx="5181600" cy="3260725"/>
          </a:xfrm>
          <a:prstGeom prst="rect">
            <a:avLst/>
          </a:prstGeom>
          <a:noFill/>
          <a:ln w="9525">
            <a:noFill/>
            <a:miter lim="800000"/>
            <a:headEnd/>
            <a:tailEnd/>
          </a:ln>
        </p:spPr>
      </p:pic>
      <p:sp>
        <p:nvSpPr>
          <p:cNvPr id="26628" name="Text Box 6"/>
          <p:cNvSpPr txBox="1">
            <a:spLocks noChangeArrowheads="1"/>
          </p:cNvSpPr>
          <p:nvPr/>
        </p:nvSpPr>
        <p:spPr bwMode="auto">
          <a:xfrm>
            <a:off x="4038600" y="6035675"/>
            <a:ext cx="5029200" cy="822325"/>
          </a:xfrm>
          <a:prstGeom prst="rect">
            <a:avLst/>
          </a:prstGeom>
          <a:noFill/>
          <a:ln w="9525">
            <a:noFill/>
            <a:miter lim="800000"/>
            <a:headEnd/>
            <a:tailEnd/>
          </a:ln>
        </p:spPr>
        <p:txBody>
          <a:bodyPr>
            <a:prstTxWarp prst="textNoShape">
              <a:avLst/>
            </a:prstTxWarp>
            <a:spAutoFit/>
          </a:bodyPr>
          <a:lstStyle/>
          <a:p>
            <a:pPr>
              <a:spcBef>
                <a:spcPct val="50000"/>
              </a:spcBef>
            </a:pPr>
            <a:r>
              <a:rPr lang="en-GB"/>
              <a:t>C. Elegans ventral ganglion transverse-section (www.wormbase.org)</a:t>
            </a:r>
          </a:p>
        </p:txBody>
      </p:sp>
      <p:sp>
        <p:nvSpPr>
          <p:cNvPr id="26629" name="Text Box 7"/>
          <p:cNvSpPr txBox="1">
            <a:spLocks noChangeArrowheads="1"/>
          </p:cNvSpPr>
          <p:nvPr/>
        </p:nvSpPr>
        <p:spPr bwMode="auto">
          <a:xfrm>
            <a:off x="304800" y="2686050"/>
            <a:ext cx="3429000" cy="264795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a:t> complex cell patterns;</a:t>
            </a:r>
          </a:p>
          <a:p>
            <a:pPr>
              <a:spcBef>
                <a:spcPct val="50000"/>
              </a:spcBef>
              <a:buFontTx/>
              <a:buChar char="•"/>
            </a:pPr>
            <a:endParaRPr lang="en-GB"/>
          </a:p>
          <a:p>
            <a:pPr>
              <a:spcBef>
                <a:spcPct val="50000"/>
              </a:spcBef>
              <a:buFontTx/>
              <a:buChar char="•"/>
            </a:pPr>
            <a:r>
              <a:rPr lang="en-GB"/>
              <a:t> complex organs;</a:t>
            </a:r>
          </a:p>
          <a:p>
            <a:pPr>
              <a:spcBef>
                <a:spcPct val="50000"/>
              </a:spcBef>
              <a:buFontTx/>
              <a:buChar char="•"/>
            </a:pPr>
            <a:endParaRPr lang="en-GB"/>
          </a:p>
          <a:p>
            <a:pPr>
              <a:spcBef>
                <a:spcPct val="50000"/>
              </a:spcBef>
              <a:buFontTx/>
              <a:buChar char="•"/>
            </a:pPr>
            <a:r>
              <a:rPr lang="en-GB"/>
              <a:t> complex behaviours;</a:t>
            </a:r>
          </a:p>
        </p:txBody>
      </p:sp>
      <p:pic>
        <p:nvPicPr>
          <p:cNvPr id="26630" name="Picture 8" descr="http://devbio-mac1.ucsf.edu/media/confocal.gif"/>
          <p:cNvPicPr>
            <a:picLocks noChangeAspect="1" noChangeArrowheads="1" noCrop="1"/>
          </p:cNvPicPr>
          <p:nvPr/>
        </p:nvPicPr>
        <p:blipFill>
          <a:blip r:embed="rId3"/>
          <a:srcRect/>
          <a:stretch>
            <a:fillRect/>
          </a:stretch>
        </p:blipFill>
        <p:spPr bwMode="auto">
          <a:xfrm>
            <a:off x="6019800" y="228600"/>
            <a:ext cx="2057400" cy="1784350"/>
          </a:xfrm>
          <a:prstGeom prst="rect">
            <a:avLst/>
          </a:prstGeom>
          <a:noFill/>
          <a:ln w="9525">
            <a:noFill/>
            <a:miter lim="800000"/>
            <a:headEnd/>
            <a:tailEnd/>
          </a:ln>
        </p:spPr>
      </p:pic>
      <p:sp>
        <p:nvSpPr>
          <p:cNvPr id="26631" name="Text Box 9"/>
          <p:cNvSpPr txBox="1">
            <a:spLocks noChangeArrowheads="1"/>
          </p:cNvSpPr>
          <p:nvPr/>
        </p:nvSpPr>
        <p:spPr bwMode="auto">
          <a:xfrm>
            <a:off x="4724400" y="19812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C. Elegans (devbio-mac1.ucsf.edu)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Complex machines</a:t>
            </a:r>
          </a:p>
        </p:txBody>
      </p:sp>
      <p:pic>
        <p:nvPicPr>
          <p:cNvPr id="27651" name="Picture 6" descr="http://www.complexmachine.ca/094e12c0.jpg"/>
          <p:cNvPicPr>
            <a:picLocks noChangeAspect="1" noChangeArrowheads="1"/>
          </p:cNvPicPr>
          <p:nvPr/>
        </p:nvPicPr>
        <p:blipFill>
          <a:blip r:embed="rId2"/>
          <a:srcRect/>
          <a:stretch>
            <a:fillRect/>
          </a:stretch>
        </p:blipFill>
        <p:spPr bwMode="auto">
          <a:xfrm>
            <a:off x="3657600" y="4038600"/>
            <a:ext cx="1943100" cy="2590800"/>
          </a:xfrm>
          <a:prstGeom prst="rect">
            <a:avLst/>
          </a:prstGeom>
          <a:noFill/>
          <a:ln w="9525">
            <a:noFill/>
            <a:miter lim="800000"/>
            <a:headEnd/>
            <a:tailEnd/>
          </a:ln>
        </p:spPr>
      </p:pic>
      <p:grpSp>
        <p:nvGrpSpPr>
          <p:cNvPr id="27652" name="Group 10"/>
          <p:cNvGrpSpPr>
            <a:grpSpLocks/>
          </p:cNvGrpSpPr>
          <p:nvPr/>
        </p:nvGrpSpPr>
        <p:grpSpPr bwMode="auto">
          <a:xfrm>
            <a:off x="1893888" y="2598738"/>
            <a:ext cx="5357812" cy="1660525"/>
            <a:chOff x="0" y="0"/>
            <a:chExt cx="3375" cy="1046"/>
          </a:xfrm>
        </p:grpSpPr>
        <p:sp>
          <p:nvSpPr>
            <p:cNvPr id="27654" name="Rectangle 7"/>
            <p:cNvSpPr>
              <a:spLocks noChangeArrowheads="1"/>
            </p:cNvSpPr>
            <p:nvPr/>
          </p:nvSpPr>
          <p:spPr bwMode="auto">
            <a:xfrm>
              <a:off x="0" y="0"/>
              <a:ext cx="3375" cy="0"/>
            </a:xfrm>
            <a:prstGeom prst="rect">
              <a:avLst/>
            </a:prstGeom>
            <a:noFill/>
            <a:ln w="9525">
              <a:noFill/>
              <a:miter lim="800000"/>
              <a:headEnd/>
              <a:tailEnd/>
            </a:ln>
          </p:spPr>
          <p:txBody>
            <a:bodyPr>
              <a:prstTxWarp prst="textNoShape">
                <a:avLst/>
              </a:prstTxWarp>
              <a:spAutoFit/>
            </a:bodyPr>
            <a:lstStyle/>
            <a:p>
              <a:endParaRPr lang="en-US"/>
            </a:p>
          </p:txBody>
        </p:sp>
        <p:sp>
          <p:nvSpPr>
            <p:cNvPr id="27655" name="Rectangle 8"/>
            <p:cNvSpPr>
              <a:spLocks noChangeArrowheads="1"/>
            </p:cNvSpPr>
            <p:nvPr/>
          </p:nvSpPr>
          <p:spPr bwMode="auto">
            <a:xfrm>
              <a:off x="0" y="0"/>
              <a:ext cx="3375" cy="1046"/>
            </a:xfrm>
            <a:prstGeom prst="rect">
              <a:avLst/>
            </a:prstGeom>
            <a:noFill/>
            <a:ln w="9525">
              <a:noFill/>
              <a:miter lim="800000"/>
              <a:headEnd/>
              <a:tailEnd/>
            </a:ln>
          </p:spPr>
          <p:txBody>
            <a:bodyPr>
              <a:prstTxWarp prst="textNoShape">
                <a:avLst/>
              </a:prstTxWarp>
            </a:bodyPr>
            <a:lstStyle/>
            <a:p>
              <a:pPr algn="ctr"/>
              <a:endParaRPr lang="en-US"/>
            </a:p>
          </p:txBody>
        </p:sp>
      </p:grpSp>
      <p:pic>
        <p:nvPicPr>
          <p:cNvPr id="27653" name="Picture 9" descr="apxhgfldj.jpg (22950 ×Ö½Ú)">
            <a:hlinkClick r:id="rId3"/>
          </p:cNvPr>
          <p:cNvPicPr>
            <a:picLocks noChangeAspect="1" noChangeArrowheads="1"/>
          </p:cNvPicPr>
          <p:nvPr/>
        </p:nvPicPr>
        <p:blipFill>
          <a:blip r:embed="rId4"/>
          <a:srcRect/>
          <a:stretch>
            <a:fillRect/>
          </a:stretch>
        </p:blipFill>
        <p:spPr bwMode="auto">
          <a:xfrm>
            <a:off x="1295400" y="1905000"/>
            <a:ext cx="72390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81000"/>
            <a:ext cx="7162800" cy="1143000"/>
          </a:xfrm>
        </p:spPr>
        <p:txBody>
          <a:bodyPr/>
          <a:lstStyle/>
          <a:p>
            <a:r>
              <a:rPr lang="en-GB"/>
              <a:t>Complex organizations</a:t>
            </a:r>
          </a:p>
        </p:txBody>
      </p:sp>
      <p:pic>
        <p:nvPicPr>
          <p:cNvPr id="28675" name="Picture 3" descr="E:\PFiles\MSOffice\Clipart\standard\stddir1\bd07160_.wmf"/>
          <p:cNvPicPr>
            <a:picLocks noChangeAspect="1" noChangeArrowheads="1"/>
          </p:cNvPicPr>
          <p:nvPr/>
        </p:nvPicPr>
        <p:blipFill>
          <a:blip r:embed="rId2"/>
          <a:srcRect/>
          <a:stretch>
            <a:fillRect/>
          </a:stretch>
        </p:blipFill>
        <p:spPr bwMode="auto">
          <a:xfrm>
            <a:off x="1828800" y="1981200"/>
            <a:ext cx="1371600" cy="1311275"/>
          </a:xfrm>
          <a:prstGeom prst="rect">
            <a:avLst/>
          </a:prstGeom>
          <a:noFill/>
          <a:ln w="9525">
            <a:noFill/>
            <a:miter lim="800000"/>
            <a:headEnd/>
            <a:tailEnd/>
          </a:ln>
        </p:spPr>
      </p:pic>
      <p:pic>
        <p:nvPicPr>
          <p:cNvPr id="28676" name="Picture 4" descr="E:\PFiles\MSOffice\Clipart\standard\stddir1\bd07161_.wmf"/>
          <p:cNvPicPr>
            <a:picLocks noChangeAspect="1" noChangeArrowheads="1"/>
          </p:cNvPicPr>
          <p:nvPr/>
        </p:nvPicPr>
        <p:blipFill>
          <a:blip r:embed="rId3"/>
          <a:srcRect/>
          <a:stretch>
            <a:fillRect/>
          </a:stretch>
        </p:blipFill>
        <p:spPr bwMode="auto">
          <a:xfrm>
            <a:off x="2743200" y="3276600"/>
            <a:ext cx="1295400" cy="1149350"/>
          </a:xfrm>
          <a:prstGeom prst="rect">
            <a:avLst/>
          </a:prstGeom>
          <a:noFill/>
          <a:ln w="9525">
            <a:noFill/>
            <a:miter lim="800000"/>
            <a:headEnd/>
            <a:tailEnd/>
          </a:ln>
        </p:spPr>
      </p:pic>
      <p:pic>
        <p:nvPicPr>
          <p:cNvPr id="28677" name="Picture 5" descr="E:\PFiles\MSOffice\Clipart\standard\stddir1\bd07170_.wmf"/>
          <p:cNvPicPr>
            <a:picLocks noChangeAspect="1" noChangeArrowheads="1"/>
          </p:cNvPicPr>
          <p:nvPr/>
        </p:nvPicPr>
        <p:blipFill>
          <a:blip r:embed="rId4"/>
          <a:srcRect/>
          <a:stretch>
            <a:fillRect/>
          </a:stretch>
        </p:blipFill>
        <p:spPr bwMode="auto">
          <a:xfrm>
            <a:off x="7315200" y="1752600"/>
            <a:ext cx="1600200" cy="1065213"/>
          </a:xfrm>
          <a:prstGeom prst="rect">
            <a:avLst/>
          </a:prstGeom>
          <a:noFill/>
          <a:ln w="9525">
            <a:noFill/>
            <a:miter lim="800000"/>
            <a:headEnd/>
            <a:tailEnd/>
          </a:ln>
        </p:spPr>
      </p:pic>
      <p:pic>
        <p:nvPicPr>
          <p:cNvPr id="28678" name="Picture 6" descr="E:\PFiles\MSOffice\Clipart\standard\stddir1\bd07171_.wmf"/>
          <p:cNvPicPr>
            <a:picLocks noChangeAspect="1" noChangeArrowheads="1"/>
          </p:cNvPicPr>
          <p:nvPr/>
        </p:nvPicPr>
        <p:blipFill>
          <a:blip r:embed="rId5"/>
          <a:srcRect/>
          <a:stretch>
            <a:fillRect/>
          </a:stretch>
        </p:blipFill>
        <p:spPr bwMode="auto">
          <a:xfrm>
            <a:off x="2209800" y="4648200"/>
            <a:ext cx="1143000" cy="882650"/>
          </a:xfrm>
          <a:prstGeom prst="rect">
            <a:avLst/>
          </a:prstGeom>
          <a:noFill/>
          <a:ln w="9525">
            <a:noFill/>
            <a:miter lim="800000"/>
            <a:headEnd/>
            <a:tailEnd/>
          </a:ln>
        </p:spPr>
      </p:pic>
      <p:pic>
        <p:nvPicPr>
          <p:cNvPr id="28679" name="Picture 7" descr="E:\PFiles\MSOffice\Clipart\standard\stddir1\bd07181_.wmf"/>
          <p:cNvPicPr>
            <a:picLocks noChangeAspect="1" noChangeArrowheads="1"/>
          </p:cNvPicPr>
          <p:nvPr/>
        </p:nvPicPr>
        <p:blipFill>
          <a:blip r:embed="rId6"/>
          <a:srcRect/>
          <a:stretch>
            <a:fillRect/>
          </a:stretch>
        </p:blipFill>
        <p:spPr bwMode="auto">
          <a:xfrm>
            <a:off x="914400" y="3048000"/>
            <a:ext cx="971550" cy="1371600"/>
          </a:xfrm>
          <a:prstGeom prst="rect">
            <a:avLst/>
          </a:prstGeom>
          <a:noFill/>
          <a:ln w="9525">
            <a:noFill/>
            <a:miter lim="800000"/>
            <a:headEnd/>
            <a:tailEnd/>
          </a:ln>
        </p:spPr>
      </p:pic>
      <p:pic>
        <p:nvPicPr>
          <p:cNvPr id="28680" name="Picture 8" descr="E:\PFiles\MSOffice\Clipart\standard\stddir3\pe01049_.wmf"/>
          <p:cNvPicPr>
            <a:picLocks noChangeAspect="1" noChangeArrowheads="1"/>
          </p:cNvPicPr>
          <p:nvPr/>
        </p:nvPicPr>
        <p:blipFill>
          <a:blip r:embed="rId7"/>
          <a:srcRect/>
          <a:stretch>
            <a:fillRect/>
          </a:stretch>
        </p:blipFill>
        <p:spPr bwMode="auto">
          <a:xfrm>
            <a:off x="6934200" y="5410200"/>
            <a:ext cx="1122363" cy="1143000"/>
          </a:xfrm>
          <a:prstGeom prst="rect">
            <a:avLst/>
          </a:prstGeom>
          <a:noFill/>
          <a:ln w="9525">
            <a:noFill/>
            <a:miter lim="800000"/>
            <a:headEnd/>
            <a:tailEnd/>
          </a:ln>
        </p:spPr>
      </p:pic>
      <p:pic>
        <p:nvPicPr>
          <p:cNvPr id="28681" name="Picture 9" descr="E:\PFiles\MSOffice\Clipart\standard\stddir3\pe01049_.wmf"/>
          <p:cNvPicPr>
            <a:picLocks noChangeAspect="1" noChangeArrowheads="1"/>
          </p:cNvPicPr>
          <p:nvPr/>
        </p:nvPicPr>
        <p:blipFill>
          <a:blip r:embed="rId7"/>
          <a:srcRect/>
          <a:stretch>
            <a:fillRect/>
          </a:stretch>
        </p:blipFill>
        <p:spPr bwMode="auto">
          <a:xfrm>
            <a:off x="5410200" y="5486400"/>
            <a:ext cx="1122363" cy="1143000"/>
          </a:xfrm>
          <a:prstGeom prst="rect">
            <a:avLst/>
          </a:prstGeom>
          <a:noFill/>
          <a:ln w="9525">
            <a:noFill/>
            <a:miter lim="800000"/>
            <a:headEnd/>
            <a:tailEnd/>
          </a:ln>
        </p:spPr>
      </p:pic>
      <p:pic>
        <p:nvPicPr>
          <p:cNvPr id="28682" name="Picture 10" descr="E:\PFiles\MSOffice\Clipart\standard\stddir3\pe01049_.wmf"/>
          <p:cNvPicPr>
            <a:picLocks noChangeAspect="1" noChangeArrowheads="1"/>
          </p:cNvPicPr>
          <p:nvPr/>
        </p:nvPicPr>
        <p:blipFill>
          <a:blip r:embed="rId7"/>
          <a:srcRect/>
          <a:stretch>
            <a:fillRect/>
          </a:stretch>
        </p:blipFill>
        <p:spPr bwMode="auto">
          <a:xfrm>
            <a:off x="533400" y="5638800"/>
            <a:ext cx="1122363" cy="1143000"/>
          </a:xfrm>
          <a:prstGeom prst="rect">
            <a:avLst/>
          </a:prstGeom>
          <a:noFill/>
          <a:ln w="9525">
            <a:noFill/>
            <a:miter lim="800000"/>
            <a:headEnd/>
            <a:tailEnd/>
          </a:ln>
        </p:spPr>
      </p:pic>
      <p:pic>
        <p:nvPicPr>
          <p:cNvPr id="28683" name="Picture 11" descr="E:\PFiles\MSOffice\Clipart\standard\stddir1\bd07171_.wmf"/>
          <p:cNvPicPr>
            <a:picLocks noChangeAspect="1" noChangeArrowheads="1"/>
          </p:cNvPicPr>
          <p:nvPr/>
        </p:nvPicPr>
        <p:blipFill>
          <a:blip r:embed="rId5"/>
          <a:srcRect/>
          <a:stretch>
            <a:fillRect/>
          </a:stretch>
        </p:blipFill>
        <p:spPr bwMode="auto">
          <a:xfrm>
            <a:off x="2590800" y="5257800"/>
            <a:ext cx="1143000" cy="882650"/>
          </a:xfrm>
          <a:prstGeom prst="rect">
            <a:avLst/>
          </a:prstGeom>
          <a:noFill/>
          <a:ln w="9525">
            <a:noFill/>
            <a:miter lim="800000"/>
            <a:headEnd/>
            <a:tailEnd/>
          </a:ln>
        </p:spPr>
      </p:pic>
      <p:pic>
        <p:nvPicPr>
          <p:cNvPr id="28684" name="Picture 12" descr="E:\PFiles\MSOffice\Clipart\standard\stddir1\bd07171_.wmf"/>
          <p:cNvPicPr>
            <a:picLocks noChangeAspect="1" noChangeArrowheads="1"/>
          </p:cNvPicPr>
          <p:nvPr/>
        </p:nvPicPr>
        <p:blipFill>
          <a:blip r:embed="rId5"/>
          <a:srcRect/>
          <a:stretch>
            <a:fillRect/>
          </a:stretch>
        </p:blipFill>
        <p:spPr bwMode="auto">
          <a:xfrm>
            <a:off x="3352800" y="4419600"/>
            <a:ext cx="1143000" cy="882650"/>
          </a:xfrm>
          <a:prstGeom prst="rect">
            <a:avLst/>
          </a:prstGeom>
          <a:noFill/>
          <a:ln w="9525">
            <a:noFill/>
            <a:miter lim="800000"/>
            <a:headEnd/>
            <a:tailEnd/>
          </a:ln>
        </p:spPr>
      </p:pic>
      <p:pic>
        <p:nvPicPr>
          <p:cNvPr id="28685" name="Picture 13" descr="E:\PFiles\MSOffice\Clipart\standard\stddir1\bd07171_.wmf"/>
          <p:cNvPicPr>
            <a:picLocks noChangeAspect="1" noChangeArrowheads="1"/>
          </p:cNvPicPr>
          <p:nvPr/>
        </p:nvPicPr>
        <p:blipFill>
          <a:blip r:embed="rId5"/>
          <a:srcRect/>
          <a:stretch>
            <a:fillRect/>
          </a:stretch>
        </p:blipFill>
        <p:spPr bwMode="auto">
          <a:xfrm>
            <a:off x="3733800" y="5181600"/>
            <a:ext cx="1143000" cy="882650"/>
          </a:xfrm>
          <a:prstGeom prst="rect">
            <a:avLst/>
          </a:prstGeom>
          <a:noFill/>
          <a:ln w="9525">
            <a:noFill/>
            <a:miter lim="800000"/>
            <a:headEnd/>
            <a:tailEnd/>
          </a:ln>
        </p:spPr>
      </p:pic>
      <p:pic>
        <p:nvPicPr>
          <p:cNvPr id="28686" name="Picture 14" descr="E:\PFiles\MSOffice\Clipart\standard\stddir1\bd07171_.wmf"/>
          <p:cNvPicPr>
            <a:picLocks noChangeAspect="1" noChangeArrowheads="1"/>
          </p:cNvPicPr>
          <p:nvPr/>
        </p:nvPicPr>
        <p:blipFill>
          <a:blip r:embed="rId5"/>
          <a:srcRect/>
          <a:stretch>
            <a:fillRect/>
          </a:stretch>
        </p:blipFill>
        <p:spPr bwMode="auto">
          <a:xfrm>
            <a:off x="3124200" y="5899150"/>
            <a:ext cx="1143000" cy="882650"/>
          </a:xfrm>
          <a:prstGeom prst="rect">
            <a:avLst/>
          </a:prstGeom>
          <a:noFill/>
          <a:ln w="9525">
            <a:noFill/>
            <a:miter lim="800000"/>
            <a:headEnd/>
            <a:tailEnd/>
          </a:ln>
        </p:spPr>
      </p:pic>
      <p:pic>
        <p:nvPicPr>
          <p:cNvPr id="28687" name="Picture 15" descr="E:\PFiles\MSOffice\Clipart\standard\stddir1\bd07181_.wmf"/>
          <p:cNvPicPr>
            <a:picLocks noChangeAspect="1" noChangeArrowheads="1"/>
          </p:cNvPicPr>
          <p:nvPr/>
        </p:nvPicPr>
        <p:blipFill>
          <a:blip r:embed="rId6"/>
          <a:srcRect/>
          <a:stretch>
            <a:fillRect/>
          </a:stretch>
        </p:blipFill>
        <p:spPr bwMode="auto">
          <a:xfrm>
            <a:off x="152400" y="3962400"/>
            <a:ext cx="971550" cy="1371600"/>
          </a:xfrm>
          <a:prstGeom prst="rect">
            <a:avLst/>
          </a:prstGeom>
          <a:noFill/>
          <a:ln w="9525">
            <a:noFill/>
            <a:miter lim="800000"/>
            <a:headEnd/>
            <a:tailEnd/>
          </a:ln>
        </p:spPr>
      </p:pic>
      <p:pic>
        <p:nvPicPr>
          <p:cNvPr id="28688" name="Picture 16" descr="E:\PFiles\MSOffice\Clipart\standard\stddir1\bd07181_.wmf"/>
          <p:cNvPicPr>
            <a:picLocks noChangeAspect="1" noChangeArrowheads="1"/>
          </p:cNvPicPr>
          <p:nvPr/>
        </p:nvPicPr>
        <p:blipFill>
          <a:blip r:embed="rId6"/>
          <a:srcRect/>
          <a:stretch>
            <a:fillRect/>
          </a:stretch>
        </p:blipFill>
        <p:spPr bwMode="auto">
          <a:xfrm>
            <a:off x="4591050" y="3886200"/>
            <a:ext cx="971550" cy="1371600"/>
          </a:xfrm>
          <a:prstGeom prst="rect">
            <a:avLst/>
          </a:prstGeom>
          <a:noFill/>
          <a:ln w="9525">
            <a:noFill/>
            <a:miter lim="800000"/>
            <a:headEnd/>
            <a:tailEnd/>
          </a:ln>
        </p:spPr>
      </p:pic>
      <p:pic>
        <p:nvPicPr>
          <p:cNvPr id="28689" name="Picture 17" descr="E:\PFiles\MSOffice\Clipart\standard\stddir1\bd07181_.wmf"/>
          <p:cNvPicPr>
            <a:picLocks noChangeAspect="1" noChangeArrowheads="1"/>
          </p:cNvPicPr>
          <p:nvPr/>
        </p:nvPicPr>
        <p:blipFill>
          <a:blip r:embed="rId6"/>
          <a:srcRect/>
          <a:stretch>
            <a:fillRect/>
          </a:stretch>
        </p:blipFill>
        <p:spPr bwMode="auto">
          <a:xfrm>
            <a:off x="7258050" y="3733800"/>
            <a:ext cx="971550" cy="1371600"/>
          </a:xfrm>
          <a:prstGeom prst="rect">
            <a:avLst/>
          </a:prstGeom>
          <a:noFill/>
          <a:ln w="9525">
            <a:noFill/>
            <a:miter lim="800000"/>
            <a:headEnd/>
            <a:tailEnd/>
          </a:ln>
        </p:spPr>
      </p:pic>
      <p:pic>
        <p:nvPicPr>
          <p:cNvPr id="28690" name="Picture 19" descr="E:\PFiles\MSOffice\Clipart\standard\stddir1\bd07160_.wmf"/>
          <p:cNvPicPr>
            <a:picLocks noChangeAspect="1" noChangeArrowheads="1"/>
          </p:cNvPicPr>
          <p:nvPr/>
        </p:nvPicPr>
        <p:blipFill>
          <a:blip r:embed="rId2"/>
          <a:srcRect/>
          <a:stretch>
            <a:fillRect/>
          </a:stretch>
        </p:blipFill>
        <p:spPr bwMode="auto">
          <a:xfrm>
            <a:off x="6096000" y="2667000"/>
            <a:ext cx="1371600" cy="1311275"/>
          </a:xfrm>
          <a:prstGeom prst="rect">
            <a:avLst/>
          </a:prstGeom>
          <a:noFill/>
          <a:ln w="9525">
            <a:noFill/>
            <a:miter lim="800000"/>
            <a:headEnd/>
            <a:tailEnd/>
          </a:ln>
        </p:spPr>
      </p:pic>
      <p:pic>
        <p:nvPicPr>
          <p:cNvPr id="28691" name="Picture 20" descr="E:\PFiles\MSOffice\Clipart\standard\stddir1\bd07161_.wmf"/>
          <p:cNvPicPr>
            <a:picLocks noChangeAspect="1" noChangeArrowheads="1"/>
          </p:cNvPicPr>
          <p:nvPr/>
        </p:nvPicPr>
        <p:blipFill>
          <a:blip r:embed="rId3"/>
          <a:srcRect/>
          <a:stretch>
            <a:fillRect/>
          </a:stretch>
        </p:blipFill>
        <p:spPr bwMode="auto">
          <a:xfrm>
            <a:off x="4343400" y="2508250"/>
            <a:ext cx="1295400" cy="1149350"/>
          </a:xfrm>
          <a:prstGeom prst="rect">
            <a:avLst/>
          </a:prstGeom>
          <a:noFill/>
          <a:ln w="9525">
            <a:noFill/>
            <a:miter lim="800000"/>
            <a:headEnd/>
            <a:tailEnd/>
          </a:ln>
        </p:spPr>
      </p:pic>
      <p:pic>
        <p:nvPicPr>
          <p:cNvPr id="28692" name="Picture 21" descr="E:\PFiles\MSOffice\Clipart\standard\stddir1\bd07170_.wmf"/>
          <p:cNvPicPr>
            <a:picLocks noChangeAspect="1" noChangeArrowheads="1"/>
          </p:cNvPicPr>
          <p:nvPr/>
        </p:nvPicPr>
        <p:blipFill>
          <a:blip r:embed="rId4"/>
          <a:srcRect/>
          <a:stretch>
            <a:fillRect/>
          </a:stretch>
        </p:blipFill>
        <p:spPr bwMode="auto">
          <a:xfrm>
            <a:off x="5105400" y="1524000"/>
            <a:ext cx="1600200" cy="1065213"/>
          </a:xfrm>
          <a:prstGeom prst="rect">
            <a:avLst/>
          </a:prstGeom>
          <a:noFill/>
          <a:ln w="9525">
            <a:noFill/>
            <a:miter lim="800000"/>
            <a:headEnd/>
            <a:tailEnd/>
          </a:ln>
        </p:spPr>
      </p:pic>
      <p:pic>
        <p:nvPicPr>
          <p:cNvPr id="28693" name="Picture 22" descr="E:\PFiles\MSOffice\Clipart\standard\stddir1\bd07169_.wmf"/>
          <p:cNvPicPr>
            <a:picLocks noChangeAspect="1" noChangeArrowheads="1"/>
          </p:cNvPicPr>
          <p:nvPr/>
        </p:nvPicPr>
        <p:blipFill>
          <a:blip r:embed="rId8"/>
          <a:srcRect/>
          <a:stretch>
            <a:fillRect/>
          </a:stretch>
        </p:blipFill>
        <p:spPr bwMode="auto">
          <a:xfrm>
            <a:off x="1066800" y="4572000"/>
            <a:ext cx="1077913" cy="900113"/>
          </a:xfrm>
          <a:prstGeom prst="rect">
            <a:avLst/>
          </a:prstGeom>
          <a:noFill/>
          <a:ln w="9525">
            <a:noFill/>
            <a:miter lim="800000"/>
            <a:headEnd/>
            <a:tailEnd/>
          </a:ln>
        </p:spPr>
      </p:pic>
      <p:pic>
        <p:nvPicPr>
          <p:cNvPr id="28694" name="Picture 23" descr="E:\PFiles\MSOffice\Clipart\standard\stddir1\bd07169_.wmf"/>
          <p:cNvPicPr>
            <a:picLocks noChangeAspect="1" noChangeArrowheads="1"/>
          </p:cNvPicPr>
          <p:nvPr/>
        </p:nvPicPr>
        <p:blipFill>
          <a:blip r:embed="rId8"/>
          <a:srcRect/>
          <a:stretch>
            <a:fillRect/>
          </a:stretch>
        </p:blipFill>
        <p:spPr bwMode="auto">
          <a:xfrm>
            <a:off x="6019800" y="4419600"/>
            <a:ext cx="1077913" cy="900113"/>
          </a:xfrm>
          <a:prstGeom prst="rect">
            <a:avLst/>
          </a:prstGeom>
          <a:noFill/>
          <a:ln w="9525">
            <a:noFill/>
            <a:miter lim="800000"/>
            <a:headEnd/>
            <a:tailEnd/>
          </a:ln>
        </p:spPr>
      </p:pic>
      <p:pic>
        <p:nvPicPr>
          <p:cNvPr id="28695" name="Picture 24" descr="E:\PFiles\MSOffice\Clipart\standard\stddir1\bd06633_.wmf"/>
          <p:cNvPicPr>
            <a:picLocks noChangeAspect="1" noChangeArrowheads="1"/>
          </p:cNvPicPr>
          <p:nvPr/>
        </p:nvPicPr>
        <p:blipFill>
          <a:blip r:embed="rId9"/>
          <a:srcRect/>
          <a:stretch>
            <a:fillRect/>
          </a:stretch>
        </p:blipFill>
        <p:spPr bwMode="auto">
          <a:xfrm>
            <a:off x="6705600" y="457200"/>
            <a:ext cx="1238250"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1143000"/>
          </a:xfrm>
        </p:spPr>
        <p:txBody>
          <a:bodyPr/>
          <a:lstStyle/>
          <a:p>
            <a:r>
              <a:rPr lang="en-GB"/>
              <a:t>Complex ecosystems</a:t>
            </a:r>
          </a:p>
        </p:txBody>
      </p:sp>
      <p:pic>
        <p:nvPicPr>
          <p:cNvPr id="29699" name="Picture 8" descr="c:\Program Files\Common Files\Microsoft Shared\Clipart\cagcat50\an02542_.wmf"/>
          <p:cNvPicPr>
            <a:picLocks noChangeAspect="1" noChangeArrowheads="1"/>
          </p:cNvPicPr>
          <p:nvPr/>
        </p:nvPicPr>
        <p:blipFill>
          <a:blip r:embed="rId2"/>
          <a:srcRect/>
          <a:stretch>
            <a:fillRect/>
          </a:stretch>
        </p:blipFill>
        <p:spPr bwMode="auto">
          <a:xfrm>
            <a:off x="228600" y="4648200"/>
            <a:ext cx="1066800" cy="1030288"/>
          </a:xfrm>
          <a:prstGeom prst="rect">
            <a:avLst/>
          </a:prstGeom>
          <a:noFill/>
          <a:ln w="9525">
            <a:noFill/>
            <a:miter lim="800000"/>
            <a:headEnd/>
            <a:tailEnd/>
          </a:ln>
        </p:spPr>
      </p:pic>
      <p:pic>
        <p:nvPicPr>
          <p:cNvPr id="29700" name="Picture 23" descr="E:\PFiles\MSOffice\Clipart\standard\stddir1\bd00122_.wmf"/>
          <p:cNvPicPr>
            <a:picLocks noChangeAspect="1" noChangeArrowheads="1"/>
          </p:cNvPicPr>
          <p:nvPr/>
        </p:nvPicPr>
        <p:blipFill>
          <a:blip r:embed="rId3"/>
          <a:srcRect/>
          <a:stretch>
            <a:fillRect/>
          </a:stretch>
        </p:blipFill>
        <p:spPr bwMode="auto">
          <a:xfrm>
            <a:off x="4038600" y="1676400"/>
            <a:ext cx="855663" cy="1158875"/>
          </a:xfrm>
          <a:prstGeom prst="rect">
            <a:avLst/>
          </a:prstGeom>
          <a:noFill/>
          <a:ln w="9525">
            <a:noFill/>
            <a:miter lim="800000"/>
            <a:headEnd/>
            <a:tailEnd/>
          </a:ln>
        </p:spPr>
      </p:pic>
      <p:pic>
        <p:nvPicPr>
          <p:cNvPr id="29701" name="Picture 24" descr="E:\PFiles\MSOffice\Clipart\standard\stddir2\bd08044_.wmf"/>
          <p:cNvPicPr>
            <a:picLocks noChangeAspect="1" noChangeArrowheads="1"/>
          </p:cNvPicPr>
          <p:nvPr/>
        </p:nvPicPr>
        <p:blipFill>
          <a:blip r:embed="rId4"/>
          <a:srcRect/>
          <a:stretch>
            <a:fillRect/>
          </a:stretch>
        </p:blipFill>
        <p:spPr bwMode="auto">
          <a:xfrm>
            <a:off x="6172200" y="4191000"/>
            <a:ext cx="762000" cy="1044575"/>
          </a:xfrm>
          <a:prstGeom prst="rect">
            <a:avLst/>
          </a:prstGeom>
          <a:noFill/>
          <a:ln w="9525">
            <a:noFill/>
            <a:miter lim="800000"/>
            <a:headEnd/>
            <a:tailEnd/>
          </a:ln>
        </p:spPr>
      </p:pic>
      <p:pic>
        <p:nvPicPr>
          <p:cNvPr id="29702" name="Picture 25" descr="E:\PFiles\MSOffice\Clipart\standard\stddir2\bd08047_.wmf"/>
          <p:cNvPicPr>
            <a:picLocks noChangeAspect="1" noChangeArrowheads="1"/>
          </p:cNvPicPr>
          <p:nvPr/>
        </p:nvPicPr>
        <p:blipFill>
          <a:blip r:embed="rId5"/>
          <a:srcRect/>
          <a:stretch>
            <a:fillRect/>
          </a:stretch>
        </p:blipFill>
        <p:spPr bwMode="auto">
          <a:xfrm>
            <a:off x="7772400" y="5105400"/>
            <a:ext cx="1030288" cy="1447800"/>
          </a:xfrm>
          <a:prstGeom prst="rect">
            <a:avLst/>
          </a:prstGeom>
          <a:noFill/>
          <a:ln w="9525">
            <a:noFill/>
            <a:miter lim="800000"/>
            <a:headEnd/>
            <a:tailEnd/>
          </a:ln>
        </p:spPr>
      </p:pic>
      <p:pic>
        <p:nvPicPr>
          <p:cNvPr id="29703" name="Picture 26" descr="E:\PFiles\MSOffice\Clipart\standard\stddir3\na00627_.wmf"/>
          <p:cNvPicPr>
            <a:picLocks noChangeAspect="1" noChangeArrowheads="1"/>
          </p:cNvPicPr>
          <p:nvPr/>
        </p:nvPicPr>
        <p:blipFill>
          <a:blip r:embed="rId6"/>
          <a:srcRect/>
          <a:stretch>
            <a:fillRect/>
          </a:stretch>
        </p:blipFill>
        <p:spPr bwMode="auto">
          <a:xfrm>
            <a:off x="2133600" y="2514600"/>
            <a:ext cx="2133600" cy="1611313"/>
          </a:xfrm>
          <a:prstGeom prst="rect">
            <a:avLst/>
          </a:prstGeom>
          <a:noFill/>
          <a:ln w="9525">
            <a:noFill/>
            <a:miter lim="800000"/>
            <a:headEnd/>
            <a:tailEnd/>
          </a:ln>
        </p:spPr>
      </p:pic>
      <p:pic>
        <p:nvPicPr>
          <p:cNvPr id="29704" name="Picture 27" descr="E:\PFiles\MSOffice\Clipart\standard\stddir3\na01427_.wmf"/>
          <p:cNvPicPr>
            <a:picLocks noChangeAspect="1" noChangeArrowheads="1"/>
          </p:cNvPicPr>
          <p:nvPr/>
        </p:nvPicPr>
        <p:blipFill>
          <a:blip r:embed="rId7"/>
          <a:srcRect/>
          <a:stretch>
            <a:fillRect/>
          </a:stretch>
        </p:blipFill>
        <p:spPr bwMode="auto">
          <a:xfrm>
            <a:off x="1447800" y="4343400"/>
            <a:ext cx="1219200" cy="1058863"/>
          </a:xfrm>
          <a:prstGeom prst="rect">
            <a:avLst/>
          </a:prstGeom>
          <a:noFill/>
          <a:ln w="9525">
            <a:noFill/>
            <a:miter lim="800000"/>
            <a:headEnd/>
            <a:tailEnd/>
          </a:ln>
        </p:spPr>
      </p:pic>
      <p:pic>
        <p:nvPicPr>
          <p:cNvPr id="29705" name="Picture 28" descr="E:\PFiles\MSOffice\Clipart\standard\stddir1\an01986_.wmf"/>
          <p:cNvPicPr>
            <a:picLocks noChangeAspect="1" noChangeArrowheads="1"/>
          </p:cNvPicPr>
          <p:nvPr/>
        </p:nvPicPr>
        <p:blipFill>
          <a:blip r:embed="rId8"/>
          <a:srcRect/>
          <a:stretch>
            <a:fillRect/>
          </a:stretch>
        </p:blipFill>
        <p:spPr bwMode="auto">
          <a:xfrm>
            <a:off x="0" y="5649913"/>
            <a:ext cx="1574800" cy="1208087"/>
          </a:xfrm>
          <a:prstGeom prst="rect">
            <a:avLst/>
          </a:prstGeom>
          <a:noFill/>
          <a:ln w="9525">
            <a:noFill/>
            <a:miter lim="800000"/>
            <a:headEnd/>
            <a:tailEnd/>
          </a:ln>
        </p:spPr>
      </p:pic>
      <p:pic>
        <p:nvPicPr>
          <p:cNvPr id="29706" name="Picture 29" descr="E:\PFiles\MSOffice\Clipart\standard\stddir3\na01427_.wmf"/>
          <p:cNvPicPr>
            <a:picLocks noChangeAspect="1" noChangeArrowheads="1"/>
          </p:cNvPicPr>
          <p:nvPr/>
        </p:nvPicPr>
        <p:blipFill>
          <a:blip r:embed="rId7"/>
          <a:srcRect/>
          <a:stretch>
            <a:fillRect/>
          </a:stretch>
        </p:blipFill>
        <p:spPr bwMode="auto">
          <a:xfrm>
            <a:off x="1600200" y="4953000"/>
            <a:ext cx="1219200" cy="1058863"/>
          </a:xfrm>
          <a:prstGeom prst="rect">
            <a:avLst/>
          </a:prstGeom>
          <a:noFill/>
          <a:ln w="9525">
            <a:noFill/>
            <a:miter lim="800000"/>
            <a:headEnd/>
            <a:tailEnd/>
          </a:ln>
        </p:spPr>
      </p:pic>
      <p:pic>
        <p:nvPicPr>
          <p:cNvPr id="29707" name="Picture 30" descr="E:\PFiles\MSOffice\Clipart\standard\stddir3\na01427_.wmf"/>
          <p:cNvPicPr>
            <a:picLocks noChangeAspect="1" noChangeArrowheads="1"/>
          </p:cNvPicPr>
          <p:nvPr/>
        </p:nvPicPr>
        <p:blipFill>
          <a:blip r:embed="rId7"/>
          <a:srcRect/>
          <a:stretch>
            <a:fillRect/>
          </a:stretch>
        </p:blipFill>
        <p:spPr bwMode="auto">
          <a:xfrm>
            <a:off x="1600200" y="5341938"/>
            <a:ext cx="1219200" cy="1058862"/>
          </a:xfrm>
          <a:prstGeom prst="rect">
            <a:avLst/>
          </a:prstGeom>
          <a:noFill/>
          <a:ln w="9525">
            <a:noFill/>
            <a:miter lim="800000"/>
            <a:headEnd/>
            <a:tailEnd/>
          </a:ln>
        </p:spPr>
      </p:pic>
      <p:pic>
        <p:nvPicPr>
          <p:cNvPr id="29708" name="Picture 31" descr="E:\PFiles\MSOffice\Clipart\standard\stddir3\na01427_.wmf"/>
          <p:cNvPicPr>
            <a:picLocks noChangeAspect="1" noChangeArrowheads="1"/>
          </p:cNvPicPr>
          <p:nvPr/>
        </p:nvPicPr>
        <p:blipFill>
          <a:blip r:embed="rId7"/>
          <a:srcRect/>
          <a:stretch>
            <a:fillRect/>
          </a:stretch>
        </p:blipFill>
        <p:spPr bwMode="auto">
          <a:xfrm>
            <a:off x="2209800" y="4495800"/>
            <a:ext cx="1219200" cy="1058863"/>
          </a:xfrm>
          <a:prstGeom prst="rect">
            <a:avLst/>
          </a:prstGeom>
          <a:noFill/>
          <a:ln w="9525">
            <a:noFill/>
            <a:miter lim="800000"/>
            <a:headEnd/>
            <a:tailEnd/>
          </a:ln>
        </p:spPr>
      </p:pic>
      <p:pic>
        <p:nvPicPr>
          <p:cNvPr id="29709" name="Picture 32" descr="E:\PFiles\MSOffice\Clipart\standard\stddir3\na01427_.wmf"/>
          <p:cNvPicPr>
            <a:picLocks noChangeAspect="1" noChangeArrowheads="1"/>
          </p:cNvPicPr>
          <p:nvPr/>
        </p:nvPicPr>
        <p:blipFill>
          <a:blip r:embed="rId7"/>
          <a:srcRect/>
          <a:stretch>
            <a:fillRect/>
          </a:stretch>
        </p:blipFill>
        <p:spPr bwMode="auto">
          <a:xfrm>
            <a:off x="1600200" y="5799138"/>
            <a:ext cx="1219200" cy="1058862"/>
          </a:xfrm>
          <a:prstGeom prst="rect">
            <a:avLst/>
          </a:prstGeom>
          <a:noFill/>
          <a:ln w="9525">
            <a:noFill/>
            <a:miter lim="800000"/>
            <a:headEnd/>
            <a:tailEnd/>
          </a:ln>
        </p:spPr>
      </p:pic>
      <p:pic>
        <p:nvPicPr>
          <p:cNvPr id="29710" name="Picture 33" descr="E:\PFiles\MSOffice\Clipart\standard\stddir3\na01427_.wmf"/>
          <p:cNvPicPr>
            <a:picLocks noChangeAspect="1" noChangeArrowheads="1"/>
          </p:cNvPicPr>
          <p:nvPr/>
        </p:nvPicPr>
        <p:blipFill>
          <a:blip r:embed="rId7"/>
          <a:srcRect/>
          <a:stretch>
            <a:fillRect/>
          </a:stretch>
        </p:blipFill>
        <p:spPr bwMode="auto">
          <a:xfrm>
            <a:off x="2438400" y="5037138"/>
            <a:ext cx="1219200" cy="1058862"/>
          </a:xfrm>
          <a:prstGeom prst="rect">
            <a:avLst/>
          </a:prstGeom>
          <a:noFill/>
          <a:ln w="9525">
            <a:noFill/>
            <a:miter lim="800000"/>
            <a:headEnd/>
            <a:tailEnd/>
          </a:ln>
        </p:spPr>
      </p:pic>
      <p:pic>
        <p:nvPicPr>
          <p:cNvPr id="29711" name="Picture 34" descr="E:\PFiles\MSOffice\Clipart\standard\stddir3\na01427_.wmf"/>
          <p:cNvPicPr>
            <a:picLocks noChangeAspect="1" noChangeArrowheads="1"/>
          </p:cNvPicPr>
          <p:nvPr/>
        </p:nvPicPr>
        <p:blipFill>
          <a:blip r:embed="rId7"/>
          <a:srcRect/>
          <a:stretch>
            <a:fillRect/>
          </a:stretch>
        </p:blipFill>
        <p:spPr bwMode="auto">
          <a:xfrm>
            <a:off x="2667000" y="5646738"/>
            <a:ext cx="1219200" cy="1058862"/>
          </a:xfrm>
          <a:prstGeom prst="rect">
            <a:avLst/>
          </a:prstGeom>
          <a:noFill/>
          <a:ln w="9525">
            <a:noFill/>
            <a:miter lim="800000"/>
            <a:headEnd/>
            <a:tailEnd/>
          </a:ln>
        </p:spPr>
      </p:pic>
      <p:pic>
        <p:nvPicPr>
          <p:cNvPr id="29712" name="Picture 35" descr="E:\PFiles\MSOffice\Clipart\standard\stddir3\na01427_.wmf"/>
          <p:cNvPicPr>
            <a:picLocks noChangeAspect="1" noChangeArrowheads="1"/>
          </p:cNvPicPr>
          <p:nvPr/>
        </p:nvPicPr>
        <p:blipFill>
          <a:blip r:embed="rId7"/>
          <a:srcRect/>
          <a:stretch>
            <a:fillRect/>
          </a:stretch>
        </p:blipFill>
        <p:spPr bwMode="auto">
          <a:xfrm>
            <a:off x="3048000" y="4495800"/>
            <a:ext cx="1219200" cy="1058863"/>
          </a:xfrm>
          <a:prstGeom prst="rect">
            <a:avLst/>
          </a:prstGeom>
          <a:noFill/>
          <a:ln w="9525">
            <a:noFill/>
            <a:miter lim="800000"/>
            <a:headEnd/>
            <a:tailEnd/>
          </a:ln>
        </p:spPr>
      </p:pic>
      <p:pic>
        <p:nvPicPr>
          <p:cNvPr id="29713" name="Picture 36" descr="E:\PFiles\MSOffice\Clipart\standard\stddir3\na01427_.wmf"/>
          <p:cNvPicPr>
            <a:picLocks noChangeAspect="1" noChangeArrowheads="1"/>
          </p:cNvPicPr>
          <p:nvPr/>
        </p:nvPicPr>
        <p:blipFill>
          <a:blip r:embed="rId7"/>
          <a:srcRect/>
          <a:stretch>
            <a:fillRect/>
          </a:stretch>
        </p:blipFill>
        <p:spPr bwMode="auto">
          <a:xfrm>
            <a:off x="3581400" y="5418138"/>
            <a:ext cx="1219200" cy="1058862"/>
          </a:xfrm>
          <a:prstGeom prst="rect">
            <a:avLst/>
          </a:prstGeom>
          <a:noFill/>
          <a:ln w="9525">
            <a:noFill/>
            <a:miter lim="800000"/>
            <a:headEnd/>
            <a:tailEnd/>
          </a:ln>
        </p:spPr>
      </p:pic>
      <p:pic>
        <p:nvPicPr>
          <p:cNvPr id="29714" name="Picture 37" descr="E:\PFiles\MSOffice\Clipart\standard\stddir3\na01427_.wmf"/>
          <p:cNvPicPr>
            <a:picLocks noChangeAspect="1" noChangeArrowheads="1"/>
          </p:cNvPicPr>
          <p:nvPr/>
        </p:nvPicPr>
        <p:blipFill>
          <a:blip r:embed="rId7"/>
          <a:srcRect/>
          <a:stretch>
            <a:fillRect/>
          </a:stretch>
        </p:blipFill>
        <p:spPr bwMode="auto">
          <a:xfrm>
            <a:off x="4038600" y="4732338"/>
            <a:ext cx="1219200" cy="1058862"/>
          </a:xfrm>
          <a:prstGeom prst="rect">
            <a:avLst/>
          </a:prstGeom>
          <a:noFill/>
          <a:ln w="9525">
            <a:noFill/>
            <a:miter lim="800000"/>
            <a:headEnd/>
            <a:tailEnd/>
          </a:ln>
        </p:spPr>
      </p:pic>
      <p:pic>
        <p:nvPicPr>
          <p:cNvPr id="29715" name="Picture 38" descr="E:\PFiles\MSOffice\Clipart\standard\stddir2\bd08044_.wmf"/>
          <p:cNvPicPr>
            <a:picLocks noChangeAspect="1" noChangeArrowheads="1"/>
          </p:cNvPicPr>
          <p:nvPr/>
        </p:nvPicPr>
        <p:blipFill>
          <a:blip r:embed="rId4"/>
          <a:srcRect/>
          <a:stretch>
            <a:fillRect/>
          </a:stretch>
        </p:blipFill>
        <p:spPr bwMode="auto">
          <a:xfrm>
            <a:off x="0" y="3886200"/>
            <a:ext cx="762000" cy="1044575"/>
          </a:xfrm>
          <a:prstGeom prst="rect">
            <a:avLst/>
          </a:prstGeom>
          <a:noFill/>
          <a:ln w="9525">
            <a:noFill/>
            <a:miter lim="800000"/>
            <a:headEnd/>
            <a:tailEnd/>
          </a:ln>
        </p:spPr>
      </p:pic>
      <p:pic>
        <p:nvPicPr>
          <p:cNvPr id="29716" name="Picture 39" descr="E:\PFiles\MSOffice\Clipart\standard\stddir2\bd08044_.wmf"/>
          <p:cNvPicPr>
            <a:picLocks noChangeAspect="1" noChangeArrowheads="1"/>
          </p:cNvPicPr>
          <p:nvPr/>
        </p:nvPicPr>
        <p:blipFill>
          <a:blip r:embed="rId4"/>
          <a:srcRect/>
          <a:stretch>
            <a:fillRect/>
          </a:stretch>
        </p:blipFill>
        <p:spPr bwMode="auto">
          <a:xfrm>
            <a:off x="5257800" y="5584825"/>
            <a:ext cx="762000" cy="1044575"/>
          </a:xfrm>
          <a:prstGeom prst="rect">
            <a:avLst/>
          </a:prstGeom>
          <a:noFill/>
          <a:ln w="9525">
            <a:noFill/>
            <a:miter lim="800000"/>
            <a:headEnd/>
            <a:tailEnd/>
          </a:ln>
        </p:spPr>
      </p:pic>
      <p:pic>
        <p:nvPicPr>
          <p:cNvPr id="29717" name="Picture 40" descr="E:\PFiles\MSOffice\Clipart\standard\stddir2\bd08047_.wmf"/>
          <p:cNvPicPr>
            <a:picLocks noChangeAspect="1" noChangeArrowheads="1"/>
          </p:cNvPicPr>
          <p:nvPr/>
        </p:nvPicPr>
        <p:blipFill>
          <a:blip r:embed="rId5"/>
          <a:srcRect/>
          <a:stretch>
            <a:fillRect/>
          </a:stretch>
        </p:blipFill>
        <p:spPr bwMode="auto">
          <a:xfrm>
            <a:off x="6781800" y="5257800"/>
            <a:ext cx="1030288" cy="1447800"/>
          </a:xfrm>
          <a:prstGeom prst="rect">
            <a:avLst/>
          </a:prstGeom>
          <a:noFill/>
          <a:ln w="9525">
            <a:noFill/>
            <a:miter lim="800000"/>
            <a:headEnd/>
            <a:tailEnd/>
          </a:ln>
        </p:spPr>
      </p:pic>
      <p:pic>
        <p:nvPicPr>
          <p:cNvPr id="29718" name="Picture 41" descr="E:\PFiles\MSOffice\Clipart\standard\stddir2\bd08047_.wmf"/>
          <p:cNvPicPr>
            <a:picLocks noChangeAspect="1" noChangeArrowheads="1"/>
          </p:cNvPicPr>
          <p:nvPr/>
        </p:nvPicPr>
        <p:blipFill>
          <a:blip r:embed="rId5"/>
          <a:srcRect/>
          <a:stretch>
            <a:fillRect/>
          </a:stretch>
        </p:blipFill>
        <p:spPr bwMode="auto">
          <a:xfrm>
            <a:off x="5867400" y="5105400"/>
            <a:ext cx="1030288" cy="1447800"/>
          </a:xfrm>
          <a:prstGeom prst="rect">
            <a:avLst/>
          </a:prstGeom>
          <a:noFill/>
          <a:ln w="9525">
            <a:noFill/>
            <a:miter lim="800000"/>
            <a:headEnd/>
            <a:tailEnd/>
          </a:ln>
        </p:spPr>
      </p:pic>
      <p:pic>
        <p:nvPicPr>
          <p:cNvPr id="29719" name="Picture 42" descr="E:\PFiles\MSOffice\Clipart\standard\stddir2\bd08047_.wmf"/>
          <p:cNvPicPr>
            <a:picLocks noChangeAspect="1" noChangeArrowheads="1"/>
          </p:cNvPicPr>
          <p:nvPr/>
        </p:nvPicPr>
        <p:blipFill>
          <a:blip r:embed="rId5"/>
          <a:srcRect/>
          <a:stretch>
            <a:fillRect/>
          </a:stretch>
        </p:blipFill>
        <p:spPr bwMode="auto">
          <a:xfrm>
            <a:off x="8189913" y="4191000"/>
            <a:ext cx="1030287" cy="1447800"/>
          </a:xfrm>
          <a:prstGeom prst="rect">
            <a:avLst/>
          </a:prstGeom>
          <a:noFill/>
          <a:ln w="9525">
            <a:noFill/>
            <a:miter lim="800000"/>
            <a:headEnd/>
            <a:tailEnd/>
          </a:ln>
        </p:spPr>
      </p:pic>
      <p:pic>
        <p:nvPicPr>
          <p:cNvPr id="29720" name="Picture 43" descr="E:\PFiles\MSOffice\Clipart\standard\stddir2\bd08047_.wmf"/>
          <p:cNvPicPr>
            <a:picLocks noChangeAspect="1" noChangeArrowheads="1"/>
          </p:cNvPicPr>
          <p:nvPr/>
        </p:nvPicPr>
        <p:blipFill>
          <a:blip r:embed="rId5"/>
          <a:srcRect/>
          <a:stretch>
            <a:fillRect/>
          </a:stretch>
        </p:blipFill>
        <p:spPr bwMode="auto">
          <a:xfrm>
            <a:off x="7391400" y="4343400"/>
            <a:ext cx="1030288" cy="1447800"/>
          </a:xfrm>
          <a:prstGeom prst="rect">
            <a:avLst/>
          </a:prstGeom>
          <a:noFill/>
          <a:ln w="9525">
            <a:noFill/>
            <a:miter lim="800000"/>
            <a:headEnd/>
            <a:tailEnd/>
          </a:ln>
        </p:spPr>
      </p:pic>
      <p:pic>
        <p:nvPicPr>
          <p:cNvPr id="29721" name="Picture 44" descr="E:\PFiles\MSOffice\Clipart\standard\stddir1\an01186_.wmf"/>
          <p:cNvPicPr>
            <a:picLocks noChangeAspect="1" noChangeArrowheads="1"/>
          </p:cNvPicPr>
          <p:nvPr/>
        </p:nvPicPr>
        <p:blipFill>
          <a:blip r:embed="rId9"/>
          <a:srcRect/>
          <a:stretch>
            <a:fillRect/>
          </a:stretch>
        </p:blipFill>
        <p:spPr bwMode="auto">
          <a:xfrm>
            <a:off x="7467600" y="6081713"/>
            <a:ext cx="1371600" cy="623887"/>
          </a:xfrm>
          <a:prstGeom prst="rect">
            <a:avLst/>
          </a:prstGeom>
          <a:noFill/>
          <a:ln w="9525">
            <a:noFill/>
            <a:miter lim="800000"/>
            <a:headEnd/>
            <a:tailEnd/>
          </a:ln>
        </p:spPr>
      </p:pic>
      <p:pic>
        <p:nvPicPr>
          <p:cNvPr id="29722" name="Picture 45" descr="E:\PFiles\MSOffice\Clipart\standard\stddir1\an01186_.wmf"/>
          <p:cNvPicPr>
            <a:picLocks noChangeAspect="1" noChangeArrowheads="1"/>
          </p:cNvPicPr>
          <p:nvPr/>
        </p:nvPicPr>
        <p:blipFill>
          <a:blip r:embed="rId9"/>
          <a:srcRect/>
          <a:stretch>
            <a:fillRect/>
          </a:stretch>
        </p:blipFill>
        <p:spPr bwMode="auto">
          <a:xfrm>
            <a:off x="4572000" y="6081713"/>
            <a:ext cx="1371600" cy="623887"/>
          </a:xfrm>
          <a:prstGeom prst="rect">
            <a:avLst/>
          </a:prstGeom>
          <a:noFill/>
          <a:ln w="9525">
            <a:noFill/>
            <a:miter lim="800000"/>
            <a:headEnd/>
            <a:tailEnd/>
          </a:ln>
        </p:spPr>
      </p:pic>
      <p:pic>
        <p:nvPicPr>
          <p:cNvPr id="29723" name="Picture 46" descr="E:\PFiles\MSOffice\Clipart\standard\stddir1\bd00122_.wmf"/>
          <p:cNvPicPr>
            <a:picLocks noChangeAspect="1" noChangeArrowheads="1"/>
          </p:cNvPicPr>
          <p:nvPr/>
        </p:nvPicPr>
        <p:blipFill>
          <a:blip r:embed="rId3"/>
          <a:srcRect/>
          <a:stretch>
            <a:fillRect/>
          </a:stretch>
        </p:blipFill>
        <p:spPr bwMode="auto">
          <a:xfrm>
            <a:off x="3200400" y="4632325"/>
            <a:ext cx="855663" cy="1158875"/>
          </a:xfrm>
          <a:prstGeom prst="rect">
            <a:avLst/>
          </a:prstGeom>
          <a:noFill/>
          <a:ln w="9525">
            <a:noFill/>
            <a:miter lim="800000"/>
            <a:headEnd/>
            <a:tailEnd/>
          </a:ln>
        </p:spPr>
      </p:pic>
      <p:pic>
        <p:nvPicPr>
          <p:cNvPr id="29724" name="Picture 47" descr="E:\PFiles\MSOffice\Clipart\standard\stddir1\bd00122_.wmf"/>
          <p:cNvPicPr>
            <a:picLocks noChangeAspect="1" noChangeArrowheads="1"/>
          </p:cNvPicPr>
          <p:nvPr/>
        </p:nvPicPr>
        <p:blipFill>
          <a:blip r:embed="rId3"/>
          <a:srcRect/>
          <a:stretch>
            <a:fillRect/>
          </a:stretch>
        </p:blipFill>
        <p:spPr bwMode="auto">
          <a:xfrm>
            <a:off x="5392738" y="5013325"/>
            <a:ext cx="855662" cy="1158875"/>
          </a:xfrm>
          <a:prstGeom prst="rect">
            <a:avLst/>
          </a:prstGeom>
          <a:noFill/>
          <a:ln w="9525">
            <a:noFill/>
            <a:miter lim="800000"/>
            <a:headEnd/>
            <a:tailEnd/>
          </a:ln>
        </p:spPr>
      </p:pic>
      <p:pic>
        <p:nvPicPr>
          <p:cNvPr id="29725" name="Picture 48" descr="c:\Program Files\Common Files\Microsoft Shared\Clipart\cagcat50\an02097_.wmf"/>
          <p:cNvPicPr>
            <a:picLocks noChangeAspect="1" noChangeArrowheads="1"/>
          </p:cNvPicPr>
          <p:nvPr/>
        </p:nvPicPr>
        <p:blipFill>
          <a:blip r:embed="rId10"/>
          <a:srcRect/>
          <a:stretch>
            <a:fillRect/>
          </a:stretch>
        </p:blipFill>
        <p:spPr bwMode="auto">
          <a:xfrm>
            <a:off x="457200" y="2971800"/>
            <a:ext cx="1628775" cy="1905000"/>
          </a:xfrm>
          <a:prstGeom prst="rect">
            <a:avLst/>
          </a:prstGeom>
          <a:noFill/>
          <a:ln w="9525">
            <a:noFill/>
            <a:miter lim="800000"/>
            <a:headEnd/>
            <a:tailEnd/>
          </a:ln>
        </p:spPr>
      </p:pic>
      <p:pic>
        <p:nvPicPr>
          <p:cNvPr id="29726" name="Picture 49" descr="E:\PFiles\MSOffice\Clipart\standard\stddir3\na00627_.wmf"/>
          <p:cNvPicPr>
            <a:picLocks noChangeAspect="1" noChangeArrowheads="1"/>
          </p:cNvPicPr>
          <p:nvPr/>
        </p:nvPicPr>
        <p:blipFill>
          <a:blip r:embed="rId6"/>
          <a:srcRect/>
          <a:stretch>
            <a:fillRect/>
          </a:stretch>
        </p:blipFill>
        <p:spPr bwMode="auto">
          <a:xfrm>
            <a:off x="4038600" y="3570288"/>
            <a:ext cx="2133600" cy="1611312"/>
          </a:xfrm>
          <a:prstGeom prst="rect">
            <a:avLst/>
          </a:prstGeom>
          <a:noFill/>
          <a:ln w="9525">
            <a:noFill/>
            <a:miter lim="800000"/>
            <a:headEnd/>
            <a:tailEnd/>
          </a:ln>
        </p:spPr>
      </p:pic>
      <p:pic>
        <p:nvPicPr>
          <p:cNvPr id="29727" name="Picture 50" descr="E:\PFiles\MSOffice\Clipart\standard\stddir3\na00627_.wmf"/>
          <p:cNvPicPr>
            <a:picLocks noChangeAspect="1" noChangeArrowheads="1"/>
          </p:cNvPicPr>
          <p:nvPr/>
        </p:nvPicPr>
        <p:blipFill>
          <a:blip r:embed="rId6"/>
          <a:srcRect/>
          <a:stretch>
            <a:fillRect/>
          </a:stretch>
        </p:blipFill>
        <p:spPr bwMode="auto">
          <a:xfrm>
            <a:off x="7010400" y="2808288"/>
            <a:ext cx="2133600" cy="1611312"/>
          </a:xfrm>
          <a:prstGeom prst="rect">
            <a:avLst/>
          </a:prstGeom>
          <a:noFill/>
          <a:ln w="9525">
            <a:noFill/>
            <a:miter lim="800000"/>
            <a:headEnd/>
            <a:tailEnd/>
          </a:ln>
        </p:spPr>
      </p:pic>
      <p:pic>
        <p:nvPicPr>
          <p:cNvPr id="29728" name="Picture 51" descr="c:\Program Files\Common Files\Microsoft Shared\Clipart\cagcat50\na01441_.wmf"/>
          <p:cNvPicPr>
            <a:picLocks noChangeAspect="1" noChangeArrowheads="1"/>
          </p:cNvPicPr>
          <p:nvPr/>
        </p:nvPicPr>
        <p:blipFill>
          <a:blip r:embed="rId11"/>
          <a:srcRect/>
          <a:stretch>
            <a:fillRect/>
          </a:stretch>
        </p:blipFill>
        <p:spPr bwMode="auto">
          <a:xfrm>
            <a:off x="6400800" y="3419475"/>
            <a:ext cx="1493838" cy="1685925"/>
          </a:xfrm>
          <a:prstGeom prst="rect">
            <a:avLst/>
          </a:prstGeom>
          <a:noFill/>
          <a:ln w="9525">
            <a:noFill/>
            <a:miter lim="800000"/>
            <a:headEnd/>
            <a:tailEnd/>
          </a:ln>
        </p:spPr>
      </p:pic>
      <p:pic>
        <p:nvPicPr>
          <p:cNvPr id="29729" name="Picture 52" descr="c:\Program Files\Common Files\Microsoft Shared\Clipart\cagcat50\na01441_.wmf"/>
          <p:cNvPicPr>
            <a:picLocks noChangeAspect="1" noChangeArrowheads="1"/>
          </p:cNvPicPr>
          <p:nvPr/>
        </p:nvPicPr>
        <p:blipFill>
          <a:blip r:embed="rId11"/>
          <a:srcRect/>
          <a:stretch>
            <a:fillRect/>
          </a:stretch>
        </p:blipFill>
        <p:spPr bwMode="auto">
          <a:xfrm>
            <a:off x="4800600" y="1895475"/>
            <a:ext cx="1493838" cy="1685925"/>
          </a:xfrm>
          <a:prstGeom prst="rect">
            <a:avLst/>
          </a:prstGeom>
          <a:noFill/>
          <a:ln w="9525">
            <a:noFill/>
            <a:miter lim="800000"/>
            <a:headEnd/>
            <a:tailEnd/>
          </a:ln>
        </p:spPr>
      </p:pic>
      <p:pic>
        <p:nvPicPr>
          <p:cNvPr id="29730" name="Picture 53" descr="E:\PFiles\MSOffice\Clipart\standard\stddir1\an02531_.wmf"/>
          <p:cNvPicPr>
            <a:picLocks noChangeAspect="1" noChangeArrowheads="1"/>
          </p:cNvPicPr>
          <p:nvPr/>
        </p:nvPicPr>
        <p:blipFill>
          <a:blip r:embed="rId12"/>
          <a:srcRect/>
          <a:stretch>
            <a:fillRect/>
          </a:stretch>
        </p:blipFill>
        <p:spPr bwMode="auto">
          <a:xfrm>
            <a:off x="3581400" y="3657600"/>
            <a:ext cx="862013" cy="914400"/>
          </a:xfrm>
          <a:prstGeom prst="rect">
            <a:avLst/>
          </a:prstGeom>
          <a:noFill/>
          <a:ln w="9525">
            <a:noFill/>
            <a:miter lim="800000"/>
            <a:headEnd/>
            <a:tailEnd/>
          </a:ln>
        </p:spPr>
      </p:pic>
      <p:pic>
        <p:nvPicPr>
          <p:cNvPr id="29731" name="Picture 54" descr="E:\PFiles\MSOffice\Clipart\standard\stddir1\an02531_.wmf"/>
          <p:cNvPicPr>
            <a:picLocks noChangeAspect="1" noChangeArrowheads="1"/>
          </p:cNvPicPr>
          <p:nvPr/>
        </p:nvPicPr>
        <p:blipFill>
          <a:blip r:embed="rId12"/>
          <a:srcRect/>
          <a:stretch>
            <a:fillRect/>
          </a:stretch>
        </p:blipFill>
        <p:spPr bwMode="auto">
          <a:xfrm>
            <a:off x="1905000" y="4572000"/>
            <a:ext cx="862013" cy="914400"/>
          </a:xfrm>
          <a:prstGeom prst="rect">
            <a:avLst/>
          </a:prstGeom>
          <a:noFill/>
          <a:ln w="9525">
            <a:noFill/>
            <a:miter lim="800000"/>
            <a:headEnd/>
            <a:tailEnd/>
          </a:ln>
        </p:spPr>
      </p:pic>
      <p:pic>
        <p:nvPicPr>
          <p:cNvPr id="29732" name="Picture 55" descr="E:\PFiles\MSOffice\Clipart\standard\stddir1\an02531_.wmf"/>
          <p:cNvPicPr>
            <a:picLocks noChangeAspect="1" noChangeArrowheads="1"/>
          </p:cNvPicPr>
          <p:nvPr/>
        </p:nvPicPr>
        <p:blipFill>
          <a:blip r:embed="rId12"/>
          <a:srcRect/>
          <a:stretch>
            <a:fillRect/>
          </a:stretch>
        </p:blipFill>
        <p:spPr bwMode="auto">
          <a:xfrm>
            <a:off x="1981200" y="3657600"/>
            <a:ext cx="862013" cy="914400"/>
          </a:xfrm>
          <a:prstGeom prst="rect">
            <a:avLst/>
          </a:prstGeom>
          <a:noFill/>
          <a:ln w="9525">
            <a:noFill/>
            <a:miter lim="800000"/>
            <a:headEnd/>
            <a:tailEnd/>
          </a:ln>
        </p:spPr>
      </p:pic>
      <p:pic>
        <p:nvPicPr>
          <p:cNvPr id="29733" name="Picture 56" descr="E:\PFiles\MSOffice\Clipart\standard\stddir1\an02480_.wmf"/>
          <p:cNvPicPr>
            <a:picLocks noChangeAspect="1" noChangeArrowheads="1"/>
          </p:cNvPicPr>
          <p:nvPr/>
        </p:nvPicPr>
        <p:blipFill>
          <a:blip r:embed="rId13"/>
          <a:srcRect/>
          <a:stretch>
            <a:fillRect/>
          </a:stretch>
        </p:blipFill>
        <p:spPr bwMode="auto">
          <a:xfrm>
            <a:off x="4030663" y="2620963"/>
            <a:ext cx="1379537" cy="960437"/>
          </a:xfrm>
          <a:prstGeom prst="rect">
            <a:avLst/>
          </a:prstGeom>
          <a:noFill/>
          <a:ln w="9525">
            <a:noFill/>
            <a:miter lim="800000"/>
            <a:headEnd/>
            <a:tailEnd/>
          </a:ln>
        </p:spPr>
      </p:pic>
      <p:pic>
        <p:nvPicPr>
          <p:cNvPr id="29734" name="Picture 57" descr="E:\PFiles\MSOffice\Clipart\standard\stddir1\an01301_.wmf"/>
          <p:cNvPicPr>
            <a:picLocks noChangeAspect="1" noChangeArrowheads="1"/>
          </p:cNvPicPr>
          <p:nvPr/>
        </p:nvPicPr>
        <p:blipFill>
          <a:blip r:embed="rId14"/>
          <a:srcRect/>
          <a:stretch>
            <a:fillRect/>
          </a:stretch>
        </p:blipFill>
        <p:spPr bwMode="auto">
          <a:xfrm>
            <a:off x="7950200" y="3370263"/>
            <a:ext cx="1270000" cy="1125537"/>
          </a:xfrm>
          <a:prstGeom prst="rect">
            <a:avLst/>
          </a:prstGeom>
          <a:noFill/>
          <a:ln w="9525">
            <a:noFill/>
            <a:miter lim="800000"/>
            <a:headEnd/>
            <a:tailEnd/>
          </a:ln>
        </p:spPr>
      </p:pic>
      <p:pic>
        <p:nvPicPr>
          <p:cNvPr id="29735" name="Picture 58" descr="E:\PFiles\MSOffice\Clipart\standard\stddir1\an01918_.wmf"/>
          <p:cNvPicPr>
            <a:picLocks noChangeAspect="1" noChangeArrowheads="1"/>
          </p:cNvPicPr>
          <p:nvPr/>
        </p:nvPicPr>
        <p:blipFill>
          <a:blip r:embed="rId15"/>
          <a:srcRect/>
          <a:stretch>
            <a:fillRect/>
          </a:stretch>
        </p:blipFill>
        <p:spPr bwMode="auto">
          <a:xfrm>
            <a:off x="2819400" y="3429000"/>
            <a:ext cx="1162050" cy="1219200"/>
          </a:xfrm>
          <a:prstGeom prst="rect">
            <a:avLst/>
          </a:prstGeom>
          <a:noFill/>
          <a:ln w="9525">
            <a:noFill/>
            <a:miter lim="800000"/>
            <a:headEnd/>
            <a:tailEnd/>
          </a:ln>
        </p:spPr>
      </p:pic>
      <p:pic>
        <p:nvPicPr>
          <p:cNvPr id="29736" name="Picture 59" descr="E:\PFiles\MSOffice\Clipart\standard\stddir1\an01918_.wmf"/>
          <p:cNvPicPr>
            <a:picLocks noChangeAspect="1" noChangeArrowheads="1"/>
          </p:cNvPicPr>
          <p:nvPr/>
        </p:nvPicPr>
        <p:blipFill>
          <a:blip r:embed="rId15"/>
          <a:srcRect/>
          <a:stretch>
            <a:fillRect/>
          </a:stretch>
        </p:blipFill>
        <p:spPr bwMode="auto">
          <a:xfrm>
            <a:off x="5848350" y="4038600"/>
            <a:ext cx="1162050" cy="1219200"/>
          </a:xfrm>
          <a:prstGeom prst="rect">
            <a:avLst/>
          </a:prstGeom>
          <a:noFill/>
          <a:ln w="9525">
            <a:noFill/>
            <a:miter lim="800000"/>
            <a:headEnd/>
            <a:tailEnd/>
          </a:ln>
        </p:spPr>
      </p:pic>
      <p:pic>
        <p:nvPicPr>
          <p:cNvPr id="29737" name="Picture 60" descr="E:\PFiles\MSOffice\Clipart\standard\stddir1\an02378_.wmf"/>
          <p:cNvPicPr>
            <a:picLocks noChangeAspect="1" noChangeArrowheads="1"/>
          </p:cNvPicPr>
          <p:nvPr/>
        </p:nvPicPr>
        <p:blipFill>
          <a:blip r:embed="rId16"/>
          <a:srcRect/>
          <a:stretch>
            <a:fillRect/>
          </a:stretch>
        </p:blipFill>
        <p:spPr bwMode="auto">
          <a:xfrm>
            <a:off x="2971800" y="1960563"/>
            <a:ext cx="963613" cy="1087437"/>
          </a:xfrm>
          <a:prstGeom prst="rect">
            <a:avLst/>
          </a:prstGeom>
          <a:noFill/>
          <a:ln w="9525">
            <a:noFill/>
            <a:miter lim="800000"/>
            <a:headEnd/>
            <a:tailEnd/>
          </a:ln>
        </p:spPr>
      </p:pic>
      <p:pic>
        <p:nvPicPr>
          <p:cNvPr id="29738" name="Picture 61" descr="E:\PFiles\MSOffice\Clipart\standard\stddir1\an02378_.wmf"/>
          <p:cNvPicPr>
            <a:picLocks noChangeAspect="1" noChangeArrowheads="1"/>
          </p:cNvPicPr>
          <p:nvPr/>
        </p:nvPicPr>
        <p:blipFill>
          <a:blip r:embed="rId16"/>
          <a:srcRect/>
          <a:stretch>
            <a:fillRect/>
          </a:stretch>
        </p:blipFill>
        <p:spPr bwMode="auto">
          <a:xfrm>
            <a:off x="6096000" y="1981200"/>
            <a:ext cx="963613" cy="1087438"/>
          </a:xfrm>
          <a:prstGeom prst="rect">
            <a:avLst/>
          </a:prstGeom>
          <a:noFill/>
          <a:ln w="9525">
            <a:noFill/>
            <a:miter lim="800000"/>
            <a:headEnd/>
            <a:tailEnd/>
          </a:ln>
        </p:spPr>
      </p:pic>
      <p:pic>
        <p:nvPicPr>
          <p:cNvPr id="29739" name="Picture 62" descr="E:\PFiles\MSOffice\Clipart\standard\stddir1\an00088_.wmf"/>
          <p:cNvPicPr>
            <a:picLocks noChangeAspect="1" noChangeArrowheads="1"/>
          </p:cNvPicPr>
          <p:nvPr/>
        </p:nvPicPr>
        <p:blipFill>
          <a:blip r:embed="rId17"/>
          <a:srcRect/>
          <a:stretch>
            <a:fillRect/>
          </a:stretch>
        </p:blipFill>
        <p:spPr bwMode="auto">
          <a:xfrm>
            <a:off x="6553200" y="5081588"/>
            <a:ext cx="1009650" cy="1014412"/>
          </a:xfrm>
          <a:prstGeom prst="rect">
            <a:avLst/>
          </a:prstGeom>
          <a:noFill/>
          <a:ln w="9525">
            <a:noFill/>
            <a:miter lim="800000"/>
            <a:headEnd/>
            <a:tailEnd/>
          </a:ln>
        </p:spPr>
      </p:pic>
      <p:pic>
        <p:nvPicPr>
          <p:cNvPr id="29740" name="Picture 63" descr="E:\PFiles\MSOffice\Clipart\standard\stddir1\an00088_.wmf"/>
          <p:cNvPicPr>
            <a:picLocks noChangeAspect="1" noChangeArrowheads="1"/>
          </p:cNvPicPr>
          <p:nvPr/>
        </p:nvPicPr>
        <p:blipFill>
          <a:blip r:embed="rId17"/>
          <a:srcRect/>
          <a:stretch>
            <a:fillRect/>
          </a:stretch>
        </p:blipFill>
        <p:spPr bwMode="auto">
          <a:xfrm>
            <a:off x="2514600" y="5538788"/>
            <a:ext cx="1009650" cy="1014412"/>
          </a:xfrm>
          <a:prstGeom prst="rect">
            <a:avLst/>
          </a:prstGeom>
          <a:noFill/>
          <a:ln w="9525">
            <a:noFill/>
            <a:miter lim="800000"/>
            <a:headEnd/>
            <a:tailEnd/>
          </a:ln>
        </p:spPr>
      </p:pic>
      <p:pic>
        <p:nvPicPr>
          <p:cNvPr id="29741" name="Picture 64" descr="E:\PFiles\MSOffice\Clipart\standard\stddir1\an01918_.wmf"/>
          <p:cNvPicPr>
            <a:picLocks noChangeAspect="1" noChangeArrowheads="1"/>
          </p:cNvPicPr>
          <p:nvPr/>
        </p:nvPicPr>
        <p:blipFill>
          <a:blip r:embed="rId15"/>
          <a:srcRect/>
          <a:stretch>
            <a:fillRect/>
          </a:stretch>
        </p:blipFill>
        <p:spPr bwMode="auto">
          <a:xfrm>
            <a:off x="4267200" y="4572000"/>
            <a:ext cx="1162050" cy="1219200"/>
          </a:xfrm>
          <a:prstGeom prst="rect">
            <a:avLst/>
          </a:prstGeom>
          <a:noFill/>
          <a:ln w="9525">
            <a:noFill/>
            <a:miter lim="800000"/>
            <a:headEnd/>
            <a:tailEnd/>
          </a:ln>
        </p:spPr>
      </p:pic>
      <p:pic>
        <p:nvPicPr>
          <p:cNvPr id="29742" name="Picture 65" descr="E:\PFiles\MSOffice\Clipart\standard\stddir1\an01711_.wmf"/>
          <p:cNvPicPr>
            <a:picLocks noChangeAspect="1" noChangeArrowheads="1"/>
          </p:cNvPicPr>
          <p:nvPr/>
        </p:nvPicPr>
        <p:blipFill>
          <a:blip r:embed="rId18"/>
          <a:srcRect/>
          <a:stretch>
            <a:fillRect/>
          </a:stretch>
        </p:blipFill>
        <p:spPr bwMode="auto">
          <a:xfrm>
            <a:off x="5973763" y="2870200"/>
            <a:ext cx="731837" cy="1244600"/>
          </a:xfrm>
          <a:prstGeom prst="rect">
            <a:avLst/>
          </a:prstGeom>
          <a:noFill/>
          <a:ln w="9525">
            <a:noFill/>
            <a:miter lim="800000"/>
            <a:headEnd/>
            <a:tailEnd/>
          </a:ln>
        </p:spPr>
      </p:pic>
      <p:pic>
        <p:nvPicPr>
          <p:cNvPr id="29743" name="Picture 66" descr="E:\PFiles\MSOffice\Clipart\standard\stddir1\an02168_.wmf"/>
          <p:cNvPicPr>
            <a:picLocks noChangeAspect="1" noChangeArrowheads="1"/>
          </p:cNvPicPr>
          <p:nvPr/>
        </p:nvPicPr>
        <p:blipFill>
          <a:blip r:embed="rId19"/>
          <a:srcRect/>
          <a:stretch>
            <a:fillRect/>
          </a:stretch>
        </p:blipFill>
        <p:spPr bwMode="auto">
          <a:xfrm>
            <a:off x="838200" y="2376488"/>
            <a:ext cx="1604963" cy="747712"/>
          </a:xfrm>
          <a:prstGeom prst="rect">
            <a:avLst/>
          </a:prstGeom>
          <a:noFill/>
          <a:ln w="9525">
            <a:noFill/>
            <a:miter lim="800000"/>
            <a:headEnd/>
            <a:tailEnd/>
          </a:ln>
        </p:spPr>
      </p:pic>
      <p:pic>
        <p:nvPicPr>
          <p:cNvPr id="29744" name="Picture 67" descr="E:\PFiles\MSOffice\Clipart\standard\stddir3\na00627_.wmf"/>
          <p:cNvPicPr>
            <a:picLocks noChangeAspect="1" noChangeArrowheads="1"/>
          </p:cNvPicPr>
          <p:nvPr/>
        </p:nvPicPr>
        <p:blipFill>
          <a:blip r:embed="rId6"/>
          <a:srcRect/>
          <a:stretch>
            <a:fillRect/>
          </a:stretch>
        </p:blipFill>
        <p:spPr bwMode="auto">
          <a:xfrm>
            <a:off x="-228600" y="1589088"/>
            <a:ext cx="2133600" cy="1611312"/>
          </a:xfrm>
          <a:prstGeom prst="rect">
            <a:avLst/>
          </a:prstGeom>
          <a:noFill/>
          <a:ln w="9525">
            <a:noFill/>
            <a:miter lim="800000"/>
            <a:headEnd/>
            <a:tailEnd/>
          </a:ln>
        </p:spPr>
      </p:pic>
      <p:pic>
        <p:nvPicPr>
          <p:cNvPr id="29745" name="Picture 68" descr="E:\PFiles\MSOffice\Clipart\standard\stddir3\na00627_.wmf"/>
          <p:cNvPicPr>
            <a:picLocks noChangeAspect="1" noChangeArrowheads="1"/>
          </p:cNvPicPr>
          <p:nvPr/>
        </p:nvPicPr>
        <p:blipFill>
          <a:blip r:embed="rId6"/>
          <a:srcRect/>
          <a:stretch>
            <a:fillRect/>
          </a:stretch>
        </p:blipFill>
        <p:spPr bwMode="auto">
          <a:xfrm>
            <a:off x="1524000" y="1360488"/>
            <a:ext cx="2133600" cy="1611312"/>
          </a:xfrm>
          <a:prstGeom prst="rect">
            <a:avLst/>
          </a:prstGeom>
          <a:noFill/>
          <a:ln w="9525">
            <a:noFill/>
            <a:miter lim="800000"/>
            <a:headEnd/>
            <a:tailEnd/>
          </a:ln>
        </p:spPr>
      </p:pic>
      <p:pic>
        <p:nvPicPr>
          <p:cNvPr id="29746" name="Picture 69" descr="E:\PFiles\MSOffice\Clipart\standard\stddir3\na00627_.wmf"/>
          <p:cNvPicPr>
            <a:picLocks noChangeAspect="1" noChangeArrowheads="1"/>
          </p:cNvPicPr>
          <p:nvPr/>
        </p:nvPicPr>
        <p:blipFill>
          <a:blip r:embed="rId6"/>
          <a:srcRect/>
          <a:stretch>
            <a:fillRect/>
          </a:stretch>
        </p:blipFill>
        <p:spPr bwMode="auto">
          <a:xfrm>
            <a:off x="6477000" y="1512888"/>
            <a:ext cx="2133600"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eaLnBrk="1" hangingPunct="1"/>
            <a:r>
              <a:rPr lang="en-US" sz="4000">
                <a:solidFill>
                  <a:srgbClr val="FF0000"/>
                </a:solidFill>
              </a:rPr>
              <a:t>Complexity for information science</a:t>
            </a:r>
          </a:p>
        </p:txBody>
      </p:sp>
      <p:sp>
        <p:nvSpPr>
          <p:cNvPr id="30723" name="Rectangle 3"/>
          <p:cNvSpPr>
            <a:spLocks noGrp="1" noChangeArrowheads="1"/>
          </p:cNvSpPr>
          <p:nvPr>
            <p:ph type="body" idx="1"/>
          </p:nvPr>
        </p:nvSpPr>
        <p:spPr>
          <a:xfrm>
            <a:off x="609600" y="1600200"/>
            <a:ext cx="8077200" cy="4114800"/>
          </a:xfrm>
        </p:spPr>
        <p:txBody>
          <a:bodyPr/>
          <a:lstStyle/>
          <a:p>
            <a:pPr eaLnBrk="1" hangingPunct="1">
              <a:buFontTx/>
              <a:buNone/>
            </a:pPr>
            <a:r>
              <a:rPr lang="en-US" sz="2800"/>
              <a:t>Why complexity?</a:t>
            </a:r>
          </a:p>
          <a:p>
            <a:pPr eaLnBrk="1" hangingPunct="1"/>
            <a:r>
              <a:rPr lang="en-US" sz="2800"/>
              <a:t>Modeling &amp; prediction of behavior of a complext system</a:t>
            </a:r>
          </a:p>
          <a:p>
            <a:pPr eaLnBrk="1" hangingPunct="1"/>
            <a:r>
              <a:rPr lang="en-US" sz="2800"/>
              <a:t>Also for evaluating difficulty in scaling up a problem</a:t>
            </a:r>
          </a:p>
          <a:p>
            <a:pPr lvl="1" eaLnBrk="1" hangingPunct="1"/>
            <a:r>
              <a:rPr lang="en-US" sz="2400"/>
              <a:t>How will the problem grow as resources increase?</a:t>
            </a:r>
          </a:p>
          <a:p>
            <a:pPr lvl="1" eaLnBrk="1" hangingPunct="1"/>
            <a:r>
              <a:rPr lang="en-US" sz="2400"/>
              <a:t>Information retrieval search engines often have to scale!</a:t>
            </a:r>
          </a:p>
          <a:p>
            <a:pPr eaLnBrk="1" hangingPunct="1"/>
            <a:r>
              <a:rPr lang="en-US" sz="2800"/>
              <a:t>Knowing if a claimed solution to a problem is optimal (best)</a:t>
            </a:r>
          </a:p>
          <a:p>
            <a:pPr eaLnBrk="1" hangingPunct="1"/>
            <a:r>
              <a:rPr lang="en-US" sz="2800"/>
              <a:t>Optimal (best) in what sense?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762000"/>
          </a:xfrm>
        </p:spPr>
        <p:txBody>
          <a:bodyPr/>
          <a:lstStyle/>
          <a:p>
            <a:pPr eaLnBrk="1" hangingPunct="1"/>
            <a:r>
              <a:rPr lang="en-US" sz="3200" smtClean="0">
                <a:solidFill>
                  <a:srgbClr val="FF0000"/>
                </a:solidFill>
              </a:rPr>
              <a:t>Complex systems</a:t>
            </a:r>
          </a:p>
        </p:txBody>
      </p:sp>
      <p:sp>
        <p:nvSpPr>
          <p:cNvPr id="32771" name="Rectangle 3"/>
          <p:cNvSpPr>
            <a:spLocks noGrp="1" noChangeArrowheads="1"/>
          </p:cNvSpPr>
          <p:nvPr>
            <p:ph type="body" idx="1"/>
          </p:nvPr>
        </p:nvSpPr>
        <p:spPr>
          <a:xfrm>
            <a:off x="685800" y="1371600"/>
            <a:ext cx="8077200" cy="4114800"/>
          </a:xfrm>
        </p:spPr>
        <p:txBody>
          <a:bodyPr/>
          <a:lstStyle/>
          <a:p>
            <a:pPr eaLnBrk="1" hangingPunct="1"/>
            <a:r>
              <a:rPr lang="en-US" sz="2400" smtClean="0"/>
              <a:t>A complex system is a system composed of interconnected parts that as a whole exhibit one or more properties (behavior among the possible properties) not obvious from the properties of the individual parts.</a:t>
            </a:r>
          </a:p>
          <a:p>
            <a:pPr eaLnBrk="1" hangingPunct="1"/>
            <a:r>
              <a:rPr lang="en-US" sz="2400" smtClean="0"/>
              <a:t>A system’s complexity may be of one of two forms: </a:t>
            </a:r>
          </a:p>
          <a:p>
            <a:pPr lvl="1" eaLnBrk="1" hangingPunct="1"/>
            <a:r>
              <a:rPr lang="en-US" sz="1800" smtClean="0"/>
              <a:t>disorganized complexity and organized complexity. In essence, disorganized complexity is a matter of a very large number of parts,</a:t>
            </a:r>
          </a:p>
          <a:p>
            <a:pPr lvl="1" eaLnBrk="1" hangingPunct="1"/>
            <a:r>
              <a:rPr lang="en-US" sz="1800" smtClean="0"/>
              <a:t>organized complexity is a matter of the subject system (quite possibly with only a limited number of parts) exhibiting emergent properties.</a:t>
            </a:r>
          </a:p>
          <a:p>
            <a:pPr lvl="1" eaLnBrk="1" hangingPunct="1"/>
            <a:endParaRPr lang="en-US" sz="3200" smtClean="0"/>
          </a:p>
        </p:txBody>
      </p:sp>
      <p:sp>
        <p:nvSpPr>
          <p:cNvPr id="32772" name="TextBox 3"/>
          <p:cNvSpPr txBox="1">
            <a:spLocks noChangeArrowheads="1"/>
          </p:cNvSpPr>
          <p:nvPr/>
        </p:nvSpPr>
        <p:spPr bwMode="auto">
          <a:xfrm>
            <a:off x="4343400" y="5715000"/>
            <a:ext cx="2198688" cy="461963"/>
          </a:xfrm>
          <a:prstGeom prst="rect">
            <a:avLst/>
          </a:prstGeom>
          <a:noFill/>
          <a:ln w="9525">
            <a:noFill/>
            <a:miter lim="800000"/>
            <a:headEnd/>
            <a:tailEnd/>
          </a:ln>
        </p:spPr>
        <p:txBody>
          <a:bodyPr wrap="none">
            <a:prstTxWarp prst="textNoShape">
              <a:avLst/>
            </a:prstTxWarp>
            <a:spAutoFit/>
          </a:bodyPr>
          <a:lstStyle/>
          <a:p>
            <a:r>
              <a:rPr lang="en-US">
                <a:solidFill>
                  <a:srgbClr val="3333FF"/>
                </a:solidFill>
              </a:rPr>
              <a:t>From Wikipedia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0"/>
            <a:ext cx="7772400" cy="762000"/>
          </a:xfrm>
        </p:spPr>
        <p:txBody>
          <a:bodyPr/>
          <a:lstStyle/>
          <a:p>
            <a:pPr eaLnBrk="1" hangingPunct="1"/>
            <a:r>
              <a:rPr lang="en-US" sz="3200" smtClean="0">
                <a:solidFill>
                  <a:srgbClr val="FF0000"/>
                </a:solidFill>
              </a:rPr>
              <a:t>Features of complex systems</a:t>
            </a:r>
          </a:p>
        </p:txBody>
      </p:sp>
      <p:sp>
        <p:nvSpPr>
          <p:cNvPr id="34819" name="Rectangle 3"/>
          <p:cNvSpPr>
            <a:spLocks noGrp="1" noChangeArrowheads="1"/>
          </p:cNvSpPr>
          <p:nvPr>
            <p:ph type="body" idx="1"/>
          </p:nvPr>
        </p:nvSpPr>
        <p:spPr>
          <a:xfrm>
            <a:off x="457200" y="762000"/>
            <a:ext cx="8686800" cy="4114800"/>
          </a:xfrm>
        </p:spPr>
        <p:txBody>
          <a:bodyPr/>
          <a:lstStyle/>
          <a:p>
            <a:pPr eaLnBrk="1" hangingPunct="1"/>
            <a:r>
              <a:rPr lang="en-US" sz="2400" smtClean="0"/>
              <a:t>Difficult to determine boundaries</a:t>
            </a:r>
          </a:p>
          <a:p>
            <a:pPr lvl="1" eaLnBrk="1" hangingPunct="1"/>
            <a:r>
              <a:rPr lang="en-US" sz="2000" smtClean="0"/>
              <a:t>It can be difficult to determine the boundaries of a complex system. The decision is ultimately made by the observer (modeler).</a:t>
            </a:r>
          </a:p>
          <a:p>
            <a:pPr eaLnBrk="1" hangingPunct="1"/>
            <a:r>
              <a:rPr lang="en-US" sz="2400" smtClean="0"/>
              <a:t>Complex systems may be open</a:t>
            </a:r>
          </a:p>
          <a:p>
            <a:pPr lvl="1" eaLnBrk="1" hangingPunct="1"/>
            <a:r>
              <a:rPr lang="en-US" sz="2000" smtClean="0"/>
              <a:t>Complex systems are usually open systems — that is, they exist in a thermodynamic gradient and dissipate energy. In other words, complex systems are frequently far from energetic equilibrium: but despite this flux, there may be pattern stability.</a:t>
            </a:r>
          </a:p>
          <a:p>
            <a:pPr eaLnBrk="1" hangingPunct="1"/>
            <a:r>
              <a:rPr lang="en-US" sz="2400" smtClean="0"/>
              <a:t>Complex systems may have a memory (often called state)</a:t>
            </a:r>
          </a:p>
          <a:p>
            <a:pPr lvl="1" eaLnBrk="1" hangingPunct="1"/>
            <a:r>
              <a:rPr lang="en-US" sz="2000" smtClean="0"/>
              <a:t>The history of a complex system may be important. Because complex systems are dynamical systems they change over time, and prior states may have an influence on present states. More formally, complex systems often exhibit hysteresis.</a:t>
            </a:r>
          </a:p>
          <a:p>
            <a:pPr eaLnBrk="1" hangingPunct="1"/>
            <a:r>
              <a:rPr lang="en-US" sz="2400" smtClean="0"/>
              <a:t>Complex systems may be nested</a:t>
            </a:r>
          </a:p>
          <a:p>
            <a:pPr lvl="1" eaLnBrk="1" hangingPunct="1"/>
            <a:r>
              <a:rPr lang="en-US" sz="2000" smtClean="0"/>
              <a:t>The components of a complex system may themselves be complex systems. For example, an economy is made up of organizations, which are made up of people, which are made up of cells - all of which are complex systems.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pPr eaLnBrk="1" hangingPunct="1"/>
            <a:r>
              <a:rPr lang="en-US" sz="3200" smtClean="0">
                <a:solidFill>
                  <a:srgbClr val="FF0000"/>
                </a:solidFill>
              </a:rPr>
              <a:t>Features of complex systems</a:t>
            </a:r>
          </a:p>
        </p:txBody>
      </p:sp>
      <p:sp>
        <p:nvSpPr>
          <p:cNvPr id="36867" name="Rectangle 3"/>
          <p:cNvSpPr>
            <a:spLocks noGrp="1" noChangeArrowheads="1"/>
          </p:cNvSpPr>
          <p:nvPr>
            <p:ph type="body" idx="1"/>
          </p:nvPr>
        </p:nvSpPr>
        <p:spPr>
          <a:xfrm>
            <a:off x="685800" y="1066800"/>
            <a:ext cx="8077200" cy="4114800"/>
          </a:xfrm>
        </p:spPr>
        <p:txBody>
          <a:bodyPr/>
          <a:lstStyle/>
          <a:p>
            <a:pPr eaLnBrk="1" hangingPunct="1"/>
            <a:r>
              <a:rPr lang="en-US" sz="2400" smtClean="0"/>
              <a:t>Dynamic network of multiplicity</a:t>
            </a:r>
          </a:p>
          <a:p>
            <a:pPr lvl="1" eaLnBrk="1" hangingPunct="1"/>
            <a:r>
              <a:rPr lang="en-US" sz="2000" smtClean="0"/>
              <a:t>As well as coupling rules, the dynamic network of a complex system is important. Small-world or scale-free networks which have many local interactions and a smaller number of inter-area connections are often employed. Natural complex systems often exhibit such topologies. In the human cortex for example, we see dense local connectivity and a few very long axon projections between regions inside the cortex and to other brain regions.</a:t>
            </a:r>
          </a:p>
          <a:p>
            <a:pPr eaLnBrk="1" hangingPunct="1"/>
            <a:r>
              <a:rPr lang="en-US" sz="2400" smtClean="0"/>
              <a:t>May produce emergent phenomena</a:t>
            </a:r>
          </a:p>
          <a:p>
            <a:pPr lvl="1" eaLnBrk="1" hangingPunct="1"/>
            <a:r>
              <a:rPr lang="en-US" sz="2000" smtClean="0"/>
              <a:t>Complex systems may exhibit behaviors that are emergent, which is to say that while the results may be sufficiently determined by the activity of the systems' basic constituents, they may have properties that can only be studied at a higher level. For example, the termites in a mound have physiology, biochemistry and biological development that are at one level of analysis, but their social behavior and mound building is a property that emerges from the collection of termites and needs to be analyzed at a different level.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762000"/>
          </a:xfrm>
        </p:spPr>
        <p:txBody>
          <a:bodyPr/>
          <a:lstStyle/>
          <a:p>
            <a:pPr eaLnBrk="1" hangingPunct="1"/>
            <a:r>
              <a:rPr lang="en-US" sz="3200" smtClean="0">
                <a:solidFill>
                  <a:srgbClr val="FF0000"/>
                </a:solidFill>
              </a:rPr>
              <a:t>Features of complex systems</a:t>
            </a:r>
          </a:p>
        </p:txBody>
      </p:sp>
      <p:sp>
        <p:nvSpPr>
          <p:cNvPr id="38915" name="Rectangle 3"/>
          <p:cNvSpPr>
            <a:spLocks noGrp="1" noChangeArrowheads="1"/>
          </p:cNvSpPr>
          <p:nvPr>
            <p:ph type="body" idx="1"/>
          </p:nvPr>
        </p:nvSpPr>
        <p:spPr>
          <a:xfrm>
            <a:off x="685800" y="1066800"/>
            <a:ext cx="8077200" cy="4114800"/>
          </a:xfrm>
        </p:spPr>
        <p:txBody>
          <a:bodyPr/>
          <a:lstStyle/>
          <a:p>
            <a:pPr eaLnBrk="1" hangingPunct="1"/>
            <a:r>
              <a:rPr lang="en-US" sz="2400" smtClean="0"/>
              <a:t>Relationships are nonlinear</a:t>
            </a:r>
          </a:p>
          <a:p>
            <a:pPr lvl="1" eaLnBrk="1" hangingPunct="1"/>
            <a:r>
              <a:rPr lang="en-US" sz="2000" smtClean="0"/>
              <a:t>In practical terms, this means a small perturbation may cause a large effect (see butterfly effect), a proportional effect, or even no effect at all. In linear systems, effect is always directly proportional to cause. </a:t>
            </a:r>
          </a:p>
          <a:p>
            <a:pPr eaLnBrk="1" hangingPunct="1"/>
            <a:r>
              <a:rPr lang="en-US" sz="2400" smtClean="0"/>
              <a:t>Relationships contain feedback loops</a:t>
            </a:r>
          </a:p>
          <a:p>
            <a:pPr lvl="1" eaLnBrk="1" hangingPunct="1"/>
            <a:r>
              <a:rPr lang="en-US" sz="2000" smtClean="0"/>
              <a:t>Both negative (damping) and positive (amplifying) feedback are always found in complex systems. The effects of an element's behaviour are fed back to in such a way that the element itself is altered.</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762000"/>
          </a:xfrm>
        </p:spPr>
        <p:txBody>
          <a:bodyPr/>
          <a:lstStyle/>
          <a:p>
            <a:pPr eaLnBrk="1" hangingPunct="1"/>
            <a:r>
              <a:rPr lang="en-US" sz="3200" smtClean="0">
                <a:solidFill>
                  <a:srgbClr val="FF0000"/>
                </a:solidFill>
              </a:rPr>
              <a:t>Examples of complex systems</a:t>
            </a:r>
          </a:p>
        </p:txBody>
      </p:sp>
      <p:sp>
        <p:nvSpPr>
          <p:cNvPr id="40963" name="Rectangle 3"/>
          <p:cNvSpPr>
            <a:spLocks noGrp="1" noChangeArrowheads="1"/>
          </p:cNvSpPr>
          <p:nvPr>
            <p:ph type="body" idx="1"/>
          </p:nvPr>
        </p:nvSpPr>
        <p:spPr>
          <a:xfrm>
            <a:off x="685800" y="1066800"/>
            <a:ext cx="8077200" cy="4114800"/>
          </a:xfrm>
        </p:spPr>
        <p:txBody>
          <a:bodyPr/>
          <a:lstStyle/>
          <a:p>
            <a:pPr eaLnBrk="1" hangingPunct="1"/>
            <a:r>
              <a:rPr lang="en-US" sz="2400" smtClean="0">
                <a:hlinkClick r:id="rId3"/>
              </a:rPr>
              <a:t>From complexity to simplicity</a:t>
            </a:r>
            <a:endParaRPr lang="en-US" sz="2400" smtClean="0"/>
          </a:p>
          <a:p>
            <a:pPr eaLnBrk="1" hangingPunct="1"/>
            <a:endParaRPr lang="en-US" sz="2400" smtClean="0"/>
          </a:p>
          <a:p>
            <a:pPr eaLnBrk="1" hangingPunct="1"/>
            <a:r>
              <a:rPr lang="en-US" sz="2400" smtClean="0">
                <a:hlinkClick r:id="rId4"/>
              </a:rPr>
              <a:t>Big history: how the universe creates complexity</a:t>
            </a: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1143000"/>
          </a:xfrm>
          <a:noFill/>
        </p:spPr>
        <p:txBody>
          <a:bodyPr/>
          <a:lstStyle/>
          <a:p>
            <a:pPr eaLnBrk="1" hangingPunct="1"/>
            <a:r>
              <a:rPr lang="en-US" sz="3600" dirty="0" smtClean="0">
                <a:solidFill>
                  <a:schemeClr val="accent2"/>
                </a:solidFill>
              </a:rPr>
              <a:t>Last time</a:t>
            </a:r>
            <a:endParaRPr lang="en-US" dirty="0"/>
          </a:p>
        </p:txBody>
      </p:sp>
      <p:sp>
        <p:nvSpPr>
          <p:cNvPr id="16387" name="Rectangle 3"/>
          <p:cNvSpPr>
            <a:spLocks noGrp="1" noChangeArrowheads="1"/>
          </p:cNvSpPr>
          <p:nvPr>
            <p:ph type="body" idx="1"/>
          </p:nvPr>
        </p:nvSpPr>
        <p:spPr>
          <a:xfrm>
            <a:off x="990600" y="1143000"/>
            <a:ext cx="7467600" cy="4876800"/>
          </a:xfrm>
        </p:spPr>
        <p:txBody>
          <a:bodyPr/>
          <a:lstStyle/>
          <a:p>
            <a:pPr eaLnBrk="1" hangingPunct="1">
              <a:lnSpc>
                <a:spcPct val="90000"/>
              </a:lnSpc>
            </a:pPr>
            <a:r>
              <a:rPr lang="en-US" sz="2800" dirty="0"/>
              <a:t>What</a:t>
            </a:r>
            <a:r>
              <a:rPr lang="en-US" sz="2800" dirty="0" smtClean="0"/>
              <a:t> is information</a:t>
            </a:r>
          </a:p>
          <a:p>
            <a:pPr lvl="1" eaLnBrk="1" hangingPunct="1">
              <a:lnSpc>
                <a:spcPct val="90000"/>
              </a:lnSpc>
            </a:pPr>
            <a:r>
              <a:rPr lang="en-US" sz="2400" dirty="0" smtClean="0"/>
              <a:t>Information</a:t>
            </a:r>
          </a:p>
          <a:p>
            <a:pPr lvl="1" eaLnBrk="1" hangingPunct="1">
              <a:lnSpc>
                <a:spcPct val="90000"/>
              </a:lnSpc>
            </a:pPr>
            <a:r>
              <a:rPr lang="en-US" sz="2400" dirty="0" smtClean="0"/>
              <a:t>Informatics</a:t>
            </a:r>
          </a:p>
          <a:p>
            <a:pPr lvl="1" eaLnBrk="1" hangingPunct="1">
              <a:lnSpc>
                <a:spcPct val="90000"/>
              </a:lnSpc>
            </a:pPr>
            <a:r>
              <a:rPr lang="en-US" sz="2400" dirty="0" smtClean="0"/>
              <a:t>information science</a:t>
            </a:r>
          </a:p>
          <a:p>
            <a:pPr lvl="1" eaLnBrk="1" hangingPunct="1">
              <a:lnSpc>
                <a:spcPct val="90000"/>
              </a:lnSpc>
            </a:pPr>
            <a:r>
              <a:rPr lang="en-US" sz="2400" dirty="0" smtClean="0"/>
              <a:t>information theory</a:t>
            </a:r>
          </a:p>
          <a:p>
            <a:pPr eaLnBrk="1" hangingPunct="1">
              <a:lnSpc>
                <a:spcPct val="90000"/>
              </a:lnSpc>
            </a:pPr>
            <a:r>
              <a:rPr lang="en-US" sz="2800" dirty="0" smtClean="0"/>
              <a:t>Information in all aspects of science and society</a:t>
            </a:r>
          </a:p>
          <a:p>
            <a:pPr lvl="1" eaLnBrk="1" hangingPunct="1">
              <a:lnSpc>
                <a:spcPct val="90000"/>
              </a:lnSpc>
            </a:pPr>
            <a:r>
              <a:rPr lang="en-US" sz="2400" dirty="0" smtClean="0"/>
              <a:t>What </a:t>
            </a:r>
            <a:r>
              <a:rPr lang="en-US" sz="2400" smtClean="0"/>
              <a:t>is defined </a:t>
            </a:r>
            <a:r>
              <a:rPr lang="en-US" sz="2400" dirty="0" smtClean="0"/>
              <a:t>often depends on the domain</a:t>
            </a:r>
          </a:p>
          <a:p>
            <a:pPr eaLnBrk="1" hangingPunct="1">
              <a:lnSpc>
                <a:spcPct val="90000"/>
              </a:lnSpc>
            </a:pPr>
            <a:r>
              <a:rPr lang="en-US" sz="2800" dirty="0" smtClean="0"/>
              <a:t>How much information is there?</a:t>
            </a:r>
          </a:p>
          <a:p>
            <a:pPr lvl="1" eaLnBrk="1" hangingPunct="1">
              <a:lnSpc>
                <a:spcPct val="90000"/>
              </a:lnSpc>
            </a:pPr>
            <a:r>
              <a:rPr lang="en-US" sz="2400" dirty="0" smtClean="0"/>
              <a:t>Giga, </a:t>
            </a:r>
            <a:r>
              <a:rPr lang="en-US" sz="2400" dirty="0" err="1" smtClean="0"/>
              <a:t>tera</a:t>
            </a:r>
            <a:r>
              <a:rPr lang="en-US" sz="2400" dirty="0" smtClean="0"/>
              <a:t>, </a:t>
            </a:r>
            <a:r>
              <a:rPr lang="en-US" sz="2400" dirty="0" err="1" smtClean="0"/>
              <a:t>peta</a:t>
            </a:r>
            <a:r>
              <a:rPr lang="en-US" sz="2400" dirty="0" smtClean="0"/>
              <a:t>, </a:t>
            </a:r>
            <a:r>
              <a:rPr lang="en-US" sz="2400" dirty="0" err="1" smtClean="0"/>
              <a:t>exa</a:t>
            </a:r>
            <a:r>
              <a:rPr lang="en-US" sz="2400" dirty="0" smtClean="0"/>
              <a:t>, </a:t>
            </a:r>
            <a:r>
              <a:rPr lang="en-US" sz="2400" dirty="0" err="1" smtClean="0"/>
              <a:t>zetta</a:t>
            </a:r>
            <a:endParaRPr lang="en-US" sz="2400" dirty="0" smtClean="0"/>
          </a:p>
          <a:p>
            <a:pPr lvl="1" eaLnBrk="1" hangingPunct="1">
              <a:lnSpc>
                <a:spcPct val="90000"/>
              </a:lnSpc>
            </a:pPr>
            <a:r>
              <a:rPr lang="en-US" sz="2400" dirty="0" smtClean="0"/>
              <a:t>When did it happen</a:t>
            </a:r>
          </a:p>
          <a:p>
            <a:pPr lvl="1" eaLnBrk="1" hangingPunct="1">
              <a:lnSpc>
                <a:spcPct val="90000"/>
              </a:lnSpc>
            </a:pPr>
            <a:r>
              <a:rPr lang="en-US" sz="2400" dirty="0" smtClean="0"/>
              <a:t>Where is it going</a:t>
            </a:r>
            <a:endParaRPr lang="en-US" sz="240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a:solidFill>
                  <a:srgbClr val="FF0000"/>
                </a:solidFill>
              </a:rPr>
              <a:t>Complexity for information science</a:t>
            </a:r>
          </a:p>
        </p:txBody>
      </p:sp>
      <p:sp>
        <p:nvSpPr>
          <p:cNvPr id="43011" name="Rectangle 3"/>
          <p:cNvSpPr>
            <a:spLocks noGrp="1" noChangeArrowheads="1"/>
          </p:cNvSpPr>
          <p:nvPr>
            <p:ph type="body" idx="1"/>
          </p:nvPr>
        </p:nvSpPr>
        <p:spPr>
          <a:xfrm>
            <a:off x="685800" y="1981200"/>
            <a:ext cx="8077200" cy="4114800"/>
          </a:xfrm>
        </p:spPr>
        <p:txBody>
          <a:bodyPr/>
          <a:lstStyle/>
          <a:p>
            <a:pPr eaLnBrk="1" hangingPunct="1"/>
            <a:r>
              <a:rPr lang="en-US" sz="2800" smtClean="0"/>
              <a:t>Complex systems</a:t>
            </a:r>
          </a:p>
          <a:p>
            <a:pPr lvl="1" eaLnBrk="1" hangingPunct="1"/>
            <a:r>
              <a:rPr lang="en-US" sz="2400" smtClean="0">
                <a:hlinkClick r:id="rId3"/>
              </a:rPr>
              <a:t>University of Michigan Center for Complex Systems</a:t>
            </a:r>
            <a:endParaRPr lang="en-US" sz="2400" smtClean="0"/>
          </a:p>
          <a:p>
            <a:pPr eaLnBrk="1" hangingPunct="1"/>
            <a:r>
              <a:rPr lang="en-US" sz="2800" smtClean="0"/>
              <a:t>Models of complexity</a:t>
            </a:r>
          </a:p>
          <a:p>
            <a:pPr lvl="1" eaLnBrk="1" hangingPunct="1"/>
            <a:r>
              <a:rPr lang="en-US" sz="2400" smtClean="0">
                <a:solidFill>
                  <a:srgbClr val="FF0000"/>
                </a:solidFill>
              </a:rPr>
              <a:t>Computational (algorithmic) complexity</a:t>
            </a:r>
          </a:p>
          <a:p>
            <a:pPr lvl="1" eaLnBrk="1" hangingPunct="1"/>
            <a:r>
              <a:rPr lang="en-US" sz="2400" smtClean="0"/>
              <a:t>Information complexity</a:t>
            </a:r>
          </a:p>
          <a:p>
            <a:pPr lvl="1" eaLnBrk="1" hangingPunct="1"/>
            <a:r>
              <a:rPr lang="en-US" sz="2400" smtClean="0"/>
              <a:t>System complexity</a:t>
            </a:r>
          </a:p>
          <a:p>
            <a:pPr lvl="1" eaLnBrk="1" hangingPunct="1"/>
            <a:r>
              <a:rPr lang="en-US" sz="2400" smtClean="0"/>
              <a:t>Physical complexity</a:t>
            </a:r>
          </a:p>
          <a:p>
            <a:pPr lvl="1" eaLnBrk="1" hangingPunct="1"/>
            <a:r>
              <a:rPr lang="en-US" sz="2400" smtClean="0"/>
              <a:t>Others?</a:t>
            </a:r>
          </a:p>
          <a:p>
            <a:pPr eaLnBrk="1" hangingPunct="1"/>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304800"/>
            <a:ext cx="7772400" cy="1143000"/>
          </a:xfrm>
        </p:spPr>
        <p:txBody>
          <a:bodyPr/>
          <a:lstStyle/>
          <a:p>
            <a:pPr eaLnBrk="1" hangingPunct="1"/>
            <a:r>
              <a:rPr lang="en-US" sz="4000">
                <a:solidFill>
                  <a:srgbClr val="FF0000"/>
                </a:solidFill>
              </a:rPr>
              <a:t>Why do we have to deal with this?</a:t>
            </a:r>
          </a:p>
        </p:txBody>
      </p:sp>
      <p:sp>
        <p:nvSpPr>
          <p:cNvPr id="45059" name="Rectangle 3"/>
          <p:cNvSpPr>
            <a:spLocks noGrp="1" noChangeArrowheads="1"/>
          </p:cNvSpPr>
          <p:nvPr>
            <p:ph type="body" idx="1"/>
          </p:nvPr>
        </p:nvSpPr>
        <p:spPr>
          <a:xfrm>
            <a:off x="609600" y="1524000"/>
            <a:ext cx="8305800" cy="4114800"/>
          </a:xfrm>
        </p:spPr>
        <p:txBody>
          <a:bodyPr/>
          <a:lstStyle/>
          <a:p>
            <a:pPr eaLnBrk="1" hangingPunct="1"/>
            <a:r>
              <a:rPr lang="en-US"/>
              <a:t>Moore’s law</a:t>
            </a:r>
          </a:p>
          <a:p>
            <a:pPr eaLnBrk="1" hangingPunct="1"/>
            <a:r>
              <a:rPr lang="en-US"/>
              <a:t>Growth of information and information resources</a:t>
            </a:r>
          </a:p>
          <a:p>
            <a:pPr eaLnBrk="1" hangingPunct="1"/>
            <a:r>
              <a:rPr lang="en-US"/>
              <a:t>Management</a:t>
            </a:r>
          </a:p>
          <a:p>
            <a:pPr lvl="1" eaLnBrk="1" hangingPunct="1"/>
            <a:r>
              <a:rPr lang="en-US"/>
              <a:t>Storage</a:t>
            </a:r>
          </a:p>
          <a:p>
            <a:pPr lvl="1" eaLnBrk="1" hangingPunct="1"/>
            <a:r>
              <a:rPr lang="en-US"/>
              <a:t>Search</a:t>
            </a:r>
          </a:p>
          <a:p>
            <a:pPr lvl="1" eaLnBrk="1" hangingPunct="1"/>
            <a:r>
              <a:rPr lang="en-US"/>
              <a:t>Access</a:t>
            </a:r>
          </a:p>
          <a:p>
            <a:pPr lvl="1" eaLnBrk="1" hangingPunct="1"/>
            <a:r>
              <a:rPr lang="en-US"/>
              <a:t>Privacy</a:t>
            </a:r>
          </a:p>
          <a:p>
            <a:pPr eaLnBrk="1" hangingPunct="1"/>
            <a:r>
              <a:rPr lang="en-US"/>
              <a:t>Modeling</a:t>
            </a:r>
          </a:p>
          <a:p>
            <a:pPr lvl="1" eaLnBrk="1" hangingPunct="1"/>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t>Types  of Complexity</a:t>
            </a:r>
          </a:p>
        </p:txBody>
      </p:sp>
      <p:sp>
        <p:nvSpPr>
          <p:cNvPr id="47107" name="Rectangle 3"/>
          <p:cNvSpPr>
            <a:spLocks noGrp="1" noChangeArrowheads="1"/>
          </p:cNvSpPr>
          <p:nvPr>
            <p:ph type="body" idx="1"/>
          </p:nvPr>
        </p:nvSpPr>
        <p:spPr/>
        <p:txBody>
          <a:bodyPr/>
          <a:lstStyle/>
          <a:p>
            <a:pPr eaLnBrk="1" hangingPunct="1"/>
            <a:r>
              <a:rPr lang="en-US">
                <a:solidFill>
                  <a:srgbClr val="FF0000"/>
                </a:solidFill>
              </a:rPr>
              <a:t>Computational (algorithmic) complexity</a:t>
            </a:r>
          </a:p>
          <a:p>
            <a:pPr eaLnBrk="1" hangingPunct="1"/>
            <a:r>
              <a:rPr lang="en-US"/>
              <a:t>Information complexity</a:t>
            </a:r>
          </a:p>
          <a:p>
            <a:pPr eaLnBrk="1" hangingPunct="1"/>
            <a:r>
              <a:rPr lang="en-US"/>
              <a:t>System complexity</a:t>
            </a:r>
          </a:p>
          <a:p>
            <a:pPr eaLnBrk="1" hangingPunct="1"/>
            <a:r>
              <a:rPr lang="en-US"/>
              <a:t>Physical complexity</a:t>
            </a:r>
          </a:p>
          <a:p>
            <a:pPr eaLnBrk="1" hangingPunct="1"/>
            <a:r>
              <a:rPr lang="en-US"/>
              <a:t>Others?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7772400" cy="838200"/>
          </a:xfrm>
        </p:spPr>
        <p:txBody>
          <a:bodyPr/>
          <a:lstStyle/>
          <a:p>
            <a:pPr eaLnBrk="1" hangingPunct="1"/>
            <a:r>
              <a:rPr lang="en-US">
                <a:solidFill>
                  <a:srgbClr val="FF0000"/>
                </a:solidFill>
              </a:rPr>
              <a:t>Impact</a:t>
            </a:r>
          </a:p>
        </p:txBody>
      </p:sp>
      <p:sp>
        <p:nvSpPr>
          <p:cNvPr id="49155"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a:t>The efficiency of algorithms/methods </a:t>
            </a:r>
          </a:p>
          <a:p>
            <a:pPr eaLnBrk="1" hangingPunct="1">
              <a:lnSpc>
                <a:spcPct val="90000"/>
              </a:lnSpc>
            </a:pPr>
            <a:r>
              <a:rPr lang="en-US"/>
              <a:t>The inherent "difficulty" of problems of practical and/or theoretical importance</a:t>
            </a:r>
          </a:p>
          <a:p>
            <a:pPr lvl="2" eaLnBrk="1" hangingPunct="1">
              <a:lnSpc>
                <a:spcPct val="90000"/>
              </a:lnSpc>
            </a:pPr>
            <a:r>
              <a:rPr lang="en-US"/>
              <a:t>A major discovery in the science was that computational problems can vary tremendously in the effort required to solve them precisely. The technical term for a hard problem is "NP-complete" which essentially means: "abandon all hope of finding an </a:t>
            </a:r>
            <a:r>
              <a:rPr lang="en-US" u="sng"/>
              <a:t>efficient</a:t>
            </a:r>
            <a:r>
              <a:rPr lang="en-US"/>
              <a:t> algorithm for the exact (and sometimes approximate) solution of this problem".</a:t>
            </a:r>
          </a:p>
          <a:p>
            <a:pPr eaLnBrk="1" hangingPunct="1">
              <a:lnSpc>
                <a:spcPct val="90000"/>
              </a:lnSpc>
            </a:pPr>
            <a:r>
              <a:rPr lang="en-US"/>
              <a:t>Liars vs damn liars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solidFill>
                  <a:srgbClr val="FF0000"/>
                </a:solidFill>
              </a:rPr>
              <a:t>Optimality</a:t>
            </a:r>
          </a:p>
        </p:txBody>
      </p:sp>
      <p:sp>
        <p:nvSpPr>
          <p:cNvPr id="105475" name="Rectangle 3"/>
          <p:cNvSpPr>
            <a:spLocks noGrp="1" noChangeArrowheads="1"/>
          </p:cNvSpPr>
          <p:nvPr>
            <p:ph type="body" idx="1"/>
          </p:nvPr>
        </p:nvSpPr>
        <p:spPr/>
        <p:txBody>
          <a:bodyPr/>
          <a:lstStyle/>
          <a:p>
            <a:pPr eaLnBrk="1" hangingPunct="1"/>
            <a:r>
              <a:rPr lang="en-US"/>
              <a:t>A solution to a problem is sometimes stated as “optimal”</a:t>
            </a:r>
          </a:p>
          <a:p>
            <a:pPr eaLnBrk="1" hangingPunct="1"/>
            <a:r>
              <a:rPr lang="en-US"/>
              <a:t>Optimal in what sense?</a:t>
            </a:r>
          </a:p>
          <a:p>
            <a:pPr lvl="1" eaLnBrk="1" hangingPunct="1"/>
            <a:r>
              <a:rPr lang="en-US"/>
              <a:t>Empirically?</a:t>
            </a:r>
          </a:p>
          <a:p>
            <a:pPr lvl="1" eaLnBrk="1" hangingPunct="1"/>
            <a:r>
              <a:rPr lang="en-US"/>
              <a:t>Theoretically? </a:t>
            </a:r>
            <a:r>
              <a:rPr lang="en-US" i="1"/>
              <a:t>(the only real definition)</a:t>
            </a:r>
          </a:p>
          <a:p>
            <a:pPr lvl="1" eaLnBrk="1" hangingPunct="1"/>
            <a:r>
              <a:rPr lang="en-US"/>
              <a:t>Cause we thought it to be so?</a:t>
            </a:r>
          </a:p>
          <a:p>
            <a:pPr eaLnBrk="1" hangingPunct="1"/>
            <a:r>
              <a:rPr lang="en-US"/>
              <a:t>Different from “best”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1143000"/>
          </a:xfrm>
        </p:spPr>
        <p:txBody>
          <a:bodyPr/>
          <a:lstStyle/>
          <a:p>
            <a:pPr eaLnBrk="1" hangingPunct="1"/>
            <a:r>
              <a:rPr lang="en-US">
                <a:solidFill>
                  <a:srgbClr val="FF0000"/>
                </a:solidFill>
              </a:rPr>
              <a:t>We will use algorithms</a:t>
            </a:r>
          </a:p>
        </p:txBody>
      </p:sp>
      <p:sp>
        <p:nvSpPr>
          <p:cNvPr id="53251" name="Rectangle 3"/>
          <p:cNvSpPr>
            <a:spLocks noGrp="1" noChangeArrowheads="1"/>
          </p:cNvSpPr>
          <p:nvPr>
            <p:ph type="body" idx="1"/>
          </p:nvPr>
        </p:nvSpPr>
        <p:spPr>
          <a:xfrm>
            <a:off x="685800" y="1600200"/>
            <a:ext cx="7772400" cy="4114800"/>
          </a:xfrm>
        </p:spPr>
        <p:txBody>
          <a:bodyPr/>
          <a:lstStyle/>
          <a:p>
            <a:pPr eaLnBrk="1" hangingPunct="1"/>
            <a:r>
              <a:rPr lang="en-US"/>
              <a:t>An algorithm is a recipe, method, or technique for doing something. The essential feature of an algorithm is that it is made up of a finite set of rules or operations that are </a:t>
            </a:r>
            <a:r>
              <a:rPr lang="en-US" u="sng"/>
              <a:t>unambiguous</a:t>
            </a:r>
            <a:r>
              <a:rPr lang="en-US"/>
              <a:t> and </a:t>
            </a:r>
            <a:r>
              <a:rPr lang="en-US" u="sng"/>
              <a:t>simple to follow</a:t>
            </a:r>
            <a:r>
              <a:rPr lang="en-US"/>
              <a:t> (i.e., these two properties: </a:t>
            </a:r>
          </a:p>
          <a:p>
            <a:pPr lvl="1" eaLnBrk="1" hangingPunct="1"/>
            <a:r>
              <a:rPr lang="en-US"/>
              <a:t>definite and </a:t>
            </a:r>
          </a:p>
          <a:p>
            <a:pPr lvl="1" eaLnBrk="1" hangingPunct="1"/>
            <a:r>
              <a:rPr lang="en-US"/>
              <a:t>effective, respectively).</a:t>
            </a: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762000"/>
          </a:xfrm>
        </p:spPr>
        <p:txBody>
          <a:bodyPr/>
          <a:lstStyle/>
          <a:p>
            <a:pPr eaLnBrk="1" hangingPunct="1"/>
            <a:r>
              <a:rPr lang="en-US" sz="3600" smtClean="0">
                <a:solidFill>
                  <a:srgbClr val="FF0000"/>
                </a:solidFill>
              </a:rPr>
              <a:t>Which algorithm to use?</a:t>
            </a:r>
          </a:p>
        </p:txBody>
      </p:sp>
      <p:sp>
        <p:nvSpPr>
          <p:cNvPr id="105475" name="Rectangle 3"/>
          <p:cNvSpPr>
            <a:spLocks noGrp="1" noChangeArrowheads="1"/>
          </p:cNvSpPr>
          <p:nvPr>
            <p:ph type="body" idx="1"/>
          </p:nvPr>
        </p:nvSpPr>
        <p:spPr>
          <a:xfrm>
            <a:off x="609600" y="762000"/>
            <a:ext cx="7772400" cy="4114800"/>
          </a:xfrm>
        </p:spPr>
        <p:txBody>
          <a:bodyPr/>
          <a:lstStyle/>
          <a:p>
            <a:pPr eaLnBrk="1" hangingPunct="1">
              <a:buFontTx/>
              <a:buNone/>
            </a:pPr>
            <a:r>
              <a:rPr lang="en-US" sz="2000" smtClean="0"/>
              <a:t>You have a friend arriving at the airport, and your friend needs to get from the airport to your house. Here are four different algorithms that you might give your friend for getting to your home:</a:t>
            </a:r>
          </a:p>
          <a:p>
            <a:pPr eaLnBrk="1" hangingPunct="1"/>
            <a:r>
              <a:rPr lang="en-US" sz="2000" smtClean="0"/>
              <a:t>The taxi algorithm:</a:t>
            </a:r>
          </a:p>
          <a:p>
            <a:pPr lvl="1" eaLnBrk="1" hangingPunct="1"/>
            <a:r>
              <a:rPr lang="en-US" sz="1600" smtClean="0"/>
              <a:t>Go to the taxi stand.</a:t>
            </a:r>
          </a:p>
          <a:p>
            <a:pPr lvl="1" eaLnBrk="1" hangingPunct="1"/>
            <a:r>
              <a:rPr lang="en-US" sz="1600" smtClean="0"/>
              <a:t>Get in a taxi.</a:t>
            </a:r>
          </a:p>
          <a:p>
            <a:pPr lvl="1" eaLnBrk="1" hangingPunct="1"/>
            <a:r>
              <a:rPr lang="en-US" sz="1600" smtClean="0"/>
              <a:t>Give the driver my address.</a:t>
            </a:r>
          </a:p>
          <a:p>
            <a:pPr eaLnBrk="1" hangingPunct="1"/>
            <a:r>
              <a:rPr lang="en-US" sz="2000" smtClean="0"/>
              <a:t>The call-me algorithm:</a:t>
            </a:r>
          </a:p>
          <a:p>
            <a:pPr lvl="1" eaLnBrk="1" hangingPunct="1"/>
            <a:r>
              <a:rPr lang="en-US" sz="1600" smtClean="0"/>
              <a:t>When your plane arrives, call my cell phone.</a:t>
            </a:r>
          </a:p>
          <a:p>
            <a:pPr lvl="1" eaLnBrk="1" hangingPunct="1"/>
            <a:r>
              <a:rPr lang="en-US" sz="1600" smtClean="0"/>
              <a:t>Meet me outside baggage claim.</a:t>
            </a:r>
          </a:p>
          <a:p>
            <a:pPr eaLnBrk="1" hangingPunct="1"/>
            <a:r>
              <a:rPr lang="en-US" sz="2000" smtClean="0"/>
              <a:t>The rent-a-car algorithm:</a:t>
            </a:r>
          </a:p>
          <a:p>
            <a:pPr lvl="1" eaLnBrk="1" hangingPunct="1"/>
            <a:r>
              <a:rPr lang="en-US" sz="1600" smtClean="0"/>
              <a:t>Take the shuttle to the rental car place.</a:t>
            </a:r>
          </a:p>
          <a:p>
            <a:pPr lvl="1" eaLnBrk="1" hangingPunct="1"/>
            <a:r>
              <a:rPr lang="en-US" sz="1600" smtClean="0"/>
              <a:t>Rent a car.</a:t>
            </a:r>
          </a:p>
          <a:p>
            <a:pPr lvl="1" eaLnBrk="1" hangingPunct="1"/>
            <a:r>
              <a:rPr lang="en-US" sz="1600" smtClean="0"/>
              <a:t>Follow the directions to get to my house.</a:t>
            </a:r>
          </a:p>
          <a:p>
            <a:pPr eaLnBrk="1" hangingPunct="1"/>
            <a:r>
              <a:rPr lang="en-US" sz="2000" smtClean="0"/>
              <a:t>The bus algorithm:</a:t>
            </a:r>
          </a:p>
          <a:p>
            <a:pPr lvl="1" eaLnBrk="1" hangingPunct="1"/>
            <a:r>
              <a:rPr lang="en-US" sz="1600" smtClean="0"/>
              <a:t>Outside baggage claim, catch bus number 70.</a:t>
            </a:r>
          </a:p>
          <a:p>
            <a:pPr lvl="1" eaLnBrk="1" hangingPunct="1"/>
            <a:r>
              <a:rPr lang="en-US" sz="1600" smtClean="0"/>
              <a:t>Transfer to bus 14 on Main Street.</a:t>
            </a:r>
          </a:p>
          <a:p>
            <a:pPr lvl="1" eaLnBrk="1" hangingPunct="1"/>
            <a:r>
              <a:rPr lang="en-US" sz="1600" smtClean="0"/>
              <a:t>Get off on Elm street.</a:t>
            </a:r>
          </a:p>
          <a:p>
            <a:pPr lvl="1" eaLnBrk="1" hangingPunct="1"/>
            <a:r>
              <a:rPr lang="en-US" sz="1600" smtClean="0"/>
              <a:t>Walk two blocks north to my house.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4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4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47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47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47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47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47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475">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475">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475">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547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04800"/>
            <a:ext cx="7772400" cy="1143000"/>
          </a:xfrm>
        </p:spPr>
        <p:txBody>
          <a:bodyPr/>
          <a:lstStyle/>
          <a:p>
            <a:pPr eaLnBrk="1" hangingPunct="1"/>
            <a:r>
              <a:rPr lang="en-US" smtClean="0">
                <a:solidFill>
                  <a:srgbClr val="FF0000"/>
                </a:solidFill>
              </a:rPr>
              <a:t>Which algorithm to use?</a:t>
            </a:r>
          </a:p>
        </p:txBody>
      </p:sp>
      <p:sp>
        <p:nvSpPr>
          <p:cNvPr id="105475" name="Rectangle 3"/>
          <p:cNvSpPr>
            <a:spLocks noGrp="1" noChangeArrowheads="1"/>
          </p:cNvSpPr>
          <p:nvPr>
            <p:ph type="body" idx="1"/>
          </p:nvPr>
        </p:nvSpPr>
        <p:spPr>
          <a:xfrm>
            <a:off x="685800" y="1600200"/>
            <a:ext cx="7772400" cy="4114800"/>
          </a:xfrm>
        </p:spPr>
        <p:txBody>
          <a:bodyPr/>
          <a:lstStyle/>
          <a:p>
            <a:pPr eaLnBrk="1" hangingPunct="1"/>
            <a:r>
              <a:rPr lang="en-US" i="1" smtClean="0"/>
              <a:t>An algorithm for solving a problem is not unique. Which should we use?</a:t>
            </a:r>
          </a:p>
          <a:p>
            <a:pPr eaLnBrk="1" hangingPunct="1"/>
            <a:r>
              <a:rPr lang="en-US" smtClean="0"/>
              <a:t>Based on cost</a:t>
            </a:r>
          </a:p>
          <a:p>
            <a:pPr lvl="1" eaLnBrk="1" hangingPunct="1"/>
            <a:r>
              <a:rPr lang="en-US" smtClean="0"/>
              <a:t>Number of inputs</a:t>
            </a:r>
          </a:p>
          <a:p>
            <a:pPr lvl="1" eaLnBrk="1" hangingPunct="1"/>
            <a:r>
              <a:rPr lang="en-US" smtClean="0"/>
              <a:t>Number of outputs</a:t>
            </a:r>
          </a:p>
          <a:p>
            <a:pPr lvl="1" eaLnBrk="1" hangingPunct="1"/>
            <a:r>
              <a:rPr lang="en-US" smtClean="0"/>
              <a:t>Time (time vs space)</a:t>
            </a:r>
          </a:p>
          <a:p>
            <a:pPr lvl="1" eaLnBrk="1" hangingPunct="1"/>
            <a:r>
              <a:rPr lang="en-US" smtClean="0"/>
              <a:t>Likely to succeed</a:t>
            </a:r>
          </a:p>
          <a:p>
            <a:pPr lvl="1" eaLnBrk="1" hangingPunct="1"/>
            <a:r>
              <a:rPr lang="en-US" smtClean="0"/>
              <a:t>etc</a:t>
            </a:r>
          </a:p>
          <a:p>
            <a:pPr eaLnBrk="1" hangingPunct="1"/>
            <a:r>
              <a:rPr lang="en-US" smtClean="0"/>
              <a:t>Most solutions often based on similar problems</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4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4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l="1270" t="19492" r="2893" b="4095"/>
          <a:stretch>
            <a:fillRect/>
          </a:stretch>
        </p:blipFill>
        <p:spPr bwMode="auto">
          <a:xfrm>
            <a:off x="76200" y="990600"/>
            <a:ext cx="8991600" cy="5153025"/>
          </a:xfrm>
          <a:prstGeom prst="rect">
            <a:avLst/>
          </a:prstGeom>
          <a:noFill/>
          <a:ln w="9525">
            <a:noFill/>
            <a:miter lim="800000"/>
            <a:headEnd/>
            <a:tailEnd/>
          </a:ln>
        </p:spPr>
      </p:pic>
      <p:sp>
        <p:nvSpPr>
          <p:cNvPr id="59395" name="Text Box 3"/>
          <p:cNvSpPr txBox="1">
            <a:spLocks noChangeArrowheads="1"/>
          </p:cNvSpPr>
          <p:nvPr/>
        </p:nvSpPr>
        <p:spPr bwMode="auto">
          <a:xfrm>
            <a:off x="2438400" y="228600"/>
            <a:ext cx="4733925" cy="579438"/>
          </a:xfrm>
          <a:prstGeom prst="rect">
            <a:avLst/>
          </a:prstGeom>
          <a:noFill/>
          <a:ln w="9525">
            <a:noFill/>
            <a:miter lim="800000"/>
            <a:headEnd/>
            <a:tailEnd/>
          </a:ln>
        </p:spPr>
        <p:txBody>
          <a:bodyPr wrap="none">
            <a:prstTxWarp prst="textNoShape">
              <a:avLst/>
            </a:prstTxWarp>
            <a:spAutoFit/>
          </a:bodyPr>
          <a:lstStyle/>
          <a:p>
            <a:r>
              <a:rPr lang="en-US" sz="3200" b="1"/>
              <a:t>Good source of definitions</a:t>
            </a:r>
          </a:p>
        </p:txBody>
      </p:sp>
      <p:sp>
        <p:nvSpPr>
          <p:cNvPr id="59396" name="Rectangle 5"/>
          <p:cNvSpPr>
            <a:spLocks noChangeArrowheads="1"/>
          </p:cNvSpPr>
          <p:nvPr/>
        </p:nvSpPr>
        <p:spPr bwMode="auto">
          <a:xfrm>
            <a:off x="4800600" y="6096000"/>
            <a:ext cx="3351213" cy="457200"/>
          </a:xfrm>
          <a:prstGeom prst="rect">
            <a:avLst/>
          </a:prstGeom>
          <a:noFill/>
          <a:ln w="9525">
            <a:noFill/>
            <a:miter lim="800000"/>
            <a:headEnd/>
            <a:tailEnd/>
          </a:ln>
        </p:spPr>
        <p:txBody>
          <a:bodyPr wrap="none">
            <a:prstTxWarp prst="textNoShape">
              <a:avLst/>
            </a:prstTxWarp>
            <a:spAutoFit/>
          </a:bodyPr>
          <a:lstStyle/>
          <a:p>
            <a:r>
              <a:rPr lang="en-US"/>
              <a:t>http://www.nist.gov/dads/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609600"/>
            <a:ext cx="7772400" cy="762000"/>
          </a:xfrm>
        </p:spPr>
        <p:txBody>
          <a:bodyPr/>
          <a:lstStyle/>
          <a:p>
            <a:pPr eaLnBrk="1" hangingPunct="1"/>
            <a:r>
              <a:rPr lang="en-US"/>
              <a:t>Scenarios</a:t>
            </a:r>
          </a:p>
        </p:txBody>
      </p:sp>
      <p:sp>
        <p:nvSpPr>
          <p:cNvPr id="27651" name="Rectangle 3"/>
          <p:cNvSpPr>
            <a:spLocks noGrp="1" noChangeArrowheads="1"/>
          </p:cNvSpPr>
          <p:nvPr>
            <p:ph type="body" idx="1"/>
          </p:nvPr>
        </p:nvSpPr>
        <p:spPr>
          <a:xfrm>
            <a:off x="685800" y="1676400"/>
            <a:ext cx="7772400" cy="4724400"/>
          </a:xfrm>
        </p:spPr>
        <p:txBody>
          <a:bodyPr/>
          <a:lstStyle/>
          <a:p>
            <a:pPr eaLnBrk="1" hangingPunct="1">
              <a:lnSpc>
                <a:spcPct val="80000"/>
              </a:lnSpc>
            </a:pPr>
            <a:r>
              <a:rPr lang="en-US" sz="2400" b="1"/>
              <a:t>I’ve got two algorithms that accomplish the same task</a:t>
            </a:r>
          </a:p>
          <a:p>
            <a:pPr lvl="1" eaLnBrk="1" hangingPunct="1">
              <a:lnSpc>
                <a:spcPct val="80000"/>
              </a:lnSpc>
            </a:pPr>
            <a:r>
              <a:rPr lang="en-US" sz="2000" b="1">
                <a:solidFill>
                  <a:srgbClr val="3333FF"/>
                </a:solidFill>
              </a:rPr>
              <a:t>Which is better</a:t>
            </a:r>
            <a:r>
              <a:rPr lang="en-US" sz="2000" b="1"/>
              <a:t>?</a:t>
            </a:r>
          </a:p>
          <a:p>
            <a:pPr eaLnBrk="1" hangingPunct="1">
              <a:lnSpc>
                <a:spcPct val="80000"/>
              </a:lnSpc>
            </a:pPr>
            <a:endParaRPr lang="en-US" sz="2400" b="1"/>
          </a:p>
          <a:p>
            <a:pPr eaLnBrk="1" hangingPunct="1">
              <a:lnSpc>
                <a:spcPct val="80000"/>
              </a:lnSpc>
            </a:pPr>
            <a:r>
              <a:rPr lang="en-US" sz="2400" b="1"/>
              <a:t>I want to store some data</a:t>
            </a:r>
          </a:p>
          <a:p>
            <a:pPr lvl="1" eaLnBrk="1" hangingPunct="1">
              <a:lnSpc>
                <a:spcPct val="80000"/>
              </a:lnSpc>
            </a:pPr>
            <a:r>
              <a:rPr lang="en-US" sz="2000" b="1">
                <a:solidFill>
                  <a:srgbClr val="3333FF"/>
                </a:solidFill>
              </a:rPr>
              <a:t>How do my storage needs scale as more data is stored</a:t>
            </a:r>
          </a:p>
          <a:p>
            <a:pPr lvl="1" eaLnBrk="1" hangingPunct="1">
              <a:lnSpc>
                <a:spcPct val="80000"/>
              </a:lnSpc>
            </a:pPr>
            <a:endParaRPr lang="en-US" sz="2000" b="1">
              <a:solidFill>
                <a:srgbClr val="0099FF"/>
              </a:solidFill>
            </a:endParaRPr>
          </a:p>
          <a:p>
            <a:pPr eaLnBrk="1" hangingPunct="1">
              <a:lnSpc>
                <a:spcPct val="80000"/>
              </a:lnSpc>
            </a:pPr>
            <a:r>
              <a:rPr lang="en-US" sz="2400" b="1"/>
              <a:t>Given an algorithm, can I determine </a:t>
            </a:r>
            <a:r>
              <a:rPr lang="en-US" sz="2400" b="1">
                <a:solidFill>
                  <a:srgbClr val="3333FF"/>
                </a:solidFill>
              </a:rPr>
              <a:t>how long it will take to run</a:t>
            </a:r>
            <a:r>
              <a:rPr lang="en-US" sz="2400" b="1"/>
              <a:t>?</a:t>
            </a:r>
          </a:p>
          <a:p>
            <a:pPr lvl="1" eaLnBrk="1" hangingPunct="1">
              <a:lnSpc>
                <a:spcPct val="80000"/>
              </a:lnSpc>
            </a:pPr>
            <a:r>
              <a:rPr lang="en-US" sz="2000" b="1"/>
              <a:t>Input is unknown</a:t>
            </a:r>
          </a:p>
          <a:p>
            <a:pPr lvl="1" eaLnBrk="1" hangingPunct="1">
              <a:lnSpc>
                <a:spcPct val="80000"/>
              </a:lnSpc>
            </a:pPr>
            <a:r>
              <a:rPr lang="en-US" sz="2000" b="1"/>
              <a:t>Don’t want to trace all possible paths of execution</a:t>
            </a:r>
          </a:p>
          <a:p>
            <a:pPr eaLnBrk="1" hangingPunct="1">
              <a:lnSpc>
                <a:spcPct val="80000"/>
              </a:lnSpc>
            </a:pPr>
            <a:endParaRPr lang="en-US" sz="2400" b="1"/>
          </a:p>
          <a:p>
            <a:pPr eaLnBrk="1" hangingPunct="1">
              <a:lnSpc>
                <a:spcPct val="80000"/>
              </a:lnSpc>
            </a:pPr>
            <a:r>
              <a:rPr lang="en-US" sz="2400" b="1"/>
              <a:t>For different input, can I determine </a:t>
            </a:r>
            <a:r>
              <a:rPr lang="en-US" sz="2400" b="1">
                <a:solidFill>
                  <a:srgbClr val="3333FF"/>
                </a:solidFill>
              </a:rPr>
              <a:t>how an algorithm’s runtime changes</a:t>
            </a:r>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1143000"/>
          </a:xfrm>
          <a:noFill/>
        </p:spPr>
        <p:txBody>
          <a:bodyPr/>
          <a:lstStyle/>
          <a:p>
            <a:pPr eaLnBrk="1" hangingPunct="1"/>
            <a:r>
              <a:rPr lang="en-US" sz="3600">
                <a:solidFill>
                  <a:schemeClr val="accent2"/>
                </a:solidFill>
              </a:rPr>
              <a:t>Today</a:t>
            </a:r>
            <a:endParaRPr lang="en-US"/>
          </a:p>
        </p:txBody>
      </p:sp>
      <p:pic>
        <p:nvPicPr>
          <p:cNvPr id="5" name="Picture 4" descr="Screen shot 2012-09-05 at 4.42.48 PM.png"/>
          <p:cNvPicPr>
            <a:picLocks noChangeAspect="1"/>
          </p:cNvPicPr>
          <p:nvPr/>
        </p:nvPicPr>
        <p:blipFill>
          <a:blip r:embed="rId3"/>
          <a:stretch>
            <a:fillRect/>
          </a:stretch>
        </p:blipFill>
        <p:spPr>
          <a:xfrm>
            <a:off x="1219200" y="228600"/>
            <a:ext cx="6629400" cy="6482348"/>
          </a:xfrm>
          <a:prstGeom prst="rect">
            <a:avLst/>
          </a:prstGeom>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81000"/>
            <a:ext cx="7772400" cy="1143000"/>
          </a:xfrm>
        </p:spPr>
        <p:txBody>
          <a:bodyPr/>
          <a:lstStyle/>
          <a:p>
            <a:pPr eaLnBrk="1" hangingPunct="1"/>
            <a:r>
              <a:rPr lang="en-US" sz="4000">
                <a:solidFill>
                  <a:srgbClr val="660066"/>
                </a:solidFill>
              </a:rPr>
              <a:t>Measuring the Growth of Work or Hardness of a Problem</a:t>
            </a:r>
          </a:p>
        </p:txBody>
      </p:sp>
      <p:sp>
        <p:nvSpPr>
          <p:cNvPr id="28675" name="Rectangle 3"/>
          <p:cNvSpPr>
            <a:spLocks noGrp="1" noChangeArrowheads="1"/>
          </p:cNvSpPr>
          <p:nvPr>
            <p:ph type="body" idx="1"/>
          </p:nvPr>
        </p:nvSpPr>
        <p:spPr>
          <a:xfrm>
            <a:off x="762000" y="1524000"/>
            <a:ext cx="7010400" cy="3733800"/>
          </a:xfrm>
        </p:spPr>
        <p:txBody>
          <a:bodyPr/>
          <a:lstStyle/>
          <a:p>
            <a:pPr eaLnBrk="1" hangingPunct="1">
              <a:buFontTx/>
              <a:buNone/>
            </a:pPr>
            <a:r>
              <a:rPr lang="en-US" sz="2800" b="1"/>
              <a:t>   While it is possible to measure the work done by an algorithm for a given set of input, we need a way to:</a:t>
            </a:r>
            <a:br>
              <a:rPr lang="en-US" sz="2800" b="1"/>
            </a:br>
            <a:endParaRPr lang="en-US" sz="2800" b="1"/>
          </a:p>
          <a:p>
            <a:pPr eaLnBrk="1" hangingPunct="1"/>
            <a:r>
              <a:rPr lang="en-US" sz="2800" b="1"/>
              <a:t>Measure the </a:t>
            </a:r>
            <a:r>
              <a:rPr lang="en-US" sz="2800" b="1">
                <a:solidFill>
                  <a:srgbClr val="3333FF"/>
                </a:solidFill>
              </a:rPr>
              <a:t>rate of growth</a:t>
            </a:r>
            <a:r>
              <a:rPr lang="en-US" sz="2800" b="1"/>
              <a:t> of an algorithm </a:t>
            </a:r>
            <a:r>
              <a:rPr lang="en-US" sz="2800" b="1">
                <a:solidFill>
                  <a:srgbClr val="FF0033"/>
                </a:solidFill>
              </a:rPr>
              <a:t>based upon the size of the input (or output)</a:t>
            </a:r>
          </a:p>
          <a:p>
            <a:pPr eaLnBrk="1" hangingPunct="1"/>
            <a:r>
              <a:rPr lang="en-US" sz="2800" b="1">
                <a:solidFill>
                  <a:srgbClr val="3333FF"/>
                </a:solidFill>
              </a:rPr>
              <a:t>Compare algorithms</a:t>
            </a:r>
            <a:r>
              <a:rPr lang="en-US" sz="2800" b="1"/>
              <a:t> to determine which is better for the situation</a:t>
            </a:r>
          </a:p>
          <a:p>
            <a:pPr eaLnBrk="1" hangingPunct="1"/>
            <a:r>
              <a:rPr lang="en-US" sz="2800" b="1"/>
              <a:t>Compare and analyze for </a:t>
            </a:r>
            <a:r>
              <a:rPr lang="en-US" sz="2800" b="1" i="1" u="sng"/>
              <a:t>large</a:t>
            </a:r>
            <a:r>
              <a:rPr lang="en-US" sz="2800" b="1"/>
              <a:t> problems</a:t>
            </a:r>
          </a:p>
          <a:p>
            <a:pPr lvl="1" eaLnBrk="1" hangingPunct="1"/>
            <a:r>
              <a:rPr lang="en-US" sz="2400" b="1"/>
              <a:t>Examples of large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Time vs. Space</a:t>
            </a:r>
          </a:p>
        </p:txBody>
      </p:sp>
      <p:sp>
        <p:nvSpPr>
          <p:cNvPr id="63491" name="Rectangle 3"/>
          <p:cNvSpPr>
            <a:spLocks noGrp="1" noChangeArrowheads="1"/>
          </p:cNvSpPr>
          <p:nvPr>
            <p:ph type="body" idx="1"/>
          </p:nvPr>
        </p:nvSpPr>
        <p:spPr/>
        <p:txBody>
          <a:bodyPr/>
          <a:lstStyle/>
          <a:p>
            <a:pPr eaLnBrk="1" hangingPunct="1">
              <a:buFontTx/>
              <a:buNone/>
            </a:pPr>
            <a:r>
              <a:rPr lang="en-US" b="1"/>
              <a:t>Very often, we can trade space for time:</a:t>
            </a:r>
          </a:p>
          <a:p>
            <a:pPr eaLnBrk="1" hangingPunct="1">
              <a:buFontTx/>
              <a:buNone/>
            </a:pPr>
            <a:endParaRPr lang="en-US" b="1"/>
          </a:p>
          <a:p>
            <a:pPr eaLnBrk="1" hangingPunct="1">
              <a:buFontTx/>
              <a:buNone/>
            </a:pPr>
            <a:r>
              <a:rPr lang="en-US" b="1"/>
              <a:t>For example: maintain a collection of students’ with ID information.</a:t>
            </a:r>
          </a:p>
          <a:p>
            <a:pPr lvl="1" eaLnBrk="1" hangingPunct="1"/>
            <a:r>
              <a:rPr lang="en-US" b="1"/>
              <a:t>Use an array of a billion elements and have </a:t>
            </a:r>
            <a:r>
              <a:rPr lang="en-US" b="1">
                <a:solidFill>
                  <a:srgbClr val="3333FF"/>
                </a:solidFill>
              </a:rPr>
              <a:t>immediate access</a:t>
            </a:r>
            <a:r>
              <a:rPr lang="en-US" b="1"/>
              <a:t> (better time)</a:t>
            </a:r>
          </a:p>
          <a:p>
            <a:pPr lvl="1" eaLnBrk="1" hangingPunct="1"/>
            <a:r>
              <a:rPr lang="en-US" b="1"/>
              <a:t>Use an array of number of students and have to </a:t>
            </a:r>
            <a:r>
              <a:rPr lang="en-US" b="1">
                <a:solidFill>
                  <a:srgbClr val="3333FF"/>
                </a:solidFill>
              </a:rPr>
              <a:t>search</a:t>
            </a:r>
            <a:r>
              <a:rPr lang="en-US" b="1"/>
              <a:t> (better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solidFill>
                  <a:srgbClr val="FF0000"/>
                </a:solidFill>
              </a:rPr>
              <a:t>Introducing Big O Notation</a:t>
            </a:r>
          </a:p>
        </p:txBody>
      </p:sp>
      <p:sp>
        <p:nvSpPr>
          <p:cNvPr id="31747" name="Rectangle 3"/>
          <p:cNvSpPr>
            <a:spLocks noGrp="1" noChangeArrowheads="1"/>
          </p:cNvSpPr>
          <p:nvPr>
            <p:ph type="body" idx="1"/>
          </p:nvPr>
        </p:nvSpPr>
        <p:spPr/>
        <p:txBody>
          <a:bodyPr/>
          <a:lstStyle/>
          <a:p>
            <a:pPr eaLnBrk="1" hangingPunct="1"/>
            <a:r>
              <a:rPr lang="en-US" b="1"/>
              <a:t>Will allow us to evaluate algorithms.</a:t>
            </a:r>
          </a:p>
          <a:p>
            <a:pPr eaLnBrk="1" hangingPunct="1"/>
            <a:r>
              <a:rPr lang="en-US" b="1"/>
              <a:t>Has precise mathematical definition</a:t>
            </a:r>
          </a:p>
          <a:p>
            <a:pPr eaLnBrk="1" hangingPunct="1"/>
            <a:r>
              <a:rPr lang="en-US" b="1"/>
              <a:t>Used in a sense to put algorithms into families</a:t>
            </a:r>
          </a:p>
          <a:p>
            <a:pPr eaLnBrk="1" hangingPunct="1"/>
            <a:r>
              <a:rPr lang="en-US" b="1"/>
              <a:t>Worst case scenario</a:t>
            </a:r>
          </a:p>
          <a:p>
            <a:pPr lvl="1" eaLnBrk="1" hangingPunct="1"/>
            <a:r>
              <a:rPr lang="en-US" b="1"/>
              <a:t>What does this mean?</a:t>
            </a:r>
          </a:p>
          <a:p>
            <a:pPr lvl="1" eaLnBrk="1" hangingPunct="1"/>
            <a:r>
              <a:rPr lang="en-US" b="1"/>
              <a:t>Other types of cases?</a:t>
            </a:r>
          </a:p>
          <a:p>
            <a:pPr eaLnBrk="1" hangingPunct="1"/>
            <a:endParaRPr lang="en-US" b="1"/>
          </a:p>
          <a:p>
            <a:pPr eaLnBrk="1" hangingPunct="1"/>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Why Use Big-O Notation</a:t>
            </a:r>
          </a:p>
        </p:txBody>
      </p:sp>
      <p:sp>
        <p:nvSpPr>
          <p:cNvPr id="32771" name="Rectangle 3"/>
          <p:cNvSpPr>
            <a:spLocks noGrp="1" noChangeArrowheads="1"/>
          </p:cNvSpPr>
          <p:nvPr>
            <p:ph type="body" idx="1"/>
          </p:nvPr>
        </p:nvSpPr>
        <p:spPr>
          <a:xfrm>
            <a:off x="685800" y="1752600"/>
            <a:ext cx="7239000" cy="4343400"/>
          </a:xfrm>
        </p:spPr>
        <p:txBody>
          <a:bodyPr/>
          <a:lstStyle/>
          <a:p>
            <a:pPr eaLnBrk="1" hangingPunct="1">
              <a:lnSpc>
                <a:spcPct val="90000"/>
              </a:lnSpc>
            </a:pPr>
            <a:r>
              <a:rPr lang="en-US" sz="2800" b="1"/>
              <a:t>Used when we only know the </a:t>
            </a:r>
            <a:r>
              <a:rPr lang="en-US" sz="2800" b="1">
                <a:solidFill>
                  <a:srgbClr val="3333FF"/>
                </a:solidFill>
              </a:rPr>
              <a:t>asymptotic upper bound</a:t>
            </a:r>
            <a:r>
              <a:rPr lang="en-US" sz="2800" b="1"/>
              <a:t>.</a:t>
            </a:r>
          </a:p>
          <a:p>
            <a:pPr lvl="1" eaLnBrk="1" hangingPunct="1">
              <a:lnSpc>
                <a:spcPct val="90000"/>
              </a:lnSpc>
            </a:pPr>
            <a:r>
              <a:rPr lang="en-US" sz="2400" b="1"/>
              <a:t>What does asymptotic mean?</a:t>
            </a:r>
          </a:p>
          <a:p>
            <a:pPr lvl="1" eaLnBrk="1" hangingPunct="1">
              <a:lnSpc>
                <a:spcPct val="90000"/>
              </a:lnSpc>
            </a:pPr>
            <a:r>
              <a:rPr lang="en-US" sz="2400" b="1"/>
              <a:t>What does upper bound mean?</a:t>
            </a:r>
          </a:p>
          <a:p>
            <a:pPr eaLnBrk="1" hangingPunct="1">
              <a:lnSpc>
                <a:spcPct val="90000"/>
              </a:lnSpc>
            </a:pPr>
            <a:r>
              <a:rPr lang="en-US" sz="2800" b="1"/>
              <a:t>If you are not guaranteed certain input, then it is a valid upper bound that even the </a:t>
            </a:r>
            <a:r>
              <a:rPr lang="en-US" sz="2800" b="1">
                <a:solidFill>
                  <a:srgbClr val="3333FF"/>
                </a:solidFill>
              </a:rPr>
              <a:t>worst-case</a:t>
            </a:r>
            <a:r>
              <a:rPr lang="en-US" sz="2800" b="1"/>
              <a:t> input will be below.</a:t>
            </a:r>
          </a:p>
          <a:p>
            <a:pPr eaLnBrk="1" hangingPunct="1">
              <a:lnSpc>
                <a:spcPct val="90000"/>
              </a:lnSpc>
            </a:pPr>
            <a:r>
              <a:rPr lang="en-US" sz="2800" b="1"/>
              <a:t>Why worst-case?</a:t>
            </a:r>
          </a:p>
          <a:p>
            <a:pPr eaLnBrk="1" hangingPunct="1">
              <a:lnSpc>
                <a:spcPct val="90000"/>
              </a:lnSpc>
            </a:pPr>
            <a:r>
              <a:rPr lang="en-US" sz="2800" b="1"/>
              <a:t>May often be </a:t>
            </a:r>
            <a:r>
              <a:rPr lang="en-US" sz="2800" b="1">
                <a:solidFill>
                  <a:srgbClr val="3333FF"/>
                </a:solidFill>
              </a:rPr>
              <a:t>determined by inspection</a:t>
            </a:r>
            <a:r>
              <a:rPr lang="en-US" sz="2800" b="1"/>
              <a:t> of an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457200"/>
            <a:ext cx="7772400" cy="1143000"/>
          </a:xfrm>
        </p:spPr>
        <p:txBody>
          <a:bodyPr/>
          <a:lstStyle/>
          <a:p>
            <a:pPr eaLnBrk="1" hangingPunct="1"/>
            <a:r>
              <a:rPr lang="en-US" sz="4000">
                <a:solidFill>
                  <a:srgbClr val="FF0000"/>
                </a:solidFill>
              </a:rPr>
              <a:t>Size of Input</a:t>
            </a:r>
            <a:br>
              <a:rPr lang="en-US" sz="4000">
                <a:solidFill>
                  <a:srgbClr val="FF0000"/>
                </a:solidFill>
              </a:rPr>
            </a:br>
            <a:r>
              <a:rPr lang="en-US" sz="3600">
                <a:solidFill>
                  <a:srgbClr val="FF0000"/>
                </a:solidFill>
              </a:rPr>
              <a:t>(measure of work)</a:t>
            </a:r>
          </a:p>
        </p:txBody>
      </p:sp>
      <p:sp>
        <p:nvSpPr>
          <p:cNvPr id="34819" name="Rectangle 3"/>
          <p:cNvSpPr>
            <a:spLocks noGrp="1" noChangeArrowheads="1"/>
          </p:cNvSpPr>
          <p:nvPr>
            <p:ph type="body" idx="1"/>
          </p:nvPr>
        </p:nvSpPr>
        <p:spPr>
          <a:xfrm>
            <a:off x="609600" y="1752600"/>
            <a:ext cx="7772400" cy="4114800"/>
          </a:xfrm>
        </p:spPr>
        <p:txBody>
          <a:bodyPr/>
          <a:lstStyle/>
          <a:p>
            <a:pPr eaLnBrk="1" hangingPunct="1">
              <a:lnSpc>
                <a:spcPct val="80000"/>
              </a:lnSpc>
            </a:pPr>
            <a:r>
              <a:rPr lang="en-US" b="1">
                <a:sym typeface="Wingdings" charset="2"/>
              </a:rPr>
              <a:t>In analyzing rate of growth based upon size of input, we’ll use a variable</a:t>
            </a:r>
          </a:p>
          <a:p>
            <a:pPr eaLnBrk="1" hangingPunct="1">
              <a:lnSpc>
                <a:spcPct val="80000"/>
              </a:lnSpc>
            </a:pPr>
            <a:r>
              <a:rPr lang="en-US" b="1">
                <a:sym typeface="Wingdings" charset="2"/>
              </a:rPr>
              <a:t>Why?</a:t>
            </a:r>
          </a:p>
          <a:p>
            <a:pPr lvl="1" eaLnBrk="1" hangingPunct="1">
              <a:lnSpc>
                <a:spcPct val="80000"/>
              </a:lnSpc>
            </a:pPr>
            <a:r>
              <a:rPr lang="en-US" b="1"/>
              <a:t>For each factor in the size, use a new variable</a:t>
            </a:r>
          </a:p>
          <a:p>
            <a:pPr lvl="1" eaLnBrk="1" hangingPunct="1">
              <a:lnSpc>
                <a:spcPct val="80000"/>
              </a:lnSpc>
            </a:pPr>
            <a:r>
              <a:rPr lang="en-US" b="1">
                <a:solidFill>
                  <a:srgbClr val="FF0000"/>
                </a:solidFill>
              </a:rPr>
              <a:t>n</a:t>
            </a:r>
            <a:r>
              <a:rPr lang="en-US" b="1"/>
              <a:t> is most common…</a:t>
            </a:r>
          </a:p>
          <a:p>
            <a:pPr eaLnBrk="1" hangingPunct="1">
              <a:lnSpc>
                <a:spcPct val="80000"/>
              </a:lnSpc>
            </a:pPr>
            <a:endParaRPr lang="en-US" b="1"/>
          </a:p>
          <a:p>
            <a:pPr eaLnBrk="1" hangingPunct="1">
              <a:lnSpc>
                <a:spcPct val="80000"/>
              </a:lnSpc>
              <a:buFontTx/>
              <a:buNone/>
            </a:pPr>
            <a:r>
              <a:rPr lang="en-US" b="1"/>
              <a:t>Examples:</a:t>
            </a:r>
          </a:p>
          <a:p>
            <a:pPr lvl="1" eaLnBrk="1" hangingPunct="1">
              <a:lnSpc>
                <a:spcPct val="80000"/>
              </a:lnSpc>
            </a:pPr>
            <a:r>
              <a:rPr lang="en-US" b="1"/>
              <a:t>A linked list of </a:t>
            </a:r>
            <a:r>
              <a:rPr lang="en-US" b="1">
                <a:solidFill>
                  <a:srgbClr val="3333FF"/>
                </a:solidFill>
              </a:rPr>
              <a:t>n elements</a:t>
            </a:r>
          </a:p>
          <a:p>
            <a:pPr lvl="1" eaLnBrk="1" hangingPunct="1">
              <a:lnSpc>
                <a:spcPct val="80000"/>
              </a:lnSpc>
            </a:pPr>
            <a:r>
              <a:rPr lang="en-US" b="1"/>
              <a:t>A 2D array of </a:t>
            </a:r>
            <a:r>
              <a:rPr lang="en-US" b="1">
                <a:solidFill>
                  <a:srgbClr val="3333FF"/>
                </a:solidFill>
              </a:rPr>
              <a:t>n x m elements</a:t>
            </a:r>
          </a:p>
          <a:p>
            <a:pPr lvl="1" eaLnBrk="1" hangingPunct="1">
              <a:lnSpc>
                <a:spcPct val="80000"/>
              </a:lnSpc>
            </a:pPr>
            <a:r>
              <a:rPr lang="en-US" b="1"/>
              <a:t>A Binary Search Tree of </a:t>
            </a:r>
            <a:r>
              <a:rPr lang="en-US" b="1">
                <a:solidFill>
                  <a:srgbClr val="3333FF"/>
                </a:solidFill>
              </a:rPr>
              <a:t>p 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Formal Definition of Big-O</a:t>
            </a:r>
          </a:p>
        </p:txBody>
      </p:sp>
      <p:sp>
        <p:nvSpPr>
          <p:cNvPr id="73731" name="Rectangle 3"/>
          <p:cNvSpPr>
            <a:spLocks noGrp="1" noChangeArrowheads="1"/>
          </p:cNvSpPr>
          <p:nvPr>
            <p:ph type="body" idx="1"/>
          </p:nvPr>
        </p:nvSpPr>
        <p:spPr>
          <a:xfrm>
            <a:off x="685800" y="2116138"/>
            <a:ext cx="7772400" cy="3979862"/>
          </a:xfrm>
        </p:spPr>
        <p:txBody>
          <a:bodyPr/>
          <a:lstStyle/>
          <a:p>
            <a:pPr eaLnBrk="1" hangingPunct="1">
              <a:buFontTx/>
              <a:buNone/>
            </a:pPr>
            <a:r>
              <a:rPr lang="en-US" b="1"/>
              <a:t>For a given function g(n), O(g(n)) is defined to be the set of functions</a:t>
            </a:r>
          </a:p>
          <a:p>
            <a:pPr eaLnBrk="1" hangingPunct="1"/>
            <a:endParaRPr lang="en-US" b="1"/>
          </a:p>
          <a:p>
            <a:pPr eaLnBrk="1" hangingPunct="1">
              <a:buFontTx/>
              <a:buNone/>
            </a:pPr>
            <a:r>
              <a:rPr lang="en-US" b="1"/>
              <a:t>O(g(n)) = {f(n) : there exist positive 				constants c and n</a:t>
            </a:r>
            <a:r>
              <a:rPr lang="en-US" b="1" baseline="-25000"/>
              <a:t>0</a:t>
            </a:r>
            <a:r>
              <a:rPr lang="en-US" b="1"/>
              <a:t> such that </a:t>
            </a:r>
            <a:br>
              <a:rPr lang="en-US" b="1"/>
            </a:br>
            <a:r>
              <a:rPr lang="en-US" b="1"/>
              <a:t>		0 </a:t>
            </a:r>
            <a:r>
              <a:rPr lang="en-US" b="1">
                <a:sym typeface="Symbol" charset="2"/>
              </a:rPr>
              <a:t> f(n)  cg(n) for all n  n</a:t>
            </a:r>
            <a:r>
              <a:rPr lang="en-US" b="1" baseline="-25000">
                <a:sym typeface="Symbol" charset="2"/>
              </a:rPr>
              <a:t>0</a:t>
            </a:r>
            <a:r>
              <a:rPr lang="en-US" b="1">
                <a:sym typeface="Symbol" charset="2"/>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Visual O( ) Meaning</a:t>
            </a:r>
          </a:p>
        </p:txBody>
      </p:sp>
      <p:sp>
        <p:nvSpPr>
          <p:cNvPr id="75779" name="Line 3"/>
          <p:cNvSpPr>
            <a:spLocks noChangeShapeType="1"/>
          </p:cNvSpPr>
          <p:nvPr/>
        </p:nvSpPr>
        <p:spPr bwMode="auto">
          <a:xfrm>
            <a:off x="838200" y="1454150"/>
            <a:ext cx="0" cy="4419600"/>
          </a:xfrm>
          <a:prstGeom prst="line">
            <a:avLst/>
          </a:prstGeom>
          <a:noFill/>
          <a:ln w="57150">
            <a:solidFill>
              <a:schemeClr val="tx1"/>
            </a:solidFill>
            <a:round/>
            <a:headEnd type="none" w="sm" len="sm"/>
            <a:tailEnd type="none" w="sm" len="sm"/>
          </a:ln>
        </p:spPr>
        <p:txBody>
          <a:bodyPr wrap="none" anchor="ctr">
            <a:prstTxWarp prst="textNoShape">
              <a:avLst/>
            </a:prstTxWarp>
          </a:bodyPr>
          <a:lstStyle/>
          <a:p>
            <a:endParaRPr lang="en-US"/>
          </a:p>
        </p:txBody>
      </p:sp>
      <p:sp>
        <p:nvSpPr>
          <p:cNvPr id="75780" name="Line 4"/>
          <p:cNvSpPr>
            <a:spLocks noChangeShapeType="1"/>
          </p:cNvSpPr>
          <p:nvPr/>
        </p:nvSpPr>
        <p:spPr bwMode="auto">
          <a:xfrm>
            <a:off x="838200" y="5873750"/>
            <a:ext cx="6781800" cy="0"/>
          </a:xfrm>
          <a:prstGeom prst="line">
            <a:avLst/>
          </a:prstGeom>
          <a:noFill/>
          <a:ln w="57150">
            <a:solidFill>
              <a:schemeClr val="tx1"/>
            </a:solidFill>
            <a:round/>
            <a:headEnd type="none" w="sm" len="sm"/>
            <a:tailEnd type="none" w="sm" len="sm"/>
          </a:ln>
        </p:spPr>
        <p:txBody>
          <a:bodyPr wrap="none" anchor="ctr">
            <a:prstTxWarp prst="textNoShape">
              <a:avLst/>
            </a:prstTxWarp>
          </a:bodyPr>
          <a:lstStyle/>
          <a:p>
            <a:endParaRPr lang="en-US"/>
          </a:p>
        </p:txBody>
      </p:sp>
      <p:sp>
        <p:nvSpPr>
          <p:cNvPr id="75781" name="Freeform 5"/>
          <p:cNvSpPr>
            <a:spLocks/>
          </p:cNvSpPr>
          <p:nvPr/>
        </p:nvSpPr>
        <p:spPr bwMode="auto">
          <a:xfrm>
            <a:off x="838200" y="2901950"/>
            <a:ext cx="6553200" cy="2438400"/>
          </a:xfrm>
          <a:custGeom>
            <a:avLst/>
            <a:gdLst>
              <a:gd name="T0" fmla="*/ 0 w 4128"/>
              <a:gd name="T1" fmla="*/ 2147483647 h 1536"/>
              <a:gd name="T2" fmla="*/ 2147483647 w 4128"/>
              <a:gd name="T3" fmla="*/ 2147483647 h 1536"/>
              <a:gd name="T4" fmla="*/ 2147483647 w 4128"/>
              <a:gd name="T5" fmla="*/ 2147483647 h 1536"/>
              <a:gd name="T6" fmla="*/ 2147483647 w 4128"/>
              <a:gd name="T7" fmla="*/ 2147483647 h 1536"/>
              <a:gd name="T8" fmla="*/ 2147483647 w 4128"/>
              <a:gd name="T9" fmla="*/ 2147483647 h 1536"/>
              <a:gd name="T10" fmla="*/ 2147483647 w 4128"/>
              <a:gd name="T11" fmla="*/ 2147483647 h 1536"/>
              <a:gd name="T12" fmla="*/ 2147483647 w 4128"/>
              <a:gd name="T13" fmla="*/ 2147483647 h 1536"/>
              <a:gd name="T14" fmla="*/ 2147483647 w 4128"/>
              <a:gd name="T15" fmla="*/ 0 h 1536"/>
              <a:gd name="T16" fmla="*/ 0 60000 65536"/>
              <a:gd name="T17" fmla="*/ 0 60000 65536"/>
              <a:gd name="T18" fmla="*/ 0 60000 65536"/>
              <a:gd name="T19" fmla="*/ 0 60000 65536"/>
              <a:gd name="T20" fmla="*/ 0 60000 65536"/>
              <a:gd name="T21" fmla="*/ 0 60000 65536"/>
              <a:gd name="T22" fmla="*/ 0 60000 65536"/>
              <a:gd name="T23" fmla="*/ 0 60000 65536"/>
              <a:gd name="T24" fmla="*/ 0 w 4128"/>
              <a:gd name="T25" fmla="*/ 0 h 1536"/>
              <a:gd name="T26" fmla="*/ 4128 w 4128"/>
              <a:gd name="T27" fmla="*/ 1536 h 1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8" h="1536">
                <a:moveTo>
                  <a:pt x="0" y="1344"/>
                </a:moveTo>
                <a:cubicBezTo>
                  <a:pt x="200" y="1212"/>
                  <a:pt x="400" y="1080"/>
                  <a:pt x="576" y="1104"/>
                </a:cubicBezTo>
                <a:cubicBezTo>
                  <a:pt x="752" y="1128"/>
                  <a:pt x="920" y="1536"/>
                  <a:pt x="1056" y="1488"/>
                </a:cubicBezTo>
                <a:cubicBezTo>
                  <a:pt x="1192" y="1440"/>
                  <a:pt x="1264" y="992"/>
                  <a:pt x="1392" y="816"/>
                </a:cubicBezTo>
                <a:cubicBezTo>
                  <a:pt x="1520" y="640"/>
                  <a:pt x="1712" y="432"/>
                  <a:pt x="1824" y="432"/>
                </a:cubicBezTo>
                <a:cubicBezTo>
                  <a:pt x="1936" y="432"/>
                  <a:pt x="1832" y="848"/>
                  <a:pt x="2064" y="816"/>
                </a:cubicBezTo>
                <a:cubicBezTo>
                  <a:pt x="2296" y="784"/>
                  <a:pt x="2872" y="376"/>
                  <a:pt x="3216" y="240"/>
                </a:cubicBezTo>
                <a:cubicBezTo>
                  <a:pt x="3560" y="104"/>
                  <a:pt x="3976" y="40"/>
                  <a:pt x="4128" y="0"/>
                </a:cubicBezTo>
              </a:path>
            </a:pathLst>
          </a:custGeom>
          <a:noFill/>
          <a:ln w="57150">
            <a:solidFill>
              <a:schemeClr val="tx1"/>
            </a:solidFill>
            <a:round/>
            <a:headEnd type="none" w="sm" len="sm"/>
            <a:tailEnd type="none" w="sm" len="sm"/>
          </a:ln>
        </p:spPr>
        <p:txBody>
          <a:bodyPr wrap="none" anchor="ctr">
            <a:prstTxWarp prst="textNoShape">
              <a:avLst/>
            </a:prstTxWarp>
          </a:bodyPr>
          <a:lstStyle/>
          <a:p>
            <a:endParaRPr lang="en-US"/>
          </a:p>
        </p:txBody>
      </p:sp>
      <p:sp>
        <p:nvSpPr>
          <p:cNvPr id="75782" name="Freeform 6"/>
          <p:cNvSpPr>
            <a:spLocks/>
          </p:cNvSpPr>
          <p:nvPr/>
        </p:nvSpPr>
        <p:spPr bwMode="auto">
          <a:xfrm>
            <a:off x="838200" y="1682750"/>
            <a:ext cx="6553200" cy="3886200"/>
          </a:xfrm>
          <a:custGeom>
            <a:avLst/>
            <a:gdLst>
              <a:gd name="T0" fmla="*/ 0 w 4128"/>
              <a:gd name="T1" fmla="*/ 2147483647 h 2448"/>
              <a:gd name="T2" fmla="*/ 2147483647 w 4128"/>
              <a:gd name="T3" fmla="*/ 2147483647 h 2448"/>
              <a:gd name="T4" fmla="*/ 2147483647 w 4128"/>
              <a:gd name="T5" fmla="*/ 2147483647 h 2448"/>
              <a:gd name="T6" fmla="*/ 2147483647 w 4128"/>
              <a:gd name="T7" fmla="*/ 2147483647 h 2448"/>
              <a:gd name="T8" fmla="*/ 2147483647 w 4128"/>
              <a:gd name="T9" fmla="*/ 0 h 2448"/>
              <a:gd name="T10" fmla="*/ 0 60000 65536"/>
              <a:gd name="T11" fmla="*/ 0 60000 65536"/>
              <a:gd name="T12" fmla="*/ 0 60000 65536"/>
              <a:gd name="T13" fmla="*/ 0 60000 65536"/>
              <a:gd name="T14" fmla="*/ 0 60000 65536"/>
              <a:gd name="T15" fmla="*/ 0 w 4128"/>
              <a:gd name="T16" fmla="*/ 0 h 2448"/>
              <a:gd name="T17" fmla="*/ 4128 w 4128"/>
              <a:gd name="T18" fmla="*/ 2448 h 2448"/>
            </a:gdLst>
            <a:ahLst/>
            <a:cxnLst>
              <a:cxn ang="T10">
                <a:pos x="T0" y="T1"/>
              </a:cxn>
              <a:cxn ang="T11">
                <a:pos x="T2" y="T3"/>
              </a:cxn>
              <a:cxn ang="T12">
                <a:pos x="T4" y="T5"/>
              </a:cxn>
              <a:cxn ang="T13">
                <a:pos x="T6" y="T7"/>
              </a:cxn>
              <a:cxn ang="T14">
                <a:pos x="T8" y="T9"/>
              </a:cxn>
            </a:cxnLst>
            <a:rect l="T15" t="T16" r="T17" b="T18"/>
            <a:pathLst>
              <a:path w="4128" h="2448">
                <a:moveTo>
                  <a:pt x="0" y="2448"/>
                </a:moveTo>
                <a:cubicBezTo>
                  <a:pt x="304" y="2248"/>
                  <a:pt x="608" y="2048"/>
                  <a:pt x="864" y="1920"/>
                </a:cubicBezTo>
                <a:cubicBezTo>
                  <a:pt x="1120" y="1792"/>
                  <a:pt x="1272" y="1848"/>
                  <a:pt x="1536" y="1680"/>
                </a:cubicBezTo>
                <a:cubicBezTo>
                  <a:pt x="1800" y="1512"/>
                  <a:pt x="2016" y="1192"/>
                  <a:pt x="2448" y="912"/>
                </a:cubicBezTo>
                <a:cubicBezTo>
                  <a:pt x="2880" y="632"/>
                  <a:pt x="3848" y="152"/>
                  <a:pt x="4128" y="0"/>
                </a:cubicBezTo>
              </a:path>
            </a:pathLst>
          </a:custGeom>
          <a:noFill/>
          <a:ln w="57150">
            <a:solidFill>
              <a:schemeClr val="tx2"/>
            </a:solidFill>
            <a:round/>
            <a:headEnd type="none" w="sm" len="sm"/>
            <a:tailEnd type="none" w="sm" len="sm"/>
          </a:ln>
        </p:spPr>
        <p:txBody>
          <a:bodyPr wrap="none" anchor="ctr">
            <a:prstTxWarp prst="textNoShape">
              <a:avLst/>
            </a:prstTxWarp>
          </a:bodyPr>
          <a:lstStyle/>
          <a:p>
            <a:endParaRPr lang="en-US"/>
          </a:p>
        </p:txBody>
      </p:sp>
      <p:sp>
        <p:nvSpPr>
          <p:cNvPr id="75783" name="Line 7"/>
          <p:cNvSpPr>
            <a:spLocks noChangeShapeType="1"/>
          </p:cNvSpPr>
          <p:nvPr/>
        </p:nvSpPr>
        <p:spPr bwMode="auto">
          <a:xfrm>
            <a:off x="3835400" y="3816350"/>
            <a:ext cx="0" cy="2057400"/>
          </a:xfrm>
          <a:prstGeom prst="line">
            <a:avLst/>
          </a:prstGeom>
          <a:noFill/>
          <a:ln w="57150">
            <a:solidFill>
              <a:schemeClr val="tx1"/>
            </a:solidFill>
            <a:prstDash val="sysDot"/>
            <a:round/>
            <a:headEnd type="none" w="sm" len="sm"/>
            <a:tailEnd type="none" w="sm" len="sm"/>
          </a:ln>
        </p:spPr>
        <p:txBody>
          <a:bodyPr wrap="none" anchor="ctr">
            <a:prstTxWarp prst="textNoShape">
              <a:avLst/>
            </a:prstTxWarp>
          </a:bodyPr>
          <a:lstStyle/>
          <a:p>
            <a:endParaRPr lang="en-US"/>
          </a:p>
        </p:txBody>
      </p:sp>
      <p:sp>
        <p:nvSpPr>
          <p:cNvPr id="75784" name="Text Box 8"/>
          <p:cNvSpPr txBox="1">
            <a:spLocks noChangeArrowheads="1"/>
          </p:cNvSpPr>
          <p:nvPr/>
        </p:nvSpPr>
        <p:spPr bwMode="auto">
          <a:xfrm>
            <a:off x="6019800" y="2590800"/>
            <a:ext cx="736600"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t>f(n)</a:t>
            </a:r>
          </a:p>
        </p:txBody>
      </p:sp>
      <p:sp>
        <p:nvSpPr>
          <p:cNvPr id="75785" name="Text Box 9"/>
          <p:cNvSpPr txBox="1">
            <a:spLocks noChangeArrowheads="1"/>
          </p:cNvSpPr>
          <p:nvPr/>
        </p:nvSpPr>
        <p:spPr bwMode="auto">
          <a:xfrm>
            <a:off x="5810250" y="1371600"/>
            <a:ext cx="954088"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solidFill>
                  <a:schemeClr val="tx2"/>
                </a:solidFill>
              </a:rPr>
              <a:t>cg(n)</a:t>
            </a:r>
          </a:p>
        </p:txBody>
      </p:sp>
      <p:sp>
        <p:nvSpPr>
          <p:cNvPr id="75786" name="Text Box 10"/>
          <p:cNvSpPr txBox="1">
            <a:spLocks noChangeArrowheads="1"/>
          </p:cNvSpPr>
          <p:nvPr/>
        </p:nvSpPr>
        <p:spPr bwMode="auto">
          <a:xfrm>
            <a:off x="3917950" y="5283200"/>
            <a:ext cx="503238"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t>n</a:t>
            </a:r>
            <a:r>
              <a:rPr lang="en-US" sz="2800" b="1" baseline="-25000"/>
              <a:t>0</a:t>
            </a:r>
            <a:endParaRPr lang="en-US" sz="2800" b="1"/>
          </a:p>
        </p:txBody>
      </p:sp>
      <p:sp>
        <p:nvSpPr>
          <p:cNvPr id="75787" name="Text Box 11"/>
          <p:cNvSpPr txBox="1">
            <a:spLocks noChangeArrowheads="1"/>
          </p:cNvSpPr>
          <p:nvPr/>
        </p:nvSpPr>
        <p:spPr bwMode="auto">
          <a:xfrm>
            <a:off x="1219200" y="2895600"/>
            <a:ext cx="2243138" cy="519113"/>
          </a:xfrm>
          <a:prstGeom prst="rect">
            <a:avLst/>
          </a:prstGeom>
          <a:noFill/>
          <a:ln w="57150">
            <a:noFill/>
            <a:miter lim="800000"/>
            <a:headEnd type="none" w="sm" len="sm"/>
            <a:tailEnd type="none" w="sm" len="sm"/>
          </a:ln>
        </p:spPr>
        <p:txBody>
          <a:bodyPr wrap="none">
            <a:prstTxWarp prst="textNoShape">
              <a:avLst/>
            </a:prstTxWarp>
            <a:spAutoFit/>
          </a:bodyPr>
          <a:lstStyle/>
          <a:p>
            <a:pPr eaLnBrk="0" hangingPunct="0"/>
            <a:r>
              <a:rPr lang="en-US" sz="2800" b="1"/>
              <a:t>f(n) = O(g(n))</a:t>
            </a:r>
          </a:p>
        </p:txBody>
      </p:sp>
      <p:sp>
        <p:nvSpPr>
          <p:cNvPr id="75788" name="Text Box 12"/>
          <p:cNvSpPr txBox="1">
            <a:spLocks noChangeArrowheads="1"/>
          </p:cNvSpPr>
          <p:nvPr/>
        </p:nvSpPr>
        <p:spPr bwMode="auto">
          <a:xfrm>
            <a:off x="3048000" y="5943600"/>
            <a:ext cx="1995488"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Size of input</a:t>
            </a:r>
          </a:p>
        </p:txBody>
      </p:sp>
      <p:sp>
        <p:nvSpPr>
          <p:cNvPr id="75789" name="Text Box 13"/>
          <p:cNvSpPr txBox="1">
            <a:spLocks noChangeArrowheads="1"/>
          </p:cNvSpPr>
          <p:nvPr/>
        </p:nvSpPr>
        <p:spPr bwMode="auto">
          <a:xfrm rot="-5400000">
            <a:off x="-269875" y="3540125"/>
            <a:ext cx="17589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Work done</a:t>
            </a:r>
          </a:p>
        </p:txBody>
      </p:sp>
      <p:sp>
        <p:nvSpPr>
          <p:cNvPr id="75790" name="Line 14"/>
          <p:cNvSpPr>
            <a:spLocks noChangeShapeType="1"/>
          </p:cNvSpPr>
          <p:nvPr/>
        </p:nvSpPr>
        <p:spPr bwMode="auto">
          <a:xfrm flipH="1" flipV="1">
            <a:off x="6400800" y="3352800"/>
            <a:ext cx="228600" cy="1066800"/>
          </a:xfrm>
          <a:prstGeom prst="line">
            <a:avLst/>
          </a:prstGeom>
          <a:noFill/>
          <a:ln w="38100">
            <a:solidFill>
              <a:srgbClr val="FF0033"/>
            </a:solidFill>
            <a:round/>
            <a:headEnd type="none" w="sm" len="sm"/>
            <a:tailEnd type="triangle" w="med" len="med"/>
          </a:ln>
        </p:spPr>
        <p:txBody>
          <a:bodyPr>
            <a:prstTxWarp prst="textNoShape">
              <a:avLst/>
            </a:prstTxWarp>
          </a:bodyPr>
          <a:lstStyle/>
          <a:p>
            <a:endParaRPr lang="en-US"/>
          </a:p>
        </p:txBody>
      </p:sp>
      <p:sp>
        <p:nvSpPr>
          <p:cNvPr id="75791" name="Text Box 15"/>
          <p:cNvSpPr txBox="1">
            <a:spLocks noChangeArrowheads="1"/>
          </p:cNvSpPr>
          <p:nvPr/>
        </p:nvSpPr>
        <p:spPr bwMode="auto">
          <a:xfrm>
            <a:off x="5715000" y="4419600"/>
            <a:ext cx="2249488"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Our Algorithm</a:t>
            </a:r>
          </a:p>
        </p:txBody>
      </p:sp>
      <p:sp>
        <p:nvSpPr>
          <p:cNvPr id="75792" name="Line 16"/>
          <p:cNvSpPr>
            <a:spLocks noChangeShapeType="1"/>
          </p:cNvSpPr>
          <p:nvPr/>
        </p:nvSpPr>
        <p:spPr bwMode="auto">
          <a:xfrm>
            <a:off x="4038600" y="2209800"/>
            <a:ext cx="1447800" cy="304800"/>
          </a:xfrm>
          <a:prstGeom prst="line">
            <a:avLst/>
          </a:prstGeom>
          <a:noFill/>
          <a:ln w="38100">
            <a:solidFill>
              <a:srgbClr val="FF0033"/>
            </a:solidFill>
            <a:round/>
            <a:headEnd type="none" w="sm" len="sm"/>
            <a:tailEnd type="triangle" w="med" len="med"/>
          </a:ln>
        </p:spPr>
        <p:txBody>
          <a:bodyPr>
            <a:prstTxWarp prst="textNoShape">
              <a:avLst/>
            </a:prstTxWarp>
          </a:bodyPr>
          <a:lstStyle/>
          <a:p>
            <a:endParaRPr lang="en-US"/>
          </a:p>
        </p:txBody>
      </p:sp>
      <p:sp>
        <p:nvSpPr>
          <p:cNvPr id="75793" name="Text Box 17"/>
          <p:cNvSpPr txBox="1">
            <a:spLocks noChangeArrowheads="1"/>
          </p:cNvSpPr>
          <p:nvPr/>
        </p:nvSpPr>
        <p:spPr bwMode="auto">
          <a:xfrm>
            <a:off x="3124200" y="1752600"/>
            <a:ext cx="21145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Upper Bound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81000"/>
            <a:ext cx="7772400" cy="914400"/>
          </a:xfrm>
        </p:spPr>
        <p:txBody>
          <a:bodyPr/>
          <a:lstStyle/>
          <a:p>
            <a:pPr eaLnBrk="1" hangingPunct="1"/>
            <a:r>
              <a:rPr lang="en-US"/>
              <a:t>Simplifying O( ) Answers</a:t>
            </a:r>
            <a:endParaRPr lang="en-US">
              <a:solidFill>
                <a:srgbClr val="FF0033"/>
              </a:solidFill>
            </a:endParaRPr>
          </a:p>
        </p:txBody>
      </p:sp>
      <p:sp>
        <p:nvSpPr>
          <p:cNvPr id="77827" name="Rectangle 3"/>
          <p:cNvSpPr>
            <a:spLocks noGrp="1" noChangeArrowheads="1"/>
          </p:cNvSpPr>
          <p:nvPr>
            <p:ph type="body" idx="1"/>
          </p:nvPr>
        </p:nvSpPr>
        <p:spPr>
          <a:xfrm>
            <a:off x="685800" y="1524000"/>
            <a:ext cx="8077200" cy="4876800"/>
          </a:xfrm>
        </p:spPr>
        <p:txBody>
          <a:bodyPr/>
          <a:lstStyle/>
          <a:p>
            <a:pPr eaLnBrk="1" hangingPunct="1">
              <a:lnSpc>
                <a:spcPct val="80000"/>
              </a:lnSpc>
              <a:buFontTx/>
              <a:buNone/>
            </a:pPr>
            <a:r>
              <a:rPr lang="en-US" sz="2800" b="1"/>
              <a:t>We say Big O complexity of  </a:t>
            </a:r>
          </a:p>
          <a:p>
            <a:pPr eaLnBrk="1" hangingPunct="1">
              <a:lnSpc>
                <a:spcPct val="80000"/>
              </a:lnSpc>
              <a:buFontTx/>
              <a:buNone/>
            </a:pPr>
            <a:r>
              <a:rPr lang="en-US" sz="2800" b="1"/>
              <a:t>3n</a:t>
            </a:r>
            <a:r>
              <a:rPr lang="en-US" sz="2800" b="1" baseline="30000"/>
              <a:t>2</a:t>
            </a:r>
            <a:r>
              <a:rPr lang="en-US" sz="2800" b="1"/>
              <a:t> + 2 = O(n</a:t>
            </a:r>
            <a:r>
              <a:rPr lang="en-US" sz="2800" b="1" baseline="30000"/>
              <a:t>2</a:t>
            </a:r>
            <a:r>
              <a:rPr lang="en-US" sz="2800" b="1"/>
              <a:t>)     </a:t>
            </a:r>
            <a:r>
              <a:rPr lang="en-US" b="1">
                <a:solidFill>
                  <a:srgbClr val="FF0033"/>
                </a:solidFill>
                <a:sym typeface="Symbol" charset="2"/>
              </a:rPr>
              <a:t></a:t>
            </a:r>
            <a:r>
              <a:rPr lang="en-US" sz="2800" b="1">
                <a:sym typeface="Symbol" charset="2"/>
              </a:rPr>
              <a:t>     </a:t>
            </a:r>
            <a:r>
              <a:rPr lang="en-US" sz="2800" b="1">
                <a:solidFill>
                  <a:srgbClr val="FF0033"/>
                </a:solidFill>
              </a:rPr>
              <a:t>drop constants!</a:t>
            </a:r>
          </a:p>
          <a:p>
            <a:pPr eaLnBrk="1" hangingPunct="1">
              <a:lnSpc>
                <a:spcPct val="80000"/>
              </a:lnSpc>
              <a:buFontTx/>
              <a:buNone/>
            </a:pPr>
            <a:endParaRPr lang="en-US" sz="2800" b="1">
              <a:solidFill>
                <a:srgbClr val="FF0033"/>
              </a:solidFill>
            </a:endParaRPr>
          </a:p>
          <a:p>
            <a:pPr eaLnBrk="1" hangingPunct="1">
              <a:lnSpc>
                <a:spcPct val="80000"/>
              </a:lnSpc>
              <a:buFontTx/>
              <a:buNone/>
            </a:pPr>
            <a:r>
              <a:rPr lang="en-US" sz="2800" b="1"/>
              <a:t>because we can show that there is a n</a:t>
            </a:r>
            <a:r>
              <a:rPr lang="en-US" sz="2800" b="1" baseline="-25000"/>
              <a:t>0</a:t>
            </a:r>
            <a:r>
              <a:rPr lang="en-US" sz="2800" b="1"/>
              <a:t> and a c such that:</a:t>
            </a:r>
          </a:p>
          <a:p>
            <a:pPr eaLnBrk="1" hangingPunct="1">
              <a:lnSpc>
                <a:spcPct val="80000"/>
              </a:lnSpc>
              <a:buFontTx/>
              <a:buNone/>
            </a:pPr>
            <a:r>
              <a:rPr lang="en-US" sz="2800" b="1"/>
              <a:t>	0 </a:t>
            </a:r>
            <a:r>
              <a:rPr lang="en-US" sz="2800" b="1">
                <a:sym typeface="Symbol" charset="2"/>
              </a:rPr>
              <a:t>  3</a:t>
            </a:r>
            <a:r>
              <a:rPr lang="en-US" sz="2800" b="1"/>
              <a:t>n</a:t>
            </a:r>
            <a:r>
              <a:rPr lang="en-US" sz="2800" b="1" baseline="30000"/>
              <a:t>2</a:t>
            </a:r>
            <a:r>
              <a:rPr lang="en-US" sz="2800" b="1"/>
              <a:t> + 2  </a:t>
            </a:r>
            <a:r>
              <a:rPr lang="en-US" sz="2800" b="1">
                <a:sym typeface="Symbol" charset="2"/>
              </a:rPr>
              <a:t> cn</a:t>
            </a:r>
            <a:r>
              <a:rPr lang="en-US" sz="2800" b="1" baseline="30000"/>
              <a:t>2</a:t>
            </a:r>
            <a:r>
              <a:rPr lang="en-US" sz="2800" b="1"/>
              <a:t> for n </a:t>
            </a:r>
            <a:r>
              <a:rPr lang="en-US" sz="2800" b="1">
                <a:sym typeface="Symbol" charset="2"/>
              </a:rPr>
              <a:t> n</a:t>
            </a:r>
            <a:r>
              <a:rPr lang="en-US" sz="2800" b="1" baseline="-25000"/>
              <a:t>0</a:t>
            </a:r>
          </a:p>
          <a:p>
            <a:pPr eaLnBrk="1" hangingPunct="1">
              <a:lnSpc>
                <a:spcPct val="80000"/>
              </a:lnSpc>
              <a:buFontTx/>
              <a:buNone/>
            </a:pPr>
            <a:endParaRPr lang="en-US" sz="2800" b="1"/>
          </a:p>
          <a:p>
            <a:pPr eaLnBrk="1" hangingPunct="1">
              <a:lnSpc>
                <a:spcPct val="80000"/>
              </a:lnSpc>
              <a:buFontTx/>
              <a:buNone/>
            </a:pPr>
            <a:r>
              <a:rPr lang="en-US" sz="2800" b="1"/>
              <a:t>i.e. c = 4 and n</a:t>
            </a:r>
            <a:r>
              <a:rPr lang="en-US" sz="2800" b="1" baseline="-25000"/>
              <a:t>0</a:t>
            </a:r>
            <a:r>
              <a:rPr lang="en-US" sz="2800" b="1"/>
              <a:t> = 2 yields:</a:t>
            </a:r>
          </a:p>
          <a:p>
            <a:pPr eaLnBrk="1" hangingPunct="1">
              <a:lnSpc>
                <a:spcPct val="80000"/>
              </a:lnSpc>
              <a:buFontTx/>
              <a:buNone/>
            </a:pPr>
            <a:r>
              <a:rPr lang="en-US" sz="2800" b="1"/>
              <a:t>	0 </a:t>
            </a:r>
            <a:r>
              <a:rPr lang="en-US" sz="2800" b="1">
                <a:sym typeface="Symbol" charset="2"/>
              </a:rPr>
              <a:t>  3</a:t>
            </a:r>
            <a:r>
              <a:rPr lang="en-US" sz="2800" b="1"/>
              <a:t>n</a:t>
            </a:r>
            <a:r>
              <a:rPr lang="en-US" sz="2800" b="1" baseline="30000"/>
              <a:t>2</a:t>
            </a:r>
            <a:r>
              <a:rPr lang="en-US" sz="2800" b="1"/>
              <a:t> + 2  </a:t>
            </a:r>
            <a:r>
              <a:rPr lang="en-US" sz="2800" b="1">
                <a:sym typeface="Symbol" charset="2"/>
              </a:rPr>
              <a:t> 4n</a:t>
            </a:r>
            <a:r>
              <a:rPr lang="en-US" sz="2800" b="1" baseline="30000"/>
              <a:t>2</a:t>
            </a:r>
            <a:r>
              <a:rPr lang="en-US" sz="2800" b="1"/>
              <a:t> for n </a:t>
            </a:r>
            <a:r>
              <a:rPr lang="en-US" sz="2800" b="1">
                <a:sym typeface="Symbol" charset="2"/>
              </a:rPr>
              <a:t> 2</a:t>
            </a:r>
          </a:p>
          <a:p>
            <a:pPr eaLnBrk="1" hangingPunct="1">
              <a:lnSpc>
                <a:spcPct val="80000"/>
              </a:lnSpc>
              <a:buFontTx/>
              <a:buNone/>
            </a:pPr>
            <a:endParaRPr lang="en-US" sz="2800" b="1"/>
          </a:p>
          <a:p>
            <a:pPr eaLnBrk="1" hangingPunct="1">
              <a:lnSpc>
                <a:spcPct val="80000"/>
              </a:lnSpc>
              <a:buFontTx/>
              <a:buNone/>
            </a:pPr>
            <a:r>
              <a:rPr lang="en-US" sz="2800" b="1"/>
              <a:t>What does this mean?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81000"/>
            <a:ext cx="7772400" cy="914400"/>
          </a:xfrm>
        </p:spPr>
        <p:txBody>
          <a:bodyPr/>
          <a:lstStyle/>
          <a:p>
            <a:pPr eaLnBrk="1" hangingPunct="1"/>
            <a:r>
              <a:rPr lang="en-US"/>
              <a:t>Simplifying O( ) Answers</a:t>
            </a:r>
            <a:endParaRPr lang="en-US">
              <a:solidFill>
                <a:srgbClr val="FF0033"/>
              </a:solidFill>
            </a:endParaRPr>
          </a:p>
        </p:txBody>
      </p:sp>
      <p:sp>
        <p:nvSpPr>
          <p:cNvPr id="79875" name="Rectangle 3"/>
          <p:cNvSpPr>
            <a:spLocks noGrp="1" noChangeArrowheads="1"/>
          </p:cNvSpPr>
          <p:nvPr>
            <p:ph type="body" idx="1"/>
          </p:nvPr>
        </p:nvSpPr>
        <p:spPr>
          <a:xfrm>
            <a:off x="685800" y="1524000"/>
            <a:ext cx="8077200" cy="4876800"/>
          </a:xfrm>
        </p:spPr>
        <p:txBody>
          <a:bodyPr/>
          <a:lstStyle/>
          <a:p>
            <a:pPr eaLnBrk="1" hangingPunct="1">
              <a:lnSpc>
                <a:spcPct val="80000"/>
              </a:lnSpc>
              <a:buFontTx/>
              <a:buNone/>
            </a:pPr>
            <a:r>
              <a:rPr lang="en-US" sz="2800" b="1"/>
              <a:t>We say Big O complexity of  </a:t>
            </a:r>
          </a:p>
          <a:p>
            <a:pPr eaLnBrk="1" hangingPunct="1">
              <a:lnSpc>
                <a:spcPct val="80000"/>
              </a:lnSpc>
              <a:buFontTx/>
              <a:buNone/>
            </a:pPr>
            <a:r>
              <a:rPr lang="en-US" sz="2800" b="1"/>
              <a:t>3n</a:t>
            </a:r>
            <a:r>
              <a:rPr lang="en-US" sz="2800" b="1" baseline="30000"/>
              <a:t>2</a:t>
            </a:r>
            <a:r>
              <a:rPr lang="en-US" sz="2800" b="1"/>
              <a:t> + 2n = O(n</a:t>
            </a:r>
            <a:r>
              <a:rPr lang="en-US" sz="2800" b="1" baseline="30000"/>
              <a:t>2</a:t>
            </a:r>
            <a:r>
              <a:rPr lang="en-US" sz="2800" b="1"/>
              <a:t>)  + O(n) = O(n</a:t>
            </a:r>
            <a:r>
              <a:rPr lang="en-US" sz="2800" b="1" baseline="30000"/>
              <a:t>2</a:t>
            </a:r>
            <a:r>
              <a:rPr lang="en-US" sz="2800" b="1"/>
              <a:t>)  </a:t>
            </a:r>
            <a:r>
              <a:rPr lang="en-US" b="1">
                <a:solidFill>
                  <a:srgbClr val="FF0033"/>
                </a:solidFill>
                <a:sym typeface="Symbol" charset="2"/>
              </a:rPr>
              <a:t></a:t>
            </a:r>
            <a:r>
              <a:rPr lang="en-US" sz="2800" b="1">
                <a:sym typeface="Symbol" charset="2"/>
              </a:rPr>
              <a:t>    </a:t>
            </a:r>
            <a:r>
              <a:rPr lang="en-US" sz="2800" b="1">
                <a:solidFill>
                  <a:srgbClr val="FF0033"/>
                </a:solidFill>
              </a:rPr>
              <a:t>drop smaller!</a:t>
            </a:r>
          </a:p>
          <a:p>
            <a:pPr eaLnBrk="1" hangingPunct="1">
              <a:lnSpc>
                <a:spcPct val="80000"/>
              </a:lnSpc>
              <a:buFontTx/>
              <a:buNone/>
            </a:pPr>
            <a:endParaRPr lang="en-US" sz="2800" b="1">
              <a:solidFill>
                <a:srgbClr val="FF0033"/>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solidFill>
                  <a:srgbClr val="3366FF"/>
                </a:solidFill>
              </a:rPr>
              <a:t>Correct but Meaningless</a:t>
            </a:r>
          </a:p>
        </p:txBody>
      </p:sp>
      <p:sp>
        <p:nvSpPr>
          <p:cNvPr id="81923" name="Rectangle 3"/>
          <p:cNvSpPr>
            <a:spLocks noGrp="1" noChangeArrowheads="1"/>
          </p:cNvSpPr>
          <p:nvPr>
            <p:ph type="body" idx="1"/>
          </p:nvPr>
        </p:nvSpPr>
        <p:spPr>
          <a:xfrm>
            <a:off x="685800" y="1676400"/>
            <a:ext cx="8001000" cy="4648200"/>
          </a:xfrm>
        </p:spPr>
        <p:txBody>
          <a:bodyPr/>
          <a:lstStyle/>
          <a:p>
            <a:pPr eaLnBrk="1" hangingPunct="1">
              <a:buFontTx/>
              <a:buNone/>
            </a:pPr>
            <a:r>
              <a:rPr lang="en-US" b="1"/>
              <a:t>You could say</a:t>
            </a:r>
          </a:p>
          <a:p>
            <a:pPr lvl="1" eaLnBrk="1" hangingPunct="1">
              <a:buFontTx/>
              <a:buNone/>
            </a:pPr>
            <a:r>
              <a:rPr lang="en-US" b="1"/>
              <a:t>3n</a:t>
            </a:r>
            <a:r>
              <a:rPr lang="en-US" b="1" baseline="30000"/>
              <a:t>2</a:t>
            </a:r>
            <a:r>
              <a:rPr lang="en-US" b="1"/>
              <a:t> + 2 = O(n</a:t>
            </a:r>
            <a:r>
              <a:rPr lang="en-US" b="1" baseline="30000"/>
              <a:t>6</a:t>
            </a:r>
            <a:r>
              <a:rPr lang="en-US" b="1"/>
              <a:t>) or 3n</a:t>
            </a:r>
            <a:r>
              <a:rPr lang="en-US" b="1" baseline="30000"/>
              <a:t>2</a:t>
            </a:r>
            <a:r>
              <a:rPr lang="en-US" b="1"/>
              <a:t> + 2 = O(n</a:t>
            </a:r>
            <a:r>
              <a:rPr lang="en-US" b="1" baseline="30000"/>
              <a:t>7</a:t>
            </a:r>
            <a:r>
              <a:rPr lang="en-US" b="1"/>
              <a:t>)</a:t>
            </a:r>
          </a:p>
          <a:p>
            <a:pPr lvl="1" eaLnBrk="1" hangingPunct="1">
              <a:buFontTx/>
              <a:buNone/>
            </a:pPr>
            <a:endParaRPr lang="en-US" b="1"/>
          </a:p>
          <a:p>
            <a:pPr eaLnBrk="1" hangingPunct="1">
              <a:buFontTx/>
              <a:buNone/>
            </a:pPr>
            <a:r>
              <a:rPr lang="en-US" b="1"/>
              <a:t>But this is like answering:</a:t>
            </a:r>
          </a:p>
          <a:p>
            <a:pPr eaLnBrk="1" hangingPunct="1"/>
            <a:r>
              <a:rPr lang="en-US" b="1"/>
              <a:t>What’s the world record for the mile?</a:t>
            </a:r>
          </a:p>
          <a:p>
            <a:pPr lvl="1" eaLnBrk="1" hangingPunct="1"/>
            <a:r>
              <a:rPr lang="en-US" b="1"/>
              <a:t>Less than 3 days.</a:t>
            </a:r>
          </a:p>
          <a:p>
            <a:pPr eaLnBrk="1" hangingPunct="1"/>
            <a:r>
              <a:rPr lang="en-US" b="1"/>
              <a:t>How long does it take to drive to Chicago?</a:t>
            </a:r>
          </a:p>
          <a:p>
            <a:pPr lvl="1" eaLnBrk="1" hangingPunct="1"/>
            <a:r>
              <a:rPr lang="en-US" b="1"/>
              <a:t>Less than 11 years.</a:t>
            </a:r>
          </a:p>
          <a:p>
            <a:pPr eaLnBrk="1" hangingPunct="1">
              <a:buFontTx/>
              <a:buNone/>
            </a:pPr>
            <a:endParaRPr lang="en-US"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1143000"/>
          </a:xfrm>
          <a:noFill/>
        </p:spPr>
        <p:txBody>
          <a:bodyPr/>
          <a:lstStyle/>
          <a:p>
            <a:pPr eaLnBrk="1" hangingPunct="1"/>
            <a:r>
              <a:rPr lang="en-US" sz="3600">
                <a:solidFill>
                  <a:schemeClr val="accent2"/>
                </a:solidFill>
              </a:rPr>
              <a:t>Today</a:t>
            </a:r>
            <a:endParaRPr lang="en-US"/>
          </a:p>
        </p:txBody>
      </p:sp>
      <p:sp>
        <p:nvSpPr>
          <p:cNvPr id="16387" name="Rectangle 3"/>
          <p:cNvSpPr>
            <a:spLocks noGrp="1" noChangeArrowheads="1"/>
          </p:cNvSpPr>
          <p:nvPr>
            <p:ph type="body" idx="1"/>
          </p:nvPr>
        </p:nvSpPr>
        <p:spPr>
          <a:xfrm>
            <a:off x="990600" y="1143000"/>
            <a:ext cx="7467600" cy="4876800"/>
          </a:xfrm>
        </p:spPr>
        <p:txBody>
          <a:bodyPr/>
          <a:lstStyle/>
          <a:p>
            <a:pPr eaLnBrk="1" hangingPunct="1">
              <a:lnSpc>
                <a:spcPct val="90000"/>
              </a:lnSpc>
            </a:pPr>
            <a:r>
              <a:rPr lang="en-US" sz="2800" dirty="0"/>
              <a:t>What is complexity</a:t>
            </a:r>
          </a:p>
          <a:p>
            <a:pPr lvl="1" eaLnBrk="1" hangingPunct="1">
              <a:lnSpc>
                <a:spcPct val="90000"/>
              </a:lnSpc>
            </a:pPr>
            <a:r>
              <a:rPr lang="en-US" sz="2400" dirty="0"/>
              <a:t>Complex systems</a:t>
            </a:r>
            <a:endParaRPr lang="en-US" sz="2400" dirty="0" smtClean="0"/>
          </a:p>
          <a:p>
            <a:pPr lvl="1" eaLnBrk="1" hangingPunct="1">
              <a:lnSpc>
                <a:spcPct val="90000"/>
              </a:lnSpc>
            </a:pPr>
            <a:r>
              <a:rPr lang="en-US" sz="2400" dirty="0" smtClean="0"/>
              <a:t>Measuring complexity</a:t>
            </a:r>
          </a:p>
          <a:p>
            <a:pPr lvl="2" eaLnBrk="1" hangingPunct="1">
              <a:lnSpc>
                <a:spcPct val="90000"/>
              </a:lnSpc>
            </a:pPr>
            <a:r>
              <a:rPr lang="en-US" sz="2000" dirty="0" smtClean="0"/>
              <a:t>Computational </a:t>
            </a:r>
            <a:r>
              <a:rPr lang="en-US" sz="2000" dirty="0"/>
              <a:t>complexity – Big O</a:t>
            </a:r>
          </a:p>
          <a:p>
            <a:pPr lvl="1" eaLnBrk="1" hangingPunct="1">
              <a:lnSpc>
                <a:spcPct val="90000"/>
              </a:lnSpc>
            </a:pPr>
            <a:r>
              <a:rPr lang="en-US" sz="2400" dirty="0"/>
              <a:t>Scaling</a:t>
            </a:r>
          </a:p>
          <a:p>
            <a:pPr eaLnBrk="1" hangingPunct="1">
              <a:lnSpc>
                <a:spcPct val="90000"/>
              </a:lnSpc>
            </a:pPr>
            <a:r>
              <a:rPr lang="en-US" sz="2800" dirty="0"/>
              <a:t>Why do we </a:t>
            </a:r>
            <a:r>
              <a:rPr lang="en-US" sz="2800" dirty="0" smtClean="0"/>
              <a:t>care</a:t>
            </a:r>
          </a:p>
          <a:p>
            <a:pPr lvl="1" eaLnBrk="1" hangingPunct="1">
              <a:lnSpc>
                <a:spcPct val="90000"/>
              </a:lnSpc>
            </a:pPr>
            <a:r>
              <a:rPr lang="en-US" sz="2400" dirty="0" smtClean="0"/>
              <a:t>Scaling is often what determines if information technology works</a:t>
            </a:r>
          </a:p>
          <a:p>
            <a:pPr lvl="1" eaLnBrk="1" hangingPunct="1">
              <a:lnSpc>
                <a:spcPct val="90000"/>
              </a:lnSpc>
            </a:pPr>
            <a:r>
              <a:rPr lang="en-US" sz="2400" dirty="0" smtClean="0"/>
              <a:t>Scaling basically means systems can handle a great deal of</a:t>
            </a:r>
          </a:p>
          <a:p>
            <a:pPr lvl="2" eaLnBrk="1" hangingPunct="1">
              <a:lnSpc>
                <a:spcPct val="90000"/>
              </a:lnSpc>
            </a:pPr>
            <a:r>
              <a:rPr lang="en-US" sz="2000" dirty="0" smtClean="0"/>
              <a:t>Inputs</a:t>
            </a:r>
          </a:p>
          <a:p>
            <a:pPr lvl="2" eaLnBrk="1" hangingPunct="1">
              <a:lnSpc>
                <a:spcPct val="90000"/>
              </a:lnSpc>
            </a:pPr>
            <a:r>
              <a:rPr lang="en-US" sz="2000" dirty="0" smtClean="0"/>
              <a:t>Users</a:t>
            </a:r>
          </a:p>
          <a:p>
            <a:pPr eaLnBrk="1" hangingPunct="1">
              <a:lnSpc>
                <a:spcPct val="90000"/>
              </a:lnSpc>
            </a:pPr>
            <a:r>
              <a:rPr lang="en-US" sz="2800" dirty="0" smtClean="0"/>
              <a:t>Methodology – scientific method</a:t>
            </a:r>
            <a:endParaRPr lang="en-US" sz="2800"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t>Comparing Algorithms</a:t>
            </a:r>
          </a:p>
        </p:txBody>
      </p:sp>
      <p:sp>
        <p:nvSpPr>
          <p:cNvPr id="83971" name="Rectangle 3"/>
          <p:cNvSpPr>
            <a:spLocks noGrp="1" noChangeArrowheads="1"/>
          </p:cNvSpPr>
          <p:nvPr>
            <p:ph type="body" idx="1"/>
          </p:nvPr>
        </p:nvSpPr>
        <p:spPr/>
        <p:txBody>
          <a:bodyPr/>
          <a:lstStyle/>
          <a:p>
            <a:pPr eaLnBrk="1" hangingPunct="1">
              <a:lnSpc>
                <a:spcPct val="90000"/>
              </a:lnSpc>
            </a:pPr>
            <a:r>
              <a:rPr lang="en-US" b="1"/>
              <a:t>Now that we know the formal definition of O( ) notation (and what it means)…</a:t>
            </a:r>
          </a:p>
          <a:p>
            <a:pPr eaLnBrk="1" hangingPunct="1">
              <a:lnSpc>
                <a:spcPct val="90000"/>
              </a:lnSpc>
            </a:pPr>
            <a:r>
              <a:rPr lang="en-US" b="1"/>
              <a:t>If we can determine the O( ) of algorithms…</a:t>
            </a:r>
          </a:p>
          <a:p>
            <a:pPr eaLnBrk="1" hangingPunct="1">
              <a:lnSpc>
                <a:spcPct val="90000"/>
              </a:lnSpc>
            </a:pPr>
            <a:r>
              <a:rPr lang="en-US" b="1"/>
              <a:t>This establishes the worst they perform.</a:t>
            </a:r>
          </a:p>
          <a:p>
            <a:pPr eaLnBrk="1" hangingPunct="1">
              <a:lnSpc>
                <a:spcPct val="90000"/>
              </a:lnSpc>
            </a:pPr>
            <a:endParaRPr lang="en-US" b="1"/>
          </a:p>
          <a:p>
            <a:pPr eaLnBrk="1" hangingPunct="1">
              <a:lnSpc>
                <a:spcPct val="90000"/>
              </a:lnSpc>
            </a:pPr>
            <a:r>
              <a:rPr lang="en-US" b="1"/>
              <a:t>Thus now we can </a:t>
            </a:r>
            <a:r>
              <a:rPr lang="en-US" b="1">
                <a:solidFill>
                  <a:srgbClr val="3333FF"/>
                </a:solidFill>
              </a:rPr>
              <a:t>compare them and see which has the “better” performance</a:t>
            </a:r>
            <a:r>
              <a:rPr lang="en-US" b="1"/>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Arc 2"/>
          <p:cNvSpPr>
            <a:spLocks/>
          </p:cNvSpPr>
          <p:nvPr/>
        </p:nvSpPr>
        <p:spPr bwMode="auto">
          <a:xfrm>
            <a:off x="995363" y="1808163"/>
            <a:ext cx="1403350" cy="4005262"/>
          </a:xfrm>
          <a:custGeom>
            <a:avLst/>
            <a:gdLst>
              <a:gd name="T0" fmla="*/ 2147483647 w 21648"/>
              <a:gd name="T1" fmla="*/ 0 h 21600"/>
              <a:gd name="T2" fmla="*/ 0 w 21648"/>
              <a:gd name="T3" fmla="*/ 2147483647 h 21600"/>
              <a:gd name="T4" fmla="*/ 2147483647 w 21648"/>
              <a:gd name="T5" fmla="*/ 0 h 21600"/>
              <a:gd name="T6" fmla="*/ 0 60000 65536"/>
              <a:gd name="T7" fmla="*/ 0 60000 65536"/>
              <a:gd name="T8" fmla="*/ 0 60000 65536"/>
              <a:gd name="T9" fmla="*/ 0 w 21648"/>
              <a:gd name="T10" fmla="*/ 0 h 21600"/>
              <a:gd name="T11" fmla="*/ 21648 w 21648"/>
              <a:gd name="T12" fmla="*/ 21600 h 21600"/>
            </a:gdLst>
            <a:ahLst/>
            <a:cxnLst>
              <a:cxn ang="T6">
                <a:pos x="T0" y="T1"/>
              </a:cxn>
              <a:cxn ang="T7">
                <a:pos x="T2" y="T3"/>
              </a:cxn>
              <a:cxn ang="T8">
                <a:pos x="T4" y="T5"/>
              </a:cxn>
            </a:cxnLst>
            <a:rect l="T9" t="T10" r="T11" b="T12"/>
            <a:pathLst>
              <a:path w="21648" h="21600" fill="none" extrusionOk="0">
                <a:moveTo>
                  <a:pt x="21648" y="0"/>
                </a:moveTo>
                <a:cubicBezTo>
                  <a:pt x="21648" y="11929"/>
                  <a:pt x="11977" y="21600"/>
                  <a:pt x="48" y="21600"/>
                </a:cubicBezTo>
                <a:cubicBezTo>
                  <a:pt x="32" y="21599"/>
                  <a:pt x="16" y="21599"/>
                  <a:pt x="0" y="21599"/>
                </a:cubicBezTo>
              </a:path>
              <a:path w="21648" h="21600" stroke="0" extrusionOk="0">
                <a:moveTo>
                  <a:pt x="21648" y="0"/>
                </a:moveTo>
                <a:cubicBezTo>
                  <a:pt x="21648" y="11929"/>
                  <a:pt x="11977" y="21600"/>
                  <a:pt x="48" y="21600"/>
                </a:cubicBezTo>
                <a:cubicBezTo>
                  <a:pt x="32" y="21599"/>
                  <a:pt x="16" y="21599"/>
                  <a:pt x="0" y="21599"/>
                </a:cubicBezTo>
                <a:lnTo>
                  <a:pt x="48"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86019" name="Rectangle 3"/>
          <p:cNvSpPr>
            <a:spLocks noGrp="1" noChangeArrowheads="1"/>
          </p:cNvSpPr>
          <p:nvPr>
            <p:ph type="title"/>
          </p:nvPr>
        </p:nvSpPr>
        <p:spPr/>
        <p:txBody>
          <a:bodyPr/>
          <a:lstStyle/>
          <a:p>
            <a:pPr eaLnBrk="1" hangingPunct="1"/>
            <a:r>
              <a:rPr lang="en-US"/>
              <a:t>Comparing Factors</a:t>
            </a:r>
          </a:p>
        </p:txBody>
      </p:sp>
      <p:sp>
        <p:nvSpPr>
          <p:cNvPr id="86020" name="Line 4"/>
          <p:cNvSpPr>
            <a:spLocks noChangeShapeType="1"/>
          </p:cNvSpPr>
          <p:nvPr/>
        </p:nvSpPr>
        <p:spPr bwMode="auto">
          <a:xfrm>
            <a:off x="990600" y="2133600"/>
            <a:ext cx="0" cy="3733800"/>
          </a:xfrm>
          <a:prstGeom prst="line">
            <a:avLst/>
          </a:prstGeom>
          <a:noFill/>
          <a:ln w="762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1" name="Line 5"/>
          <p:cNvSpPr>
            <a:spLocks noChangeShapeType="1"/>
          </p:cNvSpPr>
          <p:nvPr/>
        </p:nvSpPr>
        <p:spPr bwMode="auto">
          <a:xfrm>
            <a:off x="949325" y="5818188"/>
            <a:ext cx="5980113" cy="0"/>
          </a:xfrm>
          <a:prstGeom prst="line">
            <a:avLst/>
          </a:prstGeom>
          <a:noFill/>
          <a:ln w="762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2" name="Line 6"/>
          <p:cNvSpPr>
            <a:spLocks noChangeShapeType="1"/>
          </p:cNvSpPr>
          <p:nvPr/>
        </p:nvSpPr>
        <p:spPr bwMode="auto">
          <a:xfrm flipV="1">
            <a:off x="971550" y="5562600"/>
            <a:ext cx="5943600"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3" name="Rectangle 7"/>
          <p:cNvSpPr>
            <a:spLocks noChangeArrowheads="1"/>
          </p:cNvSpPr>
          <p:nvPr/>
        </p:nvSpPr>
        <p:spPr bwMode="auto">
          <a:xfrm>
            <a:off x="6270625" y="2171700"/>
            <a:ext cx="477838"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N</a:t>
            </a:r>
            <a:endParaRPr lang="en-US" sz="3200">
              <a:latin typeface="Arial" charset="0"/>
            </a:endParaRPr>
          </a:p>
        </p:txBody>
      </p:sp>
      <p:sp>
        <p:nvSpPr>
          <p:cNvPr id="86024" name="Line 8"/>
          <p:cNvSpPr>
            <a:spLocks noChangeShapeType="1"/>
          </p:cNvSpPr>
          <p:nvPr/>
        </p:nvSpPr>
        <p:spPr bwMode="auto">
          <a:xfrm flipV="1">
            <a:off x="1062038" y="2014538"/>
            <a:ext cx="5618162" cy="3794125"/>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86025" name="Rectangle 9"/>
          <p:cNvSpPr>
            <a:spLocks noChangeArrowheads="1"/>
          </p:cNvSpPr>
          <p:nvPr/>
        </p:nvSpPr>
        <p:spPr bwMode="auto">
          <a:xfrm>
            <a:off x="5813425" y="4152900"/>
            <a:ext cx="1200150"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log N</a:t>
            </a:r>
            <a:endParaRPr lang="en-US" sz="4000" baseline="20000">
              <a:latin typeface="Arial" charset="0"/>
            </a:endParaRPr>
          </a:p>
        </p:txBody>
      </p:sp>
      <p:sp>
        <p:nvSpPr>
          <p:cNvPr id="86026" name="Rectangle 10"/>
          <p:cNvSpPr>
            <a:spLocks noChangeArrowheads="1"/>
          </p:cNvSpPr>
          <p:nvPr/>
        </p:nvSpPr>
        <p:spPr bwMode="auto">
          <a:xfrm>
            <a:off x="2438400" y="2057400"/>
            <a:ext cx="668338"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N</a:t>
            </a:r>
            <a:r>
              <a:rPr lang="en-US" sz="4000" b="1" baseline="20000">
                <a:latin typeface="Arial" charset="0"/>
              </a:rPr>
              <a:t>2</a:t>
            </a:r>
          </a:p>
        </p:txBody>
      </p:sp>
      <p:sp>
        <p:nvSpPr>
          <p:cNvPr id="86027" name="Rectangle 11"/>
          <p:cNvSpPr>
            <a:spLocks noChangeArrowheads="1"/>
          </p:cNvSpPr>
          <p:nvPr/>
        </p:nvSpPr>
        <p:spPr bwMode="auto">
          <a:xfrm>
            <a:off x="6575425" y="4991100"/>
            <a:ext cx="409575" cy="579438"/>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sz="3200" b="1">
                <a:latin typeface="Arial" charset="0"/>
              </a:rPr>
              <a:t>1</a:t>
            </a:r>
            <a:endParaRPr lang="en-US" sz="3200">
              <a:latin typeface="Arial" charset="0"/>
            </a:endParaRPr>
          </a:p>
        </p:txBody>
      </p:sp>
      <p:sp>
        <p:nvSpPr>
          <p:cNvPr id="86028" name="Arc 12"/>
          <p:cNvSpPr>
            <a:spLocks/>
          </p:cNvSpPr>
          <p:nvPr/>
        </p:nvSpPr>
        <p:spPr bwMode="auto">
          <a:xfrm rot="5400000" flipH="1">
            <a:off x="2892426" y="2846387"/>
            <a:ext cx="2133600" cy="5889625"/>
          </a:xfrm>
          <a:custGeom>
            <a:avLst/>
            <a:gdLst>
              <a:gd name="T0" fmla="*/ 2147483647 w 21600"/>
              <a:gd name="T1" fmla="*/ 0 h 18876"/>
              <a:gd name="T2" fmla="*/ 2147483647 w 21600"/>
              <a:gd name="T3" fmla="*/ 2147483647 h 18876"/>
              <a:gd name="T4" fmla="*/ 0 w 21600"/>
              <a:gd name="T5" fmla="*/ 0 h 18876"/>
              <a:gd name="T6" fmla="*/ 0 60000 65536"/>
              <a:gd name="T7" fmla="*/ 0 60000 65536"/>
              <a:gd name="T8" fmla="*/ 0 60000 65536"/>
              <a:gd name="T9" fmla="*/ 0 w 21600"/>
              <a:gd name="T10" fmla="*/ 0 h 18876"/>
              <a:gd name="T11" fmla="*/ 21600 w 21600"/>
              <a:gd name="T12" fmla="*/ 18876 h 18876"/>
            </a:gdLst>
            <a:ahLst/>
            <a:cxnLst>
              <a:cxn ang="T6">
                <a:pos x="T0" y="T1"/>
              </a:cxn>
              <a:cxn ang="T7">
                <a:pos x="T2" y="T3"/>
              </a:cxn>
              <a:cxn ang="T8">
                <a:pos x="T4" y="T5"/>
              </a:cxn>
            </a:cxnLst>
            <a:rect l="T9" t="T10" r="T11" b="T12"/>
            <a:pathLst>
              <a:path w="21600" h="18876" fill="none" extrusionOk="0">
                <a:moveTo>
                  <a:pt x="21600" y="0"/>
                </a:moveTo>
                <a:cubicBezTo>
                  <a:pt x="21600" y="7839"/>
                  <a:pt x="17351" y="15064"/>
                  <a:pt x="10500" y="18875"/>
                </a:cubicBezTo>
              </a:path>
              <a:path w="21600" h="18876" stroke="0" extrusionOk="0">
                <a:moveTo>
                  <a:pt x="21600" y="0"/>
                </a:moveTo>
                <a:cubicBezTo>
                  <a:pt x="21600" y="7839"/>
                  <a:pt x="17351" y="15064"/>
                  <a:pt x="10500" y="18875"/>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86029" name="Text Box 13"/>
          <p:cNvSpPr txBox="1">
            <a:spLocks noChangeArrowheads="1"/>
          </p:cNvSpPr>
          <p:nvPr/>
        </p:nvSpPr>
        <p:spPr bwMode="auto">
          <a:xfrm>
            <a:off x="2727325" y="5907088"/>
            <a:ext cx="1995488"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Size of input</a:t>
            </a:r>
          </a:p>
        </p:txBody>
      </p:sp>
      <p:sp>
        <p:nvSpPr>
          <p:cNvPr id="86030" name="Text Box 14"/>
          <p:cNvSpPr txBox="1">
            <a:spLocks noChangeArrowheads="1"/>
          </p:cNvSpPr>
          <p:nvPr/>
        </p:nvSpPr>
        <p:spPr bwMode="auto">
          <a:xfrm rot="-5400000">
            <a:off x="-269875" y="3822700"/>
            <a:ext cx="17589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Work done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885825" y="1069975"/>
            <a:ext cx="290513" cy="822325"/>
          </a:xfrm>
          <a:prstGeom prst="rect">
            <a:avLst/>
          </a:prstGeom>
          <a:noFill/>
          <a:ln w="9525">
            <a:noFill/>
            <a:miter lim="800000"/>
            <a:headEnd/>
            <a:tailEnd/>
          </a:ln>
        </p:spPr>
        <p:txBody>
          <a:bodyPr wrap="none" lIns="92075" tIns="46038" rIns="92075" bIns="46038">
            <a:prstTxWarp prst="textNoShape">
              <a:avLst/>
            </a:prstTxWarp>
            <a:spAutoFit/>
          </a:bodyPr>
          <a:lstStyle/>
          <a:p>
            <a:endParaRPr lang="en-US">
              <a:latin typeface="Arial" charset="0"/>
            </a:endParaRPr>
          </a:p>
          <a:p>
            <a:pPr>
              <a:buFontTx/>
              <a:buChar char="•"/>
            </a:pPr>
            <a:endParaRPr lang="en-US">
              <a:latin typeface="Arial" charset="0"/>
            </a:endParaRPr>
          </a:p>
        </p:txBody>
      </p:sp>
      <p:sp>
        <p:nvSpPr>
          <p:cNvPr id="88067" name="Rectangle 3"/>
          <p:cNvSpPr>
            <a:spLocks noGrp="1" noChangeArrowheads="1"/>
          </p:cNvSpPr>
          <p:nvPr>
            <p:ph type="title"/>
          </p:nvPr>
        </p:nvSpPr>
        <p:spPr>
          <a:xfrm>
            <a:off x="685800" y="381000"/>
            <a:ext cx="7772400" cy="838200"/>
          </a:xfrm>
        </p:spPr>
        <p:txBody>
          <a:bodyPr/>
          <a:lstStyle/>
          <a:p>
            <a:pPr eaLnBrk="1" hangingPunct="1"/>
            <a:r>
              <a:rPr lang="en-US"/>
              <a:t>Correctly Interpreting O( )</a:t>
            </a:r>
          </a:p>
        </p:txBody>
      </p:sp>
      <p:sp>
        <p:nvSpPr>
          <p:cNvPr id="88068" name="Rectangle 4"/>
          <p:cNvSpPr>
            <a:spLocks noGrp="1" noChangeArrowheads="1"/>
          </p:cNvSpPr>
          <p:nvPr>
            <p:ph type="body" idx="1"/>
          </p:nvPr>
        </p:nvSpPr>
        <p:spPr>
          <a:xfrm>
            <a:off x="533400" y="1676400"/>
            <a:ext cx="7772400" cy="4648200"/>
          </a:xfrm>
        </p:spPr>
        <p:txBody>
          <a:bodyPr/>
          <a:lstStyle/>
          <a:p>
            <a:pPr eaLnBrk="1" hangingPunct="1">
              <a:lnSpc>
                <a:spcPct val="90000"/>
              </a:lnSpc>
              <a:buFontTx/>
              <a:buNone/>
            </a:pPr>
            <a:r>
              <a:rPr lang="en-US" sz="2800" b="1">
                <a:solidFill>
                  <a:srgbClr val="FF0033"/>
                </a:solidFill>
              </a:rPr>
              <a:t>	O(1) or “Order One”</a:t>
            </a:r>
            <a:endParaRPr lang="en-US" sz="2800" b="1"/>
          </a:p>
          <a:p>
            <a:pPr lvl="1" eaLnBrk="1" hangingPunct="1">
              <a:lnSpc>
                <a:spcPct val="90000"/>
              </a:lnSpc>
            </a:pPr>
            <a:r>
              <a:rPr lang="en-US" sz="2400" b="1"/>
              <a:t>Does not mean that it takes only one operation     </a:t>
            </a:r>
          </a:p>
          <a:p>
            <a:pPr lvl="1" eaLnBrk="1" hangingPunct="1">
              <a:lnSpc>
                <a:spcPct val="90000"/>
              </a:lnSpc>
            </a:pPr>
            <a:r>
              <a:rPr lang="en-US" sz="2400" b="1"/>
              <a:t>Does mean that the work </a:t>
            </a:r>
            <a:r>
              <a:rPr lang="en-US" sz="2400" b="1">
                <a:solidFill>
                  <a:srgbClr val="3333FF"/>
                </a:solidFill>
              </a:rPr>
              <a:t>doesn’t change</a:t>
            </a:r>
            <a:r>
              <a:rPr lang="en-US" sz="2400" b="1"/>
              <a:t> as n changes</a:t>
            </a:r>
          </a:p>
          <a:p>
            <a:pPr lvl="1" eaLnBrk="1" hangingPunct="1">
              <a:lnSpc>
                <a:spcPct val="90000"/>
              </a:lnSpc>
            </a:pPr>
            <a:r>
              <a:rPr lang="en-US" sz="2400" b="1"/>
              <a:t>Is notation for “</a:t>
            </a:r>
            <a:r>
              <a:rPr lang="en-US" sz="2400" b="1">
                <a:solidFill>
                  <a:srgbClr val="3333FF"/>
                </a:solidFill>
              </a:rPr>
              <a:t>constant work</a:t>
            </a:r>
            <a:r>
              <a:rPr lang="en-US" sz="2400" b="1"/>
              <a:t>”</a:t>
            </a:r>
          </a:p>
          <a:p>
            <a:pPr eaLnBrk="1" hangingPunct="1">
              <a:lnSpc>
                <a:spcPct val="90000"/>
              </a:lnSpc>
            </a:pPr>
            <a:endParaRPr lang="en-US" sz="2800" b="1"/>
          </a:p>
          <a:p>
            <a:pPr eaLnBrk="1" hangingPunct="1">
              <a:lnSpc>
                <a:spcPct val="90000"/>
              </a:lnSpc>
              <a:buFontTx/>
              <a:buNone/>
            </a:pPr>
            <a:r>
              <a:rPr lang="en-US" sz="2800" b="1">
                <a:solidFill>
                  <a:srgbClr val="FF0033"/>
                </a:solidFill>
              </a:rPr>
              <a:t>	O(n) or “Order n”</a:t>
            </a:r>
            <a:endParaRPr lang="en-US" sz="2800" b="1"/>
          </a:p>
          <a:p>
            <a:pPr lvl="1" eaLnBrk="1" hangingPunct="1">
              <a:lnSpc>
                <a:spcPct val="90000"/>
              </a:lnSpc>
            </a:pPr>
            <a:r>
              <a:rPr lang="en-US" sz="2400" b="1"/>
              <a:t>Does not mean that it takes n operations</a:t>
            </a:r>
          </a:p>
          <a:p>
            <a:pPr lvl="1" eaLnBrk="1" hangingPunct="1">
              <a:lnSpc>
                <a:spcPct val="90000"/>
              </a:lnSpc>
            </a:pPr>
            <a:r>
              <a:rPr lang="en-US" sz="2400" b="1"/>
              <a:t>Does mean that the work changes in a way that is </a:t>
            </a:r>
            <a:r>
              <a:rPr lang="en-US" sz="2400" b="1">
                <a:solidFill>
                  <a:srgbClr val="3333FF"/>
                </a:solidFill>
              </a:rPr>
              <a:t>proportional to n</a:t>
            </a:r>
            <a:endParaRPr lang="en-US" sz="2400" b="1"/>
          </a:p>
          <a:p>
            <a:pPr lvl="1" eaLnBrk="1" hangingPunct="1">
              <a:lnSpc>
                <a:spcPct val="90000"/>
              </a:lnSpc>
            </a:pPr>
            <a:r>
              <a:rPr lang="en-US" sz="2400" b="1"/>
              <a:t>Is a notation for “work grows at a </a:t>
            </a:r>
            <a:r>
              <a:rPr lang="en-US" sz="2400" b="1">
                <a:solidFill>
                  <a:srgbClr val="3333FF"/>
                </a:solidFill>
              </a:rPr>
              <a:t>linear</a:t>
            </a:r>
            <a:r>
              <a:rPr lang="en-US" sz="2400" b="1"/>
              <a:t> rate”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838200"/>
            <a:ext cx="7772400" cy="685800"/>
          </a:xfrm>
        </p:spPr>
        <p:txBody>
          <a:bodyPr/>
          <a:lstStyle/>
          <a:p>
            <a:pPr eaLnBrk="1" hangingPunct="1"/>
            <a:r>
              <a:rPr lang="en-US"/>
              <a:t>Complex/Combined Factors</a:t>
            </a:r>
          </a:p>
        </p:txBody>
      </p:sp>
      <p:sp>
        <p:nvSpPr>
          <p:cNvPr id="90115" name="Rectangle 3"/>
          <p:cNvSpPr>
            <a:spLocks noGrp="1" noChangeArrowheads="1"/>
          </p:cNvSpPr>
          <p:nvPr>
            <p:ph type="body" idx="1"/>
          </p:nvPr>
        </p:nvSpPr>
        <p:spPr>
          <a:xfrm>
            <a:off x="685800" y="1828800"/>
            <a:ext cx="6629400" cy="4648200"/>
          </a:xfrm>
        </p:spPr>
        <p:txBody>
          <a:bodyPr/>
          <a:lstStyle/>
          <a:p>
            <a:pPr eaLnBrk="1" hangingPunct="1"/>
            <a:r>
              <a:rPr lang="en-US" b="1"/>
              <a:t>Algorithms typically consist of a sequence of logical steps/sections</a:t>
            </a:r>
          </a:p>
          <a:p>
            <a:pPr eaLnBrk="1" hangingPunct="1"/>
            <a:endParaRPr lang="en-US" b="1"/>
          </a:p>
          <a:p>
            <a:pPr eaLnBrk="1" hangingPunct="1"/>
            <a:r>
              <a:rPr lang="en-US" b="1"/>
              <a:t>We need a way to analyze these more complex algorithms…</a:t>
            </a:r>
          </a:p>
          <a:p>
            <a:pPr eaLnBrk="1" hangingPunct="1"/>
            <a:endParaRPr lang="en-US" b="1"/>
          </a:p>
          <a:p>
            <a:pPr eaLnBrk="1" hangingPunct="1"/>
            <a:r>
              <a:rPr lang="en-US" b="1"/>
              <a:t>It’s easy – </a:t>
            </a:r>
            <a:r>
              <a:rPr lang="en-US" b="1">
                <a:solidFill>
                  <a:srgbClr val="3333FF"/>
                </a:solidFill>
              </a:rPr>
              <a:t>analyze the sections and then combine them!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t>Example: Insert in a Sorted Linked List</a:t>
            </a:r>
          </a:p>
        </p:txBody>
      </p:sp>
      <p:sp>
        <p:nvSpPr>
          <p:cNvPr id="92163" name="Rectangle 3"/>
          <p:cNvSpPr>
            <a:spLocks noGrp="1" noChangeArrowheads="1"/>
          </p:cNvSpPr>
          <p:nvPr>
            <p:ph type="body" idx="1"/>
          </p:nvPr>
        </p:nvSpPr>
        <p:spPr/>
        <p:txBody>
          <a:bodyPr/>
          <a:lstStyle/>
          <a:p>
            <a:pPr eaLnBrk="1" hangingPunct="1"/>
            <a:r>
              <a:rPr lang="en-US" b="1"/>
              <a:t>Insert an element into an ordered list…</a:t>
            </a:r>
          </a:p>
          <a:p>
            <a:pPr lvl="1" eaLnBrk="1" hangingPunct="1"/>
            <a:r>
              <a:rPr lang="en-US" b="1">
                <a:solidFill>
                  <a:srgbClr val="FF0033"/>
                </a:solidFill>
              </a:rPr>
              <a:t>Find the right location</a:t>
            </a:r>
          </a:p>
          <a:p>
            <a:pPr lvl="1" eaLnBrk="1" hangingPunct="1"/>
            <a:r>
              <a:rPr lang="en-US" b="1"/>
              <a:t>Do the steps to create the node and add it to the list</a:t>
            </a:r>
          </a:p>
        </p:txBody>
      </p:sp>
      <p:grpSp>
        <p:nvGrpSpPr>
          <p:cNvPr id="92164" name="Group 4"/>
          <p:cNvGrpSpPr>
            <a:grpSpLocks/>
          </p:cNvGrpSpPr>
          <p:nvPr/>
        </p:nvGrpSpPr>
        <p:grpSpPr bwMode="auto">
          <a:xfrm>
            <a:off x="2193925" y="3908425"/>
            <a:ext cx="1473200" cy="581025"/>
            <a:chOff x="600" y="1356"/>
            <a:chExt cx="1099" cy="444"/>
          </a:xfrm>
        </p:grpSpPr>
        <p:grpSp>
          <p:nvGrpSpPr>
            <p:cNvPr id="92183" name="Group 5"/>
            <p:cNvGrpSpPr>
              <a:grpSpLocks/>
            </p:cNvGrpSpPr>
            <p:nvPr/>
          </p:nvGrpSpPr>
          <p:grpSpPr bwMode="auto">
            <a:xfrm>
              <a:off x="600" y="1356"/>
              <a:ext cx="818" cy="444"/>
              <a:chOff x="600" y="1356"/>
              <a:chExt cx="818" cy="444"/>
            </a:xfrm>
          </p:grpSpPr>
          <p:sp>
            <p:nvSpPr>
              <p:cNvPr id="92185" name="Rectangle 6"/>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2186" name="Line 7"/>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2184" name="Line 8"/>
            <p:cNvSpPr>
              <a:spLocks noChangeShapeType="1"/>
            </p:cNvSpPr>
            <p:nvPr/>
          </p:nvSpPr>
          <p:spPr bwMode="auto">
            <a:xfrm>
              <a:off x="1309" y="1574"/>
              <a:ext cx="39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grpSp>
        <p:nvGrpSpPr>
          <p:cNvPr id="92165" name="Group 9"/>
          <p:cNvGrpSpPr>
            <a:grpSpLocks/>
          </p:cNvGrpSpPr>
          <p:nvPr/>
        </p:nvGrpSpPr>
        <p:grpSpPr bwMode="auto">
          <a:xfrm>
            <a:off x="3721100" y="3908425"/>
            <a:ext cx="1473200" cy="581025"/>
            <a:chOff x="600" y="1356"/>
            <a:chExt cx="1099" cy="444"/>
          </a:xfrm>
        </p:grpSpPr>
        <p:grpSp>
          <p:nvGrpSpPr>
            <p:cNvPr id="92179" name="Group 10"/>
            <p:cNvGrpSpPr>
              <a:grpSpLocks/>
            </p:cNvGrpSpPr>
            <p:nvPr/>
          </p:nvGrpSpPr>
          <p:grpSpPr bwMode="auto">
            <a:xfrm>
              <a:off x="600" y="1356"/>
              <a:ext cx="818" cy="444"/>
              <a:chOff x="600" y="1356"/>
              <a:chExt cx="818" cy="444"/>
            </a:xfrm>
          </p:grpSpPr>
          <p:sp>
            <p:nvSpPr>
              <p:cNvPr id="92181" name="Rectangle 11"/>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2182" name="Line 12"/>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2180" name="Line 13"/>
            <p:cNvSpPr>
              <a:spLocks noChangeShapeType="1"/>
            </p:cNvSpPr>
            <p:nvPr/>
          </p:nvSpPr>
          <p:spPr bwMode="auto">
            <a:xfrm>
              <a:off x="1309" y="1574"/>
              <a:ext cx="39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grpSp>
        <p:nvGrpSpPr>
          <p:cNvPr id="92166" name="Group 14"/>
          <p:cNvGrpSpPr>
            <a:grpSpLocks/>
          </p:cNvGrpSpPr>
          <p:nvPr/>
        </p:nvGrpSpPr>
        <p:grpSpPr bwMode="auto">
          <a:xfrm>
            <a:off x="5249863" y="3908425"/>
            <a:ext cx="1096962" cy="581025"/>
            <a:chOff x="600" y="1356"/>
            <a:chExt cx="818" cy="444"/>
          </a:xfrm>
        </p:grpSpPr>
        <p:sp>
          <p:nvSpPr>
            <p:cNvPr id="92177" name="Rectangle 15"/>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2178" name="Line 16"/>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2167" name="Text Box 17"/>
          <p:cNvSpPr txBox="1">
            <a:spLocks noChangeArrowheads="1"/>
          </p:cNvSpPr>
          <p:nvPr/>
        </p:nvSpPr>
        <p:spPr bwMode="auto">
          <a:xfrm>
            <a:off x="2424113"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17</a:t>
            </a:r>
            <a:endParaRPr lang="en-US" sz="1800">
              <a:latin typeface="Arial" charset="0"/>
            </a:endParaRPr>
          </a:p>
        </p:txBody>
      </p:sp>
      <p:sp>
        <p:nvSpPr>
          <p:cNvPr id="92168" name="Text Box 18"/>
          <p:cNvSpPr txBox="1">
            <a:spLocks noChangeArrowheads="1"/>
          </p:cNvSpPr>
          <p:nvPr/>
        </p:nvSpPr>
        <p:spPr bwMode="auto">
          <a:xfrm>
            <a:off x="3860800"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38</a:t>
            </a:r>
            <a:endParaRPr lang="en-US" sz="1800">
              <a:latin typeface="Arial" charset="0"/>
            </a:endParaRPr>
          </a:p>
        </p:txBody>
      </p:sp>
      <p:sp>
        <p:nvSpPr>
          <p:cNvPr id="92169" name="Rectangle 19"/>
          <p:cNvSpPr>
            <a:spLocks noChangeArrowheads="1"/>
          </p:cNvSpPr>
          <p:nvPr/>
        </p:nvSpPr>
        <p:spPr bwMode="auto">
          <a:xfrm>
            <a:off x="5340350" y="3970338"/>
            <a:ext cx="692150"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142</a:t>
            </a:r>
          </a:p>
        </p:txBody>
      </p:sp>
      <p:sp>
        <p:nvSpPr>
          <p:cNvPr id="92170" name="Rectangle 20"/>
          <p:cNvSpPr>
            <a:spLocks noChangeArrowheads="1"/>
          </p:cNvSpPr>
          <p:nvPr/>
        </p:nvSpPr>
        <p:spPr bwMode="auto">
          <a:xfrm>
            <a:off x="752475" y="3951288"/>
            <a:ext cx="895350" cy="457200"/>
          </a:xfrm>
          <a:prstGeom prst="rect">
            <a:avLst/>
          </a:prstGeom>
          <a:noFill/>
          <a:ln w="38100">
            <a:noFill/>
            <a:miter lim="800000"/>
            <a:headEnd/>
            <a:tailEnd/>
          </a:ln>
        </p:spPr>
        <p:txBody>
          <a:bodyPr wrap="none">
            <a:prstTxWarp prst="textNoShape">
              <a:avLst/>
            </a:prstTxWarp>
            <a:spAutoFit/>
          </a:bodyPr>
          <a:lstStyle/>
          <a:p>
            <a:pPr eaLnBrk="0" hangingPunct="0"/>
            <a:r>
              <a:rPr lang="en-US" b="1">
                <a:latin typeface="Arial" charset="0"/>
              </a:rPr>
              <a:t>head</a:t>
            </a:r>
          </a:p>
        </p:txBody>
      </p:sp>
      <p:sp>
        <p:nvSpPr>
          <p:cNvPr id="92171" name="Line 21"/>
          <p:cNvSpPr>
            <a:spLocks noChangeShapeType="1"/>
          </p:cNvSpPr>
          <p:nvPr/>
        </p:nvSpPr>
        <p:spPr bwMode="auto">
          <a:xfrm>
            <a:off x="1676400" y="4224338"/>
            <a:ext cx="4572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2172" name="Line 22"/>
          <p:cNvSpPr>
            <a:spLocks noChangeShapeType="1"/>
          </p:cNvSpPr>
          <p:nvPr/>
        </p:nvSpPr>
        <p:spPr bwMode="auto">
          <a:xfrm>
            <a:off x="6202363" y="4210050"/>
            <a:ext cx="522287"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2173" name="Text Box 23"/>
          <p:cNvSpPr txBox="1">
            <a:spLocks noChangeArrowheads="1"/>
          </p:cNvSpPr>
          <p:nvPr/>
        </p:nvSpPr>
        <p:spPr bwMode="auto">
          <a:xfrm>
            <a:off x="6753225" y="3916363"/>
            <a:ext cx="409575" cy="579437"/>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3200" b="1">
                <a:latin typeface="Arial" charset="0"/>
              </a:rPr>
              <a:t>//</a:t>
            </a:r>
          </a:p>
        </p:txBody>
      </p:sp>
      <p:sp>
        <p:nvSpPr>
          <p:cNvPr id="92174" name="Text Box 24"/>
          <p:cNvSpPr txBox="1">
            <a:spLocks noChangeArrowheads="1"/>
          </p:cNvSpPr>
          <p:nvPr/>
        </p:nvSpPr>
        <p:spPr bwMode="auto">
          <a:xfrm>
            <a:off x="685800" y="5715000"/>
            <a:ext cx="18954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3333FF"/>
                </a:solidFill>
                <a:latin typeface="Arial" charset="0"/>
              </a:rPr>
              <a:t>Inserting 75</a:t>
            </a:r>
          </a:p>
        </p:txBody>
      </p:sp>
      <p:sp>
        <p:nvSpPr>
          <p:cNvPr id="92175" name="Line 25"/>
          <p:cNvSpPr>
            <a:spLocks noChangeShapeType="1"/>
          </p:cNvSpPr>
          <p:nvPr/>
        </p:nvSpPr>
        <p:spPr bwMode="auto">
          <a:xfrm>
            <a:off x="2057400" y="4953000"/>
            <a:ext cx="2971800" cy="0"/>
          </a:xfrm>
          <a:prstGeom prst="line">
            <a:avLst/>
          </a:prstGeom>
          <a:noFill/>
          <a:ln w="76200">
            <a:solidFill>
              <a:srgbClr val="FF0033"/>
            </a:solidFill>
            <a:round/>
            <a:headEnd type="none" w="sm" len="sm"/>
            <a:tailEnd type="triangle" w="med" len="med"/>
          </a:ln>
        </p:spPr>
        <p:txBody>
          <a:bodyPr>
            <a:prstTxWarp prst="textNoShape">
              <a:avLst/>
            </a:prstTxWarp>
          </a:bodyPr>
          <a:lstStyle/>
          <a:p>
            <a:endParaRPr lang="en-US"/>
          </a:p>
        </p:txBody>
      </p:sp>
      <p:sp>
        <p:nvSpPr>
          <p:cNvPr id="50202" name="Text Box 26"/>
          <p:cNvSpPr txBox="1">
            <a:spLocks noChangeArrowheads="1"/>
          </p:cNvSpPr>
          <p:nvPr/>
        </p:nvSpPr>
        <p:spPr bwMode="auto">
          <a:xfrm>
            <a:off x="2514600" y="5181600"/>
            <a:ext cx="46466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Step 1: find the location =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2" grpId="0" autoUpdateAnimBg="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Example: Insert in a Sorted Linked List</a:t>
            </a:r>
          </a:p>
        </p:txBody>
      </p:sp>
      <p:sp>
        <p:nvSpPr>
          <p:cNvPr id="94211" name="Rectangle 3"/>
          <p:cNvSpPr>
            <a:spLocks noGrp="1" noChangeArrowheads="1"/>
          </p:cNvSpPr>
          <p:nvPr>
            <p:ph type="body" idx="1"/>
          </p:nvPr>
        </p:nvSpPr>
        <p:spPr/>
        <p:txBody>
          <a:bodyPr/>
          <a:lstStyle/>
          <a:p>
            <a:pPr eaLnBrk="1" hangingPunct="1"/>
            <a:r>
              <a:rPr lang="en-US" b="1"/>
              <a:t>Insert an element into an ordered list…</a:t>
            </a:r>
          </a:p>
          <a:p>
            <a:pPr lvl="1" eaLnBrk="1" hangingPunct="1"/>
            <a:r>
              <a:rPr lang="en-US" b="1"/>
              <a:t>Find the right location</a:t>
            </a:r>
          </a:p>
          <a:p>
            <a:pPr lvl="1" eaLnBrk="1" hangingPunct="1"/>
            <a:r>
              <a:rPr lang="en-US" b="1">
                <a:solidFill>
                  <a:srgbClr val="FF0033"/>
                </a:solidFill>
              </a:rPr>
              <a:t>Do the steps to create the node and add it to the list</a:t>
            </a:r>
          </a:p>
        </p:txBody>
      </p:sp>
      <p:grpSp>
        <p:nvGrpSpPr>
          <p:cNvPr id="94212" name="Group 4"/>
          <p:cNvGrpSpPr>
            <a:grpSpLocks/>
          </p:cNvGrpSpPr>
          <p:nvPr/>
        </p:nvGrpSpPr>
        <p:grpSpPr bwMode="auto">
          <a:xfrm>
            <a:off x="2200275" y="3908425"/>
            <a:ext cx="1473200" cy="581025"/>
            <a:chOff x="600" y="1356"/>
            <a:chExt cx="1099" cy="444"/>
          </a:xfrm>
        </p:grpSpPr>
        <p:grpSp>
          <p:nvGrpSpPr>
            <p:cNvPr id="94233" name="Group 5"/>
            <p:cNvGrpSpPr>
              <a:grpSpLocks/>
            </p:cNvGrpSpPr>
            <p:nvPr/>
          </p:nvGrpSpPr>
          <p:grpSpPr bwMode="auto">
            <a:xfrm>
              <a:off x="600" y="1356"/>
              <a:ext cx="818" cy="444"/>
              <a:chOff x="600" y="1356"/>
              <a:chExt cx="818" cy="444"/>
            </a:xfrm>
          </p:grpSpPr>
          <p:sp>
            <p:nvSpPr>
              <p:cNvPr id="94235" name="Rectangle 6"/>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36" name="Line 7"/>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34" name="Line 8"/>
            <p:cNvSpPr>
              <a:spLocks noChangeShapeType="1"/>
            </p:cNvSpPr>
            <p:nvPr/>
          </p:nvSpPr>
          <p:spPr bwMode="auto">
            <a:xfrm>
              <a:off x="1309" y="1574"/>
              <a:ext cx="39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grpSp>
        <p:nvGrpSpPr>
          <p:cNvPr id="94213" name="Group 9"/>
          <p:cNvGrpSpPr>
            <a:grpSpLocks/>
          </p:cNvGrpSpPr>
          <p:nvPr/>
        </p:nvGrpSpPr>
        <p:grpSpPr bwMode="auto">
          <a:xfrm>
            <a:off x="3727450" y="3908425"/>
            <a:ext cx="1096963" cy="581025"/>
            <a:chOff x="600" y="1356"/>
            <a:chExt cx="818" cy="444"/>
          </a:xfrm>
        </p:grpSpPr>
        <p:sp>
          <p:nvSpPr>
            <p:cNvPr id="94231" name="Rectangle 10"/>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32" name="Line 11"/>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14" name="Line 12"/>
          <p:cNvSpPr>
            <a:spLocks noChangeShapeType="1"/>
          </p:cNvSpPr>
          <p:nvPr/>
        </p:nvSpPr>
        <p:spPr bwMode="auto">
          <a:xfrm>
            <a:off x="4691063" y="4191000"/>
            <a:ext cx="33337" cy="609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nvGrpSpPr>
          <p:cNvPr id="94215" name="Group 13"/>
          <p:cNvGrpSpPr>
            <a:grpSpLocks/>
          </p:cNvGrpSpPr>
          <p:nvPr/>
        </p:nvGrpSpPr>
        <p:grpSpPr bwMode="auto">
          <a:xfrm>
            <a:off x="5256213" y="3908425"/>
            <a:ext cx="1096962" cy="581025"/>
            <a:chOff x="600" y="1356"/>
            <a:chExt cx="818" cy="444"/>
          </a:xfrm>
        </p:grpSpPr>
        <p:sp>
          <p:nvSpPr>
            <p:cNvPr id="94229" name="Rectangle 14"/>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30" name="Line 15"/>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16" name="Text Box 16"/>
          <p:cNvSpPr txBox="1">
            <a:spLocks noChangeArrowheads="1"/>
          </p:cNvSpPr>
          <p:nvPr/>
        </p:nvSpPr>
        <p:spPr bwMode="auto">
          <a:xfrm>
            <a:off x="2430463"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17</a:t>
            </a:r>
            <a:endParaRPr lang="en-US" sz="1800">
              <a:latin typeface="Arial" charset="0"/>
            </a:endParaRPr>
          </a:p>
        </p:txBody>
      </p:sp>
      <p:sp>
        <p:nvSpPr>
          <p:cNvPr id="94217" name="Text Box 17"/>
          <p:cNvSpPr txBox="1">
            <a:spLocks noChangeArrowheads="1"/>
          </p:cNvSpPr>
          <p:nvPr/>
        </p:nvSpPr>
        <p:spPr bwMode="auto">
          <a:xfrm>
            <a:off x="3867150" y="3970338"/>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38</a:t>
            </a:r>
            <a:endParaRPr lang="en-US" sz="1800">
              <a:latin typeface="Arial" charset="0"/>
            </a:endParaRPr>
          </a:p>
        </p:txBody>
      </p:sp>
      <p:sp>
        <p:nvSpPr>
          <p:cNvPr id="94218" name="Rectangle 18"/>
          <p:cNvSpPr>
            <a:spLocks noChangeArrowheads="1"/>
          </p:cNvSpPr>
          <p:nvPr/>
        </p:nvSpPr>
        <p:spPr bwMode="auto">
          <a:xfrm>
            <a:off x="5346700" y="3970338"/>
            <a:ext cx="692150"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142</a:t>
            </a:r>
          </a:p>
        </p:txBody>
      </p:sp>
      <p:sp>
        <p:nvSpPr>
          <p:cNvPr id="94219" name="Rectangle 19"/>
          <p:cNvSpPr>
            <a:spLocks noChangeArrowheads="1"/>
          </p:cNvSpPr>
          <p:nvPr/>
        </p:nvSpPr>
        <p:spPr bwMode="auto">
          <a:xfrm>
            <a:off x="758825" y="3951288"/>
            <a:ext cx="895350" cy="457200"/>
          </a:xfrm>
          <a:prstGeom prst="rect">
            <a:avLst/>
          </a:prstGeom>
          <a:noFill/>
          <a:ln w="38100">
            <a:noFill/>
            <a:miter lim="800000"/>
            <a:headEnd/>
            <a:tailEnd/>
          </a:ln>
        </p:spPr>
        <p:txBody>
          <a:bodyPr wrap="none">
            <a:prstTxWarp prst="textNoShape">
              <a:avLst/>
            </a:prstTxWarp>
            <a:spAutoFit/>
          </a:bodyPr>
          <a:lstStyle/>
          <a:p>
            <a:pPr eaLnBrk="0" hangingPunct="0"/>
            <a:r>
              <a:rPr lang="en-US" b="1">
                <a:latin typeface="Arial" charset="0"/>
              </a:rPr>
              <a:t>head</a:t>
            </a:r>
          </a:p>
        </p:txBody>
      </p:sp>
      <p:sp>
        <p:nvSpPr>
          <p:cNvPr id="94220" name="Line 20"/>
          <p:cNvSpPr>
            <a:spLocks noChangeShapeType="1"/>
          </p:cNvSpPr>
          <p:nvPr/>
        </p:nvSpPr>
        <p:spPr bwMode="auto">
          <a:xfrm>
            <a:off x="1676400" y="4224338"/>
            <a:ext cx="45720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4221" name="Line 21"/>
          <p:cNvSpPr>
            <a:spLocks noChangeShapeType="1"/>
          </p:cNvSpPr>
          <p:nvPr/>
        </p:nvSpPr>
        <p:spPr bwMode="auto">
          <a:xfrm>
            <a:off x="6208713" y="4210050"/>
            <a:ext cx="522287"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4222" name="Text Box 22"/>
          <p:cNvSpPr txBox="1">
            <a:spLocks noChangeArrowheads="1"/>
          </p:cNvSpPr>
          <p:nvPr/>
        </p:nvSpPr>
        <p:spPr bwMode="auto">
          <a:xfrm>
            <a:off x="6759575" y="3916363"/>
            <a:ext cx="409575" cy="579437"/>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3200" b="1">
                <a:latin typeface="Arial" charset="0"/>
              </a:rPr>
              <a:t>//</a:t>
            </a:r>
          </a:p>
        </p:txBody>
      </p:sp>
      <p:sp>
        <p:nvSpPr>
          <p:cNvPr id="51223" name="Text Box 23"/>
          <p:cNvSpPr txBox="1">
            <a:spLocks noChangeArrowheads="1"/>
          </p:cNvSpPr>
          <p:nvPr/>
        </p:nvSpPr>
        <p:spPr bwMode="auto">
          <a:xfrm>
            <a:off x="1219200" y="5486400"/>
            <a:ext cx="53752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Step 2: Do the node insertion = O(1)</a:t>
            </a:r>
          </a:p>
        </p:txBody>
      </p:sp>
      <p:grpSp>
        <p:nvGrpSpPr>
          <p:cNvPr id="94224" name="Group 24"/>
          <p:cNvGrpSpPr>
            <a:grpSpLocks/>
          </p:cNvGrpSpPr>
          <p:nvPr/>
        </p:nvGrpSpPr>
        <p:grpSpPr bwMode="auto">
          <a:xfrm>
            <a:off x="4419600" y="4876800"/>
            <a:ext cx="1096963" cy="581025"/>
            <a:chOff x="600" y="1356"/>
            <a:chExt cx="818" cy="444"/>
          </a:xfrm>
        </p:grpSpPr>
        <p:sp>
          <p:nvSpPr>
            <p:cNvPr id="94227" name="Rectangle 25"/>
            <p:cNvSpPr>
              <a:spLocks noChangeArrowheads="1"/>
            </p:cNvSpPr>
            <p:nvPr/>
          </p:nvSpPr>
          <p:spPr bwMode="auto">
            <a:xfrm>
              <a:off x="600" y="1356"/>
              <a:ext cx="818" cy="444"/>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94228" name="Line 26"/>
            <p:cNvSpPr>
              <a:spLocks noChangeShapeType="1"/>
            </p:cNvSpPr>
            <p:nvPr/>
          </p:nvSpPr>
          <p:spPr bwMode="auto">
            <a:xfrm>
              <a:off x="1200" y="1356"/>
              <a:ext cx="0" cy="444"/>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4225" name="Line 27"/>
          <p:cNvSpPr>
            <a:spLocks noChangeShapeType="1"/>
          </p:cNvSpPr>
          <p:nvPr/>
        </p:nvSpPr>
        <p:spPr bwMode="auto">
          <a:xfrm flipV="1">
            <a:off x="5370513" y="4495800"/>
            <a:ext cx="39687" cy="66675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94226" name="Text Box 28"/>
          <p:cNvSpPr txBox="1">
            <a:spLocks noChangeArrowheads="1"/>
          </p:cNvSpPr>
          <p:nvPr/>
        </p:nvSpPr>
        <p:spPr bwMode="auto">
          <a:xfrm>
            <a:off x="4572000" y="4953000"/>
            <a:ext cx="523875" cy="457200"/>
          </a:xfrm>
          <a:prstGeom prst="rect">
            <a:avLst/>
          </a:prstGeom>
          <a:noFill/>
          <a:ln w="9525">
            <a:noFill/>
            <a:miter lim="800000"/>
            <a:headEnd/>
            <a:tailEnd/>
          </a:ln>
        </p:spPr>
        <p:txBody>
          <a:bodyPr wrap="none">
            <a:prstTxWarp prst="textNoShape">
              <a:avLst/>
            </a:prstTxWarp>
            <a:spAutoFit/>
          </a:bodyPr>
          <a:lstStyle/>
          <a:p>
            <a:pPr eaLnBrk="0" hangingPunct="0"/>
            <a:r>
              <a:rPr lang="en-US" b="1">
                <a:latin typeface="Arial" charset="0"/>
              </a:rPr>
              <a:t>75</a:t>
            </a:r>
            <a:endParaRPr 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3" grpId="0" autoUpdateAnimBg="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t>Combine the Analysis</a:t>
            </a:r>
          </a:p>
        </p:txBody>
      </p:sp>
      <p:sp>
        <p:nvSpPr>
          <p:cNvPr id="96259" name="Rectangle 3"/>
          <p:cNvSpPr>
            <a:spLocks noGrp="1" noChangeArrowheads="1"/>
          </p:cNvSpPr>
          <p:nvPr>
            <p:ph type="body" idx="1"/>
          </p:nvPr>
        </p:nvSpPr>
        <p:spPr/>
        <p:txBody>
          <a:bodyPr/>
          <a:lstStyle/>
          <a:p>
            <a:pPr eaLnBrk="1" hangingPunct="1"/>
            <a:r>
              <a:rPr lang="en-US" b="1"/>
              <a:t>Find the right location = </a:t>
            </a:r>
            <a:r>
              <a:rPr lang="en-US" b="1">
                <a:latin typeface="Helvetica" charset="0"/>
              </a:rPr>
              <a:t>O(n)</a:t>
            </a:r>
          </a:p>
          <a:p>
            <a:pPr eaLnBrk="1" hangingPunct="1"/>
            <a:r>
              <a:rPr lang="en-US" b="1"/>
              <a:t>Insert Node = </a:t>
            </a:r>
            <a:r>
              <a:rPr lang="en-US" b="1">
                <a:latin typeface="Helvetica" charset="0"/>
              </a:rPr>
              <a:t>O(1)</a:t>
            </a:r>
          </a:p>
          <a:p>
            <a:pPr eaLnBrk="1" hangingPunct="1"/>
            <a:endParaRPr lang="en-US" b="1">
              <a:latin typeface="Helvetica" charset="0"/>
            </a:endParaRPr>
          </a:p>
          <a:p>
            <a:pPr eaLnBrk="1" hangingPunct="1"/>
            <a:r>
              <a:rPr lang="en-US" b="1">
                <a:solidFill>
                  <a:srgbClr val="3333FF"/>
                </a:solidFill>
              </a:rPr>
              <a:t>Sequential, so add:</a:t>
            </a:r>
          </a:p>
          <a:p>
            <a:pPr lvl="1" eaLnBrk="1" hangingPunct="1"/>
            <a:r>
              <a:rPr lang="en-US" b="1">
                <a:latin typeface="Helvetica" charset="0"/>
              </a:rPr>
              <a:t>O(n) + O(1) = O(n + 1) =</a:t>
            </a:r>
            <a:r>
              <a:rPr lang="en-US" b="1"/>
              <a:t> </a:t>
            </a:r>
          </a:p>
        </p:txBody>
      </p:sp>
      <p:grpSp>
        <p:nvGrpSpPr>
          <p:cNvPr id="2" name="Group 4"/>
          <p:cNvGrpSpPr>
            <a:grpSpLocks/>
          </p:cNvGrpSpPr>
          <p:nvPr/>
        </p:nvGrpSpPr>
        <p:grpSpPr bwMode="auto">
          <a:xfrm>
            <a:off x="1981200" y="3684588"/>
            <a:ext cx="4056063" cy="1657350"/>
            <a:chOff x="1248" y="2316"/>
            <a:chExt cx="2555" cy="1044"/>
          </a:xfrm>
        </p:grpSpPr>
        <p:sp>
          <p:nvSpPr>
            <p:cNvPr id="96261" name="Line 5"/>
            <p:cNvSpPr>
              <a:spLocks noChangeShapeType="1"/>
            </p:cNvSpPr>
            <p:nvPr/>
          </p:nvSpPr>
          <p:spPr bwMode="auto">
            <a:xfrm flipH="1">
              <a:off x="2448" y="2682"/>
              <a:ext cx="675" cy="342"/>
            </a:xfrm>
            <a:prstGeom prst="line">
              <a:avLst/>
            </a:prstGeom>
            <a:noFill/>
            <a:ln w="38100">
              <a:solidFill>
                <a:srgbClr val="3333FF"/>
              </a:solidFill>
              <a:round/>
              <a:headEnd type="triangle" w="med" len="med"/>
              <a:tailEnd type="none" w="sm" len="sm"/>
            </a:ln>
          </p:spPr>
          <p:txBody>
            <a:bodyPr>
              <a:prstTxWarp prst="textNoShape">
                <a:avLst/>
              </a:prstTxWarp>
            </a:bodyPr>
            <a:lstStyle/>
            <a:p>
              <a:endParaRPr lang="en-US"/>
            </a:p>
          </p:txBody>
        </p:sp>
        <p:sp>
          <p:nvSpPr>
            <p:cNvPr id="96262" name="Text Box 6"/>
            <p:cNvSpPr txBox="1">
              <a:spLocks noChangeArrowheads="1"/>
            </p:cNvSpPr>
            <p:nvPr/>
          </p:nvSpPr>
          <p:spPr bwMode="auto">
            <a:xfrm>
              <a:off x="1248" y="3072"/>
              <a:ext cx="2538" cy="288"/>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3333FF"/>
                  </a:solidFill>
                  <a:latin typeface="Arial" charset="0"/>
                </a:rPr>
                <a:t>Only keep dominant factor</a:t>
              </a:r>
            </a:p>
          </p:txBody>
        </p:sp>
        <p:sp>
          <p:nvSpPr>
            <p:cNvPr id="96263" name="Text Box 7"/>
            <p:cNvSpPr txBox="1">
              <a:spLocks noChangeArrowheads="1"/>
            </p:cNvSpPr>
            <p:nvPr/>
          </p:nvSpPr>
          <p:spPr bwMode="auto">
            <a:xfrm>
              <a:off x="3202" y="2316"/>
              <a:ext cx="601" cy="327"/>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Helvetica" charset="0"/>
                </a:rPr>
                <a:t>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t>Can have multiple resources</a:t>
            </a:r>
          </a:p>
        </p:txBody>
      </p:sp>
      <p:sp>
        <p:nvSpPr>
          <p:cNvPr id="98307" name="Rectangle 3"/>
          <p:cNvSpPr>
            <a:spLocks noGrp="1" noChangeArrowheads="1"/>
          </p:cNvSpPr>
          <p:nvPr>
            <p:ph type="body" idx="1"/>
          </p:nvPr>
        </p:nvSpPr>
        <p:spPr/>
        <p:txBody>
          <a:bodyPr/>
          <a:lstStyle/>
          <a:p>
            <a:pPr eaLnBrk="1" hangingPunct="1"/>
            <a:r>
              <a:rPr lang="en-US" b="1">
                <a:latin typeface="Helvetica" charset="0"/>
              </a:rPr>
              <a:t>N</a:t>
            </a:r>
          </a:p>
          <a:p>
            <a:pPr eaLnBrk="1" hangingPunct="1"/>
            <a:r>
              <a:rPr lang="en-US" b="1">
                <a:latin typeface="Helvetica" charset="0"/>
              </a:rPr>
              <a:t>M</a:t>
            </a:r>
          </a:p>
          <a:p>
            <a:pPr eaLnBrk="1" hangingPunct="1"/>
            <a:r>
              <a:rPr lang="en-US" b="1">
                <a:latin typeface="Helvetica" charset="0"/>
              </a:rPr>
              <a:t>P</a:t>
            </a:r>
          </a:p>
          <a:p>
            <a:pPr eaLnBrk="1" hangingPunct="1"/>
            <a:r>
              <a:rPr lang="en-US" b="1">
                <a:latin typeface="Helvetica" charset="0"/>
              </a:rPr>
              <a:t>V</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457200"/>
            <a:ext cx="7772400" cy="609600"/>
          </a:xfrm>
        </p:spPr>
        <p:txBody>
          <a:bodyPr/>
          <a:lstStyle/>
          <a:p>
            <a:pPr eaLnBrk="1" hangingPunct="1"/>
            <a:r>
              <a:rPr lang="en-US"/>
              <a:t>Example: Search a 2D Array</a:t>
            </a:r>
          </a:p>
        </p:txBody>
      </p:sp>
      <p:sp>
        <p:nvSpPr>
          <p:cNvPr id="100355" name="Rectangle 3"/>
          <p:cNvSpPr>
            <a:spLocks noGrp="1" noChangeArrowheads="1"/>
          </p:cNvSpPr>
          <p:nvPr>
            <p:ph type="body" idx="1"/>
          </p:nvPr>
        </p:nvSpPr>
        <p:spPr>
          <a:xfrm>
            <a:off x="685800" y="1143000"/>
            <a:ext cx="7772400" cy="4648200"/>
          </a:xfrm>
        </p:spPr>
        <p:txBody>
          <a:bodyPr/>
          <a:lstStyle/>
          <a:p>
            <a:pPr eaLnBrk="1" hangingPunct="1"/>
            <a:r>
              <a:rPr lang="en-US" sz="2800" b="1"/>
              <a:t>Search an unsorted 2D array (row, then column)</a:t>
            </a:r>
          </a:p>
          <a:p>
            <a:pPr lvl="1" eaLnBrk="1" hangingPunct="1"/>
            <a:r>
              <a:rPr lang="en-US" sz="2400" b="1">
                <a:solidFill>
                  <a:srgbClr val="FF0033"/>
                </a:solidFill>
              </a:rPr>
              <a:t>Traverse all rows</a:t>
            </a:r>
          </a:p>
          <a:p>
            <a:pPr lvl="1" eaLnBrk="1" hangingPunct="1"/>
            <a:r>
              <a:rPr lang="en-US" sz="2400" b="1"/>
              <a:t>For each row, examine all the cells (changing columns)</a:t>
            </a:r>
          </a:p>
        </p:txBody>
      </p:sp>
      <p:sp>
        <p:nvSpPr>
          <p:cNvPr id="100356" name="Rectangle 4"/>
          <p:cNvSpPr>
            <a:spLocks noChangeArrowheads="1"/>
          </p:cNvSpPr>
          <p:nvPr/>
        </p:nvSpPr>
        <p:spPr bwMode="auto">
          <a:xfrm>
            <a:off x="990600" y="4495800"/>
            <a:ext cx="8270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Row</a:t>
            </a:r>
          </a:p>
        </p:txBody>
      </p:sp>
      <p:sp>
        <p:nvSpPr>
          <p:cNvPr id="100357" name="Rectangle 5"/>
          <p:cNvSpPr>
            <a:spLocks noChangeArrowheads="1"/>
          </p:cNvSpPr>
          <p:nvPr/>
        </p:nvSpPr>
        <p:spPr bwMode="auto">
          <a:xfrm>
            <a:off x="3254375" y="5791200"/>
            <a:ext cx="1319213"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Column</a:t>
            </a:r>
          </a:p>
        </p:txBody>
      </p:sp>
      <p:grpSp>
        <p:nvGrpSpPr>
          <p:cNvPr id="100358" name="Group 6"/>
          <p:cNvGrpSpPr>
            <a:grpSpLocks/>
          </p:cNvGrpSpPr>
          <p:nvPr/>
        </p:nvGrpSpPr>
        <p:grpSpPr bwMode="auto">
          <a:xfrm>
            <a:off x="2438400" y="3382963"/>
            <a:ext cx="3898900" cy="377825"/>
            <a:chOff x="860" y="1244"/>
            <a:chExt cx="2456" cy="238"/>
          </a:xfrm>
        </p:grpSpPr>
        <p:sp>
          <p:nvSpPr>
            <p:cNvPr id="100407" name="Rectangle 7"/>
            <p:cNvSpPr>
              <a:spLocks noChangeArrowheads="1"/>
            </p:cNvSpPr>
            <p:nvPr/>
          </p:nvSpPr>
          <p:spPr bwMode="auto">
            <a:xfrm>
              <a:off x="860"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8" name="Rectangle 8"/>
            <p:cNvSpPr>
              <a:spLocks noChangeArrowheads="1"/>
            </p:cNvSpPr>
            <p:nvPr/>
          </p:nvSpPr>
          <p:spPr bwMode="auto">
            <a:xfrm>
              <a:off x="1105"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9" name="Rectangle 9"/>
            <p:cNvSpPr>
              <a:spLocks noChangeArrowheads="1"/>
            </p:cNvSpPr>
            <p:nvPr/>
          </p:nvSpPr>
          <p:spPr bwMode="auto">
            <a:xfrm>
              <a:off x="1350"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0" name="Rectangle 10"/>
            <p:cNvSpPr>
              <a:spLocks noChangeArrowheads="1"/>
            </p:cNvSpPr>
            <p:nvPr/>
          </p:nvSpPr>
          <p:spPr bwMode="auto">
            <a:xfrm>
              <a:off x="183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1" name="Rectangle 11"/>
            <p:cNvSpPr>
              <a:spLocks noChangeArrowheads="1"/>
            </p:cNvSpPr>
            <p:nvPr/>
          </p:nvSpPr>
          <p:spPr bwMode="auto">
            <a:xfrm>
              <a:off x="208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2" name="Rectangle 12"/>
            <p:cNvSpPr>
              <a:spLocks noChangeArrowheads="1"/>
            </p:cNvSpPr>
            <p:nvPr/>
          </p:nvSpPr>
          <p:spPr bwMode="auto">
            <a:xfrm>
              <a:off x="232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3" name="Rectangle 13"/>
            <p:cNvSpPr>
              <a:spLocks noChangeArrowheads="1"/>
            </p:cNvSpPr>
            <p:nvPr/>
          </p:nvSpPr>
          <p:spPr bwMode="auto">
            <a:xfrm>
              <a:off x="2574"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4" name="Rectangle 14"/>
            <p:cNvSpPr>
              <a:spLocks noChangeArrowheads="1"/>
            </p:cNvSpPr>
            <p:nvPr/>
          </p:nvSpPr>
          <p:spPr bwMode="auto">
            <a:xfrm>
              <a:off x="2818"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5" name="Rectangle 15"/>
            <p:cNvSpPr>
              <a:spLocks noChangeArrowheads="1"/>
            </p:cNvSpPr>
            <p:nvPr/>
          </p:nvSpPr>
          <p:spPr bwMode="auto">
            <a:xfrm>
              <a:off x="3063"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16" name="Rectangle 16"/>
            <p:cNvSpPr>
              <a:spLocks noChangeArrowheads="1"/>
            </p:cNvSpPr>
            <p:nvPr/>
          </p:nvSpPr>
          <p:spPr bwMode="auto">
            <a:xfrm>
              <a:off x="159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0359" name="Group 17"/>
          <p:cNvGrpSpPr>
            <a:grpSpLocks/>
          </p:cNvGrpSpPr>
          <p:nvPr/>
        </p:nvGrpSpPr>
        <p:grpSpPr bwMode="auto">
          <a:xfrm>
            <a:off x="2438400" y="4479925"/>
            <a:ext cx="3898900" cy="379413"/>
            <a:chOff x="860" y="1935"/>
            <a:chExt cx="2456" cy="239"/>
          </a:xfrm>
        </p:grpSpPr>
        <p:sp>
          <p:nvSpPr>
            <p:cNvPr id="100397" name="Rectangle 18"/>
            <p:cNvSpPr>
              <a:spLocks noChangeArrowheads="1"/>
            </p:cNvSpPr>
            <p:nvPr/>
          </p:nvSpPr>
          <p:spPr bwMode="auto">
            <a:xfrm>
              <a:off x="860"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8" name="Rectangle 19"/>
            <p:cNvSpPr>
              <a:spLocks noChangeArrowheads="1"/>
            </p:cNvSpPr>
            <p:nvPr/>
          </p:nvSpPr>
          <p:spPr bwMode="auto">
            <a:xfrm>
              <a:off x="1105"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9" name="Rectangle 20"/>
            <p:cNvSpPr>
              <a:spLocks noChangeArrowheads="1"/>
            </p:cNvSpPr>
            <p:nvPr/>
          </p:nvSpPr>
          <p:spPr bwMode="auto">
            <a:xfrm>
              <a:off x="1350" y="1935"/>
              <a:ext cx="252"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0" name="Rectangle 21"/>
            <p:cNvSpPr>
              <a:spLocks noChangeArrowheads="1"/>
            </p:cNvSpPr>
            <p:nvPr/>
          </p:nvSpPr>
          <p:spPr bwMode="auto">
            <a:xfrm>
              <a:off x="1839"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1" name="Rectangle 22"/>
            <p:cNvSpPr>
              <a:spLocks noChangeArrowheads="1"/>
            </p:cNvSpPr>
            <p:nvPr/>
          </p:nvSpPr>
          <p:spPr bwMode="auto">
            <a:xfrm>
              <a:off x="2084"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2" name="Rectangle 23"/>
            <p:cNvSpPr>
              <a:spLocks noChangeArrowheads="1"/>
            </p:cNvSpPr>
            <p:nvPr/>
          </p:nvSpPr>
          <p:spPr bwMode="auto">
            <a:xfrm>
              <a:off x="2329"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3" name="Rectangle 24"/>
            <p:cNvSpPr>
              <a:spLocks noChangeArrowheads="1"/>
            </p:cNvSpPr>
            <p:nvPr/>
          </p:nvSpPr>
          <p:spPr bwMode="auto">
            <a:xfrm>
              <a:off x="2574" y="1935"/>
              <a:ext cx="252"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4" name="Rectangle 25"/>
            <p:cNvSpPr>
              <a:spLocks noChangeArrowheads="1"/>
            </p:cNvSpPr>
            <p:nvPr/>
          </p:nvSpPr>
          <p:spPr bwMode="auto">
            <a:xfrm>
              <a:off x="2818"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5" name="Rectangle 26"/>
            <p:cNvSpPr>
              <a:spLocks noChangeArrowheads="1"/>
            </p:cNvSpPr>
            <p:nvPr/>
          </p:nvSpPr>
          <p:spPr bwMode="auto">
            <a:xfrm>
              <a:off x="3063"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406" name="Rectangle 27"/>
            <p:cNvSpPr>
              <a:spLocks noChangeArrowheads="1"/>
            </p:cNvSpPr>
            <p:nvPr/>
          </p:nvSpPr>
          <p:spPr bwMode="auto">
            <a:xfrm>
              <a:off x="1594" y="1935"/>
              <a:ext cx="253" cy="239"/>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0360" name="Group 28"/>
          <p:cNvGrpSpPr>
            <a:grpSpLocks/>
          </p:cNvGrpSpPr>
          <p:nvPr/>
        </p:nvGrpSpPr>
        <p:grpSpPr bwMode="auto">
          <a:xfrm>
            <a:off x="2438400" y="4846638"/>
            <a:ext cx="3898900" cy="377825"/>
            <a:chOff x="860" y="2166"/>
            <a:chExt cx="2456" cy="238"/>
          </a:xfrm>
        </p:grpSpPr>
        <p:sp>
          <p:nvSpPr>
            <p:cNvPr id="100387" name="Rectangle 29"/>
            <p:cNvSpPr>
              <a:spLocks noChangeArrowheads="1"/>
            </p:cNvSpPr>
            <p:nvPr/>
          </p:nvSpPr>
          <p:spPr bwMode="auto">
            <a:xfrm>
              <a:off x="860"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8" name="Rectangle 30"/>
            <p:cNvSpPr>
              <a:spLocks noChangeArrowheads="1"/>
            </p:cNvSpPr>
            <p:nvPr/>
          </p:nvSpPr>
          <p:spPr bwMode="auto">
            <a:xfrm>
              <a:off x="1105"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9" name="Rectangle 31"/>
            <p:cNvSpPr>
              <a:spLocks noChangeArrowheads="1"/>
            </p:cNvSpPr>
            <p:nvPr/>
          </p:nvSpPr>
          <p:spPr bwMode="auto">
            <a:xfrm>
              <a:off x="1350"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0" name="Rectangle 32"/>
            <p:cNvSpPr>
              <a:spLocks noChangeArrowheads="1"/>
            </p:cNvSpPr>
            <p:nvPr/>
          </p:nvSpPr>
          <p:spPr bwMode="auto">
            <a:xfrm>
              <a:off x="183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1" name="Rectangle 33"/>
            <p:cNvSpPr>
              <a:spLocks noChangeArrowheads="1"/>
            </p:cNvSpPr>
            <p:nvPr/>
          </p:nvSpPr>
          <p:spPr bwMode="auto">
            <a:xfrm>
              <a:off x="208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2" name="Rectangle 34"/>
            <p:cNvSpPr>
              <a:spLocks noChangeArrowheads="1"/>
            </p:cNvSpPr>
            <p:nvPr/>
          </p:nvSpPr>
          <p:spPr bwMode="auto">
            <a:xfrm>
              <a:off x="232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3" name="Rectangle 35"/>
            <p:cNvSpPr>
              <a:spLocks noChangeArrowheads="1"/>
            </p:cNvSpPr>
            <p:nvPr/>
          </p:nvSpPr>
          <p:spPr bwMode="auto">
            <a:xfrm>
              <a:off x="2574"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4" name="Rectangle 36"/>
            <p:cNvSpPr>
              <a:spLocks noChangeArrowheads="1"/>
            </p:cNvSpPr>
            <p:nvPr/>
          </p:nvSpPr>
          <p:spPr bwMode="auto">
            <a:xfrm>
              <a:off x="2818"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5" name="Rectangle 37"/>
            <p:cNvSpPr>
              <a:spLocks noChangeArrowheads="1"/>
            </p:cNvSpPr>
            <p:nvPr/>
          </p:nvSpPr>
          <p:spPr bwMode="auto">
            <a:xfrm>
              <a:off x="3063"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96" name="Rectangle 38"/>
            <p:cNvSpPr>
              <a:spLocks noChangeArrowheads="1"/>
            </p:cNvSpPr>
            <p:nvPr/>
          </p:nvSpPr>
          <p:spPr bwMode="auto">
            <a:xfrm>
              <a:off x="159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0361" name="Group 39"/>
          <p:cNvGrpSpPr>
            <a:grpSpLocks/>
          </p:cNvGrpSpPr>
          <p:nvPr/>
        </p:nvGrpSpPr>
        <p:grpSpPr bwMode="auto">
          <a:xfrm>
            <a:off x="2438400" y="3748088"/>
            <a:ext cx="3898900" cy="379412"/>
            <a:chOff x="860" y="1474"/>
            <a:chExt cx="2456" cy="239"/>
          </a:xfrm>
        </p:grpSpPr>
        <p:sp>
          <p:nvSpPr>
            <p:cNvPr id="100377" name="Rectangle 40"/>
            <p:cNvSpPr>
              <a:spLocks noChangeArrowheads="1"/>
            </p:cNvSpPr>
            <p:nvPr/>
          </p:nvSpPr>
          <p:spPr bwMode="auto">
            <a:xfrm>
              <a:off x="860"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8" name="Rectangle 41"/>
            <p:cNvSpPr>
              <a:spLocks noChangeArrowheads="1"/>
            </p:cNvSpPr>
            <p:nvPr/>
          </p:nvSpPr>
          <p:spPr bwMode="auto">
            <a:xfrm>
              <a:off x="1105"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9" name="Rectangle 42"/>
            <p:cNvSpPr>
              <a:spLocks noChangeArrowheads="1"/>
            </p:cNvSpPr>
            <p:nvPr/>
          </p:nvSpPr>
          <p:spPr bwMode="auto">
            <a:xfrm>
              <a:off x="1350"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0" name="Rectangle 43"/>
            <p:cNvSpPr>
              <a:spLocks noChangeArrowheads="1"/>
            </p:cNvSpPr>
            <p:nvPr/>
          </p:nvSpPr>
          <p:spPr bwMode="auto">
            <a:xfrm>
              <a:off x="183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1" name="Rectangle 44"/>
            <p:cNvSpPr>
              <a:spLocks noChangeArrowheads="1"/>
            </p:cNvSpPr>
            <p:nvPr/>
          </p:nvSpPr>
          <p:spPr bwMode="auto">
            <a:xfrm>
              <a:off x="208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2" name="Rectangle 45"/>
            <p:cNvSpPr>
              <a:spLocks noChangeArrowheads="1"/>
            </p:cNvSpPr>
            <p:nvPr/>
          </p:nvSpPr>
          <p:spPr bwMode="auto">
            <a:xfrm>
              <a:off x="232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3" name="Rectangle 46"/>
            <p:cNvSpPr>
              <a:spLocks noChangeArrowheads="1"/>
            </p:cNvSpPr>
            <p:nvPr/>
          </p:nvSpPr>
          <p:spPr bwMode="auto">
            <a:xfrm>
              <a:off x="2574"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4" name="Rectangle 47"/>
            <p:cNvSpPr>
              <a:spLocks noChangeArrowheads="1"/>
            </p:cNvSpPr>
            <p:nvPr/>
          </p:nvSpPr>
          <p:spPr bwMode="auto">
            <a:xfrm>
              <a:off x="2818"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5" name="Rectangle 48"/>
            <p:cNvSpPr>
              <a:spLocks noChangeArrowheads="1"/>
            </p:cNvSpPr>
            <p:nvPr/>
          </p:nvSpPr>
          <p:spPr bwMode="auto">
            <a:xfrm>
              <a:off x="3063"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86" name="Rectangle 49"/>
            <p:cNvSpPr>
              <a:spLocks noChangeArrowheads="1"/>
            </p:cNvSpPr>
            <p:nvPr/>
          </p:nvSpPr>
          <p:spPr bwMode="auto">
            <a:xfrm>
              <a:off x="159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sp>
        <p:nvSpPr>
          <p:cNvPr id="100362" name="Rectangle 50"/>
          <p:cNvSpPr>
            <a:spLocks noChangeArrowheads="1"/>
          </p:cNvSpPr>
          <p:nvPr/>
        </p:nvSpPr>
        <p:spPr bwMode="auto">
          <a:xfrm>
            <a:off x="24384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3" name="Rectangle 51"/>
          <p:cNvSpPr>
            <a:spLocks noChangeArrowheads="1"/>
          </p:cNvSpPr>
          <p:nvPr/>
        </p:nvSpPr>
        <p:spPr bwMode="auto">
          <a:xfrm>
            <a:off x="28273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4" name="Rectangle 52"/>
          <p:cNvSpPr>
            <a:spLocks noChangeArrowheads="1"/>
          </p:cNvSpPr>
          <p:nvPr/>
        </p:nvSpPr>
        <p:spPr bwMode="auto">
          <a:xfrm>
            <a:off x="32162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5" name="Rectangle 53"/>
          <p:cNvSpPr>
            <a:spLocks noChangeArrowheads="1"/>
          </p:cNvSpPr>
          <p:nvPr/>
        </p:nvSpPr>
        <p:spPr bwMode="auto">
          <a:xfrm>
            <a:off x="39925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6" name="Rectangle 54"/>
          <p:cNvSpPr>
            <a:spLocks noChangeArrowheads="1"/>
          </p:cNvSpPr>
          <p:nvPr/>
        </p:nvSpPr>
        <p:spPr bwMode="auto">
          <a:xfrm>
            <a:off x="43815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7" name="Rectangle 55"/>
          <p:cNvSpPr>
            <a:spLocks noChangeArrowheads="1"/>
          </p:cNvSpPr>
          <p:nvPr/>
        </p:nvSpPr>
        <p:spPr bwMode="auto">
          <a:xfrm>
            <a:off x="47704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8" name="Rectangle 56"/>
          <p:cNvSpPr>
            <a:spLocks noChangeArrowheads="1"/>
          </p:cNvSpPr>
          <p:nvPr/>
        </p:nvSpPr>
        <p:spPr bwMode="auto">
          <a:xfrm>
            <a:off x="55467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69" name="Rectangle 57"/>
          <p:cNvSpPr>
            <a:spLocks noChangeArrowheads="1"/>
          </p:cNvSpPr>
          <p:nvPr/>
        </p:nvSpPr>
        <p:spPr bwMode="auto">
          <a:xfrm>
            <a:off x="59356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0" name="Rectangle 58"/>
          <p:cNvSpPr>
            <a:spLocks noChangeArrowheads="1"/>
          </p:cNvSpPr>
          <p:nvPr/>
        </p:nvSpPr>
        <p:spPr bwMode="auto">
          <a:xfrm>
            <a:off x="36036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1" name="Rectangle 59"/>
          <p:cNvSpPr>
            <a:spLocks noChangeArrowheads="1"/>
          </p:cNvSpPr>
          <p:nvPr/>
        </p:nvSpPr>
        <p:spPr bwMode="auto">
          <a:xfrm>
            <a:off x="51593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0372" name="Rectangle 60"/>
          <p:cNvSpPr>
            <a:spLocks noChangeArrowheads="1"/>
          </p:cNvSpPr>
          <p:nvPr/>
        </p:nvSpPr>
        <p:spPr bwMode="auto">
          <a:xfrm>
            <a:off x="2092325" y="3355975"/>
            <a:ext cx="354013" cy="19177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a:t>
            </a:r>
          </a:p>
          <a:p>
            <a:pPr eaLnBrk="0" hangingPunct="0"/>
            <a:r>
              <a:rPr lang="en-US" b="1">
                <a:solidFill>
                  <a:srgbClr val="FF0033"/>
                </a:solidFill>
                <a:latin typeface="Arial" charset="0"/>
              </a:rPr>
              <a:t>2</a:t>
            </a:r>
          </a:p>
          <a:p>
            <a:pPr eaLnBrk="0" hangingPunct="0"/>
            <a:r>
              <a:rPr lang="en-US" b="1">
                <a:solidFill>
                  <a:srgbClr val="FF0033"/>
                </a:solidFill>
                <a:latin typeface="Arial" charset="0"/>
              </a:rPr>
              <a:t>3</a:t>
            </a:r>
          </a:p>
          <a:p>
            <a:pPr eaLnBrk="0" hangingPunct="0"/>
            <a:r>
              <a:rPr lang="en-US" b="1">
                <a:solidFill>
                  <a:srgbClr val="FF0033"/>
                </a:solidFill>
                <a:latin typeface="Arial" charset="0"/>
              </a:rPr>
              <a:t>4</a:t>
            </a:r>
          </a:p>
          <a:p>
            <a:pPr eaLnBrk="0" hangingPunct="0"/>
            <a:r>
              <a:rPr lang="en-US" b="1">
                <a:solidFill>
                  <a:srgbClr val="FF0033"/>
                </a:solidFill>
                <a:latin typeface="Arial" charset="0"/>
              </a:rPr>
              <a:t>5</a:t>
            </a:r>
          </a:p>
        </p:txBody>
      </p:sp>
      <p:sp>
        <p:nvSpPr>
          <p:cNvPr id="100373" name="Rectangle 61"/>
          <p:cNvSpPr>
            <a:spLocks noChangeArrowheads="1"/>
          </p:cNvSpPr>
          <p:nvPr/>
        </p:nvSpPr>
        <p:spPr bwMode="auto">
          <a:xfrm>
            <a:off x="2516188" y="5280025"/>
            <a:ext cx="391160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1  2   3  4   5  6   7  8   9  10</a:t>
            </a:r>
          </a:p>
        </p:txBody>
      </p:sp>
      <p:sp>
        <p:nvSpPr>
          <p:cNvPr id="100374" name="Line 62"/>
          <p:cNvSpPr>
            <a:spLocks noChangeShapeType="1"/>
          </p:cNvSpPr>
          <p:nvPr/>
        </p:nvSpPr>
        <p:spPr bwMode="auto">
          <a:xfrm>
            <a:off x="2633663" y="3535363"/>
            <a:ext cx="0" cy="1143000"/>
          </a:xfrm>
          <a:prstGeom prst="line">
            <a:avLst/>
          </a:prstGeom>
          <a:noFill/>
          <a:ln w="76200">
            <a:solidFill>
              <a:srgbClr val="FF0033"/>
            </a:solidFill>
            <a:round/>
            <a:headEnd type="none" w="sm" len="sm"/>
            <a:tailEnd type="triangle" w="med" len="med"/>
          </a:ln>
        </p:spPr>
        <p:txBody>
          <a:bodyPr>
            <a:prstTxWarp prst="textNoShape">
              <a:avLst/>
            </a:prstTxWarp>
          </a:bodyPr>
          <a:lstStyle/>
          <a:p>
            <a:endParaRPr lang="en-US"/>
          </a:p>
        </p:txBody>
      </p:sp>
      <p:sp>
        <p:nvSpPr>
          <p:cNvPr id="100375" name="AutoShape 63"/>
          <p:cNvSpPr>
            <a:spLocks/>
          </p:cNvSpPr>
          <p:nvPr/>
        </p:nvSpPr>
        <p:spPr bwMode="auto">
          <a:xfrm>
            <a:off x="1752600" y="3459163"/>
            <a:ext cx="228600" cy="1417637"/>
          </a:xfrm>
          <a:prstGeom prst="leftBrace">
            <a:avLst>
              <a:gd name="adj1" fmla="val 51678"/>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0376" name="Text Box 64"/>
          <p:cNvSpPr txBox="1">
            <a:spLocks noChangeArrowheads="1"/>
          </p:cNvSpPr>
          <p:nvPr/>
        </p:nvSpPr>
        <p:spPr bwMode="auto">
          <a:xfrm>
            <a:off x="914400" y="3916363"/>
            <a:ext cx="8445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428625"/>
            <a:ext cx="7772400" cy="685800"/>
          </a:xfrm>
        </p:spPr>
        <p:txBody>
          <a:bodyPr/>
          <a:lstStyle/>
          <a:p>
            <a:pPr eaLnBrk="1" hangingPunct="1"/>
            <a:r>
              <a:rPr lang="en-US"/>
              <a:t>Example: Search a 2D Array</a:t>
            </a:r>
          </a:p>
        </p:txBody>
      </p:sp>
      <p:sp>
        <p:nvSpPr>
          <p:cNvPr id="102403" name="Rectangle 3"/>
          <p:cNvSpPr>
            <a:spLocks noGrp="1" noChangeArrowheads="1"/>
          </p:cNvSpPr>
          <p:nvPr>
            <p:ph type="body" idx="1"/>
          </p:nvPr>
        </p:nvSpPr>
        <p:spPr>
          <a:xfrm>
            <a:off x="685800" y="1143000"/>
            <a:ext cx="7772400" cy="4648200"/>
          </a:xfrm>
        </p:spPr>
        <p:txBody>
          <a:bodyPr/>
          <a:lstStyle/>
          <a:p>
            <a:pPr eaLnBrk="1" hangingPunct="1"/>
            <a:r>
              <a:rPr lang="en-US" sz="2800" b="1"/>
              <a:t>Search an unsorted 2D array (row, then column)</a:t>
            </a:r>
          </a:p>
          <a:p>
            <a:pPr lvl="1" eaLnBrk="1" hangingPunct="1"/>
            <a:r>
              <a:rPr lang="en-US" sz="2400" b="1"/>
              <a:t>Traverse all rows</a:t>
            </a:r>
          </a:p>
          <a:p>
            <a:pPr lvl="1" eaLnBrk="1" hangingPunct="1"/>
            <a:r>
              <a:rPr lang="en-US" sz="2400" b="1">
                <a:solidFill>
                  <a:srgbClr val="FF0033"/>
                </a:solidFill>
              </a:rPr>
              <a:t>For each row, examine all the cells (changing columns)</a:t>
            </a:r>
          </a:p>
        </p:txBody>
      </p:sp>
      <p:sp>
        <p:nvSpPr>
          <p:cNvPr id="102404" name="Rectangle 4"/>
          <p:cNvSpPr>
            <a:spLocks noChangeArrowheads="1"/>
          </p:cNvSpPr>
          <p:nvPr/>
        </p:nvSpPr>
        <p:spPr bwMode="auto">
          <a:xfrm>
            <a:off x="1295400" y="3962400"/>
            <a:ext cx="8270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Row</a:t>
            </a:r>
          </a:p>
        </p:txBody>
      </p:sp>
      <p:sp>
        <p:nvSpPr>
          <p:cNvPr id="102405" name="Rectangle 5"/>
          <p:cNvSpPr>
            <a:spLocks noChangeArrowheads="1"/>
          </p:cNvSpPr>
          <p:nvPr/>
        </p:nvSpPr>
        <p:spPr bwMode="auto">
          <a:xfrm>
            <a:off x="1447800" y="5668963"/>
            <a:ext cx="1319213"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3333FF"/>
                </a:solidFill>
                <a:latin typeface="Arial" charset="0"/>
              </a:rPr>
              <a:t>Column</a:t>
            </a:r>
          </a:p>
        </p:txBody>
      </p:sp>
      <p:grpSp>
        <p:nvGrpSpPr>
          <p:cNvPr id="102406" name="Group 6"/>
          <p:cNvGrpSpPr>
            <a:grpSpLocks/>
          </p:cNvGrpSpPr>
          <p:nvPr/>
        </p:nvGrpSpPr>
        <p:grpSpPr bwMode="auto">
          <a:xfrm>
            <a:off x="2438400" y="3382963"/>
            <a:ext cx="3898900" cy="377825"/>
            <a:chOff x="860" y="1244"/>
            <a:chExt cx="2456" cy="238"/>
          </a:xfrm>
        </p:grpSpPr>
        <p:sp>
          <p:nvSpPr>
            <p:cNvPr id="102454" name="Rectangle 7"/>
            <p:cNvSpPr>
              <a:spLocks noChangeArrowheads="1"/>
            </p:cNvSpPr>
            <p:nvPr/>
          </p:nvSpPr>
          <p:spPr bwMode="auto">
            <a:xfrm>
              <a:off x="860"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5" name="Rectangle 8"/>
            <p:cNvSpPr>
              <a:spLocks noChangeArrowheads="1"/>
            </p:cNvSpPr>
            <p:nvPr/>
          </p:nvSpPr>
          <p:spPr bwMode="auto">
            <a:xfrm>
              <a:off x="1105"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6" name="Rectangle 9"/>
            <p:cNvSpPr>
              <a:spLocks noChangeArrowheads="1"/>
            </p:cNvSpPr>
            <p:nvPr/>
          </p:nvSpPr>
          <p:spPr bwMode="auto">
            <a:xfrm>
              <a:off x="1350"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7" name="Rectangle 10"/>
            <p:cNvSpPr>
              <a:spLocks noChangeArrowheads="1"/>
            </p:cNvSpPr>
            <p:nvPr/>
          </p:nvSpPr>
          <p:spPr bwMode="auto">
            <a:xfrm>
              <a:off x="183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8" name="Rectangle 11"/>
            <p:cNvSpPr>
              <a:spLocks noChangeArrowheads="1"/>
            </p:cNvSpPr>
            <p:nvPr/>
          </p:nvSpPr>
          <p:spPr bwMode="auto">
            <a:xfrm>
              <a:off x="208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9" name="Rectangle 12"/>
            <p:cNvSpPr>
              <a:spLocks noChangeArrowheads="1"/>
            </p:cNvSpPr>
            <p:nvPr/>
          </p:nvSpPr>
          <p:spPr bwMode="auto">
            <a:xfrm>
              <a:off x="2329"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0" name="Rectangle 13"/>
            <p:cNvSpPr>
              <a:spLocks noChangeArrowheads="1"/>
            </p:cNvSpPr>
            <p:nvPr/>
          </p:nvSpPr>
          <p:spPr bwMode="auto">
            <a:xfrm>
              <a:off x="2574" y="1244"/>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1" name="Rectangle 14"/>
            <p:cNvSpPr>
              <a:spLocks noChangeArrowheads="1"/>
            </p:cNvSpPr>
            <p:nvPr/>
          </p:nvSpPr>
          <p:spPr bwMode="auto">
            <a:xfrm>
              <a:off x="2818"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2" name="Rectangle 15"/>
            <p:cNvSpPr>
              <a:spLocks noChangeArrowheads="1"/>
            </p:cNvSpPr>
            <p:nvPr/>
          </p:nvSpPr>
          <p:spPr bwMode="auto">
            <a:xfrm>
              <a:off x="3063"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63" name="Rectangle 16"/>
            <p:cNvSpPr>
              <a:spLocks noChangeArrowheads="1"/>
            </p:cNvSpPr>
            <p:nvPr/>
          </p:nvSpPr>
          <p:spPr bwMode="auto">
            <a:xfrm>
              <a:off x="1594" y="1244"/>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sp>
        <p:nvSpPr>
          <p:cNvPr id="102407" name="Rectangle 17"/>
          <p:cNvSpPr>
            <a:spLocks noChangeArrowheads="1"/>
          </p:cNvSpPr>
          <p:nvPr/>
        </p:nvSpPr>
        <p:spPr bwMode="auto">
          <a:xfrm>
            <a:off x="2438400" y="4479925"/>
            <a:ext cx="401638"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08" name="Rectangle 18"/>
          <p:cNvSpPr>
            <a:spLocks noChangeArrowheads="1"/>
          </p:cNvSpPr>
          <p:nvPr/>
        </p:nvSpPr>
        <p:spPr bwMode="auto">
          <a:xfrm>
            <a:off x="2827338"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09" name="Rectangle 19"/>
          <p:cNvSpPr>
            <a:spLocks noChangeArrowheads="1"/>
          </p:cNvSpPr>
          <p:nvPr/>
        </p:nvSpPr>
        <p:spPr bwMode="auto">
          <a:xfrm>
            <a:off x="3216275" y="4479925"/>
            <a:ext cx="400050"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0" name="Rectangle 20"/>
          <p:cNvSpPr>
            <a:spLocks noChangeArrowheads="1"/>
          </p:cNvSpPr>
          <p:nvPr/>
        </p:nvSpPr>
        <p:spPr bwMode="auto">
          <a:xfrm>
            <a:off x="3992563"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1" name="Rectangle 21"/>
          <p:cNvSpPr>
            <a:spLocks noChangeArrowheads="1"/>
          </p:cNvSpPr>
          <p:nvPr/>
        </p:nvSpPr>
        <p:spPr bwMode="auto">
          <a:xfrm>
            <a:off x="4381500" y="4479925"/>
            <a:ext cx="401638"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2" name="Rectangle 22"/>
          <p:cNvSpPr>
            <a:spLocks noChangeArrowheads="1"/>
          </p:cNvSpPr>
          <p:nvPr/>
        </p:nvSpPr>
        <p:spPr bwMode="auto">
          <a:xfrm>
            <a:off x="4770438"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3" name="Rectangle 23"/>
          <p:cNvSpPr>
            <a:spLocks noChangeArrowheads="1"/>
          </p:cNvSpPr>
          <p:nvPr/>
        </p:nvSpPr>
        <p:spPr bwMode="auto">
          <a:xfrm>
            <a:off x="5159375" y="4479925"/>
            <a:ext cx="400050"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4" name="Rectangle 24"/>
          <p:cNvSpPr>
            <a:spLocks noChangeArrowheads="1"/>
          </p:cNvSpPr>
          <p:nvPr/>
        </p:nvSpPr>
        <p:spPr bwMode="auto">
          <a:xfrm>
            <a:off x="5546725" y="4479925"/>
            <a:ext cx="401638" cy="379413"/>
          </a:xfrm>
          <a:prstGeom prst="rect">
            <a:avLst/>
          </a:prstGeom>
          <a:solidFill>
            <a:srgbClr val="3333FF"/>
          </a:solidFill>
          <a:ln w="25400">
            <a:solidFill>
              <a:schemeClr val="tx1"/>
            </a:solidFill>
            <a:miter lim="800000"/>
            <a:headEnd/>
            <a:tailEnd/>
          </a:ln>
        </p:spPr>
        <p:txBody>
          <a:bodyPr wrap="none" lIns="92075" tIns="46038" rIns="92075" bIns="46038">
            <a:prstTxWarp prst="textNoShape">
              <a:avLst/>
            </a:prstTxWarp>
          </a:bodyPr>
          <a:lstStyle/>
          <a:p>
            <a:pPr eaLnBrk="0" hangingPunct="0"/>
            <a:endParaRPr lang="en-US" b="1">
              <a:solidFill>
                <a:srgbClr val="FF0033"/>
              </a:solidFill>
              <a:latin typeface="Courier New" charset="0"/>
            </a:endParaRPr>
          </a:p>
        </p:txBody>
      </p:sp>
      <p:sp>
        <p:nvSpPr>
          <p:cNvPr id="102415" name="Rectangle 25"/>
          <p:cNvSpPr>
            <a:spLocks noChangeArrowheads="1"/>
          </p:cNvSpPr>
          <p:nvPr/>
        </p:nvSpPr>
        <p:spPr bwMode="auto">
          <a:xfrm>
            <a:off x="5935663" y="4479925"/>
            <a:ext cx="401637"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16" name="Rectangle 26"/>
          <p:cNvSpPr>
            <a:spLocks noChangeArrowheads="1"/>
          </p:cNvSpPr>
          <p:nvPr/>
        </p:nvSpPr>
        <p:spPr bwMode="auto">
          <a:xfrm>
            <a:off x="3603625" y="4479925"/>
            <a:ext cx="401638" cy="379413"/>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nvGrpSpPr>
          <p:cNvPr id="102417" name="Group 27"/>
          <p:cNvGrpSpPr>
            <a:grpSpLocks/>
          </p:cNvGrpSpPr>
          <p:nvPr/>
        </p:nvGrpSpPr>
        <p:grpSpPr bwMode="auto">
          <a:xfrm>
            <a:off x="2438400" y="4846638"/>
            <a:ext cx="3898900" cy="377825"/>
            <a:chOff x="860" y="2166"/>
            <a:chExt cx="2456" cy="238"/>
          </a:xfrm>
        </p:grpSpPr>
        <p:sp>
          <p:nvSpPr>
            <p:cNvPr id="102444" name="Rectangle 28"/>
            <p:cNvSpPr>
              <a:spLocks noChangeArrowheads="1"/>
            </p:cNvSpPr>
            <p:nvPr/>
          </p:nvSpPr>
          <p:spPr bwMode="auto">
            <a:xfrm>
              <a:off x="860"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5" name="Rectangle 29"/>
            <p:cNvSpPr>
              <a:spLocks noChangeArrowheads="1"/>
            </p:cNvSpPr>
            <p:nvPr/>
          </p:nvSpPr>
          <p:spPr bwMode="auto">
            <a:xfrm>
              <a:off x="1105"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6" name="Rectangle 30"/>
            <p:cNvSpPr>
              <a:spLocks noChangeArrowheads="1"/>
            </p:cNvSpPr>
            <p:nvPr/>
          </p:nvSpPr>
          <p:spPr bwMode="auto">
            <a:xfrm>
              <a:off x="1350"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7" name="Rectangle 31"/>
            <p:cNvSpPr>
              <a:spLocks noChangeArrowheads="1"/>
            </p:cNvSpPr>
            <p:nvPr/>
          </p:nvSpPr>
          <p:spPr bwMode="auto">
            <a:xfrm>
              <a:off x="183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8" name="Rectangle 32"/>
            <p:cNvSpPr>
              <a:spLocks noChangeArrowheads="1"/>
            </p:cNvSpPr>
            <p:nvPr/>
          </p:nvSpPr>
          <p:spPr bwMode="auto">
            <a:xfrm>
              <a:off x="208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9" name="Rectangle 33"/>
            <p:cNvSpPr>
              <a:spLocks noChangeArrowheads="1"/>
            </p:cNvSpPr>
            <p:nvPr/>
          </p:nvSpPr>
          <p:spPr bwMode="auto">
            <a:xfrm>
              <a:off x="2329"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0" name="Rectangle 34"/>
            <p:cNvSpPr>
              <a:spLocks noChangeArrowheads="1"/>
            </p:cNvSpPr>
            <p:nvPr/>
          </p:nvSpPr>
          <p:spPr bwMode="auto">
            <a:xfrm>
              <a:off x="2574" y="2166"/>
              <a:ext cx="252"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1" name="Rectangle 35"/>
            <p:cNvSpPr>
              <a:spLocks noChangeArrowheads="1"/>
            </p:cNvSpPr>
            <p:nvPr/>
          </p:nvSpPr>
          <p:spPr bwMode="auto">
            <a:xfrm>
              <a:off x="2818"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2" name="Rectangle 36"/>
            <p:cNvSpPr>
              <a:spLocks noChangeArrowheads="1"/>
            </p:cNvSpPr>
            <p:nvPr/>
          </p:nvSpPr>
          <p:spPr bwMode="auto">
            <a:xfrm>
              <a:off x="3063"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53" name="Rectangle 37"/>
            <p:cNvSpPr>
              <a:spLocks noChangeArrowheads="1"/>
            </p:cNvSpPr>
            <p:nvPr/>
          </p:nvSpPr>
          <p:spPr bwMode="auto">
            <a:xfrm>
              <a:off x="1594" y="2166"/>
              <a:ext cx="253" cy="238"/>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grpSp>
        <p:nvGrpSpPr>
          <p:cNvPr id="102418" name="Group 38"/>
          <p:cNvGrpSpPr>
            <a:grpSpLocks/>
          </p:cNvGrpSpPr>
          <p:nvPr/>
        </p:nvGrpSpPr>
        <p:grpSpPr bwMode="auto">
          <a:xfrm>
            <a:off x="2438400" y="3748088"/>
            <a:ext cx="3898900" cy="379412"/>
            <a:chOff x="860" y="1474"/>
            <a:chExt cx="2456" cy="239"/>
          </a:xfrm>
        </p:grpSpPr>
        <p:sp>
          <p:nvSpPr>
            <p:cNvPr id="102434" name="Rectangle 39"/>
            <p:cNvSpPr>
              <a:spLocks noChangeArrowheads="1"/>
            </p:cNvSpPr>
            <p:nvPr/>
          </p:nvSpPr>
          <p:spPr bwMode="auto">
            <a:xfrm>
              <a:off x="860"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5" name="Rectangle 40"/>
            <p:cNvSpPr>
              <a:spLocks noChangeArrowheads="1"/>
            </p:cNvSpPr>
            <p:nvPr/>
          </p:nvSpPr>
          <p:spPr bwMode="auto">
            <a:xfrm>
              <a:off x="1105"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6" name="Rectangle 41"/>
            <p:cNvSpPr>
              <a:spLocks noChangeArrowheads="1"/>
            </p:cNvSpPr>
            <p:nvPr/>
          </p:nvSpPr>
          <p:spPr bwMode="auto">
            <a:xfrm>
              <a:off x="1350"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7" name="Rectangle 42"/>
            <p:cNvSpPr>
              <a:spLocks noChangeArrowheads="1"/>
            </p:cNvSpPr>
            <p:nvPr/>
          </p:nvSpPr>
          <p:spPr bwMode="auto">
            <a:xfrm>
              <a:off x="183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8" name="Rectangle 43"/>
            <p:cNvSpPr>
              <a:spLocks noChangeArrowheads="1"/>
            </p:cNvSpPr>
            <p:nvPr/>
          </p:nvSpPr>
          <p:spPr bwMode="auto">
            <a:xfrm>
              <a:off x="208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39" name="Rectangle 44"/>
            <p:cNvSpPr>
              <a:spLocks noChangeArrowheads="1"/>
            </p:cNvSpPr>
            <p:nvPr/>
          </p:nvSpPr>
          <p:spPr bwMode="auto">
            <a:xfrm>
              <a:off x="2329"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0" name="Rectangle 45"/>
            <p:cNvSpPr>
              <a:spLocks noChangeArrowheads="1"/>
            </p:cNvSpPr>
            <p:nvPr/>
          </p:nvSpPr>
          <p:spPr bwMode="auto">
            <a:xfrm>
              <a:off x="2574" y="1474"/>
              <a:ext cx="252"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1" name="Rectangle 46"/>
            <p:cNvSpPr>
              <a:spLocks noChangeArrowheads="1"/>
            </p:cNvSpPr>
            <p:nvPr/>
          </p:nvSpPr>
          <p:spPr bwMode="auto">
            <a:xfrm>
              <a:off x="2818"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2" name="Rectangle 47"/>
            <p:cNvSpPr>
              <a:spLocks noChangeArrowheads="1"/>
            </p:cNvSpPr>
            <p:nvPr/>
          </p:nvSpPr>
          <p:spPr bwMode="auto">
            <a:xfrm>
              <a:off x="3063"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43" name="Rectangle 48"/>
            <p:cNvSpPr>
              <a:spLocks noChangeArrowheads="1"/>
            </p:cNvSpPr>
            <p:nvPr/>
          </p:nvSpPr>
          <p:spPr bwMode="auto">
            <a:xfrm>
              <a:off x="1594" y="1474"/>
              <a:ext cx="253" cy="239"/>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grpSp>
      <p:sp>
        <p:nvSpPr>
          <p:cNvPr id="102419" name="Rectangle 49"/>
          <p:cNvSpPr>
            <a:spLocks noChangeArrowheads="1"/>
          </p:cNvSpPr>
          <p:nvPr/>
        </p:nvSpPr>
        <p:spPr bwMode="auto">
          <a:xfrm>
            <a:off x="24384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0" name="Rectangle 50"/>
          <p:cNvSpPr>
            <a:spLocks noChangeArrowheads="1"/>
          </p:cNvSpPr>
          <p:nvPr/>
        </p:nvSpPr>
        <p:spPr bwMode="auto">
          <a:xfrm>
            <a:off x="28273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1" name="Rectangle 51"/>
          <p:cNvSpPr>
            <a:spLocks noChangeArrowheads="1"/>
          </p:cNvSpPr>
          <p:nvPr/>
        </p:nvSpPr>
        <p:spPr bwMode="auto">
          <a:xfrm>
            <a:off x="32162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2" name="Rectangle 52"/>
          <p:cNvSpPr>
            <a:spLocks noChangeArrowheads="1"/>
          </p:cNvSpPr>
          <p:nvPr/>
        </p:nvSpPr>
        <p:spPr bwMode="auto">
          <a:xfrm>
            <a:off x="39925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3" name="Rectangle 53"/>
          <p:cNvSpPr>
            <a:spLocks noChangeArrowheads="1"/>
          </p:cNvSpPr>
          <p:nvPr/>
        </p:nvSpPr>
        <p:spPr bwMode="auto">
          <a:xfrm>
            <a:off x="4381500"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4" name="Rectangle 54"/>
          <p:cNvSpPr>
            <a:spLocks noChangeArrowheads="1"/>
          </p:cNvSpPr>
          <p:nvPr/>
        </p:nvSpPr>
        <p:spPr bwMode="auto">
          <a:xfrm>
            <a:off x="4770438"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5" name="Rectangle 55"/>
          <p:cNvSpPr>
            <a:spLocks noChangeArrowheads="1"/>
          </p:cNvSpPr>
          <p:nvPr/>
        </p:nvSpPr>
        <p:spPr bwMode="auto">
          <a:xfrm>
            <a:off x="55467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6" name="Rectangle 56"/>
          <p:cNvSpPr>
            <a:spLocks noChangeArrowheads="1"/>
          </p:cNvSpPr>
          <p:nvPr/>
        </p:nvSpPr>
        <p:spPr bwMode="auto">
          <a:xfrm>
            <a:off x="5935663" y="4114800"/>
            <a:ext cx="401637"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7" name="Rectangle 57"/>
          <p:cNvSpPr>
            <a:spLocks noChangeArrowheads="1"/>
          </p:cNvSpPr>
          <p:nvPr/>
        </p:nvSpPr>
        <p:spPr bwMode="auto">
          <a:xfrm>
            <a:off x="3603625" y="4114800"/>
            <a:ext cx="401638"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8" name="Rectangle 58"/>
          <p:cNvSpPr>
            <a:spLocks noChangeArrowheads="1"/>
          </p:cNvSpPr>
          <p:nvPr/>
        </p:nvSpPr>
        <p:spPr bwMode="auto">
          <a:xfrm>
            <a:off x="5159375" y="4114800"/>
            <a:ext cx="400050" cy="377825"/>
          </a:xfrm>
          <a:prstGeom prst="rect">
            <a:avLst/>
          </a:prstGeom>
          <a:noFill/>
          <a:ln w="25400">
            <a:solidFill>
              <a:schemeClr val="tx1"/>
            </a:solidFill>
            <a:miter lim="800000"/>
            <a:headEnd/>
            <a:tailEnd/>
          </a:ln>
        </p:spPr>
        <p:txBody>
          <a:bodyPr wrap="none" lIns="92075" tIns="46038" rIns="92075" bIns="46038">
            <a:prstTxWarp prst="textNoShape">
              <a:avLst/>
            </a:prstTxWarp>
          </a:bodyPr>
          <a:lstStyle/>
          <a:p>
            <a:pPr eaLnBrk="0" hangingPunct="0"/>
            <a:r>
              <a:rPr lang="en-US" b="1">
                <a:solidFill>
                  <a:srgbClr val="FF0033"/>
                </a:solidFill>
                <a:latin typeface="Courier New" charset="0"/>
              </a:rPr>
              <a:t> </a:t>
            </a:r>
          </a:p>
        </p:txBody>
      </p:sp>
      <p:sp>
        <p:nvSpPr>
          <p:cNvPr id="102429" name="Rectangle 59"/>
          <p:cNvSpPr>
            <a:spLocks noChangeArrowheads="1"/>
          </p:cNvSpPr>
          <p:nvPr/>
        </p:nvSpPr>
        <p:spPr bwMode="auto">
          <a:xfrm>
            <a:off x="2092325" y="3355975"/>
            <a:ext cx="354013" cy="19177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a:t>
            </a:r>
          </a:p>
          <a:p>
            <a:pPr eaLnBrk="0" hangingPunct="0"/>
            <a:r>
              <a:rPr lang="en-US" b="1">
                <a:solidFill>
                  <a:srgbClr val="FF0033"/>
                </a:solidFill>
                <a:latin typeface="Arial" charset="0"/>
              </a:rPr>
              <a:t>2</a:t>
            </a:r>
          </a:p>
          <a:p>
            <a:pPr eaLnBrk="0" hangingPunct="0"/>
            <a:r>
              <a:rPr lang="en-US" b="1">
                <a:solidFill>
                  <a:srgbClr val="FF0033"/>
                </a:solidFill>
                <a:latin typeface="Arial" charset="0"/>
              </a:rPr>
              <a:t>3</a:t>
            </a:r>
          </a:p>
          <a:p>
            <a:pPr eaLnBrk="0" hangingPunct="0"/>
            <a:r>
              <a:rPr lang="en-US" b="1">
                <a:solidFill>
                  <a:srgbClr val="FF0033"/>
                </a:solidFill>
                <a:latin typeface="Arial" charset="0"/>
              </a:rPr>
              <a:t>4</a:t>
            </a:r>
          </a:p>
          <a:p>
            <a:pPr eaLnBrk="0" hangingPunct="0"/>
            <a:r>
              <a:rPr lang="en-US" b="1">
                <a:solidFill>
                  <a:srgbClr val="FF0033"/>
                </a:solidFill>
                <a:latin typeface="Arial" charset="0"/>
              </a:rPr>
              <a:t>5</a:t>
            </a:r>
          </a:p>
        </p:txBody>
      </p:sp>
      <p:sp>
        <p:nvSpPr>
          <p:cNvPr id="102430" name="Rectangle 60"/>
          <p:cNvSpPr>
            <a:spLocks noChangeArrowheads="1"/>
          </p:cNvSpPr>
          <p:nvPr/>
        </p:nvSpPr>
        <p:spPr bwMode="auto">
          <a:xfrm>
            <a:off x="2516188" y="5280025"/>
            <a:ext cx="391160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solidFill>
                  <a:srgbClr val="FF0033"/>
                </a:solidFill>
                <a:latin typeface="Arial" charset="0"/>
              </a:rPr>
              <a:t>1  2   3  4   5  6   7  8   9  10</a:t>
            </a:r>
          </a:p>
        </p:txBody>
      </p:sp>
      <p:sp>
        <p:nvSpPr>
          <p:cNvPr id="102431" name="Line 61"/>
          <p:cNvSpPr>
            <a:spLocks noChangeShapeType="1"/>
          </p:cNvSpPr>
          <p:nvPr/>
        </p:nvSpPr>
        <p:spPr bwMode="auto">
          <a:xfrm>
            <a:off x="2667000" y="4678363"/>
            <a:ext cx="3048000" cy="0"/>
          </a:xfrm>
          <a:prstGeom prst="line">
            <a:avLst/>
          </a:prstGeom>
          <a:noFill/>
          <a:ln w="76200">
            <a:solidFill>
              <a:srgbClr val="FF0033"/>
            </a:solidFill>
            <a:round/>
            <a:headEnd type="none" w="sm" len="sm"/>
            <a:tailEnd type="triangle" w="med" len="med"/>
          </a:ln>
        </p:spPr>
        <p:txBody>
          <a:bodyPr>
            <a:prstTxWarp prst="textNoShape">
              <a:avLst/>
            </a:prstTxWarp>
          </a:bodyPr>
          <a:lstStyle/>
          <a:p>
            <a:endParaRPr lang="en-US"/>
          </a:p>
        </p:txBody>
      </p:sp>
      <p:sp>
        <p:nvSpPr>
          <p:cNvPr id="102432" name="AutoShape 62"/>
          <p:cNvSpPr>
            <a:spLocks/>
          </p:cNvSpPr>
          <p:nvPr/>
        </p:nvSpPr>
        <p:spPr bwMode="auto">
          <a:xfrm rot="16200000" flipV="1">
            <a:off x="4152900" y="4305300"/>
            <a:ext cx="228600" cy="3048000"/>
          </a:xfrm>
          <a:prstGeom prst="leftBrace">
            <a:avLst>
              <a:gd name="adj1" fmla="val 111111"/>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2433" name="Text Box 63"/>
          <p:cNvSpPr txBox="1">
            <a:spLocks noChangeArrowheads="1"/>
          </p:cNvSpPr>
          <p:nvPr/>
        </p:nvSpPr>
        <p:spPr bwMode="auto">
          <a:xfrm>
            <a:off x="3846513" y="5900738"/>
            <a:ext cx="877887"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8229600" cy="1143000"/>
          </a:xfrm>
          <a:noFill/>
        </p:spPr>
        <p:txBody>
          <a:bodyPr/>
          <a:lstStyle/>
          <a:p>
            <a:pPr eaLnBrk="1" hangingPunct="1"/>
            <a:r>
              <a:rPr lang="en-US" sz="3600" smtClean="0">
                <a:solidFill>
                  <a:schemeClr val="accent2"/>
                </a:solidFill>
              </a:rPr>
              <a:t>Tomorrow</a:t>
            </a:r>
            <a:endParaRPr lang="en-US" smtClean="0"/>
          </a:p>
        </p:txBody>
      </p:sp>
      <p:sp>
        <p:nvSpPr>
          <p:cNvPr id="18435" name="Rectangle 3"/>
          <p:cNvSpPr>
            <a:spLocks noGrp="1" noChangeArrowheads="1"/>
          </p:cNvSpPr>
          <p:nvPr>
            <p:ph type="body" idx="1"/>
          </p:nvPr>
        </p:nvSpPr>
        <p:spPr>
          <a:xfrm>
            <a:off x="990600" y="1143000"/>
            <a:ext cx="7467600" cy="4876800"/>
          </a:xfrm>
        </p:spPr>
        <p:txBody>
          <a:bodyPr/>
          <a:lstStyle/>
          <a:p>
            <a:pPr eaLnBrk="1" hangingPunct="1">
              <a:lnSpc>
                <a:spcPct val="90000"/>
              </a:lnSpc>
              <a:buFontTx/>
              <a:buNone/>
            </a:pPr>
            <a:r>
              <a:rPr lang="en-US" sz="2800" smtClean="0"/>
              <a:t>Topics used in IST</a:t>
            </a:r>
          </a:p>
          <a:p>
            <a:pPr eaLnBrk="1" hangingPunct="1">
              <a:lnSpc>
                <a:spcPct val="90000"/>
              </a:lnSpc>
            </a:pPr>
            <a:r>
              <a:rPr lang="en-US" sz="2400" smtClean="0"/>
              <a:t>Representation</a:t>
            </a:r>
          </a:p>
          <a:p>
            <a:pPr eaLnBrk="1" hangingPunct="1">
              <a:lnSpc>
                <a:spcPct val="90000"/>
              </a:lnSpc>
            </a:pPr>
            <a:r>
              <a:rPr lang="en-US" sz="2400" smtClean="0"/>
              <a:t>AI</a:t>
            </a:r>
          </a:p>
          <a:p>
            <a:pPr eaLnBrk="1" hangingPunct="1">
              <a:lnSpc>
                <a:spcPct val="90000"/>
              </a:lnSpc>
            </a:pPr>
            <a:r>
              <a:rPr lang="en-US" sz="2400" smtClean="0"/>
              <a:t>Machine learning</a:t>
            </a:r>
          </a:p>
          <a:p>
            <a:pPr eaLnBrk="1" hangingPunct="1">
              <a:lnSpc>
                <a:spcPct val="90000"/>
              </a:lnSpc>
            </a:pPr>
            <a:r>
              <a:rPr lang="en-US" sz="2400" smtClean="0"/>
              <a:t>Information retrieval and search</a:t>
            </a:r>
          </a:p>
          <a:p>
            <a:pPr eaLnBrk="1" hangingPunct="1">
              <a:lnSpc>
                <a:spcPct val="90000"/>
              </a:lnSpc>
            </a:pPr>
            <a:r>
              <a:rPr lang="en-US" sz="2400" smtClean="0"/>
              <a:t>Text</a:t>
            </a:r>
          </a:p>
          <a:p>
            <a:pPr eaLnBrk="1" hangingPunct="1">
              <a:lnSpc>
                <a:spcPct val="90000"/>
              </a:lnSpc>
            </a:pPr>
            <a:r>
              <a:rPr lang="en-US" sz="2400" smtClean="0"/>
              <a:t>Encryption</a:t>
            </a:r>
          </a:p>
          <a:p>
            <a:pPr eaLnBrk="1" hangingPunct="1">
              <a:lnSpc>
                <a:spcPct val="90000"/>
              </a:lnSpc>
            </a:pPr>
            <a:r>
              <a:rPr lang="en-US" sz="2400" smtClean="0"/>
              <a:t>Social networks</a:t>
            </a:r>
          </a:p>
          <a:p>
            <a:pPr eaLnBrk="1" hangingPunct="1">
              <a:lnSpc>
                <a:spcPct val="90000"/>
              </a:lnSpc>
            </a:pPr>
            <a:r>
              <a:rPr lang="en-US" sz="2400" smtClean="0"/>
              <a:t>Probabilistic reasoning</a:t>
            </a:r>
          </a:p>
          <a:p>
            <a:pPr eaLnBrk="1" hangingPunct="1">
              <a:lnSpc>
                <a:spcPct val="90000"/>
              </a:lnSpc>
            </a:pPr>
            <a:r>
              <a:rPr lang="en-US" sz="2400" smtClean="0"/>
              <a:t>Digital libraries</a:t>
            </a:r>
          </a:p>
          <a:p>
            <a:pPr eaLnBrk="1" hangingPunct="1">
              <a:lnSpc>
                <a:spcPct val="90000"/>
              </a:lnSpc>
            </a:pPr>
            <a:r>
              <a:rPr lang="en-US" sz="2400" smtClean="0"/>
              <a:t>Others?</a:t>
            </a:r>
          </a:p>
          <a:p>
            <a:pPr eaLnBrk="1" hangingPunct="1">
              <a:lnSpc>
                <a:spcPct val="90000"/>
              </a:lnSpc>
            </a:pPr>
            <a:endParaRPr lang="en-US" sz="2400" smtClean="0"/>
          </a:p>
          <a:p>
            <a:pPr eaLnBrk="1" hangingPunct="1">
              <a:lnSpc>
                <a:spcPct val="90000"/>
              </a:lnSpc>
            </a:pPr>
            <a:endParaRPr lang="en-US" sz="2800" smtClean="0"/>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t>Combine the Analysis</a:t>
            </a:r>
          </a:p>
        </p:txBody>
      </p:sp>
      <p:sp>
        <p:nvSpPr>
          <p:cNvPr id="104451" name="Rectangle 3"/>
          <p:cNvSpPr>
            <a:spLocks noGrp="1" noChangeArrowheads="1"/>
          </p:cNvSpPr>
          <p:nvPr>
            <p:ph type="body" idx="1"/>
          </p:nvPr>
        </p:nvSpPr>
        <p:spPr>
          <a:xfrm>
            <a:off x="1066800" y="2587625"/>
            <a:ext cx="6629400" cy="2833688"/>
          </a:xfrm>
        </p:spPr>
        <p:txBody>
          <a:bodyPr/>
          <a:lstStyle/>
          <a:p>
            <a:pPr eaLnBrk="1" hangingPunct="1"/>
            <a:r>
              <a:rPr lang="en-US" b="1"/>
              <a:t>Traverse rows = </a:t>
            </a:r>
            <a:r>
              <a:rPr lang="en-US" b="1">
                <a:latin typeface="Helvetica" charset="0"/>
                <a:ea typeface="Helvetica" charset="0"/>
                <a:cs typeface="Helvetica" charset="0"/>
              </a:rPr>
              <a:t>O(N)</a:t>
            </a:r>
          </a:p>
          <a:p>
            <a:pPr lvl="1" eaLnBrk="1" hangingPunct="1"/>
            <a:r>
              <a:rPr lang="en-US" b="1"/>
              <a:t>Examine all cells in row = </a:t>
            </a:r>
            <a:r>
              <a:rPr lang="en-US" b="1">
                <a:latin typeface="Helvetica" charset="0"/>
              </a:rPr>
              <a:t>O(M)</a:t>
            </a:r>
          </a:p>
          <a:p>
            <a:pPr eaLnBrk="1" hangingPunct="1"/>
            <a:endParaRPr lang="en-US" b="1">
              <a:latin typeface="Helvetica" charset="0"/>
            </a:endParaRPr>
          </a:p>
          <a:p>
            <a:pPr eaLnBrk="1" hangingPunct="1"/>
            <a:r>
              <a:rPr lang="en-US" b="1">
                <a:solidFill>
                  <a:srgbClr val="3333FF"/>
                </a:solidFill>
              </a:rPr>
              <a:t>Embedded, so multiply:</a:t>
            </a:r>
          </a:p>
          <a:p>
            <a:pPr lvl="1" eaLnBrk="1" hangingPunct="1"/>
            <a:r>
              <a:rPr lang="en-US" b="1">
                <a:latin typeface="Helvetica" charset="0"/>
              </a:rPr>
              <a:t>O(N) x O(M) = O(N*M)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t>Sequential Steps</a:t>
            </a:r>
          </a:p>
        </p:txBody>
      </p:sp>
      <p:sp>
        <p:nvSpPr>
          <p:cNvPr id="106499" name="Rectangle 3"/>
          <p:cNvSpPr>
            <a:spLocks noGrp="1" noChangeArrowheads="1"/>
          </p:cNvSpPr>
          <p:nvPr>
            <p:ph type="body" idx="1"/>
          </p:nvPr>
        </p:nvSpPr>
        <p:spPr/>
        <p:txBody>
          <a:bodyPr/>
          <a:lstStyle/>
          <a:p>
            <a:pPr eaLnBrk="1" hangingPunct="1">
              <a:lnSpc>
                <a:spcPct val="90000"/>
              </a:lnSpc>
            </a:pPr>
            <a:r>
              <a:rPr lang="en-US" sz="2800" b="1"/>
              <a:t>If steps appear sequentially (one after another), then </a:t>
            </a:r>
            <a:r>
              <a:rPr lang="en-US" sz="2800" b="1">
                <a:solidFill>
                  <a:srgbClr val="3333FF"/>
                </a:solidFill>
              </a:rPr>
              <a:t>add</a:t>
            </a:r>
            <a:r>
              <a:rPr lang="en-US" sz="2800" b="1"/>
              <a:t> their respective O().</a:t>
            </a:r>
          </a:p>
          <a:p>
            <a:pPr eaLnBrk="1" hangingPunct="1">
              <a:lnSpc>
                <a:spcPct val="90000"/>
              </a:lnSpc>
              <a:buFontTx/>
              <a:buNone/>
            </a:pPr>
            <a:endParaRPr lang="en-US" sz="2800" b="1">
              <a:latin typeface="Courier New" charset="0"/>
            </a:endParaRPr>
          </a:p>
          <a:p>
            <a:pPr eaLnBrk="1" hangingPunct="1">
              <a:lnSpc>
                <a:spcPct val="90000"/>
              </a:lnSpc>
              <a:buFontTx/>
              <a:buNone/>
            </a:pPr>
            <a:r>
              <a:rPr lang="en-US" sz="2800" b="1">
                <a:latin typeface="Courier New" charset="0"/>
              </a:rPr>
              <a:t>loop</a:t>
            </a:r>
          </a:p>
          <a:p>
            <a:pPr eaLnBrk="1" hangingPunct="1">
              <a:lnSpc>
                <a:spcPct val="90000"/>
              </a:lnSpc>
              <a:buFontTx/>
              <a:buNone/>
            </a:pPr>
            <a:r>
              <a:rPr lang="en-US" sz="2800" b="1">
                <a:latin typeface="Courier New" charset="0"/>
              </a:rPr>
              <a:t>. . .</a:t>
            </a:r>
          </a:p>
          <a:p>
            <a:pPr eaLnBrk="1" hangingPunct="1">
              <a:lnSpc>
                <a:spcPct val="90000"/>
              </a:lnSpc>
              <a:buFontTx/>
              <a:buNone/>
            </a:pPr>
            <a:r>
              <a:rPr lang="en-US" sz="2800" b="1">
                <a:latin typeface="Courier New" charset="0"/>
              </a:rPr>
              <a:t>endloop</a:t>
            </a:r>
          </a:p>
          <a:p>
            <a:pPr eaLnBrk="1" hangingPunct="1">
              <a:lnSpc>
                <a:spcPct val="90000"/>
              </a:lnSpc>
              <a:buFontTx/>
              <a:buNone/>
            </a:pPr>
            <a:r>
              <a:rPr lang="en-US" sz="2800" b="1">
                <a:latin typeface="Courier New" charset="0"/>
              </a:rPr>
              <a:t>loop</a:t>
            </a:r>
          </a:p>
          <a:p>
            <a:pPr eaLnBrk="1" hangingPunct="1">
              <a:lnSpc>
                <a:spcPct val="90000"/>
              </a:lnSpc>
              <a:buFontTx/>
              <a:buNone/>
            </a:pPr>
            <a:r>
              <a:rPr lang="en-US" sz="2800" b="1">
                <a:latin typeface="Courier New" charset="0"/>
              </a:rPr>
              <a:t>. . .</a:t>
            </a:r>
          </a:p>
          <a:p>
            <a:pPr eaLnBrk="1" hangingPunct="1">
              <a:lnSpc>
                <a:spcPct val="90000"/>
              </a:lnSpc>
              <a:buFontTx/>
              <a:buNone/>
            </a:pPr>
            <a:r>
              <a:rPr lang="en-US" sz="2800" b="1">
                <a:latin typeface="Courier New" charset="0"/>
              </a:rPr>
              <a:t>endloop</a:t>
            </a:r>
          </a:p>
        </p:txBody>
      </p:sp>
      <p:sp>
        <p:nvSpPr>
          <p:cNvPr id="106500" name="AutoShape 4"/>
          <p:cNvSpPr>
            <a:spLocks/>
          </p:cNvSpPr>
          <p:nvPr/>
        </p:nvSpPr>
        <p:spPr bwMode="auto">
          <a:xfrm>
            <a:off x="2819400" y="2971800"/>
            <a:ext cx="304800" cy="1371600"/>
          </a:xfrm>
          <a:prstGeom prst="rightBrace">
            <a:avLst>
              <a:gd name="adj1" fmla="val 37500"/>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6501" name="AutoShape 5"/>
          <p:cNvSpPr>
            <a:spLocks/>
          </p:cNvSpPr>
          <p:nvPr/>
        </p:nvSpPr>
        <p:spPr bwMode="auto">
          <a:xfrm>
            <a:off x="2819400" y="4495800"/>
            <a:ext cx="304800" cy="1371600"/>
          </a:xfrm>
          <a:prstGeom prst="rightBrace">
            <a:avLst>
              <a:gd name="adj1" fmla="val 37500"/>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6502" name="Text Box 6"/>
          <p:cNvSpPr txBox="1">
            <a:spLocks noChangeArrowheads="1"/>
          </p:cNvSpPr>
          <p:nvPr/>
        </p:nvSpPr>
        <p:spPr bwMode="auto">
          <a:xfrm>
            <a:off x="3184525" y="3240088"/>
            <a:ext cx="4048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N</a:t>
            </a:r>
          </a:p>
        </p:txBody>
      </p:sp>
      <p:sp>
        <p:nvSpPr>
          <p:cNvPr id="106503" name="Text Box 7"/>
          <p:cNvSpPr txBox="1">
            <a:spLocks noChangeArrowheads="1"/>
          </p:cNvSpPr>
          <p:nvPr/>
        </p:nvSpPr>
        <p:spPr bwMode="auto">
          <a:xfrm>
            <a:off x="3108325" y="4916488"/>
            <a:ext cx="4381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M</a:t>
            </a:r>
          </a:p>
        </p:txBody>
      </p:sp>
      <p:sp>
        <p:nvSpPr>
          <p:cNvPr id="106504" name="Line 8"/>
          <p:cNvSpPr>
            <a:spLocks noChangeShapeType="1"/>
          </p:cNvSpPr>
          <p:nvPr/>
        </p:nvSpPr>
        <p:spPr bwMode="auto">
          <a:xfrm>
            <a:off x="3657600" y="4343400"/>
            <a:ext cx="914400" cy="0"/>
          </a:xfrm>
          <a:prstGeom prst="line">
            <a:avLst/>
          </a:prstGeom>
          <a:noFill/>
          <a:ln w="38100">
            <a:solidFill>
              <a:schemeClr val="tx1"/>
            </a:solidFill>
            <a:round/>
            <a:headEnd type="none" w="sm" len="sm"/>
            <a:tailEnd type="triangle" w="med" len="med"/>
          </a:ln>
        </p:spPr>
        <p:txBody>
          <a:bodyPr>
            <a:prstTxWarp prst="textNoShape">
              <a:avLst/>
            </a:prstTxWarp>
          </a:bodyPr>
          <a:lstStyle/>
          <a:p>
            <a:endParaRPr lang="en-US"/>
          </a:p>
        </p:txBody>
      </p:sp>
      <p:sp>
        <p:nvSpPr>
          <p:cNvPr id="56329" name="Text Box 9"/>
          <p:cNvSpPr txBox="1">
            <a:spLocks noChangeArrowheads="1"/>
          </p:cNvSpPr>
          <p:nvPr/>
        </p:nvSpPr>
        <p:spPr bwMode="auto">
          <a:xfrm>
            <a:off x="4800600" y="4078288"/>
            <a:ext cx="14462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O(N +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build="p" autoUpdateAnimBg="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t>Embedded Steps</a:t>
            </a:r>
          </a:p>
        </p:txBody>
      </p:sp>
      <p:sp>
        <p:nvSpPr>
          <p:cNvPr id="108547" name="Rectangle 3"/>
          <p:cNvSpPr>
            <a:spLocks noGrp="1" noChangeArrowheads="1"/>
          </p:cNvSpPr>
          <p:nvPr>
            <p:ph type="body" idx="1"/>
          </p:nvPr>
        </p:nvSpPr>
        <p:spPr>
          <a:xfrm>
            <a:off x="685800" y="1447800"/>
            <a:ext cx="8001000" cy="4648200"/>
          </a:xfrm>
        </p:spPr>
        <p:txBody>
          <a:bodyPr/>
          <a:lstStyle/>
          <a:p>
            <a:pPr eaLnBrk="1" hangingPunct="1"/>
            <a:endParaRPr lang="en-US" sz="2800" b="1"/>
          </a:p>
          <a:p>
            <a:pPr eaLnBrk="1" hangingPunct="1"/>
            <a:r>
              <a:rPr lang="en-US" sz="2800" b="1"/>
              <a:t>If steps appear embedded (one inside another), then </a:t>
            </a:r>
            <a:r>
              <a:rPr lang="en-US" sz="2800" b="1">
                <a:solidFill>
                  <a:srgbClr val="3333FF"/>
                </a:solidFill>
              </a:rPr>
              <a:t>multiply</a:t>
            </a:r>
            <a:r>
              <a:rPr lang="en-US" sz="2800" b="1"/>
              <a:t> their respective O().</a:t>
            </a:r>
          </a:p>
          <a:p>
            <a:pPr eaLnBrk="1" hangingPunct="1"/>
            <a:endParaRPr lang="en-US" sz="2800" b="1"/>
          </a:p>
          <a:p>
            <a:pPr eaLnBrk="1" hangingPunct="1">
              <a:buFontTx/>
              <a:buNone/>
            </a:pPr>
            <a:r>
              <a:rPr lang="en-US" sz="2800" b="1">
                <a:latin typeface="Courier New" charset="0"/>
              </a:rPr>
              <a:t>loop</a:t>
            </a:r>
          </a:p>
          <a:p>
            <a:pPr eaLnBrk="1" hangingPunct="1">
              <a:buFontTx/>
              <a:buNone/>
            </a:pPr>
            <a:r>
              <a:rPr lang="en-US" sz="2800" b="1">
                <a:latin typeface="Courier New" charset="0"/>
              </a:rPr>
              <a:t>   loop</a:t>
            </a:r>
          </a:p>
          <a:p>
            <a:pPr eaLnBrk="1" hangingPunct="1">
              <a:buFontTx/>
              <a:buNone/>
            </a:pPr>
            <a:r>
              <a:rPr lang="en-US" sz="2800" b="1">
                <a:latin typeface="Courier New" charset="0"/>
              </a:rPr>
              <a:t>   . . .</a:t>
            </a:r>
          </a:p>
          <a:p>
            <a:pPr eaLnBrk="1" hangingPunct="1">
              <a:buFontTx/>
              <a:buNone/>
            </a:pPr>
            <a:r>
              <a:rPr lang="en-US" sz="2800" b="1">
                <a:latin typeface="Courier New" charset="0"/>
              </a:rPr>
              <a:t>   endloop</a:t>
            </a:r>
          </a:p>
          <a:p>
            <a:pPr eaLnBrk="1" hangingPunct="1">
              <a:buFontTx/>
              <a:buNone/>
            </a:pPr>
            <a:r>
              <a:rPr lang="en-US" sz="2800" b="1">
                <a:latin typeface="Courier New" charset="0"/>
              </a:rPr>
              <a:t>endloop</a:t>
            </a:r>
          </a:p>
        </p:txBody>
      </p:sp>
      <p:sp>
        <p:nvSpPr>
          <p:cNvPr id="108548" name="AutoShape 4"/>
          <p:cNvSpPr>
            <a:spLocks/>
          </p:cNvSpPr>
          <p:nvPr/>
        </p:nvSpPr>
        <p:spPr bwMode="auto">
          <a:xfrm>
            <a:off x="3124200" y="3962400"/>
            <a:ext cx="304800" cy="1371600"/>
          </a:xfrm>
          <a:prstGeom prst="rightBrace">
            <a:avLst>
              <a:gd name="adj1" fmla="val 37500"/>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8549" name="AutoShape 5"/>
          <p:cNvSpPr>
            <a:spLocks/>
          </p:cNvSpPr>
          <p:nvPr/>
        </p:nvSpPr>
        <p:spPr bwMode="auto">
          <a:xfrm>
            <a:off x="4114800" y="3429000"/>
            <a:ext cx="304800" cy="2362200"/>
          </a:xfrm>
          <a:prstGeom prst="rightBrace">
            <a:avLst>
              <a:gd name="adj1" fmla="val 64583"/>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08550" name="Text Box 6"/>
          <p:cNvSpPr txBox="1">
            <a:spLocks noChangeArrowheads="1"/>
          </p:cNvSpPr>
          <p:nvPr/>
        </p:nvSpPr>
        <p:spPr bwMode="auto">
          <a:xfrm>
            <a:off x="3489325" y="4383088"/>
            <a:ext cx="438150"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M</a:t>
            </a:r>
          </a:p>
        </p:txBody>
      </p:sp>
      <p:sp>
        <p:nvSpPr>
          <p:cNvPr id="108551" name="Text Box 7"/>
          <p:cNvSpPr txBox="1">
            <a:spLocks noChangeArrowheads="1"/>
          </p:cNvSpPr>
          <p:nvPr/>
        </p:nvSpPr>
        <p:spPr bwMode="auto">
          <a:xfrm>
            <a:off x="4556125" y="4383088"/>
            <a:ext cx="4048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N</a:t>
            </a:r>
          </a:p>
        </p:txBody>
      </p:sp>
      <p:sp>
        <p:nvSpPr>
          <p:cNvPr id="108552" name="Line 8"/>
          <p:cNvSpPr>
            <a:spLocks noChangeShapeType="1"/>
          </p:cNvSpPr>
          <p:nvPr/>
        </p:nvSpPr>
        <p:spPr bwMode="auto">
          <a:xfrm>
            <a:off x="5257800" y="4572000"/>
            <a:ext cx="838200" cy="0"/>
          </a:xfrm>
          <a:prstGeom prst="line">
            <a:avLst/>
          </a:prstGeom>
          <a:noFill/>
          <a:ln w="38100">
            <a:solidFill>
              <a:schemeClr val="tx1"/>
            </a:solidFill>
            <a:round/>
            <a:headEnd type="none" w="sm" len="sm"/>
            <a:tailEnd type="triangle" w="med" len="med"/>
          </a:ln>
        </p:spPr>
        <p:txBody>
          <a:bodyPr>
            <a:prstTxWarp prst="textNoShape">
              <a:avLst/>
            </a:prstTxWarp>
          </a:bodyPr>
          <a:lstStyle/>
          <a:p>
            <a:endParaRPr lang="en-US"/>
          </a:p>
        </p:txBody>
      </p:sp>
      <p:sp>
        <p:nvSpPr>
          <p:cNvPr id="58377" name="Text Box 9"/>
          <p:cNvSpPr txBox="1">
            <a:spLocks noChangeArrowheads="1"/>
          </p:cNvSpPr>
          <p:nvPr/>
        </p:nvSpPr>
        <p:spPr bwMode="auto">
          <a:xfrm>
            <a:off x="6172200" y="4343400"/>
            <a:ext cx="1217613"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latin typeface="Arial" charset="0"/>
              </a:rPr>
              <a:t>O(N*M)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build="p" autoUpdateAnimBg="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609600"/>
            <a:ext cx="7772400" cy="914400"/>
          </a:xfrm>
        </p:spPr>
        <p:txBody>
          <a:bodyPr/>
          <a:lstStyle/>
          <a:p>
            <a:pPr eaLnBrk="1" hangingPunct="1"/>
            <a:r>
              <a:rPr lang="en-US">
                <a:solidFill>
                  <a:srgbClr val="FF0000"/>
                </a:solidFill>
              </a:rPr>
              <a:t>Correctly Determining O( )</a:t>
            </a:r>
            <a:endParaRPr lang="en-US"/>
          </a:p>
        </p:txBody>
      </p:sp>
      <p:sp>
        <p:nvSpPr>
          <p:cNvPr id="110595" name="Rectangle 3"/>
          <p:cNvSpPr>
            <a:spLocks noGrp="1" noChangeArrowheads="1"/>
          </p:cNvSpPr>
          <p:nvPr>
            <p:ph type="body" idx="1"/>
          </p:nvPr>
        </p:nvSpPr>
        <p:spPr>
          <a:xfrm>
            <a:off x="685800" y="1524000"/>
            <a:ext cx="7772400" cy="4953000"/>
          </a:xfrm>
        </p:spPr>
        <p:txBody>
          <a:bodyPr/>
          <a:lstStyle/>
          <a:p>
            <a:pPr eaLnBrk="1" hangingPunct="1">
              <a:lnSpc>
                <a:spcPct val="90000"/>
              </a:lnSpc>
            </a:pPr>
            <a:r>
              <a:rPr lang="en-US" b="1"/>
              <a:t>Can have multiple factors:</a:t>
            </a:r>
          </a:p>
          <a:p>
            <a:pPr lvl="1" eaLnBrk="1" hangingPunct="1">
              <a:lnSpc>
                <a:spcPct val="90000"/>
              </a:lnSpc>
            </a:pPr>
            <a:r>
              <a:rPr lang="en-US" b="1">
                <a:latin typeface="Helvetica" charset="0"/>
              </a:rPr>
              <a:t>O(NM)</a:t>
            </a:r>
          </a:p>
          <a:p>
            <a:pPr lvl="1" eaLnBrk="1" hangingPunct="1">
              <a:lnSpc>
                <a:spcPct val="90000"/>
              </a:lnSpc>
            </a:pPr>
            <a:r>
              <a:rPr lang="en-US" b="1">
                <a:latin typeface="Helvetica" charset="0"/>
              </a:rPr>
              <a:t>O(logP + N</a:t>
            </a:r>
            <a:r>
              <a:rPr lang="en-US" b="1" baseline="30000">
                <a:latin typeface="Helvetica" charset="0"/>
              </a:rPr>
              <a:t>2</a:t>
            </a:r>
            <a:r>
              <a:rPr lang="en-US" b="1">
                <a:latin typeface="Helvetica" charset="0"/>
              </a:rPr>
              <a:t>)</a:t>
            </a:r>
          </a:p>
          <a:p>
            <a:pPr eaLnBrk="1" hangingPunct="1">
              <a:lnSpc>
                <a:spcPct val="90000"/>
              </a:lnSpc>
            </a:pPr>
            <a:r>
              <a:rPr lang="en-US" b="1"/>
              <a:t>But keep only the </a:t>
            </a:r>
            <a:r>
              <a:rPr lang="en-US" b="1">
                <a:solidFill>
                  <a:srgbClr val="FF0000"/>
                </a:solidFill>
              </a:rPr>
              <a:t>dominant factors</a:t>
            </a:r>
            <a:r>
              <a:rPr lang="en-US" b="1"/>
              <a:t>:</a:t>
            </a:r>
          </a:p>
          <a:p>
            <a:pPr lvl="1" eaLnBrk="1" hangingPunct="1">
              <a:lnSpc>
                <a:spcPct val="90000"/>
              </a:lnSpc>
            </a:pPr>
            <a:r>
              <a:rPr lang="en-US" b="1">
                <a:latin typeface="Helvetica" charset="0"/>
              </a:rPr>
              <a:t>O(N + NlogN)   </a:t>
            </a:r>
            <a:r>
              <a:rPr lang="en-US" sz="3600" b="1">
                <a:latin typeface="Helvetica" charset="0"/>
                <a:sym typeface="Symbol" charset="2"/>
              </a:rPr>
              <a:t></a:t>
            </a:r>
            <a:r>
              <a:rPr lang="en-US" b="1">
                <a:latin typeface="Helvetica" charset="0"/>
              </a:rPr>
              <a:t>    </a:t>
            </a:r>
          </a:p>
          <a:p>
            <a:pPr lvl="1" eaLnBrk="1" hangingPunct="1">
              <a:lnSpc>
                <a:spcPct val="90000"/>
              </a:lnSpc>
            </a:pPr>
            <a:r>
              <a:rPr lang="en-US" b="1">
                <a:latin typeface="Helvetica" charset="0"/>
              </a:rPr>
              <a:t>O(N*M + P)</a:t>
            </a:r>
            <a:r>
              <a:rPr lang="en-US" sz="3600" b="1">
                <a:latin typeface="Helvetica" charset="0"/>
                <a:sym typeface="Symbol" charset="2"/>
              </a:rPr>
              <a:t></a:t>
            </a:r>
            <a:r>
              <a:rPr lang="en-US" b="1">
                <a:latin typeface="Helvetica" charset="0"/>
              </a:rPr>
              <a:t> </a:t>
            </a:r>
          </a:p>
          <a:p>
            <a:pPr lvl="1" eaLnBrk="1" hangingPunct="1">
              <a:lnSpc>
                <a:spcPct val="90000"/>
              </a:lnSpc>
            </a:pPr>
            <a:r>
              <a:rPr lang="en-US" b="1">
                <a:latin typeface="Helvetica" charset="0"/>
              </a:rPr>
              <a:t>O(V</a:t>
            </a:r>
            <a:r>
              <a:rPr lang="en-US" b="1" baseline="30000">
                <a:latin typeface="Helvetica" charset="0"/>
              </a:rPr>
              <a:t>2</a:t>
            </a:r>
            <a:r>
              <a:rPr lang="en-US" b="1">
                <a:latin typeface="Helvetica" charset="0"/>
              </a:rPr>
              <a:t> + VlogV)</a:t>
            </a:r>
            <a:r>
              <a:rPr lang="en-US" b="1"/>
              <a:t>  </a:t>
            </a:r>
            <a:r>
              <a:rPr lang="en-US" sz="3600" b="1">
                <a:sym typeface="Symbol" charset="2"/>
              </a:rPr>
              <a:t></a:t>
            </a:r>
            <a:r>
              <a:rPr lang="en-US" b="1"/>
              <a:t>   </a:t>
            </a:r>
          </a:p>
          <a:p>
            <a:pPr eaLnBrk="1" hangingPunct="1">
              <a:lnSpc>
                <a:spcPct val="90000"/>
              </a:lnSpc>
            </a:pPr>
            <a:r>
              <a:rPr lang="en-US" b="1"/>
              <a:t>Drop constants:</a:t>
            </a:r>
          </a:p>
          <a:p>
            <a:pPr lvl="1" eaLnBrk="1" hangingPunct="1">
              <a:lnSpc>
                <a:spcPct val="90000"/>
              </a:lnSpc>
            </a:pPr>
            <a:r>
              <a:rPr lang="en-US" b="1">
                <a:latin typeface="Helvetica" charset="0"/>
              </a:rPr>
              <a:t>O(2N + 3N</a:t>
            </a:r>
            <a:r>
              <a:rPr lang="en-US" b="1" baseline="30000">
                <a:latin typeface="Helvetica" charset="0"/>
              </a:rPr>
              <a:t>2</a:t>
            </a:r>
            <a:r>
              <a:rPr lang="en-US" b="1">
                <a:latin typeface="Helvetica" charset="0"/>
              </a:rPr>
              <a:t>)</a:t>
            </a:r>
            <a:r>
              <a:rPr lang="en-US" b="1"/>
              <a:t>  </a:t>
            </a:r>
            <a:r>
              <a:rPr lang="en-US" sz="3600" b="1">
                <a:sym typeface="Symbol" charset="2"/>
              </a:rPr>
              <a:t></a:t>
            </a:r>
            <a:r>
              <a:rPr lang="en-US" b="1"/>
              <a:t>   </a:t>
            </a:r>
          </a:p>
        </p:txBody>
      </p:sp>
      <p:sp>
        <p:nvSpPr>
          <p:cNvPr id="60420" name="Text Box 4"/>
          <p:cNvSpPr txBox="1">
            <a:spLocks noChangeArrowheads="1"/>
          </p:cNvSpPr>
          <p:nvPr/>
        </p:nvSpPr>
        <p:spPr bwMode="auto">
          <a:xfrm>
            <a:off x="4572000" y="3581400"/>
            <a:ext cx="1744663"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O(NlogN)</a:t>
            </a:r>
          </a:p>
        </p:txBody>
      </p:sp>
      <p:sp>
        <p:nvSpPr>
          <p:cNvPr id="60421" name="Text Box 5"/>
          <p:cNvSpPr txBox="1">
            <a:spLocks noChangeArrowheads="1"/>
          </p:cNvSpPr>
          <p:nvPr/>
        </p:nvSpPr>
        <p:spPr bwMode="auto">
          <a:xfrm>
            <a:off x="4572000" y="4114800"/>
            <a:ext cx="1389063"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O(N*M)</a:t>
            </a:r>
          </a:p>
        </p:txBody>
      </p:sp>
      <p:sp>
        <p:nvSpPr>
          <p:cNvPr id="60422" name="Text Box 6"/>
          <p:cNvSpPr txBox="1">
            <a:spLocks noChangeArrowheads="1"/>
          </p:cNvSpPr>
          <p:nvPr/>
        </p:nvSpPr>
        <p:spPr bwMode="auto">
          <a:xfrm>
            <a:off x="4724400" y="4724400"/>
            <a:ext cx="1068388"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O(V</a:t>
            </a:r>
            <a:r>
              <a:rPr lang="en-US" sz="2800" b="1" baseline="30000">
                <a:latin typeface="Arial" charset="0"/>
              </a:rPr>
              <a:t>2</a:t>
            </a:r>
            <a:r>
              <a:rPr lang="en-US" sz="2800" b="1">
                <a:latin typeface="Arial" charset="0"/>
              </a:rPr>
              <a:t>)</a:t>
            </a:r>
          </a:p>
        </p:txBody>
      </p:sp>
      <p:sp>
        <p:nvSpPr>
          <p:cNvPr id="60423" name="Text Box 7"/>
          <p:cNvSpPr txBox="1">
            <a:spLocks noChangeArrowheads="1"/>
          </p:cNvSpPr>
          <p:nvPr/>
        </p:nvSpPr>
        <p:spPr bwMode="auto">
          <a:xfrm>
            <a:off x="6019800" y="5791200"/>
            <a:ext cx="1658938" cy="579438"/>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3200" b="1">
                <a:latin typeface="Arial" charset="0"/>
                <a:sym typeface="Symbol" charset="2"/>
              </a:rPr>
              <a:t></a:t>
            </a:r>
            <a:r>
              <a:rPr lang="en-US" b="1">
                <a:latin typeface="Arial" charset="0"/>
              </a:rPr>
              <a:t>  </a:t>
            </a:r>
            <a:r>
              <a:rPr lang="en-US" sz="2800" b="1">
                <a:latin typeface="Arial" charset="0"/>
              </a:rPr>
              <a:t>O(N</a:t>
            </a:r>
            <a:r>
              <a:rPr lang="en-US" sz="2800" b="1" baseline="30000">
                <a:latin typeface="Arial" charset="0"/>
              </a:rPr>
              <a:t>2</a:t>
            </a:r>
            <a:r>
              <a:rPr lang="en-US" sz="2800" b="1">
                <a:latin typeface="Arial" charset="0"/>
              </a:rPr>
              <a:t>)</a:t>
            </a:r>
          </a:p>
        </p:txBody>
      </p:sp>
      <p:sp>
        <p:nvSpPr>
          <p:cNvPr id="60424" name="Text Box 8"/>
          <p:cNvSpPr txBox="1">
            <a:spLocks noChangeArrowheads="1"/>
          </p:cNvSpPr>
          <p:nvPr/>
        </p:nvSpPr>
        <p:spPr bwMode="auto">
          <a:xfrm>
            <a:off x="4267200" y="5892800"/>
            <a:ext cx="1849438" cy="519113"/>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800" b="1">
                <a:latin typeface="Arial" charset="0"/>
              </a:rPr>
              <a:t>O(N + N</a:t>
            </a:r>
            <a:r>
              <a:rPr lang="en-US" sz="2800" b="1" baseline="30000">
                <a:latin typeface="Arial" charset="0"/>
              </a:rPr>
              <a:t>2</a:t>
            </a:r>
            <a:r>
              <a:rPr lang="en-US" sz="2800" b="1">
                <a:latin typeface="Arial" charset="0"/>
              </a:rPr>
              <a:t>) </a:t>
            </a:r>
          </a:p>
        </p:txBody>
      </p:sp>
      <p:sp>
        <p:nvSpPr>
          <p:cNvPr id="110601" name="TextBox 8"/>
          <p:cNvSpPr txBox="1">
            <a:spLocks noChangeArrowheads="1"/>
          </p:cNvSpPr>
          <p:nvPr/>
        </p:nvSpPr>
        <p:spPr bwMode="auto">
          <a:xfrm>
            <a:off x="6248400" y="4876800"/>
            <a:ext cx="2206625" cy="708025"/>
          </a:xfrm>
          <a:prstGeom prst="rect">
            <a:avLst/>
          </a:prstGeom>
          <a:noFill/>
          <a:ln w="9525">
            <a:noFill/>
            <a:miter lim="800000"/>
            <a:headEnd/>
            <a:tailEnd/>
          </a:ln>
        </p:spPr>
        <p:txBody>
          <a:bodyPr wrap="none">
            <a:prstTxWarp prst="textNoShape">
              <a:avLst/>
            </a:prstTxWarp>
            <a:spAutoFit/>
          </a:bodyPr>
          <a:lstStyle/>
          <a:p>
            <a:pPr marL="0" lvl="1"/>
            <a:r>
              <a:rPr lang="en-US" sz="2000"/>
              <a:t>What about </a:t>
            </a:r>
            <a:r>
              <a:rPr lang="en-US" sz="2000" b="1">
                <a:latin typeface="Helvetica" charset="0"/>
              </a:rPr>
              <a:t>O(NM)</a:t>
            </a:r>
          </a:p>
          <a:p>
            <a:r>
              <a:rPr lang="en-US" sz="2000"/>
              <a:t>&amp; </a:t>
            </a:r>
            <a:r>
              <a:rPr lang="en-US" sz="2000" b="1">
                <a:latin typeface="Arial" charset="0"/>
              </a:rPr>
              <a:t>O(N</a:t>
            </a:r>
            <a:r>
              <a:rPr lang="en-US" sz="2000" b="1" baseline="30000">
                <a:latin typeface="Arial" charset="0"/>
              </a:rPr>
              <a:t>2</a:t>
            </a:r>
            <a:r>
              <a:rPr lang="en-US" sz="20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p:bldP spid="60421" grpId="0" build="p" autoUpdateAnimBg="0"/>
      <p:bldP spid="60422" grpId="0" build="p" autoUpdateAnimBg="0"/>
      <p:bldP spid="60423" grpId="0" build="p" autoUpdateAnimBg="0"/>
      <p:bldP spid="60424" grpId="0" build="p" autoUpdateAnimBg="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t>Summary</a:t>
            </a:r>
          </a:p>
        </p:txBody>
      </p:sp>
      <p:sp>
        <p:nvSpPr>
          <p:cNvPr id="62467" name="Rectangle 3"/>
          <p:cNvSpPr>
            <a:spLocks noGrp="1" noChangeArrowheads="1"/>
          </p:cNvSpPr>
          <p:nvPr>
            <p:ph type="body" idx="1"/>
          </p:nvPr>
        </p:nvSpPr>
        <p:spPr/>
        <p:txBody>
          <a:bodyPr/>
          <a:lstStyle/>
          <a:p>
            <a:pPr eaLnBrk="1" hangingPunct="1"/>
            <a:r>
              <a:rPr lang="en-US" b="1"/>
              <a:t>We use O() notation to discuss </a:t>
            </a:r>
            <a:r>
              <a:rPr lang="en-US" b="1">
                <a:solidFill>
                  <a:srgbClr val="3333FF"/>
                </a:solidFill>
              </a:rPr>
              <a:t>the rate at which the work of an algorithm grows with respect to the size of the input</a:t>
            </a:r>
            <a:r>
              <a:rPr lang="en-US" b="1"/>
              <a:t>.</a:t>
            </a:r>
          </a:p>
          <a:p>
            <a:pPr eaLnBrk="1" hangingPunct="1"/>
            <a:endParaRPr lang="en-US" b="1"/>
          </a:p>
          <a:p>
            <a:pPr eaLnBrk="1" hangingPunct="1"/>
            <a:r>
              <a:rPr lang="en-US" b="1"/>
              <a:t>O() is an upper bound, so </a:t>
            </a:r>
            <a:r>
              <a:rPr lang="en-US" b="1">
                <a:solidFill>
                  <a:srgbClr val="3333FF"/>
                </a:solidFill>
              </a:rPr>
              <a:t>only keep dominant terms and drop constants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81000"/>
            <a:ext cx="7772400" cy="1143000"/>
          </a:xfrm>
        </p:spPr>
        <p:txBody>
          <a:bodyPr/>
          <a:lstStyle/>
          <a:p>
            <a:pPr eaLnBrk="1" hangingPunct="1"/>
            <a:r>
              <a:rPr lang="en-US" smtClean="0">
                <a:solidFill>
                  <a:srgbClr val="FF0000"/>
                </a:solidFill>
              </a:rPr>
              <a:t>Best vs worse vs average</a:t>
            </a:r>
          </a:p>
        </p:txBody>
      </p:sp>
      <p:sp>
        <p:nvSpPr>
          <p:cNvPr id="62467" name="Rectangle 3"/>
          <p:cNvSpPr>
            <a:spLocks noGrp="1" noChangeArrowheads="1"/>
          </p:cNvSpPr>
          <p:nvPr>
            <p:ph type="body" idx="1"/>
          </p:nvPr>
        </p:nvSpPr>
        <p:spPr>
          <a:xfrm>
            <a:off x="685800" y="1752600"/>
            <a:ext cx="7772400" cy="4114800"/>
          </a:xfrm>
        </p:spPr>
        <p:txBody>
          <a:bodyPr/>
          <a:lstStyle/>
          <a:p>
            <a:pPr eaLnBrk="1" hangingPunct="1"/>
            <a:r>
              <a:rPr lang="en-US" b="1" smtClean="0"/>
              <a:t>Best case is the best we can do</a:t>
            </a:r>
          </a:p>
          <a:p>
            <a:pPr eaLnBrk="1" hangingPunct="1"/>
            <a:r>
              <a:rPr lang="en-US" b="1" smtClean="0"/>
              <a:t>Worst case is the worst we can do</a:t>
            </a:r>
          </a:p>
          <a:p>
            <a:pPr eaLnBrk="1" hangingPunct="1"/>
            <a:r>
              <a:rPr lang="en-US" b="1" smtClean="0"/>
              <a:t>Average case is the average cost</a:t>
            </a:r>
          </a:p>
          <a:p>
            <a:pPr eaLnBrk="1" hangingPunct="1"/>
            <a:endParaRPr lang="en-US" b="1" smtClean="0"/>
          </a:p>
          <a:p>
            <a:pPr eaLnBrk="1" hangingPunct="1"/>
            <a:r>
              <a:rPr lang="en-US" b="1" smtClean="0">
                <a:solidFill>
                  <a:srgbClr val="3333FF"/>
                </a:solidFill>
              </a:rPr>
              <a:t>Which is most important?</a:t>
            </a:r>
          </a:p>
          <a:p>
            <a:pPr eaLnBrk="1" hangingPunct="1"/>
            <a:r>
              <a:rPr lang="en-US" b="1" smtClean="0">
                <a:solidFill>
                  <a:srgbClr val="3333FF"/>
                </a:solidFill>
              </a:rPr>
              <a:t>Which is the easiest to determine?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4000">
                <a:solidFill>
                  <a:srgbClr val="FF0000"/>
                </a:solidFill>
              </a:rPr>
              <a:t>Poly-time vs expo-time</a:t>
            </a:r>
          </a:p>
        </p:txBody>
      </p:sp>
      <p:sp>
        <p:nvSpPr>
          <p:cNvPr id="116739" name="Rectangle 3"/>
          <p:cNvSpPr>
            <a:spLocks noGrp="1" noChangeArrowheads="1"/>
          </p:cNvSpPr>
          <p:nvPr>
            <p:ph type="body" idx="1"/>
          </p:nvPr>
        </p:nvSpPr>
        <p:spPr/>
        <p:txBody>
          <a:bodyPr/>
          <a:lstStyle/>
          <a:p>
            <a:pPr eaLnBrk="1" hangingPunct="1">
              <a:buFontTx/>
              <a:buNone/>
            </a:pPr>
            <a:r>
              <a:rPr lang="en-US" sz="2400" b="1"/>
              <a:t>Such algorithms with running times of orders </a:t>
            </a:r>
            <a:r>
              <a:rPr lang="en-US" sz="2400" b="1">
                <a:latin typeface="Helvetica" charset="0"/>
              </a:rPr>
              <a:t>O(log n),</a:t>
            </a:r>
            <a:r>
              <a:rPr lang="en-US" sz="2400" b="1"/>
              <a:t> </a:t>
            </a:r>
            <a:r>
              <a:rPr lang="en-US" sz="2400" b="1">
                <a:latin typeface="Helvetica" charset="0"/>
              </a:rPr>
              <a:t>O(n ), O(n log n), O(n</a:t>
            </a:r>
            <a:r>
              <a:rPr lang="en-US" sz="2400" b="1" baseline="30000">
                <a:latin typeface="Helvetica" charset="0"/>
              </a:rPr>
              <a:t>2</a:t>
            </a:r>
            <a:r>
              <a:rPr lang="en-US" sz="2400" b="1">
                <a:latin typeface="Helvetica" charset="0"/>
              </a:rPr>
              <a:t>), O(n</a:t>
            </a:r>
            <a:r>
              <a:rPr lang="en-US" sz="2400" b="1" baseline="30000">
                <a:latin typeface="Helvetica" charset="0"/>
              </a:rPr>
              <a:t>3</a:t>
            </a:r>
            <a:r>
              <a:rPr lang="en-US" sz="2400" b="1">
                <a:latin typeface="Helvetica" charset="0"/>
              </a:rPr>
              <a:t>)</a:t>
            </a:r>
            <a:r>
              <a:rPr lang="en-US" sz="2400" b="1"/>
              <a:t> etc. </a:t>
            </a:r>
          </a:p>
          <a:p>
            <a:pPr eaLnBrk="1" hangingPunct="1">
              <a:buFontTx/>
              <a:buNone/>
            </a:pPr>
            <a:r>
              <a:rPr lang="en-US" sz="2400" b="1"/>
              <a:t>Are called </a:t>
            </a:r>
            <a:r>
              <a:rPr lang="en-US" sz="2400" b="1" i="1"/>
              <a:t>polynomial-time algorithms</a:t>
            </a:r>
            <a:r>
              <a:rPr lang="en-US" sz="2400" b="1"/>
              <a:t>. </a:t>
            </a:r>
          </a:p>
          <a:p>
            <a:pPr eaLnBrk="1" hangingPunct="1">
              <a:buFontTx/>
              <a:buNone/>
            </a:pPr>
            <a:endParaRPr lang="en-US" sz="2400" b="1"/>
          </a:p>
          <a:p>
            <a:pPr eaLnBrk="1" hangingPunct="1">
              <a:buFontTx/>
              <a:buNone/>
            </a:pPr>
            <a:r>
              <a:rPr lang="en-US" sz="2400" b="1"/>
              <a:t>On the other hand, algorithms with complexities which cannot be bounded by polynomial functions are called </a:t>
            </a:r>
            <a:r>
              <a:rPr lang="en-US" sz="2400" b="1" i="1"/>
              <a:t>exponential-time algorithms</a:t>
            </a:r>
            <a:r>
              <a:rPr lang="en-US" sz="2400" b="1"/>
              <a:t>. These include "exploding-growth" orders which do not contain exponential factors, like n!.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8600" y="0"/>
            <a:ext cx="8610600" cy="990600"/>
          </a:xfrm>
        </p:spPr>
        <p:txBody>
          <a:bodyPr/>
          <a:lstStyle/>
          <a:p>
            <a:pPr eaLnBrk="1" hangingPunct="1"/>
            <a:r>
              <a:rPr lang="en-US" sz="3600"/>
              <a:t>The Traveling </a:t>
            </a:r>
            <a:r>
              <a:rPr lang="en-US" sz="3600">
                <a:solidFill>
                  <a:schemeClr val="tx1"/>
                </a:solidFill>
              </a:rPr>
              <a:t>Salesman</a:t>
            </a:r>
            <a:r>
              <a:rPr lang="en-US" sz="3600"/>
              <a:t> Problem</a:t>
            </a:r>
            <a:endParaRPr lang="en-CA" sz="3600"/>
          </a:p>
        </p:txBody>
      </p:sp>
      <p:sp>
        <p:nvSpPr>
          <p:cNvPr id="122883" name="Rectangle 3"/>
          <p:cNvSpPr>
            <a:spLocks noGrp="1" noChangeArrowheads="1"/>
          </p:cNvSpPr>
          <p:nvPr>
            <p:ph type="body" idx="1"/>
          </p:nvPr>
        </p:nvSpPr>
        <p:spPr>
          <a:xfrm>
            <a:off x="228600" y="1143000"/>
            <a:ext cx="8763000" cy="5105400"/>
          </a:xfrm>
        </p:spPr>
        <p:txBody>
          <a:bodyPr/>
          <a:lstStyle/>
          <a:p>
            <a:pPr marL="0" indent="0" eaLnBrk="1" hangingPunct="1">
              <a:spcAft>
                <a:spcPct val="20000"/>
              </a:spcAft>
            </a:pPr>
            <a:r>
              <a:rPr lang="en-US" sz="2800">
                <a:sym typeface="Symbol" charset="2"/>
              </a:rPr>
              <a:t>The </a:t>
            </a:r>
            <a:r>
              <a:rPr lang="en-US" sz="2800" b="1">
                <a:sym typeface="Symbol" charset="2"/>
              </a:rPr>
              <a:t>traveling salesman problem</a:t>
            </a:r>
            <a:r>
              <a:rPr lang="en-US" sz="2800">
                <a:sym typeface="Symbol" charset="2"/>
              </a:rPr>
              <a:t> is one of the classical problems in computer science.</a:t>
            </a:r>
          </a:p>
          <a:p>
            <a:pPr marL="0" indent="0" eaLnBrk="1" hangingPunct="1">
              <a:spcAft>
                <a:spcPct val="20000"/>
              </a:spcAft>
            </a:pPr>
            <a:r>
              <a:rPr lang="en-US" sz="2800">
                <a:sym typeface="Symbol" charset="2"/>
              </a:rPr>
              <a:t>A traveling salesman wants to visit a number of cities and then return to his starting point. Of course he wants to save time and energy, so he wants to determine the </a:t>
            </a:r>
            <a:r>
              <a:rPr lang="en-US" sz="2800" b="1">
                <a:sym typeface="Symbol" charset="2"/>
              </a:rPr>
              <a:t>shortest path</a:t>
            </a:r>
            <a:r>
              <a:rPr lang="en-US" sz="2800">
                <a:sym typeface="Symbol" charset="2"/>
              </a:rPr>
              <a:t> for his trip.</a:t>
            </a:r>
          </a:p>
          <a:p>
            <a:pPr marL="0" indent="0" eaLnBrk="1" hangingPunct="1">
              <a:spcAft>
                <a:spcPct val="20000"/>
              </a:spcAft>
            </a:pPr>
            <a:r>
              <a:rPr lang="en-US" sz="2800">
                <a:sym typeface="Symbol" charset="2"/>
              </a:rPr>
              <a:t>We can represent the cities and the distances between them by a weighted, complete, undirected graph.</a:t>
            </a:r>
          </a:p>
          <a:p>
            <a:pPr marL="0" indent="0" eaLnBrk="1" hangingPunct="1">
              <a:spcAft>
                <a:spcPct val="20000"/>
              </a:spcAft>
            </a:pPr>
            <a:r>
              <a:rPr lang="en-US" sz="2800">
                <a:sym typeface="Symbol" charset="2"/>
              </a:rPr>
              <a:t>The problem then is to find the </a:t>
            </a:r>
            <a:r>
              <a:rPr lang="en-US" sz="2800" b="1">
                <a:sym typeface="Symbol" charset="2"/>
              </a:rPr>
              <a:t>circuit of minimum total weight that visits each vertex exactly one</a:t>
            </a:r>
            <a:r>
              <a:rPr lang="en-US" sz="2800">
                <a:sym typeface="Symbol"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0"/>
            <a:ext cx="8610600" cy="838200"/>
          </a:xfrm>
        </p:spPr>
        <p:txBody>
          <a:bodyPr/>
          <a:lstStyle/>
          <a:p>
            <a:pPr eaLnBrk="1" hangingPunct="1"/>
            <a:r>
              <a:rPr lang="en-US" sz="3600"/>
              <a:t>The Traveling Salesman Problem</a:t>
            </a:r>
            <a:endParaRPr lang="en-CA" sz="3600"/>
          </a:p>
        </p:txBody>
      </p:sp>
      <p:sp>
        <p:nvSpPr>
          <p:cNvPr id="123907" name="Rectangle 3"/>
          <p:cNvSpPr>
            <a:spLocks noGrp="1" noChangeArrowheads="1"/>
          </p:cNvSpPr>
          <p:nvPr>
            <p:ph type="body" idx="1"/>
          </p:nvPr>
        </p:nvSpPr>
        <p:spPr>
          <a:xfrm>
            <a:off x="228600" y="762000"/>
            <a:ext cx="8763000" cy="1066800"/>
          </a:xfrm>
        </p:spPr>
        <p:txBody>
          <a:bodyPr/>
          <a:lstStyle/>
          <a:p>
            <a:pPr marL="0" indent="0" eaLnBrk="1" hangingPunct="1">
              <a:spcAft>
                <a:spcPct val="20000"/>
              </a:spcAft>
            </a:pPr>
            <a:r>
              <a:rPr lang="en-US" sz="2400" b="1">
                <a:solidFill>
                  <a:srgbClr val="00FFFF"/>
                </a:solidFill>
                <a:sym typeface="Symbol" charset="2"/>
              </a:rPr>
              <a:t>Example:</a:t>
            </a:r>
            <a:r>
              <a:rPr lang="en-US" sz="2400">
                <a:sym typeface="Symbol" charset="2"/>
              </a:rPr>
              <a:t> What path would the traveling salesman take to visit the following cities?</a:t>
            </a:r>
          </a:p>
        </p:txBody>
      </p:sp>
      <p:grpSp>
        <p:nvGrpSpPr>
          <p:cNvPr id="2" name="Group 4"/>
          <p:cNvGrpSpPr>
            <a:grpSpLocks/>
          </p:cNvGrpSpPr>
          <p:nvPr/>
        </p:nvGrpSpPr>
        <p:grpSpPr bwMode="auto">
          <a:xfrm>
            <a:off x="990600" y="1752600"/>
            <a:ext cx="5867400" cy="3414713"/>
            <a:chOff x="624" y="1488"/>
            <a:chExt cx="3696" cy="2151"/>
          </a:xfrm>
        </p:grpSpPr>
        <p:sp>
          <p:nvSpPr>
            <p:cNvPr id="123909" name="Text Box 5"/>
            <p:cNvSpPr txBox="1">
              <a:spLocks noChangeArrowheads="1"/>
            </p:cNvSpPr>
            <p:nvPr/>
          </p:nvSpPr>
          <p:spPr bwMode="auto">
            <a:xfrm>
              <a:off x="624" y="2496"/>
              <a:ext cx="960"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Chicago</a:t>
              </a:r>
              <a:endParaRPr lang="en-US" sz="2800" baseline="-25000">
                <a:solidFill>
                  <a:srgbClr val="FFFF00"/>
                </a:solidFill>
                <a:effectLst>
                  <a:outerShdw blurRad="38100" dist="38100" dir="2700000" algn="tl">
                    <a:srgbClr val="DDDDDD"/>
                  </a:outerShdw>
                </a:effectLst>
                <a:latin typeface="Arial" charset="0"/>
              </a:endParaRPr>
            </a:p>
          </p:txBody>
        </p:sp>
        <p:sp>
          <p:nvSpPr>
            <p:cNvPr id="120839" name="AutoShape 6"/>
            <p:cNvSpPr>
              <a:spLocks noChangeArrowheads="1"/>
            </p:cNvSpPr>
            <p:nvPr/>
          </p:nvSpPr>
          <p:spPr bwMode="auto">
            <a:xfrm>
              <a:off x="2688" y="3168"/>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20840" name="AutoShape 7"/>
            <p:cNvSpPr>
              <a:spLocks noChangeArrowheads="1"/>
            </p:cNvSpPr>
            <p:nvPr/>
          </p:nvSpPr>
          <p:spPr bwMode="auto">
            <a:xfrm>
              <a:off x="3168" y="2496"/>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20841" name="AutoShape 8"/>
            <p:cNvSpPr>
              <a:spLocks noChangeArrowheads="1"/>
            </p:cNvSpPr>
            <p:nvPr/>
          </p:nvSpPr>
          <p:spPr bwMode="auto">
            <a:xfrm>
              <a:off x="2544" y="1632"/>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sp>
          <p:nvSpPr>
            <p:cNvPr id="120842" name="AutoShape 9"/>
            <p:cNvSpPr>
              <a:spLocks noChangeArrowheads="1"/>
            </p:cNvSpPr>
            <p:nvPr/>
          </p:nvSpPr>
          <p:spPr bwMode="auto">
            <a:xfrm>
              <a:off x="1584" y="2640"/>
              <a:ext cx="96" cy="96"/>
            </a:xfrm>
            <a:prstGeom prst="flowChartConnector">
              <a:avLst/>
            </a:prstGeom>
            <a:solidFill>
              <a:srgbClr val="FF3300"/>
            </a:solidFill>
            <a:ln w="9525">
              <a:solidFill>
                <a:schemeClr val="tx1"/>
              </a:solidFill>
              <a:round/>
              <a:headEnd/>
              <a:tailEnd/>
            </a:ln>
          </p:spPr>
          <p:txBody>
            <a:bodyPr wrap="none" anchor="ctr">
              <a:prstTxWarp prst="textNoShape">
                <a:avLst/>
              </a:prstTxWarp>
            </a:bodyPr>
            <a:lstStyle/>
            <a:p>
              <a:endParaRPr lang="en-US"/>
            </a:p>
          </p:txBody>
        </p:sp>
        <p:cxnSp>
          <p:nvCxnSpPr>
            <p:cNvPr id="120843" name="AutoShape 10"/>
            <p:cNvCxnSpPr>
              <a:cxnSpLocks noChangeShapeType="1"/>
              <a:stCxn id="120841" idx="3"/>
              <a:endCxn id="120842" idx="7"/>
            </p:cNvCxnSpPr>
            <p:nvPr/>
          </p:nvCxnSpPr>
          <p:spPr bwMode="auto">
            <a:xfrm flipH="1">
              <a:off x="1666" y="1714"/>
              <a:ext cx="892" cy="940"/>
            </a:xfrm>
            <a:prstGeom prst="straightConnector1">
              <a:avLst/>
            </a:prstGeom>
            <a:noFill/>
            <a:ln w="25400">
              <a:solidFill>
                <a:srgbClr val="66FF33"/>
              </a:solidFill>
              <a:round/>
              <a:headEnd/>
              <a:tailEnd/>
            </a:ln>
          </p:spPr>
        </p:cxnSp>
        <p:cxnSp>
          <p:nvCxnSpPr>
            <p:cNvPr id="120844" name="AutoShape 11"/>
            <p:cNvCxnSpPr>
              <a:cxnSpLocks noChangeShapeType="1"/>
              <a:stCxn id="120842" idx="4"/>
              <a:endCxn id="120839" idx="1"/>
            </p:cNvCxnSpPr>
            <p:nvPr/>
          </p:nvCxnSpPr>
          <p:spPr bwMode="auto">
            <a:xfrm>
              <a:off x="1632" y="2736"/>
              <a:ext cx="1070" cy="446"/>
            </a:xfrm>
            <a:prstGeom prst="straightConnector1">
              <a:avLst/>
            </a:prstGeom>
            <a:noFill/>
            <a:ln w="25400">
              <a:solidFill>
                <a:srgbClr val="66FF33"/>
              </a:solidFill>
              <a:round/>
              <a:headEnd/>
              <a:tailEnd/>
            </a:ln>
          </p:spPr>
        </p:cxnSp>
        <p:cxnSp>
          <p:nvCxnSpPr>
            <p:cNvPr id="120845" name="AutoShape 12"/>
            <p:cNvCxnSpPr>
              <a:cxnSpLocks noChangeShapeType="1"/>
              <a:stCxn id="120840" idx="5"/>
              <a:endCxn id="120839" idx="1"/>
            </p:cNvCxnSpPr>
            <p:nvPr/>
          </p:nvCxnSpPr>
          <p:spPr bwMode="auto">
            <a:xfrm flipH="1">
              <a:off x="2702" y="2578"/>
              <a:ext cx="548" cy="604"/>
            </a:xfrm>
            <a:prstGeom prst="straightConnector1">
              <a:avLst/>
            </a:prstGeom>
            <a:noFill/>
            <a:ln w="25400">
              <a:solidFill>
                <a:srgbClr val="66FF33"/>
              </a:solidFill>
              <a:round/>
              <a:headEnd/>
              <a:tailEnd/>
            </a:ln>
          </p:spPr>
        </p:cxnSp>
        <p:sp>
          <p:nvSpPr>
            <p:cNvPr id="123917" name="Text Box 13"/>
            <p:cNvSpPr txBox="1">
              <a:spLocks noChangeArrowheads="1"/>
            </p:cNvSpPr>
            <p:nvPr/>
          </p:nvSpPr>
          <p:spPr bwMode="auto">
            <a:xfrm>
              <a:off x="2736" y="1488"/>
              <a:ext cx="960"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Toronto</a:t>
              </a:r>
              <a:endParaRPr lang="en-US" sz="2800" baseline="-25000">
                <a:solidFill>
                  <a:srgbClr val="FFFF00"/>
                </a:solidFill>
                <a:effectLst>
                  <a:outerShdw blurRad="38100" dist="38100" dir="2700000" algn="tl">
                    <a:srgbClr val="DDDDDD"/>
                  </a:outerShdw>
                </a:effectLst>
                <a:latin typeface="Arial" charset="0"/>
              </a:endParaRPr>
            </a:p>
          </p:txBody>
        </p:sp>
        <p:sp>
          <p:nvSpPr>
            <p:cNvPr id="123918" name="Text Box 14"/>
            <p:cNvSpPr txBox="1">
              <a:spLocks noChangeArrowheads="1"/>
            </p:cNvSpPr>
            <p:nvPr/>
          </p:nvSpPr>
          <p:spPr bwMode="auto">
            <a:xfrm>
              <a:off x="2448" y="3312"/>
              <a:ext cx="1344"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New York</a:t>
              </a:r>
              <a:endParaRPr lang="en-US" sz="2800" baseline="-25000">
                <a:solidFill>
                  <a:srgbClr val="FFFF00"/>
                </a:solidFill>
                <a:effectLst>
                  <a:outerShdw blurRad="38100" dist="38100" dir="2700000" algn="tl">
                    <a:srgbClr val="DDDDDD"/>
                  </a:outerShdw>
                </a:effectLst>
                <a:latin typeface="Arial" charset="0"/>
              </a:endParaRPr>
            </a:p>
          </p:txBody>
        </p:sp>
        <p:sp>
          <p:nvSpPr>
            <p:cNvPr id="123919" name="Text Box 15"/>
            <p:cNvSpPr txBox="1">
              <a:spLocks noChangeArrowheads="1"/>
            </p:cNvSpPr>
            <p:nvPr/>
          </p:nvSpPr>
          <p:spPr bwMode="auto">
            <a:xfrm>
              <a:off x="3360" y="2304"/>
              <a:ext cx="960" cy="327"/>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sz="2800">
                  <a:solidFill>
                    <a:srgbClr val="FFFF00"/>
                  </a:solidFill>
                  <a:effectLst>
                    <a:outerShdw blurRad="38100" dist="38100" dir="2700000" algn="tl">
                      <a:srgbClr val="DDDDDD"/>
                    </a:outerShdw>
                  </a:effectLst>
                  <a:latin typeface="Arial" charset="0"/>
                </a:rPr>
                <a:t>Boston</a:t>
              </a:r>
              <a:endParaRPr lang="en-US" sz="2800" baseline="-25000">
                <a:solidFill>
                  <a:srgbClr val="FFFF00"/>
                </a:solidFill>
                <a:effectLst>
                  <a:outerShdw blurRad="38100" dist="38100" dir="2700000" algn="tl">
                    <a:srgbClr val="DDDDDD"/>
                  </a:outerShdw>
                </a:effectLst>
                <a:latin typeface="Arial" charset="0"/>
              </a:endParaRPr>
            </a:p>
          </p:txBody>
        </p:sp>
        <p:cxnSp>
          <p:nvCxnSpPr>
            <p:cNvPr id="120849" name="AutoShape 16"/>
            <p:cNvCxnSpPr>
              <a:cxnSpLocks noChangeShapeType="1"/>
              <a:stCxn id="120842" idx="6"/>
              <a:endCxn id="120840" idx="2"/>
            </p:cNvCxnSpPr>
            <p:nvPr/>
          </p:nvCxnSpPr>
          <p:spPr bwMode="auto">
            <a:xfrm flipV="1">
              <a:off x="1680" y="2544"/>
              <a:ext cx="1488" cy="144"/>
            </a:xfrm>
            <a:prstGeom prst="straightConnector1">
              <a:avLst/>
            </a:prstGeom>
            <a:noFill/>
            <a:ln w="25400">
              <a:solidFill>
                <a:srgbClr val="66FF33"/>
              </a:solidFill>
              <a:round/>
              <a:headEnd/>
              <a:tailEnd/>
            </a:ln>
          </p:spPr>
        </p:cxnSp>
        <p:sp>
          <p:nvSpPr>
            <p:cNvPr id="123921" name="Text Box 17"/>
            <p:cNvSpPr txBox="1">
              <a:spLocks noChangeArrowheads="1"/>
            </p:cNvSpPr>
            <p:nvPr/>
          </p:nvSpPr>
          <p:spPr bwMode="auto">
            <a:xfrm>
              <a:off x="1680" y="2928"/>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600</a:t>
              </a:r>
              <a:endParaRPr lang="en-US" baseline="-25000">
                <a:solidFill>
                  <a:srgbClr val="00FFFF"/>
                </a:solidFill>
                <a:effectLst>
                  <a:outerShdw blurRad="38100" dist="38100" dir="2700000" algn="tl">
                    <a:srgbClr val="DDDDDD"/>
                  </a:outerShdw>
                </a:effectLst>
                <a:latin typeface="Arial" charset="0"/>
              </a:endParaRPr>
            </a:p>
          </p:txBody>
        </p:sp>
        <p:sp>
          <p:nvSpPr>
            <p:cNvPr id="123922" name="Text Box 18"/>
            <p:cNvSpPr txBox="1">
              <a:spLocks noChangeArrowheads="1"/>
            </p:cNvSpPr>
            <p:nvPr/>
          </p:nvSpPr>
          <p:spPr bwMode="auto">
            <a:xfrm>
              <a:off x="1968" y="2352"/>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700</a:t>
              </a:r>
              <a:endParaRPr lang="en-US" baseline="-25000">
                <a:solidFill>
                  <a:srgbClr val="00FFFF"/>
                </a:solidFill>
                <a:effectLst>
                  <a:outerShdw blurRad="38100" dist="38100" dir="2700000" algn="tl">
                    <a:srgbClr val="DDDDDD"/>
                  </a:outerShdw>
                </a:effectLst>
                <a:latin typeface="Arial" charset="0"/>
              </a:endParaRPr>
            </a:p>
          </p:txBody>
        </p:sp>
        <p:sp>
          <p:nvSpPr>
            <p:cNvPr id="123923" name="Text Box 19"/>
            <p:cNvSpPr txBox="1">
              <a:spLocks noChangeArrowheads="1"/>
            </p:cNvSpPr>
            <p:nvPr/>
          </p:nvSpPr>
          <p:spPr bwMode="auto">
            <a:xfrm>
              <a:off x="3024" y="2784"/>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200</a:t>
              </a:r>
              <a:endParaRPr lang="en-US" baseline="-25000">
                <a:solidFill>
                  <a:srgbClr val="00FFFF"/>
                </a:solidFill>
                <a:effectLst>
                  <a:outerShdw blurRad="38100" dist="38100" dir="2700000" algn="tl">
                    <a:srgbClr val="DDDDDD"/>
                  </a:outerShdw>
                </a:effectLst>
                <a:latin typeface="Arial" charset="0"/>
              </a:endParaRPr>
            </a:p>
          </p:txBody>
        </p:sp>
        <p:sp>
          <p:nvSpPr>
            <p:cNvPr id="123924" name="Text Box 20"/>
            <p:cNvSpPr txBox="1">
              <a:spLocks noChangeArrowheads="1"/>
            </p:cNvSpPr>
            <p:nvPr/>
          </p:nvSpPr>
          <p:spPr bwMode="auto">
            <a:xfrm>
              <a:off x="1680" y="1920"/>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650</a:t>
              </a:r>
              <a:endParaRPr lang="en-US" baseline="-25000">
                <a:solidFill>
                  <a:srgbClr val="00FFFF"/>
                </a:solidFill>
                <a:effectLst>
                  <a:outerShdw blurRad="38100" dist="38100" dir="2700000" algn="tl">
                    <a:srgbClr val="DDDDDD"/>
                  </a:outerShdw>
                </a:effectLst>
                <a:latin typeface="Arial" charset="0"/>
              </a:endParaRPr>
            </a:p>
          </p:txBody>
        </p:sp>
        <p:cxnSp>
          <p:nvCxnSpPr>
            <p:cNvPr id="120854" name="AutoShape 21"/>
            <p:cNvCxnSpPr>
              <a:cxnSpLocks noChangeShapeType="1"/>
              <a:stCxn id="120841" idx="5"/>
              <a:endCxn id="120840" idx="1"/>
            </p:cNvCxnSpPr>
            <p:nvPr/>
          </p:nvCxnSpPr>
          <p:spPr bwMode="auto">
            <a:xfrm>
              <a:off x="2626" y="1714"/>
              <a:ext cx="556" cy="796"/>
            </a:xfrm>
            <a:prstGeom prst="straightConnector1">
              <a:avLst/>
            </a:prstGeom>
            <a:noFill/>
            <a:ln w="25400">
              <a:solidFill>
                <a:srgbClr val="66FF33"/>
              </a:solidFill>
              <a:round/>
              <a:headEnd/>
              <a:tailEnd/>
            </a:ln>
          </p:spPr>
        </p:cxnSp>
        <p:sp>
          <p:nvSpPr>
            <p:cNvPr id="123926" name="Text Box 22"/>
            <p:cNvSpPr txBox="1">
              <a:spLocks noChangeArrowheads="1"/>
            </p:cNvSpPr>
            <p:nvPr/>
          </p:nvSpPr>
          <p:spPr bwMode="auto">
            <a:xfrm>
              <a:off x="2928" y="1920"/>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550</a:t>
              </a:r>
              <a:endParaRPr lang="en-US" baseline="-25000">
                <a:solidFill>
                  <a:srgbClr val="00FFFF"/>
                </a:solidFill>
                <a:effectLst>
                  <a:outerShdw blurRad="38100" dist="38100" dir="2700000" algn="tl">
                    <a:srgbClr val="DDDDDD"/>
                  </a:outerShdw>
                </a:effectLst>
                <a:latin typeface="Arial" charset="0"/>
              </a:endParaRPr>
            </a:p>
          </p:txBody>
        </p:sp>
        <p:cxnSp>
          <p:nvCxnSpPr>
            <p:cNvPr id="120856" name="AutoShape 23"/>
            <p:cNvCxnSpPr>
              <a:cxnSpLocks noChangeShapeType="1"/>
              <a:stCxn id="120841" idx="4"/>
              <a:endCxn id="120839" idx="0"/>
            </p:cNvCxnSpPr>
            <p:nvPr/>
          </p:nvCxnSpPr>
          <p:spPr bwMode="auto">
            <a:xfrm>
              <a:off x="2592" y="1728"/>
              <a:ext cx="144" cy="1440"/>
            </a:xfrm>
            <a:prstGeom prst="straightConnector1">
              <a:avLst/>
            </a:prstGeom>
            <a:noFill/>
            <a:ln w="25400">
              <a:solidFill>
                <a:srgbClr val="66FF33"/>
              </a:solidFill>
              <a:round/>
              <a:headEnd/>
              <a:tailEnd/>
            </a:ln>
          </p:spPr>
        </p:cxnSp>
        <p:sp>
          <p:nvSpPr>
            <p:cNvPr id="123928" name="Text Box 24"/>
            <p:cNvSpPr txBox="1">
              <a:spLocks noChangeArrowheads="1"/>
            </p:cNvSpPr>
            <p:nvPr/>
          </p:nvSpPr>
          <p:spPr bwMode="auto">
            <a:xfrm>
              <a:off x="2208" y="2064"/>
              <a:ext cx="624" cy="288"/>
            </a:xfrm>
            <a:prstGeom prst="rect">
              <a:avLst/>
            </a:prstGeom>
            <a:noFill/>
            <a:ln w="25400">
              <a:noFill/>
              <a:miter lim="800000"/>
              <a:headEnd/>
              <a:tailEnd/>
            </a:ln>
            <a:effectLst/>
          </p:spPr>
          <p:txBody>
            <a:bodyPr>
              <a:prstTxWarp prst="textNoShape">
                <a:avLst/>
              </a:prstTxWarp>
              <a:spAutoFit/>
            </a:bodyPr>
            <a:lstStyle/>
            <a:p>
              <a:pPr>
                <a:spcBef>
                  <a:spcPct val="50000"/>
                </a:spcBef>
                <a:defRPr/>
              </a:pPr>
              <a:r>
                <a:rPr lang="en-US">
                  <a:solidFill>
                    <a:srgbClr val="00FFFF"/>
                  </a:solidFill>
                  <a:effectLst>
                    <a:outerShdw blurRad="38100" dist="38100" dir="2700000" algn="tl">
                      <a:srgbClr val="DDDDDD"/>
                    </a:outerShdw>
                  </a:effectLst>
                  <a:latin typeface="Arial" charset="0"/>
                </a:rPr>
                <a:t>700</a:t>
              </a:r>
              <a:endParaRPr lang="en-US" baseline="-25000">
                <a:solidFill>
                  <a:srgbClr val="00FFFF"/>
                </a:solidFill>
                <a:effectLst>
                  <a:outerShdw blurRad="38100" dist="38100" dir="2700000" algn="tl">
                    <a:srgbClr val="DDDDDD"/>
                  </a:outerShdw>
                </a:effectLst>
                <a:latin typeface="Arial" charset="0"/>
              </a:endParaRPr>
            </a:p>
          </p:txBody>
        </p:sp>
      </p:grpSp>
      <p:sp>
        <p:nvSpPr>
          <p:cNvPr id="123929" name="Rectangle 25"/>
          <p:cNvSpPr>
            <a:spLocks noChangeArrowheads="1"/>
          </p:cNvSpPr>
          <p:nvPr/>
        </p:nvSpPr>
        <p:spPr bwMode="auto">
          <a:xfrm>
            <a:off x="228600" y="5257800"/>
            <a:ext cx="8763000" cy="1066800"/>
          </a:xfrm>
          <a:prstGeom prst="rect">
            <a:avLst/>
          </a:prstGeom>
          <a:noFill/>
          <a:ln w="9525">
            <a:noFill/>
            <a:miter lim="800000"/>
            <a:headEnd/>
            <a:tailEnd/>
          </a:ln>
        </p:spPr>
        <p:txBody>
          <a:bodyPr>
            <a:prstTxWarp prst="textNoShape">
              <a:avLst/>
            </a:prstTxWarp>
          </a:bodyPr>
          <a:lstStyle/>
          <a:p>
            <a:pPr>
              <a:spcBef>
                <a:spcPct val="20000"/>
              </a:spcBef>
              <a:spcAft>
                <a:spcPct val="20000"/>
              </a:spcAft>
              <a:buFontTx/>
              <a:buChar char="•"/>
            </a:pPr>
            <a:r>
              <a:rPr lang="en-US" b="1">
                <a:solidFill>
                  <a:srgbClr val="00FFFF"/>
                </a:solidFill>
                <a:sym typeface="Symbol" charset="2"/>
              </a:rPr>
              <a:t>Solution:</a:t>
            </a:r>
            <a:r>
              <a:rPr lang="en-US">
                <a:sym typeface="Symbol" charset="2"/>
              </a:rPr>
              <a:t> The shortest path is Boston, New York, Chicago, Toronto, Boston (2,000 miles).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29"/>
                                        </p:tgtEl>
                                        <p:attrNameLst>
                                          <p:attrName>style.visibility</p:attrName>
                                        </p:attrNameLst>
                                      </p:cBhvr>
                                      <p:to>
                                        <p:strVal val="visible"/>
                                      </p:to>
                                    </p:set>
                                    <p:anim calcmode="lin" valueType="num">
                                      <p:cBhvr additive="base">
                                        <p:cTn id="19" dur="500" fill="hold"/>
                                        <p:tgtEl>
                                          <p:spTgt spid="123929"/>
                                        </p:tgtEl>
                                        <p:attrNameLst>
                                          <p:attrName>ppt_x</p:attrName>
                                        </p:attrNameLst>
                                      </p:cBhvr>
                                      <p:tavLst>
                                        <p:tav tm="0">
                                          <p:val>
                                            <p:strVal val="0-#ppt_w/2"/>
                                          </p:val>
                                        </p:tav>
                                        <p:tav tm="100000">
                                          <p:val>
                                            <p:strVal val="#ppt_x"/>
                                          </p:val>
                                        </p:tav>
                                      </p:tavLst>
                                    </p:anim>
                                    <p:anim calcmode="lin" valueType="num">
                                      <p:cBhvr additive="base">
                                        <p:cTn id="20" dur="500" fill="hold"/>
                                        <p:tgtEl>
                                          <p:spTgt spid="1239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P spid="123929" grpId="0"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81000"/>
            <a:ext cx="7772400" cy="838200"/>
          </a:xfrm>
        </p:spPr>
        <p:txBody>
          <a:bodyPr/>
          <a:lstStyle/>
          <a:p>
            <a:pPr eaLnBrk="1" hangingPunct="1"/>
            <a:r>
              <a:rPr lang="en-US">
                <a:solidFill>
                  <a:srgbClr val="FF0000"/>
                </a:solidFill>
              </a:rPr>
              <a:t>Costs as computers get faster</a:t>
            </a:r>
          </a:p>
        </p:txBody>
      </p:sp>
      <p:pic>
        <p:nvPicPr>
          <p:cNvPr id="122883" name="Picture 4"/>
          <p:cNvPicPr>
            <a:picLocks noChangeAspect="1" noChangeArrowheads="1"/>
          </p:cNvPicPr>
          <p:nvPr/>
        </p:nvPicPr>
        <p:blipFill>
          <a:blip r:embed="rId3"/>
          <a:srcRect l="1636" t="32008" r="37889" b="6822"/>
          <a:stretch>
            <a:fillRect/>
          </a:stretch>
        </p:blipFill>
        <p:spPr bwMode="auto">
          <a:xfrm>
            <a:off x="914400" y="1219200"/>
            <a:ext cx="7696200" cy="530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1143000"/>
          </a:xfrm>
          <a:noFill/>
        </p:spPr>
        <p:txBody>
          <a:bodyPr/>
          <a:lstStyle/>
          <a:p>
            <a:pPr eaLnBrk="1" hangingPunct="1"/>
            <a:r>
              <a:rPr lang="en-US" sz="3600">
                <a:solidFill>
                  <a:schemeClr val="accent2"/>
                </a:solidFill>
              </a:rPr>
              <a:t>Theories in Information Sciences</a:t>
            </a:r>
            <a:endParaRPr lang="en-US"/>
          </a:p>
        </p:txBody>
      </p:sp>
      <p:sp>
        <p:nvSpPr>
          <p:cNvPr id="20483" name="Rectangle 3"/>
          <p:cNvSpPr>
            <a:spLocks noGrp="1" noChangeArrowheads="1"/>
          </p:cNvSpPr>
          <p:nvPr>
            <p:ph type="body" idx="1"/>
          </p:nvPr>
        </p:nvSpPr>
        <p:spPr>
          <a:xfrm>
            <a:off x="990600" y="1143000"/>
            <a:ext cx="7467600" cy="4876800"/>
          </a:xfrm>
        </p:spPr>
        <p:txBody>
          <a:bodyPr/>
          <a:lstStyle/>
          <a:p>
            <a:pPr eaLnBrk="1" hangingPunct="1">
              <a:lnSpc>
                <a:spcPct val="90000"/>
              </a:lnSpc>
            </a:pPr>
            <a:r>
              <a:rPr lang="en-US" sz="2800"/>
              <a:t>Enumerate some of these theories in this course.</a:t>
            </a:r>
          </a:p>
          <a:p>
            <a:pPr eaLnBrk="1" hangingPunct="1">
              <a:lnSpc>
                <a:spcPct val="90000"/>
              </a:lnSpc>
            </a:pPr>
            <a:r>
              <a:rPr lang="en-US" sz="2800"/>
              <a:t>Issues:</a:t>
            </a:r>
          </a:p>
          <a:p>
            <a:pPr lvl="1" eaLnBrk="1" hangingPunct="1">
              <a:lnSpc>
                <a:spcPct val="90000"/>
              </a:lnSpc>
            </a:pPr>
            <a:r>
              <a:rPr lang="en-US" sz="2400"/>
              <a:t>Unified theory?</a:t>
            </a:r>
          </a:p>
          <a:p>
            <a:pPr lvl="1" eaLnBrk="1" hangingPunct="1">
              <a:lnSpc>
                <a:spcPct val="90000"/>
              </a:lnSpc>
            </a:pPr>
            <a:r>
              <a:rPr lang="en-US" sz="2400"/>
              <a:t>Domain of applicability</a:t>
            </a:r>
          </a:p>
          <a:p>
            <a:pPr lvl="1" eaLnBrk="1" hangingPunct="1">
              <a:lnSpc>
                <a:spcPct val="90000"/>
              </a:lnSpc>
            </a:pPr>
            <a:r>
              <a:rPr lang="en-US" sz="2400"/>
              <a:t>Conflicts</a:t>
            </a:r>
          </a:p>
          <a:p>
            <a:pPr eaLnBrk="1" hangingPunct="1">
              <a:lnSpc>
                <a:spcPct val="90000"/>
              </a:lnSpc>
            </a:pPr>
            <a:r>
              <a:rPr lang="en-US" sz="2800"/>
              <a:t>Theories here are mostly </a:t>
            </a:r>
            <a:r>
              <a:rPr lang="en-US" sz="2800">
                <a:solidFill>
                  <a:srgbClr val="FF0000"/>
                </a:solidFill>
              </a:rPr>
              <a:t>algorithmic</a:t>
            </a:r>
          </a:p>
          <a:p>
            <a:pPr eaLnBrk="1" hangingPunct="1">
              <a:lnSpc>
                <a:spcPct val="90000"/>
              </a:lnSpc>
            </a:pPr>
            <a:r>
              <a:rPr lang="en-US" sz="2800"/>
              <a:t>Quality of theories</a:t>
            </a:r>
          </a:p>
          <a:p>
            <a:pPr lvl="1" eaLnBrk="1" hangingPunct="1">
              <a:lnSpc>
                <a:spcPct val="90000"/>
              </a:lnSpc>
            </a:pPr>
            <a:r>
              <a:rPr lang="en-US" sz="2400"/>
              <a:t>Occam’s razor</a:t>
            </a:r>
          </a:p>
          <a:p>
            <a:pPr lvl="1" eaLnBrk="1" hangingPunct="1">
              <a:lnSpc>
                <a:spcPct val="90000"/>
              </a:lnSpc>
            </a:pPr>
            <a:r>
              <a:rPr lang="en-US" sz="2400"/>
              <a:t>Subsumption of other theories</a:t>
            </a:r>
            <a:endParaRPr lang="en-US" sz="320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609600"/>
            <a:ext cx="7772400" cy="533400"/>
          </a:xfrm>
        </p:spPr>
        <p:txBody>
          <a:bodyPr/>
          <a:lstStyle/>
          <a:p>
            <a:pPr eaLnBrk="1" hangingPunct="1"/>
            <a:r>
              <a:rPr lang="en-US"/>
              <a:t>Blowups</a:t>
            </a:r>
          </a:p>
        </p:txBody>
      </p:sp>
      <p:sp>
        <p:nvSpPr>
          <p:cNvPr id="124931" name="Rectangle 3"/>
          <p:cNvSpPr>
            <a:spLocks noGrp="1" noChangeArrowheads="1"/>
          </p:cNvSpPr>
          <p:nvPr>
            <p:ph type="body" idx="1"/>
          </p:nvPr>
        </p:nvSpPr>
        <p:spPr>
          <a:xfrm>
            <a:off x="685800" y="1600200"/>
            <a:ext cx="8458200" cy="4267200"/>
          </a:xfrm>
        </p:spPr>
        <p:txBody>
          <a:bodyPr/>
          <a:lstStyle/>
          <a:p>
            <a:pPr eaLnBrk="1" hangingPunct="1">
              <a:buFontTx/>
              <a:buNone/>
            </a:pPr>
            <a:r>
              <a:rPr lang="en-US" sz="2800"/>
              <a:t>That is, the effect of improved technology is multiplicative in polynomial-time algorithms and only additive in exponential-time algorithms. The situation is much worse than that shown in the table if complexities involve factorials. If an algorithm of order O(n!) solves a 300-city Traveling Salesman problem in the maximum time allowed, increasing the computation speed by 1000 will not even enable solution of problems with 302 cities in the same time. </a:t>
            </a:r>
          </a:p>
          <a:p>
            <a:pPr eaLnBrk="1" hangingPunct="1">
              <a:buFontTx/>
              <a:buNone/>
            </a:pPr>
            <a:endParaRPr lang="en-US" sz="2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514600" y="609600"/>
            <a:ext cx="4116388" cy="538163"/>
          </a:xfrm>
          <a:noFill/>
        </p:spPr>
        <p:txBody>
          <a:bodyPr wrap="none" lIns="63500" tIns="25400" rIns="63500" bIns="25400" anchor="t">
            <a:spAutoFit/>
          </a:bodyPr>
          <a:lstStyle/>
          <a:p>
            <a:pPr eaLnBrk="1" hangingPunct="1"/>
            <a:r>
              <a:rPr lang="en-US"/>
              <a:t>The Towers of Hanoi</a:t>
            </a:r>
          </a:p>
        </p:txBody>
      </p:sp>
      <p:sp>
        <p:nvSpPr>
          <p:cNvPr id="126979" name="Line 3"/>
          <p:cNvSpPr>
            <a:spLocks noChangeShapeType="1"/>
          </p:cNvSpPr>
          <p:nvPr/>
        </p:nvSpPr>
        <p:spPr bwMode="auto">
          <a:xfrm>
            <a:off x="1993900" y="3489325"/>
            <a:ext cx="5675313"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6980" name="Rectangle 4"/>
          <p:cNvSpPr>
            <a:spLocks noChangeArrowheads="1"/>
          </p:cNvSpPr>
          <p:nvPr/>
        </p:nvSpPr>
        <p:spPr bwMode="auto">
          <a:xfrm>
            <a:off x="2052638" y="1690688"/>
            <a:ext cx="441325" cy="17780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6981" name="Rectangle 5"/>
          <p:cNvSpPr>
            <a:spLocks noChangeArrowheads="1"/>
          </p:cNvSpPr>
          <p:nvPr/>
        </p:nvSpPr>
        <p:spPr bwMode="auto">
          <a:xfrm>
            <a:off x="4419600" y="1676400"/>
            <a:ext cx="441325" cy="17780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6982" name="Rectangle 6"/>
          <p:cNvSpPr>
            <a:spLocks noChangeArrowheads="1"/>
          </p:cNvSpPr>
          <p:nvPr/>
        </p:nvSpPr>
        <p:spPr bwMode="auto">
          <a:xfrm>
            <a:off x="6811963" y="1676400"/>
            <a:ext cx="441325" cy="17780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6983" name="Rectangle 7"/>
          <p:cNvSpPr>
            <a:spLocks noChangeArrowheads="1"/>
          </p:cNvSpPr>
          <p:nvPr/>
        </p:nvSpPr>
        <p:spPr bwMode="auto">
          <a:xfrm>
            <a:off x="1035050" y="3035300"/>
            <a:ext cx="2527300" cy="3905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6984" name="Rectangle 8"/>
          <p:cNvSpPr>
            <a:spLocks noChangeArrowheads="1"/>
          </p:cNvSpPr>
          <p:nvPr/>
        </p:nvSpPr>
        <p:spPr bwMode="auto">
          <a:xfrm>
            <a:off x="1263650" y="2620963"/>
            <a:ext cx="2070100" cy="404812"/>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6985" name="Rectangle 9"/>
          <p:cNvSpPr>
            <a:spLocks noChangeArrowheads="1"/>
          </p:cNvSpPr>
          <p:nvPr/>
        </p:nvSpPr>
        <p:spPr bwMode="auto">
          <a:xfrm>
            <a:off x="1443038" y="2219325"/>
            <a:ext cx="1662112" cy="392113"/>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6986" name="Rectangle 10"/>
          <p:cNvSpPr>
            <a:spLocks noChangeArrowheads="1"/>
          </p:cNvSpPr>
          <p:nvPr/>
        </p:nvSpPr>
        <p:spPr bwMode="auto">
          <a:xfrm>
            <a:off x="2049463" y="3633788"/>
            <a:ext cx="5164137"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A                          B                         C</a:t>
            </a:r>
          </a:p>
        </p:txBody>
      </p:sp>
      <p:sp>
        <p:nvSpPr>
          <p:cNvPr id="126987" name="Rectangle 11"/>
          <p:cNvSpPr>
            <a:spLocks noChangeArrowheads="1"/>
          </p:cNvSpPr>
          <p:nvPr/>
        </p:nvSpPr>
        <p:spPr bwMode="auto">
          <a:xfrm>
            <a:off x="965200" y="4724400"/>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
        <p:nvSpPr>
          <p:cNvPr id="126988" name="Rectangle 12"/>
          <p:cNvSpPr>
            <a:spLocks noGrp="1" noChangeArrowheads="1"/>
          </p:cNvSpPr>
          <p:nvPr>
            <p:ph type="body" idx="1"/>
          </p:nvPr>
        </p:nvSpPr>
        <p:spPr>
          <a:xfrm>
            <a:off x="533400" y="4343400"/>
            <a:ext cx="7772400" cy="1981200"/>
          </a:xfrm>
        </p:spPr>
        <p:txBody>
          <a:bodyPr/>
          <a:lstStyle/>
          <a:p>
            <a:pPr eaLnBrk="1" hangingPunct="1">
              <a:lnSpc>
                <a:spcPct val="90000"/>
              </a:lnSpc>
              <a:buFontTx/>
              <a:buNone/>
            </a:pPr>
            <a:r>
              <a:rPr lang="en-US" b="1"/>
              <a:t>Goal: Move stack of rings to another peg</a:t>
            </a:r>
          </a:p>
          <a:p>
            <a:pPr lvl="1" eaLnBrk="1" hangingPunct="1">
              <a:lnSpc>
                <a:spcPct val="90000"/>
              </a:lnSpc>
            </a:pPr>
            <a:r>
              <a:rPr lang="en-US" b="1"/>
              <a:t>Rule 1: May move only 1 ring at a time</a:t>
            </a:r>
          </a:p>
          <a:p>
            <a:pPr lvl="1" eaLnBrk="1" hangingPunct="1">
              <a:lnSpc>
                <a:spcPct val="90000"/>
              </a:lnSpc>
            </a:pPr>
            <a:r>
              <a:rPr lang="en-US" b="1"/>
              <a:t>Rule 2: May never have larger ring on top  of smaller ring</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1284288" y="2414588"/>
            <a:ext cx="6405562" cy="768350"/>
            <a:chOff x="591" y="2248"/>
            <a:chExt cx="3020" cy="644"/>
          </a:xfrm>
        </p:grpSpPr>
        <p:grpSp>
          <p:nvGrpSpPr>
            <p:cNvPr id="129101" name="Group 3"/>
            <p:cNvGrpSpPr>
              <a:grpSpLocks/>
            </p:cNvGrpSpPr>
            <p:nvPr/>
          </p:nvGrpSpPr>
          <p:grpSpPr bwMode="auto">
            <a:xfrm>
              <a:off x="2255" y="2248"/>
              <a:ext cx="1356" cy="640"/>
              <a:chOff x="2255" y="2248"/>
              <a:chExt cx="1356" cy="640"/>
            </a:xfrm>
          </p:grpSpPr>
          <p:sp>
            <p:nvSpPr>
              <p:cNvPr id="129107" name="Line 4"/>
              <p:cNvSpPr>
                <a:spLocks noChangeShapeType="1"/>
              </p:cNvSpPr>
              <p:nvPr/>
            </p:nvSpPr>
            <p:spPr bwMode="auto">
              <a:xfrm>
                <a:off x="2255" y="2887"/>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108" name="Rectangle 5"/>
              <p:cNvSpPr>
                <a:spLocks noChangeArrowheads="1"/>
              </p:cNvSpPr>
              <p:nvPr/>
            </p:nvSpPr>
            <p:spPr bwMode="auto">
              <a:xfrm>
                <a:off x="2454" y="2252"/>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9" name="Rectangle 6"/>
              <p:cNvSpPr>
                <a:spLocks noChangeArrowheads="1"/>
              </p:cNvSpPr>
              <p:nvPr/>
            </p:nvSpPr>
            <p:spPr bwMode="auto">
              <a:xfrm>
                <a:off x="2928" y="2257"/>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10" name="Rectangle 7"/>
              <p:cNvSpPr>
                <a:spLocks noChangeArrowheads="1"/>
              </p:cNvSpPr>
              <p:nvPr/>
            </p:nvSpPr>
            <p:spPr bwMode="auto">
              <a:xfrm>
                <a:off x="3376" y="2248"/>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102" name="Group 8"/>
            <p:cNvGrpSpPr>
              <a:grpSpLocks/>
            </p:cNvGrpSpPr>
            <p:nvPr/>
          </p:nvGrpSpPr>
          <p:grpSpPr bwMode="auto">
            <a:xfrm>
              <a:off x="591" y="2252"/>
              <a:ext cx="1356" cy="640"/>
              <a:chOff x="591" y="2252"/>
              <a:chExt cx="1356" cy="640"/>
            </a:xfrm>
          </p:grpSpPr>
          <p:sp>
            <p:nvSpPr>
              <p:cNvPr id="129103" name="Line 9"/>
              <p:cNvSpPr>
                <a:spLocks noChangeShapeType="1"/>
              </p:cNvSpPr>
              <p:nvPr/>
            </p:nvSpPr>
            <p:spPr bwMode="auto">
              <a:xfrm>
                <a:off x="591" y="2891"/>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104" name="Rectangle 10"/>
              <p:cNvSpPr>
                <a:spLocks noChangeArrowheads="1"/>
              </p:cNvSpPr>
              <p:nvPr/>
            </p:nvSpPr>
            <p:spPr bwMode="auto">
              <a:xfrm>
                <a:off x="790" y="2256"/>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5" name="Rectangle 11"/>
              <p:cNvSpPr>
                <a:spLocks noChangeArrowheads="1"/>
              </p:cNvSpPr>
              <p:nvPr/>
            </p:nvSpPr>
            <p:spPr bwMode="auto">
              <a:xfrm>
                <a:off x="1264" y="226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6" name="Rectangle 12"/>
              <p:cNvSpPr>
                <a:spLocks noChangeArrowheads="1"/>
              </p:cNvSpPr>
              <p:nvPr/>
            </p:nvSpPr>
            <p:spPr bwMode="auto">
              <a:xfrm>
                <a:off x="1712" y="2252"/>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grpSp>
        <p:nvGrpSpPr>
          <p:cNvPr id="129027" name="Group 13"/>
          <p:cNvGrpSpPr>
            <a:grpSpLocks/>
          </p:cNvGrpSpPr>
          <p:nvPr/>
        </p:nvGrpSpPr>
        <p:grpSpPr bwMode="auto">
          <a:xfrm>
            <a:off x="1323975" y="3757613"/>
            <a:ext cx="6403975" cy="768350"/>
            <a:chOff x="609" y="3374"/>
            <a:chExt cx="3020" cy="644"/>
          </a:xfrm>
        </p:grpSpPr>
        <p:grpSp>
          <p:nvGrpSpPr>
            <p:cNvPr id="129091" name="Group 14"/>
            <p:cNvGrpSpPr>
              <a:grpSpLocks/>
            </p:cNvGrpSpPr>
            <p:nvPr/>
          </p:nvGrpSpPr>
          <p:grpSpPr bwMode="auto">
            <a:xfrm>
              <a:off x="2273" y="3374"/>
              <a:ext cx="1356" cy="640"/>
              <a:chOff x="2273" y="3374"/>
              <a:chExt cx="1356" cy="640"/>
            </a:xfrm>
          </p:grpSpPr>
          <p:sp>
            <p:nvSpPr>
              <p:cNvPr id="129097" name="Line 15"/>
              <p:cNvSpPr>
                <a:spLocks noChangeShapeType="1"/>
              </p:cNvSpPr>
              <p:nvPr/>
            </p:nvSpPr>
            <p:spPr bwMode="auto">
              <a:xfrm>
                <a:off x="2273" y="4013"/>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98" name="Rectangle 16"/>
              <p:cNvSpPr>
                <a:spLocks noChangeArrowheads="1"/>
              </p:cNvSpPr>
              <p:nvPr/>
            </p:nvSpPr>
            <p:spPr bwMode="auto">
              <a:xfrm>
                <a:off x="2472" y="3378"/>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9" name="Rectangle 17"/>
              <p:cNvSpPr>
                <a:spLocks noChangeArrowheads="1"/>
              </p:cNvSpPr>
              <p:nvPr/>
            </p:nvSpPr>
            <p:spPr bwMode="auto">
              <a:xfrm>
                <a:off x="2946" y="3383"/>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100" name="Rectangle 18"/>
              <p:cNvSpPr>
                <a:spLocks noChangeArrowheads="1"/>
              </p:cNvSpPr>
              <p:nvPr/>
            </p:nvSpPr>
            <p:spPr bwMode="auto">
              <a:xfrm>
                <a:off x="3394" y="3374"/>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092" name="Group 19"/>
            <p:cNvGrpSpPr>
              <a:grpSpLocks/>
            </p:cNvGrpSpPr>
            <p:nvPr/>
          </p:nvGrpSpPr>
          <p:grpSpPr bwMode="auto">
            <a:xfrm>
              <a:off x="609" y="3378"/>
              <a:ext cx="1356" cy="640"/>
              <a:chOff x="609" y="3378"/>
              <a:chExt cx="1356" cy="640"/>
            </a:xfrm>
          </p:grpSpPr>
          <p:sp>
            <p:nvSpPr>
              <p:cNvPr id="129093" name="Line 20"/>
              <p:cNvSpPr>
                <a:spLocks noChangeShapeType="1"/>
              </p:cNvSpPr>
              <p:nvPr/>
            </p:nvSpPr>
            <p:spPr bwMode="auto">
              <a:xfrm>
                <a:off x="609" y="4017"/>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94" name="Rectangle 21"/>
              <p:cNvSpPr>
                <a:spLocks noChangeArrowheads="1"/>
              </p:cNvSpPr>
              <p:nvPr/>
            </p:nvSpPr>
            <p:spPr bwMode="auto">
              <a:xfrm>
                <a:off x="808" y="3382"/>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5" name="Rectangle 22"/>
              <p:cNvSpPr>
                <a:spLocks noChangeArrowheads="1"/>
              </p:cNvSpPr>
              <p:nvPr/>
            </p:nvSpPr>
            <p:spPr bwMode="auto">
              <a:xfrm>
                <a:off x="1282" y="3387"/>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6" name="Rectangle 23"/>
              <p:cNvSpPr>
                <a:spLocks noChangeArrowheads="1"/>
              </p:cNvSpPr>
              <p:nvPr/>
            </p:nvSpPr>
            <p:spPr bwMode="auto">
              <a:xfrm>
                <a:off x="1730" y="3378"/>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grpSp>
        <p:nvGrpSpPr>
          <p:cNvPr id="129028" name="Group 24"/>
          <p:cNvGrpSpPr>
            <a:grpSpLocks/>
          </p:cNvGrpSpPr>
          <p:nvPr/>
        </p:nvGrpSpPr>
        <p:grpSpPr bwMode="auto">
          <a:xfrm>
            <a:off x="1323975" y="4970463"/>
            <a:ext cx="6403975" cy="768350"/>
            <a:chOff x="609" y="4391"/>
            <a:chExt cx="3020" cy="644"/>
          </a:xfrm>
        </p:grpSpPr>
        <p:grpSp>
          <p:nvGrpSpPr>
            <p:cNvPr id="129081" name="Group 25"/>
            <p:cNvGrpSpPr>
              <a:grpSpLocks/>
            </p:cNvGrpSpPr>
            <p:nvPr/>
          </p:nvGrpSpPr>
          <p:grpSpPr bwMode="auto">
            <a:xfrm>
              <a:off x="2273" y="4391"/>
              <a:ext cx="1356" cy="640"/>
              <a:chOff x="2273" y="4391"/>
              <a:chExt cx="1356" cy="640"/>
            </a:xfrm>
          </p:grpSpPr>
          <p:sp>
            <p:nvSpPr>
              <p:cNvPr id="129087" name="Line 26"/>
              <p:cNvSpPr>
                <a:spLocks noChangeShapeType="1"/>
              </p:cNvSpPr>
              <p:nvPr/>
            </p:nvSpPr>
            <p:spPr bwMode="auto">
              <a:xfrm>
                <a:off x="2273" y="5030"/>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88" name="Rectangle 27"/>
              <p:cNvSpPr>
                <a:spLocks noChangeArrowheads="1"/>
              </p:cNvSpPr>
              <p:nvPr/>
            </p:nvSpPr>
            <p:spPr bwMode="auto">
              <a:xfrm>
                <a:off x="2472" y="4395"/>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9" name="Rectangle 28"/>
              <p:cNvSpPr>
                <a:spLocks noChangeArrowheads="1"/>
              </p:cNvSpPr>
              <p:nvPr/>
            </p:nvSpPr>
            <p:spPr bwMode="auto">
              <a:xfrm>
                <a:off x="2946" y="4400"/>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90" name="Rectangle 29"/>
              <p:cNvSpPr>
                <a:spLocks noChangeArrowheads="1"/>
              </p:cNvSpPr>
              <p:nvPr/>
            </p:nvSpPr>
            <p:spPr bwMode="auto">
              <a:xfrm>
                <a:off x="3394" y="439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082" name="Group 30"/>
            <p:cNvGrpSpPr>
              <a:grpSpLocks/>
            </p:cNvGrpSpPr>
            <p:nvPr/>
          </p:nvGrpSpPr>
          <p:grpSpPr bwMode="auto">
            <a:xfrm>
              <a:off x="609" y="4395"/>
              <a:ext cx="1356" cy="640"/>
              <a:chOff x="609" y="4395"/>
              <a:chExt cx="1356" cy="640"/>
            </a:xfrm>
          </p:grpSpPr>
          <p:sp>
            <p:nvSpPr>
              <p:cNvPr id="129083" name="Line 31"/>
              <p:cNvSpPr>
                <a:spLocks noChangeShapeType="1"/>
              </p:cNvSpPr>
              <p:nvPr/>
            </p:nvSpPr>
            <p:spPr bwMode="auto">
              <a:xfrm>
                <a:off x="609" y="5034"/>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84" name="Rectangle 32"/>
              <p:cNvSpPr>
                <a:spLocks noChangeArrowheads="1"/>
              </p:cNvSpPr>
              <p:nvPr/>
            </p:nvSpPr>
            <p:spPr bwMode="auto">
              <a:xfrm>
                <a:off x="808" y="4399"/>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5" name="Rectangle 33"/>
              <p:cNvSpPr>
                <a:spLocks noChangeArrowheads="1"/>
              </p:cNvSpPr>
              <p:nvPr/>
            </p:nvSpPr>
            <p:spPr bwMode="auto">
              <a:xfrm>
                <a:off x="1282" y="4404"/>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6" name="Rectangle 34"/>
              <p:cNvSpPr>
                <a:spLocks noChangeArrowheads="1"/>
              </p:cNvSpPr>
              <p:nvPr/>
            </p:nvSpPr>
            <p:spPr bwMode="auto">
              <a:xfrm>
                <a:off x="1730" y="4395"/>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grpSp>
        <p:nvGrpSpPr>
          <p:cNvPr id="129029" name="Group 35"/>
          <p:cNvGrpSpPr>
            <a:grpSpLocks/>
          </p:cNvGrpSpPr>
          <p:nvPr/>
        </p:nvGrpSpPr>
        <p:grpSpPr bwMode="auto">
          <a:xfrm>
            <a:off x="1295400" y="1066800"/>
            <a:ext cx="6403975" cy="768350"/>
            <a:chOff x="596" y="1117"/>
            <a:chExt cx="3020" cy="644"/>
          </a:xfrm>
        </p:grpSpPr>
        <p:grpSp>
          <p:nvGrpSpPr>
            <p:cNvPr id="129071" name="Group 36"/>
            <p:cNvGrpSpPr>
              <a:grpSpLocks/>
            </p:cNvGrpSpPr>
            <p:nvPr/>
          </p:nvGrpSpPr>
          <p:grpSpPr bwMode="auto">
            <a:xfrm>
              <a:off x="2260" y="1117"/>
              <a:ext cx="1356" cy="640"/>
              <a:chOff x="2260" y="1117"/>
              <a:chExt cx="1356" cy="640"/>
            </a:xfrm>
          </p:grpSpPr>
          <p:sp>
            <p:nvSpPr>
              <p:cNvPr id="129077" name="Line 37"/>
              <p:cNvSpPr>
                <a:spLocks noChangeShapeType="1"/>
              </p:cNvSpPr>
              <p:nvPr/>
            </p:nvSpPr>
            <p:spPr bwMode="auto">
              <a:xfrm>
                <a:off x="2260" y="1756"/>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78" name="Rectangle 38"/>
              <p:cNvSpPr>
                <a:spLocks noChangeArrowheads="1"/>
              </p:cNvSpPr>
              <p:nvPr/>
            </p:nvSpPr>
            <p:spPr bwMode="auto">
              <a:xfrm>
                <a:off x="2459" y="112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79" name="Rectangle 39"/>
              <p:cNvSpPr>
                <a:spLocks noChangeArrowheads="1"/>
              </p:cNvSpPr>
              <p:nvPr/>
            </p:nvSpPr>
            <p:spPr bwMode="auto">
              <a:xfrm>
                <a:off x="2933" y="1126"/>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80" name="Rectangle 40"/>
              <p:cNvSpPr>
                <a:spLocks noChangeArrowheads="1"/>
              </p:cNvSpPr>
              <p:nvPr/>
            </p:nvSpPr>
            <p:spPr bwMode="auto">
              <a:xfrm>
                <a:off x="3381" y="1117"/>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nvGrpSpPr>
            <p:cNvPr id="129072" name="Group 41"/>
            <p:cNvGrpSpPr>
              <a:grpSpLocks/>
            </p:cNvGrpSpPr>
            <p:nvPr/>
          </p:nvGrpSpPr>
          <p:grpSpPr bwMode="auto">
            <a:xfrm>
              <a:off x="596" y="1121"/>
              <a:ext cx="1356" cy="640"/>
              <a:chOff x="596" y="1121"/>
              <a:chExt cx="1356" cy="640"/>
            </a:xfrm>
          </p:grpSpPr>
          <p:sp>
            <p:nvSpPr>
              <p:cNvPr id="129073" name="Line 42"/>
              <p:cNvSpPr>
                <a:spLocks noChangeShapeType="1"/>
              </p:cNvSpPr>
              <p:nvPr/>
            </p:nvSpPr>
            <p:spPr bwMode="auto">
              <a:xfrm>
                <a:off x="596" y="1760"/>
                <a:ext cx="1356"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29074" name="Rectangle 43"/>
              <p:cNvSpPr>
                <a:spLocks noChangeArrowheads="1"/>
              </p:cNvSpPr>
              <p:nvPr/>
            </p:nvSpPr>
            <p:spPr bwMode="auto">
              <a:xfrm>
                <a:off x="795" y="1125"/>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75" name="Rectangle 44"/>
              <p:cNvSpPr>
                <a:spLocks noChangeArrowheads="1"/>
              </p:cNvSpPr>
              <p:nvPr/>
            </p:nvSpPr>
            <p:spPr bwMode="auto">
              <a:xfrm>
                <a:off x="1269" y="1130"/>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29076" name="Rectangle 45"/>
              <p:cNvSpPr>
                <a:spLocks noChangeArrowheads="1"/>
              </p:cNvSpPr>
              <p:nvPr/>
            </p:nvSpPr>
            <p:spPr bwMode="auto">
              <a:xfrm>
                <a:off x="1717" y="1121"/>
                <a:ext cx="44" cy="631"/>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pSp>
      </p:grpSp>
      <p:sp useBgFill="1">
        <p:nvSpPr>
          <p:cNvPr id="129030" name="Rectangle 46"/>
          <p:cNvSpPr>
            <a:spLocks noChangeArrowheads="1"/>
          </p:cNvSpPr>
          <p:nvPr/>
        </p:nvSpPr>
        <p:spPr bwMode="auto">
          <a:xfrm>
            <a:off x="1265238" y="1644650"/>
            <a:ext cx="977900" cy="161925"/>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p:nvSpPr>
          <p:cNvPr id="129031" name="Rectangle 47"/>
          <p:cNvSpPr>
            <a:spLocks noChangeArrowheads="1"/>
          </p:cNvSpPr>
          <p:nvPr/>
        </p:nvSpPr>
        <p:spPr bwMode="auto">
          <a:xfrm>
            <a:off x="1431925" y="1473200"/>
            <a:ext cx="646113"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32" name="Rectangle 48"/>
          <p:cNvSpPr>
            <a:spLocks noChangeArrowheads="1"/>
          </p:cNvSpPr>
          <p:nvPr/>
        </p:nvSpPr>
        <p:spPr bwMode="auto">
          <a:xfrm>
            <a:off x="1597025" y="1333500"/>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33" name="Rectangle 49"/>
          <p:cNvSpPr>
            <a:spLocks noChangeArrowheads="1"/>
          </p:cNvSpPr>
          <p:nvPr/>
        </p:nvSpPr>
        <p:spPr bwMode="auto">
          <a:xfrm>
            <a:off x="7110413" y="1695450"/>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34" name="Rectangle 50"/>
          <p:cNvSpPr>
            <a:spLocks noChangeArrowheads="1"/>
          </p:cNvSpPr>
          <p:nvPr/>
        </p:nvSpPr>
        <p:spPr bwMode="auto">
          <a:xfrm>
            <a:off x="3570288" y="3049588"/>
            <a:ext cx="344487"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useBgFill="1">
        <p:nvSpPr>
          <p:cNvPr id="129035" name="Rectangle 51"/>
          <p:cNvSpPr>
            <a:spLocks noChangeArrowheads="1"/>
          </p:cNvSpPr>
          <p:nvPr/>
        </p:nvSpPr>
        <p:spPr bwMode="auto">
          <a:xfrm>
            <a:off x="4818063" y="1665288"/>
            <a:ext cx="977900" cy="160337"/>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6" name="Rectangle 52"/>
          <p:cNvSpPr>
            <a:spLocks noChangeArrowheads="1"/>
          </p:cNvSpPr>
          <p:nvPr/>
        </p:nvSpPr>
        <p:spPr bwMode="auto">
          <a:xfrm>
            <a:off x="1276350" y="3017838"/>
            <a:ext cx="977900" cy="161925"/>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7" name="Rectangle 53"/>
          <p:cNvSpPr>
            <a:spLocks noChangeArrowheads="1"/>
          </p:cNvSpPr>
          <p:nvPr/>
        </p:nvSpPr>
        <p:spPr bwMode="auto">
          <a:xfrm>
            <a:off x="4816475" y="3017838"/>
            <a:ext cx="976313" cy="161925"/>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8" name="Rectangle 54"/>
          <p:cNvSpPr>
            <a:spLocks noChangeArrowheads="1"/>
          </p:cNvSpPr>
          <p:nvPr/>
        </p:nvSpPr>
        <p:spPr bwMode="auto">
          <a:xfrm>
            <a:off x="3238500" y="4357688"/>
            <a:ext cx="977900" cy="160337"/>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39" name="Rectangle 55"/>
          <p:cNvSpPr>
            <a:spLocks noChangeArrowheads="1"/>
          </p:cNvSpPr>
          <p:nvPr/>
        </p:nvSpPr>
        <p:spPr bwMode="auto">
          <a:xfrm>
            <a:off x="6781800" y="4356100"/>
            <a:ext cx="977900" cy="160338"/>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40" name="Rectangle 56"/>
          <p:cNvSpPr>
            <a:spLocks noChangeArrowheads="1"/>
          </p:cNvSpPr>
          <p:nvPr/>
        </p:nvSpPr>
        <p:spPr bwMode="auto">
          <a:xfrm>
            <a:off x="3270250" y="5568950"/>
            <a:ext cx="977900" cy="160338"/>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useBgFill="1">
        <p:nvSpPr>
          <p:cNvPr id="129041" name="Rectangle 57"/>
          <p:cNvSpPr>
            <a:spLocks noChangeArrowheads="1"/>
          </p:cNvSpPr>
          <p:nvPr/>
        </p:nvSpPr>
        <p:spPr bwMode="auto">
          <a:xfrm>
            <a:off x="6837363" y="5568950"/>
            <a:ext cx="976312" cy="160338"/>
          </a:xfrm>
          <a:prstGeom prst="rect">
            <a:avLst/>
          </a:prstGeom>
          <a:ln w="38100">
            <a:solidFill>
              <a:schemeClr val="tx1"/>
            </a:solidFill>
            <a:miter lim="800000"/>
            <a:headEnd/>
            <a:tailEnd/>
          </a:ln>
        </p:spPr>
        <p:txBody>
          <a:bodyPr wrap="none" anchor="ctr">
            <a:prstTxWarp prst="textNoShape">
              <a:avLst/>
            </a:prstTxWarp>
          </a:bodyPr>
          <a:lstStyle/>
          <a:p>
            <a:endParaRPr lang="en-US"/>
          </a:p>
        </p:txBody>
      </p:sp>
      <p:sp>
        <p:nvSpPr>
          <p:cNvPr id="129042" name="Rectangle 58"/>
          <p:cNvSpPr>
            <a:spLocks noChangeArrowheads="1"/>
          </p:cNvSpPr>
          <p:nvPr/>
        </p:nvSpPr>
        <p:spPr bwMode="auto">
          <a:xfrm>
            <a:off x="4953000" y="1495425"/>
            <a:ext cx="647700"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3" name="Rectangle 59"/>
          <p:cNvSpPr>
            <a:spLocks noChangeArrowheads="1"/>
          </p:cNvSpPr>
          <p:nvPr/>
        </p:nvSpPr>
        <p:spPr bwMode="auto">
          <a:xfrm>
            <a:off x="2436813" y="3017838"/>
            <a:ext cx="646112" cy="163512"/>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4" name="Rectangle 60"/>
          <p:cNvSpPr>
            <a:spLocks noChangeArrowheads="1"/>
          </p:cNvSpPr>
          <p:nvPr/>
        </p:nvSpPr>
        <p:spPr bwMode="auto">
          <a:xfrm>
            <a:off x="5978525" y="3017838"/>
            <a:ext cx="646113" cy="163512"/>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5" name="Rectangle 61"/>
          <p:cNvSpPr>
            <a:spLocks noChangeArrowheads="1"/>
          </p:cNvSpPr>
          <p:nvPr/>
        </p:nvSpPr>
        <p:spPr bwMode="auto">
          <a:xfrm>
            <a:off x="2492375" y="4356100"/>
            <a:ext cx="646113"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6" name="Rectangle 62"/>
          <p:cNvSpPr>
            <a:spLocks noChangeArrowheads="1"/>
          </p:cNvSpPr>
          <p:nvPr/>
        </p:nvSpPr>
        <p:spPr bwMode="auto">
          <a:xfrm>
            <a:off x="6143625" y="2879725"/>
            <a:ext cx="342900" cy="128588"/>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7" name="Rectangle 63"/>
          <p:cNvSpPr>
            <a:spLocks noChangeArrowheads="1"/>
          </p:cNvSpPr>
          <p:nvPr/>
        </p:nvSpPr>
        <p:spPr bwMode="auto">
          <a:xfrm>
            <a:off x="2657475" y="4214813"/>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8" name="Rectangle 64"/>
          <p:cNvSpPr>
            <a:spLocks noChangeArrowheads="1"/>
          </p:cNvSpPr>
          <p:nvPr/>
        </p:nvSpPr>
        <p:spPr bwMode="auto">
          <a:xfrm>
            <a:off x="5146675" y="4387850"/>
            <a:ext cx="342900" cy="128588"/>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49" name="Rectangle 65"/>
          <p:cNvSpPr>
            <a:spLocks noChangeArrowheads="1"/>
          </p:cNvSpPr>
          <p:nvPr/>
        </p:nvSpPr>
        <p:spPr bwMode="auto">
          <a:xfrm>
            <a:off x="6005513" y="4356100"/>
            <a:ext cx="646112" cy="16192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0" name="Rectangle 66"/>
          <p:cNvSpPr>
            <a:spLocks noChangeArrowheads="1"/>
          </p:cNvSpPr>
          <p:nvPr/>
        </p:nvSpPr>
        <p:spPr bwMode="auto">
          <a:xfrm>
            <a:off x="3433763" y="5397500"/>
            <a:ext cx="646112" cy="163513"/>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1" name="Rectangle 67"/>
          <p:cNvSpPr>
            <a:spLocks noChangeArrowheads="1"/>
          </p:cNvSpPr>
          <p:nvPr/>
        </p:nvSpPr>
        <p:spPr bwMode="auto">
          <a:xfrm>
            <a:off x="7002463" y="5397500"/>
            <a:ext cx="646112" cy="163513"/>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2" name="Rectangle 68"/>
          <p:cNvSpPr>
            <a:spLocks noChangeArrowheads="1"/>
          </p:cNvSpPr>
          <p:nvPr/>
        </p:nvSpPr>
        <p:spPr bwMode="auto">
          <a:xfrm>
            <a:off x="1635125" y="5599113"/>
            <a:ext cx="342900"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3" name="Rectangle 69"/>
          <p:cNvSpPr>
            <a:spLocks noChangeArrowheads="1"/>
          </p:cNvSpPr>
          <p:nvPr/>
        </p:nvSpPr>
        <p:spPr bwMode="auto">
          <a:xfrm>
            <a:off x="7137400" y="5257800"/>
            <a:ext cx="344488" cy="130175"/>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a:p>
        </p:txBody>
      </p:sp>
      <p:sp>
        <p:nvSpPr>
          <p:cNvPr id="129054" name="Rectangle 70"/>
          <p:cNvSpPr>
            <a:spLocks noChangeArrowheads="1"/>
          </p:cNvSpPr>
          <p:nvPr/>
        </p:nvSpPr>
        <p:spPr bwMode="auto">
          <a:xfrm>
            <a:off x="1652588" y="1892300"/>
            <a:ext cx="2306637" cy="271463"/>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Original State</a:t>
            </a:r>
            <a:endParaRPr lang="en-US" sz="1800">
              <a:latin typeface="Arial" charset="0"/>
            </a:endParaRPr>
          </a:p>
        </p:txBody>
      </p:sp>
      <p:sp>
        <p:nvSpPr>
          <p:cNvPr id="129055" name="Rectangle 71"/>
          <p:cNvSpPr>
            <a:spLocks noChangeArrowheads="1"/>
          </p:cNvSpPr>
          <p:nvPr/>
        </p:nvSpPr>
        <p:spPr bwMode="auto">
          <a:xfrm>
            <a:off x="5173663" y="1897063"/>
            <a:ext cx="2308225"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1</a:t>
            </a:r>
          </a:p>
        </p:txBody>
      </p:sp>
      <p:sp>
        <p:nvSpPr>
          <p:cNvPr id="129056" name="Rectangle 72"/>
          <p:cNvSpPr>
            <a:spLocks noChangeArrowheads="1"/>
          </p:cNvSpPr>
          <p:nvPr/>
        </p:nvSpPr>
        <p:spPr bwMode="auto">
          <a:xfrm>
            <a:off x="1587500" y="3224213"/>
            <a:ext cx="2308225"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2</a:t>
            </a:r>
          </a:p>
        </p:txBody>
      </p:sp>
      <p:sp>
        <p:nvSpPr>
          <p:cNvPr id="129057" name="Rectangle 73"/>
          <p:cNvSpPr>
            <a:spLocks noChangeArrowheads="1"/>
          </p:cNvSpPr>
          <p:nvPr/>
        </p:nvSpPr>
        <p:spPr bwMode="auto">
          <a:xfrm>
            <a:off x="5110163" y="3230563"/>
            <a:ext cx="2308225"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3</a:t>
            </a:r>
          </a:p>
        </p:txBody>
      </p:sp>
      <p:sp>
        <p:nvSpPr>
          <p:cNvPr id="129058" name="Rectangle 74"/>
          <p:cNvSpPr>
            <a:spLocks noChangeArrowheads="1"/>
          </p:cNvSpPr>
          <p:nvPr/>
        </p:nvSpPr>
        <p:spPr bwMode="auto">
          <a:xfrm>
            <a:off x="1608138" y="4573588"/>
            <a:ext cx="2306637"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4</a:t>
            </a:r>
          </a:p>
        </p:txBody>
      </p:sp>
      <p:sp>
        <p:nvSpPr>
          <p:cNvPr id="129059" name="Rectangle 75"/>
          <p:cNvSpPr>
            <a:spLocks noChangeArrowheads="1"/>
          </p:cNvSpPr>
          <p:nvPr/>
        </p:nvSpPr>
        <p:spPr bwMode="auto">
          <a:xfrm>
            <a:off x="5184775" y="4564063"/>
            <a:ext cx="2306638" cy="271462"/>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5</a:t>
            </a:r>
          </a:p>
        </p:txBody>
      </p:sp>
      <p:sp>
        <p:nvSpPr>
          <p:cNvPr id="129060" name="Rectangle 76"/>
          <p:cNvSpPr>
            <a:spLocks noChangeArrowheads="1"/>
          </p:cNvSpPr>
          <p:nvPr/>
        </p:nvSpPr>
        <p:spPr bwMode="auto">
          <a:xfrm>
            <a:off x="1655763" y="5797550"/>
            <a:ext cx="2308225" cy="271463"/>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6</a:t>
            </a:r>
          </a:p>
        </p:txBody>
      </p:sp>
      <p:sp>
        <p:nvSpPr>
          <p:cNvPr id="129061" name="Rectangle 77"/>
          <p:cNvSpPr>
            <a:spLocks noChangeArrowheads="1"/>
          </p:cNvSpPr>
          <p:nvPr/>
        </p:nvSpPr>
        <p:spPr bwMode="auto">
          <a:xfrm>
            <a:off x="5151438" y="5803900"/>
            <a:ext cx="2306637" cy="269875"/>
          </a:xfrm>
          <a:prstGeom prst="rect">
            <a:avLst/>
          </a:prstGeom>
          <a:noFill/>
          <a:ln w="38100">
            <a:solidFill>
              <a:schemeClr val="tx1"/>
            </a:solidFill>
            <a:miter lim="800000"/>
            <a:headEnd/>
            <a:tailEnd/>
          </a:ln>
        </p:spPr>
        <p:txBody>
          <a:bodyPr wrap="none" lIns="92075" tIns="46038" rIns="92075" bIns="46038" anchor="ctr">
            <a:prstTxWarp prst="textNoShape">
              <a:avLst/>
            </a:prstTxWarp>
          </a:bodyPr>
          <a:lstStyle/>
          <a:p>
            <a:pPr algn="ctr" eaLnBrk="0" hangingPunct="0"/>
            <a:r>
              <a:rPr lang="en-US" sz="2000" b="1">
                <a:latin typeface="Arial" charset="0"/>
              </a:rPr>
              <a:t>Move 7</a:t>
            </a:r>
            <a:endParaRPr lang="en-US" sz="1800">
              <a:latin typeface="Arial" charset="0"/>
            </a:endParaRPr>
          </a:p>
        </p:txBody>
      </p:sp>
      <p:sp>
        <p:nvSpPr>
          <p:cNvPr id="129062" name="Arc 78"/>
          <p:cNvSpPr>
            <a:spLocks/>
          </p:cNvSpPr>
          <p:nvPr/>
        </p:nvSpPr>
        <p:spPr bwMode="auto">
          <a:xfrm>
            <a:off x="5432425" y="1422400"/>
            <a:ext cx="1577975" cy="2492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3" name="Arc 79"/>
          <p:cNvSpPr>
            <a:spLocks/>
          </p:cNvSpPr>
          <p:nvPr/>
        </p:nvSpPr>
        <p:spPr bwMode="auto">
          <a:xfrm>
            <a:off x="1920875" y="2900363"/>
            <a:ext cx="525463" cy="77787"/>
          </a:xfrm>
          <a:custGeom>
            <a:avLst/>
            <a:gdLst>
              <a:gd name="T0" fmla="*/ 0 w 21600"/>
              <a:gd name="T1" fmla="*/ 0 h 21600"/>
              <a:gd name="T2" fmla="*/ 2147483647 w 21600"/>
              <a:gd name="T3" fmla="*/ 611053456 h 21600"/>
              <a:gd name="T4" fmla="*/ 0 w 21600"/>
              <a:gd name="T5" fmla="*/ 61105345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4" name="Arc 80"/>
          <p:cNvSpPr>
            <a:spLocks/>
          </p:cNvSpPr>
          <p:nvPr/>
        </p:nvSpPr>
        <p:spPr bwMode="auto">
          <a:xfrm>
            <a:off x="6567488" y="2916238"/>
            <a:ext cx="525462" cy="1714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stealth" w="med" len="lg"/>
            <a:tailEnd type="none" w="sm" len="sm"/>
          </a:ln>
        </p:spPr>
        <p:txBody>
          <a:bodyPr wrap="none" anchor="ctr">
            <a:prstTxWarp prst="textNoShape">
              <a:avLst/>
            </a:prstTxWarp>
          </a:bodyPr>
          <a:lstStyle/>
          <a:p>
            <a:endParaRPr lang="en-US"/>
          </a:p>
        </p:txBody>
      </p:sp>
      <p:sp>
        <p:nvSpPr>
          <p:cNvPr id="129065" name="Arc 81"/>
          <p:cNvSpPr>
            <a:spLocks/>
          </p:cNvSpPr>
          <p:nvPr/>
        </p:nvSpPr>
        <p:spPr bwMode="auto">
          <a:xfrm>
            <a:off x="1951038" y="3895725"/>
            <a:ext cx="828675" cy="56038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92"/>
                  <a:pt x="9637" y="30"/>
                  <a:pt x="21545" y="0"/>
                </a:cubicBezTo>
              </a:path>
              <a:path w="21600" h="21600" stroke="0" extrusionOk="0">
                <a:moveTo>
                  <a:pt x="-1" y="21599"/>
                </a:moveTo>
                <a:cubicBezTo>
                  <a:pt x="-1" y="9692"/>
                  <a:pt x="9637" y="30"/>
                  <a:pt x="21545" y="0"/>
                </a:cubicBezTo>
                <a:lnTo>
                  <a:pt x="21600" y="21600"/>
                </a:lnTo>
                <a:close/>
              </a:path>
            </a:pathLst>
          </a:custGeom>
          <a:noFill/>
          <a:ln w="38100" cap="rnd">
            <a:solidFill>
              <a:schemeClr val="tx1"/>
            </a:solidFill>
            <a:prstDash val="dash"/>
            <a:round/>
            <a:headEnd type="none" w="sm" len="sm"/>
            <a:tailEnd type="none" w="sm" len="sm"/>
          </a:ln>
        </p:spPr>
        <p:txBody>
          <a:bodyPr wrap="none" anchor="ctr">
            <a:prstTxWarp prst="textNoShape">
              <a:avLst/>
            </a:prstTxWarp>
          </a:bodyPr>
          <a:lstStyle/>
          <a:p>
            <a:endParaRPr lang="en-US"/>
          </a:p>
        </p:txBody>
      </p:sp>
      <p:sp>
        <p:nvSpPr>
          <p:cNvPr id="129066" name="Arc 82"/>
          <p:cNvSpPr>
            <a:spLocks/>
          </p:cNvSpPr>
          <p:nvPr/>
        </p:nvSpPr>
        <p:spPr bwMode="auto">
          <a:xfrm>
            <a:off x="2778125" y="3879850"/>
            <a:ext cx="801688" cy="466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7" name="Arc 83"/>
          <p:cNvSpPr>
            <a:spLocks/>
          </p:cNvSpPr>
          <p:nvPr/>
        </p:nvSpPr>
        <p:spPr bwMode="auto">
          <a:xfrm>
            <a:off x="5545138" y="4222750"/>
            <a:ext cx="666750" cy="1397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97"/>
                  <a:pt x="9628" y="38"/>
                  <a:pt x="21531" y="0"/>
                </a:cubicBezTo>
              </a:path>
              <a:path w="21600" h="21600" stroke="0" extrusionOk="0">
                <a:moveTo>
                  <a:pt x="-1" y="21599"/>
                </a:moveTo>
                <a:cubicBezTo>
                  <a:pt x="-1" y="9697"/>
                  <a:pt x="9628" y="38"/>
                  <a:pt x="21531" y="0"/>
                </a:cubicBezTo>
                <a:lnTo>
                  <a:pt x="21600" y="21600"/>
                </a:lnTo>
                <a:close/>
              </a:path>
            </a:pathLst>
          </a:custGeom>
          <a:noFill/>
          <a:ln w="38100" cap="rnd">
            <a:solidFill>
              <a:schemeClr val="tx1"/>
            </a:solidFill>
            <a:prstDash val="dash"/>
            <a:round/>
            <a:headEnd type="stealth" w="med" len="lg"/>
            <a:tailEnd type="none" w="sm" len="sm"/>
          </a:ln>
        </p:spPr>
        <p:txBody>
          <a:bodyPr wrap="none" anchor="ctr">
            <a:prstTxWarp prst="textNoShape">
              <a:avLst/>
            </a:prstTxWarp>
          </a:bodyPr>
          <a:lstStyle/>
          <a:p>
            <a:endParaRPr lang="en-US"/>
          </a:p>
        </p:txBody>
      </p:sp>
      <p:sp>
        <p:nvSpPr>
          <p:cNvPr id="129068" name="Arc 84"/>
          <p:cNvSpPr>
            <a:spLocks/>
          </p:cNvSpPr>
          <p:nvPr/>
        </p:nvSpPr>
        <p:spPr bwMode="auto">
          <a:xfrm>
            <a:off x="2917825" y="5465763"/>
            <a:ext cx="471488" cy="187325"/>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708"/>
                  <a:pt x="9611" y="53"/>
                  <a:pt x="21503" y="0"/>
                </a:cubicBezTo>
              </a:path>
              <a:path w="21600" h="21600" stroke="0" extrusionOk="0">
                <a:moveTo>
                  <a:pt x="-1" y="21599"/>
                </a:moveTo>
                <a:cubicBezTo>
                  <a:pt x="-1" y="9708"/>
                  <a:pt x="9611" y="53"/>
                  <a:pt x="21503" y="0"/>
                </a:cubicBezTo>
                <a:lnTo>
                  <a:pt x="2160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69" name="Arc 85"/>
          <p:cNvSpPr>
            <a:spLocks/>
          </p:cNvSpPr>
          <p:nvPr/>
        </p:nvSpPr>
        <p:spPr bwMode="auto">
          <a:xfrm>
            <a:off x="5435600" y="5341938"/>
            <a:ext cx="1660525" cy="3429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81"/>
                  <a:pt x="9653" y="15"/>
                  <a:pt x="21572" y="0"/>
                </a:cubicBezTo>
              </a:path>
              <a:path w="21600" h="21600" stroke="0" extrusionOk="0">
                <a:moveTo>
                  <a:pt x="-1" y="21599"/>
                </a:moveTo>
                <a:cubicBezTo>
                  <a:pt x="-1" y="9681"/>
                  <a:pt x="9653" y="15"/>
                  <a:pt x="21572" y="0"/>
                </a:cubicBezTo>
                <a:lnTo>
                  <a:pt x="21600" y="21600"/>
                </a:lnTo>
                <a:close/>
              </a:path>
            </a:pathLst>
          </a:custGeom>
          <a:noFill/>
          <a:ln w="38100" cap="rnd">
            <a:solidFill>
              <a:schemeClr val="tx1"/>
            </a:solidFill>
            <a:prstDash val="dash"/>
            <a:round/>
            <a:headEnd type="none" w="sm" len="sm"/>
            <a:tailEnd type="stealth" w="med" len="lg"/>
          </a:ln>
        </p:spPr>
        <p:txBody>
          <a:bodyPr wrap="none" anchor="ctr">
            <a:prstTxWarp prst="textNoShape">
              <a:avLst/>
            </a:prstTxWarp>
          </a:bodyPr>
          <a:lstStyle/>
          <a:p>
            <a:endParaRPr lang="en-US"/>
          </a:p>
        </p:txBody>
      </p:sp>
      <p:sp>
        <p:nvSpPr>
          <p:cNvPr id="129070" name="Rectangle 86"/>
          <p:cNvSpPr>
            <a:spLocks noGrp="1" noChangeArrowheads="1"/>
          </p:cNvSpPr>
          <p:nvPr>
            <p:ph type="title" idx="4294967295"/>
          </p:nvPr>
        </p:nvSpPr>
        <p:spPr>
          <a:xfrm>
            <a:off x="685800" y="457200"/>
            <a:ext cx="7772400" cy="533400"/>
          </a:xfrm>
        </p:spPr>
        <p:txBody>
          <a:bodyPr/>
          <a:lstStyle/>
          <a:p>
            <a:pPr eaLnBrk="1" hangingPunct="1"/>
            <a:r>
              <a:rPr lang="en-US" sz="4000"/>
              <a:t>Towers of Hanoi: Solution</a:t>
            </a:r>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309688" y="838200"/>
            <a:ext cx="5830887" cy="538163"/>
          </a:xfrm>
          <a:noFill/>
        </p:spPr>
        <p:txBody>
          <a:bodyPr wrap="none" lIns="63500" tIns="25400" rIns="63500" bIns="25400" anchor="t">
            <a:spAutoFit/>
          </a:bodyPr>
          <a:lstStyle/>
          <a:p>
            <a:pPr eaLnBrk="1" hangingPunct="1"/>
            <a:r>
              <a:rPr lang="en-US"/>
              <a:t>Towers of Hanoi - Complexity</a:t>
            </a:r>
          </a:p>
        </p:txBody>
      </p:sp>
      <p:sp>
        <p:nvSpPr>
          <p:cNvPr id="131075" name="Rectangle 3"/>
          <p:cNvSpPr>
            <a:spLocks noChangeArrowheads="1"/>
          </p:cNvSpPr>
          <p:nvPr/>
        </p:nvSpPr>
        <p:spPr bwMode="auto">
          <a:xfrm>
            <a:off x="1905000" y="1900238"/>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
        <p:nvSpPr>
          <p:cNvPr id="131076" name="Rectangle 4"/>
          <p:cNvSpPr>
            <a:spLocks noGrp="1" noChangeArrowheads="1"/>
          </p:cNvSpPr>
          <p:nvPr>
            <p:ph type="body" idx="1"/>
          </p:nvPr>
        </p:nvSpPr>
        <p:spPr>
          <a:xfrm>
            <a:off x="685800" y="1981200"/>
            <a:ext cx="6400800" cy="4114800"/>
          </a:xfrm>
        </p:spPr>
        <p:txBody>
          <a:bodyPr/>
          <a:lstStyle/>
          <a:p>
            <a:pPr eaLnBrk="1" hangingPunct="1">
              <a:lnSpc>
                <a:spcPct val="90000"/>
              </a:lnSpc>
              <a:buFontTx/>
              <a:buNone/>
            </a:pPr>
            <a:r>
              <a:rPr lang="en-US" sz="2800" b="1"/>
              <a:t>For 3 rings we have 7 operations.</a:t>
            </a:r>
          </a:p>
          <a:p>
            <a:pPr eaLnBrk="1" hangingPunct="1">
              <a:lnSpc>
                <a:spcPct val="90000"/>
              </a:lnSpc>
              <a:buFontTx/>
              <a:buNone/>
            </a:pPr>
            <a:endParaRPr lang="en-US" sz="2800" b="1"/>
          </a:p>
          <a:p>
            <a:pPr eaLnBrk="1" hangingPunct="1">
              <a:lnSpc>
                <a:spcPct val="90000"/>
              </a:lnSpc>
              <a:buFontTx/>
              <a:buNone/>
            </a:pPr>
            <a:r>
              <a:rPr lang="en-US" sz="2800" b="1"/>
              <a:t>In general, the cost is </a:t>
            </a:r>
            <a:r>
              <a:rPr lang="en-US" sz="3600" b="1">
                <a:solidFill>
                  <a:srgbClr val="3333FF"/>
                </a:solidFill>
              </a:rPr>
              <a:t>2</a:t>
            </a:r>
            <a:r>
              <a:rPr lang="en-US" sz="4000" b="1" baseline="20000">
                <a:solidFill>
                  <a:srgbClr val="3333FF"/>
                </a:solidFill>
              </a:rPr>
              <a:t>N</a:t>
            </a:r>
            <a:r>
              <a:rPr lang="en-US" sz="3600" b="1">
                <a:solidFill>
                  <a:srgbClr val="3333FF"/>
                </a:solidFill>
              </a:rPr>
              <a:t> – 1 = O(2</a:t>
            </a:r>
            <a:r>
              <a:rPr lang="en-US" sz="4000" b="1" baseline="20000">
                <a:solidFill>
                  <a:srgbClr val="3333FF"/>
                </a:solidFill>
              </a:rPr>
              <a:t>N</a:t>
            </a:r>
            <a:r>
              <a:rPr lang="en-US" sz="3600" b="1">
                <a:solidFill>
                  <a:srgbClr val="3333FF"/>
                </a:solidFill>
              </a:rPr>
              <a:t>)</a:t>
            </a:r>
          </a:p>
          <a:p>
            <a:pPr eaLnBrk="1" hangingPunct="1">
              <a:lnSpc>
                <a:spcPct val="90000"/>
              </a:lnSpc>
              <a:buFontTx/>
              <a:buNone/>
            </a:pPr>
            <a:endParaRPr lang="en-US" sz="2800" b="1">
              <a:solidFill>
                <a:srgbClr val="3333FF"/>
              </a:solidFill>
            </a:endParaRPr>
          </a:p>
          <a:p>
            <a:pPr eaLnBrk="1" hangingPunct="1">
              <a:lnSpc>
                <a:spcPct val="90000"/>
              </a:lnSpc>
              <a:buFontTx/>
              <a:buNone/>
            </a:pPr>
            <a:r>
              <a:rPr lang="en-US" sz="2800" b="1"/>
              <a:t>Each time we increment N, we </a:t>
            </a:r>
            <a:r>
              <a:rPr lang="en-US" sz="2800" b="1">
                <a:solidFill>
                  <a:srgbClr val="3333FF"/>
                </a:solidFill>
              </a:rPr>
              <a:t>double</a:t>
            </a:r>
            <a:r>
              <a:rPr lang="en-US" sz="2800" b="1"/>
              <a:t> the amount of work.</a:t>
            </a:r>
          </a:p>
          <a:p>
            <a:pPr eaLnBrk="1" hangingPunct="1">
              <a:lnSpc>
                <a:spcPct val="90000"/>
              </a:lnSpc>
              <a:buFontTx/>
              <a:buNone/>
            </a:pPr>
            <a:endParaRPr lang="en-US" sz="2800" b="1"/>
          </a:p>
          <a:p>
            <a:pPr eaLnBrk="1" hangingPunct="1">
              <a:lnSpc>
                <a:spcPct val="90000"/>
              </a:lnSpc>
              <a:buFontTx/>
              <a:buNone/>
            </a:pPr>
            <a:r>
              <a:rPr lang="en-US" sz="2800" b="1"/>
              <a:t>This grows incredibly fast!</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t>Towers of Hanoi (2</a:t>
            </a:r>
            <a:r>
              <a:rPr lang="en-US" baseline="30000"/>
              <a:t>N</a:t>
            </a:r>
            <a:r>
              <a:rPr lang="en-US"/>
              <a:t>) Runtime</a:t>
            </a:r>
          </a:p>
        </p:txBody>
      </p:sp>
      <p:sp>
        <p:nvSpPr>
          <p:cNvPr id="133123" name="Rectangle 3"/>
          <p:cNvSpPr>
            <a:spLocks noGrp="1" noChangeArrowheads="1"/>
          </p:cNvSpPr>
          <p:nvPr>
            <p:ph type="body" idx="1"/>
          </p:nvPr>
        </p:nvSpPr>
        <p:spPr/>
        <p:txBody>
          <a:bodyPr/>
          <a:lstStyle/>
          <a:p>
            <a:pPr eaLnBrk="1" hangingPunct="1">
              <a:lnSpc>
                <a:spcPct val="90000"/>
              </a:lnSpc>
              <a:buFontTx/>
              <a:buNone/>
            </a:pPr>
            <a:r>
              <a:rPr lang="en-US" sz="2800" b="1"/>
              <a:t>For N = 64</a:t>
            </a:r>
          </a:p>
          <a:p>
            <a:pPr eaLnBrk="1" hangingPunct="1">
              <a:lnSpc>
                <a:spcPct val="90000"/>
              </a:lnSpc>
              <a:buFontTx/>
              <a:buNone/>
            </a:pPr>
            <a:r>
              <a:rPr lang="en-US" sz="2800" b="1"/>
              <a:t>	2</a:t>
            </a:r>
            <a:r>
              <a:rPr lang="en-US" sz="2800" b="1" baseline="30000"/>
              <a:t>N </a:t>
            </a:r>
            <a:r>
              <a:rPr lang="en-US" sz="2800" b="1"/>
              <a:t>= 2</a:t>
            </a:r>
            <a:r>
              <a:rPr lang="en-US" sz="2800" b="1" baseline="30000"/>
              <a:t>64</a:t>
            </a:r>
            <a:r>
              <a:rPr lang="en-US" sz="2800" b="1"/>
              <a:t> = 18,450,000,000,000,000,000</a:t>
            </a:r>
          </a:p>
          <a:p>
            <a:pPr eaLnBrk="1" hangingPunct="1">
              <a:lnSpc>
                <a:spcPct val="90000"/>
              </a:lnSpc>
            </a:pPr>
            <a:endParaRPr lang="en-US" sz="2800" b="1"/>
          </a:p>
          <a:p>
            <a:pPr eaLnBrk="1" hangingPunct="1">
              <a:lnSpc>
                <a:spcPct val="90000"/>
              </a:lnSpc>
              <a:buFontTx/>
              <a:buNone/>
            </a:pPr>
            <a:r>
              <a:rPr lang="en-US" sz="2800" b="1"/>
              <a:t>If we had a computer that could execute a billion instructions per second…</a:t>
            </a:r>
          </a:p>
          <a:p>
            <a:pPr eaLnBrk="1" hangingPunct="1">
              <a:lnSpc>
                <a:spcPct val="90000"/>
              </a:lnSpc>
            </a:pPr>
            <a:endParaRPr lang="en-US" sz="2800" b="1"/>
          </a:p>
          <a:p>
            <a:pPr eaLnBrk="1" hangingPunct="1">
              <a:lnSpc>
                <a:spcPct val="90000"/>
              </a:lnSpc>
            </a:pPr>
            <a:r>
              <a:rPr lang="en-US" sz="2800" b="1"/>
              <a:t>It would take</a:t>
            </a:r>
            <a:r>
              <a:rPr lang="en-US" sz="2800" b="1">
                <a:solidFill>
                  <a:srgbClr val="FF0033"/>
                </a:solidFill>
              </a:rPr>
              <a:t> 584 years</a:t>
            </a:r>
            <a:r>
              <a:rPr lang="en-US" sz="2800" b="1"/>
              <a:t> to complete</a:t>
            </a:r>
          </a:p>
          <a:p>
            <a:pPr eaLnBrk="1" hangingPunct="1">
              <a:lnSpc>
                <a:spcPct val="90000"/>
              </a:lnSpc>
            </a:pPr>
            <a:endParaRPr lang="en-US" sz="2800" b="1"/>
          </a:p>
          <a:p>
            <a:pPr eaLnBrk="1" hangingPunct="1">
              <a:lnSpc>
                <a:spcPct val="90000"/>
              </a:lnSpc>
              <a:buFontTx/>
              <a:buNone/>
            </a:pPr>
            <a:r>
              <a:rPr lang="en-US" sz="2800" b="1">
                <a:solidFill>
                  <a:srgbClr val="3333FF"/>
                </a:solidFill>
              </a:rPr>
              <a:t>But it could get worse…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t>Where Does this Leave Us?</a:t>
            </a:r>
          </a:p>
        </p:txBody>
      </p:sp>
      <p:sp>
        <p:nvSpPr>
          <p:cNvPr id="135171" name="Rectangle 3"/>
          <p:cNvSpPr>
            <a:spLocks noGrp="1" noChangeArrowheads="1"/>
          </p:cNvSpPr>
          <p:nvPr>
            <p:ph type="body" idx="1"/>
          </p:nvPr>
        </p:nvSpPr>
        <p:spPr/>
        <p:txBody>
          <a:bodyPr/>
          <a:lstStyle/>
          <a:p>
            <a:pPr eaLnBrk="1" hangingPunct="1"/>
            <a:r>
              <a:rPr lang="en-US" b="1"/>
              <a:t>Clearly algorithms have varying runtimes or storage costs.</a:t>
            </a:r>
          </a:p>
          <a:p>
            <a:pPr eaLnBrk="1" hangingPunct="1"/>
            <a:endParaRPr lang="en-US" b="1"/>
          </a:p>
          <a:p>
            <a:pPr eaLnBrk="1" hangingPunct="1"/>
            <a:r>
              <a:rPr lang="en-US" b="1"/>
              <a:t>We’d like a way to categorize them:</a:t>
            </a:r>
          </a:p>
          <a:p>
            <a:pPr eaLnBrk="1" hangingPunct="1"/>
            <a:endParaRPr lang="en-US" b="1"/>
          </a:p>
          <a:p>
            <a:pPr lvl="1" eaLnBrk="1" hangingPunct="1"/>
            <a:r>
              <a:rPr lang="en-US" b="1">
                <a:solidFill>
                  <a:srgbClr val="3333FF"/>
                </a:solidFill>
              </a:rPr>
              <a:t>Reasonable</a:t>
            </a:r>
            <a:r>
              <a:rPr lang="en-US" b="1"/>
              <a:t>, so it </a:t>
            </a:r>
            <a:r>
              <a:rPr lang="en-US" b="1">
                <a:solidFill>
                  <a:srgbClr val="FF0033"/>
                </a:solidFill>
              </a:rPr>
              <a:t>may</a:t>
            </a:r>
            <a:r>
              <a:rPr lang="en-US" b="1"/>
              <a:t> be useful </a:t>
            </a:r>
          </a:p>
          <a:p>
            <a:pPr lvl="1" eaLnBrk="1" hangingPunct="1"/>
            <a:r>
              <a:rPr lang="en-US" b="1">
                <a:solidFill>
                  <a:srgbClr val="3333FF"/>
                </a:solidFill>
              </a:rPr>
              <a:t>Unreasonable</a:t>
            </a:r>
            <a:r>
              <a:rPr lang="en-US" b="1"/>
              <a:t>, so why bother running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t>Performance Categories of Algorithms</a:t>
            </a:r>
          </a:p>
        </p:txBody>
      </p:sp>
      <p:sp>
        <p:nvSpPr>
          <p:cNvPr id="137219" name="Rectangle 3"/>
          <p:cNvSpPr>
            <a:spLocks noGrp="1" noChangeArrowheads="1"/>
          </p:cNvSpPr>
          <p:nvPr>
            <p:ph type="body" idx="1"/>
          </p:nvPr>
        </p:nvSpPr>
        <p:spPr>
          <a:xfrm>
            <a:off x="1905000" y="1905000"/>
            <a:ext cx="4800600" cy="4114800"/>
          </a:xfrm>
        </p:spPr>
        <p:txBody>
          <a:bodyPr/>
          <a:lstStyle/>
          <a:p>
            <a:pPr defTabSz="2520950" eaLnBrk="1" hangingPunct="1">
              <a:buFontTx/>
              <a:buNone/>
            </a:pPr>
            <a:r>
              <a:rPr lang="en-US" b="1"/>
              <a:t>Sub-linear  	O(Log N)</a:t>
            </a:r>
          </a:p>
          <a:p>
            <a:pPr defTabSz="2520950" eaLnBrk="1" hangingPunct="1">
              <a:buFontTx/>
              <a:buNone/>
            </a:pPr>
            <a:r>
              <a:rPr lang="en-US" b="1"/>
              <a:t>Linear 	O(N)</a:t>
            </a:r>
          </a:p>
          <a:p>
            <a:pPr defTabSz="2520950" eaLnBrk="1" hangingPunct="1">
              <a:buFontTx/>
              <a:buNone/>
            </a:pPr>
            <a:r>
              <a:rPr lang="en-US" b="1"/>
              <a:t>Nearly linear 	O(N Log N)</a:t>
            </a:r>
          </a:p>
          <a:p>
            <a:pPr defTabSz="2520950" eaLnBrk="1" hangingPunct="1">
              <a:buFontTx/>
              <a:buNone/>
            </a:pPr>
            <a:r>
              <a:rPr lang="en-US" b="1"/>
              <a:t>Quadratic  	O(N</a:t>
            </a:r>
            <a:r>
              <a:rPr lang="en-US" b="1" baseline="30000"/>
              <a:t>2</a:t>
            </a:r>
            <a:r>
              <a:rPr lang="en-US" b="1"/>
              <a:t>)</a:t>
            </a:r>
          </a:p>
          <a:p>
            <a:pPr defTabSz="2520950" eaLnBrk="1" hangingPunct="1">
              <a:buFontTx/>
              <a:buNone/>
            </a:pPr>
            <a:endParaRPr lang="en-US" b="1"/>
          </a:p>
          <a:p>
            <a:pPr defTabSz="2520950" eaLnBrk="1" hangingPunct="1">
              <a:buFontTx/>
              <a:buNone/>
            </a:pPr>
            <a:r>
              <a:rPr lang="en-US" b="1">
                <a:solidFill>
                  <a:srgbClr val="3333FF"/>
                </a:solidFill>
              </a:rPr>
              <a:t>Exponential</a:t>
            </a:r>
            <a:r>
              <a:rPr lang="en-US" b="1"/>
              <a:t> 	O(2</a:t>
            </a:r>
            <a:r>
              <a:rPr lang="en-US" b="1" baseline="30000"/>
              <a:t>N</a:t>
            </a:r>
            <a:r>
              <a:rPr lang="en-US" b="1"/>
              <a:t>)</a:t>
            </a:r>
          </a:p>
          <a:p>
            <a:pPr defTabSz="2520950" eaLnBrk="1" hangingPunct="1">
              <a:buFontTx/>
              <a:buNone/>
            </a:pPr>
            <a:r>
              <a:rPr lang="en-US" b="1"/>
              <a:t>		O(N!)</a:t>
            </a:r>
          </a:p>
          <a:p>
            <a:pPr defTabSz="2520950" eaLnBrk="1" hangingPunct="1">
              <a:buFontTx/>
              <a:buNone/>
            </a:pPr>
            <a:r>
              <a:rPr lang="en-US" b="1"/>
              <a:t>		O(N</a:t>
            </a:r>
            <a:r>
              <a:rPr lang="en-US" b="1" baseline="30000"/>
              <a:t>N</a:t>
            </a:r>
            <a:r>
              <a:rPr lang="en-US" b="1"/>
              <a:t>)</a:t>
            </a:r>
          </a:p>
        </p:txBody>
      </p:sp>
      <p:sp>
        <p:nvSpPr>
          <p:cNvPr id="137220" name="Rectangle 4"/>
          <p:cNvSpPr>
            <a:spLocks noChangeArrowheads="1"/>
          </p:cNvSpPr>
          <p:nvPr/>
        </p:nvSpPr>
        <p:spPr bwMode="auto">
          <a:xfrm rot="-5400000">
            <a:off x="133350" y="2686050"/>
            <a:ext cx="2081213" cy="519113"/>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800" b="1">
                <a:solidFill>
                  <a:srgbClr val="3333FF"/>
                </a:solidFill>
                <a:latin typeface="Arial" charset="0"/>
              </a:rPr>
              <a:t>Polynomial</a:t>
            </a:r>
            <a:endParaRPr lang="en-US" sz="2800">
              <a:solidFill>
                <a:srgbClr val="3333FF"/>
              </a:solidFill>
              <a:latin typeface="Arial" charset="0"/>
            </a:endParaRPr>
          </a:p>
        </p:txBody>
      </p:sp>
      <p:sp>
        <p:nvSpPr>
          <p:cNvPr id="137221" name="AutoShape 5"/>
          <p:cNvSpPr>
            <a:spLocks/>
          </p:cNvSpPr>
          <p:nvPr/>
        </p:nvSpPr>
        <p:spPr bwMode="auto">
          <a:xfrm>
            <a:off x="1600200" y="1981200"/>
            <a:ext cx="228600" cy="1905000"/>
          </a:xfrm>
          <a:prstGeom prst="leftBrace">
            <a:avLst>
              <a:gd name="adj1" fmla="val 69444"/>
              <a:gd name="adj2" fmla="val 50000"/>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609600"/>
            <a:ext cx="7772400" cy="609600"/>
          </a:xfrm>
        </p:spPr>
        <p:txBody>
          <a:bodyPr/>
          <a:lstStyle/>
          <a:p>
            <a:pPr eaLnBrk="1" hangingPunct="1"/>
            <a:r>
              <a:rPr lang="en-US"/>
              <a:t>Reasonable vs. Unreasonable</a:t>
            </a:r>
          </a:p>
        </p:txBody>
      </p:sp>
      <p:sp>
        <p:nvSpPr>
          <p:cNvPr id="139267" name="Rectangle 3"/>
          <p:cNvSpPr>
            <a:spLocks noGrp="1" noChangeArrowheads="1"/>
          </p:cNvSpPr>
          <p:nvPr>
            <p:ph type="body" idx="1"/>
          </p:nvPr>
        </p:nvSpPr>
        <p:spPr>
          <a:xfrm>
            <a:off x="685800" y="1447800"/>
            <a:ext cx="7772400" cy="4648200"/>
          </a:xfrm>
        </p:spPr>
        <p:txBody>
          <a:bodyPr/>
          <a:lstStyle/>
          <a:p>
            <a:pPr eaLnBrk="1" hangingPunct="1">
              <a:buFontTx/>
              <a:buNone/>
            </a:pPr>
            <a:r>
              <a:rPr lang="en-US" sz="2800" b="1">
                <a:solidFill>
                  <a:srgbClr val="FF0033"/>
                </a:solidFill>
              </a:rPr>
              <a:t>Reasonable</a:t>
            </a:r>
            <a:r>
              <a:rPr lang="en-US" sz="2800" b="1"/>
              <a:t> algorithms have </a:t>
            </a:r>
            <a:r>
              <a:rPr lang="en-US" sz="2800" b="1">
                <a:solidFill>
                  <a:srgbClr val="FF0033"/>
                </a:solidFill>
              </a:rPr>
              <a:t>polynomial</a:t>
            </a:r>
            <a:r>
              <a:rPr lang="en-US" sz="2800" b="1"/>
              <a:t> factors</a:t>
            </a:r>
          </a:p>
          <a:p>
            <a:pPr lvl="1" eaLnBrk="1" hangingPunct="1"/>
            <a:r>
              <a:rPr lang="en-US" sz="2400" b="1"/>
              <a:t>O (Log N)</a:t>
            </a:r>
          </a:p>
          <a:p>
            <a:pPr lvl="1" eaLnBrk="1" hangingPunct="1"/>
            <a:r>
              <a:rPr lang="en-US" sz="2400" b="1"/>
              <a:t>O (N)</a:t>
            </a:r>
          </a:p>
          <a:p>
            <a:pPr lvl="1" eaLnBrk="1" hangingPunct="1"/>
            <a:r>
              <a:rPr lang="en-US" sz="2400" b="1"/>
              <a:t>O (N</a:t>
            </a:r>
            <a:r>
              <a:rPr lang="en-US" sz="2400" b="1" baseline="30000"/>
              <a:t>K</a:t>
            </a:r>
            <a:r>
              <a:rPr lang="en-US" sz="2400" b="1"/>
              <a:t>)  where K is a constant</a:t>
            </a:r>
          </a:p>
          <a:p>
            <a:pPr eaLnBrk="1" hangingPunct="1">
              <a:buFontTx/>
              <a:buNone/>
            </a:pPr>
            <a:endParaRPr lang="en-US" sz="2800" b="1"/>
          </a:p>
          <a:p>
            <a:pPr eaLnBrk="1" hangingPunct="1">
              <a:buFontTx/>
              <a:buNone/>
            </a:pPr>
            <a:r>
              <a:rPr lang="en-US" sz="2800" b="1">
                <a:solidFill>
                  <a:srgbClr val="3333FF"/>
                </a:solidFill>
              </a:rPr>
              <a:t>Unreasonable</a:t>
            </a:r>
            <a:r>
              <a:rPr lang="en-US" sz="2800" b="1"/>
              <a:t> algorithms have </a:t>
            </a:r>
            <a:r>
              <a:rPr lang="en-US" sz="2800" b="1">
                <a:solidFill>
                  <a:srgbClr val="3333FF"/>
                </a:solidFill>
              </a:rPr>
              <a:t>exponential</a:t>
            </a:r>
            <a:r>
              <a:rPr lang="en-US" sz="2800" b="1"/>
              <a:t> factors</a:t>
            </a:r>
          </a:p>
          <a:p>
            <a:pPr lvl="1" eaLnBrk="1" hangingPunct="1"/>
            <a:r>
              <a:rPr lang="en-US" sz="2400" b="1"/>
              <a:t>O (2</a:t>
            </a:r>
            <a:r>
              <a:rPr lang="en-US" sz="2400" b="1" baseline="30000"/>
              <a:t>N</a:t>
            </a:r>
            <a:r>
              <a:rPr lang="en-US" sz="2400" b="1"/>
              <a:t>)</a:t>
            </a:r>
          </a:p>
          <a:p>
            <a:pPr lvl="1" eaLnBrk="1" hangingPunct="1"/>
            <a:r>
              <a:rPr lang="en-US" sz="2400" b="1"/>
              <a:t>O (N!)</a:t>
            </a:r>
          </a:p>
          <a:p>
            <a:pPr lvl="1" eaLnBrk="1" hangingPunct="1"/>
            <a:r>
              <a:rPr lang="en-US" sz="2400" b="1"/>
              <a:t>O (N</a:t>
            </a:r>
            <a:r>
              <a:rPr lang="en-US" sz="2400" b="1" baseline="30000"/>
              <a:t>N</a:t>
            </a:r>
            <a:r>
              <a:rPr lang="en-US" sz="2400" b="1"/>
              <a:t>)</a:t>
            </a:r>
          </a:p>
        </p:txBody>
      </p:sp>
      <p:sp>
        <p:nvSpPr>
          <p:cNvPr id="139268" name="Rectangle 4"/>
          <p:cNvSpPr>
            <a:spLocks noChangeArrowheads="1"/>
          </p:cNvSpPr>
          <p:nvPr/>
        </p:nvSpPr>
        <p:spPr bwMode="auto">
          <a:xfrm>
            <a:off x="1852613" y="1943100"/>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t>Reasonable vs. Unreasonable</a:t>
            </a:r>
          </a:p>
        </p:txBody>
      </p:sp>
      <p:sp>
        <p:nvSpPr>
          <p:cNvPr id="141315" name="Rectangle 3"/>
          <p:cNvSpPr>
            <a:spLocks noGrp="1" noChangeArrowheads="1"/>
          </p:cNvSpPr>
          <p:nvPr>
            <p:ph type="body" idx="1"/>
          </p:nvPr>
        </p:nvSpPr>
        <p:spPr>
          <a:xfrm>
            <a:off x="685800" y="1752600"/>
            <a:ext cx="7772400" cy="4114800"/>
          </a:xfrm>
        </p:spPr>
        <p:txBody>
          <a:bodyPr/>
          <a:lstStyle/>
          <a:p>
            <a:pPr eaLnBrk="1" hangingPunct="1">
              <a:buFontTx/>
              <a:buNone/>
            </a:pPr>
            <a:r>
              <a:rPr lang="en-US" sz="2800" b="1">
                <a:solidFill>
                  <a:srgbClr val="FF0033"/>
                </a:solidFill>
              </a:rPr>
              <a:t>Reasonable</a:t>
            </a:r>
            <a:r>
              <a:rPr lang="en-US" sz="2800" b="1"/>
              <a:t> algorithms</a:t>
            </a:r>
          </a:p>
          <a:p>
            <a:pPr eaLnBrk="1" hangingPunct="1"/>
            <a:r>
              <a:rPr lang="en-US" sz="2800" b="1"/>
              <a:t>May be usable depending upon the input size</a:t>
            </a:r>
          </a:p>
          <a:p>
            <a:pPr eaLnBrk="1" hangingPunct="1"/>
            <a:endParaRPr lang="en-US" sz="2800" b="1"/>
          </a:p>
          <a:p>
            <a:pPr eaLnBrk="1" hangingPunct="1">
              <a:buFontTx/>
              <a:buNone/>
            </a:pPr>
            <a:r>
              <a:rPr lang="en-US" sz="2800" b="1">
                <a:solidFill>
                  <a:srgbClr val="3333FF"/>
                </a:solidFill>
              </a:rPr>
              <a:t>Unreasonable</a:t>
            </a:r>
            <a:r>
              <a:rPr lang="en-US" sz="2800" b="1"/>
              <a:t> algorithms</a:t>
            </a:r>
          </a:p>
          <a:p>
            <a:pPr eaLnBrk="1" hangingPunct="1"/>
            <a:r>
              <a:rPr lang="en-US" sz="2800" b="1"/>
              <a:t>Are impractical and useful to theorists</a:t>
            </a:r>
          </a:p>
          <a:p>
            <a:pPr eaLnBrk="1" hangingPunct="1"/>
            <a:r>
              <a:rPr lang="en-US" sz="2800" b="1"/>
              <a:t>Demonstrate need for </a:t>
            </a:r>
            <a:r>
              <a:rPr lang="en-US" sz="2800" b="1">
                <a:solidFill>
                  <a:srgbClr val="3333FF"/>
                </a:solidFill>
              </a:rPr>
              <a:t>approximate solutions</a:t>
            </a:r>
            <a:endParaRPr lang="en-US" sz="2800" b="1"/>
          </a:p>
          <a:p>
            <a:pPr eaLnBrk="1" hangingPunct="1">
              <a:buFontTx/>
              <a:buNone/>
            </a:pPr>
            <a:r>
              <a:rPr lang="en-US" sz="2800" b="1" i="1"/>
              <a:t>Remember we’re dealing with large N (input size)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714500" y="588963"/>
            <a:ext cx="5899150" cy="538162"/>
          </a:xfrm>
          <a:noFill/>
        </p:spPr>
        <p:txBody>
          <a:bodyPr wrap="none" lIns="63500" tIns="25400" rIns="63500" bIns="25400" anchor="t">
            <a:spAutoFit/>
          </a:bodyPr>
          <a:lstStyle/>
          <a:p>
            <a:pPr eaLnBrk="1" hangingPunct="1"/>
            <a:r>
              <a:rPr lang="en-US"/>
              <a:t>Two Categories of Algorithms</a:t>
            </a:r>
            <a:endParaRPr lang="en-US" sz="4800"/>
          </a:p>
        </p:txBody>
      </p:sp>
      <p:sp>
        <p:nvSpPr>
          <p:cNvPr id="143363" name="Line 3"/>
          <p:cNvSpPr>
            <a:spLocks noChangeShapeType="1"/>
          </p:cNvSpPr>
          <p:nvPr/>
        </p:nvSpPr>
        <p:spPr bwMode="auto">
          <a:xfrm>
            <a:off x="2103438" y="1844675"/>
            <a:ext cx="0" cy="373380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64" name="Line 4"/>
          <p:cNvSpPr>
            <a:spLocks noChangeShapeType="1"/>
          </p:cNvSpPr>
          <p:nvPr/>
        </p:nvSpPr>
        <p:spPr bwMode="auto">
          <a:xfrm>
            <a:off x="2103438" y="5607050"/>
            <a:ext cx="5980112"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65" name="Rectangle 5"/>
          <p:cNvSpPr>
            <a:spLocks noChangeArrowheads="1"/>
          </p:cNvSpPr>
          <p:nvPr/>
        </p:nvSpPr>
        <p:spPr bwMode="auto">
          <a:xfrm>
            <a:off x="2057400" y="5610225"/>
            <a:ext cx="53530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2  4  8  16 32  64  128  256  512  1024</a:t>
            </a:r>
          </a:p>
        </p:txBody>
      </p:sp>
      <p:sp>
        <p:nvSpPr>
          <p:cNvPr id="143366" name="Rectangle 6"/>
          <p:cNvSpPr>
            <a:spLocks noChangeArrowheads="1"/>
          </p:cNvSpPr>
          <p:nvPr/>
        </p:nvSpPr>
        <p:spPr bwMode="auto">
          <a:xfrm>
            <a:off x="3505200" y="6019800"/>
            <a:ext cx="25034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Size of Input (N)</a:t>
            </a:r>
            <a:endParaRPr lang="en-US">
              <a:latin typeface="Arial" charset="0"/>
            </a:endParaRPr>
          </a:p>
        </p:txBody>
      </p:sp>
      <p:sp>
        <p:nvSpPr>
          <p:cNvPr id="143367" name="Rectangle 7"/>
          <p:cNvSpPr>
            <a:spLocks noChangeArrowheads="1"/>
          </p:cNvSpPr>
          <p:nvPr/>
        </p:nvSpPr>
        <p:spPr bwMode="auto">
          <a:xfrm>
            <a:off x="838200" y="1682750"/>
            <a:ext cx="1166813" cy="41084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10</a:t>
            </a:r>
            <a:r>
              <a:rPr lang="en-US" b="1" baseline="20000">
                <a:latin typeface="Arial" charset="0"/>
              </a:rPr>
              <a:t>35</a:t>
            </a:r>
            <a:endParaRPr lang="en-US" b="1">
              <a:latin typeface="Arial" charset="0"/>
            </a:endParaRPr>
          </a:p>
          <a:p>
            <a:pPr eaLnBrk="0" hangingPunct="0"/>
            <a:r>
              <a:rPr lang="en-US" b="1">
                <a:latin typeface="Arial" charset="0"/>
              </a:rPr>
              <a:t>10</a:t>
            </a:r>
            <a:r>
              <a:rPr lang="en-US" b="1" baseline="20000">
                <a:latin typeface="Arial" charset="0"/>
              </a:rPr>
              <a:t>30</a:t>
            </a:r>
            <a:endParaRPr lang="en-US" b="1">
              <a:latin typeface="Arial" charset="0"/>
            </a:endParaRPr>
          </a:p>
          <a:p>
            <a:pPr eaLnBrk="0" hangingPunct="0"/>
            <a:r>
              <a:rPr lang="en-US" b="1">
                <a:latin typeface="Arial" charset="0"/>
              </a:rPr>
              <a:t>10</a:t>
            </a:r>
            <a:r>
              <a:rPr lang="en-US" b="1" baseline="20000">
                <a:latin typeface="Arial" charset="0"/>
              </a:rPr>
              <a:t>25</a:t>
            </a:r>
            <a:endParaRPr lang="en-US" b="1">
              <a:latin typeface="Arial" charset="0"/>
            </a:endParaRPr>
          </a:p>
          <a:p>
            <a:pPr eaLnBrk="0" hangingPunct="0"/>
            <a:r>
              <a:rPr lang="en-US" b="1">
                <a:latin typeface="Arial" charset="0"/>
              </a:rPr>
              <a:t>10</a:t>
            </a:r>
            <a:r>
              <a:rPr lang="en-US" b="1" baseline="20000">
                <a:latin typeface="Arial" charset="0"/>
              </a:rPr>
              <a:t>20</a:t>
            </a:r>
            <a:endParaRPr lang="en-US" b="1">
              <a:latin typeface="Arial" charset="0"/>
            </a:endParaRPr>
          </a:p>
          <a:p>
            <a:pPr eaLnBrk="0" hangingPunct="0"/>
            <a:r>
              <a:rPr lang="en-US" b="1">
                <a:latin typeface="Arial" charset="0"/>
              </a:rPr>
              <a:t>10</a:t>
            </a:r>
            <a:r>
              <a:rPr lang="en-US" b="1" baseline="20000">
                <a:latin typeface="Arial" charset="0"/>
              </a:rPr>
              <a:t>15</a:t>
            </a:r>
            <a:endParaRPr lang="en-US" b="1">
              <a:latin typeface="Arial" charset="0"/>
            </a:endParaRPr>
          </a:p>
          <a:p>
            <a:pPr eaLnBrk="0" hangingPunct="0"/>
            <a:r>
              <a:rPr lang="en-US" b="1">
                <a:latin typeface="Arial" charset="0"/>
              </a:rPr>
              <a:t>trillion</a:t>
            </a:r>
          </a:p>
          <a:p>
            <a:pPr eaLnBrk="0" hangingPunct="0"/>
            <a:r>
              <a:rPr lang="en-US" b="1">
                <a:latin typeface="Arial" charset="0"/>
              </a:rPr>
              <a:t>billion</a:t>
            </a:r>
          </a:p>
          <a:p>
            <a:pPr eaLnBrk="0" hangingPunct="0"/>
            <a:r>
              <a:rPr lang="en-US" b="1">
                <a:latin typeface="Arial" charset="0"/>
              </a:rPr>
              <a:t>million</a:t>
            </a:r>
          </a:p>
          <a:p>
            <a:pPr eaLnBrk="0" hangingPunct="0"/>
            <a:r>
              <a:rPr lang="en-US" b="1">
                <a:latin typeface="Arial" charset="0"/>
              </a:rPr>
              <a:t>1000</a:t>
            </a:r>
          </a:p>
          <a:p>
            <a:pPr eaLnBrk="0" hangingPunct="0"/>
            <a:r>
              <a:rPr lang="en-US" b="1">
                <a:latin typeface="Arial" charset="0"/>
              </a:rPr>
              <a:t>100</a:t>
            </a:r>
          </a:p>
          <a:p>
            <a:pPr eaLnBrk="0" hangingPunct="0"/>
            <a:r>
              <a:rPr lang="en-US" b="1">
                <a:latin typeface="Arial" charset="0"/>
              </a:rPr>
              <a:t>10</a:t>
            </a:r>
          </a:p>
        </p:txBody>
      </p:sp>
      <p:sp>
        <p:nvSpPr>
          <p:cNvPr id="143368" name="Line 8"/>
          <p:cNvSpPr>
            <a:spLocks noChangeShapeType="1"/>
          </p:cNvSpPr>
          <p:nvPr/>
        </p:nvSpPr>
        <p:spPr bwMode="auto">
          <a:xfrm flipV="1">
            <a:off x="2103438" y="4572000"/>
            <a:ext cx="5821362" cy="10207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69" name="Rectangle 9"/>
          <p:cNvSpPr>
            <a:spLocks noChangeArrowheads="1"/>
          </p:cNvSpPr>
          <p:nvPr/>
        </p:nvSpPr>
        <p:spPr bwMode="auto">
          <a:xfrm>
            <a:off x="7086600" y="4724400"/>
            <a:ext cx="404813"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endParaRPr lang="en-US">
              <a:latin typeface="Arial" charset="0"/>
            </a:endParaRPr>
          </a:p>
        </p:txBody>
      </p:sp>
      <p:sp>
        <p:nvSpPr>
          <p:cNvPr id="143370" name="Line 10"/>
          <p:cNvSpPr>
            <a:spLocks noChangeShapeType="1"/>
          </p:cNvSpPr>
          <p:nvPr/>
        </p:nvSpPr>
        <p:spPr bwMode="auto">
          <a:xfrm flipV="1">
            <a:off x="2159000" y="2971800"/>
            <a:ext cx="5994400" cy="26209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43371" name="Rectangle 11"/>
          <p:cNvSpPr>
            <a:spLocks noChangeArrowheads="1"/>
          </p:cNvSpPr>
          <p:nvPr/>
        </p:nvSpPr>
        <p:spPr bwMode="auto">
          <a:xfrm>
            <a:off x="7467600" y="3276600"/>
            <a:ext cx="55245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5</a:t>
            </a:r>
            <a:endParaRPr lang="en-US" sz="3200" baseline="20000">
              <a:latin typeface="Arial" charset="0"/>
            </a:endParaRPr>
          </a:p>
        </p:txBody>
      </p:sp>
      <p:sp>
        <p:nvSpPr>
          <p:cNvPr id="143372" name="Arc 12"/>
          <p:cNvSpPr>
            <a:spLocks/>
          </p:cNvSpPr>
          <p:nvPr/>
        </p:nvSpPr>
        <p:spPr bwMode="auto">
          <a:xfrm>
            <a:off x="2103438" y="1616075"/>
            <a:ext cx="3232150" cy="3962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43373" name="Rectangle 13"/>
          <p:cNvSpPr>
            <a:spLocks noChangeArrowheads="1"/>
          </p:cNvSpPr>
          <p:nvPr/>
        </p:nvSpPr>
        <p:spPr bwMode="auto">
          <a:xfrm>
            <a:off x="4724400" y="2209800"/>
            <a:ext cx="5461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a:t>
            </a:r>
            <a:r>
              <a:rPr lang="en-US" sz="3200" b="1" baseline="20000">
                <a:latin typeface="Arial" charset="0"/>
              </a:rPr>
              <a:t>N</a:t>
            </a:r>
            <a:endParaRPr lang="en-US" sz="3200" baseline="20000">
              <a:latin typeface="Arial" charset="0"/>
            </a:endParaRPr>
          </a:p>
        </p:txBody>
      </p:sp>
      <p:sp>
        <p:nvSpPr>
          <p:cNvPr id="143374" name="Arc 14"/>
          <p:cNvSpPr>
            <a:spLocks/>
          </p:cNvSpPr>
          <p:nvPr/>
        </p:nvSpPr>
        <p:spPr bwMode="auto">
          <a:xfrm>
            <a:off x="2128838" y="1573213"/>
            <a:ext cx="1400175" cy="400526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43375" name="Rectangle 15"/>
          <p:cNvSpPr>
            <a:spLocks noChangeArrowheads="1"/>
          </p:cNvSpPr>
          <p:nvPr/>
        </p:nvSpPr>
        <p:spPr bwMode="auto">
          <a:xfrm>
            <a:off x="3508375" y="1989138"/>
            <a:ext cx="5969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N</a:t>
            </a:r>
          </a:p>
        </p:txBody>
      </p:sp>
      <p:sp>
        <p:nvSpPr>
          <p:cNvPr id="143376" name="Line 16"/>
          <p:cNvSpPr>
            <a:spLocks noChangeShapeType="1"/>
          </p:cNvSpPr>
          <p:nvPr/>
        </p:nvSpPr>
        <p:spPr bwMode="auto">
          <a:xfrm flipV="1">
            <a:off x="2971800" y="1676400"/>
            <a:ext cx="5257800" cy="3886200"/>
          </a:xfrm>
          <a:prstGeom prst="line">
            <a:avLst/>
          </a:prstGeom>
          <a:noFill/>
          <a:ln w="76200">
            <a:solidFill>
              <a:srgbClr val="CC66FF"/>
            </a:solidFill>
            <a:prstDash val="dash"/>
            <a:round/>
            <a:headEnd type="none" w="sm" len="sm"/>
            <a:tailEnd type="none" w="sm" len="sm"/>
          </a:ln>
        </p:spPr>
        <p:txBody>
          <a:bodyPr>
            <a:prstTxWarp prst="textNoShape">
              <a:avLst/>
            </a:prstTxWarp>
          </a:bodyPr>
          <a:lstStyle/>
          <a:p>
            <a:endParaRPr lang="en-US"/>
          </a:p>
        </p:txBody>
      </p:sp>
      <p:sp>
        <p:nvSpPr>
          <p:cNvPr id="143377" name="Text Box 17"/>
          <p:cNvSpPr txBox="1">
            <a:spLocks noChangeArrowheads="1"/>
          </p:cNvSpPr>
          <p:nvPr/>
        </p:nvSpPr>
        <p:spPr bwMode="auto">
          <a:xfrm>
            <a:off x="5334000" y="1524000"/>
            <a:ext cx="22002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3333FF"/>
                </a:solidFill>
                <a:latin typeface="Arial" charset="0"/>
              </a:rPr>
              <a:t>Unreasonable</a:t>
            </a:r>
          </a:p>
        </p:txBody>
      </p:sp>
      <p:sp>
        <p:nvSpPr>
          <p:cNvPr id="143378" name="Text Box 18"/>
          <p:cNvSpPr txBox="1">
            <a:spLocks noChangeArrowheads="1"/>
          </p:cNvSpPr>
          <p:nvPr/>
        </p:nvSpPr>
        <p:spPr bwMode="auto">
          <a:xfrm>
            <a:off x="2166938" y="5086350"/>
            <a:ext cx="2133600" cy="519113"/>
          </a:xfrm>
          <a:prstGeom prst="rect">
            <a:avLst/>
          </a:prstGeom>
          <a:solidFill>
            <a:schemeClr val="bg1"/>
          </a:solidFill>
          <a:ln w="12700">
            <a:noFill/>
            <a:miter lim="800000"/>
            <a:headEnd type="none" w="sm" len="sm"/>
            <a:tailEnd type="none" w="sm" len="sm"/>
          </a:ln>
        </p:spPr>
        <p:txBody>
          <a:bodyPr>
            <a:prstTxWarp prst="textNoShape">
              <a:avLst/>
            </a:prstTxWarp>
            <a:spAutoFit/>
          </a:bodyPr>
          <a:lstStyle/>
          <a:p>
            <a:pPr eaLnBrk="0" hangingPunct="0"/>
            <a:r>
              <a:rPr lang="en-US" sz="2800" b="1">
                <a:solidFill>
                  <a:srgbClr val="3333FF"/>
                </a:solidFill>
                <a:latin typeface="Arial" charset="0"/>
              </a:rPr>
              <a:t>Don’t Care!</a:t>
            </a:r>
          </a:p>
        </p:txBody>
      </p:sp>
      <p:sp>
        <p:nvSpPr>
          <p:cNvPr id="143379" name="Text Box 19"/>
          <p:cNvSpPr txBox="1">
            <a:spLocks noChangeArrowheads="1"/>
          </p:cNvSpPr>
          <p:nvPr/>
        </p:nvSpPr>
        <p:spPr bwMode="auto">
          <a:xfrm>
            <a:off x="6019800" y="4038600"/>
            <a:ext cx="18954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Reasonable</a:t>
            </a:r>
          </a:p>
        </p:txBody>
      </p:sp>
      <p:sp>
        <p:nvSpPr>
          <p:cNvPr id="143380" name="Rectangle 20"/>
          <p:cNvSpPr>
            <a:spLocks noChangeArrowheads="1"/>
          </p:cNvSpPr>
          <p:nvPr/>
        </p:nvSpPr>
        <p:spPr bwMode="auto">
          <a:xfrm rot="-5400000">
            <a:off x="-92075" y="3287713"/>
            <a:ext cx="14033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Runtime</a:t>
            </a:r>
            <a:endParaRPr lang="en-US">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pPr eaLnBrk="1" hangingPunct="1"/>
            <a:r>
              <a:rPr lang="en-US">
                <a:solidFill>
                  <a:srgbClr val="FF0000"/>
                </a:solidFill>
              </a:rPr>
              <a:t>What we know</a:t>
            </a:r>
            <a:endParaRPr lang="en-US"/>
          </a:p>
        </p:txBody>
      </p:sp>
      <p:sp>
        <p:nvSpPr>
          <p:cNvPr id="22531" name="Rectangle 3"/>
          <p:cNvSpPr>
            <a:spLocks noGrp="1" noChangeArrowheads="1"/>
          </p:cNvSpPr>
          <p:nvPr>
            <p:ph type="body" idx="1"/>
          </p:nvPr>
        </p:nvSpPr>
        <p:spPr>
          <a:xfrm>
            <a:off x="685800" y="1447800"/>
            <a:ext cx="7772400" cy="4114800"/>
          </a:xfrm>
        </p:spPr>
        <p:txBody>
          <a:bodyPr/>
          <a:lstStyle/>
          <a:p>
            <a:pPr eaLnBrk="1" hangingPunct="1"/>
            <a:r>
              <a:rPr lang="en-US" smtClean="0"/>
              <a:t>Complex systems are everywhere</a:t>
            </a:r>
          </a:p>
          <a:p>
            <a:pPr eaLnBrk="1" hangingPunct="1"/>
            <a:r>
              <a:rPr lang="en-US" smtClean="0"/>
              <a:t>More and more information/data born digital</a:t>
            </a:r>
          </a:p>
          <a:p>
            <a:pPr lvl="1" eaLnBrk="1" hangingPunct="1"/>
            <a:r>
              <a:rPr lang="en-US" smtClean="0"/>
              <a:t>Tera and exa and petabytes of stuff</a:t>
            </a:r>
          </a:p>
          <a:p>
            <a:pPr eaLnBrk="1" hangingPunct="1"/>
            <a:r>
              <a:rPr lang="en-US" smtClean="0"/>
              <a:t>Information management is important</a:t>
            </a:r>
          </a:p>
          <a:p>
            <a:pPr lvl="1" eaLnBrk="1" hangingPunct="1"/>
            <a:r>
              <a:rPr lang="en-US" smtClean="0"/>
              <a:t>Companies, governments, organizations, individuals spend significant resources managing information/data and complex systems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t>Summary</a:t>
            </a:r>
          </a:p>
        </p:txBody>
      </p:sp>
      <p:sp>
        <p:nvSpPr>
          <p:cNvPr id="145411" name="Rectangle 3"/>
          <p:cNvSpPr>
            <a:spLocks noGrp="1" noChangeArrowheads="1"/>
          </p:cNvSpPr>
          <p:nvPr>
            <p:ph type="body" idx="1"/>
          </p:nvPr>
        </p:nvSpPr>
        <p:spPr>
          <a:xfrm>
            <a:off x="685800" y="1981200"/>
            <a:ext cx="7239000" cy="4114800"/>
          </a:xfrm>
        </p:spPr>
        <p:txBody>
          <a:bodyPr/>
          <a:lstStyle/>
          <a:p>
            <a:pPr eaLnBrk="1" hangingPunct="1"/>
            <a:r>
              <a:rPr lang="en-US" sz="3600" b="1">
                <a:solidFill>
                  <a:srgbClr val="FF0033"/>
                </a:solidFill>
              </a:rPr>
              <a:t>Reasonable </a:t>
            </a:r>
            <a:r>
              <a:rPr lang="en-US" sz="3600" b="1"/>
              <a:t>algorithms feature </a:t>
            </a:r>
            <a:r>
              <a:rPr lang="en-US" sz="3600" b="1">
                <a:solidFill>
                  <a:srgbClr val="FF0033"/>
                </a:solidFill>
              </a:rPr>
              <a:t>polynomial</a:t>
            </a:r>
            <a:r>
              <a:rPr lang="en-US" sz="3600" b="1"/>
              <a:t> factors in their O( ) and </a:t>
            </a:r>
            <a:r>
              <a:rPr lang="en-US" sz="3600" b="1">
                <a:solidFill>
                  <a:srgbClr val="FF0033"/>
                </a:solidFill>
              </a:rPr>
              <a:t>may be usable</a:t>
            </a:r>
            <a:r>
              <a:rPr lang="en-US" sz="3600" b="1"/>
              <a:t> depending upon input size.</a:t>
            </a:r>
          </a:p>
          <a:p>
            <a:pPr eaLnBrk="1" hangingPunct="1"/>
            <a:endParaRPr lang="en-US" sz="3600" b="1"/>
          </a:p>
          <a:p>
            <a:pPr eaLnBrk="1" hangingPunct="1"/>
            <a:r>
              <a:rPr lang="en-US" sz="3600" b="1">
                <a:solidFill>
                  <a:srgbClr val="3333FF"/>
                </a:solidFill>
              </a:rPr>
              <a:t>Unreasonable</a:t>
            </a:r>
            <a:r>
              <a:rPr lang="en-US" sz="3600" b="1"/>
              <a:t> algorithms feature </a:t>
            </a:r>
            <a:r>
              <a:rPr lang="en-US" sz="3600" b="1">
                <a:solidFill>
                  <a:srgbClr val="3333FF"/>
                </a:solidFill>
              </a:rPr>
              <a:t>exponential</a:t>
            </a:r>
            <a:r>
              <a:rPr lang="en-US" sz="3600" b="1"/>
              <a:t> factors in their O( ) and </a:t>
            </a:r>
            <a:r>
              <a:rPr lang="en-US" sz="3600" b="1">
                <a:solidFill>
                  <a:srgbClr val="3333FF"/>
                </a:solidFill>
              </a:rPr>
              <a:t>have no practical utility</a:t>
            </a:r>
            <a:r>
              <a:rPr lang="en-US" sz="3600" b="1"/>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a:solidFill>
                  <a:srgbClr val="3333FF"/>
                </a:solidFill>
              </a:rPr>
              <a:t>Complexity example</a:t>
            </a:r>
          </a:p>
        </p:txBody>
      </p:sp>
      <p:sp>
        <p:nvSpPr>
          <p:cNvPr id="147459" name="Rectangle 3"/>
          <p:cNvSpPr>
            <a:spLocks noGrp="1" noChangeArrowheads="1"/>
          </p:cNvSpPr>
          <p:nvPr>
            <p:ph type="body" idx="1"/>
          </p:nvPr>
        </p:nvSpPr>
        <p:spPr/>
        <p:txBody>
          <a:bodyPr/>
          <a:lstStyle/>
          <a:p>
            <a:pPr eaLnBrk="1" hangingPunct="1"/>
            <a:r>
              <a:rPr lang="en-US"/>
              <a:t>Messages between members of of a small company that grows every week by one</a:t>
            </a:r>
          </a:p>
          <a:p>
            <a:pPr eaLnBrk="1" hangingPunct="1"/>
            <a:r>
              <a:rPr lang="en-US"/>
              <a:t>N members</a:t>
            </a:r>
          </a:p>
          <a:p>
            <a:pPr eaLnBrk="1" hangingPunct="1"/>
            <a:r>
              <a:rPr lang="en-US"/>
              <a:t>Number of messages; big O</a:t>
            </a:r>
          </a:p>
          <a:p>
            <a:pPr eaLnBrk="1" hangingPunct="1"/>
            <a:r>
              <a:rPr lang="en-US"/>
              <a:t>Archive once every week for SNA analysis</a:t>
            </a:r>
          </a:p>
          <a:p>
            <a:pPr eaLnBrk="1" hangingPunct="1"/>
            <a:r>
              <a:rPr lang="en-US"/>
              <a:t>How does the storage grow?</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381000"/>
            <a:ext cx="7772400" cy="990600"/>
          </a:xfrm>
        </p:spPr>
        <p:txBody>
          <a:bodyPr/>
          <a:lstStyle/>
          <a:p>
            <a:pPr eaLnBrk="1" hangingPunct="1"/>
            <a:r>
              <a:rPr lang="en-US" sz="3200">
                <a:solidFill>
                  <a:srgbClr val="3333FF"/>
                </a:solidFill>
              </a:rPr>
              <a:t>Computational complexity examples</a:t>
            </a:r>
          </a:p>
        </p:txBody>
      </p:sp>
      <p:sp>
        <p:nvSpPr>
          <p:cNvPr id="149507" name="Rectangle 3"/>
          <p:cNvSpPr>
            <a:spLocks noGrp="1" noChangeArrowheads="1"/>
          </p:cNvSpPr>
          <p:nvPr>
            <p:ph type="body" idx="1"/>
          </p:nvPr>
        </p:nvSpPr>
        <p:spPr>
          <a:xfrm>
            <a:off x="0" y="1143000"/>
            <a:ext cx="9144000" cy="5029200"/>
          </a:xfrm>
        </p:spPr>
        <p:txBody>
          <a:bodyPr/>
          <a:lstStyle/>
          <a:p>
            <a:pPr marL="609600" indent="-609600" eaLnBrk="1" hangingPunct="1">
              <a:lnSpc>
                <a:spcPct val="90000"/>
              </a:lnSpc>
              <a:buFontTx/>
              <a:buNone/>
            </a:pPr>
            <a:r>
              <a:rPr lang="en-US" sz="2000"/>
              <a:t>Big O complexity in terms of </a:t>
            </a:r>
            <a:r>
              <a:rPr lang="en-US" sz="2000" i="1"/>
              <a:t>n</a:t>
            </a:r>
            <a:r>
              <a:rPr lang="en-US" sz="2000"/>
              <a:t> of each expression below and order the following as to increasing complexity. (all unspecified terms are to be</a:t>
            </a:r>
            <a:r>
              <a:rPr lang="en-US" sz="2000" smtClean="0"/>
              <a:t> positive constants</a:t>
            </a:r>
            <a:r>
              <a:rPr lang="en-US" sz="2000"/>
              <a:t>)</a:t>
            </a:r>
          </a:p>
          <a:p>
            <a:pPr marL="609600" indent="-609600" eaLnBrk="1" hangingPunct="1">
              <a:lnSpc>
                <a:spcPct val="90000"/>
              </a:lnSpc>
              <a:buFontTx/>
              <a:buNone/>
            </a:pPr>
            <a:r>
              <a:rPr lang="en-US" sz="2400"/>
              <a:t>                                                            </a:t>
            </a:r>
            <a:r>
              <a:rPr lang="en-US" sz="2000" u="sng"/>
              <a:t>O(n)</a:t>
            </a:r>
            <a:r>
              <a:rPr lang="en-US" sz="2000"/>
              <a:t>                   </a:t>
            </a:r>
            <a:r>
              <a:rPr lang="en-US" sz="2000" u="sng"/>
              <a:t>Order (from most 	</a:t>
            </a:r>
            <a:r>
              <a:rPr lang="en-US" sz="2000"/>
              <a:t>							</a:t>
            </a:r>
            <a:r>
              <a:rPr lang="en-US" sz="2000" u="sng"/>
              <a:t>complex to least)</a:t>
            </a:r>
          </a:p>
          <a:p>
            <a:pPr marL="990600" lvl="1" indent="-533400" eaLnBrk="1" hangingPunct="1">
              <a:lnSpc>
                <a:spcPct val="90000"/>
              </a:lnSpc>
              <a:buFontTx/>
              <a:buNone/>
            </a:pPr>
            <a:endParaRPr lang="en-US" sz="2000" u="sng"/>
          </a:p>
          <a:p>
            <a:pPr marL="1752600" lvl="3" indent="-381000" eaLnBrk="1" hangingPunct="1">
              <a:lnSpc>
                <a:spcPct val="90000"/>
              </a:lnSpc>
              <a:buFontTx/>
              <a:buAutoNum type="alphaLcPeriod"/>
            </a:pPr>
            <a:r>
              <a:rPr lang="en-US"/>
              <a:t>1000  + 7</a:t>
            </a:r>
            <a:r>
              <a:rPr lang="en-US" baseline="30000"/>
              <a:t> </a:t>
            </a:r>
            <a:r>
              <a:rPr lang="en-US"/>
              <a:t>n 				</a:t>
            </a:r>
          </a:p>
          <a:p>
            <a:pPr marL="1752600" lvl="3" indent="-381000" eaLnBrk="1" hangingPunct="1">
              <a:lnSpc>
                <a:spcPct val="90000"/>
              </a:lnSpc>
              <a:buFontTx/>
              <a:buAutoNum type="alphaLcPeriod"/>
            </a:pPr>
            <a:r>
              <a:rPr lang="en-US"/>
              <a:t>6 + .001 log n				</a:t>
            </a:r>
          </a:p>
          <a:p>
            <a:pPr marL="1752600" lvl="3" indent="-381000" eaLnBrk="1" hangingPunct="1">
              <a:lnSpc>
                <a:spcPct val="90000"/>
              </a:lnSpc>
              <a:buFontTx/>
              <a:buAutoNum type="alphaLcPeriod"/>
            </a:pPr>
            <a:r>
              <a:rPr lang="en-US"/>
              <a:t>3 n</a:t>
            </a:r>
            <a:r>
              <a:rPr lang="en-US" baseline="30000"/>
              <a:t>2</a:t>
            </a:r>
            <a:r>
              <a:rPr lang="en-US"/>
              <a:t> log n + 21 n</a:t>
            </a:r>
            <a:r>
              <a:rPr lang="en-US" baseline="30000"/>
              <a:t>2	 	</a:t>
            </a:r>
            <a:r>
              <a:rPr lang="en-US"/>
              <a:t> 		</a:t>
            </a:r>
          </a:p>
          <a:p>
            <a:pPr marL="1752600" lvl="3" indent="-381000" eaLnBrk="1" hangingPunct="1">
              <a:lnSpc>
                <a:spcPct val="90000"/>
              </a:lnSpc>
              <a:buFontTx/>
              <a:buAutoNum type="alphaLcPeriod"/>
            </a:pPr>
            <a:r>
              <a:rPr lang="en-US"/>
              <a:t>n log n + . 01 n</a:t>
            </a:r>
            <a:r>
              <a:rPr lang="en-US" baseline="30000"/>
              <a:t>2	 			</a:t>
            </a:r>
          </a:p>
          <a:p>
            <a:pPr marL="1752600" lvl="3" indent="-381000" eaLnBrk="1" hangingPunct="1">
              <a:lnSpc>
                <a:spcPct val="90000"/>
              </a:lnSpc>
              <a:buFontTx/>
              <a:buAutoNum type="alphaLcPeriod"/>
            </a:pPr>
            <a:r>
              <a:rPr lang="en-US"/>
              <a:t>8n! + 2</a:t>
            </a:r>
            <a:r>
              <a:rPr lang="en-US" baseline="30000"/>
              <a:t>n			</a:t>
            </a:r>
            <a:r>
              <a:rPr lang="en-US"/>
              <a:t> 		</a:t>
            </a:r>
            <a:endParaRPr lang="en-US" baseline="30000"/>
          </a:p>
          <a:p>
            <a:pPr marL="1752600" lvl="3" indent="-381000" eaLnBrk="1" hangingPunct="1">
              <a:lnSpc>
                <a:spcPct val="90000"/>
              </a:lnSpc>
              <a:buFontTx/>
              <a:buAutoNum type="alphaLcPeriod"/>
            </a:pPr>
            <a:r>
              <a:rPr lang="en-US"/>
              <a:t>10 k</a:t>
            </a:r>
            <a:r>
              <a:rPr lang="en-US" baseline="30000"/>
              <a:t>n 		 			</a:t>
            </a:r>
            <a:endParaRPr lang="en-US"/>
          </a:p>
          <a:p>
            <a:pPr marL="1752600" lvl="3" indent="-381000" eaLnBrk="1" hangingPunct="1">
              <a:lnSpc>
                <a:spcPct val="90000"/>
              </a:lnSpc>
              <a:buFontTx/>
              <a:buAutoNum type="alphaLcPeriod"/>
            </a:pPr>
            <a:r>
              <a:rPr lang="en-US"/>
              <a:t>a log n +3 n</a:t>
            </a:r>
            <a:r>
              <a:rPr lang="en-US" baseline="30000"/>
              <a:t>3		 		</a:t>
            </a:r>
            <a:endParaRPr lang="en-US"/>
          </a:p>
          <a:p>
            <a:pPr marL="1752600" lvl="3" indent="-381000" eaLnBrk="1" hangingPunct="1">
              <a:lnSpc>
                <a:spcPct val="90000"/>
              </a:lnSpc>
              <a:buFontTx/>
              <a:buAutoNum type="alphaLcPeriod"/>
            </a:pPr>
            <a:r>
              <a:rPr lang="en-US"/>
              <a:t>b 2</a:t>
            </a:r>
            <a:r>
              <a:rPr lang="en-US" baseline="30000"/>
              <a:t>n </a:t>
            </a:r>
            <a:r>
              <a:rPr lang="en-US"/>
              <a:t>+ 10</a:t>
            </a:r>
            <a:r>
              <a:rPr lang="en-US" baseline="30000"/>
              <a:t>6</a:t>
            </a:r>
            <a:r>
              <a:rPr lang="en-US"/>
              <a:t> n</a:t>
            </a:r>
            <a:r>
              <a:rPr lang="en-US" baseline="30000"/>
              <a:t>2		 		</a:t>
            </a:r>
            <a:endParaRPr lang="en-US"/>
          </a:p>
          <a:p>
            <a:pPr marL="1752600" lvl="3" indent="-381000" eaLnBrk="1" hangingPunct="1">
              <a:lnSpc>
                <a:spcPct val="90000"/>
              </a:lnSpc>
              <a:buFontTx/>
              <a:buAutoNum type="alphaLcPeriod"/>
            </a:pPr>
            <a:r>
              <a:rPr lang="en-US"/>
              <a:t>A n</a:t>
            </a:r>
            <a:r>
              <a:rPr lang="en-US" baseline="30000"/>
              <a:t>n 		 	 		</a:t>
            </a:r>
            <a:endParaRPr lang="en-US"/>
          </a:p>
          <a:p>
            <a:pPr marL="1752600" lvl="3" indent="-381000" eaLnBrk="1" hangingPunct="1">
              <a:lnSpc>
                <a:spcPct val="90000"/>
              </a:lnSpc>
              <a:buFontTx/>
              <a:buNone/>
            </a:pPr>
            <a:endParaRPr lang="en-US" baseline="30000"/>
          </a:p>
          <a:p>
            <a:pPr marL="609600" indent="-609600" eaLnBrk="1" hangingPunct="1">
              <a:lnSpc>
                <a:spcPct val="90000"/>
              </a:lnSpc>
              <a:buFontTx/>
              <a:buNone/>
            </a:pPr>
            <a:endParaRPr lang="en-US" sz="36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381000"/>
            <a:ext cx="7772400" cy="990600"/>
          </a:xfrm>
        </p:spPr>
        <p:txBody>
          <a:bodyPr/>
          <a:lstStyle/>
          <a:p>
            <a:pPr eaLnBrk="1" hangingPunct="1"/>
            <a:r>
              <a:rPr lang="en-US" sz="3200"/>
              <a:t>Computational complexity examples</a:t>
            </a:r>
          </a:p>
        </p:txBody>
      </p:sp>
      <p:sp>
        <p:nvSpPr>
          <p:cNvPr id="151555" name="Rectangle 3"/>
          <p:cNvSpPr>
            <a:spLocks noGrp="1" noChangeArrowheads="1"/>
          </p:cNvSpPr>
          <p:nvPr>
            <p:ph type="body" idx="1"/>
          </p:nvPr>
        </p:nvSpPr>
        <p:spPr>
          <a:xfrm>
            <a:off x="228600" y="1143000"/>
            <a:ext cx="8915400" cy="5029200"/>
          </a:xfrm>
        </p:spPr>
        <p:txBody>
          <a:bodyPr/>
          <a:lstStyle/>
          <a:p>
            <a:pPr marL="609600" indent="-609600" eaLnBrk="1" hangingPunct="1">
              <a:lnSpc>
                <a:spcPct val="90000"/>
              </a:lnSpc>
              <a:buFontTx/>
              <a:buNone/>
            </a:pPr>
            <a:r>
              <a:rPr lang="en-US" sz="2000"/>
              <a:t>Big O complexity in terms of </a:t>
            </a:r>
            <a:r>
              <a:rPr lang="en-US" sz="2000" i="1"/>
              <a:t>n</a:t>
            </a:r>
            <a:r>
              <a:rPr lang="en-US" sz="2000"/>
              <a:t> of each expression below and order the following as to increasing complexity. (all unspecified terms are to be determined constants)</a:t>
            </a:r>
          </a:p>
          <a:p>
            <a:pPr marL="609600" indent="-609600" eaLnBrk="1" hangingPunct="1">
              <a:lnSpc>
                <a:spcPct val="90000"/>
              </a:lnSpc>
              <a:buFontTx/>
              <a:buNone/>
            </a:pPr>
            <a:r>
              <a:rPr lang="en-US" sz="2400"/>
              <a:t>                                                            </a:t>
            </a:r>
            <a:r>
              <a:rPr lang="en-US" sz="2000" u="sng"/>
              <a:t>O(n)</a:t>
            </a:r>
            <a:r>
              <a:rPr lang="en-US" sz="2000"/>
              <a:t>                   </a:t>
            </a:r>
            <a:r>
              <a:rPr lang="en-US" sz="2000" u="sng"/>
              <a:t>Order (from most 	</a:t>
            </a:r>
            <a:r>
              <a:rPr lang="en-US" sz="2000"/>
              <a:t>							</a:t>
            </a:r>
            <a:r>
              <a:rPr lang="en-US" sz="2000" u="sng"/>
              <a:t>complex to least)</a:t>
            </a:r>
          </a:p>
          <a:p>
            <a:pPr marL="990600" lvl="1" indent="-533400" eaLnBrk="1" hangingPunct="1">
              <a:lnSpc>
                <a:spcPct val="90000"/>
              </a:lnSpc>
              <a:buFontTx/>
              <a:buNone/>
            </a:pPr>
            <a:endParaRPr lang="en-US" sz="2000" u="sng"/>
          </a:p>
          <a:p>
            <a:pPr marL="1752600" lvl="3" indent="-381000" eaLnBrk="1" hangingPunct="1">
              <a:lnSpc>
                <a:spcPct val="90000"/>
              </a:lnSpc>
              <a:buFontTx/>
              <a:buAutoNum type="alphaLcPeriod"/>
            </a:pPr>
            <a:r>
              <a:rPr lang="en-US"/>
              <a:t>1000  + 7</a:t>
            </a:r>
            <a:r>
              <a:rPr lang="en-US" baseline="30000"/>
              <a:t> </a:t>
            </a:r>
            <a:r>
              <a:rPr lang="en-US"/>
              <a:t>n 		n		</a:t>
            </a:r>
          </a:p>
          <a:p>
            <a:pPr marL="1752600" lvl="3" indent="-381000" eaLnBrk="1" hangingPunct="1">
              <a:lnSpc>
                <a:spcPct val="90000"/>
              </a:lnSpc>
              <a:buFontTx/>
              <a:buAutoNum type="alphaLcPeriod"/>
            </a:pPr>
            <a:r>
              <a:rPr lang="en-US"/>
              <a:t>6 + .001 log n		log n		</a:t>
            </a:r>
          </a:p>
          <a:p>
            <a:pPr marL="1752600" lvl="3" indent="-381000" eaLnBrk="1" hangingPunct="1">
              <a:lnSpc>
                <a:spcPct val="90000"/>
              </a:lnSpc>
              <a:buFontTx/>
              <a:buAutoNum type="alphaLcPeriod"/>
            </a:pPr>
            <a:r>
              <a:rPr lang="en-US"/>
              <a:t>3 n</a:t>
            </a:r>
            <a:r>
              <a:rPr lang="en-US" baseline="30000"/>
              <a:t>2</a:t>
            </a:r>
            <a:r>
              <a:rPr lang="en-US"/>
              <a:t> log n + 21 n</a:t>
            </a:r>
            <a:r>
              <a:rPr lang="en-US" baseline="30000"/>
              <a:t>2	 	</a:t>
            </a:r>
            <a:r>
              <a:rPr lang="en-US"/>
              <a:t>n</a:t>
            </a:r>
            <a:r>
              <a:rPr lang="en-US" baseline="30000"/>
              <a:t>2</a:t>
            </a:r>
            <a:r>
              <a:rPr lang="en-US"/>
              <a:t> log n 		</a:t>
            </a:r>
          </a:p>
          <a:p>
            <a:pPr marL="1752600" lvl="3" indent="-381000" eaLnBrk="1" hangingPunct="1">
              <a:lnSpc>
                <a:spcPct val="90000"/>
              </a:lnSpc>
              <a:buFontTx/>
              <a:buAutoNum type="alphaLcPeriod"/>
            </a:pPr>
            <a:r>
              <a:rPr lang="en-US"/>
              <a:t>n log n + . 01 n</a:t>
            </a:r>
            <a:r>
              <a:rPr lang="en-US" baseline="30000"/>
              <a:t>2	 	</a:t>
            </a:r>
            <a:r>
              <a:rPr lang="en-US"/>
              <a:t>n</a:t>
            </a:r>
            <a:r>
              <a:rPr lang="en-US" baseline="30000"/>
              <a:t>2		</a:t>
            </a:r>
          </a:p>
          <a:p>
            <a:pPr marL="1752600" lvl="3" indent="-381000" eaLnBrk="1" hangingPunct="1">
              <a:lnSpc>
                <a:spcPct val="90000"/>
              </a:lnSpc>
              <a:buFontTx/>
              <a:buAutoNum type="alphaLcPeriod"/>
            </a:pPr>
            <a:r>
              <a:rPr lang="en-US"/>
              <a:t>8n! + 2</a:t>
            </a:r>
            <a:r>
              <a:rPr lang="en-US" baseline="30000"/>
              <a:t>n			</a:t>
            </a:r>
            <a:r>
              <a:rPr lang="en-US" baseline="30000" smtClean="0"/>
              <a:t> 	</a:t>
            </a:r>
            <a:r>
              <a:rPr lang="en-US" smtClean="0"/>
              <a:t>n</a:t>
            </a:r>
            <a:r>
              <a:rPr lang="en-US"/>
              <a:t>! 		</a:t>
            </a:r>
            <a:endParaRPr lang="en-US" baseline="30000"/>
          </a:p>
          <a:p>
            <a:pPr marL="1752600" lvl="3" indent="-381000" eaLnBrk="1" hangingPunct="1">
              <a:lnSpc>
                <a:spcPct val="90000"/>
              </a:lnSpc>
              <a:buFontTx/>
              <a:buAutoNum type="alphaLcPeriod"/>
            </a:pPr>
            <a:r>
              <a:rPr lang="en-US"/>
              <a:t>10 k</a:t>
            </a:r>
            <a:r>
              <a:rPr lang="en-US" baseline="30000"/>
              <a:t>n 		 </a:t>
            </a:r>
            <a:r>
              <a:rPr lang="en-US" baseline="30000" smtClean="0"/>
              <a:t>		</a:t>
            </a:r>
            <a:r>
              <a:rPr lang="en-US" smtClean="0"/>
              <a:t>k</a:t>
            </a:r>
            <a:r>
              <a:rPr lang="en-US" baseline="30000" smtClean="0"/>
              <a:t>n</a:t>
            </a:r>
            <a:r>
              <a:rPr lang="en-US" baseline="30000"/>
              <a:t>		</a:t>
            </a:r>
            <a:endParaRPr lang="en-US"/>
          </a:p>
          <a:p>
            <a:pPr marL="1752600" lvl="3" indent="-381000" eaLnBrk="1" hangingPunct="1">
              <a:lnSpc>
                <a:spcPct val="90000"/>
              </a:lnSpc>
              <a:buFontTx/>
              <a:buAutoNum type="alphaLcPeriod"/>
            </a:pPr>
            <a:r>
              <a:rPr lang="en-US"/>
              <a:t>a log n +3 n</a:t>
            </a:r>
            <a:r>
              <a:rPr lang="en-US" baseline="30000"/>
              <a:t>3		</a:t>
            </a:r>
            <a:r>
              <a:rPr lang="en-US" baseline="30000" smtClean="0"/>
              <a:t> 	</a:t>
            </a:r>
            <a:r>
              <a:rPr lang="en-US" smtClean="0"/>
              <a:t>n</a:t>
            </a:r>
            <a:r>
              <a:rPr lang="en-US" baseline="30000" smtClean="0"/>
              <a:t>3</a:t>
            </a:r>
            <a:r>
              <a:rPr lang="en-US" baseline="30000"/>
              <a:t>		</a:t>
            </a:r>
            <a:endParaRPr lang="en-US"/>
          </a:p>
          <a:p>
            <a:pPr marL="1752600" lvl="3" indent="-381000" eaLnBrk="1" hangingPunct="1">
              <a:lnSpc>
                <a:spcPct val="90000"/>
              </a:lnSpc>
              <a:buFontTx/>
              <a:buAutoNum type="alphaLcPeriod"/>
            </a:pPr>
            <a:r>
              <a:rPr lang="en-US"/>
              <a:t>b 2</a:t>
            </a:r>
            <a:r>
              <a:rPr lang="en-US" baseline="30000"/>
              <a:t>n </a:t>
            </a:r>
            <a:r>
              <a:rPr lang="en-US"/>
              <a:t>+ 10</a:t>
            </a:r>
            <a:r>
              <a:rPr lang="en-US" baseline="30000"/>
              <a:t>6</a:t>
            </a:r>
            <a:r>
              <a:rPr lang="en-US"/>
              <a:t> n</a:t>
            </a:r>
            <a:r>
              <a:rPr lang="en-US" baseline="30000"/>
              <a:t>2		</a:t>
            </a:r>
            <a:r>
              <a:rPr lang="en-US" baseline="30000" smtClean="0"/>
              <a:t> 	</a:t>
            </a:r>
            <a:r>
              <a:rPr lang="en-US" smtClean="0"/>
              <a:t>2</a:t>
            </a:r>
            <a:r>
              <a:rPr lang="en-US" baseline="30000" smtClean="0"/>
              <a:t>n </a:t>
            </a:r>
            <a:r>
              <a:rPr lang="en-US" baseline="30000"/>
              <a:t>		</a:t>
            </a:r>
            <a:endParaRPr lang="en-US"/>
          </a:p>
          <a:p>
            <a:pPr marL="1752600" lvl="3" indent="-381000" eaLnBrk="1" hangingPunct="1">
              <a:lnSpc>
                <a:spcPct val="90000"/>
              </a:lnSpc>
              <a:buFontTx/>
              <a:buAutoNum type="alphaLcPeriod"/>
            </a:pPr>
            <a:r>
              <a:rPr lang="en-US"/>
              <a:t>A n</a:t>
            </a:r>
            <a:r>
              <a:rPr lang="en-US" baseline="30000"/>
              <a:t>n 		 </a:t>
            </a:r>
            <a:r>
              <a:rPr lang="en-US" baseline="30000" smtClean="0"/>
              <a:t>		</a:t>
            </a:r>
            <a:r>
              <a:rPr lang="en-US" smtClean="0"/>
              <a:t>n</a:t>
            </a:r>
            <a:r>
              <a:rPr lang="en-US" baseline="30000" smtClean="0"/>
              <a:t>n </a:t>
            </a:r>
            <a:r>
              <a:rPr lang="en-US" baseline="30000"/>
              <a:t>		</a:t>
            </a:r>
            <a:endParaRPr lang="en-US"/>
          </a:p>
          <a:p>
            <a:pPr marL="1752600" lvl="3" indent="-381000" eaLnBrk="1" hangingPunct="1">
              <a:lnSpc>
                <a:spcPct val="90000"/>
              </a:lnSpc>
              <a:buFontTx/>
              <a:buNone/>
            </a:pPr>
            <a:endParaRPr lang="en-US" baseline="30000"/>
          </a:p>
          <a:p>
            <a:pPr marL="609600" indent="-609600" eaLnBrk="1" hangingPunct="1">
              <a:lnSpc>
                <a:spcPct val="90000"/>
              </a:lnSpc>
            </a:pPr>
            <a:endParaRPr lang="en-US" sz="2000"/>
          </a:p>
          <a:p>
            <a:pPr marL="609600" indent="-609600" eaLnBrk="1" hangingPunct="1">
              <a:lnSpc>
                <a:spcPct val="90000"/>
              </a:lnSpc>
              <a:buFontTx/>
              <a:buNone/>
            </a:pPr>
            <a:endParaRPr lang="en-US" sz="36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381000"/>
            <a:ext cx="7772400" cy="990600"/>
          </a:xfrm>
        </p:spPr>
        <p:txBody>
          <a:bodyPr/>
          <a:lstStyle/>
          <a:p>
            <a:pPr eaLnBrk="1" hangingPunct="1"/>
            <a:r>
              <a:rPr lang="en-US" sz="3200"/>
              <a:t>Computational complexity examples</a:t>
            </a:r>
          </a:p>
        </p:txBody>
      </p:sp>
      <p:sp>
        <p:nvSpPr>
          <p:cNvPr id="153603" name="Rectangle 3"/>
          <p:cNvSpPr>
            <a:spLocks noGrp="1" noChangeArrowheads="1"/>
          </p:cNvSpPr>
          <p:nvPr>
            <p:ph type="body" idx="1"/>
          </p:nvPr>
        </p:nvSpPr>
        <p:spPr>
          <a:xfrm>
            <a:off x="0" y="1143000"/>
            <a:ext cx="9144000" cy="5029200"/>
          </a:xfrm>
        </p:spPr>
        <p:txBody>
          <a:bodyPr/>
          <a:lstStyle/>
          <a:p>
            <a:pPr marL="609600" indent="-609600" eaLnBrk="1" hangingPunct="1">
              <a:lnSpc>
                <a:spcPct val="90000"/>
              </a:lnSpc>
              <a:buFontTx/>
              <a:buNone/>
            </a:pPr>
            <a:r>
              <a:rPr lang="en-US" sz="2400"/>
              <a:t> </a:t>
            </a:r>
            <a:r>
              <a:rPr lang="en-US" sz="2000"/>
              <a:t>Give the Big O complexity in terms of </a:t>
            </a:r>
            <a:r>
              <a:rPr lang="en-US" sz="2000" i="1"/>
              <a:t>n</a:t>
            </a:r>
            <a:r>
              <a:rPr lang="en-US" sz="2000"/>
              <a:t> of each expression below and order the following as to increasing complexity. (all unspecified terms are to be determined constants)</a:t>
            </a:r>
          </a:p>
          <a:p>
            <a:pPr marL="609600" indent="-609600" eaLnBrk="1" hangingPunct="1">
              <a:lnSpc>
                <a:spcPct val="90000"/>
              </a:lnSpc>
              <a:buFontTx/>
              <a:buNone/>
            </a:pPr>
            <a:r>
              <a:rPr lang="en-US" sz="2400"/>
              <a:t>                                                            </a:t>
            </a:r>
            <a:r>
              <a:rPr lang="en-US" sz="2000" u="sng"/>
              <a:t>O(n)</a:t>
            </a:r>
            <a:r>
              <a:rPr lang="en-US" sz="2000"/>
              <a:t>                   </a:t>
            </a:r>
            <a:r>
              <a:rPr lang="en-US" sz="2000" u="sng"/>
              <a:t>Order (from most 	</a:t>
            </a:r>
            <a:r>
              <a:rPr lang="en-US" sz="2000"/>
              <a:t>							</a:t>
            </a:r>
            <a:r>
              <a:rPr lang="en-US" sz="2000" u="sng"/>
              <a:t>complex to least)</a:t>
            </a:r>
          </a:p>
          <a:p>
            <a:pPr marL="990600" lvl="1" indent="-533400" eaLnBrk="1" hangingPunct="1">
              <a:lnSpc>
                <a:spcPct val="90000"/>
              </a:lnSpc>
              <a:buFontTx/>
              <a:buNone/>
            </a:pPr>
            <a:endParaRPr lang="en-US" sz="2000" u="sng"/>
          </a:p>
          <a:p>
            <a:pPr marL="1752600" lvl="3" indent="-381000" eaLnBrk="1" hangingPunct="1">
              <a:lnSpc>
                <a:spcPct val="90000"/>
              </a:lnSpc>
              <a:buFontTx/>
              <a:buAutoNum type="alphaLcPeriod"/>
            </a:pPr>
            <a:r>
              <a:rPr lang="en-US"/>
              <a:t>1000  + 7</a:t>
            </a:r>
            <a:r>
              <a:rPr lang="en-US" baseline="30000"/>
              <a:t> </a:t>
            </a:r>
            <a:r>
              <a:rPr lang="en-US"/>
              <a:t>n 		n	</a:t>
            </a:r>
            <a:r>
              <a:rPr lang="en-US" smtClean="0"/>
              <a:t>	</a:t>
            </a:r>
          </a:p>
          <a:p>
            <a:pPr marL="1752600" lvl="3" indent="-381000" eaLnBrk="1" hangingPunct="1">
              <a:lnSpc>
                <a:spcPct val="90000"/>
              </a:lnSpc>
              <a:buFontTx/>
              <a:buAutoNum type="alphaLcPeriod"/>
            </a:pPr>
            <a:r>
              <a:rPr lang="en-US"/>
              <a:t>6 + .001 log n		log n	</a:t>
            </a:r>
            <a:r>
              <a:rPr lang="en-US" smtClean="0"/>
              <a:t>	</a:t>
            </a:r>
          </a:p>
          <a:p>
            <a:pPr marL="1752600" lvl="3" indent="-381000" eaLnBrk="1" hangingPunct="1">
              <a:lnSpc>
                <a:spcPct val="90000"/>
              </a:lnSpc>
              <a:buFontTx/>
              <a:buAutoNum type="alphaLcPeriod"/>
            </a:pPr>
            <a:r>
              <a:rPr lang="en-US"/>
              <a:t>3 n</a:t>
            </a:r>
            <a:r>
              <a:rPr lang="en-US" baseline="30000"/>
              <a:t>2</a:t>
            </a:r>
            <a:r>
              <a:rPr lang="en-US"/>
              <a:t> log n + 21 n</a:t>
            </a:r>
            <a:r>
              <a:rPr lang="en-US" baseline="30000"/>
              <a:t>2	 	</a:t>
            </a:r>
            <a:r>
              <a:rPr lang="en-US"/>
              <a:t>n</a:t>
            </a:r>
            <a:r>
              <a:rPr lang="en-US" baseline="30000"/>
              <a:t>2</a:t>
            </a:r>
            <a:r>
              <a:rPr lang="en-US"/>
              <a:t> log n 	</a:t>
            </a:r>
            <a:r>
              <a:rPr lang="en-US" smtClean="0"/>
              <a:t>	</a:t>
            </a:r>
          </a:p>
          <a:p>
            <a:pPr marL="1752600" lvl="3" indent="-381000" eaLnBrk="1" hangingPunct="1">
              <a:lnSpc>
                <a:spcPct val="90000"/>
              </a:lnSpc>
              <a:buFontTx/>
              <a:buAutoNum type="alphaLcPeriod"/>
            </a:pPr>
            <a:r>
              <a:rPr lang="en-US"/>
              <a:t>n log n + . 01 n</a:t>
            </a:r>
            <a:r>
              <a:rPr lang="en-US" baseline="30000"/>
              <a:t>2	 	</a:t>
            </a:r>
            <a:r>
              <a:rPr lang="en-US"/>
              <a:t>n</a:t>
            </a:r>
            <a:r>
              <a:rPr lang="en-US" baseline="30000"/>
              <a:t>2	</a:t>
            </a:r>
            <a:r>
              <a:rPr lang="en-US" baseline="30000" smtClean="0"/>
              <a:t>	</a:t>
            </a:r>
          </a:p>
          <a:p>
            <a:pPr marL="1752600" lvl="3" indent="-381000" eaLnBrk="1" hangingPunct="1">
              <a:lnSpc>
                <a:spcPct val="90000"/>
              </a:lnSpc>
              <a:buFontTx/>
              <a:buAutoNum type="alphaLcPeriod"/>
            </a:pPr>
            <a:r>
              <a:rPr lang="en-US"/>
              <a:t>8n! + 2</a:t>
            </a:r>
            <a:r>
              <a:rPr lang="en-US" baseline="30000"/>
              <a:t>n			</a:t>
            </a:r>
            <a:r>
              <a:rPr lang="en-US" baseline="30000" smtClean="0"/>
              <a:t> 	</a:t>
            </a:r>
            <a:r>
              <a:rPr lang="en-US" smtClean="0"/>
              <a:t>n</a:t>
            </a:r>
            <a:r>
              <a:rPr lang="en-US"/>
              <a:t>! 	</a:t>
            </a:r>
            <a:r>
              <a:rPr lang="en-US" smtClean="0"/>
              <a:t>	</a:t>
            </a:r>
            <a:endParaRPr lang="en-US" baseline="30000" smtClean="0"/>
          </a:p>
          <a:p>
            <a:pPr marL="1752600" lvl="3" indent="-381000" eaLnBrk="1" hangingPunct="1">
              <a:lnSpc>
                <a:spcPct val="90000"/>
              </a:lnSpc>
              <a:buFontTx/>
              <a:buAutoNum type="alphaLcPeriod"/>
            </a:pPr>
            <a:r>
              <a:rPr lang="en-US"/>
              <a:t>10 k</a:t>
            </a:r>
            <a:r>
              <a:rPr lang="en-US" baseline="30000"/>
              <a:t>n 		 </a:t>
            </a:r>
            <a:r>
              <a:rPr lang="en-US" baseline="30000" smtClean="0"/>
              <a:t>		</a:t>
            </a:r>
            <a:r>
              <a:rPr lang="en-US" smtClean="0"/>
              <a:t>k</a:t>
            </a:r>
            <a:r>
              <a:rPr lang="en-US" baseline="30000" smtClean="0"/>
              <a:t>n</a:t>
            </a:r>
            <a:r>
              <a:rPr lang="en-US" baseline="30000"/>
              <a:t>	</a:t>
            </a:r>
            <a:r>
              <a:rPr lang="en-US" baseline="30000" smtClean="0"/>
              <a:t>	</a:t>
            </a:r>
            <a:endParaRPr lang="en-US" smtClean="0"/>
          </a:p>
          <a:p>
            <a:pPr marL="1752600" lvl="3" indent="-381000" eaLnBrk="1" hangingPunct="1">
              <a:lnSpc>
                <a:spcPct val="90000"/>
              </a:lnSpc>
              <a:buFontTx/>
              <a:buAutoNum type="alphaLcPeriod"/>
            </a:pPr>
            <a:r>
              <a:rPr lang="en-US"/>
              <a:t>a log n +3 n</a:t>
            </a:r>
            <a:r>
              <a:rPr lang="en-US" baseline="30000"/>
              <a:t>3	</a:t>
            </a:r>
            <a:r>
              <a:rPr lang="en-US" baseline="30000" smtClean="0"/>
              <a:t>		 </a:t>
            </a:r>
            <a:r>
              <a:rPr lang="en-US"/>
              <a:t>n</a:t>
            </a:r>
            <a:r>
              <a:rPr lang="en-US" baseline="30000"/>
              <a:t>3	</a:t>
            </a:r>
            <a:r>
              <a:rPr lang="en-US" baseline="30000" smtClean="0"/>
              <a:t>		</a:t>
            </a:r>
            <a:endParaRPr lang="en-US" smtClean="0"/>
          </a:p>
          <a:p>
            <a:pPr marL="1752600" lvl="3" indent="-381000" eaLnBrk="1" hangingPunct="1">
              <a:lnSpc>
                <a:spcPct val="90000"/>
              </a:lnSpc>
              <a:buFontTx/>
              <a:buAutoNum type="alphaLcPeriod"/>
            </a:pPr>
            <a:r>
              <a:rPr lang="en-US"/>
              <a:t>b 2</a:t>
            </a:r>
            <a:r>
              <a:rPr lang="en-US" baseline="30000"/>
              <a:t>n </a:t>
            </a:r>
            <a:r>
              <a:rPr lang="en-US"/>
              <a:t>+ 10</a:t>
            </a:r>
            <a:r>
              <a:rPr lang="en-US" baseline="30000"/>
              <a:t>6</a:t>
            </a:r>
            <a:r>
              <a:rPr lang="en-US"/>
              <a:t> n</a:t>
            </a:r>
            <a:r>
              <a:rPr lang="en-US" baseline="30000"/>
              <a:t>2	</a:t>
            </a:r>
            <a:r>
              <a:rPr lang="en-US" baseline="30000" smtClean="0"/>
              <a:t>		 </a:t>
            </a:r>
            <a:r>
              <a:rPr lang="en-US"/>
              <a:t>2</a:t>
            </a:r>
            <a:r>
              <a:rPr lang="en-US" baseline="30000"/>
              <a:t>n 	</a:t>
            </a:r>
            <a:r>
              <a:rPr lang="en-US" baseline="30000" smtClean="0"/>
              <a:t>	</a:t>
            </a:r>
            <a:endParaRPr lang="en-US" smtClean="0"/>
          </a:p>
          <a:p>
            <a:pPr marL="1752600" lvl="3" indent="-381000" eaLnBrk="1" hangingPunct="1">
              <a:lnSpc>
                <a:spcPct val="90000"/>
              </a:lnSpc>
              <a:buFontTx/>
              <a:buAutoNum type="alphaLcPeriod"/>
            </a:pPr>
            <a:r>
              <a:rPr lang="en-US"/>
              <a:t>A n</a:t>
            </a:r>
            <a:r>
              <a:rPr lang="en-US" baseline="30000"/>
              <a:t>n 		 </a:t>
            </a:r>
            <a:r>
              <a:rPr lang="en-US" baseline="30000" smtClean="0"/>
              <a:t>		</a:t>
            </a:r>
            <a:r>
              <a:rPr lang="en-US" smtClean="0"/>
              <a:t>n</a:t>
            </a:r>
            <a:r>
              <a:rPr lang="en-US" baseline="30000" smtClean="0"/>
              <a:t>n 			</a:t>
            </a:r>
            <a:endParaRPr lang="en-US" smtClean="0"/>
          </a:p>
          <a:p>
            <a:pPr marL="1752600" lvl="3" indent="-381000" eaLnBrk="1" hangingPunct="1">
              <a:lnSpc>
                <a:spcPct val="90000"/>
              </a:lnSpc>
              <a:buFontTx/>
              <a:buNone/>
            </a:pPr>
            <a:endParaRPr lang="en-US" baseline="30000"/>
          </a:p>
          <a:p>
            <a:pPr marL="609600" indent="-609600" eaLnBrk="1" hangingPunct="1">
              <a:lnSpc>
                <a:spcPct val="90000"/>
              </a:lnSpc>
            </a:pPr>
            <a:endParaRPr lang="en-US" sz="2000"/>
          </a:p>
          <a:p>
            <a:pPr marL="609600" indent="-609600" eaLnBrk="1" hangingPunct="1">
              <a:lnSpc>
                <a:spcPct val="90000"/>
              </a:lnSpc>
              <a:buFontTx/>
              <a:buNone/>
            </a:pPr>
            <a:endParaRPr lang="en-US" sz="36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711200" y="285750"/>
            <a:ext cx="7772400" cy="762000"/>
          </a:xfrm>
        </p:spPr>
        <p:txBody>
          <a:bodyPr/>
          <a:lstStyle/>
          <a:p>
            <a:pPr eaLnBrk="1" hangingPunct="1"/>
            <a:r>
              <a:rPr lang="en-US"/>
              <a:t>Decidable vs. Undecidable</a:t>
            </a:r>
          </a:p>
        </p:txBody>
      </p:sp>
      <p:sp>
        <p:nvSpPr>
          <p:cNvPr id="155651" name="Rectangle 3"/>
          <p:cNvSpPr>
            <a:spLocks noGrp="1" noChangeArrowheads="1"/>
          </p:cNvSpPr>
          <p:nvPr>
            <p:ph type="body" idx="1"/>
          </p:nvPr>
        </p:nvSpPr>
        <p:spPr>
          <a:xfrm>
            <a:off x="711200" y="1143000"/>
            <a:ext cx="7772400" cy="4914900"/>
          </a:xfrm>
        </p:spPr>
        <p:txBody>
          <a:bodyPr/>
          <a:lstStyle/>
          <a:p>
            <a:pPr eaLnBrk="1" hangingPunct="1"/>
            <a:r>
              <a:rPr lang="en-US"/>
              <a:t>Any problem that can be solved by an algorithm is called </a:t>
            </a:r>
            <a:r>
              <a:rPr lang="en-US" i="1"/>
              <a:t>decidable</a:t>
            </a:r>
            <a:r>
              <a:rPr lang="en-US"/>
              <a:t>.</a:t>
            </a:r>
          </a:p>
          <a:p>
            <a:pPr lvl="1" eaLnBrk="1" hangingPunct="1"/>
            <a:r>
              <a:rPr lang="en-US"/>
              <a:t>Problems that can be solved in polynomial time are called </a:t>
            </a:r>
            <a:r>
              <a:rPr lang="en-US" i="1"/>
              <a:t>tractable (easy)</a:t>
            </a:r>
            <a:r>
              <a:rPr lang="en-US"/>
              <a:t>.</a:t>
            </a:r>
          </a:p>
          <a:p>
            <a:pPr lvl="1" eaLnBrk="1" hangingPunct="1"/>
            <a:r>
              <a:rPr lang="en-US"/>
              <a:t>Problems that can be solved, but for which no polynomial time solutions are known are called </a:t>
            </a:r>
            <a:r>
              <a:rPr lang="en-US" i="1"/>
              <a:t>intractable (hard)</a:t>
            </a:r>
            <a:r>
              <a:rPr lang="en-US"/>
              <a:t>.</a:t>
            </a:r>
          </a:p>
          <a:p>
            <a:pPr eaLnBrk="1" hangingPunct="1"/>
            <a:r>
              <a:rPr lang="en-US"/>
              <a:t>Problems that can not be solved given any amount of time are called </a:t>
            </a:r>
            <a:r>
              <a:rPr lang="en-US" i="1"/>
              <a:t>undecidable</a:t>
            </a:r>
            <a:r>
              <a:rPr lang="en-US"/>
              <a:t>.</a:t>
            </a:r>
          </a:p>
          <a:p>
            <a:pPr eaLnBrk="1" hangingPunct="1"/>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09600" y="342900"/>
            <a:ext cx="7772400" cy="476250"/>
          </a:xfrm>
        </p:spPr>
        <p:txBody>
          <a:bodyPr/>
          <a:lstStyle/>
          <a:p>
            <a:pPr eaLnBrk="1" hangingPunct="1"/>
            <a:r>
              <a:rPr lang="en-US"/>
              <a:t>Complexity Classes</a:t>
            </a:r>
          </a:p>
        </p:txBody>
      </p:sp>
      <p:sp>
        <p:nvSpPr>
          <p:cNvPr id="157699" name="Rectangle 3"/>
          <p:cNvSpPr>
            <a:spLocks noGrp="1" noChangeArrowheads="1"/>
          </p:cNvSpPr>
          <p:nvPr>
            <p:ph type="body" idx="1"/>
          </p:nvPr>
        </p:nvSpPr>
        <p:spPr>
          <a:xfrm>
            <a:off x="711200" y="971550"/>
            <a:ext cx="7772400" cy="5257800"/>
          </a:xfrm>
        </p:spPr>
        <p:txBody>
          <a:bodyPr/>
          <a:lstStyle/>
          <a:p>
            <a:pPr eaLnBrk="1" hangingPunct="1"/>
            <a:r>
              <a:rPr lang="en-US"/>
              <a:t>Problems have been grouped into classes based on the most efficient algorithms for solving the problems:</a:t>
            </a:r>
          </a:p>
          <a:p>
            <a:pPr lvl="1" eaLnBrk="1" hangingPunct="1"/>
            <a:r>
              <a:rPr lang="en-US" u="sng"/>
              <a:t>Class P:</a:t>
            </a:r>
            <a:r>
              <a:rPr lang="en-US"/>
              <a:t> those problems that are solvable in polynomial time.</a:t>
            </a:r>
          </a:p>
          <a:p>
            <a:pPr lvl="1" eaLnBrk="1" hangingPunct="1"/>
            <a:r>
              <a:rPr lang="en-US" u="sng"/>
              <a:t>Class NP:</a:t>
            </a:r>
            <a:r>
              <a:rPr lang="en-US"/>
              <a:t> problems that are “verifiable” in polynomial time (i.e., given the solution, we can verify in polynomial time if the solution is correct or not.)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p>
            <a:pPr eaLnBrk="1" hangingPunct="1"/>
            <a:r>
              <a:rPr lang="en-US">
                <a:solidFill>
                  <a:srgbClr val="FF0000"/>
                </a:solidFill>
              </a:rPr>
              <a:t>Decidable vs. Undecidable Problems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solidFill>
                  <a:srgbClr val="FF0000"/>
                </a:solidFill>
              </a:rPr>
              <a:t>Decidable Problems</a:t>
            </a:r>
          </a:p>
        </p:txBody>
      </p:sp>
      <p:sp>
        <p:nvSpPr>
          <p:cNvPr id="161795" name="Rectangle 3"/>
          <p:cNvSpPr>
            <a:spLocks noGrp="1" noChangeArrowheads="1"/>
          </p:cNvSpPr>
          <p:nvPr>
            <p:ph type="body" idx="1"/>
          </p:nvPr>
        </p:nvSpPr>
        <p:spPr/>
        <p:txBody>
          <a:bodyPr/>
          <a:lstStyle/>
          <a:p>
            <a:pPr eaLnBrk="1" hangingPunct="1">
              <a:lnSpc>
                <a:spcPct val="90000"/>
              </a:lnSpc>
            </a:pPr>
            <a:r>
              <a:rPr lang="en-US" sz="3600" b="1"/>
              <a:t>We now have three categories:</a:t>
            </a:r>
          </a:p>
          <a:p>
            <a:pPr lvl="1" eaLnBrk="1" hangingPunct="1">
              <a:lnSpc>
                <a:spcPct val="90000"/>
              </a:lnSpc>
            </a:pPr>
            <a:r>
              <a:rPr lang="en-US" sz="3200" b="1"/>
              <a:t>Tractable problems</a:t>
            </a:r>
          </a:p>
          <a:p>
            <a:pPr lvl="1" eaLnBrk="1" hangingPunct="1">
              <a:lnSpc>
                <a:spcPct val="90000"/>
              </a:lnSpc>
            </a:pPr>
            <a:r>
              <a:rPr lang="en-US" sz="3200" b="1"/>
              <a:t>NP problems</a:t>
            </a:r>
          </a:p>
          <a:p>
            <a:pPr lvl="1" eaLnBrk="1" hangingPunct="1">
              <a:lnSpc>
                <a:spcPct val="90000"/>
              </a:lnSpc>
            </a:pPr>
            <a:r>
              <a:rPr lang="en-US" sz="3200" b="1"/>
              <a:t>Intractable problems</a:t>
            </a:r>
          </a:p>
          <a:p>
            <a:pPr eaLnBrk="1" hangingPunct="1">
              <a:lnSpc>
                <a:spcPct val="90000"/>
              </a:lnSpc>
            </a:pPr>
            <a:endParaRPr lang="en-US" sz="3600" b="1"/>
          </a:p>
          <a:p>
            <a:pPr eaLnBrk="1" hangingPunct="1">
              <a:lnSpc>
                <a:spcPct val="90000"/>
              </a:lnSpc>
            </a:pPr>
            <a:r>
              <a:rPr lang="en-US" sz="3600" b="1"/>
              <a:t>All of the above </a:t>
            </a:r>
            <a:r>
              <a:rPr lang="en-US" sz="3600" b="1">
                <a:solidFill>
                  <a:srgbClr val="3333FF"/>
                </a:solidFill>
              </a:rPr>
              <a:t>have algorithmic solutions</a:t>
            </a:r>
            <a:r>
              <a:rPr lang="en-US" sz="3600" b="1"/>
              <a:t>, even if impractical.</a:t>
            </a:r>
          </a:p>
          <a:p>
            <a:pPr eaLnBrk="1" hangingPunct="1">
              <a:lnSpc>
                <a:spcPct val="90000"/>
              </a:lnSpc>
            </a:pPr>
            <a:endParaRPr lang="en-US" sz="3600" b="1"/>
          </a:p>
        </p:txBody>
      </p:sp>
      <p:sp>
        <p:nvSpPr>
          <p:cNvPr id="161796" name="Rectangle 4"/>
          <p:cNvSpPr>
            <a:spLocks noChangeArrowheads="1"/>
          </p:cNvSpPr>
          <p:nvPr/>
        </p:nvSpPr>
        <p:spPr bwMode="auto">
          <a:xfrm>
            <a:off x="1395413" y="1728788"/>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solidFill>
                  <a:srgbClr val="FF0000"/>
                </a:solidFill>
              </a:rPr>
              <a:t>Undecidable Problems</a:t>
            </a:r>
          </a:p>
        </p:txBody>
      </p:sp>
      <p:sp>
        <p:nvSpPr>
          <p:cNvPr id="163843" name="Rectangle 3"/>
          <p:cNvSpPr>
            <a:spLocks noGrp="1" noChangeArrowheads="1"/>
          </p:cNvSpPr>
          <p:nvPr>
            <p:ph type="body" idx="1"/>
          </p:nvPr>
        </p:nvSpPr>
        <p:spPr/>
        <p:txBody>
          <a:bodyPr/>
          <a:lstStyle/>
          <a:p>
            <a:pPr eaLnBrk="1" hangingPunct="1"/>
            <a:r>
              <a:rPr lang="en-US" sz="3600" b="1"/>
              <a:t>No algorithmic solution exists</a:t>
            </a:r>
          </a:p>
          <a:p>
            <a:pPr lvl="1" eaLnBrk="1" hangingPunct="1"/>
            <a:r>
              <a:rPr lang="en-US" sz="3200" b="1"/>
              <a:t>Regardless of cost</a:t>
            </a:r>
          </a:p>
          <a:p>
            <a:pPr lvl="1" eaLnBrk="1" hangingPunct="1"/>
            <a:r>
              <a:rPr lang="en-US" sz="3200" b="1"/>
              <a:t>These problems aren’t computable</a:t>
            </a:r>
          </a:p>
          <a:p>
            <a:pPr lvl="1" eaLnBrk="1" hangingPunct="1"/>
            <a:r>
              <a:rPr lang="en-US" sz="3200" b="1"/>
              <a:t>No answer can be obtained in finite amount of time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solidFill>
                  <a:srgbClr val="FF0000"/>
                </a:solidFill>
              </a:rPr>
              <a:t>What is complexity ?</a:t>
            </a:r>
          </a:p>
        </p:txBody>
      </p:sp>
      <p:sp>
        <p:nvSpPr>
          <p:cNvPr id="24579" name="Text Box 3"/>
          <p:cNvSpPr txBox="1">
            <a:spLocks noChangeArrowheads="1"/>
          </p:cNvSpPr>
          <p:nvPr/>
        </p:nvSpPr>
        <p:spPr bwMode="auto">
          <a:xfrm>
            <a:off x="685800" y="2286000"/>
            <a:ext cx="7772400" cy="3970338"/>
          </a:xfrm>
          <a:prstGeom prst="rect">
            <a:avLst/>
          </a:prstGeom>
          <a:noFill/>
          <a:ln w="9525">
            <a:noFill/>
            <a:miter lim="800000"/>
            <a:headEnd/>
            <a:tailEnd/>
          </a:ln>
        </p:spPr>
        <p:txBody>
          <a:bodyPr>
            <a:prstTxWarp prst="textNoShape">
              <a:avLst/>
            </a:prstTxWarp>
            <a:spAutoFit/>
          </a:bodyPr>
          <a:lstStyle/>
          <a:p>
            <a:pPr>
              <a:spcBef>
                <a:spcPct val="50000"/>
              </a:spcBef>
            </a:pPr>
            <a:r>
              <a:rPr lang="en-GB"/>
              <a:t>The buzz word ‘complexity’:</a:t>
            </a:r>
          </a:p>
          <a:p>
            <a:pPr>
              <a:spcBef>
                <a:spcPct val="50000"/>
              </a:spcBef>
            </a:pPr>
            <a:endParaRPr lang="en-GB"/>
          </a:p>
          <a:p>
            <a:pPr>
              <a:spcBef>
                <a:spcPct val="50000"/>
              </a:spcBef>
            </a:pPr>
            <a:r>
              <a:rPr lang="en-GB"/>
              <a:t>‘</a:t>
            </a:r>
            <a:r>
              <a:rPr lang="en-GB" u="sng"/>
              <a:t>complexity</a:t>
            </a:r>
            <a:r>
              <a:rPr lang="en-GB"/>
              <a:t> of a trust’ (Guardian, February 12, 2002) </a:t>
            </a:r>
          </a:p>
          <a:p>
            <a:pPr>
              <a:spcBef>
                <a:spcPct val="50000"/>
              </a:spcBef>
            </a:pPr>
            <a:r>
              <a:rPr lang="en-GB"/>
              <a:t>‘increasing </a:t>
            </a:r>
            <a:r>
              <a:rPr lang="en-GB" u="sng"/>
              <a:t>complexity</a:t>
            </a:r>
            <a:r>
              <a:rPr lang="en-GB"/>
              <a:t> in natural resource management’ (Conservation Ecology, January 2002)</a:t>
            </a:r>
          </a:p>
          <a:p>
            <a:pPr>
              <a:spcBef>
                <a:spcPct val="50000"/>
              </a:spcBef>
            </a:pPr>
            <a:r>
              <a:rPr lang="en-GB"/>
              <a:t>‘citizens add an additional level of </a:t>
            </a:r>
            <a:r>
              <a:rPr lang="en-GB" u="sng"/>
              <a:t>complexity</a:t>
            </a:r>
            <a:r>
              <a:rPr lang="en-GB"/>
              <a:t>’ 	 (Political Behavior, March 2001)</a:t>
            </a:r>
          </a:p>
          <a:p>
            <a:pPr>
              <a:spcBef>
                <a:spcPct val="50000"/>
              </a:spcBef>
            </a:pPr>
            <a:endParaRPr lang="en-GB"/>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609600"/>
            <a:ext cx="7772400" cy="685800"/>
          </a:xfrm>
        </p:spPr>
        <p:txBody>
          <a:bodyPr/>
          <a:lstStyle/>
          <a:p>
            <a:pPr eaLnBrk="1" hangingPunct="1"/>
            <a:r>
              <a:rPr lang="en-US">
                <a:solidFill>
                  <a:srgbClr val="FF0000"/>
                </a:solidFill>
              </a:rPr>
              <a:t>The Halting Problem</a:t>
            </a:r>
          </a:p>
        </p:txBody>
      </p:sp>
      <p:sp>
        <p:nvSpPr>
          <p:cNvPr id="165891" name="Rectangle 3"/>
          <p:cNvSpPr>
            <a:spLocks noGrp="1" noChangeArrowheads="1"/>
          </p:cNvSpPr>
          <p:nvPr>
            <p:ph type="body" idx="1"/>
          </p:nvPr>
        </p:nvSpPr>
        <p:spPr>
          <a:xfrm>
            <a:off x="685800" y="1447800"/>
            <a:ext cx="6553200" cy="4953000"/>
          </a:xfrm>
        </p:spPr>
        <p:txBody>
          <a:bodyPr/>
          <a:lstStyle/>
          <a:p>
            <a:pPr eaLnBrk="1" hangingPunct="1">
              <a:buFontTx/>
              <a:buNone/>
            </a:pPr>
            <a:r>
              <a:rPr lang="en-US" sz="2800" b="1"/>
              <a:t>Given an algorithm A and an input I, will the algorithm reach a stopping place?</a:t>
            </a:r>
          </a:p>
          <a:p>
            <a:pPr lvl="2" eaLnBrk="1" hangingPunct="1">
              <a:buFontTx/>
              <a:buNone/>
            </a:pPr>
            <a:r>
              <a:rPr lang="en-US" b="1">
                <a:latin typeface="Courier New" charset="0"/>
              </a:rPr>
              <a:t>loop</a:t>
            </a:r>
          </a:p>
          <a:p>
            <a:pPr lvl="2" eaLnBrk="1" hangingPunct="1">
              <a:buFontTx/>
              <a:buNone/>
            </a:pPr>
            <a:r>
              <a:rPr lang="en-US" b="1">
                <a:latin typeface="Courier New" charset="0"/>
              </a:rPr>
              <a:t>  exitif (x = 1)</a:t>
            </a:r>
          </a:p>
          <a:p>
            <a:pPr lvl="2" eaLnBrk="1" hangingPunct="1">
              <a:buFontTx/>
              <a:buNone/>
            </a:pPr>
            <a:r>
              <a:rPr lang="en-US" b="1">
                <a:latin typeface="Courier New" charset="0"/>
              </a:rPr>
              <a:t>  if (even(x)) then</a:t>
            </a:r>
          </a:p>
          <a:p>
            <a:pPr lvl="2" eaLnBrk="1" hangingPunct="1">
              <a:buFontTx/>
              <a:buNone/>
            </a:pPr>
            <a:r>
              <a:rPr lang="en-US" b="1">
                <a:latin typeface="Courier New" charset="0"/>
              </a:rPr>
              <a:t>    x &lt;- x div 2</a:t>
            </a:r>
          </a:p>
          <a:p>
            <a:pPr lvl="2" eaLnBrk="1" hangingPunct="1">
              <a:buFontTx/>
              <a:buNone/>
            </a:pPr>
            <a:r>
              <a:rPr lang="en-US" b="1">
                <a:latin typeface="Courier New" charset="0"/>
              </a:rPr>
              <a:t>  else</a:t>
            </a:r>
          </a:p>
          <a:p>
            <a:pPr lvl="2" eaLnBrk="1" hangingPunct="1">
              <a:buFontTx/>
              <a:buNone/>
            </a:pPr>
            <a:r>
              <a:rPr lang="en-US" b="1">
                <a:latin typeface="Courier New" charset="0"/>
              </a:rPr>
              <a:t>    x &lt;- 3 * x + 1</a:t>
            </a:r>
          </a:p>
          <a:p>
            <a:pPr lvl="2" eaLnBrk="1" hangingPunct="1">
              <a:buFontTx/>
              <a:buNone/>
            </a:pPr>
            <a:r>
              <a:rPr lang="en-US" b="1">
                <a:latin typeface="Courier New" charset="0"/>
              </a:rPr>
              <a:t>endloop</a:t>
            </a:r>
          </a:p>
          <a:p>
            <a:pPr eaLnBrk="1" hangingPunct="1"/>
            <a:r>
              <a:rPr lang="en-US" sz="2800" b="1"/>
              <a:t>In general, we cannot solve this problem in finite time.</a:t>
            </a:r>
          </a:p>
        </p:txBody>
      </p:sp>
      <p:sp>
        <p:nvSpPr>
          <p:cNvPr id="165892" name="Rectangle 4"/>
          <p:cNvSpPr>
            <a:spLocks noChangeArrowheads="1"/>
          </p:cNvSpPr>
          <p:nvPr/>
        </p:nvSpPr>
        <p:spPr bwMode="auto">
          <a:xfrm>
            <a:off x="1395413" y="1928813"/>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
        <p:nvSpPr>
          <p:cNvPr id="165893" name="Rectangle 5"/>
          <p:cNvSpPr>
            <a:spLocks noChangeArrowheads="1"/>
          </p:cNvSpPr>
          <p:nvPr/>
        </p:nvSpPr>
        <p:spPr bwMode="auto">
          <a:xfrm>
            <a:off x="1268413" y="5062538"/>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381000"/>
            <a:ext cx="7772400" cy="914400"/>
          </a:xfrm>
        </p:spPr>
        <p:txBody>
          <a:bodyPr/>
          <a:lstStyle/>
          <a:p>
            <a:pPr eaLnBrk="1" hangingPunct="1"/>
            <a:r>
              <a:rPr lang="en-US">
                <a:solidFill>
                  <a:srgbClr val="FF0000"/>
                </a:solidFill>
              </a:rPr>
              <a:t>List of NP problems</a:t>
            </a:r>
          </a:p>
        </p:txBody>
      </p:sp>
      <p:pic>
        <p:nvPicPr>
          <p:cNvPr id="167939" name="Picture 3"/>
          <p:cNvPicPr>
            <a:picLocks noChangeAspect="1" noChangeArrowheads="1"/>
          </p:cNvPicPr>
          <p:nvPr/>
        </p:nvPicPr>
        <p:blipFill>
          <a:blip r:embed="rId3"/>
          <a:srcRect l="1270" t="27402" r="2893" b="5933"/>
          <a:stretch>
            <a:fillRect/>
          </a:stretch>
        </p:blipFill>
        <p:spPr bwMode="auto">
          <a:xfrm>
            <a:off x="76200" y="1447800"/>
            <a:ext cx="8991600" cy="4495800"/>
          </a:xfrm>
          <a:prstGeom prst="rect">
            <a:avLst/>
          </a:prstGeom>
          <a:noFill/>
          <a:ln w="9525">
            <a:noFill/>
            <a:miter lim="800000"/>
            <a:headEnd/>
            <a:tailEnd/>
          </a:ln>
        </p:spPr>
      </p:pic>
      <p:sp>
        <p:nvSpPr>
          <p:cNvPr id="167940" name="Text Box 4"/>
          <p:cNvSpPr txBox="1">
            <a:spLocks noChangeArrowheads="1"/>
          </p:cNvSpPr>
          <p:nvPr/>
        </p:nvSpPr>
        <p:spPr bwMode="auto">
          <a:xfrm>
            <a:off x="703263" y="6172200"/>
            <a:ext cx="7748587" cy="457200"/>
          </a:xfrm>
          <a:prstGeom prst="rect">
            <a:avLst/>
          </a:prstGeom>
          <a:noFill/>
          <a:ln w="9525">
            <a:noFill/>
            <a:miter lim="800000"/>
            <a:headEnd/>
            <a:tailEnd/>
          </a:ln>
        </p:spPr>
        <p:txBody>
          <a:bodyPr wrap="none">
            <a:prstTxWarp prst="textNoShape">
              <a:avLst/>
            </a:prstTxWarp>
            <a:spAutoFit/>
          </a:bodyPr>
          <a:lstStyle/>
          <a:p>
            <a:r>
              <a:rPr lang="en-US"/>
              <a:t>http://www.nada.kth.se/~viggo/problemlist/compendium.html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z="4000">
                <a:solidFill>
                  <a:srgbClr val="FF0000"/>
                </a:solidFill>
              </a:rPr>
              <a:t>What is a good algorithm/solution?</a:t>
            </a:r>
          </a:p>
        </p:txBody>
      </p:sp>
      <p:sp>
        <p:nvSpPr>
          <p:cNvPr id="169987" name="Rectangle 3"/>
          <p:cNvSpPr>
            <a:spLocks noGrp="1" noChangeArrowheads="1"/>
          </p:cNvSpPr>
          <p:nvPr>
            <p:ph type="body" idx="1"/>
          </p:nvPr>
        </p:nvSpPr>
        <p:spPr/>
        <p:txBody>
          <a:bodyPr/>
          <a:lstStyle/>
          <a:p>
            <a:pPr eaLnBrk="1" hangingPunct="1">
              <a:lnSpc>
                <a:spcPct val="90000"/>
              </a:lnSpc>
              <a:buFontTx/>
              <a:buNone/>
            </a:pPr>
            <a:r>
              <a:rPr lang="en-US"/>
              <a:t>If the algorithm has a running time that is a</a:t>
            </a:r>
          </a:p>
          <a:p>
            <a:pPr eaLnBrk="1" hangingPunct="1">
              <a:lnSpc>
                <a:spcPct val="90000"/>
              </a:lnSpc>
              <a:buFontTx/>
              <a:buNone/>
            </a:pPr>
            <a:r>
              <a:rPr lang="en-US"/>
              <a:t>polynomial function of the size of the input, n,</a:t>
            </a:r>
          </a:p>
          <a:p>
            <a:pPr eaLnBrk="1" hangingPunct="1">
              <a:lnSpc>
                <a:spcPct val="90000"/>
              </a:lnSpc>
              <a:buFontTx/>
              <a:buNone/>
            </a:pPr>
            <a:r>
              <a:rPr lang="en-US"/>
              <a:t>otherwise it is a “bad” algorithm.</a:t>
            </a:r>
          </a:p>
          <a:p>
            <a:pPr lvl="1" eaLnBrk="1" hangingPunct="1">
              <a:lnSpc>
                <a:spcPct val="90000"/>
              </a:lnSpc>
              <a:buFontTx/>
              <a:buNone/>
            </a:pPr>
            <a:r>
              <a:rPr lang="en-US"/>
              <a:t>A problem is considered tractable if it has a polynomial time solution and intractable if it does not. </a:t>
            </a:r>
          </a:p>
          <a:p>
            <a:pPr lvl="1" eaLnBrk="1" hangingPunct="1">
              <a:lnSpc>
                <a:spcPct val="90000"/>
              </a:lnSpc>
              <a:buFontTx/>
              <a:buNone/>
            </a:pPr>
            <a:r>
              <a:rPr lang="en-US"/>
              <a:t>For many problems we still do not know </a:t>
            </a:r>
            <a:r>
              <a:rPr lang="en-US" b="1">
                <a:solidFill>
                  <a:srgbClr val="FF0000"/>
                </a:solidFill>
              </a:rPr>
              <a:t>if</a:t>
            </a:r>
            <a:r>
              <a:rPr lang="en-US"/>
              <a:t> the</a:t>
            </a:r>
          </a:p>
          <a:p>
            <a:pPr lvl="2" eaLnBrk="1" hangingPunct="1">
              <a:lnSpc>
                <a:spcPct val="90000"/>
              </a:lnSpc>
              <a:buFontTx/>
              <a:buNone/>
            </a:pPr>
            <a:r>
              <a:rPr lang="en-US" sz="2800"/>
              <a:t>are tractable or not.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08025" y="665163"/>
            <a:ext cx="7772400" cy="609600"/>
          </a:xfrm>
        </p:spPr>
        <p:txBody>
          <a:bodyPr/>
          <a:lstStyle/>
          <a:p>
            <a:pPr eaLnBrk="1" hangingPunct="1"/>
            <a:r>
              <a:rPr lang="en-US"/>
              <a:t>Reasonable vs. Unreasonable</a:t>
            </a:r>
          </a:p>
        </p:txBody>
      </p:sp>
      <p:sp>
        <p:nvSpPr>
          <p:cNvPr id="172035" name="Rectangle 3"/>
          <p:cNvSpPr>
            <a:spLocks noGrp="1" noChangeArrowheads="1"/>
          </p:cNvSpPr>
          <p:nvPr>
            <p:ph type="body" idx="1"/>
          </p:nvPr>
        </p:nvSpPr>
        <p:spPr>
          <a:xfrm>
            <a:off x="685800" y="1892300"/>
            <a:ext cx="7772400" cy="4095750"/>
          </a:xfrm>
        </p:spPr>
        <p:txBody>
          <a:bodyPr/>
          <a:lstStyle/>
          <a:p>
            <a:pPr eaLnBrk="1" hangingPunct="1">
              <a:lnSpc>
                <a:spcPct val="90000"/>
              </a:lnSpc>
              <a:buFontTx/>
              <a:buNone/>
            </a:pPr>
            <a:r>
              <a:rPr lang="en-US" sz="2800" b="1">
                <a:solidFill>
                  <a:srgbClr val="FF0033"/>
                </a:solidFill>
              </a:rPr>
              <a:t>Reasonable</a:t>
            </a:r>
            <a:r>
              <a:rPr lang="en-US" sz="2800" b="1"/>
              <a:t> algorithms have </a:t>
            </a:r>
            <a:r>
              <a:rPr lang="en-US" sz="2800" b="1">
                <a:solidFill>
                  <a:srgbClr val="FF0033"/>
                </a:solidFill>
              </a:rPr>
              <a:t>polynomial</a:t>
            </a:r>
            <a:r>
              <a:rPr lang="en-US" sz="2800" b="1"/>
              <a:t> factors</a:t>
            </a:r>
          </a:p>
          <a:p>
            <a:pPr lvl="1" eaLnBrk="1" hangingPunct="1">
              <a:lnSpc>
                <a:spcPct val="90000"/>
              </a:lnSpc>
            </a:pPr>
            <a:r>
              <a:rPr lang="en-US" sz="2400" b="1"/>
              <a:t>O (Log n)</a:t>
            </a:r>
          </a:p>
          <a:p>
            <a:pPr lvl="1" eaLnBrk="1" hangingPunct="1">
              <a:lnSpc>
                <a:spcPct val="90000"/>
              </a:lnSpc>
            </a:pPr>
            <a:r>
              <a:rPr lang="en-US" sz="2400" b="1"/>
              <a:t>O (n)</a:t>
            </a:r>
          </a:p>
          <a:p>
            <a:pPr lvl="1" eaLnBrk="1" hangingPunct="1">
              <a:lnSpc>
                <a:spcPct val="90000"/>
              </a:lnSpc>
            </a:pPr>
            <a:r>
              <a:rPr lang="en-US" sz="2400" b="1"/>
              <a:t>O (n</a:t>
            </a:r>
            <a:r>
              <a:rPr lang="en-US" sz="2400" b="1" baseline="30000"/>
              <a:t>k</a:t>
            </a:r>
            <a:r>
              <a:rPr lang="en-US" sz="2400" b="1"/>
              <a:t>)  where k is a constant</a:t>
            </a:r>
          </a:p>
          <a:p>
            <a:pPr eaLnBrk="1" hangingPunct="1">
              <a:lnSpc>
                <a:spcPct val="90000"/>
              </a:lnSpc>
              <a:buFontTx/>
              <a:buNone/>
            </a:pPr>
            <a:endParaRPr lang="en-US" sz="2800" b="1"/>
          </a:p>
          <a:p>
            <a:pPr eaLnBrk="1" hangingPunct="1">
              <a:lnSpc>
                <a:spcPct val="90000"/>
              </a:lnSpc>
              <a:buFontTx/>
              <a:buNone/>
            </a:pPr>
            <a:r>
              <a:rPr lang="en-US" sz="2800" b="1">
                <a:solidFill>
                  <a:srgbClr val="3333FF"/>
                </a:solidFill>
              </a:rPr>
              <a:t>Unreasonable</a:t>
            </a:r>
            <a:r>
              <a:rPr lang="en-US" sz="2800" b="1"/>
              <a:t> algorithms have </a:t>
            </a:r>
            <a:r>
              <a:rPr lang="en-US" sz="2800" b="1">
                <a:solidFill>
                  <a:srgbClr val="3333FF"/>
                </a:solidFill>
              </a:rPr>
              <a:t>exponential</a:t>
            </a:r>
            <a:r>
              <a:rPr lang="en-US" sz="2800" b="1"/>
              <a:t> factors</a:t>
            </a:r>
          </a:p>
          <a:p>
            <a:pPr lvl="1" eaLnBrk="1" hangingPunct="1">
              <a:lnSpc>
                <a:spcPct val="90000"/>
              </a:lnSpc>
            </a:pPr>
            <a:r>
              <a:rPr lang="en-US" sz="2400" b="1"/>
              <a:t>O (2</a:t>
            </a:r>
            <a:r>
              <a:rPr lang="en-US" sz="2400" b="1" baseline="30000"/>
              <a:t>n</a:t>
            </a:r>
            <a:r>
              <a:rPr lang="en-US" sz="2400" b="1"/>
              <a:t>)</a:t>
            </a:r>
          </a:p>
          <a:p>
            <a:pPr lvl="1" eaLnBrk="1" hangingPunct="1">
              <a:lnSpc>
                <a:spcPct val="90000"/>
              </a:lnSpc>
            </a:pPr>
            <a:r>
              <a:rPr lang="en-US" sz="2400" b="1"/>
              <a:t>O (n!)</a:t>
            </a:r>
          </a:p>
          <a:p>
            <a:pPr lvl="1" eaLnBrk="1" hangingPunct="1">
              <a:lnSpc>
                <a:spcPct val="90000"/>
              </a:lnSpc>
            </a:pPr>
            <a:r>
              <a:rPr lang="en-US" sz="2400" b="1"/>
              <a:t>O (n</a:t>
            </a:r>
            <a:r>
              <a:rPr lang="en-US" sz="2400" b="1" baseline="30000"/>
              <a:t>n</a:t>
            </a:r>
            <a:r>
              <a:rPr lang="en-US" sz="2400" b="1"/>
              <a:t>)</a:t>
            </a:r>
          </a:p>
        </p:txBody>
      </p:sp>
      <p:sp>
        <p:nvSpPr>
          <p:cNvPr id="172036" name="Rectangle 4"/>
          <p:cNvSpPr>
            <a:spLocks noChangeArrowheads="1"/>
          </p:cNvSpPr>
          <p:nvPr/>
        </p:nvSpPr>
        <p:spPr bwMode="auto">
          <a:xfrm>
            <a:off x="1852613" y="1943100"/>
            <a:ext cx="1841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endParaRPr lang="en-US">
              <a:latin typeface="Arial"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solidFill>
                  <a:srgbClr val="FF0000"/>
                </a:solidFill>
              </a:rPr>
              <a:t>Halting problem</a:t>
            </a:r>
          </a:p>
        </p:txBody>
      </p:sp>
      <p:sp>
        <p:nvSpPr>
          <p:cNvPr id="174083" name="Rectangle 3"/>
          <p:cNvSpPr>
            <a:spLocks noGrp="1" noChangeArrowheads="1"/>
          </p:cNvSpPr>
          <p:nvPr>
            <p:ph type="body" idx="1"/>
          </p:nvPr>
        </p:nvSpPr>
        <p:spPr/>
        <p:txBody>
          <a:bodyPr/>
          <a:lstStyle/>
          <a:p>
            <a:pPr eaLnBrk="1" hangingPunct="1">
              <a:lnSpc>
                <a:spcPct val="90000"/>
              </a:lnSpc>
              <a:buFontTx/>
              <a:buNone/>
            </a:pPr>
            <a:r>
              <a:rPr lang="en-US"/>
              <a:t>No program can ever be written to determine whether any arbitrary program will halt. Since many questions can be recast to this, many programs are absolutely impossible, although heuristic or partial solutions are possible. </a:t>
            </a:r>
          </a:p>
          <a:p>
            <a:pPr eaLnBrk="1" hangingPunct="1">
              <a:lnSpc>
                <a:spcPct val="90000"/>
              </a:lnSpc>
              <a:buFontTx/>
              <a:buNone/>
            </a:pPr>
            <a:endParaRPr lang="en-US"/>
          </a:p>
          <a:p>
            <a:pPr eaLnBrk="1" hangingPunct="1">
              <a:lnSpc>
                <a:spcPct val="90000"/>
              </a:lnSpc>
              <a:buFontTx/>
              <a:buNone/>
            </a:pPr>
            <a:r>
              <a:rPr lang="en-US" i="1"/>
              <a:t>What does this mean?</a:t>
            </a:r>
          </a:p>
          <a:p>
            <a:pPr eaLnBrk="1" hangingPunct="1">
              <a:lnSpc>
                <a:spcPct val="90000"/>
              </a:lnSpc>
              <a:buFontTx/>
              <a:buNone/>
            </a:pPr>
            <a:endParaRPr lang="en-US" i="1"/>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b="1">
                <a:solidFill>
                  <a:srgbClr val="FF0000"/>
                </a:solidFill>
              </a:rPr>
              <a:t>What’s this good for anyway?</a:t>
            </a:r>
          </a:p>
        </p:txBody>
      </p:sp>
      <p:sp>
        <p:nvSpPr>
          <p:cNvPr id="176131"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400"/>
              <a:t>Knowing hardness of problems lets us know when an optimal solution can exist.</a:t>
            </a:r>
          </a:p>
          <a:p>
            <a:pPr lvl="1" eaLnBrk="1" hangingPunct="1">
              <a:lnSpc>
                <a:spcPct val="90000"/>
              </a:lnSpc>
            </a:pPr>
            <a:r>
              <a:rPr lang="en-US" sz="2000"/>
              <a:t>Salesman can’t sell you an optimal solution</a:t>
            </a:r>
          </a:p>
          <a:p>
            <a:pPr lvl="2" eaLnBrk="1" hangingPunct="1">
              <a:lnSpc>
                <a:spcPct val="90000"/>
              </a:lnSpc>
            </a:pPr>
            <a:r>
              <a:rPr lang="en-US" sz="1800"/>
              <a:t>What is meant by optimal?</a:t>
            </a:r>
          </a:p>
          <a:p>
            <a:pPr lvl="2" eaLnBrk="1" hangingPunct="1">
              <a:lnSpc>
                <a:spcPct val="90000"/>
              </a:lnSpc>
            </a:pPr>
            <a:r>
              <a:rPr lang="en-US" sz="1800"/>
              <a:t>What is meant by best?</a:t>
            </a:r>
          </a:p>
          <a:p>
            <a:pPr eaLnBrk="1" hangingPunct="1">
              <a:lnSpc>
                <a:spcPct val="90000"/>
              </a:lnSpc>
            </a:pPr>
            <a:r>
              <a:rPr lang="en-US" sz="2400"/>
              <a:t>Keeps us from seeking optimal solutions when none exist, use heuristics instead.</a:t>
            </a:r>
          </a:p>
          <a:p>
            <a:pPr lvl="1" eaLnBrk="1" hangingPunct="1">
              <a:lnSpc>
                <a:spcPct val="90000"/>
              </a:lnSpc>
            </a:pPr>
            <a:r>
              <a:rPr lang="en-US" sz="2000"/>
              <a:t>Some software/solutions used because they scale well.</a:t>
            </a:r>
          </a:p>
          <a:p>
            <a:pPr eaLnBrk="1" hangingPunct="1">
              <a:lnSpc>
                <a:spcPct val="90000"/>
              </a:lnSpc>
            </a:pPr>
            <a:r>
              <a:rPr lang="en-US" sz="2400"/>
              <a:t>Helps us scale up problems as a function of resources.</a:t>
            </a:r>
          </a:p>
          <a:p>
            <a:pPr eaLnBrk="1" hangingPunct="1">
              <a:lnSpc>
                <a:spcPct val="90000"/>
              </a:lnSpc>
            </a:pPr>
            <a:r>
              <a:rPr lang="en-US" sz="2400"/>
              <a:t>Many interesting problems are very hard (NP)!</a:t>
            </a:r>
          </a:p>
          <a:p>
            <a:pPr lvl="1" eaLnBrk="1" hangingPunct="1">
              <a:lnSpc>
                <a:spcPct val="90000"/>
              </a:lnSpc>
            </a:pPr>
            <a:r>
              <a:rPr lang="en-US" sz="2000"/>
              <a:t>Use heuristic solutions</a:t>
            </a:r>
          </a:p>
          <a:p>
            <a:pPr eaLnBrk="1" hangingPunct="1">
              <a:lnSpc>
                <a:spcPct val="90000"/>
              </a:lnSpc>
            </a:pPr>
            <a:r>
              <a:rPr lang="en-US" sz="2400" i="1"/>
              <a:t>Only appropriate when problems have to scale.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09600" y="0"/>
            <a:ext cx="7772400" cy="1143000"/>
          </a:xfrm>
        </p:spPr>
        <p:txBody>
          <a:bodyPr/>
          <a:lstStyle/>
          <a:p>
            <a:pPr eaLnBrk="1" hangingPunct="1"/>
            <a:r>
              <a:rPr lang="en-US" sz="3200">
                <a:solidFill>
                  <a:srgbClr val="FF0000"/>
                </a:solidFill>
              </a:rPr>
              <a:t>Measuring the growth of work or how does it scale (scalability)</a:t>
            </a:r>
            <a:endParaRPr lang="en-US"/>
          </a:p>
        </p:txBody>
      </p:sp>
      <p:sp>
        <p:nvSpPr>
          <p:cNvPr id="178179" name="Rectangle 3"/>
          <p:cNvSpPr>
            <a:spLocks noGrp="1" noChangeArrowheads="1"/>
          </p:cNvSpPr>
          <p:nvPr>
            <p:ph type="body" idx="1"/>
          </p:nvPr>
        </p:nvSpPr>
        <p:spPr>
          <a:xfrm>
            <a:off x="381000" y="1143000"/>
            <a:ext cx="7010400" cy="3733800"/>
          </a:xfrm>
        </p:spPr>
        <p:txBody>
          <a:bodyPr/>
          <a:lstStyle/>
          <a:p>
            <a:pPr eaLnBrk="1" hangingPunct="1">
              <a:lnSpc>
                <a:spcPct val="90000"/>
              </a:lnSpc>
            </a:pPr>
            <a:r>
              <a:rPr lang="en-US" sz="2000" b="1"/>
              <a:t>As input size N increases, how well does our automated system work or </a:t>
            </a:r>
            <a:r>
              <a:rPr lang="en-US" sz="2000" b="1" i="1" u="sng">
                <a:solidFill>
                  <a:schemeClr val="accent1"/>
                </a:solidFill>
              </a:rPr>
              <a:t>scale</a:t>
            </a:r>
            <a:r>
              <a:rPr lang="en-US" sz="2000" b="1"/>
              <a:t>?</a:t>
            </a:r>
          </a:p>
          <a:p>
            <a:pPr lvl="1" eaLnBrk="1" hangingPunct="1">
              <a:lnSpc>
                <a:spcPct val="90000"/>
              </a:lnSpc>
            </a:pPr>
            <a:r>
              <a:rPr lang="en-US" sz="1800" b="1">
                <a:solidFill>
                  <a:schemeClr val="accent2"/>
                </a:solidFill>
              </a:rPr>
              <a:t>Depends on what you want to do!</a:t>
            </a:r>
          </a:p>
          <a:p>
            <a:pPr eaLnBrk="1" hangingPunct="1">
              <a:lnSpc>
                <a:spcPct val="90000"/>
              </a:lnSpc>
            </a:pPr>
            <a:r>
              <a:rPr lang="en-US" sz="2000" b="1"/>
              <a:t>Use algorithmic complexity theory:</a:t>
            </a:r>
          </a:p>
          <a:p>
            <a:pPr lvl="1" eaLnBrk="1" hangingPunct="1">
              <a:lnSpc>
                <a:spcPct val="90000"/>
              </a:lnSpc>
            </a:pPr>
            <a:r>
              <a:rPr lang="en-US" sz="1800" b="1"/>
              <a:t>Use measure big o: O(N) which means worst case</a:t>
            </a:r>
          </a:p>
          <a:p>
            <a:pPr eaLnBrk="1" hangingPunct="1">
              <a:lnSpc>
                <a:spcPct val="90000"/>
              </a:lnSpc>
            </a:pPr>
            <a:endParaRPr lang="en-US" sz="2000" b="1"/>
          </a:p>
          <a:p>
            <a:pPr eaLnBrk="1" hangingPunct="1">
              <a:lnSpc>
                <a:spcPct val="90000"/>
              </a:lnSpc>
            </a:pPr>
            <a:endParaRPr lang="en-US" sz="2000" b="1"/>
          </a:p>
          <a:p>
            <a:pPr eaLnBrk="1" hangingPunct="1">
              <a:lnSpc>
                <a:spcPct val="90000"/>
              </a:lnSpc>
            </a:pPr>
            <a:r>
              <a:rPr lang="en-US" sz="2000" b="1"/>
              <a:t>Important for</a:t>
            </a:r>
          </a:p>
          <a:p>
            <a:pPr lvl="1" eaLnBrk="1" hangingPunct="1">
              <a:lnSpc>
                <a:spcPct val="90000"/>
              </a:lnSpc>
            </a:pPr>
            <a:r>
              <a:rPr lang="en-US" sz="1800" b="1"/>
              <a:t>Search engines</a:t>
            </a:r>
          </a:p>
          <a:p>
            <a:pPr lvl="1" eaLnBrk="1" hangingPunct="1">
              <a:lnSpc>
                <a:spcPct val="90000"/>
              </a:lnSpc>
            </a:pPr>
            <a:r>
              <a:rPr lang="en-US" sz="1800" b="1"/>
              <a:t>Databases</a:t>
            </a:r>
          </a:p>
          <a:p>
            <a:pPr lvl="1" eaLnBrk="1" hangingPunct="1">
              <a:lnSpc>
                <a:spcPct val="90000"/>
              </a:lnSpc>
            </a:pPr>
            <a:r>
              <a:rPr lang="en-US" sz="1800" b="1"/>
              <a:t>Social networks</a:t>
            </a:r>
          </a:p>
          <a:p>
            <a:pPr lvl="1" eaLnBrk="1" hangingPunct="1">
              <a:lnSpc>
                <a:spcPct val="90000"/>
              </a:lnSpc>
            </a:pPr>
            <a:r>
              <a:rPr lang="en-US" sz="1800" b="1"/>
              <a:t>Crime/terrorism</a:t>
            </a:r>
          </a:p>
          <a:p>
            <a:pPr lvl="1" eaLnBrk="1" hangingPunct="1">
              <a:lnSpc>
                <a:spcPct val="90000"/>
              </a:lnSpc>
            </a:pPr>
            <a:endParaRPr lang="en-US" sz="1800" b="1"/>
          </a:p>
        </p:txBody>
      </p:sp>
      <p:sp>
        <p:nvSpPr>
          <p:cNvPr id="178180" name="Rectangle 4"/>
          <p:cNvSpPr>
            <a:spLocks noChangeArrowheads="1"/>
          </p:cNvSpPr>
          <p:nvPr/>
        </p:nvSpPr>
        <p:spPr bwMode="auto">
          <a:xfrm>
            <a:off x="4572000" y="3581400"/>
            <a:ext cx="3886200" cy="2667000"/>
          </a:xfrm>
          <a:prstGeom prst="rect">
            <a:avLst/>
          </a:prstGeom>
          <a:noFill/>
          <a:ln w="9525">
            <a:noFill/>
            <a:miter lim="800000"/>
            <a:headEnd/>
            <a:tailEnd/>
          </a:ln>
        </p:spPr>
        <p:txBody>
          <a:bodyPr>
            <a:prstTxWarp prst="textNoShape">
              <a:avLst/>
            </a:prstTxWarp>
          </a:bodyPr>
          <a:lstStyle/>
          <a:p>
            <a:pPr marL="342900" indent="-342900" defTabSz="2520950">
              <a:spcBef>
                <a:spcPct val="20000"/>
              </a:spcBef>
              <a:buFontTx/>
              <a:buChar char="•"/>
            </a:pPr>
            <a:r>
              <a:rPr lang="en-US" sz="1800" b="1"/>
              <a:t>Sub-linear  	O(Log N)</a:t>
            </a:r>
          </a:p>
          <a:p>
            <a:pPr marL="342900" indent="-342900" defTabSz="2520950">
              <a:spcBef>
                <a:spcPct val="20000"/>
              </a:spcBef>
              <a:buFontTx/>
              <a:buChar char="•"/>
            </a:pPr>
            <a:r>
              <a:rPr lang="en-US" sz="1800" b="1"/>
              <a:t>Linear 	O(N)</a:t>
            </a:r>
          </a:p>
          <a:p>
            <a:pPr marL="342900" indent="-342900" defTabSz="2520950">
              <a:spcBef>
                <a:spcPct val="20000"/>
              </a:spcBef>
              <a:buFontTx/>
              <a:buChar char="•"/>
            </a:pPr>
            <a:r>
              <a:rPr lang="en-US" sz="1800" b="1"/>
              <a:t>Nearly linear 	O(N Log N)</a:t>
            </a:r>
          </a:p>
          <a:p>
            <a:pPr marL="342900" indent="-342900" defTabSz="2520950">
              <a:spcBef>
                <a:spcPct val="20000"/>
              </a:spcBef>
              <a:buFontTx/>
              <a:buChar char="•"/>
            </a:pPr>
            <a:r>
              <a:rPr lang="en-US" sz="1800" b="1"/>
              <a:t>Quadratic  	O(N</a:t>
            </a:r>
            <a:r>
              <a:rPr lang="en-US" sz="1800" b="1" baseline="30000"/>
              <a:t>2</a:t>
            </a:r>
            <a:r>
              <a:rPr lang="en-US" sz="1800" b="1"/>
              <a:t>)</a:t>
            </a:r>
          </a:p>
          <a:p>
            <a:pPr marL="342900" indent="-342900" defTabSz="2520950">
              <a:spcBef>
                <a:spcPct val="20000"/>
              </a:spcBef>
              <a:buFontTx/>
              <a:buChar char="•"/>
            </a:pPr>
            <a:endParaRPr lang="en-US" sz="1800" b="1"/>
          </a:p>
          <a:p>
            <a:pPr marL="342900" indent="-342900" defTabSz="2520950">
              <a:spcBef>
                <a:spcPct val="20000"/>
              </a:spcBef>
              <a:buFontTx/>
              <a:buChar char="•"/>
            </a:pPr>
            <a:r>
              <a:rPr lang="en-US" sz="1800" b="1">
                <a:solidFill>
                  <a:srgbClr val="3333FF"/>
                </a:solidFill>
              </a:rPr>
              <a:t>Exponential</a:t>
            </a:r>
            <a:r>
              <a:rPr lang="en-US" sz="1800" b="1"/>
              <a:t> 	O(2</a:t>
            </a:r>
            <a:r>
              <a:rPr lang="en-US" sz="1800" b="1" baseline="30000"/>
              <a:t>N</a:t>
            </a:r>
            <a:r>
              <a:rPr lang="en-US" sz="1800" b="1"/>
              <a:t>)</a:t>
            </a:r>
          </a:p>
          <a:p>
            <a:pPr marL="342900" indent="-342900" defTabSz="2520950">
              <a:spcBef>
                <a:spcPct val="20000"/>
              </a:spcBef>
              <a:buFontTx/>
              <a:buChar char="•"/>
            </a:pPr>
            <a:r>
              <a:rPr lang="en-US" sz="1800" b="1"/>
              <a:t>	O(N!)</a:t>
            </a:r>
          </a:p>
          <a:p>
            <a:pPr marL="342900" indent="-342900" defTabSz="2520950">
              <a:spcBef>
                <a:spcPct val="20000"/>
              </a:spcBef>
              <a:buFontTx/>
              <a:buChar char="•"/>
            </a:pPr>
            <a:r>
              <a:rPr lang="en-US" sz="1800" b="1"/>
              <a:t>	O(N</a:t>
            </a:r>
            <a:r>
              <a:rPr lang="en-US" sz="1800" b="1" baseline="30000"/>
              <a:t>N</a:t>
            </a:r>
            <a:r>
              <a:rPr lang="en-US" sz="1800" b="1"/>
              <a:t>)</a:t>
            </a:r>
          </a:p>
        </p:txBody>
      </p:sp>
      <p:sp>
        <p:nvSpPr>
          <p:cNvPr id="178181" name="Text Box 5"/>
          <p:cNvSpPr txBox="1">
            <a:spLocks noChangeArrowheads="1"/>
          </p:cNvSpPr>
          <p:nvPr/>
        </p:nvSpPr>
        <p:spPr bwMode="auto">
          <a:xfrm>
            <a:off x="5165725" y="2871788"/>
            <a:ext cx="2663825" cy="457200"/>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CC"/>
                </a:solidFill>
              </a:rPr>
              <a:t>Performance classes</a:t>
            </a:r>
          </a:p>
        </p:txBody>
      </p:sp>
      <p:sp>
        <p:nvSpPr>
          <p:cNvPr id="178182" name="Text Box 6"/>
          <p:cNvSpPr txBox="1">
            <a:spLocks noChangeArrowheads="1"/>
          </p:cNvSpPr>
          <p:nvPr/>
        </p:nvSpPr>
        <p:spPr bwMode="auto">
          <a:xfrm>
            <a:off x="4572000" y="3352800"/>
            <a:ext cx="1268413"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solidFill>
                  <a:srgbClr val="0000CC"/>
                </a:solidFill>
                <a:latin typeface="Arial" charset="0"/>
              </a:rPr>
              <a:t>Polynomial</a:t>
            </a:r>
          </a:p>
        </p:txBody>
      </p:sp>
      <p:grpSp>
        <p:nvGrpSpPr>
          <p:cNvPr id="2" name="Group 7"/>
          <p:cNvGrpSpPr>
            <a:grpSpLocks/>
          </p:cNvGrpSpPr>
          <p:nvPr/>
        </p:nvGrpSpPr>
        <p:grpSpPr bwMode="auto">
          <a:xfrm>
            <a:off x="2971800" y="4572000"/>
            <a:ext cx="5410200" cy="1371600"/>
            <a:chOff x="1824" y="2880"/>
            <a:chExt cx="3408" cy="864"/>
          </a:xfrm>
        </p:grpSpPr>
        <p:sp>
          <p:nvSpPr>
            <p:cNvPr id="178184" name="Line 8"/>
            <p:cNvSpPr>
              <a:spLocks noChangeShapeType="1"/>
            </p:cNvSpPr>
            <p:nvPr/>
          </p:nvSpPr>
          <p:spPr bwMode="auto">
            <a:xfrm>
              <a:off x="2592" y="2880"/>
              <a:ext cx="2640" cy="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178185" name="Line 9"/>
            <p:cNvSpPr>
              <a:spLocks noChangeShapeType="1"/>
            </p:cNvSpPr>
            <p:nvPr/>
          </p:nvSpPr>
          <p:spPr bwMode="auto">
            <a:xfrm>
              <a:off x="2592" y="2976"/>
              <a:ext cx="0" cy="768"/>
            </a:xfrm>
            <a:prstGeom prst="line">
              <a:avLst/>
            </a:prstGeom>
            <a:noFill/>
            <a:ln w="19050">
              <a:solidFill>
                <a:srgbClr val="FF0000"/>
              </a:solidFill>
              <a:round/>
              <a:headEnd/>
              <a:tailEnd type="triangle" w="med" len="med"/>
            </a:ln>
          </p:spPr>
          <p:txBody>
            <a:bodyPr wrap="none" anchor="ctr">
              <a:prstTxWarp prst="textNoShape">
                <a:avLst/>
              </a:prstTxWarp>
            </a:bodyPr>
            <a:lstStyle/>
            <a:p>
              <a:endParaRPr lang="en-US"/>
            </a:p>
          </p:txBody>
        </p:sp>
        <p:sp>
          <p:nvSpPr>
            <p:cNvPr id="178186" name="Text Box 10"/>
            <p:cNvSpPr txBox="1">
              <a:spLocks noChangeArrowheads="1"/>
            </p:cNvSpPr>
            <p:nvPr/>
          </p:nvSpPr>
          <p:spPr bwMode="auto">
            <a:xfrm>
              <a:off x="1824" y="3072"/>
              <a:ext cx="692" cy="404"/>
            </a:xfrm>
            <a:prstGeom prst="rect">
              <a:avLst/>
            </a:prstGeom>
            <a:noFill/>
            <a:ln w="9525">
              <a:noFill/>
              <a:miter lim="800000"/>
              <a:headEnd/>
              <a:tailEnd/>
            </a:ln>
          </p:spPr>
          <p:txBody>
            <a:bodyPr wrap="none">
              <a:prstTxWarp prst="textNoShape">
                <a:avLst/>
              </a:prstTxWarp>
              <a:spAutoFit/>
            </a:bodyPr>
            <a:lstStyle/>
            <a:p>
              <a:pPr eaLnBrk="0" hangingPunct="0"/>
              <a:r>
                <a:rPr lang="en-US" sz="1800" b="1">
                  <a:solidFill>
                    <a:srgbClr val="FF0000"/>
                  </a:solidFill>
                  <a:latin typeface="Arial" charset="0"/>
                </a:rPr>
                <a:t>Death to</a:t>
              </a:r>
            </a:p>
            <a:p>
              <a:pPr eaLnBrk="0" hangingPunct="0"/>
              <a:r>
                <a:rPr lang="en-US" sz="1800" b="1">
                  <a:solidFill>
                    <a:srgbClr val="FF0000"/>
                  </a:solidFill>
                  <a:latin typeface="Arial" charset="0"/>
                </a:rPr>
                <a:t>scaling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193800" y="152400"/>
            <a:ext cx="6970713" cy="720725"/>
          </a:xfrm>
          <a:noFill/>
        </p:spPr>
        <p:txBody>
          <a:bodyPr wrap="none" lIns="63500" tIns="25400" rIns="63500" bIns="25400" anchor="t">
            <a:spAutoFit/>
          </a:bodyPr>
          <a:lstStyle/>
          <a:p>
            <a:pPr eaLnBrk="1" hangingPunct="1"/>
            <a:r>
              <a:rPr lang="en-US"/>
              <a:t>Two Categories of Algorithms</a:t>
            </a:r>
            <a:endParaRPr lang="en-US" sz="4800"/>
          </a:p>
        </p:txBody>
      </p:sp>
      <p:sp>
        <p:nvSpPr>
          <p:cNvPr id="180227" name="Line 3"/>
          <p:cNvSpPr>
            <a:spLocks noChangeShapeType="1"/>
          </p:cNvSpPr>
          <p:nvPr/>
        </p:nvSpPr>
        <p:spPr bwMode="auto">
          <a:xfrm>
            <a:off x="2103438" y="1844675"/>
            <a:ext cx="0" cy="373380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28" name="Line 4"/>
          <p:cNvSpPr>
            <a:spLocks noChangeShapeType="1"/>
          </p:cNvSpPr>
          <p:nvPr/>
        </p:nvSpPr>
        <p:spPr bwMode="auto">
          <a:xfrm>
            <a:off x="2103438" y="5607050"/>
            <a:ext cx="5980112"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29" name="Rectangle 5"/>
          <p:cNvSpPr>
            <a:spLocks noChangeArrowheads="1"/>
          </p:cNvSpPr>
          <p:nvPr/>
        </p:nvSpPr>
        <p:spPr bwMode="auto">
          <a:xfrm>
            <a:off x="2057400" y="5610225"/>
            <a:ext cx="53530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2  4  8  16 32  64  128  256  512  1024</a:t>
            </a:r>
          </a:p>
        </p:txBody>
      </p:sp>
      <p:sp>
        <p:nvSpPr>
          <p:cNvPr id="180230" name="Rectangle 6"/>
          <p:cNvSpPr>
            <a:spLocks noChangeArrowheads="1"/>
          </p:cNvSpPr>
          <p:nvPr/>
        </p:nvSpPr>
        <p:spPr bwMode="auto">
          <a:xfrm>
            <a:off x="3505200" y="6019800"/>
            <a:ext cx="25034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Size of Input (N)</a:t>
            </a:r>
            <a:endParaRPr lang="en-US">
              <a:latin typeface="Arial" charset="0"/>
            </a:endParaRPr>
          </a:p>
        </p:txBody>
      </p:sp>
      <p:sp>
        <p:nvSpPr>
          <p:cNvPr id="180231" name="Rectangle 7"/>
          <p:cNvSpPr>
            <a:spLocks noChangeArrowheads="1"/>
          </p:cNvSpPr>
          <p:nvPr/>
        </p:nvSpPr>
        <p:spPr bwMode="auto">
          <a:xfrm>
            <a:off x="838200" y="1682750"/>
            <a:ext cx="1166813" cy="41084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10</a:t>
            </a:r>
            <a:r>
              <a:rPr lang="en-US" b="1" baseline="20000">
                <a:latin typeface="Arial" charset="0"/>
              </a:rPr>
              <a:t>35</a:t>
            </a:r>
            <a:endParaRPr lang="en-US" b="1">
              <a:latin typeface="Arial" charset="0"/>
            </a:endParaRPr>
          </a:p>
          <a:p>
            <a:pPr eaLnBrk="0" hangingPunct="0"/>
            <a:r>
              <a:rPr lang="en-US" b="1">
                <a:latin typeface="Arial" charset="0"/>
              </a:rPr>
              <a:t>10</a:t>
            </a:r>
            <a:r>
              <a:rPr lang="en-US" b="1" baseline="20000">
                <a:latin typeface="Arial" charset="0"/>
              </a:rPr>
              <a:t>30</a:t>
            </a:r>
            <a:endParaRPr lang="en-US" b="1">
              <a:latin typeface="Arial" charset="0"/>
            </a:endParaRPr>
          </a:p>
          <a:p>
            <a:pPr eaLnBrk="0" hangingPunct="0"/>
            <a:r>
              <a:rPr lang="en-US" b="1">
                <a:latin typeface="Arial" charset="0"/>
              </a:rPr>
              <a:t>10</a:t>
            </a:r>
            <a:r>
              <a:rPr lang="en-US" b="1" baseline="20000">
                <a:latin typeface="Arial" charset="0"/>
              </a:rPr>
              <a:t>25</a:t>
            </a:r>
            <a:endParaRPr lang="en-US" b="1">
              <a:latin typeface="Arial" charset="0"/>
            </a:endParaRPr>
          </a:p>
          <a:p>
            <a:pPr eaLnBrk="0" hangingPunct="0"/>
            <a:r>
              <a:rPr lang="en-US" b="1">
                <a:latin typeface="Arial" charset="0"/>
              </a:rPr>
              <a:t>10</a:t>
            </a:r>
            <a:r>
              <a:rPr lang="en-US" b="1" baseline="20000">
                <a:latin typeface="Arial" charset="0"/>
              </a:rPr>
              <a:t>20</a:t>
            </a:r>
            <a:endParaRPr lang="en-US" b="1">
              <a:latin typeface="Arial" charset="0"/>
            </a:endParaRPr>
          </a:p>
          <a:p>
            <a:pPr eaLnBrk="0" hangingPunct="0"/>
            <a:r>
              <a:rPr lang="en-US" b="1">
                <a:latin typeface="Arial" charset="0"/>
              </a:rPr>
              <a:t>10</a:t>
            </a:r>
            <a:r>
              <a:rPr lang="en-US" b="1" baseline="20000">
                <a:latin typeface="Arial" charset="0"/>
              </a:rPr>
              <a:t>15</a:t>
            </a:r>
            <a:endParaRPr lang="en-US" b="1">
              <a:latin typeface="Arial" charset="0"/>
            </a:endParaRPr>
          </a:p>
          <a:p>
            <a:pPr eaLnBrk="0" hangingPunct="0"/>
            <a:r>
              <a:rPr lang="en-US" b="1">
                <a:latin typeface="Arial" charset="0"/>
              </a:rPr>
              <a:t>trillion</a:t>
            </a:r>
          </a:p>
          <a:p>
            <a:pPr eaLnBrk="0" hangingPunct="0"/>
            <a:r>
              <a:rPr lang="en-US" b="1">
                <a:latin typeface="Arial" charset="0"/>
              </a:rPr>
              <a:t>billion</a:t>
            </a:r>
          </a:p>
          <a:p>
            <a:pPr eaLnBrk="0" hangingPunct="0"/>
            <a:r>
              <a:rPr lang="en-US" b="1">
                <a:latin typeface="Arial" charset="0"/>
              </a:rPr>
              <a:t>million</a:t>
            </a:r>
          </a:p>
          <a:p>
            <a:pPr eaLnBrk="0" hangingPunct="0"/>
            <a:r>
              <a:rPr lang="en-US" b="1">
                <a:latin typeface="Arial" charset="0"/>
              </a:rPr>
              <a:t>1000</a:t>
            </a:r>
          </a:p>
          <a:p>
            <a:pPr eaLnBrk="0" hangingPunct="0"/>
            <a:r>
              <a:rPr lang="en-US" b="1">
                <a:latin typeface="Arial" charset="0"/>
              </a:rPr>
              <a:t>100</a:t>
            </a:r>
          </a:p>
          <a:p>
            <a:pPr eaLnBrk="0" hangingPunct="0"/>
            <a:r>
              <a:rPr lang="en-US" b="1">
                <a:latin typeface="Arial" charset="0"/>
              </a:rPr>
              <a:t>10</a:t>
            </a:r>
          </a:p>
        </p:txBody>
      </p:sp>
      <p:sp>
        <p:nvSpPr>
          <p:cNvPr id="180232" name="Line 8"/>
          <p:cNvSpPr>
            <a:spLocks noChangeShapeType="1"/>
          </p:cNvSpPr>
          <p:nvPr/>
        </p:nvSpPr>
        <p:spPr bwMode="auto">
          <a:xfrm flipV="1">
            <a:off x="2103438" y="4572000"/>
            <a:ext cx="5821362" cy="10207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33" name="Rectangle 9"/>
          <p:cNvSpPr>
            <a:spLocks noChangeArrowheads="1"/>
          </p:cNvSpPr>
          <p:nvPr/>
        </p:nvSpPr>
        <p:spPr bwMode="auto">
          <a:xfrm>
            <a:off x="7086600" y="4724400"/>
            <a:ext cx="404813"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endParaRPr lang="en-US">
              <a:latin typeface="Arial" charset="0"/>
            </a:endParaRPr>
          </a:p>
        </p:txBody>
      </p:sp>
      <p:sp>
        <p:nvSpPr>
          <p:cNvPr id="180234" name="Line 10"/>
          <p:cNvSpPr>
            <a:spLocks noChangeShapeType="1"/>
          </p:cNvSpPr>
          <p:nvPr/>
        </p:nvSpPr>
        <p:spPr bwMode="auto">
          <a:xfrm flipV="1">
            <a:off x="2159000" y="2971800"/>
            <a:ext cx="5994400" cy="26209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0235" name="Rectangle 11"/>
          <p:cNvSpPr>
            <a:spLocks noChangeArrowheads="1"/>
          </p:cNvSpPr>
          <p:nvPr/>
        </p:nvSpPr>
        <p:spPr bwMode="auto">
          <a:xfrm>
            <a:off x="7467600" y="3276600"/>
            <a:ext cx="55245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5</a:t>
            </a:r>
            <a:endParaRPr lang="en-US" sz="3200" baseline="20000">
              <a:latin typeface="Arial" charset="0"/>
            </a:endParaRPr>
          </a:p>
        </p:txBody>
      </p:sp>
      <p:sp>
        <p:nvSpPr>
          <p:cNvPr id="180236" name="Arc 12"/>
          <p:cNvSpPr>
            <a:spLocks/>
          </p:cNvSpPr>
          <p:nvPr/>
        </p:nvSpPr>
        <p:spPr bwMode="auto">
          <a:xfrm>
            <a:off x="2103438" y="1616075"/>
            <a:ext cx="3232150" cy="3962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0237" name="Rectangle 13"/>
          <p:cNvSpPr>
            <a:spLocks noChangeArrowheads="1"/>
          </p:cNvSpPr>
          <p:nvPr/>
        </p:nvSpPr>
        <p:spPr bwMode="auto">
          <a:xfrm>
            <a:off x="4724400" y="2209800"/>
            <a:ext cx="5461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a:t>
            </a:r>
            <a:r>
              <a:rPr lang="en-US" sz="3200" b="1" baseline="20000">
                <a:latin typeface="Arial" charset="0"/>
              </a:rPr>
              <a:t>N</a:t>
            </a:r>
            <a:endParaRPr lang="en-US" sz="3200" baseline="20000">
              <a:latin typeface="Arial" charset="0"/>
            </a:endParaRPr>
          </a:p>
        </p:txBody>
      </p:sp>
      <p:sp>
        <p:nvSpPr>
          <p:cNvPr id="180238" name="Arc 14"/>
          <p:cNvSpPr>
            <a:spLocks/>
          </p:cNvSpPr>
          <p:nvPr/>
        </p:nvSpPr>
        <p:spPr bwMode="auto">
          <a:xfrm>
            <a:off x="2128838" y="1573213"/>
            <a:ext cx="1400175" cy="400526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0239" name="Rectangle 15"/>
          <p:cNvSpPr>
            <a:spLocks noChangeArrowheads="1"/>
          </p:cNvSpPr>
          <p:nvPr/>
        </p:nvSpPr>
        <p:spPr bwMode="auto">
          <a:xfrm>
            <a:off x="3508375" y="1989138"/>
            <a:ext cx="5969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N</a:t>
            </a:r>
          </a:p>
        </p:txBody>
      </p:sp>
      <p:sp>
        <p:nvSpPr>
          <p:cNvPr id="180240" name="Line 16"/>
          <p:cNvSpPr>
            <a:spLocks noChangeShapeType="1"/>
          </p:cNvSpPr>
          <p:nvPr/>
        </p:nvSpPr>
        <p:spPr bwMode="auto">
          <a:xfrm flipV="1">
            <a:off x="2895600" y="1676400"/>
            <a:ext cx="5257800" cy="3886200"/>
          </a:xfrm>
          <a:prstGeom prst="line">
            <a:avLst/>
          </a:prstGeom>
          <a:noFill/>
          <a:ln w="76200">
            <a:solidFill>
              <a:srgbClr val="FF0000"/>
            </a:solidFill>
            <a:prstDash val="dash"/>
            <a:round/>
            <a:headEnd type="none" w="sm" len="sm"/>
            <a:tailEnd type="none" w="sm" len="sm"/>
          </a:ln>
        </p:spPr>
        <p:txBody>
          <a:bodyPr>
            <a:prstTxWarp prst="textNoShape">
              <a:avLst/>
            </a:prstTxWarp>
          </a:bodyPr>
          <a:lstStyle/>
          <a:p>
            <a:endParaRPr lang="en-US"/>
          </a:p>
        </p:txBody>
      </p:sp>
      <p:sp>
        <p:nvSpPr>
          <p:cNvPr id="180241" name="Text Box 17"/>
          <p:cNvSpPr txBox="1">
            <a:spLocks noChangeArrowheads="1"/>
          </p:cNvSpPr>
          <p:nvPr/>
        </p:nvSpPr>
        <p:spPr bwMode="auto">
          <a:xfrm>
            <a:off x="5334000" y="1524000"/>
            <a:ext cx="22002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00"/>
                </a:solidFill>
                <a:latin typeface="Arial" charset="0"/>
              </a:rPr>
              <a:t>Unreasonable</a:t>
            </a:r>
          </a:p>
        </p:txBody>
      </p:sp>
      <p:sp>
        <p:nvSpPr>
          <p:cNvPr id="180242" name="Text Box 18"/>
          <p:cNvSpPr txBox="1">
            <a:spLocks noChangeArrowheads="1"/>
          </p:cNvSpPr>
          <p:nvPr/>
        </p:nvSpPr>
        <p:spPr bwMode="auto">
          <a:xfrm>
            <a:off x="2166938" y="5086350"/>
            <a:ext cx="1566862" cy="396875"/>
          </a:xfrm>
          <a:prstGeom prst="rect">
            <a:avLst/>
          </a:prstGeom>
          <a:solidFill>
            <a:schemeClr val="bg1"/>
          </a:solidFill>
          <a:ln w="12700">
            <a:noFill/>
            <a:miter lim="800000"/>
            <a:headEnd type="none" w="sm" len="sm"/>
            <a:tailEnd type="none" w="sm" len="sm"/>
          </a:ln>
        </p:spPr>
        <p:txBody>
          <a:bodyPr>
            <a:prstTxWarp prst="textNoShape">
              <a:avLst/>
            </a:prstTxWarp>
            <a:spAutoFit/>
          </a:bodyPr>
          <a:lstStyle/>
          <a:p>
            <a:pPr eaLnBrk="0" hangingPunct="0"/>
            <a:r>
              <a:rPr lang="en-US" sz="2000" b="1">
                <a:solidFill>
                  <a:srgbClr val="3333FF"/>
                </a:solidFill>
                <a:latin typeface="Arial" charset="0"/>
              </a:rPr>
              <a:t>Don’t Care!</a:t>
            </a:r>
            <a:endParaRPr lang="en-US" sz="2800" b="1">
              <a:solidFill>
                <a:srgbClr val="3333FF"/>
              </a:solidFill>
              <a:latin typeface="Arial" charset="0"/>
            </a:endParaRPr>
          </a:p>
        </p:txBody>
      </p:sp>
      <p:sp>
        <p:nvSpPr>
          <p:cNvPr id="180243" name="Text Box 19"/>
          <p:cNvSpPr txBox="1">
            <a:spLocks noChangeArrowheads="1"/>
          </p:cNvSpPr>
          <p:nvPr/>
        </p:nvSpPr>
        <p:spPr bwMode="auto">
          <a:xfrm>
            <a:off x="6019800" y="4038600"/>
            <a:ext cx="1895475" cy="45720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b="1">
                <a:solidFill>
                  <a:srgbClr val="FF0033"/>
                </a:solidFill>
                <a:latin typeface="Arial" charset="0"/>
              </a:rPr>
              <a:t>Reasonable</a:t>
            </a:r>
          </a:p>
        </p:txBody>
      </p:sp>
      <p:sp>
        <p:nvSpPr>
          <p:cNvPr id="180244" name="Rectangle 20"/>
          <p:cNvSpPr>
            <a:spLocks noChangeArrowheads="1"/>
          </p:cNvSpPr>
          <p:nvPr/>
        </p:nvSpPr>
        <p:spPr bwMode="auto">
          <a:xfrm rot="-5400000">
            <a:off x="-388938" y="2946401"/>
            <a:ext cx="1997075"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Runtime sec</a:t>
            </a:r>
            <a:endParaRPr lang="en-US">
              <a:latin typeface="Arial" charset="0"/>
            </a:endParaRPr>
          </a:p>
        </p:txBody>
      </p:sp>
      <p:sp>
        <p:nvSpPr>
          <p:cNvPr id="180245" name="Text Box 21"/>
          <p:cNvSpPr txBox="1">
            <a:spLocks noChangeArrowheads="1"/>
          </p:cNvSpPr>
          <p:nvPr/>
        </p:nvSpPr>
        <p:spPr bwMode="auto">
          <a:xfrm>
            <a:off x="0" y="1143000"/>
            <a:ext cx="4394200" cy="366713"/>
          </a:xfrm>
          <a:prstGeom prst="rect">
            <a:avLst/>
          </a:prstGeom>
          <a:noFill/>
          <a:ln w="9525">
            <a:noFill/>
            <a:miter lim="800000"/>
            <a:headEnd/>
            <a:tailEnd/>
          </a:ln>
        </p:spPr>
        <p:txBody>
          <a:bodyPr wrap="none">
            <a:prstTxWarp prst="textNoShape">
              <a:avLst/>
            </a:prstTxWarp>
            <a:spAutoFit/>
          </a:bodyPr>
          <a:lstStyle/>
          <a:p>
            <a:pPr eaLnBrk="0" hangingPunct="0"/>
            <a:r>
              <a:rPr lang="en-US" sz="1800">
                <a:solidFill>
                  <a:schemeClr val="accent1"/>
                </a:solidFill>
              </a:rPr>
              <a:t>Lifetime of the universe 10</a:t>
            </a:r>
            <a:r>
              <a:rPr lang="en-US" sz="1800" baseline="30000">
                <a:solidFill>
                  <a:schemeClr val="accent1"/>
                </a:solidFill>
              </a:rPr>
              <a:t>10</a:t>
            </a:r>
            <a:r>
              <a:rPr lang="en-US" sz="1800">
                <a:solidFill>
                  <a:schemeClr val="accent1"/>
                </a:solidFill>
              </a:rPr>
              <a:t> years = 10</a:t>
            </a:r>
            <a:r>
              <a:rPr lang="en-US" sz="1800" baseline="30000">
                <a:solidFill>
                  <a:schemeClr val="accent1"/>
                </a:solidFill>
              </a:rPr>
              <a:t>17</a:t>
            </a:r>
            <a:r>
              <a:rPr lang="en-US" sz="1800">
                <a:solidFill>
                  <a:schemeClr val="accent1"/>
                </a:solidFill>
              </a:rPr>
              <a:t> sec </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193800" y="152400"/>
            <a:ext cx="6970713" cy="720725"/>
          </a:xfrm>
          <a:noFill/>
        </p:spPr>
        <p:txBody>
          <a:bodyPr wrap="none" lIns="63500" tIns="25400" rIns="63500" bIns="25400" anchor="t">
            <a:spAutoFit/>
          </a:bodyPr>
          <a:lstStyle/>
          <a:p>
            <a:pPr eaLnBrk="1" hangingPunct="1"/>
            <a:r>
              <a:rPr lang="en-US"/>
              <a:t>Two Categories of Algorithms</a:t>
            </a:r>
            <a:endParaRPr lang="en-US" sz="4800"/>
          </a:p>
        </p:txBody>
      </p:sp>
      <p:sp>
        <p:nvSpPr>
          <p:cNvPr id="182275" name="Line 3"/>
          <p:cNvSpPr>
            <a:spLocks noChangeShapeType="1"/>
          </p:cNvSpPr>
          <p:nvPr/>
        </p:nvSpPr>
        <p:spPr bwMode="auto">
          <a:xfrm>
            <a:off x="2103438" y="1844675"/>
            <a:ext cx="0" cy="373380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76" name="Line 4"/>
          <p:cNvSpPr>
            <a:spLocks noChangeShapeType="1"/>
          </p:cNvSpPr>
          <p:nvPr/>
        </p:nvSpPr>
        <p:spPr bwMode="auto">
          <a:xfrm>
            <a:off x="2103438" y="5607050"/>
            <a:ext cx="5980112" cy="0"/>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77" name="Rectangle 5"/>
          <p:cNvSpPr>
            <a:spLocks noChangeArrowheads="1"/>
          </p:cNvSpPr>
          <p:nvPr/>
        </p:nvSpPr>
        <p:spPr bwMode="auto">
          <a:xfrm>
            <a:off x="2057400" y="5610225"/>
            <a:ext cx="5353050"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2  4  8  16 32  64  128  256  512  1024</a:t>
            </a:r>
          </a:p>
        </p:txBody>
      </p:sp>
      <p:sp>
        <p:nvSpPr>
          <p:cNvPr id="182278" name="Rectangle 6"/>
          <p:cNvSpPr>
            <a:spLocks noChangeArrowheads="1"/>
          </p:cNvSpPr>
          <p:nvPr/>
        </p:nvSpPr>
        <p:spPr bwMode="auto">
          <a:xfrm>
            <a:off x="3505200" y="6019800"/>
            <a:ext cx="2503488"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Size of Input (N)</a:t>
            </a:r>
            <a:endParaRPr lang="en-US">
              <a:latin typeface="Arial" charset="0"/>
            </a:endParaRPr>
          </a:p>
        </p:txBody>
      </p:sp>
      <p:sp>
        <p:nvSpPr>
          <p:cNvPr id="182279" name="Rectangle 7"/>
          <p:cNvSpPr>
            <a:spLocks noChangeArrowheads="1"/>
          </p:cNvSpPr>
          <p:nvPr/>
        </p:nvSpPr>
        <p:spPr bwMode="auto">
          <a:xfrm>
            <a:off x="838200" y="1682750"/>
            <a:ext cx="1166813" cy="41084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10</a:t>
            </a:r>
            <a:r>
              <a:rPr lang="en-US" b="1" baseline="20000">
                <a:latin typeface="Arial" charset="0"/>
              </a:rPr>
              <a:t>35</a:t>
            </a:r>
            <a:endParaRPr lang="en-US" b="1">
              <a:latin typeface="Arial" charset="0"/>
            </a:endParaRPr>
          </a:p>
          <a:p>
            <a:pPr eaLnBrk="0" hangingPunct="0"/>
            <a:r>
              <a:rPr lang="en-US" b="1">
                <a:latin typeface="Arial" charset="0"/>
              </a:rPr>
              <a:t>10</a:t>
            </a:r>
            <a:r>
              <a:rPr lang="en-US" b="1" baseline="20000">
                <a:latin typeface="Arial" charset="0"/>
              </a:rPr>
              <a:t>30</a:t>
            </a:r>
            <a:endParaRPr lang="en-US" b="1">
              <a:latin typeface="Arial" charset="0"/>
            </a:endParaRPr>
          </a:p>
          <a:p>
            <a:pPr eaLnBrk="0" hangingPunct="0"/>
            <a:r>
              <a:rPr lang="en-US" b="1">
                <a:latin typeface="Arial" charset="0"/>
              </a:rPr>
              <a:t>10</a:t>
            </a:r>
            <a:r>
              <a:rPr lang="en-US" b="1" baseline="20000">
                <a:latin typeface="Arial" charset="0"/>
              </a:rPr>
              <a:t>25</a:t>
            </a:r>
            <a:endParaRPr lang="en-US" b="1">
              <a:latin typeface="Arial" charset="0"/>
            </a:endParaRPr>
          </a:p>
          <a:p>
            <a:pPr eaLnBrk="0" hangingPunct="0"/>
            <a:r>
              <a:rPr lang="en-US" b="1">
                <a:latin typeface="Arial" charset="0"/>
              </a:rPr>
              <a:t>10</a:t>
            </a:r>
            <a:r>
              <a:rPr lang="en-US" b="1" baseline="20000">
                <a:latin typeface="Arial" charset="0"/>
              </a:rPr>
              <a:t>20</a:t>
            </a:r>
            <a:endParaRPr lang="en-US" b="1">
              <a:latin typeface="Arial" charset="0"/>
            </a:endParaRPr>
          </a:p>
          <a:p>
            <a:pPr eaLnBrk="0" hangingPunct="0"/>
            <a:r>
              <a:rPr lang="en-US" b="1">
                <a:latin typeface="Arial" charset="0"/>
              </a:rPr>
              <a:t>10</a:t>
            </a:r>
            <a:r>
              <a:rPr lang="en-US" b="1" baseline="20000">
                <a:latin typeface="Arial" charset="0"/>
              </a:rPr>
              <a:t>15</a:t>
            </a:r>
            <a:endParaRPr lang="en-US" b="1">
              <a:latin typeface="Arial" charset="0"/>
            </a:endParaRPr>
          </a:p>
          <a:p>
            <a:pPr eaLnBrk="0" hangingPunct="0"/>
            <a:r>
              <a:rPr lang="en-US" b="1">
                <a:latin typeface="Arial" charset="0"/>
              </a:rPr>
              <a:t>trillion</a:t>
            </a:r>
          </a:p>
          <a:p>
            <a:pPr eaLnBrk="0" hangingPunct="0"/>
            <a:r>
              <a:rPr lang="en-US" b="1">
                <a:latin typeface="Arial" charset="0"/>
              </a:rPr>
              <a:t>billion</a:t>
            </a:r>
          </a:p>
          <a:p>
            <a:pPr eaLnBrk="0" hangingPunct="0"/>
            <a:r>
              <a:rPr lang="en-US" b="1">
                <a:latin typeface="Arial" charset="0"/>
              </a:rPr>
              <a:t>million</a:t>
            </a:r>
          </a:p>
          <a:p>
            <a:pPr eaLnBrk="0" hangingPunct="0"/>
            <a:r>
              <a:rPr lang="en-US" b="1">
                <a:latin typeface="Arial" charset="0"/>
              </a:rPr>
              <a:t>1000</a:t>
            </a:r>
          </a:p>
          <a:p>
            <a:pPr eaLnBrk="0" hangingPunct="0"/>
            <a:r>
              <a:rPr lang="en-US" b="1">
                <a:latin typeface="Arial" charset="0"/>
              </a:rPr>
              <a:t>100</a:t>
            </a:r>
          </a:p>
          <a:p>
            <a:pPr eaLnBrk="0" hangingPunct="0"/>
            <a:r>
              <a:rPr lang="en-US" b="1">
                <a:latin typeface="Arial" charset="0"/>
              </a:rPr>
              <a:t>10</a:t>
            </a:r>
          </a:p>
        </p:txBody>
      </p:sp>
      <p:sp>
        <p:nvSpPr>
          <p:cNvPr id="182280" name="Line 8"/>
          <p:cNvSpPr>
            <a:spLocks noChangeShapeType="1"/>
          </p:cNvSpPr>
          <p:nvPr/>
        </p:nvSpPr>
        <p:spPr bwMode="auto">
          <a:xfrm flipV="1">
            <a:off x="2103438" y="4572000"/>
            <a:ext cx="5821362" cy="10207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81" name="Rectangle 9"/>
          <p:cNvSpPr>
            <a:spLocks noChangeArrowheads="1"/>
          </p:cNvSpPr>
          <p:nvPr/>
        </p:nvSpPr>
        <p:spPr bwMode="auto">
          <a:xfrm>
            <a:off x="7086600" y="4724400"/>
            <a:ext cx="404813"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endParaRPr lang="en-US">
              <a:latin typeface="Arial" charset="0"/>
            </a:endParaRPr>
          </a:p>
        </p:txBody>
      </p:sp>
      <p:sp>
        <p:nvSpPr>
          <p:cNvPr id="182282" name="Line 10"/>
          <p:cNvSpPr>
            <a:spLocks noChangeShapeType="1"/>
          </p:cNvSpPr>
          <p:nvPr/>
        </p:nvSpPr>
        <p:spPr bwMode="auto">
          <a:xfrm flipV="1">
            <a:off x="2159000" y="2971800"/>
            <a:ext cx="5994400" cy="2620963"/>
          </a:xfrm>
          <a:prstGeom prst="line">
            <a:avLst/>
          </a:prstGeom>
          <a:noFill/>
          <a:ln w="38100">
            <a:solidFill>
              <a:schemeClr val="tx1"/>
            </a:solidFill>
            <a:round/>
            <a:headEnd type="none" w="sm" len="sm"/>
            <a:tailEnd type="none" w="sm" len="sm"/>
          </a:ln>
        </p:spPr>
        <p:txBody>
          <a:bodyPr wrap="none" anchor="ctr">
            <a:prstTxWarp prst="textNoShape">
              <a:avLst/>
            </a:prstTxWarp>
          </a:bodyPr>
          <a:lstStyle/>
          <a:p>
            <a:endParaRPr lang="en-US"/>
          </a:p>
        </p:txBody>
      </p:sp>
      <p:sp>
        <p:nvSpPr>
          <p:cNvPr id="182283" name="Rectangle 11"/>
          <p:cNvSpPr>
            <a:spLocks noChangeArrowheads="1"/>
          </p:cNvSpPr>
          <p:nvPr/>
        </p:nvSpPr>
        <p:spPr bwMode="auto">
          <a:xfrm>
            <a:off x="6400800" y="3657600"/>
            <a:ext cx="560388" cy="461963"/>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solidFill>
                  <a:srgbClr val="008000"/>
                </a:solidFill>
                <a:latin typeface="Arial" charset="0"/>
              </a:rPr>
              <a:t>N</a:t>
            </a:r>
            <a:r>
              <a:rPr lang="en-US" sz="3200" b="1" baseline="20000">
                <a:solidFill>
                  <a:srgbClr val="008000"/>
                </a:solidFill>
                <a:latin typeface="Arial" charset="0"/>
              </a:rPr>
              <a:t>2</a:t>
            </a:r>
            <a:endParaRPr lang="en-US" sz="3200" baseline="20000">
              <a:solidFill>
                <a:srgbClr val="008000"/>
              </a:solidFill>
              <a:latin typeface="Arial" charset="0"/>
            </a:endParaRPr>
          </a:p>
        </p:txBody>
      </p:sp>
      <p:sp>
        <p:nvSpPr>
          <p:cNvPr id="182284" name="Arc 12"/>
          <p:cNvSpPr>
            <a:spLocks/>
          </p:cNvSpPr>
          <p:nvPr/>
        </p:nvSpPr>
        <p:spPr bwMode="auto">
          <a:xfrm>
            <a:off x="2103438" y="1616075"/>
            <a:ext cx="3232150" cy="39624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2285" name="Rectangle 13"/>
          <p:cNvSpPr>
            <a:spLocks noChangeArrowheads="1"/>
          </p:cNvSpPr>
          <p:nvPr/>
        </p:nvSpPr>
        <p:spPr bwMode="auto">
          <a:xfrm>
            <a:off x="4724400" y="2209800"/>
            <a:ext cx="5461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2</a:t>
            </a:r>
            <a:r>
              <a:rPr lang="en-US" sz="3200" b="1" baseline="20000">
                <a:latin typeface="Arial" charset="0"/>
              </a:rPr>
              <a:t>N</a:t>
            </a:r>
            <a:endParaRPr lang="en-US" sz="3200" baseline="20000">
              <a:latin typeface="Arial" charset="0"/>
            </a:endParaRPr>
          </a:p>
        </p:txBody>
      </p:sp>
      <p:sp>
        <p:nvSpPr>
          <p:cNvPr id="182286" name="Arc 14"/>
          <p:cNvSpPr>
            <a:spLocks/>
          </p:cNvSpPr>
          <p:nvPr/>
        </p:nvSpPr>
        <p:spPr bwMode="auto">
          <a:xfrm>
            <a:off x="2128838" y="1573213"/>
            <a:ext cx="1400175" cy="4005262"/>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chemeClr val="tx1"/>
            </a:solidFill>
            <a:round/>
            <a:headEnd type="none" w="sm" len="sm"/>
            <a:tailEnd type="none" w="sm" len="sm"/>
          </a:ln>
        </p:spPr>
        <p:txBody>
          <a:bodyPr wrap="none" anchor="ctr">
            <a:prstTxWarp prst="textNoShape">
              <a:avLst/>
            </a:prstTxWarp>
          </a:bodyPr>
          <a:lstStyle/>
          <a:p>
            <a:endParaRPr lang="en-US"/>
          </a:p>
        </p:txBody>
      </p:sp>
      <p:sp>
        <p:nvSpPr>
          <p:cNvPr id="182287" name="Rectangle 15"/>
          <p:cNvSpPr>
            <a:spLocks noChangeArrowheads="1"/>
          </p:cNvSpPr>
          <p:nvPr/>
        </p:nvSpPr>
        <p:spPr bwMode="auto">
          <a:xfrm>
            <a:off x="3508375" y="1989138"/>
            <a:ext cx="596900" cy="457200"/>
          </a:xfrm>
          <a:prstGeom prst="rect">
            <a:avLst/>
          </a:prstGeom>
          <a:noFill/>
          <a:ln w="38100">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N</a:t>
            </a:r>
            <a:r>
              <a:rPr lang="en-US" sz="3200" b="1" baseline="20000">
                <a:latin typeface="Arial" charset="0"/>
              </a:rPr>
              <a:t>N</a:t>
            </a:r>
          </a:p>
        </p:txBody>
      </p:sp>
      <p:sp>
        <p:nvSpPr>
          <p:cNvPr id="182288" name="Line 16"/>
          <p:cNvSpPr>
            <a:spLocks noChangeShapeType="1"/>
          </p:cNvSpPr>
          <p:nvPr/>
        </p:nvSpPr>
        <p:spPr bwMode="auto">
          <a:xfrm flipV="1">
            <a:off x="2895600" y="1676400"/>
            <a:ext cx="5257800" cy="3886200"/>
          </a:xfrm>
          <a:prstGeom prst="line">
            <a:avLst/>
          </a:prstGeom>
          <a:noFill/>
          <a:ln w="76200">
            <a:solidFill>
              <a:srgbClr val="FF0000"/>
            </a:solidFill>
            <a:prstDash val="dash"/>
            <a:round/>
            <a:headEnd type="none" w="sm" len="sm"/>
            <a:tailEnd type="none" w="sm" len="sm"/>
          </a:ln>
        </p:spPr>
        <p:txBody>
          <a:bodyPr>
            <a:prstTxWarp prst="textNoShape">
              <a:avLst/>
            </a:prstTxWarp>
          </a:bodyPr>
          <a:lstStyle/>
          <a:p>
            <a:endParaRPr lang="en-US"/>
          </a:p>
        </p:txBody>
      </p:sp>
      <p:sp>
        <p:nvSpPr>
          <p:cNvPr id="182289" name="Text Box 18"/>
          <p:cNvSpPr txBox="1">
            <a:spLocks noChangeArrowheads="1"/>
          </p:cNvSpPr>
          <p:nvPr/>
        </p:nvSpPr>
        <p:spPr bwMode="auto">
          <a:xfrm>
            <a:off x="2166938" y="5086350"/>
            <a:ext cx="1566862" cy="396875"/>
          </a:xfrm>
          <a:prstGeom prst="rect">
            <a:avLst/>
          </a:prstGeom>
          <a:solidFill>
            <a:schemeClr val="bg1"/>
          </a:solidFill>
          <a:ln w="12700">
            <a:noFill/>
            <a:miter lim="800000"/>
            <a:headEnd type="none" w="sm" len="sm"/>
            <a:tailEnd type="none" w="sm" len="sm"/>
          </a:ln>
        </p:spPr>
        <p:txBody>
          <a:bodyPr>
            <a:prstTxWarp prst="textNoShape">
              <a:avLst/>
            </a:prstTxWarp>
            <a:spAutoFit/>
          </a:bodyPr>
          <a:lstStyle/>
          <a:p>
            <a:pPr eaLnBrk="0" hangingPunct="0"/>
            <a:r>
              <a:rPr lang="en-US" sz="2000" b="1">
                <a:solidFill>
                  <a:srgbClr val="3333FF"/>
                </a:solidFill>
                <a:latin typeface="Arial" charset="0"/>
              </a:rPr>
              <a:t>Don’t Care!</a:t>
            </a:r>
            <a:endParaRPr lang="en-US" sz="2800" b="1">
              <a:solidFill>
                <a:srgbClr val="3333FF"/>
              </a:solidFill>
              <a:latin typeface="Arial" charset="0"/>
            </a:endParaRPr>
          </a:p>
        </p:txBody>
      </p:sp>
      <p:sp>
        <p:nvSpPr>
          <p:cNvPr id="182290" name="Text Box 19"/>
          <p:cNvSpPr txBox="1">
            <a:spLocks noChangeArrowheads="1"/>
          </p:cNvSpPr>
          <p:nvPr/>
        </p:nvSpPr>
        <p:spPr bwMode="auto">
          <a:xfrm>
            <a:off x="7519988" y="2286000"/>
            <a:ext cx="1624012"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FF0033"/>
                </a:solidFill>
                <a:latin typeface="Arial" charset="0"/>
              </a:rPr>
              <a:t>Reasonable</a:t>
            </a:r>
          </a:p>
        </p:txBody>
      </p:sp>
      <p:sp>
        <p:nvSpPr>
          <p:cNvPr id="182291" name="Rectangle 20"/>
          <p:cNvSpPr>
            <a:spLocks noChangeArrowheads="1"/>
          </p:cNvSpPr>
          <p:nvPr/>
        </p:nvSpPr>
        <p:spPr bwMode="auto">
          <a:xfrm rot="-5400000">
            <a:off x="-388938" y="2946401"/>
            <a:ext cx="1997075" cy="45720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b="1">
                <a:latin typeface="Arial" charset="0"/>
              </a:rPr>
              <a:t>Runtime sec</a:t>
            </a:r>
            <a:endParaRPr lang="en-US">
              <a:latin typeface="Arial" charset="0"/>
            </a:endParaRPr>
          </a:p>
        </p:txBody>
      </p:sp>
      <p:sp>
        <p:nvSpPr>
          <p:cNvPr id="182292" name="Text Box 21"/>
          <p:cNvSpPr txBox="1">
            <a:spLocks noChangeArrowheads="1"/>
          </p:cNvSpPr>
          <p:nvPr/>
        </p:nvSpPr>
        <p:spPr bwMode="auto">
          <a:xfrm>
            <a:off x="0" y="1143000"/>
            <a:ext cx="4394200" cy="366713"/>
          </a:xfrm>
          <a:prstGeom prst="rect">
            <a:avLst/>
          </a:prstGeom>
          <a:noFill/>
          <a:ln w="9525">
            <a:noFill/>
            <a:miter lim="800000"/>
            <a:headEnd/>
            <a:tailEnd/>
          </a:ln>
        </p:spPr>
        <p:txBody>
          <a:bodyPr wrap="none">
            <a:prstTxWarp prst="textNoShape">
              <a:avLst/>
            </a:prstTxWarp>
            <a:spAutoFit/>
          </a:bodyPr>
          <a:lstStyle/>
          <a:p>
            <a:pPr eaLnBrk="0" hangingPunct="0"/>
            <a:r>
              <a:rPr lang="en-US" sz="1800">
                <a:solidFill>
                  <a:schemeClr val="accent1"/>
                </a:solidFill>
              </a:rPr>
              <a:t>Lifetime of the universe 10</a:t>
            </a:r>
            <a:r>
              <a:rPr lang="en-US" sz="1800" baseline="30000">
                <a:solidFill>
                  <a:schemeClr val="accent1"/>
                </a:solidFill>
              </a:rPr>
              <a:t>10</a:t>
            </a:r>
            <a:r>
              <a:rPr lang="en-US" sz="1800">
                <a:solidFill>
                  <a:schemeClr val="accent1"/>
                </a:solidFill>
              </a:rPr>
              <a:t> years = 10</a:t>
            </a:r>
            <a:r>
              <a:rPr lang="en-US" sz="1800" baseline="30000">
                <a:solidFill>
                  <a:schemeClr val="accent1"/>
                </a:solidFill>
              </a:rPr>
              <a:t>17</a:t>
            </a:r>
            <a:r>
              <a:rPr lang="en-US" sz="1800">
                <a:solidFill>
                  <a:schemeClr val="accent1"/>
                </a:solidFill>
              </a:rPr>
              <a:t> sec </a:t>
            </a:r>
          </a:p>
        </p:txBody>
      </p:sp>
      <p:sp>
        <p:nvSpPr>
          <p:cNvPr id="182293" name="Line 16"/>
          <p:cNvSpPr>
            <a:spLocks noChangeShapeType="1"/>
          </p:cNvSpPr>
          <p:nvPr/>
        </p:nvSpPr>
        <p:spPr bwMode="auto">
          <a:xfrm flipV="1">
            <a:off x="2895600" y="3581400"/>
            <a:ext cx="5791200" cy="1981200"/>
          </a:xfrm>
          <a:prstGeom prst="line">
            <a:avLst/>
          </a:prstGeom>
          <a:noFill/>
          <a:ln w="76200">
            <a:solidFill>
              <a:srgbClr val="008000"/>
            </a:solidFill>
            <a:prstDash val="sysDash"/>
            <a:round/>
            <a:headEnd type="none" w="sm" len="sm"/>
            <a:tailEnd type="none" w="sm" len="sm"/>
          </a:ln>
        </p:spPr>
        <p:txBody>
          <a:bodyPr>
            <a:prstTxWarp prst="textNoShape">
              <a:avLst/>
            </a:prstTxWarp>
          </a:bodyPr>
          <a:lstStyle/>
          <a:p>
            <a:endParaRPr lang="en-US"/>
          </a:p>
        </p:txBody>
      </p:sp>
      <p:sp>
        <p:nvSpPr>
          <p:cNvPr id="182294" name="Text Box 19"/>
          <p:cNvSpPr txBox="1">
            <a:spLocks noChangeArrowheads="1"/>
          </p:cNvSpPr>
          <p:nvPr/>
        </p:nvSpPr>
        <p:spPr bwMode="auto">
          <a:xfrm>
            <a:off x="5410200" y="1676400"/>
            <a:ext cx="1881188"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FF0033"/>
                </a:solidFill>
                <a:latin typeface="Arial" charset="0"/>
              </a:rPr>
              <a:t>Unreasonable</a:t>
            </a:r>
          </a:p>
        </p:txBody>
      </p:sp>
      <p:sp>
        <p:nvSpPr>
          <p:cNvPr id="182295" name="Text Box 19"/>
          <p:cNvSpPr txBox="1">
            <a:spLocks noChangeArrowheads="1"/>
          </p:cNvSpPr>
          <p:nvPr/>
        </p:nvSpPr>
        <p:spPr bwMode="auto">
          <a:xfrm>
            <a:off x="7543800" y="4572000"/>
            <a:ext cx="1254125"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008000"/>
                </a:solidFill>
                <a:latin typeface="Arial" charset="0"/>
              </a:rPr>
              <a:t>Practical</a:t>
            </a:r>
          </a:p>
        </p:txBody>
      </p:sp>
      <p:sp>
        <p:nvSpPr>
          <p:cNvPr id="182296" name="Text Box 19"/>
          <p:cNvSpPr txBox="1">
            <a:spLocks noChangeArrowheads="1"/>
          </p:cNvSpPr>
          <p:nvPr/>
        </p:nvSpPr>
        <p:spPr bwMode="auto">
          <a:xfrm>
            <a:off x="7391400" y="3200400"/>
            <a:ext cx="1538288" cy="400050"/>
          </a:xfrm>
          <a:prstGeom prst="rect">
            <a:avLst/>
          </a:prstGeom>
          <a:noFill/>
          <a:ln w="12700">
            <a:noFill/>
            <a:miter lim="800000"/>
            <a:headEnd type="none" w="sm" len="sm"/>
            <a:tailEnd type="none" w="sm" len="sm"/>
          </a:ln>
        </p:spPr>
        <p:txBody>
          <a:bodyPr wrap="none">
            <a:prstTxWarp prst="textNoShape">
              <a:avLst/>
            </a:prstTxWarp>
            <a:spAutoFit/>
          </a:bodyPr>
          <a:lstStyle/>
          <a:p>
            <a:pPr eaLnBrk="0" hangingPunct="0"/>
            <a:r>
              <a:rPr lang="en-US" sz="2000" b="1">
                <a:solidFill>
                  <a:srgbClr val="008000"/>
                </a:solidFill>
                <a:latin typeface="Arial" charset="0"/>
              </a:rPr>
              <a:t>Impractical</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28600"/>
            <a:ext cx="7772400" cy="609600"/>
          </a:xfrm>
        </p:spPr>
        <p:txBody>
          <a:bodyPr/>
          <a:lstStyle/>
          <a:p>
            <a:pPr eaLnBrk="1" hangingPunct="1"/>
            <a:r>
              <a:rPr lang="en-US" sz="3600" smtClean="0">
                <a:solidFill>
                  <a:srgbClr val="3333FF"/>
                </a:solidFill>
              </a:rPr>
              <a:t>Summary of algorithmic complexity</a:t>
            </a:r>
          </a:p>
        </p:txBody>
      </p:sp>
      <p:sp>
        <p:nvSpPr>
          <p:cNvPr id="184323" name="Rectangle 3"/>
          <p:cNvSpPr>
            <a:spLocks noGrp="1" noChangeArrowheads="1"/>
          </p:cNvSpPr>
          <p:nvPr>
            <p:ph type="body" idx="1"/>
          </p:nvPr>
        </p:nvSpPr>
        <p:spPr>
          <a:xfrm>
            <a:off x="685800" y="990600"/>
            <a:ext cx="7772400" cy="4114800"/>
          </a:xfrm>
        </p:spPr>
        <p:txBody>
          <a:bodyPr/>
          <a:lstStyle/>
          <a:p>
            <a:pPr eaLnBrk="1" hangingPunct="1">
              <a:buFontTx/>
              <a:buNone/>
            </a:pPr>
            <a:r>
              <a:rPr lang="en-US" sz="2800" smtClean="0">
                <a:solidFill>
                  <a:schemeClr val="tx2"/>
                </a:solidFill>
              </a:rPr>
              <a:t>Measures of hardness (complicated; many issues open)</a:t>
            </a:r>
          </a:p>
          <a:p>
            <a:pPr eaLnBrk="1" hangingPunct="1"/>
            <a:r>
              <a:rPr lang="en-US" sz="2800" smtClean="0">
                <a:solidFill>
                  <a:schemeClr val="tx2"/>
                </a:solidFill>
              </a:rPr>
              <a:t>Decidable</a:t>
            </a:r>
          </a:p>
          <a:p>
            <a:pPr lvl="1" eaLnBrk="1" hangingPunct="1"/>
            <a:r>
              <a:rPr lang="en-US" sz="2400" smtClean="0">
                <a:solidFill>
                  <a:schemeClr val="tx2"/>
                </a:solidFill>
              </a:rPr>
              <a:t>Tractable</a:t>
            </a:r>
          </a:p>
          <a:p>
            <a:pPr lvl="2" eaLnBrk="1" hangingPunct="1"/>
            <a:r>
              <a:rPr lang="en-US" sz="2000" smtClean="0">
                <a:solidFill>
                  <a:schemeClr val="tx2"/>
                </a:solidFill>
              </a:rPr>
              <a:t>Reasonable</a:t>
            </a:r>
          </a:p>
          <a:p>
            <a:pPr lvl="3" eaLnBrk="1" hangingPunct="1"/>
            <a:r>
              <a:rPr lang="en-US" sz="1800" smtClean="0">
                <a:solidFill>
                  <a:schemeClr val="accent1"/>
                </a:solidFill>
              </a:rPr>
              <a:t>Practical</a:t>
            </a:r>
          </a:p>
          <a:p>
            <a:pPr lvl="3" eaLnBrk="1" hangingPunct="1"/>
            <a:r>
              <a:rPr lang="en-US" sz="1800" smtClean="0">
                <a:solidFill>
                  <a:schemeClr val="tx2"/>
                </a:solidFill>
              </a:rPr>
              <a:t>Impractical</a:t>
            </a:r>
          </a:p>
          <a:p>
            <a:pPr lvl="2" eaLnBrk="1" hangingPunct="1"/>
            <a:r>
              <a:rPr lang="en-US" sz="2000" smtClean="0">
                <a:solidFill>
                  <a:schemeClr val="tx2"/>
                </a:solidFill>
              </a:rPr>
              <a:t>Unreasonable</a:t>
            </a:r>
          </a:p>
          <a:p>
            <a:pPr lvl="1" eaLnBrk="1" hangingPunct="1"/>
            <a:r>
              <a:rPr lang="en-US" sz="2400" smtClean="0">
                <a:solidFill>
                  <a:schemeClr val="tx2"/>
                </a:solidFill>
              </a:rPr>
              <a:t>Intractable</a:t>
            </a:r>
          </a:p>
          <a:p>
            <a:pPr lvl="1" eaLnBrk="1" hangingPunct="1"/>
            <a:r>
              <a:rPr lang="en-US" sz="2400" smtClean="0">
                <a:solidFill>
                  <a:schemeClr val="tx2"/>
                </a:solidFill>
              </a:rPr>
              <a:t>NP (contains Polynomial class)</a:t>
            </a:r>
          </a:p>
          <a:p>
            <a:pPr eaLnBrk="1" hangingPunct="1"/>
            <a:r>
              <a:rPr lang="en-US" sz="2800" smtClean="0">
                <a:solidFill>
                  <a:schemeClr val="tx2"/>
                </a:solidFill>
              </a:rPr>
              <a:t>Undecidable</a:t>
            </a:r>
          </a:p>
        </p:txBody>
      </p:sp>
      <p:sp>
        <p:nvSpPr>
          <p:cNvPr id="184324" name="TextBox 3"/>
          <p:cNvSpPr txBox="1">
            <a:spLocks noChangeArrowheads="1"/>
          </p:cNvSpPr>
          <p:nvPr/>
        </p:nvSpPr>
        <p:spPr bwMode="auto">
          <a:xfrm>
            <a:off x="1447800" y="5867400"/>
            <a:ext cx="7410450" cy="8302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No matter what the class, approximations may help and be</a:t>
            </a:r>
          </a:p>
          <a:p>
            <a:r>
              <a:rPr lang="en-US">
                <a:solidFill>
                  <a:srgbClr val="FF0000"/>
                </a:solidFill>
              </a:rPr>
              <a:t>useful.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Complex micro-worlds</a:t>
            </a:r>
          </a:p>
        </p:txBody>
      </p:sp>
      <p:pic>
        <p:nvPicPr>
          <p:cNvPr id="25603" name="Picture 3" descr="C:\My Documents\My Pictures\complexes1.gif"/>
          <p:cNvPicPr>
            <a:picLocks noChangeAspect="1" noChangeArrowheads="1"/>
          </p:cNvPicPr>
          <p:nvPr/>
        </p:nvPicPr>
        <p:blipFill>
          <a:blip r:embed="rId2"/>
          <a:srcRect/>
          <a:stretch>
            <a:fillRect/>
          </a:stretch>
        </p:blipFill>
        <p:spPr bwMode="auto">
          <a:xfrm>
            <a:off x="3810000" y="1752600"/>
            <a:ext cx="4800600" cy="3027363"/>
          </a:xfrm>
          <a:prstGeom prst="rect">
            <a:avLst/>
          </a:prstGeom>
          <a:noFill/>
          <a:ln w="9525">
            <a:noFill/>
            <a:miter lim="800000"/>
            <a:headEnd/>
            <a:tailEnd/>
          </a:ln>
        </p:spPr>
      </p:pic>
      <p:sp>
        <p:nvSpPr>
          <p:cNvPr id="25604" name="Text Box 4"/>
          <p:cNvSpPr txBox="1">
            <a:spLocks noChangeArrowheads="1"/>
          </p:cNvSpPr>
          <p:nvPr/>
        </p:nvSpPr>
        <p:spPr bwMode="auto">
          <a:xfrm>
            <a:off x="533400" y="2438400"/>
            <a:ext cx="3048000" cy="337820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a:t> gene interaction system;</a:t>
            </a:r>
          </a:p>
          <a:p>
            <a:pPr>
              <a:spcBef>
                <a:spcPct val="50000"/>
              </a:spcBef>
              <a:buFontTx/>
              <a:buChar char="•"/>
            </a:pPr>
            <a:endParaRPr lang="en-GB"/>
          </a:p>
          <a:p>
            <a:pPr>
              <a:spcBef>
                <a:spcPct val="50000"/>
              </a:spcBef>
              <a:buFontTx/>
              <a:buChar char="•"/>
            </a:pPr>
            <a:r>
              <a:rPr lang="en-GB"/>
              <a:t> protein interaction system;</a:t>
            </a:r>
          </a:p>
          <a:p>
            <a:pPr>
              <a:spcBef>
                <a:spcPct val="50000"/>
              </a:spcBef>
              <a:buFontTx/>
              <a:buChar char="•"/>
            </a:pPr>
            <a:endParaRPr lang="en-GB"/>
          </a:p>
          <a:p>
            <a:pPr>
              <a:spcBef>
                <a:spcPct val="50000"/>
              </a:spcBef>
              <a:buFontTx/>
              <a:buChar char="•"/>
            </a:pPr>
            <a:r>
              <a:rPr lang="en-GB"/>
              <a:t> protein structure;</a:t>
            </a:r>
          </a:p>
        </p:txBody>
      </p:sp>
      <p:sp>
        <p:nvSpPr>
          <p:cNvPr id="25605" name="Text Box 5"/>
          <p:cNvSpPr txBox="1">
            <a:spLocks noChangeArrowheads="1"/>
          </p:cNvSpPr>
          <p:nvPr/>
        </p:nvSpPr>
        <p:spPr bwMode="auto">
          <a:xfrm>
            <a:off x="4343400" y="4953000"/>
            <a:ext cx="4114800" cy="1187450"/>
          </a:xfrm>
          <a:prstGeom prst="rect">
            <a:avLst/>
          </a:prstGeom>
          <a:noFill/>
          <a:ln w="9525">
            <a:noFill/>
            <a:miter lim="800000"/>
            <a:headEnd/>
            <a:tailEnd/>
          </a:ln>
        </p:spPr>
        <p:txBody>
          <a:bodyPr>
            <a:prstTxWarp prst="textNoShape">
              <a:avLst/>
            </a:prstTxWarp>
            <a:spAutoFit/>
          </a:bodyPr>
          <a:lstStyle/>
          <a:p>
            <a:pPr>
              <a:spcBef>
                <a:spcPct val="50000"/>
              </a:spcBef>
            </a:pPr>
            <a:r>
              <a:rPr lang="en-GB"/>
              <a:t>The system of functional protein interaction clusters in the yeast (www.cellzome.com).</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609600"/>
            <a:ext cx="7772400" cy="609600"/>
          </a:xfrm>
        </p:spPr>
        <p:txBody>
          <a:bodyPr/>
          <a:lstStyle/>
          <a:p>
            <a:pPr eaLnBrk="1" hangingPunct="1"/>
            <a:r>
              <a:rPr lang="en-US" smtClean="0">
                <a:solidFill>
                  <a:srgbClr val="FF0000"/>
                </a:solidFill>
              </a:rPr>
              <a:t>Complexity</a:t>
            </a:r>
          </a:p>
        </p:txBody>
      </p:sp>
      <p:sp>
        <p:nvSpPr>
          <p:cNvPr id="186371" name="Rectangle 3"/>
          <p:cNvSpPr>
            <a:spLocks noGrp="1" noChangeArrowheads="1"/>
          </p:cNvSpPr>
          <p:nvPr>
            <p:ph type="body" idx="1"/>
          </p:nvPr>
        </p:nvSpPr>
        <p:spPr>
          <a:xfrm>
            <a:off x="685800" y="1524000"/>
            <a:ext cx="7772400" cy="4114800"/>
          </a:xfrm>
        </p:spPr>
        <p:txBody>
          <a:bodyPr/>
          <a:lstStyle/>
          <a:p>
            <a:pPr eaLnBrk="1" hangingPunct="1"/>
            <a:r>
              <a:rPr lang="en-US" smtClean="0">
                <a:solidFill>
                  <a:schemeClr val="tx2"/>
                </a:solidFill>
              </a:rPr>
              <a:t>Helps in figuring out what solutions to pursue</a:t>
            </a:r>
          </a:p>
          <a:p>
            <a:pPr eaLnBrk="1" hangingPunct="1"/>
            <a:r>
              <a:rPr lang="en-US" smtClean="0">
                <a:solidFill>
                  <a:schemeClr val="tx2"/>
                </a:solidFill>
              </a:rPr>
              <a:t>Measures of hardness</a:t>
            </a:r>
          </a:p>
          <a:p>
            <a:pPr lvl="1" eaLnBrk="1" hangingPunct="1"/>
            <a:r>
              <a:rPr lang="en-US" smtClean="0">
                <a:solidFill>
                  <a:schemeClr val="tx2"/>
                </a:solidFill>
              </a:rPr>
              <a:t>Decidable vs undecdiable</a:t>
            </a:r>
          </a:p>
          <a:p>
            <a:pPr lvl="2" eaLnBrk="1" hangingPunct="1"/>
            <a:r>
              <a:rPr lang="en-US" smtClean="0">
                <a:solidFill>
                  <a:schemeClr val="tx2"/>
                </a:solidFill>
              </a:rPr>
              <a:t>Tractable vs intractable</a:t>
            </a:r>
          </a:p>
          <a:p>
            <a:pPr lvl="3" eaLnBrk="1" hangingPunct="1"/>
            <a:r>
              <a:rPr lang="en-US" smtClean="0">
                <a:solidFill>
                  <a:schemeClr val="tx2"/>
                </a:solidFill>
              </a:rPr>
              <a:t>Reasonable vs unreasonable</a:t>
            </a:r>
          </a:p>
          <a:p>
            <a:pPr lvl="4" eaLnBrk="1" hangingPunct="1"/>
            <a:r>
              <a:rPr lang="en-US" smtClean="0">
                <a:solidFill>
                  <a:schemeClr val="tx2"/>
                </a:solidFill>
              </a:rPr>
              <a:t>Practical vs impractical</a:t>
            </a:r>
          </a:p>
          <a:p>
            <a:pPr lvl="1" eaLnBrk="1" hangingPunct="1"/>
            <a:endParaRPr lang="en-US" smtClean="0">
              <a:solidFill>
                <a:schemeClr val="tx2"/>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609600"/>
            <a:ext cx="7772400" cy="609600"/>
          </a:xfrm>
        </p:spPr>
        <p:txBody>
          <a:bodyPr/>
          <a:lstStyle/>
          <a:p>
            <a:pPr eaLnBrk="1" hangingPunct="1"/>
            <a:r>
              <a:rPr lang="en-US" smtClean="0">
                <a:solidFill>
                  <a:srgbClr val="FF0000"/>
                </a:solidFill>
              </a:rPr>
              <a:t>Complex vs complicated</a:t>
            </a:r>
          </a:p>
        </p:txBody>
      </p:sp>
      <p:sp>
        <p:nvSpPr>
          <p:cNvPr id="188419" name="Rectangle 3"/>
          <p:cNvSpPr>
            <a:spLocks noGrp="1" noChangeArrowheads="1"/>
          </p:cNvSpPr>
          <p:nvPr>
            <p:ph type="body" idx="1"/>
          </p:nvPr>
        </p:nvSpPr>
        <p:spPr>
          <a:xfrm>
            <a:off x="685800" y="1524000"/>
            <a:ext cx="7772400" cy="4114800"/>
          </a:xfrm>
        </p:spPr>
        <p:txBody>
          <a:bodyPr/>
          <a:lstStyle/>
          <a:p>
            <a:pPr eaLnBrk="1" hangingPunct="1"/>
            <a:r>
              <a:rPr lang="en-US" smtClean="0">
                <a:solidFill>
                  <a:schemeClr val="tx2"/>
                </a:solidFill>
              </a:rPr>
              <a:t>Complex systems deal with several components, many complex themselves</a:t>
            </a:r>
          </a:p>
          <a:p>
            <a:pPr eaLnBrk="1" hangingPunct="1"/>
            <a:r>
              <a:rPr lang="en-US" smtClean="0">
                <a:solidFill>
                  <a:schemeClr val="tx2"/>
                </a:solidFill>
              </a:rPr>
              <a:t>Complexity is a measure of systems</a:t>
            </a:r>
          </a:p>
          <a:p>
            <a:pPr eaLnBrk="1" hangingPunct="1"/>
            <a:r>
              <a:rPr lang="en-US" smtClean="0">
                <a:solidFill>
                  <a:schemeClr val="tx2"/>
                </a:solidFill>
              </a:rPr>
              <a:t>Algorithmic complexity measures work</a:t>
            </a:r>
          </a:p>
          <a:p>
            <a:pPr eaLnBrk="1" hangingPunct="1"/>
            <a:r>
              <a:rPr lang="en-US" smtClean="0">
                <a:solidFill>
                  <a:schemeClr val="tx2"/>
                </a:solidFill>
              </a:rPr>
              <a:t>Complex is not necessarily complicated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304800"/>
            <a:ext cx="7772400" cy="1143000"/>
          </a:xfrm>
        </p:spPr>
        <p:txBody>
          <a:bodyPr/>
          <a:lstStyle/>
          <a:p>
            <a:pPr eaLnBrk="1" hangingPunct="1"/>
            <a:r>
              <a:rPr lang="en-US" smtClean="0">
                <a:solidFill>
                  <a:srgbClr val="FF0000"/>
                </a:solidFill>
              </a:rPr>
              <a:t>Introduced Big O Notation</a:t>
            </a:r>
          </a:p>
        </p:txBody>
      </p:sp>
      <p:sp>
        <p:nvSpPr>
          <p:cNvPr id="31747" name="Rectangle 3"/>
          <p:cNvSpPr>
            <a:spLocks noGrp="1" noChangeArrowheads="1"/>
          </p:cNvSpPr>
          <p:nvPr>
            <p:ph type="body" idx="1"/>
          </p:nvPr>
        </p:nvSpPr>
        <p:spPr>
          <a:xfrm>
            <a:off x="762000" y="1447800"/>
            <a:ext cx="7772400" cy="4114800"/>
          </a:xfrm>
        </p:spPr>
        <p:txBody>
          <a:bodyPr/>
          <a:lstStyle/>
          <a:p>
            <a:pPr eaLnBrk="1" hangingPunct="1"/>
            <a:r>
              <a:rPr lang="en-US" sz="2800" dirty="0" smtClean="0"/>
              <a:t>Measurement of scaling</a:t>
            </a:r>
          </a:p>
          <a:p>
            <a:pPr eaLnBrk="1" hangingPunct="1"/>
            <a:r>
              <a:rPr lang="en-US" sz="2800" dirty="0" smtClean="0"/>
              <a:t>Worst case scenario of cost of work   </a:t>
            </a:r>
            <a:r>
              <a:rPr lang="en-US" sz="2800" i="1" dirty="0" err="1" smtClean="0"/>
              <a:t>n</a:t>
            </a:r>
            <a:endParaRPr lang="en-US" sz="2800" i="1" dirty="0" smtClean="0"/>
          </a:p>
          <a:p>
            <a:pPr lvl="1" eaLnBrk="1" hangingPunct="1"/>
            <a:r>
              <a:rPr lang="en-US" sz="2400" dirty="0" smtClean="0"/>
              <a:t>Important for bounds on costs</a:t>
            </a:r>
          </a:p>
          <a:p>
            <a:pPr eaLnBrk="1" hangingPunct="1"/>
            <a:r>
              <a:rPr lang="en-US" sz="2800" dirty="0" smtClean="0"/>
              <a:t>Good question for any research that has to scale</a:t>
            </a:r>
          </a:p>
          <a:p>
            <a:pPr lvl="1" eaLnBrk="1" hangingPunct="1"/>
            <a:r>
              <a:rPr lang="en-US" sz="2400" dirty="0" smtClean="0"/>
              <a:t>Confused about which one to use: put in a very large number</a:t>
            </a:r>
          </a:p>
          <a:p>
            <a:pPr eaLnBrk="1" hangingPunct="1"/>
            <a:r>
              <a:rPr lang="en-US" sz="2800" dirty="0" smtClean="0"/>
              <a:t>Cases:</a:t>
            </a:r>
          </a:p>
          <a:p>
            <a:pPr lvl="1" eaLnBrk="1" hangingPunct="1"/>
            <a:r>
              <a:rPr lang="en-US" sz="2400" dirty="0" smtClean="0"/>
              <a:t>Worst case: </a:t>
            </a:r>
            <a:r>
              <a:rPr lang="en-US" sz="2400" i="1" dirty="0" smtClean="0"/>
              <a:t>O</a:t>
            </a:r>
            <a:r>
              <a:rPr lang="en-US" sz="2400" dirty="0" smtClean="0"/>
              <a:t> – bounded above</a:t>
            </a:r>
            <a:endParaRPr lang="en-US" sz="2400" i="1" dirty="0" smtClean="0"/>
          </a:p>
          <a:p>
            <a:pPr lvl="1" eaLnBrk="1" hangingPunct="1"/>
            <a:r>
              <a:rPr lang="en-US" sz="2400" dirty="0" smtClean="0"/>
              <a:t>Average case </a:t>
            </a:r>
          </a:p>
          <a:p>
            <a:pPr lvl="1" eaLnBrk="1" hangingPunct="1"/>
            <a:r>
              <a:rPr lang="en-US" sz="2400" dirty="0" smtClean="0"/>
              <a:t>Best case: </a:t>
            </a:r>
            <a:r>
              <a:rPr lang="en-US" sz="2400" i="1" dirty="0" smtClean="0">
                <a:latin typeface="Symbol" charset="2"/>
                <a:ea typeface="Symbol" charset="2"/>
                <a:cs typeface="Symbol" charset="2"/>
              </a:rPr>
              <a:t>W</a:t>
            </a:r>
            <a:r>
              <a:rPr lang="en-US" sz="2400" dirty="0" smtClean="0">
                <a:latin typeface="Symbol" charset="2"/>
                <a:ea typeface="Symbol" charset="2"/>
                <a:cs typeface="Symbol" charset="2"/>
              </a:rPr>
              <a:t> </a:t>
            </a:r>
            <a:r>
              <a:rPr lang="en-US" sz="2400" dirty="0" smtClean="0">
                <a:ea typeface="Symbol" charset="2"/>
                <a:cs typeface="Symbol" charset="2"/>
              </a:rPr>
              <a:t>– bounded below</a:t>
            </a:r>
            <a:endParaRPr lang="en-US" sz="2400" dirty="0" smtClean="0">
              <a:latin typeface="Symbol" charset="2"/>
              <a:ea typeface="Symbol" charset="2"/>
              <a:cs typeface="Symbol" charset="2"/>
            </a:endParaRPr>
          </a:p>
          <a:p>
            <a:pPr eaLnBrk="1" hangingPunct="1"/>
            <a:r>
              <a:rPr lang="en-US" sz="2800" b="1" dirty="0" smtClean="0">
                <a:ea typeface="Symbol" charset="2"/>
                <a:cs typeface="Symbol" charset="2"/>
              </a:rPr>
              <a:t>Which is best?</a:t>
            </a:r>
            <a:endParaRPr lang="en-US" sz="2800" b="1" dirty="0" smtClean="0"/>
          </a:p>
          <a:p>
            <a:pPr eaLnBrk="1" hangingPunct="1"/>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Footer Placeholder 4" hidden="1"/>
          <p:cNvSpPr>
            <a:spLocks noGrp="1"/>
          </p:cNvSpPr>
          <p:nvPr>
            <p:ph type="ftr" sz="quarter" idx="11"/>
            <p:custDataLst>
              <p:tags r:id="rId1"/>
            </p:custDataLst>
          </p:nvPr>
        </p:nvSpPr>
        <p:spPr>
          <a:noFill/>
        </p:spPr>
        <p:txBody>
          <a:bodyPr/>
          <a:lstStyle/>
          <a:p>
            <a:r>
              <a:rPr lang="en-US" altLang="ko-KR"/>
              <a:t>IST 511, Fall 2007</a:t>
            </a:r>
          </a:p>
        </p:txBody>
      </p:sp>
      <p:sp>
        <p:nvSpPr>
          <p:cNvPr id="192515" name="Slide Number Placeholder 5" hidden="1"/>
          <p:cNvSpPr>
            <a:spLocks noGrp="1"/>
          </p:cNvSpPr>
          <p:nvPr>
            <p:ph type="sldNum" sz="quarter" idx="12"/>
            <p:custDataLst>
              <p:tags r:id="rId2"/>
            </p:custDataLst>
          </p:nvPr>
        </p:nvSpPr>
        <p:spPr>
          <a:noFill/>
        </p:spPr>
        <p:txBody>
          <a:bodyPr/>
          <a:lstStyle/>
          <a:p>
            <a:endParaRPr lang="en-US" altLang="ko-KR"/>
          </a:p>
          <a:p>
            <a:fld id="{D4032F48-084B-5749-B491-2425A53D8450}" type="slidenum">
              <a:rPr lang="en-US" altLang="ko-KR" sz="1000"/>
              <a:pPr/>
              <a:t>93</a:t>
            </a:fld>
            <a:endParaRPr lang="en-US" altLang="ko-KR" sz="1000"/>
          </a:p>
        </p:txBody>
      </p:sp>
      <p:sp>
        <p:nvSpPr>
          <p:cNvPr id="192516" name="Rectangle 2"/>
          <p:cNvSpPr>
            <a:spLocks noGrp="1" noChangeArrowheads="1"/>
          </p:cNvSpPr>
          <p:nvPr>
            <p:ph type="title"/>
            <p:custDataLst>
              <p:tags r:id="rId3"/>
            </p:custDataLst>
          </p:nvPr>
        </p:nvSpPr>
        <p:spPr>
          <a:xfrm>
            <a:off x="685800" y="228600"/>
            <a:ext cx="7772400" cy="1143000"/>
          </a:xfrm>
        </p:spPr>
        <p:txBody>
          <a:bodyPr/>
          <a:lstStyle/>
          <a:p>
            <a:pPr eaLnBrk="1" hangingPunct="1"/>
            <a:r>
              <a:rPr lang="en-US">
                <a:solidFill>
                  <a:srgbClr val="FF0000"/>
                </a:solidFill>
              </a:rPr>
              <a:t>What’s this good for anyway?</a:t>
            </a:r>
          </a:p>
        </p:txBody>
      </p:sp>
      <p:sp>
        <p:nvSpPr>
          <p:cNvPr id="192517" name="Rectangle 3"/>
          <p:cNvSpPr>
            <a:spLocks noGrp="1" noChangeArrowheads="1"/>
          </p:cNvSpPr>
          <p:nvPr>
            <p:ph type="body" idx="1"/>
            <p:custDataLst>
              <p:tags r:id="rId4"/>
            </p:custDataLst>
          </p:nvPr>
        </p:nvSpPr>
        <p:spPr>
          <a:xfrm>
            <a:off x="685800" y="1447800"/>
            <a:ext cx="7772400" cy="5040313"/>
          </a:xfrm>
        </p:spPr>
        <p:txBody>
          <a:bodyPr/>
          <a:lstStyle/>
          <a:p>
            <a:pPr eaLnBrk="1" hangingPunct="1">
              <a:lnSpc>
                <a:spcPct val="90000"/>
              </a:lnSpc>
            </a:pPr>
            <a:r>
              <a:rPr lang="en-US" sz="2500"/>
              <a:t>Knowing hardness of problems lets us know when an optimal solution can exist.</a:t>
            </a:r>
          </a:p>
          <a:p>
            <a:pPr lvl="1" eaLnBrk="1" hangingPunct="1">
              <a:lnSpc>
                <a:spcPct val="90000"/>
              </a:lnSpc>
            </a:pPr>
            <a:r>
              <a:rPr lang="en-US" sz="2400" dirty="0"/>
              <a:t>Salesman can’t sell you an optimal solution</a:t>
            </a:r>
          </a:p>
          <a:p>
            <a:pPr eaLnBrk="1" hangingPunct="1">
              <a:lnSpc>
                <a:spcPct val="90000"/>
              </a:lnSpc>
            </a:pPr>
            <a:r>
              <a:rPr lang="en-US" sz="2500" dirty="0"/>
              <a:t>Keeps us from seeking optimal solutions when none exist, use heuristics instead.</a:t>
            </a:r>
          </a:p>
          <a:p>
            <a:pPr lvl="1" eaLnBrk="1" hangingPunct="1">
              <a:lnSpc>
                <a:spcPct val="90000"/>
              </a:lnSpc>
            </a:pPr>
            <a:r>
              <a:rPr lang="en-US" sz="2400" dirty="0"/>
              <a:t>Some software/solutions used because they scale well even though for small problems others outperform.</a:t>
            </a:r>
          </a:p>
          <a:p>
            <a:pPr eaLnBrk="1" hangingPunct="1">
              <a:lnSpc>
                <a:spcPct val="90000"/>
              </a:lnSpc>
            </a:pPr>
            <a:r>
              <a:rPr lang="en-US" sz="2500" dirty="0"/>
              <a:t>Helps us scale up problems as a function of resources.</a:t>
            </a:r>
          </a:p>
          <a:p>
            <a:pPr eaLnBrk="1" hangingPunct="1">
              <a:lnSpc>
                <a:spcPct val="90000"/>
              </a:lnSpc>
            </a:pPr>
            <a:r>
              <a:rPr lang="en-US" sz="2500" dirty="0"/>
              <a:t>Apply the right approach to the right problem</a:t>
            </a:r>
          </a:p>
          <a:p>
            <a:pPr eaLnBrk="1" hangingPunct="1">
              <a:lnSpc>
                <a:spcPct val="90000"/>
              </a:lnSpc>
            </a:pPr>
            <a:r>
              <a:rPr lang="en-US" sz="2500" dirty="0"/>
              <a:t>Many interesting problems are very hard (NP)!</a:t>
            </a:r>
          </a:p>
          <a:p>
            <a:pPr lvl="1" eaLnBrk="1" hangingPunct="1">
              <a:lnSpc>
                <a:spcPct val="90000"/>
              </a:lnSpc>
            </a:pPr>
            <a:r>
              <a:rPr lang="en-US" sz="2400" dirty="0"/>
              <a:t>Use heuristic solutions</a:t>
            </a:r>
          </a:p>
          <a:p>
            <a:pPr eaLnBrk="1" hangingPunct="1">
              <a:lnSpc>
                <a:spcPct val="90000"/>
              </a:lnSpc>
            </a:pPr>
            <a:r>
              <a:rPr lang="en-US" sz="2500" i="1" dirty="0"/>
              <a:t>Only appropriate when problems have to scale.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Footer Placeholder 4" hidden="1"/>
          <p:cNvSpPr>
            <a:spLocks noGrp="1"/>
          </p:cNvSpPr>
          <p:nvPr>
            <p:ph type="ftr" sz="quarter" idx="11"/>
            <p:custDataLst>
              <p:tags r:id="rId1"/>
            </p:custDataLst>
          </p:nvPr>
        </p:nvSpPr>
        <p:spPr>
          <a:noFill/>
        </p:spPr>
        <p:txBody>
          <a:bodyPr/>
          <a:lstStyle/>
          <a:p>
            <a:r>
              <a:rPr lang="en-US" altLang="ko-KR"/>
              <a:t>IST 511, Fall 2007</a:t>
            </a:r>
          </a:p>
        </p:txBody>
      </p:sp>
      <p:sp>
        <p:nvSpPr>
          <p:cNvPr id="193539" name="Slide Number Placeholder 5" hidden="1"/>
          <p:cNvSpPr>
            <a:spLocks noGrp="1"/>
          </p:cNvSpPr>
          <p:nvPr>
            <p:ph type="sldNum" sz="quarter" idx="12"/>
            <p:custDataLst>
              <p:tags r:id="rId2"/>
            </p:custDataLst>
          </p:nvPr>
        </p:nvSpPr>
        <p:spPr>
          <a:noFill/>
        </p:spPr>
        <p:txBody>
          <a:bodyPr/>
          <a:lstStyle/>
          <a:p>
            <a:endParaRPr lang="en-US" altLang="ko-KR"/>
          </a:p>
          <a:p>
            <a:fld id="{8A230CB0-E13E-EE49-A94D-D1F90A52531A}" type="slidenum">
              <a:rPr lang="en-US" altLang="ko-KR" sz="1000"/>
              <a:pPr/>
              <a:t>94</a:t>
            </a:fld>
            <a:endParaRPr lang="en-US" altLang="ko-KR" sz="1000"/>
          </a:p>
        </p:txBody>
      </p:sp>
      <p:sp>
        <p:nvSpPr>
          <p:cNvPr id="193540" name="Rectangle 2"/>
          <p:cNvSpPr>
            <a:spLocks noGrp="1" noChangeArrowheads="1"/>
          </p:cNvSpPr>
          <p:nvPr>
            <p:ph type="title"/>
            <p:custDataLst>
              <p:tags r:id="rId3"/>
            </p:custDataLst>
          </p:nvPr>
        </p:nvSpPr>
        <p:spPr>
          <a:xfrm>
            <a:off x="685800" y="228600"/>
            <a:ext cx="7772400" cy="1143000"/>
          </a:xfrm>
        </p:spPr>
        <p:txBody>
          <a:bodyPr/>
          <a:lstStyle/>
          <a:p>
            <a:pPr eaLnBrk="1" hangingPunct="1"/>
            <a:r>
              <a:rPr lang="en-US" smtClean="0">
                <a:solidFill>
                  <a:srgbClr val="FF0000"/>
                </a:solidFill>
              </a:rPr>
              <a:t>Questions</a:t>
            </a:r>
          </a:p>
        </p:txBody>
      </p:sp>
      <p:sp>
        <p:nvSpPr>
          <p:cNvPr id="193541" name="Rectangle 3"/>
          <p:cNvSpPr>
            <a:spLocks noGrp="1" noChangeArrowheads="1"/>
          </p:cNvSpPr>
          <p:nvPr>
            <p:ph type="body" idx="1"/>
            <p:custDataLst>
              <p:tags r:id="rId4"/>
            </p:custDataLst>
          </p:nvPr>
        </p:nvSpPr>
        <p:spPr>
          <a:xfrm>
            <a:off x="685800" y="1447800"/>
            <a:ext cx="7772400" cy="5040313"/>
          </a:xfrm>
        </p:spPr>
        <p:txBody>
          <a:bodyPr/>
          <a:lstStyle/>
          <a:p>
            <a:pPr eaLnBrk="1" hangingPunct="1">
              <a:lnSpc>
                <a:spcPct val="90000"/>
              </a:lnSpc>
            </a:pPr>
            <a:r>
              <a:rPr lang="en-US" sz="2800" smtClean="0"/>
              <a:t>Is big O always useful?</a:t>
            </a:r>
          </a:p>
          <a:p>
            <a:pPr eaLnBrk="1" hangingPunct="1">
              <a:lnSpc>
                <a:spcPct val="90000"/>
              </a:lnSpc>
            </a:pPr>
            <a:r>
              <a:rPr lang="en-US" sz="2800" smtClean="0"/>
              <a:t>When is it not?</a:t>
            </a:r>
          </a:p>
          <a:p>
            <a:pPr eaLnBrk="1" hangingPunct="1">
              <a:lnSpc>
                <a:spcPct val="90000"/>
              </a:lnSpc>
            </a:pPr>
            <a:r>
              <a:rPr lang="en-US" sz="2800" smtClean="0"/>
              <a:t>How do I avoid using it?</a:t>
            </a:r>
          </a:p>
          <a:p>
            <a:pPr eaLnBrk="1" hangingPunct="1">
              <a:lnSpc>
                <a:spcPct val="90000"/>
              </a:lnSpc>
            </a:pPr>
            <a:r>
              <a:rPr lang="en-US" sz="2800" smtClean="0"/>
              <a:t>Space vs time complexity – which matters most</a:t>
            </a:r>
          </a:p>
          <a:p>
            <a:pPr eaLnBrk="1" hangingPunct="1">
              <a:lnSpc>
                <a:spcPct val="90000"/>
              </a:lnSpc>
            </a:pPr>
            <a:r>
              <a:rPr lang="en-US" sz="2800" smtClean="0"/>
              <a:t>Complex systems are everywhere; are they always modelable?</a:t>
            </a:r>
          </a:p>
          <a:p>
            <a:pPr eaLnBrk="1" hangingPunct="1">
              <a:lnSpc>
                <a:spcPct val="90000"/>
              </a:lnSpc>
            </a:pPr>
            <a:endParaRPr lang="en-US" sz="2800" i="1" smtClean="0"/>
          </a:p>
          <a:p>
            <a:pPr eaLnBrk="1" hangingPunct="1">
              <a:lnSpc>
                <a:spcPct val="90000"/>
              </a:lnSpc>
              <a:buFontTx/>
              <a:buNone/>
            </a:pPr>
            <a:endParaRPr lang="en-US" sz="250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Instructor"/>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Instructor"/>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Instructor"/>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Instructor"/>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8499</TotalTime>
  <Words>5392</Words>
  <Application>Microsoft Macintosh PowerPoint</Application>
  <PresentationFormat>On-screen Show (4:3)</PresentationFormat>
  <Paragraphs>971</Paragraphs>
  <Slides>94</Slides>
  <Notes>86</Notes>
  <HiddenSlides>1</HiddenSlides>
  <MMClips>0</MMClips>
  <ScaleCrop>false</ScaleCrop>
  <HeadingPairs>
    <vt:vector size="4" baseType="variant">
      <vt:variant>
        <vt:lpstr>Design Template</vt:lpstr>
      </vt:variant>
      <vt:variant>
        <vt:i4>1</vt:i4>
      </vt:variant>
      <vt:variant>
        <vt:lpstr>Slide Titles</vt:lpstr>
      </vt:variant>
      <vt:variant>
        <vt:i4>94</vt:i4>
      </vt:variant>
    </vt:vector>
  </HeadingPairs>
  <TitlesOfParts>
    <vt:vector size="95" baseType="lpstr">
      <vt:lpstr>Default Design</vt:lpstr>
      <vt:lpstr>Slide 1</vt:lpstr>
      <vt:lpstr>Last time</vt:lpstr>
      <vt:lpstr>Today</vt:lpstr>
      <vt:lpstr>Today</vt:lpstr>
      <vt:lpstr>Tomorrow</vt:lpstr>
      <vt:lpstr>Theories in Information Sciences</vt:lpstr>
      <vt:lpstr>What we know</vt:lpstr>
      <vt:lpstr>What is complexity ?</vt:lpstr>
      <vt:lpstr>Complex micro-worlds</vt:lpstr>
      <vt:lpstr>Complex organisms</vt:lpstr>
      <vt:lpstr>Complex machines</vt:lpstr>
      <vt:lpstr>Complex organizations</vt:lpstr>
      <vt:lpstr>Complex ecosystems</vt:lpstr>
      <vt:lpstr>Complexity for information science</vt:lpstr>
      <vt:lpstr>Complex systems</vt:lpstr>
      <vt:lpstr>Features of complex systems</vt:lpstr>
      <vt:lpstr>Features of complex systems</vt:lpstr>
      <vt:lpstr>Features of complex systems</vt:lpstr>
      <vt:lpstr>Examples of complex systems</vt:lpstr>
      <vt:lpstr>Complexity for information science</vt:lpstr>
      <vt:lpstr>Why do we have to deal with this?</vt:lpstr>
      <vt:lpstr>Types  of Complexity</vt:lpstr>
      <vt:lpstr>Impact</vt:lpstr>
      <vt:lpstr>Optimality</vt:lpstr>
      <vt:lpstr>We will use algorithms</vt:lpstr>
      <vt:lpstr>Which algorithm to use?</vt:lpstr>
      <vt:lpstr>Which algorithm to use?</vt:lpstr>
      <vt:lpstr>Slide 28</vt:lpstr>
      <vt:lpstr>Scenarios</vt:lpstr>
      <vt:lpstr>Measuring the Growth of Work or Hardness of a Problem</vt:lpstr>
      <vt:lpstr>Time vs. Space</vt:lpstr>
      <vt:lpstr>Introducing Big O Notation</vt:lpstr>
      <vt:lpstr>Why Use Big-O Notation</vt:lpstr>
      <vt:lpstr>Size of Input (measure of work)</vt:lpstr>
      <vt:lpstr>Formal Definition of Big-O</vt:lpstr>
      <vt:lpstr>Visual O( ) Meaning</vt:lpstr>
      <vt:lpstr>Simplifying O( ) Answers</vt:lpstr>
      <vt:lpstr>Simplifying O( ) Answers</vt:lpstr>
      <vt:lpstr>Correct but Meaningless</vt:lpstr>
      <vt:lpstr>Comparing Algorithms</vt:lpstr>
      <vt:lpstr>Comparing Factors</vt:lpstr>
      <vt:lpstr>Correctly Interpreting O( )</vt:lpstr>
      <vt:lpstr>Complex/Combined Factors</vt:lpstr>
      <vt:lpstr>Example: Insert in a Sorted Linked List</vt:lpstr>
      <vt:lpstr>Example: Insert in a Sorted Linked List</vt:lpstr>
      <vt:lpstr>Combine the Analysis</vt:lpstr>
      <vt:lpstr>Can have multiple resources</vt:lpstr>
      <vt:lpstr>Example: Search a 2D Array</vt:lpstr>
      <vt:lpstr>Example: Search a 2D Array</vt:lpstr>
      <vt:lpstr>Combine the Analysis</vt:lpstr>
      <vt:lpstr>Sequential Steps</vt:lpstr>
      <vt:lpstr>Embedded Steps</vt:lpstr>
      <vt:lpstr>Correctly Determining O( )</vt:lpstr>
      <vt:lpstr>Summary</vt:lpstr>
      <vt:lpstr>Best vs worse vs average</vt:lpstr>
      <vt:lpstr>Poly-time vs expo-time</vt:lpstr>
      <vt:lpstr>The Traveling Salesman Problem</vt:lpstr>
      <vt:lpstr>The Traveling Salesman Problem</vt:lpstr>
      <vt:lpstr>Costs as computers get faster</vt:lpstr>
      <vt:lpstr>Blowups</vt:lpstr>
      <vt:lpstr>The Towers of Hanoi</vt:lpstr>
      <vt:lpstr>Towers of Hanoi: Solution</vt:lpstr>
      <vt:lpstr>Towers of Hanoi - Complexity</vt:lpstr>
      <vt:lpstr>Towers of Hanoi (2N) Runtime</vt:lpstr>
      <vt:lpstr>Where Does this Leave Us?</vt:lpstr>
      <vt:lpstr>Performance Categories of Algorithms</vt:lpstr>
      <vt:lpstr>Reasonable vs. Unreasonable</vt:lpstr>
      <vt:lpstr>Reasonable vs. Unreasonable</vt:lpstr>
      <vt:lpstr>Two Categories of Algorithms</vt:lpstr>
      <vt:lpstr>Summary</vt:lpstr>
      <vt:lpstr>Complexity example</vt:lpstr>
      <vt:lpstr>Computational complexity examples</vt:lpstr>
      <vt:lpstr>Computational complexity examples</vt:lpstr>
      <vt:lpstr>Computational complexity examples</vt:lpstr>
      <vt:lpstr>Decidable vs. Undecidable</vt:lpstr>
      <vt:lpstr>Complexity Classes</vt:lpstr>
      <vt:lpstr>Decidable vs. Undecidable Problems</vt:lpstr>
      <vt:lpstr>Decidable Problems</vt:lpstr>
      <vt:lpstr>Undecidable Problems</vt:lpstr>
      <vt:lpstr>The Halting Problem</vt:lpstr>
      <vt:lpstr>List of NP problems</vt:lpstr>
      <vt:lpstr>What is a good algorithm/solution?</vt:lpstr>
      <vt:lpstr>Reasonable vs. Unreasonable</vt:lpstr>
      <vt:lpstr>Halting problem</vt:lpstr>
      <vt:lpstr>What’s this good for anyway?</vt:lpstr>
      <vt:lpstr>Measuring the growth of work or how does it scale (scalability)</vt:lpstr>
      <vt:lpstr>Two Categories of Algorithms</vt:lpstr>
      <vt:lpstr>Two Categories of Algorithms</vt:lpstr>
      <vt:lpstr>Summary of algorithmic complexity</vt:lpstr>
      <vt:lpstr>Complexity</vt:lpstr>
      <vt:lpstr>Complex vs complicated</vt:lpstr>
      <vt:lpstr>Introduced Big O Notation</vt:lpstr>
      <vt:lpstr>What’s this good for anyway?</vt:lpstr>
      <vt:lpstr>Questions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Complexity</dc:title>
  <dc:subject/>
  <dc:creator>C. Lee Giles</dc:creator>
  <cp:keywords/>
  <dc:description/>
  <cp:lastModifiedBy>PSU</cp:lastModifiedBy>
  <cp:revision>108</cp:revision>
  <dcterms:created xsi:type="dcterms:W3CDTF">2012-09-10T14:06:10Z</dcterms:created>
  <dcterms:modified xsi:type="dcterms:W3CDTF">2012-09-10T14:08:57Z</dcterms:modified>
  <cp:category/>
</cp:coreProperties>
</file>