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  <p:sldId id="443" r:id="rId193"/>
    <p:sldId id="444" r:id="rId194"/>
    <p:sldId id="445" r:id="rId195"/>
    <p:sldId id="446" r:id="rId196"/>
    <p:sldId id="447" r:id="rId197"/>
    <p:sldId id="448" r:id="rId198"/>
    <p:sldId id="449" r:id="rId199"/>
    <p:sldId id="450" r:id="rId200"/>
    <p:sldId id="451" r:id="rId201"/>
    <p:sldId id="452" r:id="rId202"/>
    <p:sldId id="453" r:id="rId203"/>
    <p:sldId id="454" r:id="rId204"/>
    <p:sldId id="455" r:id="rId205"/>
    <p:sldId id="456" r:id="rId206"/>
    <p:sldId id="457" r:id="rId207"/>
    <p:sldId id="458" r:id="rId208"/>
    <p:sldId id="459" r:id="rId209"/>
    <p:sldId id="460" r:id="rId210"/>
    <p:sldId id="461" r:id="rId211"/>
    <p:sldId id="462" r:id="rId212"/>
    <p:sldId id="463" r:id="rId213"/>
    <p:sldId id="464" r:id="rId214"/>
    <p:sldId id="465" r:id="rId215"/>
    <p:sldId id="466" r:id="rId216"/>
    <p:sldId id="467" r:id="rId217"/>
    <p:sldId id="468" r:id="rId218"/>
    <p:sldId id="469" r:id="rId219"/>
    <p:sldId id="470" r:id="rId220"/>
    <p:sldId id="471" r:id="rId221"/>
    <p:sldId id="472" r:id="rId222"/>
    <p:sldId id="473" r:id="rId223"/>
    <p:sldId id="474" r:id="rId224"/>
    <p:sldId id="475" r:id="rId225"/>
    <p:sldId id="476" r:id="rId226"/>
    <p:sldId id="477" r:id="rId227"/>
    <p:sldId id="478" r:id="rId228"/>
    <p:sldId id="479" r:id="rId229"/>
    <p:sldId id="480" r:id="rId230"/>
    <p:sldId id="481" r:id="rId231"/>
    <p:sldId id="482" r:id="rId232"/>
    <p:sldId id="483" r:id="rId233"/>
    <p:sldId id="484" r:id="rId234"/>
    <p:sldId id="485" r:id="rId235"/>
    <p:sldId id="486" r:id="rId236"/>
    <p:sldId id="487" r:id="rId237"/>
    <p:sldId id="488" r:id="rId238"/>
    <p:sldId id="489" r:id="rId239"/>
    <p:sldId id="490" r:id="rId240"/>
    <p:sldId id="491" r:id="rId241"/>
    <p:sldId id="492" r:id="rId242"/>
    <p:sldId id="493" r:id="rId243"/>
    <p:sldId id="494" r:id="rId244"/>
    <p:sldId id="495" r:id="rId245"/>
    <p:sldId id="496" r:id="rId246"/>
    <p:sldId id="497" r:id="rId247"/>
    <p:sldId id="498" r:id="rId248"/>
    <p:sldId id="499" r:id="rId249"/>
    <p:sldId id="500" r:id="rId250"/>
    <p:sldId id="501" r:id="rId251"/>
    <p:sldId id="502" r:id="rId252"/>
    <p:sldId id="503" r:id="rId253"/>
    <p:sldId id="504" r:id="rId254"/>
    <p:sldId id="505" r:id="rId255"/>
    <p:sldId id="506" r:id="rId256"/>
    <p:sldId id="507" r:id="rId257"/>
    <p:sldId id="508" r:id="rId258"/>
    <p:sldId id="509" r:id="rId259"/>
    <p:sldId id="510" r:id="rId260"/>
    <p:sldId id="511" r:id="rId26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Relationship Id="rId191" Type="http://schemas.openxmlformats.org/officeDocument/2006/relationships/slide" Target="slides/slide186.xml"/><Relationship Id="rId192" Type="http://schemas.openxmlformats.org/officeDocument/2006/relationships/slide" Target="slides/slide187.xml"/><Relationship Id="rId193" Type="http://schemas.openxmlformats.org/officeDocument/2006/relationships/slide" Target="slides/slide188.xml"/><Relationship Id="rId194" Type="http://schemas.openxmlformats.org/officeDocument/2006/relationships/slide" Target="slides/slide189.xml"/><Relationship Id="rId195" Type="http://schemas.openxmlformats.org/officeDocument/2006/relationships/slide" Target="slides/slide190.xml"/><Relationship Id="rId196" Type="http://schemas.openxmlformats.org/officeDocument/2006/relationships/slide" Target="slides/slide191.xml"/><Relationship Id="rId197" Type="http://schemas.openxmlformats.org/officeDocument/2006/relationships/slide" Target="slides/slide192.xml"/><Relationship Id="rId198" Type="http://schemas.openxmlformats.org/officeDocument/2006/relationships/slide" Target="slides/slide193.xml"/><Relationship Id="rId199" Type="http://schemas.openxmlformats.org/officeDocument/2006/relationships/slide" Target="slides/slide194.xml"/><Relationship Id="rId200" Type="http://schemas.openxmlformats.org/officeDocument/2006/relationships/slide" Target="slides/slide195.xml"/><Relationship Id="rId201" Type="http://schemas.openxmlformats.org/officeDocument/2006/relationships/slide" Target="slides/slide196.xml"/><Relationship Id="rId202" Type="http://schemas.openxmlformats.org/officeDocument/2006/relationships/slide" Target="slides/slide197.xml"/><Relationship Id="rId203" Type="http://schemas.openxmlformats.org/officeDocument/2006/relationships/slide" Target="slides/slide198.xml"/><Relationship Id="rId204" Type="http://schemas.openxmlformats.org/officeDocument/2006/relationships/slide" Target="slides/slide199.xml"/><Relationship Id="rId205" Type="http://schemas.openxmlformats.org/officeDocument/2006/relationships/slide" Target="slides/slide200.xml"/><Relationship Id="rId206" Type="http://schemas.openxmlformats.org/officeDocument/2006/relationships/slide" Target="slides/slide201.xml"/><Relationship Id="rId207" Type="http://schemas.openxmlformats.org/officeDocument/2006/relationships/slide" Target="slides/slide202.xml"/><Relationship Id="rId208" Type="http://schemas.openxmlformats.org/officeDocument/2006/relationships/slide" Target="slides/slide203.xml"/><Relationship Id="rId209" Type="http://schemas.openxmlformats.org/officeDocument/2006/relationships/slide" Target="slides/slide204.xml"/><Relationship Id="rId210" Type="http://schemas.openxmlformats.org/officeDocument/2006/relationships/slide" Target="slides/slide205.xml"/><Relationship Id="rId211" Type="http://schemas.openxmlformats.org/officeDocument/2006/relationships/slide" Target="slides/slide206.xml"/><Relationship Id="rId212" Type="http://schemas.openxmlformats.org/officeDocument/2006/relationships/slide" Target="slides/slide207.xml"/><Relationship Id="rId213" Type="http://schemas.openxmlformats.org/officeDocument/2006/relationships/slide" Target="slides/slide208.xml"/><Relationship Id="rId214" Type="http://schemas.openxmlformats.org/officeDocument/2006/relationships/slide" Target="slides/slide209.xml"/><Relationship Id="rId215" Type="http://schemas.openxmlformats.org/officeDocument/2006/relationships/slide" Target="slides/slide210.xml"/><Relationship Id="rId216" Type="http://schemas.openxmlformats.org/officeDocument/2006/relationships/slide" Target="slides/slide211.xml"/><Relationship Id="rId217" Type="http://schemas.openxmlformats.org/officeDocument/2006/relationships/slide" Target="slides/slide212.xml"/><Relationship Id="rId218" Type="http://schemas.openxmlformats.org/officeDocument/2006/relationships/slide" Target="slides/slide213.xml"/><Relationship Id="rId219" Type="http://schemas.openxmlformats.org/officeDocument/2006/relationships/slide" Target="slides/slide214.xml"/><Relationship Id="rId220" Type="http://schemas.openxmlformats.org/officeDocument/2006/relationships/slide" Target="slides/slide215.xml"/><Relationship Id="rId221" Type="http://schemas.openxmlformats.org/officeDocument/2006/relationships/slide" Target="slides/slide216.xml"/><Relationship Id="rId222" Type="http://schemas.openxmlformats.org/officeDocument/2006/relationships/slide" Target="slides/slide217.xml"/><Relationship Id="rId223" Type="http://schemas.openxmlformats.org/officeDocument/2006/relationships/slide" Target="slides/slide218.xml"/><Relationship Id="rId224" Type="http://schemas.openxmlformats.org/officeDocument/2006/relationships/slide" Target="slides/slide219.xml"/><Relationship Id="rId225" Type="http://schemas.openxmlformats.org/officeDocument/2006/relationships/slide" Target="slides/slide220.xml"/><Relationship Id="rId226" Type="http://schemas.openxmlformats.org/officeDocument/2006/relationships/slide" Target="slides/slide221.xml"/><Relationship Id="rId227" Type="http://schemas.openxmlformats.org/officeDocument/2006/relationships/slide" Target="slides/slide222.xml"/><Relationship Id="rId228" Type="http://schemas.openxmlformats.org/officeDocument/2006/relationships/slide" Target="slides/slide223.xml"/><Relationship Id="rId229" Type="http://schemas.openxmlformats.org/officeDocument/2006/relationships/slide" Target="slides/slide224.xml"/><Relationship Id="rId230" Type="http://schemas.openxmlformats.org/officeDocument/2006/relationships/slide" Target="slides/slide225.xml"/><Relationship Id="rId231" Type="http://schemas.openxmlformats.org/officeDocument/2006/relationships/slide" Target="slides/slide226.xml"/><Relationship Id="rId232" Type="http://schemas.openxmlformats.org/officeDocument/2006/relationships/slide" Target="slides/slide227.xml"/><Relationship Id="rId233" Type="http://schemas.openxmlformats.org/officeDocument/2006/relationships/slide" Target="slides/slide228.xml"/><Relationship Id="rId234" Type="http://schemas.openxmlformats.org/officeDocument/2006/relationships/slide" Target="slides/slide229.xml"/><Relationship Id="rId235" Type="http://schemas.openxmlformats.org/officeDocument/2006/relationships/slide" Target="slides/slide230.xml"/><Relationship Id="rId236" Type="http://schemas.openxmlformats.org/officeDocument/2006/relationships/slide" Target="slides/slide231.xml"/><Relationship Id="rId237" Type="http://schemas.openxmlformats.org/officeDocument/2006/relationships/slide" Target="slides/slide232.xml"/><Relationship Id="rId238" Type="http://schemas.openxmlformats.org/officeDocument/2006/relationships/slide" Target="slides/slide233.xml"/><Relationship Id="rId239" Type="http://schemas.openxmlformats.org/officeDocument/2006/relationships/slide" Target="slides/slide234.xml"/><Relationship Id="rId240" Type="http://schemas.openxmlformats.org/officeDocument/2006/relationships/slide" Target="slides/slide235.xml"/><Relationship Id="rId241" Type="http://schemas.openxmlformats.org/officeDocument/2006/relationships/slide" Target="slides/slide236.xml"/><Relationship Id="rId242" Type="http://schemas.openxmlformats.org/officeDocument/2006/relationships/slide" Target="slides/slide237.xml"/><Relationship Id="rId243" Type="http://schemas.openxmlformats.org/officeDocument/2006/relationships/slide" Target="slides/slide238.xml"/><Relationship Id="rId244" Type="http://schemas.openxmlformats.org/officeDocument/2006/relationships/slide" Target="slides/slide239.xml"/><Relationship Id="rId245" Type="http://schemas.openxmlformats.org/officeDocument/2006/relationships/slide" Target="slides/slide240.xml"/><Relationship Id="rId246" Type="http://schemas.openxmlformats.org/officeDocument/2006/relationships/slide" Target="slides/slide241.xml"/><Relationship Id="rId247" Type="http://schemas.openxmlformats.org/officeDocument/2006/relationships/slide" Target="slides/slide242.xml"/><Relationship Id="rId248" Type="http://schemas.openxmlformats.org/officeDocument/2006/relationships/slide" Target="slides/slide243.xml"/><Relationship Id="rId249" Type="http://schemas.openxmlformats.org/officeDocument/2006/relationships/slide" Target="slides/slide244.xml"/><Relationship Id="rId250" Type="http://schemas.openxmlformats.org/officeDocument/2006/relationships/slide" Target="slides/slide245.xml"/><Relationship Id="rId251" Type="http://schemas.openxmlformats.org/officeDocument/2006/relationships/slide" Target="slides/slide246.xml"/><Relationship Id="rId252" Type="http://schemas.openxmlformats.org/officeDocument/2006/relationships/slide" Target="slides/slide247.xml"/><Relationship Id="rId253" Type="http://schemas.openxmlformats.org/officeDocument/2006/relationships/slide" Target="slides/slide248.xml"/><Relationship Id="rId254" Type="http://schemas.openxmlformats.org/officeDocument/2006/relationships/slide" Target="slides/slide249.xml"/><Relationship Id="rId255" Type="http://schemas.openxmlformats.org/officeDocument/2006/relationships/slide" Target="slides/slide250.xml"/><Relationship Id="rId256" Type="http://schemas.openxmlformats.org/officeDocument/2006/relationships/slide" Target="slides/slide251.xml"/><Relationship Id="rId257" Type="http://schemas.openxmlformats.org/officeDocument/2006/relationships/slide" Target="slides/slide252.xml"/><Relationship Id="rId258" Type="http://schemas.openxmlformats.org/officeDocument/2006/relationships/slide" Target="slides/slide253.xml"/><Relationship Id="rId259" Type="http://schemas.openxmlformats.org/officeDocument/2006/relationships/slide" Target="slides/slide254.xml"/><Relationship Id="rId260" Type="http://schemas.openxmlformats.org/officeDocument/2006/relationships/slide" Target="slides/slide255.xml"/><Relationship Id="rId261" Type="http://schemas.openxmlformats.org/officeDocument/2006/relationships/slide" Target="slides/slide25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35935" y="2261108"/>
            <a:ext cx="3072129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85C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6295" y="5417846"/>
            <a:ext cx="7771409" cy="833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300" b="1" i="0">
                <a:solidFill>
                  <a:srgbClr val="85C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85C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D3D3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85C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589297" y="1149019"/>
            <a:ext cx="3758565" cy="4081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85C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85C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29462" y="6486525"/>
            <a:ext cx="1873250" cy="2730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2716" y="737108"/>
            <a:ext cx="5798566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85C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3847" y="2317686"/>
            <a:ext cx="8636304" cy="283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D3D3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8501" y="6177369"/>
            <a:ext cx="6059805" cy="636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
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
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835" y="2256142"/>
            <a:ext cx="721233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190"/>
              <a:t>Elasticsearch </a:t>
            </a:r>
            <a:r>
              <a:rPr dirty="0" sz="5000" spc="15"/>
              <a:t>Query</a:t>
            </a:r>
            <a:r>
              <a:rPr dirty="0" sz="5000" spc="350"/>
              <a:t> </a:t>
            </a:r>
            <a:r>
              <a:rPr dirty="0" sz="5000" spc="-250"/>
              <a:t>DSL</a:t>
            </a:r>
            <a:endParaRPr sz="5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4370" y="3128124"/>
            <a:ext cx="5255260" cy="2143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000" b="1">
                <a:solidFill>
                  <a:srgbClr val="85C050"/>
                </a:solidFill>
                <a:latin typeface="Arial"/>
                <a:cs typeface="Arial"/>
              </a:rPr>
              <a:t>… </a:t>
            </a:r>
            <a:r>
              <a:rPr dirty="0" sz="4000" spc="20" b="1">
                <a:solidFill>
                  <a:srgbClr val="85C050"/>
                </a:solidFill>
                <a:latin typeface="Arial"/>
                <a:cs typeface="Arial"/>
              </a:rPr>
              <a:t>not </a:t>
            </a:r>
            <a:r>
              <a:rPr dirty="0" sz="4000" spc="-114" b="1">
                <a:solidFill>
                  <a:srgbClr val="85C050"/>
                </a:solidFill>
                <a:latin typeface="Arial"/>
                <a:cs typeface="Arial"/>
              </a:rPr>
              <a:t>just </a:t>
            </a:r>
            <a:r>
              <a:rPr dirty="0" sz="4000" spc="20" b="1">
                <a:solidFill>
                  <a:srgbClr val="85C050"/>
                </a:solidFill>
                <a:latin typeface="Arial"/>
                <a:cs typeface="Arial"/>
              </a:rPr>
              <a:t>for</a:t>
            </a:r>
            <a:r>
              <a:rPr dirty="0" sz="4000" spc="31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4000" spc="-85" b="1">
                <a:solidFill>
                  <a:srgbClr val="85C050"/>
                </a:solidFill>
                <a:latin typeface="Arial"/>
                <a:cs typeface="Arial"/>
              </a:rPr>
              <a:t>wizards</a:t>
            </a:r>
            <a:endParaRPr sz="4000">
              <a:latin typeface="Arial"/>
              <a:cs typeface="Arial"/>
            </a:endParaRPr>
          </a:p>
          <a:p>
            <a:pPr algn="ctr" marR="3810">
              <a:lnSpc>
                <a:spcPct val="100000"/>
              </a:lnSpc>
              <a:spcBef>
                <a:spcPts val="2650"/>
              </a:spcBef>
            </a:pPr>
            <a:r>
              <a:rPr dirty="0" sz="3600" spc="10" b="1">
                <a:solidFill>
                  <a:srgbClr val="4C4C4C"/>
                </a:solidFill>
                <a:latin typeface="Trebuchet MS"/>
                <a:cs typeface="Trebuchet MS"/>
              </a:rPr>
              <a:t>Clinton</a:t>
            </a:r>
            <a:r>
              <a:rPr dirty="0" sz="3600" spc="-30" b="1">
                <a:solidFill>
                  <a:srgbClr val="4C4C4C"/>
                </a:solidFill>
                <a:latin typeface="Trebuchet MS"/>
                <a:cs typeface="Trebuchet MS"/>
              </a:rPr>
              <a:t> </a:t>
            </a:r>
            <a:r>
              <a:rPr dirty="0" sz="3600" spc="70" b="1">
                <a:solidFill>
                  <a:srgbClr val="4C4C4C"/>
                </a:solidFill>
                <a:latin typeface="Trebuchet MS"/>
                <a:cs typeface="Trebuchet MS"/>
              </a:rPr>
              <a:t>Gormley</a:t>
            </a:r>
            <a:endParaRPr sz="3600">
              <a:latin typeface="Trebuchet MS"/>
              <a:cs typeface="Trebuchet MS"/>
            </a:endParaRPr>
          </a:p>
          <a:p>
            <a:pPr algn="ctr" marR="3810">
              <a:lnSpc>
                <a:spcPct val="100000"/>
              </a:lnSpc>
              <a:spcBef>
                <a:spcPts val="580"/>
              </a:spcBef>
            </a:pPr>
            <a:r>
              <a:rPr dirty="0" sz="3600">
                <a:solidFill>
                  <a:srgbClr val="4C4C4C"/>
                </a:solidFill>
                <a:latin typeface="Trebuchet MS"/>
                <a:cs typeface="Trebuchet MS"/>
              </a:rPr>
              <a:t>@clintongormley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844" y="1511808"/>
            <a:ext cx="5260340" cy="30861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99310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mapping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pc="-280"/>
              <a:t>analysis</a:t>
            </a:r>
          </a:p>
        </p:txBody>
      </p:sp>
      <p:sp>
        <p:nvSpPr>
          <p:cNvPr id="3" name="object 3"/>
          <p:cNvSpPr/>
          <p:nvPr/>
        </p:nvSpPr>
        <p:spPr>
          <a:xfrm>
            <a:off x="2397264" y="2610184"/>
            <a:ext cx="1010285" cy="850265"/>
          </a:xfrm>
          <a:custGeom>
            <a:avLst/>
            <a:gdLst/>
            <a:ahLst/>
            <a:cxnLst/>
            <a:rect l="l" t="t" r="r" b="b"/>
            <a:pathLst>
              <a:path w="1010285" h="850264">
                <a:moveTo>
                  <a:pt x="0" y="850231"/>
                </a:moveTo>
                <a:lnTo>
                  <a:pt x="24291" y="829786"/>
                </a:lnTo>
                <a:lnTo>
                  <a:pt x="985912" y="20444"/>
                </a:lnTo>
                <a:lnTo>
                  <a:pt x="1010203" y="0"/>
                </a:lnTo>
              </a:path>
            </a:pathLst>
          </a:custGeom>
          <a:ln w="63499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99764" y="2463800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39" h="266064">
                <a:moveTo>
                  <a:pt x="281635" y="0"/>
                </a:moveTo>
                <a:lnTo>
                  <a:pt x="0" y="67716"/>
                </a:lnTo>
                <a:lnTo>
                  <a:pt x="166827" y="265938"/>
                </a:lnTo>
                <a:lnTo>
                  <a:pt x="281635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23338" y="3340861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39" h="266064">
                <a:moveTo>
                  <a:pt x="114807" y="0"/>
                </a:moveTo>
                <a:lnTo>
                  <a:pt x="0" y="265938"/>
                </a:lnTo>
                <a:lnTo>
                  <a:pt x="281635" y="198221"/>
                </a:lnTo>
                <a:lnTo>
                  <a:pt x="114807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8517" y="3271685"/>
            <a:ext cx="4006215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640715">
              <a:lnSpc>
                <a:spcPct val="100000"/>
              </a:lnSpc>
              <a:spcBef>
                <a:spcPts val="500"/>
              </a:spcBef>
              <a:tabLst>
                <a:tab pos="2526665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45" b="1">
                <a:solidFill>
                  <a:srgbClr val="3D3D3D"/>
                </a:solidFill>
                <a:latin typeface="Arial"/>
                <a:cs typeface="Arial"/>
              </a:rPr>
              <a:t>"brown"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2930" y="2314397"/>
            <a:ext cx="8319134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40"/>
              <a:t>how </a:t>
            </a:r>
            <a:r>
              <a:rPr dirty="0" sz="5400" spc="-30"/>
              <a:t>relevant </a:t>
            </a:r>
            <a:r>
              <a:rPr dirty="0" sz="5400" spc="-355"/>
              <a:t>is </a:t>
            </a:r>
            <a:r>
              <a:rPr dirty="0" sz="5400" spc="-150"/>
              <a:t>this</a:t>
            </a:r>
            <a:r>
              <a:rPr dirty="0" sz="5400" spc="-360"/>
              <a:t> </a:t>
            </a:r>
            <a:r>
              <a:rPr dirty="0" sz="5400" spc="-25"/>
              <a:t>term?</a:t>
            </a:r>
            <a:endParaRPr sz="540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1871" y="810196"/>
            <a:ext cx="42157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9065" algn="l"/>
              </a:tabLst>
            </a:pPr>
            <a:r>
              <a:rPr dirty="0" sz="5000" spc="-680"/>
              <a:t>GET</a:t>
            </a:r>
            <a:r>
              <a:rPr dirty="0" sz="5000" spc="-680"/>
              <a:t>	</a:t>
            </a:r>
            <a:r>
              <a:rPr dirty="0" sz="5000" spc="210"/>
              <a:t>/_search</a:t>
            </a:r>
            <a:endParaRPr sz="50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5988" y="1643239"/>
            <a:ext cx="2386330" cy="91757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2600" spc="41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600">
              <a:latin typeface="Arial"/>
              <a:cs typeface="Arial"/>
            </a:endParaRPr>
          </a:p>
          <a:p>
            <a:pPr marL="556895">
              <a:lnSpc>
                <a:spcPct val="100000"/>
              </a:lnSpc>
              <a:spcBef>
                <a:spcPts val="390"/>
              </a:spcBef>
              <a:tabLst>
                <a:tab pos="2191385" algn="l"/>
              </a:tabLst>
            </a:pPr>
            <a:r>
              <a:rPr dirty="0" sz="2600" spc="12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26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600" spc="41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5988" y="3872801"/>
            <a:ext cx="751840" cy="91757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90"/>
              </a:spcBef>
            </a:pPr>
            <a:r>
              <a:rPr dirty="0" sz="2600" spc="41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2600" spc="41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1871" y="810196"/>
            <a:ext cx="42157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9065" algn="l"/>
              </a:tabLst>
            </a:pPr>
            <a:r>
              <a:rPr dirty="0" sz="5000" spc="-680"/>
              <a:t>GET</a:t>
            </a:r>
            <a:r>
              <a:rPr dirty="0" sz="5000" spc="-680"/>
              <a:t>	</a:t>
            </a:r>
            <a:r>
              <a:rPr dirty="0" sz="5000" spc="210"/>
              <a:t>/_search</a:t>
            </a:r>
            <a:endParaRPr sz="5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5988" y="1643239"/>
            <a:ext cx="4746625" cy="314706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2600" spc="41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600">
              <a:latin typeface="Arial"/>
              <a:cs typeface="Arial"/>
            </a:endParaRPr>
          </a:p>
          <a:p>
            <a:pPr marL="556895">
              <a:lnSpc>
                <a:spcPct val="100000"/>
              </a:lnSpc>
              <a:spcBef>
                <a:spcPts val="390"/>
              </a:spcBef>
              <a:tabLst>
                <a:tab pos="2191385" algn="l"/>
              </a:tabLst>
            </a:pPr>
            <a:r>
              <a:rPr dirty="0" sz="2600" spc="125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600" spc="41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600">
              <a:latin typeface="Arial"/>
              <a:cs typeface="Arial"/>
            </a:endParaRPr>
          </a:p>
          <a:p>
            <a:pPr marL="1101725">
              <a:lnSpc>
                <a:spcPct val="100000"/>
              </a:lnSpc>
              <a:spcBef>
                <a:spcPts val="390"/>
              </a:spcBef>
              <a:tabLst>
                <a:tab pos="2553970" algn="l"/>
              </a:tabLst>
            </a:pPr>
            <a:r>
              <a:rPr dirty="0" sz="2600" spc="145" b="1">
                <a:solidFill>
                  <a:srgbClr val="85C050"/>
                </a:solidFill>
                <a:latin typeface="Arial"/>
                <a:cs typeface="Arial"/>
              </a:rPr>
              <a:t>"term":	</a:t>
            </a:r>
            <a:r>
              <a:rPr dirty="0" sz="2600" spc="415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endParaRPr sz="2600">
              <a:latin typeface="Arial"/>
              <a:cs typeface="Arial"/>
            </a:endParaRPr>
          </a:p>
          <a:p>
            <a:pPr marL="1827530">
              <a:lnSpc>
                <a:spcPct val="100000"/>
              </a:lnSpc>
              <a:spcBef>
                <a:spcPts val="395"/>
              </a:spcBef>
              <a:tabLst>
                <a:tab pos="3462020" algn="l"/>
              </a:tabLst>
            </a:pPr>
            <a:r>
              <a:rPr dirty="0" sz="2600" spc="434" b="1">
                <a:solidFill>
                  <a:srgbClr val="85C050"/>
                </a:solidFill>
                <a:latin typeface="Arial"/>
                <a:cs typeface="Arial"/>
              </a:rPr>
              <a:t>"title":</a:t>
            </a:r>
            <a:r>
              <a:rPr dirty="0" sz="2600" spc="434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600" spc="-40" b="1">
                <a:solidFill>
                  <a:srgbClr val="85C050"/>
                </a:solidFill>
                <a:latin typeface="Arial"/>
                <a:cs typeface="Arial"/>
              </a:rPr>
              <a:t>"brown"</a:t>
            </a:r>
            <a:endParaRPr sz="2600">
              <a:latin typeface="Arial"/>
              <a:cs typeface="Arial"/>
            </a:endParaRPr>
          </a:p>
          <a:p>
            <a:pPr marL="1101725">
              <a:lnSpc>
                <a:spcPct val="100000"/>
              </a:lnSpc>
              <a:spcBef>
                <a:spcPts val="390"/>
              </a:spcBef>
            </a:pPr>
            <a:r>
              <a:rPr dirty="0" sz="2600" spc="415" b="1">
                <a:solidFill>
                  <a:srgbClr val="85C050"/>
                </a:solidFill>
                <a:latin typeface="Arial"/>
                <a:cs typeface="Arial"/>
              </a:rPr>
              <a:t>}</a:t>
            </a:r>
            <a:endParaRPr sz="2600">
              <a:latin typeface="Arial"/>
              <a:cs typeface="Arial"/>
            </a:endParaRPr>
          </a:p>
          <a:p>
            <a:pPr marL="556895">
              <a:lnSpc>
                <a:spcPct val="100000"/>
              </a:lnSpc>
              <a:spcBef>
                <a:spcPts val="390"/>
              </a:spcBef>
            </a:pPr>
            <a:r>
              <a:rPr dirty="0" sz="2600" spc="41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2600" spc="41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858" y="1704035"/>
            <a:ext cx="4048760" cy="8585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  <a:tabLst>
                <a:tab pos="2359025" algn="l"/>
              </a:tabLst>
            </a:pPr>
            <a:r>
              <a:rPr dirty="0" sz="2400" spc="130" b="1">
                <a:solidFill>
                  <a:srgbClr val="3D3D3D"/>
                </a:solidFill>
                <a:latin typeface="Arial"/>
                <a:cs typeface="Arial"/>
              </a:rPr>
              <a:t>"_index":</a:t>
            </a:r>
            <a:r>
              <a:rPr dirty="0" sz="2400" spc="13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50" b="1">
                <a:solidFill>
                  <a:srgbClr val="3D3D3D"/>
                </a:solidFill>
                <a:latin typeface="Arial"/>
                <a:cs typeface="Arial"/>
              </a:rPr>
              <a:t>"myindex",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0174" y="2536634"/>
            <a:ext cx="1366520" cy="8585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150" b="1">
                <a:solidFill>
                  <a:srgbClr val="3D3D3D"/>
                </a:solidFill>
                <a:latin typeface="Arial"/>
                <a:cs typeface="Arial"/>
              </a:rPr>
              <a:t>"_type":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"_id":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5980" y="2536634"/>
            <a:ext cx="1534160" cy="8585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55" b="1">
                <a:solidFill>
                  <a:srgbClr val="3D3D3D"/>
                </a:solidFill>
                <a:latin typeface="Arial"/>
                <a:cs typeface="Arial"/>
              </a:rPr>
              <a:t>"mytype",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250" b="1">
                <a:solidFill>
                  <a:srgbClr val="3D3D3D"/>
                </a:solidFill>
                <a:latin typeface="Arial"/>
                <a:cs typeface="Arial"/>
              </a:rPr>
              <a:t>"1",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858" y="3369259"/>
            <a:ext cx="8574405" cy="252349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682625">
              <a:lnSpc>
                <a:spcPct val="100000"/>
              </a:lnSpc>
              <a:spcBef>
                <a:spcPts val="495"/>
              </a:spcBef>
              <a:tabLst>
                <a:tab pos="2359025" algn="l"/>
              </a:tabLst>
            </a:pP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"_score":	</a:t>
            </a:r>
            <a:r>
              <a:rPr dirty="0" sz="2400" spc="315" b="1">
                <a:solidFill>
                  <a:srgbClr val="85C050"/>
                </a:solidFill>
                <a:latin typeface="Arial"/>
                <a:cs typeface="Arial"/>
              </a:rPr>
              <a:t>0.5,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  <a:tabLst>
                <a:tab pos="2526665" algn="l"/>
              </a:tabLst>
            </a:pPr>
            <a:r>
              <a:rPr dirty="0" sz="2400" spc="90" b="1">
                <a:solidFill>
                  <a:srgbClr val="3D3D3D"/>
                </a:solidFill>
                <a:latin typeface="Arial"/>
                <a:cs typeface="Arial"/>
              </a:rPr>
              <a:t>"_source":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185545">
              <a:lnSpc>
                <a:spcPct val="100000"/>
              </a:lnSpc>
              <a:spcBef>
                <a:spcPts val="395"/>
              </a:spcBef>
              <a:tabLst>
                <a:tab pos="3028950" algn="l"/>
                <a:tab pos="4202430" algn="l"/>
                <a:tab pos="520827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1185545">
              <a:lnSpc>
                <a:spcPct val="100000"/>
              </a:lnSpc>
              <a:spcBef>
                <a:spcPts val="400"/>
              </a:spcBef>
              <a:tabLst>
                <a:tab pos="3029585" algn="l"/>
                <a:tab pos="4203065" algn="l"/>
                <a:tab pos="5543550" algn="l"/>
                <a:tab pos="6214110" algn="l"/>
                <a:tab pos="7722870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14" b="1">
                <a:solidFill>
                  <a:srgbClr val="3D3D3D"/>
                </a:solidFill>
                <a:latin typeface="Arial"/>
                <a:cs typeface="Arial"/>
              </a:rPr>
              <a:t>"Brown</a:t>
            </a:r>
            <a:r>
              <a:rPr dirty="0" sz="2400" spc="-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3550" y="692200"/>
            <a:ext cx="8257540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600" spc="-40"/>
              <a:t>how </a:t>
            </a:r>
            <a:r>
              <a:rPr dirty="0" sz="5600" spc="-30"/>
              <a:t>relevant </a:t>
            </a:r>
            <a:r>
              <a:rPr dirty="0" sz="5600" spc="-365"/>
              <a:t>is </a:t>
            </a:r>
            <a:r>
              <a:rPr dirty="0" sz="5600" spc="-155"/>
              <a:t>this</a:t>
            </a:r>
            <a:r>
              <a:rPr dirty="0" sz="5600" spc="-400"/>
              <a:t> </a:t>
            </a:r>
            <a:r>
              <a:rPr dirty="0" sz="5600" spc="-210"/>
              <a:t>doc?</a:t>
            </a:r>
            <a:endParaRPr sz="560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417" y="737108"/>
            <a:ext cx="554418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/>
              <a:t>relevance</a:t>
            </a:r>
            <a:r>
              <a:rPr dirty="0" spc="70"/>
              <a:t> </a:t>
            </a:r>
            <a:r>
              <a:rPr dirty="0" spc="-229"/>
              <a:t>score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417" y="737108"/>
            <a:ext cx="554418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/>
              <a:t>relevance</a:t>
            </a:r>
            <a:r>
              <a:rPr dirty="0" spc="70"/>
              <a:t> </a:t>
            </a:r>
            <a:r>
              <a:rPr dirty="0" spc="-229"/>
              <a:t>score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837" y="1796503"/>
            <a:ext cx="8008620" cy="12700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3D3D3D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3600" spc="-100" b="1">
                <a:solidFill>
                  <a:srgbClr val="85C050"/>
                </a:solidFill>
                <a:latin typeface="Arial"/>
                <a:cs typeface="Arial"/>
              </a:rPr>
              <a:t>this</a:t>
            </a:r>
            <a:r>
              <a:rPr dirty="0" sz="3600" spc="-4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20" b="1">
                <a:solidFill>
                  <a:srgbClr val="85C050"/>
                </a:solidFill>
                <a:latin typeface="Arial"/>
                <a:cs typeface="Arial"/>
              </a:rPr>
              <a:t>more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417" y="737108"/>
            <a:ext cx="554418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/>
              <a:t>relevance</a:t>
            </a:r>
            <a:r>
              <a:rPr dirty="0" spc="70"/>
              <a:t> </a:t>
            </a:r>
            <a:r>
              <a:rPr dirty="0" spc="-229"/>
              <a:t>score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837" y="1796503"/>
            <a:ext cx="8253730" cy="25146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3D3D3D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this</a:t>
            </a:r>
            <a:r>
              <a:rPr dirty="0" sz="3600" spc="-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more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3D3D3D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3600" spc="-225" b="1">
                <a:solidFill>
                  <a:srgbClr val="85C050"/>
                </a:solidFill>
                <a:latin typeface="Arial"/>
                <a:cs typeface="Arial"/>
              </a:rPr>
              <a:t>ALL</a:t>
            </a:r>
            <a:r>
              <a:rPr dirty="0" sz="3600" spc="-2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3600" spc="-190" b="1">
                <a:solidFill>
                  <a:srgbClr val="3D3D3D"/>
                </a:solidFill>
                <a:latin typeface="Arial"/>
                <a:cs typeface="Arial"/>
              </a:rPr>
              <a:t>docs?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204" b="1">
                <a:solidFill>
                  <a:srgbClr val="85C050"/>
                </a:solidFill>
                <a:latin typeface="Arial"/>
                <a:cs typeface="Arial"/>
              </a:rPr>
              <a:t>less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4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417" y="737108"/>
            <a:ext cx="554418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/>
              <a:t>relevance</a:t>
            </a:r>
            <a:r>
              <a:rPr dirty="0" spc="70"/>
              <a:t> </a:t>
            </a:r>
            <a:r>
              <a:rPr dirty="0" spc="-229"/>
              <a:t>score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837" y="1796503"/>
            <a:ext cx="8253730" cy="37592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3D3D3D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this</a:t>
            </a:r>
            <a:r>
              <a:rPr dirty="0" sz="3600" spc="-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more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3D3D3D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3600" spc="-225" b="1">
                <a:solidFill>
                  <a:srgbClr val="3D3D3D"/>
                </a:solidFill>
                <a:latin typeface="Arial"/>
                <a:cs typeface="Arial"/>
              </a:rPr>
              <a:t>ALL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90" b="1">
                <a:solidFill>
                  <a:srgbClr val="3D3D3D"/>
                </a:solidFill>
                <a:latin typeface="Arial"/>
                <a:cs typeface="Arial"/>
              </a:rPr>
              <a:t>docs?</a:t>
            </a:r>
            <a:endParaRPr sz="3600">
              <a:latin typeface="Arial"/>
              <a:cs typeface="Arial"/>
            </a:endParaRPr>
          </a:p>
          <a:p>
            <a:pPr marL="12700" marR="3652520" indent="676275">
              <a:lnSpc>
                <a:spcPct val="113399"/>
              </a:lnSpc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204" b="1">
                <a:solidFill>
                  <a:srgbClr val="3D3D3D"/>
                </a:solidFill>
                <a:latin typeface="Arial"/>
                <a:cs typeface="Arial"/>
              </a:rPr>
              <a:t>less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 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35" b="1">
                <a:solidFill>
                  <a:srgbClr val="85C050"/>
                </a:solidFill>
                <a:latin typeface="Arial"/>
                <a:cs typeface="Arial"/>
              </a:rPr>
              <a:t>long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this</a:t>
            </a:r>
            <a:r>
              <a:rPr dirty="0" sz="3600" spc="-34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40" b="1">
                <a:solidFill>
                  <a:srgbClr val="85C050"/>
                </a:solidFill>
                <a:latin typeface="Arial"/>
                <a:cs typeface="Arial"/>
              </a:rPr>
              <a:t>shorter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lucene</a:t>
            </a:r>
            <a:r>
              <a:rPr dirty="0" spc="40"/>
              <a:t> </a:t>
            </a:r>
            <a:r>
              <a:rPr dirty="0" spc="-125"/>
              <a:t>similarity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837" y="1796503"/>
            <a:ext cx="8253730" cy="37592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3D3D3D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this</a:t>
            </a:r>
            <a:r>
              <a:rPr dirty="0" sz="3600" spc="-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more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3D3D3D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3600" spc="-225" b="1">
                <a:solidFill>
                  <a:srgbClr val="3D3D3D"/>
                </a:solidFill>
                <a:latin typeface="Arial"/>
                <a:cs typeface="Arial"/>
              </a:rPr>
              <a:t>ALL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90" b="1">
                <a:solidFill>
                  <a:srgbClr val="3D3D3D"/>
                </a:solidFill>
                <a:latin typeface="Arial"/>
                <a:cs typeface="Arial"/>
              </a:rPr>
              <a:t>docs?</a:t>
            </a:r>
            <a:endParaRPr sz="3600">
              <a:latin typeface="Arial"/>
              <a:cs typeface="Arial"/>
            </a:endParaRPr>
          </a:p>
          <a:p>
            <a:pPr marL="12700" marR="3652520" indent="676275">
              <a:lnSpc>
                <a:spcPct val="113399"/>
              </a:lnSpc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204" b="1">
                <a:solidFill>
                  <a:srgbClr val="3D3D3D"/>
                </a:solidFill>
                <a:latin typeface="Arial"/>
                <a:cs typeface="Arial"/>
              </a:rPr>
              <a:t>less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 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long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this</a:t>
            </a:r>
            <a:r>
              <a:rPr dirty="0" sz="3600" spc="-34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40" b="1">
                <a:solidFill>
                  <a:srgbClr val="3D3D3D"/>
                </a:solidFill>
                <a:latin typeface="Arial"/>
                <a:cs typeface="Arial"/>
              </a:rPr>
              <a:t>shorter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lucene</a:t>
            </a:r>
            <a:r>
              <a:rPr dirty="0" spc="40"/>
              <a:t> </a:t>
            </a:r>
            <a:r>
              <a:rPr dirty="0" spc="-125"/>
              <a:t>similarity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837" y="1796503"/>
            <a:ext cx="8253730" cy="37592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3600" spc="40" b="1">
                <a:solidFill>
                  <a:srgbClr val="85C050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85C050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85C050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85C050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85C050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85C050"/>
                </a:solidFill>
                <a:latin typeface="Arial"/>
                <a:cs typeface="Arial"/>
              </a:rPr>
              <a:t>in this</a:t>
            </a:r>
            <a:r>
              <a:rPr dirty="0" sz="3600" spc="-4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85C050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85C050"/>
                </a:solidFill>
                <a:latin typeface="DejaVu Sans"/>
                <a:cs typeface="DejaVu Sans"/>
              </a:rPr>
              <a:t>➔ </a:t>
            </a:r>
            <a:r>
              <a:rPr dirty="0" sz="3600" spc="-20" b="1">
                <a:solidFill>
                  <a:srgbClr val="85C050"/>
                </a:solidFill>
                <a:latin typeface="Arial"/>
                <a:cs typeface="Arial"/>
              </a:rPr>
              <a:t>more </a:t>
            </a:r>
            <a:r>
              <a:rPr dirty="0" sz="3600" spc="-235" b="1">
                <a:solidFill>
                  <a:srgbClr val="85C050"/>
                </a:solidFill>
                <a:latin typeface="Arial"/>
                <a:cs typeface="Arial"/>
              </a:rPr>
              <a:t>is</a:t>
            </a:r>
            <a:r>
              <a:rPr dirty="0" sz="3600" spc="-14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85C050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3D3D3D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3600" spc="-225" b="1">
                <a:solidFill>
                  <a:srgbClr val="3D3D3D"/>
                </a:solidFill>
                <a:latin typeface="Arial"/>
                <a:cs typeface="Arial"/>
              </a:rPr>
              <a:t>ALL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90" b="1">
                <a:solidFill>
                  <a:srgbClr val="3D3D3D"/>
                </a:solidFill>
                <a:latin typeface="Arial"/>
                <a:cs typeface="Arial"/>
              </a:rPr>
              <a:t>docs?</a:t>
            </a:r>
            <a:endParaRPr sz="3600">
              <a:latin typeface="Arial"/>
              <a:cs typeface="Arial"/>
            </a:endParaRPr>
          </a:p>
          <a:p>
            <a:pPr marL="12700" marR="3652520" indent="676275">
              <a:lnSpc>
                <a:spcPct val="113399"/>
              </a:lnSpc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204" b="1">
                <a:solidFill>
                  <a:srgbClr val="3D3D3D"/>
                </a:solidFill>
                <a:latin typeface="Arial"/>
                <a:cs typeface="Arial"/>
              </a:rPr>
              <a:t>less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 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long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this</a:t>
            </a:r>
            <a:r>
              <a:rPr dirty="0" sz="3600" spc="-34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40" b="1">
                <a:solidFill>
                  <a:srgbClr val="3D3D3D"/>
                </a:solidFill>
                <a:latin typeface="Arial"/>
                <a:cs typeface="Arial"/>
              </a:rPr>
              <a:t>shorter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97264" y="2610184"/>
            <a:ext cx="1010285" cy="850265"/>
          </a:xfrm>
          <a:custGeom>
            <a:avLst/>
            <a:gdLst/>
            <a:ahLst/>
            <a:cxnLst/>
            <a:rect l="l" t="t" r="r" b="b"/>
            <a:pathLst>
              <a:path w="1010285" h="850264">
                <a:moveTo>
                  <a:pt x="0" y="850231"/>
                </a:moveTo>
                <a:lnTo>
                  <a:pt x="24291" y="829786"/>
                </a:lnTo>
                <a:lnTo>
                  <a:pt x="985912" y="20444"/>
                </a:lnTo>
                <a:lnTo>
                  <a:pt x="1010203" y="0"/>
                </a:lnTo>
              </a:path>
            </a:pathLst>
          </a:custGeom>
          <a:ln w="63499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299764" y="2463800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39" h="266064">
                <a:moveTo>
                  <a:pt x="281635" y="0"/>
                </a:moveTo>
                <a:lnTo>
                  <a:pt x="0" y="67716"/>
                </a:lnTo>
                <a:lnTo>
                  <a:pt x="166827" y="265938"/>
                </a:lnTo>
                <a:lnTo>
                  <a:pt x="281635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23338" y="3340861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39" h="266064">
                <a:moveTo>
                  <a:pt x="114807" y="0"/>
                </a:moveTo>
                <a:lnTo>
                  <a:pt x="0" y="265938"/>
                </a:lnTo>
                <a:lnTo>
                  <a:pt x="281635" y="198221"/>
                </a:lnTo>
                <a:lnTo>
                  <a:pt x="114807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8844" y="1511808"/>
            <a:ext cx="7515225" cy="30861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99310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mapping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213225" algn="l"/>
              </a:tabLst>
            </a:pPr>
            <a:r>
              <a:rPr dirty="0" spc="-280"/>
              <a:t>analysis	</a:t>
            </a:r>
            <a:r>
              <a:rPr dirty="0" spc="-45"/>
              <a:t>query</a:t>
            </a:r>
            <a:r>
              <a:rPr dirty="0" spc="20"/>
              <a:t> </a:t>
            </a:r>
            <a:r>
              <a:rPr dirty="0" spc="-225"/>
              <a:t>dsl</a:t>
            </a:r>
          </a:p>
        </p:txBody>
      </p:sp>
      <p:sp>
        <p:nvSpPr>
          <p:cNvPr id="6" name="object 6"/>
          <p:cNvSpPr/>
          <p:nvPr/>
        </p:nvSpPr>
        <p:spPr>
          <a:xfrm>
            <a:off x="4152898" y="4324350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30316" y="0"/>
                </a:lnTo>
                <a:lnTo>
                  <a:pt x="591983" y="0"/>
                </a:lnTo>
                <a:lnTo>
                  <a:pt x="622300" y="0"/>
                </a:lnTo>
              </a:path>
            </a:pathLst>
          </a:custGeom>
          <a:ln w="635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43450" y="4194809"/>
            <a:ext cx="259079" cy="259079"/>
          </a:xfrm>
          <a:custGeom>
            <a:avLst/>
            <a:gdLst/>
            <a:ahLst/>
            <a:cxnLst/>
            <a:rect l="l" t="t" r="r" b="b"/>
            <a:pathLst>
              <a:path w="259079" h="259079">
                <a:moveTo>
                  <a:pt x="0" y="0"/>
                </a:moveTo>
                <a:lnTo>
                  <a:pt x="0" y="259079"/>
                </a:lnTo>
                <a:lnTo>
                  <a:pt x="259079" y="129539"/>
                </a:lnTo>
                <a:lnTo>
                  <a:pt x="0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25570" y="4194809"/>
            <a:ext cx="259079" cy="259079"/>
          </a:xfrm>
          <a:custGeom>
            <a:avLst/>
            <a:gdLst/>
            <a:ahLst/>
            <a:cxnLst/>
            <a:rect l="l" t="t" r="r" b="b"/>
            <a:pathLst>
              <a:path w="259079" h="259079">
                <a:moveTo>
                  <a:pt x="259079" y="0"/>
                </a:moveTo>
                <a:lnTo>
                  <a:pt x="0" y="129539"/>
                </a:lnTo>
                <a:lnTo>
                  <a:pt x="259079" y="259079"/>
                </a:lnTo>
                <a:lnTo>
                  <a:pt x="259079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56055" y="2609457"/>
            <a:ext cx="1012190" cy="852169"/>
          </a:xfrm>
          <a:custGeom>
            <a:avLst/>
            <a:gdLst/>
            <a:ahLst/>
            <a:cxnLst/>
            <a:rect l="l" t="t" r="r" b="b"/>
            <a:pathLst>
              <a:path w="1012190" h="852170">
                <a:moveTo>
                  <a:pt x="1012127" y="851673"/>
                </a:moveTo>
                <a:lnTo>
                  <a:pt x="987833" y="831231"/>
                </a:lnTo>
                <a:lnTo>
                  <a:pt x="24293" y="20442"/>
                </a:lnTo>
                <a:lnTo>
                  <a:pt x="0" y="0"/>
                </a:lnTo>
              </a:path>
            </a:pathLst>
          </a:custGeom>
          <a:ln w="635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82120" y="2463101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39" h="266064">
                <a:moveTo>
                  <a:pt x="0" y="0"/>
                </a:moveTo>
                <a:lnTo>
                  <a:pt x="114820" y="265925"/>
                </a:lnTo>
                <a:lnTo>
                  <a:pt x="281635" y="67690"/>
                </a:lnTo>
                <a:lnTo>
                  <a:pt x="0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60489" y="3341573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40" h="266064">
                <a:moveTo>
                  <a:pt x="166801" y="0"/>
                </a:moveTo>
                <a:lnTo>
                  <a:pt x="0" y="198234"/>
                </a:lnTo>
                <a:lnTo>
                  <a:pt x="281635" y="265925"/>
                </a:lnTo>
                <a:lnTo>
                  <a:pt x="166801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837" y="1870163"/>
            <a:ext cx="8253730" cy="3685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20" b="1">
                <a:solidFill>
                  <a:srgbClr val="85C050"/>
                </a:solidFill>
                <a:latin typeface="Arial"/>
                <a:cs typeface="Arial"/>
              </a:rPr>
              <a:t>Term</a:t>
            </a:r>
            <a:r>
              <a:rPr dirty="0" sz="3600" spc="6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3600" spc="-55" b="1">
                <a:solidFill>
                  <a:srgbClr val="85C050"/>
                </a:solidFill>
                <a:latin typeface="Arial"/>
                <a:cs typeface="Arial"/>
              </a:rPr>
              <a:t>frequency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3D3D3D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3600" spc="-225" b="1">
                <a:solidFill>
                  <a:srgbClr val="3D3D3D"/>
                </a:solidFill>
                <a:latin typeface="Arial"/>
                <a:cs typeface="Arial"/>
              </a:rPr>
              <a:t>ALL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90" b="1">
                <a:solidFill>
                  <a:srgbClr val="3D3D3D"/>
                </a:solidFill>
                <a:latin typeface="Arial"/>
                <a:cs typeface="Arial"/>
              </a:rPr>
              <a:t>docs?</a:t>
            </a:r>
            <a:endParaRPr sz="3600">
              <a:latin typeface="Arial"/>
              <a:cs typeface="Arial"/>
            </a:endParaRPr>
          </a:p>
          <a:p>
            <a:pPr marL="12700" marR="3652520" indent="676275">
              <a:lnSpc>
                <a:spcPct val="113399"/>
              </a:lnSpc>
              <a:spcBef>
                <a:spcPts val="5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204" b="1">
                <a:solidFill>
                  <a:srgbClr val="3D3D3D"/>
                </a:solidFill>
                <a:latin typeface="Arial"/>
                <a:cs typeface="Arial"/>
              </a:rPr>
              <a:t>less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 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long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this</a:t>
            </a:r>
            <a:r>
              <a:rPr dirty="0" sz="3600" spc="-34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40" b="1">
                <a:solidFill>
                  <a:srgbClr val="3D3D3D"/>
                </a:solidFill>
                <a:latin typeface="Arial"/>
                <a:cs typeface="Arial"/>
              </a:rPr>
              <a:t>shorter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lucene</a:t>
            </a:r>
            <a:r>
              <a:rPr dirty="0" spc="40"/>
              <a:t> </a:t>
            </a:r>
            <a:r>
              <a:rPr dirty="0" spc="-125"/>
              <a:t>similarity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837" y="1870163"/>
            <a:ext cx="8253730" cy="3685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Term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55" b="1">
                <a:solidFill>
                  <a:srgbClr val="3D3D3D"/>
                </a:solidFill>
                <a:latin typeface="Arial"/>
                <a:cs typeface="Arial"/>
              </a:rPr>
              <a:t>frequency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600" spc="40" b="1">
                <a:solidFill>
                  <a:srgbClr val="85C050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85C050"/>
                </a:solidFill>
                <a:latin typeface="Arial"/>
                <a:cs typeface="Arial"/>
              </a:rPr>
              <a:t>common </a:t>
            </a:r>
            <a:r>
              <a:rPr dirty="0" sz="3600" spc="-235" b="1">
                <a:solidFill>
                  <a:srgbClr val="85C050"/>
                </a:solidFill>
                <a:latin typeface="Arial"/>
                <a:cs typeface="Arial"/>
              </a:rPr>
              <a:t>is </a:t>
            </a:r>
            <a:r>
              <a:rPr dirty="0" sz="3600" spc="40" b="1">
                <a:solidFill>
                  <a:srgbClr val="85C050"/>
                </a:solidFill>
                <a:latin typeface="Arial"/>
                <a:cs typeface="Arial"/>
              </a:rPr>
              <a:t>the </a:t>
            </a:r>
            <a:r>
              <a:rPr dirty="0" sz="3600" spc="60" b="1">
                <a:solidFill>
                  <a:srgbClr val="85C050"/>
                </a:solidFill>
                <a:latin typeface="Arial"/>
                <a:cs typeface="Arial"/>
              </a:rPr>
              <a:t>term </a:t>
            </a:r>
            <a:r>
              <a:rPr dirty="0" sz="3600" spc="-100" b="1">
                <a:solidFill>
                  <a:srgbClr val="85C050"/>
                </a:solidFill>
                <a:latin typeface="Arial"/>
                <a:cs typeface="Arial"/>
              </a:rPr>
              <a:t>in </a:t>
            </a:r>
            <a:r>
              <a:rPr dirty="0" sz="3600" spc="-225" b="1">
                <a:solidFill>
                  <a:srgbClr val="85C050"/>
                </a:solidFill>
                <a:latin typeface="Arial"/>
                <a:cs typeface="Arial"/>
              </a:rPr>
              <a:t>ALL</a:t>
            </a:r>
            <a:r>
              <a:rPr dirty="0" sz="3600" spc="-2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3600" spc="-190" b="1">
                <a:solidFill>
                  <a:srgbClr val="85C050"/>
                </a:solidFill>
                <a:latin typeface="Arial"/>
                <a:cs typeface="Arial"/>
              </a:rPr>
              <a:t>docs?</a:t>
            </a:r>
            <a:endParaRPr sz="3600">
              <a:latin typeface="Arial"/>
              <a:cs typeface="Arial"/>
            </a:endParaRPr>
          </a:p>
          <a:p>
            <a:pPr marL="12700" marR="3652520" indent="676275">
              <a:lnSpc>
                <a:spcPct val="113399"/>
              </a:lnSpc>
              <a:spcBef>
                <a:spcPts val="5"/>
              </a:spcBef>
            </a:pPr>
            <a:r>
              <a:rPr dirty="0" sz="3600" spc="200">
                <a:solidFill>
                  <a:srgbClr val="85C050"/>
                </a:solidFill>
                <a:latin typeface="DejaVu Sans"/>
                <a:cs typeface="DejaVu Sans"/>
              </a:rPr>
              <a:t>➔ </a:t>
            </a:r>
            <a:r>
              <a:rPr dirty="0" sz="3600" spc="-204" b="1">
                <a:solidFill>
                  <a:srgbClr val="85C050"/>
                </a:solidFill>
                <a:latin typeface="Arial"/>
                <a:cs typeface="Arial"/>
              </a:rPr>
              <a:t>less </a:t>
            </a:r>
            <a:r>
              <a:rPr dirty="0" sz="3600" spc="-235" b="1">
                <a:solidFill>
                  <a:srgbClr val="85C050"/>
                </a:solidFill>
                <a:latin typeface="Arial"/>
                <a:cs typeface="Arial"/>
              </a:rPr>
              <a:t>is </a:t>
            </a:r>
            <a:r>
              <a:rPr dirty="0" sz="3600" spc="100" b="1">
                <a:solidFill>
                  <a:srgbClr val="85C050"/>
                </a:solidFill>
                <a:latin typeface="Arial"/>
                <a:cs typeface="Arial"/>
              </a:rPr>
              <a:t>better 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long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this</a:t>
            </a:r>
            <a:r>
              <a:rPr dirty="0" sz="3600" spc="-34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40" b="1">
                <a:solidFill>
                  <a:srgbClr val="3D3D3D"/>
                </a:solidFill>
                <a:latin typeface="Arial"/>
                <a:cs typeface="Arial"/>
              </a:rPr>
              <a:t>shorter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lucene</a:t>
            </a:r>
            <a:r>
              <a:rPr dirty="0" spc="40"/>
              <a:t> </a:t>
            </a:r>
            <a:r>
              <a:rPr dirty="0" spc="-125"/>
              <a:t>similarity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837" y="1870163"/>
            <a:ext cx="6104890" cy="3685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Term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55" b="1">
                <a:solidFill>
                  <a:srgbClr val="3D3D3D"/>
                </a:solidFill>
                <a:latin typeface="Arial"/>
                <a:cs typeface="Arial"/>
              </a:rPr>
              <a:t>frequency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ts val="9800"/>
              </a:lnSpc>
              <a:spcBef>
                <a:spcPts val="1240"/>
              </a:spcBef>
            </a:pPr>
            <a:r>
              <a:rPr dirty="0" sz="3600" spc="-80" b="1">
                <a:solidFill>
                  <a:srgbClr val="85C050"/>
                </a:solidFill>
                <a:latin typeface="Arial"/>
                <a:cs typeface="Arial"/>
              </a:rPr>
              <a:t>Inverse </a:t>
            </a:r>
            <a:r>
              <a:rPr dirty="0" sz="3600" spc="-35" b="1">
                <a:solidFill>
                  <a:srgbClr val="85C050"/>
                </a:solidFill>
                <a:latin typeface="Arial"/>
                <a:cs typeface="Arial"/>
              </a:rPr>
              <a:t>document </a:t>
            </a:r>
            <a:r>
              <a:rPr dirty="0" sz="3600" spc="-55" b="1">
                <a:solidFill>
                  <a:srgbClr val="85C050"/>
                </a:solidFill>
                <a:latin typeface="Arial"/>
                <a:cs typeface="Arial"/>
              </a:rPr>
              <a:t>frequency  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How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long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this</a:t>
            </a:r>
            <a:r>
              <a:rPr dirty="0" sz="3600" spc="-29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ts val="3660"/>
              </a:lnSpc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40" b="1">
                <a:solidFill>
                  <a:srgbClr val="3D3D3D"/>
                </a:solidFill>
                <a:latin typeface="Arial"/>
                <a:cs typeface="Arial"/>
              </a:rPr>
              <a:t>shorter </a:t>
            </a:r>
            <a:r>
              <a:rPr dirty="0" sz="3600" spc="-235" b="1">
                <a:solidFill>
                  <a:srgbClr val="3D3D3D"/>
                </a:solidFill>
                <a:latin typeface="Arial"/>
                <a:cs typeface="Arial"/>
              </a:rPr>
              <a:t>is</a:t>
            </a:r>
            <a:r>
              <a:rPr dirty="0" sz="3600" spc="-13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lucene</a:t>
            </a:r>
            <a:r>
              <a:rPr dirty="0" spc="40"/>
              <a:t> </a:t>
            </a:r>
            <a:r>
              <a:rPr dirty="0" spc="-125"/>
              <a:t>similarity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837" y="1870163"/>
            <a:ext cx="6104890" cy="3685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Term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55" b="1">
                <a:solidFill>
                  <a:srgbClr val="3D3D3D"/>
                </a:solidFill>
                <a:latin typeface="Arial"/>
                <a:cs typeface="Arial"/>
              </a:rPr>
              <a:t>frequency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ts val="9800"/>
              </a:lnSpc>
              <a:spcBef>
                <a:spcPts val="1240"/>
              </a:spcBef>
            </a:pPr>
            <a:r>
              <a:rPr dirty="0" sz="3600" spc="-80" b="1">
                <a:solidFill>
                  <a:srgbClr val="3D3D3D"/>
                </a:solidFill>
                <a:latin typeface="Arial"/>
                <a:cs typeface="Arial"/>
              </a:rPr>
              <a:t>Inverse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document </a:t>
            </a:r>
            <a:r>
              <a:rPr dirty="0" sz="3600" spc="-55" b="1">
                <a:solidFill>
                  <a:srgbClr val="3D3D3D"/>
                </a:solidFill>
                <a:latin typeface="Arial"/>
                <a:cs typeface="Arial"/>
              </a:rPr>
              <a:t>frequency  </a:t>
            </a:r>
            <a:r>
              <a:rPr dirty="0" sz="3600" spc="40" b="1">
                <a:solidFill>
                  <a:srgbClr val="85C050"/>
                </a:solidFill>
                <a:latin typeface="Arial"/>
                <a:cs typeface="Arial"/>
              </a:rPr>
              <a:t>How </a:t>
            </a:r>
            <a:r>
              <a:rPr dirty="0" sz="3600" spc="-35" b="1">
                <a:solidFill>
                  <a:srgbClr val="85C050"/>
                </a:solidFill>
                <a:latin typeface="Arial"/>
                <a:cs typeface="Arial"/>
              </a:rPr>
              <a:t>long </a:t>
            </a:r>
            <a:r>
              <a:rPr dirty="0" sz="3600" spc="-235" b="1">
                <a:solidFill>
                  <a:srgbClr val="85C050"/>
                </a:solidFill>
                <a:latin typeface="Arial"/>
                <a:cs typeface="Arial"/>
              </a:rPr>
              <a:t>is </a:t>
            </a:r>
            <a:r>
              <a:rPr dirty="0" sz="3600" spc="-100" b="1">
                <a:solidFill>
                  <a:srgbClr val="85C050"/>
                </a:solidFill>
                <a:latin typeface="Arial"/>
                <a:cs typeface="Arial"/>
              </a:rPr>
              <a:t>this</a:t>
            </a:r>
            <a:r>
              <a:rPr dirty="0" sz="3600" spc="-29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3600" spc="-135" b="1">
                <a:solidFill>
                  <a:srgbClr val="85C050"/>
                </a:solidFill>
                <a:latin typeface="Arial"/>
                <a:cs typeface="Arial"/>
              </a:rPr>
              <a:t>doc?</a:t>
            </a:r>
            <a:endParaRPr sz="3600">
              <a:latin typeface="Arial"/>
              <a:cs typeface="Arial"/>
            </a:endParaRPr>
          </a:p>
          <a:p>
            <a:pPr marL="688975">
              <a:lnSpc>
                <a:spcPts val="3660"/>
              </a:lnSpc>
            </a:pPr>
            <a:r>
              <a:rPr dirty="0" sz="3600" spc="200">
                <a:solidFill>
                  <a:srgbClr val="85C050"/>
                </a:solidFill>
                <a:latin typeface="DejaVu Sans"/>
                <a:cs typeface="DejaVu Sans"/>
              </a:rPr>
              <a:t>➔ </a:t>
            </a:r>
            <a:r>
              <a:rPr dirty="0" sz="3600" spc="-40" b="1">
                <a:solidFill>
                  <a:srgbClr val="85C050"/>
                </a:solidFill>
                <a:latin typeface="Arial"/>
                <a:cs typeface="Arial"/>
              </a:rPr>
              <a:t>shorter </a:t>
            </a:r>
            <a:r>
              <a:rPr dirty="0" sz="3600" spc="-235" b="1">
                <a:solidFill>
                  <a:srgbClr val="85C050"/>
                </a:solidFill>
                <a:latin typeface="Arial"/>
                <a:cs typeface="Arial"/>
              </a:rPr>
              <a:t>is</a:t>
            </a:r>
            <a:r>
              <a:rPr dirty="0" sz="3600" spc="-13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85C050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lucene</a:t>
            </a:r>
            <a:r>
              <a:rPr dirty="0" spc="40"/>
              <a:t> </a:t>
            </a:r>
            <a:r>
              <a:rPr dirty="0" spc="-125"/>
              <a:t>similarity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837" y="1870163"/>
            <a:ext cx="6104890" cy="3063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Term</a:t>
            </a: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55" b="1">
                <a:solidFill>
                  <a:srgbClr val="3D3D3D"/>
                </a:solidFill>
                <a:latin typeface="Arial"/>
                <a:cs typeface="Arial"/>
              </a:rPr>
              <a:t>frequency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ts val="9800"/>
              </a:lnSpc>
              <a:spcBef>
                <a:spcPts val="1240"/>
              </a:spcBef>
            </a:pPr>
            <a:r>
              <a:rPr dirty="0" sz="3600" spc="-80" b="1">
                <a:solidFill>
                  <a:srgbClr val="3D3D3D"/>
                </a:solidFill>
                <a:latin typeface="Arial"/>
                <a:cs typeface="Arial"/>
              </a:rPr>
              <a:t>Inverse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document </a:t>
            </a:r>
            <a:r>
              <a:rPr dirty="0" sz="3600" spc="-55" b="1">
                <a:solidFill>
                  <a:srgbClr val="3D3D3D"/>
                </a:solidFill>
                <a:latin typeface="Arial"/>
                <a:cs typeface="Arial"/>
              </a:rPr>
              <a:t>frequency  </a:t>
            </a:r>
            <a:r>
              <a:rPr dirty="0" sz="3600" spc="-45" b="1">
                <a:solidFill>
                  <a:srgbClr val="85C050"/>
                </a:solidFill>
                <a:latin typeface="Arial"/>
                <a:cs typeface="Arial"/>
              </a:rPr>
              <a:t>Length</a:t>
            </a:r>
            <a:r>
              <a:rPr dirty="0" sz="3600" spc="6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3600" spc="-40" b="1">
                <a:solidFill>
                  <a:srgbClr val="85C050"/>
                </a:solidFill>
                <a:latin typeface="Arial"/>
                <a:cs typeface="Arial"/>
              </a:rPr>
              <a:t>norm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lucene</a:t>
            </a:r>
            <a:r>
              <a:rPr dirty="0" spc="40"/>
              <a:t> </a:t>
            </a:r>
            <a:r>
              <a:rPr dirty="0" spc="-125"/>
              <a:t>similarity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0132" y="2350452"/>
            <a:ext cx="442531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  <a:tab pos="1898014" algn="l"/>
                <a:tab pos="2840990" algn="l"/>
                <a:tab pos="3469640" algn="l"/>
              </a:tabLst>
            </a:pPr>
            <a:r>
              <a:rPr dirty="0" sz="4500" spc="-780"/>
              <a:t>AND</a:t>
            </a:r>
            <a:r>
              <a:rPr dirty="0" sz="4500" spc="-780"/>
              <a:t>	</a:t>
            </a:r>
            <a:r>
              <a:rPr dirty="0" sz="4500" spc="-2030"/>
              <a:t>…</a:t>
            </a:r>
            <a:r>
              <a:rPr dirty="0" sz="4500" spc="-2030"/>
              <a:t>	</a:t>
            </a:r>
            <a:r>
              <a:rPr dirty="0" sz="4500" spc="-905"/>
              <a:t>OR</a:t>
            </a:r>
            <a:r>
              <a:rPr dirty="0" sz="4500" spc="-905"/>
              <a:t>	</a:t>
            </a:r>
            <a:r>
              <a:rPr dirty="0" sz="4500" spc="-2030"/>
              <a:t>…</a:t>
            </a:r>
            <a:r>
              <a:rPr dirty="0" sz="4500" spc="-2030"/>
              <a:t>	</a:t>
            </a:r>
            <a:r>
              <a:rPr dirty="0" sz="4500" spc="-695"/>
              <a:t>NOT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0132" y="2350452"/>
            <a:ext cx="442531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  <a:tab pos="1898014" algn="l"/>
                <a:tab pos="2840990" algn="l"/>
                <a:tab pos="3469640" algn="l"/>
              </a:tabLst>
            </a:pPr>
            <a:r>
              <a:rPr dirty="0" sz="4500" spc="-780" b="1">
                <a:solidFill>
                  <a:srgbClr val="85C050"/>
                </a:solidFill>
                <a:latin typeface="Arial"/>
                <a:cs typeface="Arial"/>
              </a:rPr>
              <a:t>AND</a:t>
            </a:r>
            <a:r>
              <a:rPr dirty="0" sz="4500" spc="-7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2030" b="1">
                <a:solidFill>
                  <a:srgbClr val="85C050"/>
                </a:solidFill>
                <a:latin typeface="Arial"/>
                <a:cs typeface="Arial"/>
              </a:rPr>
              <a:t>…</a:t>
            </a:r>
            <a:r>
              <a:rPr dirty="0" sz="4500" spc="-203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905" b="1">
                <a:solidFill>
                  <a:srgbClr val="85C050"/>
                </a:solidFill>
                <a:latin typeface="Arial"/>
                <a:cs typeface="Arial"/>
              </a:rPr>
              <a:t>OR</a:t>
            </a:r>
            <a:r>
              <a:rPr dirty="0" sz="4500" spc="-90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2030" b="1">
                <a:solidFill>
                  <a:srgbClr val="85C050"/>
                </a:solidFill>
                <a:latin typeface="Arial"/>
                <a:cs typeface="Arial"/>
              </a:rPr>
              <a:t>…</a:t>
            </a:r>
            <a:r>
              <a:rPr dirty="0" sz="4500" spc="-203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695" b="1">
                <a:solidFill>
                  <a:srgbClr val="85C050"/>
                </a:solidFill>
                <a:latin typeface="Arial"/>
                <a:cs typeface="Arial"/>
              </a:rPr>
              <a:t>NOT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8538" y="3372230"/>
            <a:ext cx="296735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110" b="1">
                <a:solidFill>
                  <a:srgbClr val="3D3D3D"/>
                </a:solidFill>
                <a:latin typeface="Trebuchet MS"/>
                <a:cs typeface="Trebuchet MS"/>
              </a:rPr>
              <a:t>bool</a:t>
            </a:r>
            <a:r>
              <a:rPr dirty="0" sz="4500" spc="-90" b="1">
                <a:solidFill>
                  <a:srgbClr val="3D3D3D"/>
                </a:solidFill>
                <a:latin typeface="Trebuchet MS"/>
                <a:cs typeface="Trebuchet MS"/>
              </a:rPr>
              <a:t> </a:t>
            </a:r>
            <a:r>
              <a:rPr dirty="0" sz="4500" spc="25" b="1">
                <a:solidFill>
                  <a:srgbClr val="3D3D3D"/>
                </a:solidFill>
                <a:latin typeface="Trebuchet MS"/>
                <a:cs typeface="Trebuchet MS"/>
              </a:rPr>
              <a:t>query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0132" y="2350452"/>
            <a:ext cx="442531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  <a:tab pos="1898014" algn="l"/>
                <a:tab pos="2840990" algn="l"/>
                <a:tab pos="3469640" algn="l"/>
              </a:tabLst>
            </a:pPr>
            <a:r>
              <a:rPr dirty="0" sz="4500" spc="-780"/>
              <a:t>AND</a:t>
            </a:r>
            <a:r>
              <a:rPr dirty="0" sz="4500" spc="-780"/>
              <a:t>	</a:t>
            </a:r>
            <a:r>
              <a:rPr dirty="0" sz="4500" spc="-2030"/>
              <a:t>…</a:t>
            </a:r>
            <a:r>
              <a:rPr dirty="0" sz="4500" spc="-2030"/>
              <a:t>	</a:t>
            </a:r>
            <a:r>
              <a:rPr dirty="0" sz="4500" spc="-905"/>
              <a:t>OR</a:t>
            </a:r>
            <a:r>
              <a:rPr dirty="0" sz="4500" spc="-905"/>
              <a:t>	</a:t>
            </a:r>
            <a:r>
              <a:rPr dirty="0" sz="4500" spc="-2030"/>
              <a:t>…</a:t>
            </a:r>
            <a:r>
              <a:rPr dirty="0" sz="4500" spc="-2030"/>
              <a:t>	</a:t>
            </a:r>
            <a:r>
              <a:rPr dirty="0" sz="4500" spc="-695"/>
              <a:t>NOT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67244" rIns="0" bIns="0" rtlCol="0" vert="horz">
            <a:spAutoFit/>
          </a:bodyPr>
          <a:lstStyle/>
          <a:p>
            <a:pPr algn="ctr" marL="0">
              <a:lnSpc>
                <a:spcPct val="100000"/>
              </a:lnSpc>
              <a:spcBef>
                <a:spcPts val="100"/>
              </a:spcBef>
            </a:pPr>
            <a:r>
              <a:rPr dirty="0" sz="4500" spc="110">
                <a:latin typeface="Trebuchet MS"/>
                <a:cs typeface="Trebuchet MS"/>
              </a:rPr>
              <a:t>bool</a:t>
            </a:r>
            <a:r>
              <a:rPr dirty="0" sz="4500" spc="-35">
                <a:latin typeface="Trebuchet MS"/>
                <a:cs typeface="Trebuchet MS"/>
              </a:rPr>
              <a:t> </a:t>
            </a:r>
            <a:r>
              <a:rPr dirty="0" sz="4500" spc="25">
                <a:latin typeface="Trebuchet MS"/>
                <a:cs typeface="Trebuchet MS"/>
              </a:rPr>
              <a:t>query</a:t>
            </a:r>
            <a:endParaRPr sz="4500">
              <a:latin typeface="Trebuchet MS"/>
              <a:cs typeface="Trebuchet MS"/>
            </a:endParaRPr>
          </a:p>
          <a:p>
            <a:pPr algn="ctr" marL="0">
              <a:lnSpc>
                <a:spcPct val="100000"/>
              </a:lnSpc>
              <a:spcBef>
                <a:spcPts val="2570"/>
              </a:spcBef>
            </a:pPr>
            <a:r>
              <a:rPr dirty="0" sz="3600" spc="-35"/>
              <a:t>like </a:t>
            </a:r>
            <a:r>
              <a:rPr dirty="0" sz="3600" spc="-5"/>
              <a:t>bool </a:t>
            </a:r>
            <a:r>
              <a:rPr dirty="0" sz="3600" spc="-20"/>
              <a:t>filter, </a:t>
            </a:r>
            <a:r>
              <a:rPr dirty="0" sz="3600" spc="45"/>
              <a:t>but</a:t>
            </a:r>
            <a:r>
              <a:rPr dirty="0" sz="3600" spc="300"/>
              <a:t> </a:t>
            </a:r>
            <a:r>
              <a:rPr dirty="0" sz="3600" spc="30"/>
              <a:t>different...</a:t>
            </a:r>
            <a:endParaRPr sz="360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2291" y="1826005"/>
            <a:ext cx="21209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</a:tabLst>
            </a:pPr>
            <a:r>
              <a:rPr dirty="0" sz="3000" spc="195">
                <a:solidFill>
                  <a:srgbClr val="3D3D3D"/>
                </a:solidFill>
              </a:rPr>
              <a:t>"bool":</a:t>
            </a:r>
            <a:r>
              <a:rPr dirty="0" sz="3000" spc="19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endParaRPr sz="30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2188" y="2457129"/>
          <a:ext cx="6767195" cy="142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0940"/>
                <a:gridCol w="419100"/>
                <a:gridCol w="2095500"/>
                <a:gridCol w="628650"/>
                <a:gridCol w="418464"/>
                <a:gridCol w="764540"/>
              </a:tblGrid>
              <a:tr h="9709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</a:pPr>
                      <a:r>
                        <a:rPr dirty="0" sz="3000" spc="7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3000" spc="7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3000" spc="7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1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"should":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&lt;queries&gt;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&lt;queries&gt;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3000" spc="7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must_not</a:t>
                      </a: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&lt;queries&gt;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NOT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12291" y="390752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2291" y="1826005"/>
            <a:ext cx="21209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</a:tabLst>
            </a:pPr>
            <a:r>
              <a:rPr dirty="0" sz="3000" spc="195">
                <a:solidFill>
                  <a:srgbClr val="3D3D3D"/>
                </a:solidFill>
              </a:rPr>
              <a:t>"bool":</a:t>
            </a:r>
            <a:r>
              <a:rPr dirty="0" sz="3000" spc="19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endParaRPr sz="30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2188" y="2457129"/>
          <a:ext cx="6976745" cy="142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0940"/>
                <a:gridCol w="418464"/>
                <a:gridCol w="2094864"/>
                <a:gridCol w="627379"/>
                <a:gridCol w="418464"/>
                <a:gridCol w="973454"/>
              </a:tblGrid>
              <a:tr h="9709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</a:pPr>
                      <a:r>
                        <a:rPr dirty="0" sz="3000" spc="7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"must":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1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3000" spc="12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should</a:t>
                      </a:r>
                      <a:r>
                        <a:rPr dirty="0" sz="3000" spc="1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2830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&lt;queries&gt;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&lt;queries&gt;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2830"/>
                        </a:lnSpc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2830"/>
                        </a:lnSpc>
                      </a:pPr>
                      <a:r>
                        <a:rPr dirty="0" sz="3000" spc="-5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-894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Hmmm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"must_not":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3375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&lt;queries&gt;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375"/>
                        </a:lnSpc>
                      </a:pPr>
                      <a:r>
                        <a:rPr dirty="0" sz="3000" spc="-46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NOT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12291" y="390752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844" y="1511808"/>
            <a:ext cx="7515225" cy="30861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99310">
              <a:lnSpc>
                <a:spcPct val="100000"/>
              </a:lnSpc>
              <a:spcBef>
                <a:spcPts val="100"/>
              </a:spcBef>
            </a:pPr>
            <a:r>
              <a:rPr dirty="0" spc="-35">
                <a:solidFill>
                  <a:srgbClr val="DCDEE0"/>
                </a:solidFill>
              </a:rPr>
              <a:t>mapping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213225" algn="l"/>
              </a:tabLst>
            </a:pPr>
            <a:r>
              <a:rPr dirty="0" spc="-280">
                <a:solidFill>
                  <a:srgbClr val="DCDEE0"/>
                </a:solidFill>
              </a:rPr>
              <a:t>analysis	</a:t>
            </a:r>
            <a:r>
              <a:rPr dirty="0" spc="-45"/>
              <a:t>query</a:t>
            </a:r>
            <a:r>
              <a:rPr dirty="0" spc="20"/>
              <a:t> </a:t>
            </a:r>
            <a:r>
              <a:rPr dirty="0" spc="-225"/>
              <a:t>dsl</a:t>
            </a:r>
          </a:p>
        </p:txBody>
      </p:sp>
      <p:sp>
        <p:nvSpPr>
          <p:cNvPr id="3" name="object 3"/>
          <p:cNvSpPr/>
          <p:nvPr/>
        </p:nvSpPr>
        <p:spPr>
          <a:xfrm>
            <a:off x="2397264" y="2610184"/>
            <a:ext cx="1010285" cy="850265"/>
          </a:xfrm>
          <a:custGeom>
            <a:avLst/>
            <a:gdLst/>
            <a:ahLst/>
            <a:cxnLst/>
            <a:rect l="l" t="t" r="r" b="b"/>
            <a:pathLst>
              <a:path w="1010285" h="850264">
                <a:moveTo>
                  <a:pt x="0" y="850231"/>
                </a:moveTo>
                <a:lnTo>
                  <a:pt x="24291" y="829786"/>
                </a:lnTo>
                <a:lnTo>
                  <a:pt x="985912" y="20444"/>
                </a:lnTo>
                <a:lnTo>
                  <a:pt x="1010203" y="0"/>
                </a:lnTo>
              </a:path>
            </a:pathLst>
          </a:custGeom>
          <a:ln w="63499">
            <a:solidFill>
              <a:srgbClr val="DC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99764" y="2463800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39" h="266064">
                <a:moveTo>
                  <a:pt x="281635" y="0"/>
                </a:moveTo>
                <a:lnTo>
                  <a:pt x="0" y="67716"/>
                </a:lnTo>
                <a:lnTo>
                  <a:pt x="166827" y="265938"/>
                </a:lnTo>
                <a:lnTo>
                  <a:pt x="281635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23338" y="3340861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39" h="266064">
                <a:moveTo>
                  <a:pt x="114807" y="0"/>
                </a:moveTo>
                <a:lnTo>
                  <a:pt x="0" y="265938"/>
                </a:lnTo>
                <a:lnTo>
                  <a:pt x="281635" y="198221"/>
                </a:lnTo>
                <a:lnTo>
                  <a:pt x="114807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52898" y="4324350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30316" y="0"/>
                </a:lnTo>
                <a:lnTo>
                  <a:pt x="591983" y="0"/>
                </a:lnTo>
                <a:lnTo>
                  <a:pt x="622300" y="0"/>
                </a:lnTo>
              </a:path>
            </a:pathLst>
          </a:custGeom>
          <a:ln w="63500">
            <a:solidFill>
              <a:srgbClr val="DC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43450" y="4194809"/>
            <a:ext cx="259079" cy="259079"/>
          </a:xfrm>
          <a:custGeom>
            <a:avLst/>
            <a:gdLst/>
            <a:ahLst/>
            <a:cxnLst/>
            <a:rect l="l" t="t" r="r" b="b"/>
            <a:pathLst>
              <a:path w="259079" h="259079">
                <a:moveTo>
                  <a:pt x="0" y="0"/>
                </a:moveTo>
                <a:lnTo>
                  <a:pt x="0" y="259079"/>
                </a:lnTo>
                <a:lnTo>
                  <a:pt x="259079" y="129539"/>
                </a:lnTo>
                <a:lnTo>
                  <a:pt x="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25570" y="4194809"/>
            <a:ext cx="259079" cy="259079"/>
          </a:xfrm>
          <a:custGeom>
            <a:avLst/>
            <a:gdLst/>
            <a:ahLst/>
            <a:cxnLst/>
            <a:rect l="l" t="t" r="r" b="b"/>
            <a:pathLst>
              <a:path w="259079" h="259079">
                <a:moveTo>
                  <a:pt x="259079" y="0"/>
                </a:moveTo>
                <a:lnTo>
                  <a:pt x="0" y="129539"/>
                </a:lnTo>
                <a:lnTo>
                  <a:pt x="259079" y="259079"/>
                </a:lnTo>
                <a:lnTo>
                  <a:pt x="259079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56055" y="2609457"/>
            <a:ext cx="1012190" cy="852169"/>
          </a:xfrm>
          <a:custGeom>
            <a:avLst/>
            <a:gdLst/>
            <a:ahLst/>
            <a:cxnLst/>
            <a:rect l="l" t="t" r="r" b="b"/>
            <a:pathLst>
              <a:path w="1012190" h="852170">
                <a:moveTo>
                  <a:pt x="1012127" y="851673"/>
                </a:moveTo>
                <a:lnTo>
                  <a:pt x="987833" y="831231"/>
                </a:lnTo>
                <a:lnTo>
                  <a:pt x="24293" y="20442"/>
                </a:lnTo>
                <a:lnTo>
                  <a:pt x="0" y="0"/>
                </a:lnTo>
              </a:path>
            </a:pathLst>
          </a:custGeom>
          <a:ln w="63500">
            <a:solidFill>
              <a:srgbClr val="DC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82120" y="2463101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39" h="266064">
                <a:moveTo>
                  <a:pt x="0" y="0"/>
                </a:moveTo>
                <a:lnTo>
                  <a:pt x="114820" y="265925"/>
                </a:lnTo>
                <a:lnTo>
                  <a:pt x="281635" y="67690"/>
                </a:lnTo>
                <a:lnTo>
                  <a:pt x="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60489" y="3341573"/>
            <a:ext cx="281940" cy="266065"/>
          </a:xfrm>
          <a:custGeom>
            <a:avLst/>
            <a:gdLst/>
            <a:ahLst/>
            <a:cxnLst/>
            <a:rect l="l" t="t" r="r" b="b"/>
            <a:pathLst>
              <a:path w="281940" h="266064">
                <a:moveTo>
                  <a:pt x="166801" y="0"/>
                </a:moveTo>
                <a:lnTo>
                  <a:pt x="0" y="198234"/>
                </a:lnTo>
                <a:lnTo>
                  <a:pt x="281635" y="265925"/>
                </a:lnTo>
                <a:lnTo>
                  <a:pt x="166801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2291" y="1762823"/>
            <a:ext cx="212090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</a:t>
            </a: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"must":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1238" y="2866771"/>
            <a:ext cx="19113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125" b="1">
                <a:solidFill>
                  <a:srgbClr val="85C050"/>
                </a:solidFill>
                <a:latin typeface="Arial"/>
                <a:cs typeface="Arial"/>
              </a:rPr>
              <a:t>should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5086" y="2283205"/>
            <a:ext cx="4424680" cy="1066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799"/>
              </a:lnSpc>
              <a:spcBef>
                <a:spcPts val="100"/>
              </a:spcBef>
              <a:tabLst>
                <a:tab pos="431165" algn="l"/>
                <a:tab pos="2526665" algn="l"/>
                <a:tab pos="3155315" algn="l"/>
                <a:tab pos="3573145" algn="l"/>
              </a:tabLst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	</a:t>
            </a:r>
            <a:r>
              <a:rPr dirty="0" sz="3000" spc="70" b="1">
                <a:solidFill>
                  <a:srgbClr val="3D3D3D"/>
                </a:solidFill>
                <a:latin typeface="Arial"/>
                <a:cs typeface="Arial"/>
              </a:rPr>
              <a:t>&lt;queries&gt;	</a:t>
            </a:r>
            <a:r>
              <a:rPr dirty="0" sz="3000" spc="730" b="1">
                <a:solidFill>
                  <a:srgbClr val="3D3D3D"/>
                </a:solidFill>
                <a:latin typeface="Arial"/>
                <a:cs typeface="Arial"/>
              </a:rPr>
              <a:t>],	</a:t>
            </a:r>
            <a:r>
              <a:rPr dirty="0" sz="3000" spc="-20" b="1">
                <a:solidFill>
                  <a:srgbClr val="3D3D3D"/>
                </a:solidFill>
                <a:latin typeface="Arial"/>
                <a:cs typeface="Arial"/>
              </a:rPr>
              <a:t>#	</a:t>
            </a:r>
            <a:r>
              <a:rPr dirty="0" sz="3000" spc="-520" b="1">
                <a:solidFill>
                  <a:srgbClr val="3D3D3D"/>
                </a:solidFill>
                <a:latin typeface="Arial"/>
                <a:cs typeface="Arial"/>
              </a:rPr>
              <a:t>AND  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70" b="1">
                <a:solidFill>
                  <a:srgbClr val="3D3D3D"/>
                </a:solidFill>
                <a:latin typeface="Arial"/>
                <a:cs typeface="Arial"/>
              </a:rPr>
              <a:t>&lt;queries&gt;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730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20" b="1">
                <a:solidFill>
                  <a:srgbClr val="3D3D3D"/>
                </a:solidFill>
                <a:latin typeface="Arial"/>
                <a:cs typeface="Arial"/>
              </a:rPr>
              <a:t>#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894" b="1">
                <a:solidFill>
                  <a:srgbClr val="85C050"/>
                </a:solidFill>
                <a:latin typeface="Arial"/>
                <a:cs typeface="Arial"/>
              </a:rPr>
              <a:t>Hmmm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2291" y="3323958"/>
            <a:ext cx="7357109" cy="1586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1165" marR="5080">
              <a:lnSpc>
                <a:spcPct val="113799"/>
              </a:lnSpc>
              <a:spcBef>
                <a:spcPts val="100"/>
              </a:spcBef>
              <a:tabLst>
                <a:tab pos="2945765" algn="l"/>
                <a:tab pos="3364865" algn="l"/>
                <a:tab pos="5459095" algn="l"/>
                <a:tab pos="6087110" algn="l"/>
                <a:tab pos="6506209" algn="l"/>
              </a:tabLst>
            </a:pPr>
            <a:r>
              <a:rPr dirty="0" sz="3000" spc="70" b="1">
                <a:solidFill>
                  <a:srgbClr val="3D3D3D"/>
                </a:solidFill>
                <a:latin typeface="Arial"/>
                <a:cs typeface="Arial"/>
              </a:rPr>
              <a:t>"must_not":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	</a:t>
            </a:r>
            <a:r>
              <a:rPr dirty="0" sz="3000" spc="70" b="1">
                <a:solidFill>
                  <a:srgbClr val="3D3D3D"/>
                </a:solidFill>
                <a:latin typeface="Arial"/>
                <a:cs typeface="Arial"/>
              </a:rPr>
              <a:t>&lt;queries&gt;	</a:t>
            </a:r>
            <a:r>
              <a:rPr dirty="0" sz="3000" spc="725" b="1">
                <a:solidFill>
                  <a:srgbClr val="3D3D3D"/>
                </a:solidFill>
                <a:latin typeface="Arial"/>
                <a:cs typeface="Arial"/>
              </a:rPr>
              <a:t>],	</a:t>
            </a:r>
            <a:r>
              <a:rPr dirty="0" sz="3000" spc="-20" b="1">
                <a:solidFill>
                  <a:srgbClr val="3D3D3D"/>
                </a:solidFill>
                <a:latin typeface="Arial"/>
                <a:cs typeface="Arial"/>
              </a:rPr>
              <a:t>#	</a:t>
            </a:r>
            <a:r>
              <a:rPr dirty="0" sz="3000" spc="-465" b="1">
                <a:solidFill>
                  <a:srgbClr val="3D3D3D"/>
                </a:solidFill>
                <a:latin typeface="Arial"/>
                <a:cs typeface="Arial"/>
              </a:rPr>
              <a:t>NOT  </a:t>
            </a: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120" b="1">
                <a:solidFill>
                  <a:srgbClr val="85C050"/>
                </a:solidFill>
                <a:latin typeface="Arial"/>
                <a:cs typeface="Arial"/>
              </a:rPr>
              <a:t>minimum_should_match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85" b="1">
                <a:solidFill>
                  <a:srgbClr val="3D3D3D"/>
                </a:solidFill>
                <a:latin typeface="Arial"/>
                <a:cs typeface="Arial"/>
              </a:rPr>
              <a:t>?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20" b="1">
                <a:solidFill>
                  <a:srgbClr val="3D3D3D"/>
                </a:solidFill>
                <a:latin typeface="Arial"/>
                <a:cs typeface="Arial"/>
              </a:rPr>
              <a:t>#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894" b="1">
                <a:solidFill>
                  <a:srgbClr val="85C050"/>
                </a:solidFill>
                <a:latin typeface="Arial"/>
                <a:cs typeface="Arial"/>
              </a:rPr>
              <a:t>Hmmm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122" y="652360"/>
            <a:ext cx="544639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95"/>
              <a:t>no </a:t>
            </a:r>
            <a:r>
              <a:rPr dirty="0" sz="5000" spc="-20"/>
              <a:t>"must"</a:t>
            </a:r>
            <a:r>
              <a:rPr dirty="0" sz="5000" spc="225"/>
              <a:t> </a:t>
            </a:r>
            <a:r>
              <a:rPr dirty="0" sz="5000" spc="-85"/>
              <a:t>queries</a:t>
            </a:r>
            <a:endParaRPr sz="5000"/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962" y="1826005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39747" y="1826005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435" y="2346388"/>
            <a:ext cx="27495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26665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4912" y="2977511"/>
          <a:ext cx="7816215" cy="2462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5175"/>
                <a:gridCol w="419100"/>
                <a:gridCol w="1676400"/>
                <a:gridCol w="419100"/>
                <a:gridCol w="1885950"/>
                <a:gridCol w="2651125"/>
              </a:tblGrid>
              <a:tr h="2011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2830"/>
                        </a:lnSpc>
                        <a:tabLst>
                          <a:tab pos="1779905" algn="l"/>
                        </a:tabLst>
                      </a:pPr>
                      <a:r>
                        <a:rPr dirty="0" sz="3000" spc="1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"quick"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1779905" algn="l"/>
                        </a:tabLst>
                      </a:pPr>
                      <a:r>
                        <a:rPr dirty="0" sz="3000" spc="-4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"brown"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2199005" algn="l"/>
                        </a:tabLst>
                      </a:pPr>
                      <a:r>
                        <a:rPr dirty="0" sz="3000" spc="2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"rabbits"	</a:t>
                      </a:r>
                      <a:r>
                        <a:rPr dirty="0" sz="3000" spc="4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122" y="652360"/>
            <a:ext cx="544639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95"/>
              <a:t>no </a:t>
            </a:r>
            <a:r>
              <a:rPr dirty="0" sz="5000" spc="-20"/>
              <a:t>"must"</a:t>
            </a:r>
            <a:r>
              <a:rPr dirty="0" sz="5000" spc="225"/>
              <a:t> </a:t>
            </a:r>
            <a:r>
              <a:rPr dirty="0" sz="5000" spc="-85"/>
              <a:t>queries</a:t>
            </a:r>
            <a:endParaRPr sz="5000"/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3302" y="5516458"/>
            <a:ext cx="7138034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90" b="1">
                <a:solidFill>
                  <a:srgbClr val="85C050"/>
                </a:solidFill>
                <a:latin typeface="Arial"/>
                <a:cs typeface="Arial"/>
              </a:rPr>
              <a:t>at </a:t>
            </a:r>
            <a:r>
              <a:rPr dirty="0" sz="5000" spc="-80" b="1">
                <a:solidFill>
                  <a:srgbClr val="85C050"/>
                </a:solidFill>
                <a:latin typeface="Arial"/>
                <a:cs typeface="Arial"/>
              </a:rPr>
              <a:t>least </a:t>
            </a:r>
            <a:r>
              <a:rPr dirty="0" sz="5000" spc="-35" b="1">
                <a:solidFill>
                  <a:srgbClr val="85C050"/>
                </a:solidFill>
                <a:latin typeface="Arial"/>
                <a:cs typeface="Arial"/>
              </a:rPr>
              <a:t>one </a:t>
            </a:r>
            <a:r>
              <a:rPr dirty="0" sz="5000" spc="-145" b="1">
                <a:solidFill>
                  <a:srgbClr val="85C050"/>
                </a:solidFill>
                <a:latin typeface="Arial"/>
                <a:cs typeface="Arial"/>
              </a:rPr>
              <a:t>must</a:t>
            </a:r>
            <a:r>
              <a:rPr dirty="0" sz="5000" spc="34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5000" spc="-95" b="1">
                <a:solidFill>
                  <a:srgbClr val="85C050"/>
                </a:solidFill>
                <a:latin typeface="Arial"/>
                <a:cs typeface="Arial"/>
              </a:rPr>
              <a:t>match</a:t>
            </a:r>
            <a:endParaRPr sz="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962" y="1826005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9747" y="1826005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435" y="2346388"/>
            <a:ext cx="27495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26665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4912" y="2977511"/>
          <a:ext cx="7816215" cy="2462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5175"/>
                <a:gridCol w="419100"/>
                <a:gridCol w="1676400"/>
                <a:gridCol w="419100"/>
                <a:gridCol w="1885950"/>
                <a:gridCol w="2651125"/>
              </a:tblGrid>
              <a:tr h="2011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2830"/>
                        </a:lnSpc>
                        <a:tabLst>
                          <a:tab pos="1779905" algn="l"/>
                        </a:tabLst>
                      </a:pPr>
                      <a:r>
                        <a:rPr dirty="0" sz="3000" spc="1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"quick"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1779905" algn="l"/>
                        </a:tabLst>
                      </a:pPr>
                      <a:r>
                        <a:rPr dirty="0" sz="3000" spc="-4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"brown"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2199005" algn="l"/>
                        </a:tabLst>
                      </a:pPr>
                      <a:r>
                        <a:rPr dirty="0" sz="3000" spc="2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"rabbits"	</a:t>
                      </a:r>
                      <a:r>
                        <a:rPr dirty="0" sz="3000" spc="4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122" y="652360"/>
            <a:ext cx="544639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95"/>
              <a:t>no </a:t>
            </a:r>
            <a:r>
              <a:rPr dirty="0" sz="5000" spc="-20"/>
              <a:t>"must"</a:t>
            </a:r>
            <a:r>
              <a:rPr dirty="0" sz="5000" spc="225"/>
              <a:t> </a:t>
            </a:r>
            <a:r>
              <a:rPr dirty="0" sz="5000" spc="-85"/>
              <a:t>queries</a:t>
            </a:r>
            <a:endParaRPr sz="5000"/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59" y="5516458"/>
            <a:ext cx="8326120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140" b="1">
                <a:solidFill>
                  <a:srgbClr val="85C050"/>
                </a:solidFill>
                <a:latin typeface="Arial"/>
                <a:cs typeface="Arial"/>
              </a:rPr>
              <a:t>minimum_should_match </a:t>
            </a:r>
            <a:r>
              <a:rPr dirty="0" sz="5000" spc="409" b="1">
                <a:solidFill>
                  <a:srgbClr val="85C050"/>
                </a:solidFill>
                <a:latin typeface="Arial"/>
                <a:cs typeface="Arial"/>
              </a:rPr>
              <a:t>=</a:t>
            </a:r>
            <a:r>
              <a:rPr dirty="0" sz="5000" spc="23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5000" spc="175" b="1">
                <a:solidFill>
                  <a:srgbClr val="85C050"/>
                </a:solidFill>
                <a:latin typeface="Arial"/>
                <a:cs typeface="Arial"/>
              </a:rPr>
              <a:t>1</a:t>
            </a:r>
            <a:endParaRPr sz="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962" y="1826005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9747" y="1826005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435" y="2346388"/>
            <a:ext cx="27495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26665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4912" y="2977511"/>
          <a:ext cx="7816215" cy="2462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5175"/>
                <a:gridCol w="419100"/>
                <a:gridCol w="1676400"/>
                <a:gridCol w="419100"/>
                <a:gridCol w="1885950"/>
                <a:gridCol w="2651125"/>
              </a:tblGrid>
              <a:tr h="2011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2830"/>
                        </a:lnSpc>
                        <a:tabLst>
                          <a:tab pos="1779905" algn="l"/>
                        </a:tabLst>
                      </a:pPr>
                      <a:r>
                        <a:rPr dirty="0" sz="3000" spc="1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"quick"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1779905" algn="l"/>
                        </a:tabLst>
                      </a:pPr>
                      <a:r>
                        <a:rPr dirty="0" sz="3000" spc="-4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"brown"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2199005" algn="l"/>
                        </a:tabLst>
                      </a:pPr>
                      <a:r>
                        <a:rPr dirty="0" sz="3000" spc="2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"rabbits"	</a:t>
                      </a:r>
                      <a:r>
                        <a:rPr dirty="0" sz="3000" spc="4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962" y="1762823"/>
            <a:ext cx="8616950" cy="36683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107565" algn="l"/>
                <a:tab pos="2526665" algn="l"/>
                <a:tab pos="2945765" algn="l"/>
                <a:tab pos="4203065" algn="l"/>
                <a:tab pos="4622165" algn="l"/>
                <a:tab pos="6508115" algn="l"/>
              </a:tabLst>
            </a:pPr>
            <a:r>
              <a:rPr dirty="0" sz="3000" spc="75" b="1">
                <a:solidFill>
                  <a:srgbClr val="85C050"/>
                </a:solidFill>
                <a:latin typeface="Arial"/>
                <a:cs typeface="Arial"/>
              </a:rPr>
              <a:t>"must":</a:t>
            </a:r>
            <a:r>
              <a:rPr dirty="0" sz="3000" spc="7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170" b="1">
                <a:solidFill>
                  <a:srgbClr val="85C050"/>
                </a:solidFill>
                <a:latin typeface="Arial"/>
                <a:cs typeface="Arial"/>
              </a:rPr>
              <a:t>"term":</a:t>
            </a:r>
            <a:r>
              <a:rPr dirty="0" sz="3000" spc="17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500" b="1">
                <a:solidFill>
                  <a:srgbClr val="85C050"/>
                </a:solidFill>
                <a:latin typeface="Arial"/>
                <a:cs typeface="Arial"/>
              </a:rPr>
              <a:t>"title":</a:t>
            </a:r>
            <a:r>
              <a:rPr dirty="0" sz="3000" spc="5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245" b="1">
                <a:solidFill>
                  <a:srgbClr val="85C050"/>
                </a:solidFill>
                <a:latin typeface="Arial"/>
                <a:cs typeface="Arial"/>
              </a:rPr>
              <a:t>"quick"}},  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269365" algn="l"/>
                <a:tab pos="2945765" algn="l"/>
                <a:tab pos="3364865" algn="l"/>
                <a:tab pos="5250180" algn="l"/>
                <a:tab pos="6926580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-45" b="1">
                <a:solidFill>
                  <a:srgbClr val="3D3D3D"/>
                </a:solidFill>
                <a:latin typeface="Arial"/>
                <a:cs typeface="Arial"/>
              </a:rPr>
              <a:t>"brown"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1269365" algn="l"/>
                <a:tab pos="2945765" algn="l"/>
                <a:tab pos="3364865" algn="l"/>
                <a:tab pos="5250180" algn="l"/>
                <a:tab pos="7345680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220" b="1">
                <a:solidFill>
                  <a:srgbClr val="3D3D3D"/>
                </a:solidFill>
                <a:latin typeface="Arial"/>
                <a:cs typeface="Arial"/>
              </a:rPr>
              <a:t>"rabbits"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3692" y="652360"/>
            <a:ext cx="597725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25"/>
              <a:t>with </a:t>
            </a:r>
            <a:r>
              <a:rPr dirty="0" sz="5000" spc="-20"/>
              <a:t>"must"</a:t>
            </a:r>
            <a:r>
              <a:rPr dirty="0" sz="5000" spc="105"/>
              <a:t> </a:t>
            </a:r>
            <a:r>
              <a:rPr dirty="0" sz="5000" spc="-85"/>
              <a:t>queries</a:t>
            </a:r>
            <a:endParaRPr sz="500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962" y="1762823"/>
            <a:ext cx="8616950" cy="36683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107565" algn="l"/>
                <a:tab pos="2526665" algn="l"/>
                <a:tab pos="2945765" algn="l"/>
                <a:tab pos="4203065" algn="l"/>
                <a:tab pos="4622165" algn="l"/>
                <a:tab pos="6508115" algn="l"/>
              </a:tabLst>
            </a:pPr>
            <a:r>
              <a:rPr dirty="0" sz="3000" spc="75" b="1">
                <a:solidFill>
                  <a:srgbClr val="85C050"/>
                </a:solidFill>
                <a:latin typeface="Arial"/>
                <a:cs typeface="Arial"/>
              </a:rPr>
              <a:t>"must":</a:t>
            </a:r>
            <a:r>
              <a:rPr dirty="0" sz="3000" spc="7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170" b="1">
                <a:solidFill>
                  <a:srgbClr val="85C050"/>
                </a:solidFill>
                <a:latin typeface="Arial"/>
                <a:cs typeface="Arial"/>
              </a:rPr>
              <a:t>"term":</a:t>
            </a:r>
            <a:r>
              <a:rPr dirty="0" sz="3000" spc="17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500" b="1">
                <a:solidFill>
                  <a:srgbClr val="85C050"/>
                </a:solidFill>
                <a:latin typeface="Arial"/>
                <a:cs typeface="Arial"/>
              </a:rPr>
              <a:t>"title":</a:t>
            </a:r>
            <a:r>
              <a:rPr dirty="0" sz="3000" spc="5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245" b="1">
                <a:solidFill>
                  <a:srgbClr val="85C050"/>
                </a:solidFill>
                <a:latin typeface="Arial"/>
                <a:cs typeface="Arial"/>
              </a:rPr>
              <a:t>"quick"}},  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269365" algn="l"/>
                <a:tab pos="2945765" algn="l"/>
                <a:tab pos="3364865" algn="l"/>
                <a:tab pos="5250180" algn="l"/>
                <a:tab pos="6926580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-45" b="1">
                <a:solidFill>
                  <a:srgbClr val="3D3D3D"/>
                </a:solidFill>
                <a:latin typeface="Arial"/>
                <a:cs typeface="Arial"/>
              </a:rPr>
              <a:t>"brown"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1269365" algn="l"/>
                <a:tab pos="2945765" algn="l"/>
                <a:tab pos="3364865" algn="l"/>
                <a:tab pos="5250180" algn="l"/>
                <a:tab pos="7345680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220" b="1">
                <a:solidFill>
                  <a:srgbClr val="3D3D3D"/>
                </a:solidFill>
                <a:latin typeface="Arial"/>
                <a:cs typeface="Arial"/>
              </a:rPr>
              <a:t>"rabbits"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3692" y="652360"/>
            <a:ext cx="597725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25"/>
              <a:t>with </a:t>
            </a:r>
            <a:r>
              <a:rPr dirty="0" sz="5000" spc="-20"/>
              <a:t>"must"</a:t>
            </a:r>
            <a:r>
              <a:rPr dirty="0" sz="5000" spc="105"/>
              <a:t> </a:t>
            </a:r>
            <a:r>
              <a:rPr dirty="0" sz="5000" spc="-85"/>
              <a:t>queries</a:t>
            </a:r>
            <a:endParaRPr sz="5000"/>
          </a:p>
        </p:txBody>
      </p:sp>
      <p:sp>
        <p:nvSpPr>
          <p:cNvPr id="4" name="object 4"/>
          <p:cNvSpPr txBox="1"/>
          <p:nvPr/>
        </p:nvSpPr>
        <p:spPr>
          <a:xfrm>
            <a:off x="2261870" y="5516458"/>
            <a:ext cx="4660900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90" b="1">
                <a:solidFill>
                  <a:srgbClr val="85C050"/>
                </a:solidFill>
                <a:latin typeface="Arial"/>
                <a:cs typeface="Arial"/>
              </a:rPr>
              <a:t>all </a:t>
            </a:r>
            <a:r>
              <a:rPr dirty="0" sz="5000" spc="-35" b="1">
                <a:solidFill>
                  <a:srgbClr val="85C050"/>
                </a:solidFill>
                <a:latin typeface="Arial"/>
                <a:cs typeface="Arial"/>
              </a:rPr>
              <a:t>are</a:t>
            </a:r>
            <a:r>
              <a:rPr dirty="0" sz="5000" spc="18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5000" spc="-30" b="1">
                <a:solidFill>
                  <a:srgbClr val="85C050"/>
                </a:solidFill>
                <a:latin typeface="Arial"/>
                <a:cs typeface="Arial"/>
              </a:rPr>
              <a:t>optional!</a:t>
            </a:r>
            <a:endParaRPr sz="5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962" y="1762823"/>
            <a:ext cx="8616950" cy="36683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107565" algn="l"/>
                <a:tab pos="2526665" algn="l"/>
                <a:tab pos="2945765" algn="l"/>
                <a:tab pos="4203065" algn="l"/>
                <a:tab pos="4622165" algn="l"/>
                <a:tab pos="6508115" algn="l"/>
              </a:tabLst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"must":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45" b="1">
                <a:solidFill>
                  <a:srgbClr val="3D3D3D"/>
                </a:solidFill>
                <a:latin typeface="Arial"/>
                <a:cs typeface="Arial"/>
              </a:rPr>
              <a:t>"quick"}},  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269365" algn="l"/>
                <a:tab pos="2945765" algn="l"/>
                <a:tab pos="3364865" algn="l"/>
                <a:tab pos="5250180" algn="l"/>
                <a:tab pos="6926580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-45" b="1">
                <a:solidFill>
                  <a:srgbClr val="3D3D3D"/>
                </a:solidFill>
                <a:latin typeface="Arial"/>
                <a:cs typeface="Arial"/>
              </a:rPr>
              <a:t>"brown"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1269365" algn="l"/>
                <a:tab pos="2945765" algn="l"/>
                <a:tab pos="3364865" algn="l"/>
                <a:tab pos="5250180" algn="l"/>
                <a:tab pos="7345680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220" b="1">
                <a:solidFill>
                  <a:srgbClr val="3D3D3D"/>
                </a:solidFill>
                <a:latin typeface="Arial"/>
                <a:cs typeface="Arial"/>
              </a:rPr>
              <a:t>"rabbits"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3692" y="652360"/>
            <a:ext cx="597725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25"/>
              <a:t>with </a:t>
            </a:r>
            <a:r>
              <a:rPr dirty="0" sz="5000" spc="-20"/>
              <a:t>"must"</a:t>
            </a:r>
            <a:r>
              <a:rPr dirty="0" sz="5000" spc="105"/>
              <a:t> </a:t>
            </a:r>
            <a:r>
              <a:rPr dirty="0" sz="5000" spc="-85"/>
              <a:t>queries</a:t>
            </a:r>
            <a:endParaRPr sz="5000"/>
          </a:p>
        </p:txBody>
      </p:sp>
      <p:sp>
        <p:nvSpPr>
          <p:cNvPr id="4" name="object 4"/>
          <p:cNvSpPr txBox="1"/>
          <p:nvPr/>
        </p:nvSpPr>
        <p:spPr>
          <a:xfrm>
            <a:off x="429259" y="5516458"/>
            <a:ext cx="8326120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140" b="1">
                <a:solidFill>
                  <a:srgbClr val="85C050"/>
                </a:solidFill>
                <a:latin typeface="Arial"/>
                <a:cs typeface="Arial"/>
              </a:rPr>
              <a:t>minimum_should_match </a:t>
            </a:r>
            <a:r>
              <a:rPr dirty="0" sz="5000" spc="409" b="1">
                <a:solidFill>
                  <a:srgbClr val="85C050"/>
                </a:solidFill>
                <a:latin typeface="Arial"/>
                <a:cs typeface="Arial"/>
              </a:rPr>
              <a:t>=</a:t>
            </a:r>
            <a:r>
              <a:rPr dirty="0" sz="5000" spc="23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5000" spc="175" b="1">
                <a:solidFill>
                  <a:srgbClr val="85C050"/>
                </a:solidFill>
                <a:latin typeface="Arial"/>
                <a:cs typeface="Arial"/>
              </a:rPr>
              <a:t>0</a:t>
            </a:r>
            <a:endParaRPr sz="5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647" y="2042223"/>
            <a:ext cx="6918325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7230" algn="l"/>
                <a:tab pos="4704715" algn="l"/>
                <a:tab pos="5731510" algn="l"/>
              </a:tabLst>
            </a:pPr>
            <a:r>
              <a:rPr dirty="0" sz="5600" spc="120">
                <a:solidFill>
                  <a:srgbClr val="3D3D3D"/>
                </a:solidFill>
              </a:rPr>
              <a:t>bool</a:t>
            </a:r>
            <a:r>
              <a:rPr dirty="0" sz="5600" spc="120">
                <a:solidFill>
                  <a:srgbClr val="3D3D3D"/>
                </a:solidFill>
              </a:rPr>
              <a:t>	</a:t>
            </a:r>
            <a:r>
              <a:rPr dirty="0" sz="5600" spc="1055"/>
              <a:t>filter</a:t>
            </a:r>
            <a:r>
              <a:rPr dirty="0" sz="5600" spc="1055"/>
              <a:t>	</a:t>
            </a:r>
            <a:r>
              <a:rPr dirty="0" sz="5600" spc="310" b="0">
                <a:solidFill>
                  <a:srgbClr val="3D3D3D"/>
                </a:solidFill>
                <a:latin typeface="DejaVu Sans"/>
                <a:cs typeface="DejaVu Sans"/>
              </a:rPr>
              <a:t>➔</a:t>
            </a:r>
            <a:r>
              <a:rPr dirty="0" sz="5600" spc="310" b="0">
                <a:solidFill>
                  <a:srgbClr val="3D3D3D"/>
                </a:solidFill>
                <a:latin typeface="DejaVu Sans"/>
                <a:cs typeface="DejaVu Sans"/>
              </a:rPr>
              <a:t>	</a:t>
            </a:r>
            <a:r>
              <a:rPr dirty="0" sz="5600" spc="275"/>
              <a:t>T/F</a:t>
            </a:r>
            <a:endParaRPr sz="56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21597" y="2181810"/>
          <a:ext cx="8129270" cy="2496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1335"/>
                <a:gridCol w="2737485"/>
                <a:gridCol w="1026160"/>
                <a:gridCol w="2573655"/>
              </a:tblGrid>
              <a:tr h="1247775">
                <a:tc>
                  <a:txBody>
                    <a:bodyPr/>
                    <a:lstStyle/>
                    <a:p>
                      <a:pPr marL="31750">
                        <a:lnSpc>
                          <a:spcPts val="5720"/>
                        </a:lnSpc>
                      </a:pPr>
                      <a:r>
                        <a:rPr dirty="0" sz="5600" spc="1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bool</a:t>
                      </a:r>
                      <a:endParaRPr sz="5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5720"/>
                        </a:lnSpc>
                      </a:pPr>
                      <a:r>
                        <a:rPr dirty="0" sz="5600" spc="105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filter</a:t>
                      </a:r>
                      <a:endParaRPr sz="5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720"/>
                        </a:lnSpc>
                      </a:pPr>
                      <a:r>
                        <a:rPr dirty="0" sz="5600">
                          <a:solidFill>
                            <a:srgbClr val="3D3D3D"/>
                          </a:solidFill>
                          <a:latin typeface="DejaVu Sans"/>
                          <a:cs typeface="DejaVu Sans"/>
                        </a:rPr>
                        <a:t>➔</a:t>
                      </a:r>
                      <a:endParaRPr sz="5600">
                        <a:latin typeface="DejaVu Sans"/>
                        <a:cs typeface="DejaVu San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5720"/>
                        </a:lnSpc>
                      </a:pPr>
                      <a:r>
                        <a:rPr dirty="0" sz="5600" spc="27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T/F</a:t>
                      </a:r>
                      <a:endParaRPr sz="5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477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85"/>
                        </a:spcBef>
                      </a:pPr>
                      <a:r>
                        <a:rPr dirty="0" sz="5600" spc="1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bool</a:t>
                      </a:r>
                      <a:endParaRPr sz="5600">
                        <a:latin typeface="Arial"/>
                        <a:cs typeface="Arial"/>
                      </a:endParaRPr>
                    </a:p>
                  </a:txBody>
                  <a:tcPr marL="0" marR="0" marB="0" marT="353695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2785"/>
                        </a:spcBef>
                      </a:pPr>
                      <a:r>
                        <a:rPr dirty="0" sz="5600" spc="2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query</a:t>
                      </a:r>
                      <a:endParaRPr sz="5600">
                        <a:latin typeface="Arial"/>
                        <a:cs typeface="Arial"/>
                      </a:endParaRPr>
                    </a:p>
                  </a:txBody>
                  <a:tcPr marL="0" marR="0" marB="0" marT="3536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85"/>
                        </a:spcBef>
                      </a:pPr>
                      <a:r>
                        <a:rPr dirty="0" sz="5600">
                          <a:solidFill>
                            <a:srgbClr val="3D3D3D"/>
                          </a:solidFill>
                          <a:latin typeface="DejaVu Sans"/>
                          <a:cs typeface="DejaVu Sans"/>
                        </a:rPr>
                        <a:t>➔</a:t>
                      </a:r>
                      <a:endParaRPr sz="5600">
                        <a:latin typeface="DejaVu Sans"/>
                        <a:cs typeface="DejaVu Sans"/>
                      </a:endParaRPr>
                    </a:p>
                  </a:txBody>
                  <a:tcPr marL="0" marR="0" marB="0" marT="353695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2785"/>
                        </a:spcBef>
                      </a:pPr>
                      <a:r>
                        <a:rPr dirty="0" sz="5600" spc="6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_score</a:t>
                      </a:r>
                      <a:endParaRPr sz="5600">
                        <a:latin typeface="Arial"/>
                        <a:cs typeface="Arial"/>
                      </a:endParaRPr>
                    </a:p>
                  </a:txBody>
                  <a:tcPr marL="0" marR="0" marB="0" marT="353695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647" y="1984247"/>
            <a:ext cx="617220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7864" algn="l"/>
                <a:tab pos="2806065" algn="l"/>
                <a:tab pos="4203065" algn="l"/>
                <a:tab pos="5879465" algn="l"/>
              </a:tabLst>
            </a:pPr>
            <a:r>
              <a:rPr dirty="0" sz="4000" spc="45">
                <a:solidFill>
                  <a:srgbClr val="3D3D3D"/>
                </a:solidFill>
              </a:rPr>
              <a:t>_score</a:t>
            </a:r>
            <a:r>
              <a:rPr dirty="0" sz="4000" spc="45">
                <a:solidFill>
                  <a:srgbClr val="3D3D3D"/>
                </a:solidFill>
              </a:rPr>
              <a:t>	</a:t>
            </a:r>
            <a:r>
              <a:rPr dirty="0" sz="4000" spc="310">
                <a:solidFill>
                  <a:srgbClr val="3D3D3D"/>
                </a:solidFill>
              </a:rPr>
              <a:t>of</a:t>
            </a:r>
            <a:r>
              <a:rPr dirty="0" sz="4000" spc="310">
                <a:solidFill>
                  <a:srgbClr val="3D3D3D"/>
                </a:solidFill>
              </a:rPr>
              <a:t>	</a:t>
            </a:r>
            <a:r>
              <a:rPr dirty="0" sz="4000" spc="85">
                <a:solidFill>
                  <a:srgbClr val="3D3D3D"/>
                </a:solidFill>
              </a:rPr>
              <a:t>bool</a:t>
            </a:r>
            <a:r>
              <a:rPr dirty="0" sz="4000" spc="85">
                <a:solidFill>
                  <a:srgbClr val="3D3D3D"/>
                </a:solidFill>
              </a:rPr>
              <a:t>	</a:t>
            </a:r>
            <a:r>
              <a:rPr dirty="0" sz="4000" spc="20">
                <a:solidFill>
                  <a:srgbClr val="3D3D3D"/>
                </a:solidFill>
              </a:rPr>
              <a:t>query</a:t>
            </a:r>
            <a:r>
              <a:rPr dirty="0" sz="4000" spc="20">
                <a:solidFill>
                  <a:srgbClr val="3D3D3D"/>
                </a:solidFill>
              </a:rPr>
              <a:t>	</a:t>
            </a:r>
            <a:r>
              <a:rPr dirty="0" sz="4000" spc="-140">
                <a:solidFill>
                  <a:srgbClr val="3D3D3D"/>
                </a:solidFill>
              </a:rPr>
              <a:t>=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223" y="2261108"/>
            <a:ext cx="331470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query</a:t>
            </a:r>
            <a:r>
              <a:rPr dirty="0" spc="20"/>
              <a:t> </a:t>
            </a:r>
            <a:r>
              <a:rPr dirty="0" spc="-225"/>
              <a:t>dsl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647" y="1894928"/>
            <a:ext cx="8126730" cy="1423670"/>
          </a:xfrm>
          <a:prstGeom prst="rect"/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1967864" algn="l"/>
                <a:tab pos="2806065" algn="l"/>
                <a:tab pos="4203065" algn="l"/>
                <a:tab pos="5879465" algn="l"/>
              </a:tabLst>
            </a:pPr>
            <a:r>
              <a:rPr dirty="0" sz="4000" spc="45">
                <a:solidFill>
                  <a:srgbClr val="3D3D3D"/>
                </a:solidFill>
              </a:rPr>
              <a:t>_score	</a:t>
            </a:r>
            <a:r>
              <a:rPr dirty="0" sz="4000" spc="310">
                <a:solidFill>
                  <a:srgbClr val="3D3D3D"/>
                </a:solidFill>
              </a:rPr>
              <a:t>of	</a:t>
            </a:r>
            <a:r>
              <a:rPr dirty="0" sz="4000" spc="85">
                <a:solidFill>
                  <a:srgbClr val="3D3D3D"/>
                </a:solidFill>
              </a:rPr>
              <a:t>bool	</a:t>
            </a:r>
            <a:r>
              <a:rPr dirty="0" sz="4000" spc="20">
                <a:solidFill>
                  <a:srgbClr val="3D3D3D"/>
                </a:solidFill>
              </a:rPr>
              <a:t>query	</a:t>
            </a:r>
            <a:r>
              <a:rPr dirty="0" sz="4000" spc="-140">
                <a:solidFill>
                  <a:srgbClr val="3D3D3D"/>
                </a:solidFill>
              </a:rPr>
              <a:t>=</a:t>
            </a:r>
            <a:endParaRPr sz="4000"/>
          </a:p>
          <a:p>
            <a:pPr marL="850265">
              <a:lnSpc>
                <a:spcPct val="100000"/>
              </a:lnSpc>
              <a:spcBef>
                <a:spcPts val="705"/>
              </a:spcBef>
              <a:tabLst>
                <a:tab pos="2247265" algn="l"/>
                <a:tab pos="4203065" algn="l"/>
                <a:tab pos="5040630" algn="l"/>
                <a:tab pos="6437630" algn="l"/>
              </a:tabLst>
            </a:pPr>
            <a:r>
              <a:rPr dirty="0" sz="4000" spc="-190"/>
              <a:t>sum(</a:t>
            </a:r>
            <a:r>
              <a:rPr dirty="0" sz="4000" spc="-190"/>
              <a:t>	</a:t>
            </a:r>
            <a:r>
              <a:rPr dirty="0" sz="4000" spc="45"/>
              <a:t>_score</a:t>
            </a:r>
            <a:r>
              <a:rPr dirty="0" sz="4000" spc="45"/>
              <a:t>	</a:t>
            </a:r>
            <a:r>
              <a:rPr dirty="0" sz="4000" spc="310"/>
              <a:t>of</a:t>
            </a:r>
            <a:r>
              <a:rPr dirty="0" sz="4000" spc="310"/>
              <a:t>	</a:t>
            </a:r>
            <a:r>
              <a:rPr dirty="0" sz="4000" spc="-85"/>
              <a:t>each</a:t>
            </a:r>
            <a:r>
              <a:rPr dirty="0" sz="4000" spc="-85"/>
              <a:t>	</a:t>
            </a:r>
            <a:r>
              <a:rPr dirty="0" sz="4000" spc="160"/>
              <a:t>query)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0647" y="1894928"/>
            <a:ext cx="8127365" cy="212217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1967864" algn="l"/>
                <a:tab pos="2806065" algn="l"/>
                <a:tab pos="4203065" algn="l"/>
                <a:tab pos="5879465" algn="l"/>
              </a:tabLst>
            </a:pPr>
            <a:r>
              <a:rPr dirty="0" sz="4000" spc="45" b="1">
                <a:solidFill>
                  <a:srgbClr val="3D3D3D"/>
                </a:solidFill>
                <a:latin typeface="Arial"/>
                <a:cs typeface="Arial"/>
              </a:rPr>
              <a:t>_score	</a:t>
            </a:r>
            <a:r>
              <a:rPr dirty="0" sz="4000" spc="310" b="1">
                <a:solidFill>
                  <a:srgbClr val="3D3D3D"/>
                </a:solidFill>
                <a:latin typeface="Arial"/>
                <a:cs typeface="Arial"/>
              </a:rPr>
              <a:t>of	</a:t>
            </a:r>
            <a:r>
              <a:rPr dirty="0" sz="4000" spc="85" b="1">
                <a:solidFill>
                  <a:srgbClr val="3D3D3D"/>
                </a:solidFill>
                <a:latin typeface="Arial"/>
                <a:cs typeface="Arial"/>
              </a:rPr>
              <a:t>bool	</a:t>
            </a:r>
            <a:r>
              <a:rPr dirty="0" sz="4000" spc="20" b="1">
                <a:solidFill>
                  <a:srgbClr val="3D3D3D"/>
                </a:solidFill>
                <a:latin typeface="Arial"/>
                <a:cs typeface="Arial"/>
              </a:rPr>
              <a:t>query	</a:t>
            </a:r>
            <a:r>
              <a:rPr dirty="0" sz="4000" spc="-140" b="1">
                <a:solidFill>
                  <a:srgbClr val="3D3D3D"/>
                </a:solidFill>
                <a:latin typeface="Arial"/>
                <a:cs typeface="Arial"/>
              </a:rPr>
              <a:t>=</a:t>
            </a:r>
            <a:endParaRPr sz="4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705"/>
              </a:spcBef>
              <a:tabLst>
                <a:tab pos="2247265" algn="l"/>
                <a:tab pos="4203065" algn="l"/>
                <a:tab pos="5040630" algn="l"/>
                <a:tab pos="6437630" algn="l"/>
              </a:tabLst>
            </a:pPr>
            <a:r>
              <a:rPr dirty="0" sz="4000" spc="-190" b="1">
                <a:solidFill>
                  <a:srgbClr val="3D3D3D"/>
                </a:solidFill>
                <a:latin typeface="Arial"/>
                <a:cs typeface="Arial"/>
              </a:rPr>
              <a:t>sum(</a:t>
            </a:r>
            <a:r>
              <a:rPr dirty="0" sz="4000" spc="-19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45" b="1">
                <a:solidFill>
                  <a:srgbClr val="3D3D3D"/>
                </a:solidFill>
                <a:latin typeface="Arial"/>
                <a:cs typeface="Arial"/>
              </a:rPr>
              <a:t>_score</a:t>
            </a:r>
            <a:r>
              <a:rPr dirty="0" sz="4000" spc="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310" b="1">
                <a:solidFill>
                  <a:srgbClr val="3D3D3D"/>
                </a:solidFill>
                <a:latin typeface="Arial"/>
                <a:cs typeface="Arial"/>
              </a:rPr>
              <a:t>of</a:t>
            </a:r>
            <a:r>
              <a:rPr dirty="0" sz="4000" spc="31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-85" b="1">
                <a:solidFill>
                  <a:srgbClr val="3D3D3D"/>
                </a:solidFill>
                <a:latin typeface="Arial"/>
                <a:cs typeface="Arial"/>
              </a:rPr>
              <a:t>each</a:t>
            </a:r>
            <a:r>
              <a:rPr dirty="0" sz="4000" spc="-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160" b="1">
                <a:solidFill>
                  <a:srgbClr val="3D3D3D"/>
                </a:solidFill>
                <a:latin typeface="Arial"/>
                <a:cs typeface="Arial"/>
              </a:rPr>
              <a:t>query)</a:t>
            </a:r>
            <a:endParaRPr sz="4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705"/>
              </a:spcBef>
              <a:tabLst>
                <a:tab pos="1409065" algn="l"/>
                <a:tab pos="2526665" algn="l"/>
                <a:tab pos="3364229" algn="l"/>
                <a:tab pos="5878830" algn="l"/>
              </a:tabLst>
            </a:pPr>
            <a:r>
              <a:rPr dirty="0" sz="4000" spc="640" b="1">
                <a:solidFill>
                  <a:srgbClr val="85C050"/>
                </a:solidFill>
                <a:latin typeface="Arial"/>
                <a:cs typeface="Arial"/>
              </a:rPr>
              <a:t>*	</a:t>
            </a:r>
            <a:r>
              <a:rPr dirty="0" sz="4000" spc="-620" b="1">
                <a:solidFill>
                  <a:srgbClr val="85C050"/>
                </a:solidFill>
                <a:latin typeface="Arial"/>
                <a:cs typeface="Arial"/>
              </a:rPr>
              <a:t>num	</a:t>
            </a:r>
            <a:r>
              <a:rPr dirty="0" sz="4000" spc="310" b="1">
                <a:solidFill>
                  <a:srgbClr val="85C050"/>
                </a:solidFill>
                <a:latin typeface="Arial"/>
                <a:cs typeface="Arial"/>
              </a:rPr>
              <a:t>of	</a:t>
            </a:r>
            <a:r>
              <a:rPr dirty="0" sz="4000" spc="-25" b="1">
                <a:solidFill>
                  <a:srgbClr val="85C050"/>
                </a:solidFill>
                <a:latin typeface="Arial"/>
                <a:cs typeface="Arial"/>
              </a:rPr>
              <a:t>matching	</a:t>
            </a:r>
            <a:r>
              <a:rPr dirty="0" sz="4000" spc="165" b="1">
                <a:solidFill>
                  <a:srgbClr val="85C050"/>
                </a:solidFill>
                <a:latin typeface="Arial"/>
                <a:cs typeface="Arial"/>
              </a:rPr>
              <a:t>queries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0647" y="1894928"/>
            <a:ext cx="8127365" cy="282130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algn="ctr" marR="1947545">
              <a:lnSpc>
                <a:spcPct val="100000"/>
              </a:lnSpc>
              <a:spcBef>
                <a:spcPts val="800"/>
              </a:spcBef>
              <a:tabLst>
                <a:tab pos="1955164" algn="l"/>
                <a:tab pos="2793365" algn="l"/>
                <a:tab pos="4190365" algn="l"/>
                <a:tab pos="5866765" algn="l"/>
              </a:tabLst>
            </a:pPr>
            <a:r>
              <a:rPr dirty="0" sz="4000" spc="45" b="1">
                <a:solidFill>
                  <a:srgbClr val="3D3D3D"/>
                </a:solidFill>
                <a:latin typeface="Arial"/>
                <a:cs typeface="Arial"/>
              </a:rPr>
              <a:t>_score</a:t>
            </a:r>
            <a:r>
              <a:rPr dirty="0" sz="4000" spc="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310" b="1">
                <a:solidFill>
                  <a:srgbClr val="3D3D3D"/>
                </a:solidFill>
                <a:latin typeface="Arial"/>
                <a:cs typeface="Arial"/>
              </a:rPr>
              <a:t>of</a:t>
            </a:r>
            <a:r>
              <a:rPr dirty="0" sz="4000" spc="31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85" b="1">
                <a:solidFill>
                  <a:srgbClr val="3D3D3D"/>
                </a:solidFill>
                <a:latin typeface="Arial"/>
                <a:cs typeface="Arial"/>
              </a:rPr>
              <a:t>bool</a:t>
            </a:r>
            <a:r>
              <a:rPr dirty="0" sz="4000" spc="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20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r>
              <a:rPr dirty="0" sz="4000" spc="2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-140" b="1">
                <a:solidFill>
                  <a:srgbClr val="3D3D3D"/>
                </a:solidFill>
                <a:latin typeface="Arial"/>
                <a:cs typeface="Arial"/>
              </a:rPr>
              <a:t>=</a:t>
            </a:r>
            <a:endParaRPr sz="4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705"/>
              </a:spcBef>
              <a:tabLst>
                <a:tab pos="2247265" algn="l"/>
                <a:tab pos="4203065" algn="l"/>
                <a:tab pos="5040630" algn="l"/>
                <a:tab pos="6437630" algn="l"/>
              </a:tabLst>
            </a:pPr>
            <a:r>
              <a:rPr dirty="0" sz="4000" spc="-190" b="1">
                <a:solidFill>
                  <a:srgbClr val="3D3D3D"/>
                </a:solidFill>
                <a:latin typeface="Arial"/>
                <a:cs typeface="Arial"/>
              </a:rPr>
              <a:t>sum(</a:t>
            </a:r>
            <a:r>
              <a:rPr dirty="0" sz="4000" spc="-19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45" b="1">
                <a:solidFill>
                  <a:srgbClr val="3D3D3D"/>
                </a:solidFill>
                <a:latin typeface="Arial"/>
                <a:cs typeface="Arial"/>
              </a:rPr>
              <a:t>_score</a:t>
            </a:r>
            <a:r>
              <a:rPr dirty="0" sz="4000" spc="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310" b="1">
                <a:solidFill>
                  <a:srgbClr val="3D3D3D"/>
                </a:solidFill>
                <a:latin typeface="Arial"/>
                <a:cs typeface="Arial"/>
              </a:rPr>
              <a:t>of</a:t>
            </a:r>
            <a:r>
              <a:rPr dirty="0" sz="4000" spc="31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-85" b="1">
                <a:solidFill>
                  <a:srgbClr val="3D3D3D"/>
                </a:solidFill>
                <a:latin typeface="Arial"/>
                <a:cs typeface="Arial"/>
              </a:rPr>
              <a:t>each</a:t>
            </a:r>
            <a:r>
              <a:rPr dirty="0" sz="4000" spc="-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160" b="1">
                <a:solidFill>
                  <a:srgbClr val="3D3D3D"/>
                </a:solidFill>
                <a:latin typeface="Arial"/>
                <a:cs typeface="Arial"/>
              </a:rPr>
              <a:t>query)</a:t>
            </a:r>
            <a:endParaRPr sz="4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705"/>
              </a:spcBef>
              <a:tabLst>
                <a:tab pos="1409065" algn="l"/>
                <a:tab pos="2526665" algn="l"/>
                <a:tab pos="3364229" algn="l"/>
                <a:tab pos="5878830" algn="l"/>
              </a:tabLst>
            </a:pPr>
            <a:r>
              <a:rPr dirty="0" sz="4000" spc="640" b="1">
                <a:solidFill>
                  <a:srgbClr val="3D3D3D"/>
                </a:solidFill>
                <a:latin typeface="Arial"/>
                <a:cs typeface="Arial"/>
              </a:rPr>
              <a:t>*	</a:t>
            </a:r>
            <a:r>
              <a:rPr dirty="0" sz="4000" spc="-620" b="1">
                <a:solidFill>
                  <a:srgbClr val="3D3D3D"/>
                </a:solidFill>
                <a:latin typeface="Arial"/>
                <a:cs typeface="Arial"/>
              </a:rPr>
              <a:t>num	</a:t>
            </a:r>
            <a:r>
              <a:rPr dirty="0" sz="4000" spc="310" b="1">
                <a:solidFill>
                  <a:srgbClr val="3D3D3D"/>
                </a:solidFill>
                <a:latin typeface="Arial"/>
                <a:cs typeface="Arial"/>
              </a:rPr>
              <a:t>of	</a:t>
            </a:r>
            <a:r>
              <a:rPr dirty="0" sz="4000" spc="-25" b="1">
                <a:solidFill>
                  <a:srgbClr val="3D3D3D"/>
                </a:solidFill>
                <a:latin typeface="Arial"/>
                <a:cs typeface="Arial"/>
              </a:rPr>
              <a:t>matching	</a:t>
            </a:r>
            <a:r>
              <a:rPr dirty="0" sz="4000" spc="165" b="1">
                <a:solidFill>
                  <a:srgbClr val="3D3D3D"/>
                </a:solidFill>
                <a:latin typeface="Arial"/>
                <a:cs typeface="Arial"/>
              </a:rPr>
              <a:t>queries</a:t>
            </a:r>
            <a:endParaRPr sz="4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700"/>
              </a:spcBef>
              <a:tabLst>
                <a:tab pos="1409065" algn="l"/>
                <a:tab pos="2526665" algn="l"/>
                <a:tab pos="3364229" algn="l"/>
              </a:tabLst>
            </a:pPr>
            <a:r>
              <a:rPr dirty="0" sz="4000" spc="1085" b="1">
                <a:solidFill>
                  <a:srgbClr val="85C050"/>
                </a:solidFill>
                <a:latin typeface="Arial"/>
                <a:cs typeface="Arial"/>
              </a:rPr>
              <a:t>/	</a:t>
            </a:r>
            <a:r>
              <a:rPr dirty="0" sz="4000" spc="-620" b="1">
                <a:solidFill>
                  <a:srgbClr val="85C050"/>
                </a:solidFill>
                <a:latin typeface="Arial"/>
                <a:cs typeface="Arial"/>
              </a:rPr>
              <a:t>num	</a:t>
            </a:r>
            <a:r>
              <a:rPr dirty="0" sz="4000" spc="310" b="1">
                <a:solidFill>
                  <a:srgbClr val="85C050"/>
                </a:solidFill>
                <a:latin typeface="Arial"/>
                <a:cs typeface="Arial"/>
              </a:rPr>
              <a:t>of	</a:t>
            </a:r>
            <a:r>
              <a:rPr dirty="0" sz="4000" spc="165" b="1">
                <a:solidFill>
                  <a:srgbClr val="85C050"/>
                </a:solidFill>
                <a:latin typeface="Arial"/>
                <a:cs typeface="Arial"/>
              </a:rPr>
              <a:t>queries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639" y="2271979"/>
            <a:ext cx="79419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5"/>
              <a:t>more </a:t>
            </a:r>
            <a:r>
              <a:rPr dirty="0" sz="4400" spc="-75"/>
              <a:t>matching </a:t>
            </a:r>
            <a:r>
              <a:rPr dirty="0" sz="4400" spc="-140"/>
              <a:t>should</a:t>
            </a:r>
            <a:r>
              <a:rPr dirty="0" sz="4400" spc="320"/>
              <a:t> </a:t>
            </a:r>
            <a:r>
              <a:rPr dirty="0" sz="4400" spc="-75"/>
              <a:t>queries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639" y="2180539"/>
            <a:ext cx="7941945" cy="23114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dirty="0" sz="4400" spc="-25" b="1">
                <a:solidFill>
                  <a:srgbClr val="3D3D3D"/>
                </a:solidFill>
                <a:latin typeface="Arial"/>
                <a:cs typeface="Arial"/>
              </a:rPr>
              <a:t>more </a:t>
            </a:r>
            <a:r>
              <a:rPr dirty="0" sz="4400" spc="-75" b="1">
                <a:solidFill>
                  <a:srgbClr val="3D3D3D"/>
                </a:solidFill>
                <a:latin typeface="Arial"/>
                <a:cs typeface="Arial"/>
              </a:rPr>
              <a:t>matching </a:t>
            </a:r>
            <a:r>
              <a:rPr dirty="0" sz="4400" spc="-140" b="1">
                <a:solidFill>
                  <a:srgbClr val="3D3D3D"/>
                </a:solidFill>
                <a:latin typeface="Arial"/>
                <a:cs typeface="Arial"/>
              </a:rPr>
              <a:t>should</a:t>
            </a:r>
            <a:r>
              <a:rPr dirty="0" sz="4400" spc="3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4400" spc="-75" b="1">
                <a:solidFill>
                  <a:srgbClr val="3D3D3D"/>
                </a:solidFill>
                <a:latin typeface="Arial"/>
                <a:cs typeface="Arial"/>
              </a:rPr>
              <a:t>queries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4400" spc="360" b="1">
                <a:solidFill>
                  <a:srgbClr val="3D3D3D"/>
                </a:solidFill>
                <a:latin typeface="Arial"/>
                <a:cs typeface="Arial"/>
              </a:rPr>
              <a:t>==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4400" spc="120" b="1">
                <a:solidFill>
                  <a:srgbClr val="85C050"/>
                </a:solidFill>
                <a:latin typeface="Arial"/>
                <a:cs typeface="Arial"/>
              </a:rPr>
              <a:t>better </a:t>
            </a:r>
            <a:r>
              <a:rPr dirty="0" sz="4400" spc="-75" b="1">
                <a:solidFill>
                  <a:srgbClr val="85C050"/>
                </a:solidFill>
                <a:latin typeface="Arial"/>
                <a:cs typeface="Arial"/>
              </a:rPr>
              <a:t>relevance</a:t>
            </a:r>
            <a:r>
              <a:rPr dirty="0" sz="4400" spc="1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4400" spc="-170" b="1">
                <a:solidFill>
                  <a:srgbClr val="85C050"/>
                </a:solidFill>
                <a:latin typeface="Arial"/>
                <a:cs typeface="Arial"/>
              </a:rPr>
              <a:t>score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5975" y="652360"/>
            <a:ext cx="501269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20"/>
              <a:t>trim </a:t>
            </a:r>
            <a:r>
              <a:rPr dirty="0" sz="5000" spc="60"/>
              <a:t>the </a:t>
            </a:r>
            <a:r>
              <a:rPr dirty="0" sz="5000" spc="-50"/>
              <a:t>long</a:t>
            </a:r>
            <a:r>
              <a:rPr dirty="0" sz="5000" spc="135"/>
              <a:t> </a:t>
            </a:r>
            <a:r>
              <a:rPr dirty="0" sz="5000"/>
              <a:t>tail</a:t>
            </a:r>
            <a:endParaRPr sz="5000"/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962" y="1826005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39747" y="1826005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435" y="2346388"/>
            <a:ext cx="27495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26665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4912" y="2977511"/>
          <a:ext cx="7816215" cy="2462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5175"/>
                <a:gridCol w="419100"/>
                <a:gridCol w="1676400"/>
                <a:gridCol w="419100"/>
                <a:gridCol w="1885950"/>
                <a:gridCol w="2651125"/>
              </a:tblGrid>
              <a:tr h="2011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2830"/>
                        </a:lnSpc>
                        <a:tabLst>
                          <a:tab pos="1779905" algn="l"/>
                        </a:tabLst>
                      </a:pPr>
                      <a:r>
                        <a:rPr dirty="0" sz="3000" spc="1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"quick"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1779905" algn="l"/>
                        </a:tabLst>
                      </a:pPr>
                      <a:r>
                        <a:rPr dirty="0" sz="3000" spc="-4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"brown"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2199005" algn="l"/>
                        </a:tabLst>
                      </a:pPr>
                      <a:r>
                        <a:rPr dirty="0" sz="3000" spc="2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"rabbits"	</a:t>
                      </a:r>
                      <a:r>
                        <a:rPr dirty="0" sz="3000" spc="4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5975" y="652360"/>
            <a:ext cx="501269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20"/>
              <a:t>trim </a:t>
            </a:r>
            <a:r>
              <a:rPr dirty="0" sz="5000" spc="60"/>
              <a:t>the </a:t>
            </a:r>
            <a:r>
              <a:rPr dirty="0" sz="5000" spc="-50"/>
              <a:t>long</a:t>
            </a:r>
            <a:r>
              <a:rPr dirty="0" sz="5000" spc="135"/>
              <a:t> </a:t>
            </a:r>
            <a:r>
              <a:rPr dirty="0" sz="5000"/>
              <a:t>tail</a:t>
            </a:r>
            <a:endParaRPr sz="5000"/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962" y="1826005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39747" y="1826005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435" y="2346388"/>
            <a:ext cx="27495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26665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72807" y="2977511"/>
          <a:ext cx="6978650" cy="142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075"/>
                <a:gridCol w="1676400"/>
                <a:gridCol w="419100"/>
                <a:gridCol w="1885950"/>
                <a:gridCol w="2651125"/>
              </a:tblGrid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0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0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  <a:tabLst>
                          <a:tab pos="1780539" algn="l"/>
                        </a:tabLst>
                      </a:pPr>
                      <a:r>
                        <a:rPr dirty="0" sz="3000" spc="1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"quick"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  <a:tabLst>
                          <a:tab pos="1780539" algn="l"/>
                        </a:tabLst>
                      </a:pPr>
                      <a:r>
                        <a:rPr dirty="0" sz="3000" spc="-4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"brown"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  <a:tabLst>
                          <a:tab pos="2199640" algn="l"/>
                        </a:tabLst>
                      </a:pPr>
                      <a:r>
                        <a:rPr dirty="0" sz="3000" spc="2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"rabbits"	</a:t>
                      </a:r>
                      <a:r>
                        <a:rPr dirty="0" sz="3000" spc="4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53962" y="4364710"/>
            <a:ext cx="652145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</a:pPr>
            <a:r>
              <a:rPr dirty="0" sz="3000" spc="730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5460365" algn="l"/>
              </a:tabLst>
            </a:pP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"minimum_should_match":</a:t>
            </a: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25" b="1">
                <a:solidFill>
                  <a:srgbClr val="85C050"/>
                </a:solidFill>
                <a:latin typeface="Arial"/>
                <a:cs typeface="Arial"/>
              </a:rPr>
              <a:t>"75%"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5975" y="652360"/>
            <a:ext cx="501269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20"/>
              <a:t>trim </a:t>
            </a:r>
            <a:r>
              <a:rPr dirty="0" sz="5000" spc="60"/>
              <a:t>the </a:t>
            </a:r>
            <a:r>
              <a:rPr dirty="0" sz="5000" spc="-50"/>
              <a:t>long</a:t>
            </a:r>
            <a:r>
              <a:rPr dirty="0" sz="5000" spc="135"/>
              <a:t> </a:t>
            </a:r>
            <a:r>
              <a:rPr dirty="0" sz="5000"/>
              <a:t>tail</a:t>
            </a:r>
            <a:endParaRPr sz="5000"/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962" y="1826005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39747" y="1826005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435" y="2346388"/>
            <a:ext cx="27495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26665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72807" y="2977511"/>
          <a:ext cx="6978650" cy="142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075"/>
                <a:gridCol w="1676400"/>
                <a:gridCol w="419100"/>
                <a:gridCol w="1885950"/>
                <a:gridCol w="2651125"/>
              </a:tblGrid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0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0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30"/>
                        </a:lnSpc>
                        <a:tabLst>
                          <a:tab pos="1780539" algn="l"/>
                        </a:tabLst>
                      </a:pPr>
                      <a:r>
                        <a:rPr dirty="0" sz="3000" spc="1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"quick"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  <a:tabLst>
                          <a:tab pos="1780539" algn="l"/>
                        </a:tabLst>
                      </a:pPr>
                      <a:r>
                        <a:rPr dirty="0" sz="3000" spc="-4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"brown"	</a:t>
                      </a: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1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  <a:tabLst>
                          <a:tab pos="2199640" algn="l"/>
                        </a:tabLst>
                      </a:pPr>
                      <a:r>
                        <a:rPr dirty="0" sz="3000" spc="2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"rabbits"	</a:t>
                      </a:r>
                      <a:r>
                        <a:rPr dirty="0" sz="3000" spc="4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53962" y="4364710"/>
            <a:ext cx="8405495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</a:pPr>
            <a:r>
              <a:rPr dirty="0" sz="3000" spc="730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5458460" algn="l"/>
                <a:tab pos="6715759" algn="l"/>
                <a:tab pos="7134859" algn="l"/>
                <a:tab pos="7553959" algn="l"/>
                <a:tab pos="8182609" algn="l"/>
              </a:tabLst>
            </a:pPr>
            <a:r>
              <a:rPr dirty="0" sz="3000" spc="-55" b="1">
                <a:solidFill>
                  <a:srgbClr val="3D3D3D"/>
                </a:solidFill>
                <a:latin typeface="Arial"/>
                <a:cs typeface="Arial"/>
              </a:rPr>
              <a:t>"minimum_should_match":</a:t>
            </a:r>
            <a:r>
              <a:rPr dirty="0" sz="3000" spc="-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25" b="1">
                <a:solidFill>
                  <a:srgbClr val="85C050"/>
                </a:solidFill>
                <a:latin typeface="Arial"/>
                <a:cs typeface="Arial"/>
              </a:rPr>
              <a:t>"75%"</a:t>
            </a:r>
            <a:r>
              <a:rPr dirty="0" sz="3000" spc="-12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20" b="1">
                <a:solidFill>
                  <a:srgbClr val="85C050"/>
                </a:solidFill>
                <a:latin typeface="Arial"/>
                <a:cs typeface="Arial"/>
              </a:rPr>
              <a:t>#</a:t>
            </a:r>
            <a:r>
              <a:rPr dirty="0" sz="3000" spc="-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20" b="1">
                <a:solidFill>
                  <a:srgbClr val="85C050"/>
                </a:solidFill>
                <a:latin typeface="Arial"/>
                <a:cs typeface="Arial"/>
              </a:rPr>
              <a:t>2</a:t>
            </a:r>
            <a:r>
              <a:rPr dirty="0" sz="3000" spc="-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229" b="1">
                <a:solidFill>
                  <a:srgbClr val="85C050"/>
                </a:solidFill>
                <a:latin typeface="Arial"/>
                <a:cs typeface="Arial"/>
              </a:rPr>
              <a:t>of</a:t>
            </a:r>
            <a:r>
              <a:rPr dirty="0" sz="3000" spc="229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20" b="1">
                <a:solidFill>
                  <a:srgbClr val="85C050"/>
                </a:solidFill>
                <a:latin typeface="Arial"/>
                <a:cs typeface="Arial"/>
              </a:rPr>
              <a:t>3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6866" y="2261108"/>
            <a:ext cx="447103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14"/>
              <a:t>match</a:t>
            </a:r>
            <a:r>
              <a:rPr dirty="0" spc="25"/>
              <a:t> </a:t>
            </a:r>
            <a:r>
              <a:rPr dirty="0" spc="-45"/>
              <a:t>query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6866" y="2261108"/>
            <a:ext cx="447103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14" b="1">
                <a:solidFill>
                  <a:srgbClr val="85C050"/>
                </a:solidFill>
                <a:latin typeface="Arial"/>
                <a:cs typeface="Arial"/>
              </a:rPr>
              <a:t>match</a:t>
            </a:r>
            <a:r>
              <a:rPr dirty="0" sz="6000" spc="2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45" b="1">
                <a:solidFill>
                  <a:srgbClr val="85C050"/>
                </a:solidFill>
                <a:latin typeface="Arial"/>
                <a:cs typeface="Arial"/>
              </a:rPr>
              <a:t>query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44114" y="3495764"/>
            <a:ext cx="3456304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high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level</a:t>
            </a:r>
            <a:r>
              <a:rPr dirty="0" sz="3600" spc="15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3636" y="2138680"/>
            <a:ext cx="3776979" cy="2306955"/>
          </a:xfrm>
          <a:prstGeom prst="rect"/>
        </p:spPr>
        <p:txBody>
          <a:bodyPr wrap="square" lIns="0" tIns="134620" rIns="0" bIns="0" rtlCol="0" vert="horz">
            <a:spAutoFit/>
          </a:bodyPr>
          <a:lstStyle/>
          <a:p>
            <a:pPr marL="264160">
              <a:lnSpc>
                <a:spcPct val="100000"/>
              </a:lnSpc>
              <a:spcBef>
                <a:spcPts val="1060"/>
              </a:spcBef>
            </a:pPr>
            <a:r>
              <a:rPr dirty="0" spc="-45"/>
              <a:t>query</a:t>
            </a:r>
            <a:r>
              <a:rPr dirty="0" spc="15"/>
              <a:t> </a:t>
            </a:r>
            <a:r>
              <a:rPr dirty="0" spc="-225"/>
              <a:t>dsl</a:t>
            </a:r>
          </a:p>
          <a:p>
            <a:pPr algn="ctr" marL="12065" marR="5080">
              <a:lnSpc>
                <a:spcPct val="113399"/>
              </a:lnSpc>
            </a:pPr>
            <a:r>
              <a:rPr dirty="0" sz="3600">
                <a:solidFill>
                  <a:srgbClr val="3D3D3D"/>
                </a:solidFill>
              </a:rPr>
              <a:t>flexible,</a:t>
            </a:r>
            <a:r>
              <a:rPr dirty="0" sz="3600" spc="-10">
                <a:solidFill>
                  <a:srgbClr val="3D3D3D"/>
                </a:solidFill>
              </a:rPr>
              <a:t> </a:t>
            </a:r>
            <a:r>
              <a:rPr dirty="0" sz="3600" spc="5">
                <a:solidFill>
                  <a:srgbClr val="3D3D3D"/>
                </a:solidFill>
              </a:rPr>
              <a:t>powerful </a:t>
            </a:r>
            <a:r>
              <a:rPr dirty="0" sz="3600">
                <a:solidFill>
                  <a:srgbClr val="3D3D3D"/>
                </a:solidFill>
              </a:rPr>
              <a:t> </a:t>
            </a:r>
            <a:r>
              <a:rPr dirty="0" sz="3600" spc="-30">
                <a:solidFill>
                  <a:srgbClr val="3D3D3D"/>
                </a:solidFill>
              </a:rPr>
              <a:t>query</a:t>
            </a:r>
            <a:r>
              <a:rPr dirty="0" sz="3600" spc="35">
                <a:solidFill>
                  <a:srgbClr val="3D3D3D"/>
                </a:solidFill>
              </a:rPr>
              <a:t> </a:t>
            </a:r>
            <a:r>
              <a:rPr dirty="0" sz="3600" spc="-35">
                <a:solidFill>
                  <a:srgbClr val="3D3D3D"/>
                </a:solidFill>
              </a:rPr>
              <a:t>language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6866" y="2261108"/>
            <a:ext cx="447103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14" b="1">
                <a:solidFill>
                  <a:srgbClr val="85C050"/>
                </a:solidFill>
                <a:latin typeface="Arial"/>
                <a:cs typeface="Arial"/>
              </a:rPr>
              <a:t>match</a:t>
            </a:r>
            <a:r>
              <a:rPr dirty="0" sz="6000" spc="2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45" b="1">
                <a:solidFill>
                  <a:srgbClr val="85C050"/>
                </a:solidFill>
                <a:latin typeface="Arial"/>
                <a:cs typeface="Arial"/>
              </a:rPr>
              <a:t>query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8811" y="3422103"/>
            <a:ext cx="6926580" cy="1270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734820">
              <a:lnSpc>
                <a:spcPct val="113399"/>
              </a:lnSpc>
              <a:spcBef>
                <a:spcPts val="100"/>
              </a:spcBef>
            </a:pP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high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level query  </a:t>
            </a:r>
            <a:r>
              <a:rPr dirty="0" sz="3600" spc="-80" b="1">
                <a:solidFill>
                  <a:srgbClr val="3D3D3D"/>
                </a:solidFill>
                <a:latin typeface="Arial"/>
                <a:cs typeface="Arial"/>
              </a:rPr>
              <a:t>understands </a:t>
            </a: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mapping </a:t>
            </a:r>
            <a:r>
              <a:rPr dirty="0" sz="3600" spc="65" b="1">
                <a:solidFill>
                  <a:srgbClr val="3D3D3D"/>
                </a:solidFill>
                <a:latin typeface="Arial"/>
                <a:cs typeface="Arial"/>
              </a:rPr>
              <a:t>&amp;</a:t>
            </a:r>
            <a:r>
              <a:rPr dirty="0" sz="3600" spc="23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70" b="1">
                <a:solidFill>
                  <a:srgbClr val="3D3D3D"/>
                </a:solidFill>
                <a:latin typeface="Arial"/>
                <a:cs typeface="Arial"/>
              </a:rPr>
              <a:t>analysis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6866" y="2261108"/>
            <a:ext cx="447103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14"/>
              <a:t>match</a:t>
            </a:r>
            <a:r>
              <a:rPr dirty="0" spc="25"/>
              <a:t> </a:t>
            </a:r>
            <a:r>
              <a:rPr dirty="0" spc="-45"/>
              <a:t>query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34653" y="3422103"/>
            <a:ext cx="4888865" cy="12700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analyze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r>
              <a:rPr dirty="0" sz="3600" spc="-114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60" b="1">
                <a:solidFill>
                  <a:srgbClr val="3D3D3D"/>
                </a:solidFill>
                <a:latin typeface="Arial"/>
                <a:cs typeface="Arial"/>
              </a:rPr>
              <a:t>string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 </a:t>
            </a:r>
            <a:r>
              <a:rPr dirty="0" sz="3600" spc="35" b="1">
                <a:solidFill>
                  <a:srgbClr val="3D3D3D"/>
                </a:solidFill>
                <a:latin typeface="Arial"/>
                <a:cs typeface="Arial"/>
              </a:rPr>
              <a:t>rewrite</a:t>
            </a:r>
            <a:r>
              <a:rPr dirty="0" sz="3600" spc="-22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3836" y="2261108"/>
            <a:ext cx="569722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0"/>
              <a:t>one </a:t>
            </a:r>
            <a:r>
              <a:rPr dirty="0" spc="25"/>
              <a:t>word</a:t>
            </a:r>
            <a:r>
              <a:rPr dirty="0" spc="160"/>
              <a:t> </a:t>
            </a:r>
            <a:r>
              <a:rPr dirty="0" spc="-45"/>
              <a:t>query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864" y="429005"/>
            <a:ext cx="21209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6220" y="429005"/>
            <a:ext cx="46335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  <a:tab pos="2317115" algn="l"/>
                <a:tab pos="4201160" algn="l"/>
              </a:tabLst>
            </a:pP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210">
                <a:solidFill>
                  <a:srgbClr val="3D3D3D"/>
                </a:solidFill>
              </a:rPr>
              <a:t>"</a:t>
            </a:r>
            <a:r>
              <a:rPr dirty="0" sz="3000" spc="-130"/>
              <a:t>QUICK!</a:t>
            </a:r>
            <a:r>
              <a:rPr dirty="0" sz="3000" spc="225">
                <a:solidFill>
                  <a:srgbClr val="3D3D3D"/>
                </a:solidFill>
              </a:rPr>
              <a:t>"</a:t>
            </a:r>
            <a:r>
              <a:rPr dirty="0" sz="300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}}</a:t>
            </a:r>
            <a:endParaRPr sz="300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864" y="429005"/>
            <a:ext cx="21209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6220" y="429005"/>
            <a:ext cx="46335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  <a:tab pos="2317115" algn="l"/>
                <a:tab pos="4201160" algn="l"/>
              </a:tabLst>
            </a:pP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210">
                <a:solidFill>
                  <a:srgbClr val="3D3D3D"/>
                </a:solidFill>
              </a:rPr>
              <a:t>"</a:t>
            </a:r>
            <a:r>
              <a:rPr dirty="0" sz="3000" spc="-130"/>
              <a:t>QUICK!</a:t>
            </a:r>
            <a:r>
              <a:rPr dirty="0" sz="3000" spc="225">
                <a:solidFill>
                  <a:srgbClr val="3D3D3D"/>
                </a:solidFill>
              </a:rPr>
              <a:t>"</a:t>
            </a:r>
            <a:r>
              <a:rPr dirty="0" sz="300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}}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4096791" y="2095500"/>
            <a:ext cx="830580" cy="487045"/>
          </a:xfrm>
          <a:custGeom>
            <a:avLst/>
            <a:gdLst/>
            <a:ahLst/>
            <a:cxnLst/>
            <a:rect l="l" t="t" r="r" b="b"/>
            <a:pathLst>
              <a:path w="830579" h="487044">
                <a:moveTo>
                  <a:pt x="829995" y="190500"/>
                </a:moveTo>
                <a:lnTo>
                  <a:pt x="0" y="190500"/>
                </a:lnTo>
                <a:lnTo>
                  <a:pt x="414997" y="486702"/>
                </a:lnTo>
                <a:lnTo>
                  <a:pt x="829995" y="190500"/>
                </a:lnTo>
                <a:close/>
              </a:path>
              <a:path w="830579" h="487044">
                <a:moveTo>
                  <a:pt x="513308" y="0"/>
                </a:moveTo>
                <a:lnTo>
                  <a:pt x="310108" y="0"/>
                </a:lnTo>
                <a:lnTo>
                  <a:pt x="310108" y="190500"/>
                </a:lnTo>
                <a:lnTo>
                  <a:pt x="513308" y="190500"/>
                </a:lnTo>
                <a:lnTo>
                  <a:pt x="513308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00831" y="2637193"/>
            <a:ext cx="23298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60" b="1">
                <a:solidFill>
                  <a:srgbClr val="3D3D3D"/>
                </a:solidFill>
                <a:latin typeface="Arial"/>
                <a:cs typeface="Arial"/>
              </a:rPr>
              <a:t>title:quick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864" y="429005"/>
            <a:ext cx="21209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6220" y="429005"/>
            <a:ext cx="46335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  <a:tab pos="2317115" algn="l"/>
                <a:tab pos="4201160" algn="l"/>
              </a:tabLst>
            </a:pP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210">
                <a:solidFill>
                  <a:srgbClr val="3D3D3D"/>
                </a:solidFill>
              </a:rPr>
              <a:t>"</a:t>
            </a:r>
            <a:r>
              <a:rPr dirty="0" sz="3000" spc="-130"/>
              <a:t>QUICK!</a:t>
            </a:r>
            <a:r>
              <a:rPr dirty="0" sz="3000" spc="225">
                <a:solidFill>
                  <a:srgbClr val="3D3D3D"/>
                </a:solidFill>
              </a:rPr>
              <a:t>"</a:t>
            </a:r>
            <a:r>
              <a:rPr dirty="0" sz="300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}}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4096791" y="2095500"/>
            <a:ext cx="830580" cy="487045"/>
          </a:xfrm>
          <a:custGeom>
            <a:avLst/>
            <a:gdLst/>
            <a:ahLst/>
            <a:cxnLst/>
            <a:rect l="l" t="t" r="r" b="b"/>
            <a:pathLst>
              <a:path w="830579" h="487044">
                <a:moveTo>
                  <a:pt x="829995" y="190500"/>
                </a:moveTo>
                <a:lnTo>
                  <a:pt x="0" y="190500"/>
                </a:lnTo>
                <a:lnTo>
                  <a:pt x="414997" y="486702"/>
                </a:lnTo>
                <a:lnTo>
                  <a:pt x="829995" y="190500"/>
                </a:lnTo>
                <a:close/>
              </a:path>
              <a:path w="830579" h="487044">
                <a:moveTo>
                  <a:pt x="513308" y="0"/>
                </a:moveTo>
                <a:lnTo>
                  <a:pt x="310108" y="0"/>
                </a:lnTo>
                <a:lnTo>
                  <a:pt x="310108" y="190500"/>
                </a:lnTo>
                <a:lnTo>
                  <a:pt x="513308" y="190500"/>
                </a:lnTo>
                <a:lnTo>
                  <a:pt x="513308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00831" y="2637193"/>
            <a:ext cx="23298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60" b="1">
                <a:solidFill>
                  <a:srgbClr val="3D3D3D"/>
                </a:solidFill>
                <a:latin typeface="Arial"/>
                <a:cs typeface="Arial"/>
              </a:rPr>
              <a:t>title:quick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1339" y="4620005"/>
            <a:ext cx="19113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6147" y="4620005"/>
            <a:ext cx="442404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  <a:tab pos="2317115" algn="l"/>
                <a:tab pos="3991610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80" b="1">
                <a:solidFill>
                  <a:srgbClr val="85C050"/>
                </a:solidFill>
                <a:latin typeface="Arial"/>
                <a:cs typeface="Arial"/>
              </a:rPr>
              <a:t>quick</a:t>
            </a: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57002" y="3937000"/>
            <a:ext cx="830580" cy="481330"/>
          </a:xfrm>
          <a:custGeom>
            <a:avLst/>
            <a:gdLst/>
            <a:ahLst/>
            <a:cxnLst/>
            <a:rect l="l" t="t" r="r" b="b"/>
            <a:pathLst>
              <a:path w="830579" h="481329">
                <a:moveTo>
                  <a:pt x="829995" y="190500"/>
                </a:moveTo>
                <a:lnTo>
                  <a:pt x="0" y="190500"/>
                </a:lnTo>
                <a:lnTo>
                  <a:pt x="414997" y="481215"/>
                </a:lnTo>
                <a:lnTo>
                  <a:pt x="829995" y="190500"/>
                </a:lnTo>
                <a:close/>
              </a:path>
              <a:path w="830579" h="481329">
                <a:moveTo>
                  <a:pt x="516597" y="0"/>
                </a:moveTo>
                <a:lnTo>
                  <a:pt x="313397" y="0"/>
                </a:lnTo>
                <a:lnTo>
                  <a:pt x="313397" y="190500"/>
                </a:lnTo>
                <a:lnTo>
                  <a:pt x="516597" y="190500"/>
                </a:lnTo>
                <a:lnTo>
                  <a:pt x="516597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6380" y="2261108"/>
            <a:ext cx="615188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multi </a:t>
            </a:r>
            <a:r>
              <a:rPr dirty="0" spc="25"/>
              <a:t>word</a:t>
            </a:r>
            <a:r>
              <a:rPr dirty="0" spc="185"/>
              <a:t> </a:t>
            </a:r>
            <a:r>
              <a:rPr dirty="0" spc="-45"/>
              <a:t>query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913" y="429005"/>
            <a:ext cx="21209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7268" y="429005"/>
            <a:ext cx="54717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  <a:tab pos="2317115" algn="l"/>
                <a:tab pos="3782695" algn="l"/>
                <a:tab pos="5039360" algn="l"/>
              </a:tabLst>
            </a:pP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210">
                <a:solidFill>
                  <a:srgbClr val="3D3D3D"/>
                </a:solidFill>
              </a:rPr>
              <a:t>"</a:t>
            </a:r>
            <a:r>
              <a:rPr dirty="0" sz="3000" spc="-285"/>
              <a:t>QUICK</a:t>
            </a:r>
            <a:r>
              <a:rPr dirty="0" sz="3000"/>
              <a:t>	</a:t>
            </a:r>
            <a:r>
              <a:rPr dirty="0" sz="3000" spc="-165"/>
              <a:t>FOX</a:t>
            </a:r>
            <a:r>
              <a:rPr dirty="0" sz="3000" spc="-85"/>
              <a:t>!</a:t>
            </a:r>
            <a:r>
              <a:rPr dirty="0" sz="3000" spc="225">
                <a:solidFill>
                  <a:srgbClr val="3D3D3D"/>
                </a:solidFill>
              </a:rPr>
              <a:t>"</a:t>
            </a:r>
            <a:r>
              <a:rPr dirty="0" sz="300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}}</a:t>
            </a:r>
            <a:endParaRPr sz="300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913" y="429005"/>
            <a:ext cx="21209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7268" y="429005"/>
            <a:ext cx="54717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  <a:tab pos="2317115" algn="l"/>
                <a:tab pos="3782695" algn="l"/>
                <a:tab pos="5039360" algn="l"/>
              </a:tabLst>
            </a:pP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210">
                <a:solidFill>
                  <a:srgbClr val="3D3D3D"/>
                </a:solidFill>
              </a:rPr>
              <a:t>"</a:t>
            </a:r>
            <a:r>
              <a:rPr dirty="0" sz="3000" spc="-285"/>
              <a:t>QUICK</a:t>
            </a:r>
            <a:r>
              <a:rPr dirty="0" sz="3000"/>
              <a:t>	</a:t>
            </a:r>
            <a:r>
              <a:rPr dirty="0" sz="3000" spc="-165"/>
              <a:t>FOX</a:t>
            </a:r>
            <a:r>
              <a:rPr dirty="0" sz="3000" spc="-85"/>
              <a:t>!</a:t>
            </a:r>
            <a:r>
              <a:rPr dirty="0" sz="3000" spc="225">
                <a:solidFill>
                  <a:srgbClr val="3D3D3D"/>
                </a:solidFill>
              </a:rPr>
              <a:t>"</a:t>
            </a:r>
            <a:r>
              <a:rPr dirty="0" sz="300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}}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4157002" y="1397000"/>
            <a:ext cx="830580" cy="481330"/>
          </a:xfrm>
          <a:custGeom>
            <a:avLst/>
            <a:gdLst/>
            <a:ahLst/>
            <a:cxnLst/>
            <a:rect l="l" t="t" r="r" b="b"/>
            <a:pathLst>
              <a:path w="830579" h="481330">
                <a:moveTo>
                  <a:pt x="829995" y="190500"/>
                </a:moveTo>
                <a:lnTo>
                  <a:pt x="0" y="190500"/>
                </a:lnTo>
                <a:lnTo>
                  <a:pt x="414997" y="481215"/>
                </a:lnTo>
                <a:lnTo>
                  <a:pt x="829995" y="190500"/>
                </a:lnTo>
                <a:close/>
              </a:path>
              <a:path w="830579" h="481330">
                <a:moveTo>
                  <a:pt x="516597" y="0"/>
                </a:moveTo>
                <a:lnTo>
                  <a:pt x="313397" y="0"/>
                </a:lnTo>
                <a:lnTo>
                  <a:pt x="313397" y="190500"/>
                </a:lnTo>
                <a:lnTo>
                  <a:pt x="516597" y="190500"/>
                </a:lnTo>
                <a:lnTo>
                  <a:pt x="516597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039239" y="1933206"/>
            <a:ext cx="505333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26030" algn="l"/>
                <a:tab pos="3154680" algn="l"/>
              </a:tabLst>
            </a:pP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title:</a:t>
            </a:r>
            <a:r>
              <a:rPr dirty="0" sz="3000" spc="80" b="1">
                <a:solidFill>
                  <a:srgbClr val="85C050"/>
                </a:solidFill>
                <a:latin typeface="Arial"/>
                <a:cs typeface="Arial"/>
              </a:rPr>
              <a:t>quick</a:t>
            </a:r>
            <a:r>
              <a:rPr dirty="0" sz="3000" spc="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605" b="1">
                <a:solidFill>
                  <a:srgbClr val="3D3D3D"/>
                </a:solidFill>
                <a:latin typeface="Arial"/>
                <a:cs typeface="Arial"/>
              </a:rPr>
              <a:t>OR</a:t>
            </a:r>
            <a:r>
              <a:rPr dirty="0" sz="3000" spc="-60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0" b="1">
                <a:solidFill>
                  <a:srgbClr val="3D3D3D"/>
                </a:solidFill>
                <a:latin typeface="Arial"/>
                <a:cs typeface="Arial"/>
              </a:rPr>
              <a:t>title</a:t>
            </a:r>
            <a:r>
              <a:rPr dirty="0" sz="3000" spc="555" b="1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z="3000" spc="145" b="1">
                <a:solidFill>
                  <a:srgbClr val="85C050"/>
                </a:solidFill>
                <a:latin typeface="Arial"/>
                <a:cs typeface="Arial"/>
              </a:rPr>
              <a:t>fox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913" y="429005"/>
            <a:ext cx="21209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7268" y="429005"/>
            <a:ext cx="54717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  <a:tab pos="2317115" algn="l"/>
                <a:tab pos="3782695" algn="l"/>
                <a:tab pos="5039360" algn="l"/>
              </a:tabLst>
            </a:pP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210">
                <a:solidFill>
                  <a:srgbClr val="3D3D3D"/>
                </a:solidFill>
              </a:rPr>
              <a:t>"</a:t>
            </a:r>
            <a:r>
              <a:rPr dirty="0" sz="3000" spc="-285"/>
              <a:t>QUICK</a:t>
            </a:r>
            <a:r>
              <a:rPr dirty="0" sz="3000"/>
              <a:t>	</a:t>
            </a:r>
            <a:r>
              <a:rPr dirty="0" sz="3000" spc="-165"/>
              <a:t>FOX</a:t>
            </a:r>
            <a:r>
              <a:rPr dirty="0" sz="3000" spc="-85"/>
              <a:t>!</a:t>
            </a:r>
            <a:r>
              <a:rPr dirty="0" sz="3000" spc="225">
                <a:solidFill>
                  <a:srgbClr val="3D3D3D"/>
                </a:solidFill>
              </a:rPr>
              <a:t>"</a:t>
            </a:r>
            <a:r>
              <a:rPr dirty="0" sz="300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}}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4157002" y="1397000"/>
            <a:ext cx="830580" cy="481330"/>
          </a:xfrm>
          <a:custGeom>
            <a:avLst/>
            <a:gdLst/>
            <a:ahLst/>
            <a:cxnLst/>
            <a:rect l="l" t="t" r="r" b="b"/>
            <a:pathLst>
              <a:path w="830579" h="481330">
                <a:moveTo>
                  <a:pt x="829995" y="190500"/>
                </a:moveTo>
                <a:lnTo>
                  <a:pt x="0" y="190500"/>
                </a:lnTo>
                <a:lnTo>
                  <a:pt x="414997" y="481215"/>
                </a:lnTo>
                <a:lnTo>
                  <a:pt x="829995" y="190500"/>
                </a:lnTo>
                <a:close/>
              </a:path>
              <a:path w="830579" h="481330">
                <a:moveTo>
                  <a:pt x="516597" y="0"/>
                </a:moveTo>
                <a:lnTo>
                  <a:pt x="313397" y="0"/>
                </a:lnTo>
                <a:lnTo>
                  <a:pt x="313397" y="190500"/>
                </a:lnTo>
                <a:lnTo>
                  <a:pt x="516597" y="190500"/>
                </a:lnTo>
                <a:lnTo>
                  <a:pt x="516597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68176" y="1933206"/>
            <a:ext cx="7985759" cy="4374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3690">
              <a:lnSpc>
                <a:spcPct val="100000"/>
              </a:lnSpc>
              <a:spcBef>
                <a:spcPts val="100"/>
              </a:spcBef>
              <a:tabLst>
                <a:tab pos="4097020" algn="l"/>
                <a:tab pos="4725670" algn="l"/>
              </a:tabLst>
            </a:pPr>
            <a:r>
              <a:rPr dirty="0" sz="3000" spc="360" b="1">
                <a:solidFill>
                  <a:srgbClr val="3D3D3D"/>
                </a:solidFill>
                <a:latin typeface="Arial"/>
                <a:cs typeface="Arial"/>
              </a:rPr>
              <a:t>title:</a:t>
            </a:r>
            <a:r>
              <a:rPr dirty="0" sz="3000" spc="360" b="1">
                <a:solidFill>
                  <a:srgbClr val="85C050"/>
                </a:solidFill>
                <a:latin typeface="Arial"/>
                <a:cs typeface="Arial"/>
              </a:rPr>
              <a:t>quick	</a:t>
            </a:r>
            <a:r>
              <a:rPr dirty="0" sz="3000" spc="-60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3000" spc="445" b="1">
                <a:solidFill>
                  <a:srgbClr val="3D3D3D"/>
                </a:solidFill>
                <a:latin typeface="Arial"/>
                <a:cs typeface="Arial"/>
              </a:rPr>
              <a:t>title:</a:t>
            </a:r>
            <a:r>
              <a:rPr dirty="0" sz="3000" spc="445" b="1">
                <a:solidFill>
                  <a:srgbClr val="85C050"/>
                </a:solidFill>
                <a:latin typeface="Arial"/>
                <a:cs typeface="Arial"/>
              </a:rPr>
              <a:t>fox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31165" algn="l"/>
                <a:tab pos="210756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2945765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500"/>
              </a:spcBef>
              <a:tabLst>
                <a:tab pos="1688464" algn="l"/>
                <a:tab pos="3364229" algn="l"/>
                <a:tab pos="3783329" algn="l"/>
                <a:tab pos="5669280" algn="l"/>
                <a:tab pos="734377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80" b="1">
                <a:solidFill>
                  <a:srgbClr val="85C050"/>
                </a:solidFill>
                <a:latin typeface="Arial"/>
                <a:cs typeface="Arial"/>
              </a:rPr>
              <a:t>quick</a:t>
            </a: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  <a:tabLst>
                <a:tab pos="1688464" algn="l"/>
                <a:tab pos="3364229" algn="l"/>
                <a:tab pos="3783329" algn="l"/>
                <a:tab pos="5669280" algn="l"/>
                <a:tab pos="734377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17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175" b="1">
                <a:solidFill>
                  <a:srgbClr val="85C050"/>
                </a:solidFill>
                <a:latin typeface="Arial"/>
                <a:cs typeface="Arial"/>
              </a:rPr>
              <a:t>fox</a:t>
            </a:r>
            <a:r>
              <a:rPr dirty="0" sz="3000" spc="175" b="1">
                <a:solidFill>
                  <a:srgbClr val="3D3D3D"/>
                </a:solidFill>
                <a:latin typeface="Arial"/>
                <a:cs typeface="Arial"/>
              </a:rPr>
              <a:t>"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57002" y="2667000"/>
            <a:ext cx="830580" cy="481330"/>
          </a:xfrm>
          <a:custGeom>
            <a:avLst/>
            <a:gdLst/>
            <a:ahLst/>
            <a:cxnLst/>
            <a:rect l="l" t="t" r="r" b="b"/>
            <a:pathLst>
              <a:path w="830579" h="481330">
                <a:moveTo>
                  <a:pt x="829995" y="190500"/>
                </a:moveTo>
                <a:lnTo>
                  <a:pt x="0" y="190500"/>
                </a:lnTo>
                <a:lnTo>
                  <a:pt x="414997" y="481215"/>
                </a:lnTo>
                <a:lnTo>
                  <a:pt x="829995" y="190500"/>
                </a:lnTo>
                <a:close/>
              </a:path>
              <a:path w="830579" h="481330">
                <a:moveTo>
                  <a:pt x="516597" y="0"/>
                </a:moveTo>
                <a:lnTo>
                  <a:pt x="313397" y="0"/>
                </a:lnTo>
                <a:lnTo>
                  <a:pt x="313397" y="190500"/>
                </a:lnTo>
                <a:lnTo>
                  <a:pt x="516597" y="190500"/>
                </a:lnTo>
                <a:lnTo>
                  <a:pt x="516597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875" y="1149019"/>
            <a:ext cx="2650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queries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7813" y="2261108"/>
            <a:ext cx="758952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10"/>
              <a:t>all </a:t>
            </a:r>
            <a:r>
              <a:rPr dirty="0" spc="-114"/>
              <a:t>words </a:t>
            </a:r>
            <a:r>
              <a:rPr dirty="0" spc="-170"/>
              <a:t>must</a:t>
            </a:r>
            <a:r>
              <a:rPr dirty="0" spc="475"/>
              <a:t> </a:t>
            </a:r>
            <a:r>
              <a:rPr dirty="0" spc="-114"/>
              <a:t>match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5554" y="1502638"/>
            <a:ext cx="5263515" cy="26276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526665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2736215" algn="l"/>
                <a:tab pos="4203065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200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-2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70" b="1">
                <a:solidFill>
                  <a:srgbClr val="3D3D3D"/>
                </a:solidFill>
                <a:latin typeface="Arial"/>
                <a:cs typeface="Arial"/>
              </a:rPr>
              <a:t>FOX!"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5554" y="1565821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4502" y="2023033"/>
            <a:ext cx="2539365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107565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316480" algn="l"/>
              </a:tabLst>
            </a:pPr>
            <a:r>
              <a:rPr dirty="0" sz="3000" spc="520" b="1">
                <a:solidFill>
                  <a:srgbClr val="3D3D3D"/>
                </a:solidFill>
                <a:latin typeface="Arial"/>
                <a:cs typeface="Arial"/>
              </a:rPr>
              <a:t>"title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</a:pP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15" b="1">
                <a:solidFill>
                  <a:srgbClr val="85C050"/>
                </a:solidFill>
                <a:latin typeface="Arial"/>
                <a:cs typeface="Arial"/>
              </a:rPr>
              <a:t>query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6257" y="3126956"/>
            <a:ext cx="27495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915" algn="l"/>
              </a:tabLst>
            </a:pPr>
            <a:r>
              <a:rPr dirty="0" sz="3000" spc="-200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-2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FOX!",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5554" y="4104525"/>
            <a:ext cx="107315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5554" y="1565821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4502" y="2023033"/>
            <a:ext cx="254000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107565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316480" algn="l"/>
              </a:tabLst>
            </a:pPr>
            <a:r>
              <a:rPr dirty="0" sz="3000" spc="520" b="1">
                <a:solidFill>
                  <a:srgbClr val="3D3D3D"/>
                </a:solidFill>
                <a:latin typeface="Arial"/>
                <a:cs typeface="Arial"/>
              </a:rPr>
              <a:t>"title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6678" y="3126956"/>
            <a:ext cx="27495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915" algn="l"/>
              </a:tabLst>
            </a:pPr>
            <a:r>
              <a:rPr dirty="0" sz="3000" spc="-200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-2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FOX!",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5554" y="3584143"/>
            <a:ext cx="4845050" cy="21069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69365">
              <a:lnSpc>
                <a:spcPct val="100000"/>
              </a:lnSpc>
              <a:spcBef>
                <a:spcPts val="595"/>
              </a:spcBef>
              <a:tabLst>
                <a:tab pos="3783965" algn="l"/>
              </a:tabLst>
            </a:pPr>
            <a:r>
              <a:rPr dirty="0" sz="3000" spc="190" b="1">
                <a:solidFill>
                  <a:srgbClr val="85C050"/>
                </a:solidFill>
                <a:latin typeface="Arial"/>
                <a:cs typeface="Arial"/>
              </a:rPr>
              <a:t>"operator":</a:t>
            </a:r>
            <a:r>
              <a:rPr dirty="0" sz="3000" spc="19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10" b="1">
                <a:solidFill>
                  <a:srgbClr val="85C050"/>
                </a:solidFill>
                <a:latin typeface="Arial"/>
                <a:cs typeface="Arial"/>
              </a:rPr>
              <a:t>"and"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8176" y="982255"/>
            <a:ext cx="7986395" cy="418846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107565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2945130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125" b="1">
                <a:solidFill>
                  <a:srgbClr val="85C050"/>
                </a:solidFill>
                <a:latin typeface="Arial"/>
                <a:cs typeface="Arial"/>
              </a:rPr>
              <a:t>should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500"/>
              </a:spcBef>
              <a:tabLst>
                <a:tab pos="1688464" algn="l"/>
                <a:tab pos="3364229" algn="l"/>
                <a:tab pos="3783329" algn="l"/>
                <a:tab pos="5668010" algn="l"/>
                <a:tab pos="7344409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70" b="1">
                <a:solidFill>
                  <a:srgbClr val="3D3D3D"/>
                </a:solidFill>
                <a:latin typeface="Arial"/>
                <a:cs typeface="Arial"/>
              </a:rPr>
              <a:t>"titl</a:t>
            </a:r>
            <a:r>
              <a:rPr dirty="0" sz="3000" spc="770" b="1">
                <a:solidFill>
                  <a:srgbClr val="3D3D3D"/>
                </a:solidFill>
                <a:latin typeface="Arial"/>
                <a:cs typeface="Arial"/>
              </a:rPr>
              <a:t>e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20" b="1">
                <a:solidFill>
                  <a:srgbClr val="3D3D3D"/>
                </a:solidFill>
                <a:latin typeface="Arial"/>
                <a:cs typeface="Arial"/>
              </a:rPr>
              <a:t>"quick"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  <a:tabLst>
                <a:tab pos="1688464" algn="l"/>
                <a:tab pos="3364229" algn="l"/>
                <a:tab pos="3783329" algn="l"/>
                <a:tab pos="5669280" algn="l"/>
                <a:tab pos="734377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180" b="1">
                <a:solidFill>
                  <a:srgbClr val="3D3D3D"/>
                </a:solidFill>
                <a:latin typeface="Arial"/>
                <a:cs typeface="Arial"/>
              </a:rPr>
              <a:t>"fox"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8176" y="982255"/>
            <a:ext cx="7986395" cy="418846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107565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2526030" algn="l"/>
              </a:tabLst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75" b="1">
                <a:solidFill>
                  <a:srgbClr val="85C050"/>
                </a:solidFill>
                <a:latin typeface="Arial"/>
                <a:cs typeface="Arial"/>
              </a:rPr>
              <a:t>must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500"/>
              </a:spcBef>
              <a:tabLst>
                <a:tab pos="1688464" algn="l"/>
                <a:tab pos="3364229" algn="l"/>
                <a:tab pos="3783329" algn="l"/>
                <a:tab pos="5668010" algn="l"/>
                <a:tab pos="7344409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70" b="1">
                <a:solidFill>
                  <a:srgbClr val="3D3D3D"/>
                </a:solidFill>
                <a:latin typeface="Arial"/>
                <a:cs typeface="Arial"/>
              </a:rPr>
              <a:t>"titl</a:t>
            </a:r>
            <a:r>
              <a:rPr dirty="0" sz="3000" spc="770" b="1">
                <a:solidFill>
                  <a:srgbClr val="3D3D3D"/>
                </a:solidFill>
                <a:latin typeface="Arial"/>
                <a:cs typeface="Arial"/>
              </a:rPr>
              <a:t>e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20" b="1">
                <a:solidFill>
                  <a:srgbClr val="3D3D3D"/>
                </a:solidFill>
                <a:latin typeface="Arial"/>
                <a:cs typeface="Arial"/>
              </a:rPr>
              <a:t>"quick"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  <a:tabLst>
                <a:tab pos="1688464" algn="l"/>
                <a:tab pos="3364229" algn="l"/>
                <a:tab pos="3783329" algn="l"/>
                <a:tab pos="5669280" algn="l"/>
                <a:tab pos="734377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180" b="1">
                <a:solidFill>
                  <a:srgbClr val="3D3D3D"/>
                </a:solidFill>
                <a:latin typeface="Arial"/>
                <a:cs typeface="Arial"/>
              </a:rPr>
              <a:t>"fox"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2261108"/>
            <a:ext cx="461264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trim </a:t>
            </a:r>
            <a:r>
              <a:rPr dirty="0" spc="-55"/>
              <a:t>long</a:t>
            </a:r>
            <a:r>
              <a:rPr dirty="0" spc="105"/>
              <a:t> </a:t>
            </a:r>
            <a:r>
              <a:rPr dirty="0"/>
              <a:t>tail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1502638"/>
            <a:ext cx="7359650" cy="418846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526665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2735580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500"/>
              </a:spcBef>
              <a:tabLst>
                <a:tab pos="3155315" algn="l"/>
                <a:tab pos="4621530" algn="l"/>
                <a:tab pos="5878830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3000" spc="-200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3000" spc="-68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FOX!",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  <a:tabLst>
                <a:tab pos="6298565" algn="l"/>
              </a:tabLst>
            </a:pP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"minimum_should_match":</a:t>
            </a: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25" b="1">
                <a:solidFill>
                  <a:srgbClr val="85C050"/>
                </a:solidFill>
                <a:latin typeface="Arial"/>
                <a:cs typeface="Arial"/>
              </a:rPr>
              <a:t>"75%"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9126" y="1156179"/>
          <a:ext cx="8024495" cy="298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9140"/>
                <a:gridCol w="419100"/>
                <a:gridCol w="1885314"/>
                <a:gridCol w="1675129"/>
                <a:gridCol w="765175"/>
              </a:tblGrid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4"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marL="450215">
                        <a:lnSpc>
                          <a:spcPts val="3375"/>
                        </a:lnSpc>
                        <a:tabLst>
                          <a:tab pos="2126615" algn="l"/>
                        </a:tabLst>
                      </a:pPr>
                      <a:r>
                        <a:rPr dirty="0" sz="3000" spc="19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"bool":	</a:t>
                      </a:r>
                      <a:r>
                        <a:rPr dirty="0" sz="3000" spc="4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algn="r" marR="97155">
                        <a:lnSpc>
                          <a:spcPts val="3375"/>
                        </a:lnSpc>
                        <a:tabLst>
                          <a:tab pos="2094230" algn="l"/>
                        </a:tabLst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30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should</a:t>
                      </a: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":</a:t>
                      </a: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algn="r" marR="96520">
                        <a:lnSpc>
                          <a:spcPts val="3375"/>
                        </a:lnSpc>
                        <a:tabLst>
                          <a:tab pos="418465" algn="l"/>
                        </a:tabLst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spc="1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"quick"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3375"/>
                        </a:lnSpc>
                      </a:pP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algn="r" marR="96520">
                        <a:lnSpc>
                          <a:spcPts val="3375"/>
                        </a:lnSpc>
                        <a:tabLst>
                          <a:tab pos="418465" algn="l"/>
                        </a:tabLst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3375"/>
                        </a:lnSpc>
                      </a:pPr>
                      <a:r>
                        <a:rPr dirty="0" sz="3000" spc="-4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"brown"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3375"/>
                        </a:lnSpc>
                      </a:pPr>
                      <a:r>
                        <a:rPr dirty="0" sz="3000" spc="59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algn="r" marR="96520">
                        <a:lnSpc>
                          <a:spcPts val="3375"/>
                        </a:lnSpc>
                        <a:tabLst>
                          <a:tab pos="418465" algn="l"/>
                        </a:tabLst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spc="5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3375"/>
                        </a:lnSpc>
                      </a:pPr>
                      <a:r>
                        <a:rPr dirty="0" sz="3000" spc="1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"fox"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spc="4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8176" y="4104525"/>
            <a:ext cx="6102350" cy="21069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850265">
              <a:lnSpc>
                <a:spcPct val="100000"/>
              </a:lnSpc>
              <a:spcBef>
                <a:spcPts val="595"/>
              </a:spcBef>
            </a:pPr>
            <a:r>
              <a:rPr dirty="0" sz="3000" spc="730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5879465" algn="l"/>
              </a:tabLst>
            </a:pP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"minimum_should_match":</a:t>
            </a: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20" b="1">
                <a:solidFill>
                  <a:srgbClr val="85C050"/>
                </a:solidFill>
                <a:latin typeface="Arial"/>
                <a:cs typeface="Arial"/>
              </a:rPr>
              <a:t>2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6470" y="2261108"/>
            <a:ext cx="471170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10"/>
              <a:t>fuzzy</a:t>
            </a:r>
            <a:r>
              <a:rPr dirty="0" spc="40"/>
              <a:t> </a:t>
            </a:r>
            <a:r>
              <a:rPr dirty="0" spc="-100"/>
              <a:t>queries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875" y="1149019"/>
            <a:ext cx="26504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00" b="1">
                <a:solidFill>
                  <a:srgbClr val="85C050"/>
                </a:solidFill>
                <a:latin typeface="Arial"/>
                <a:cs typeface="Arial"/>
              </a:rPr>
              <a:t>queries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17770" y="1149019"/>
            <a:ext cx="204470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5"/>
              <a:t>fi</a:t>
            </a:r>
            <a:r>
              <a:rPr dirty="0" spc="-65"/>
              <a:t>l</a:t>
            </a:r>
            <a:r>
              <a:rPr dirty="0" spc="-60"/>
              <a:t>ters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470" y="2261108"/>
            <a:ext cx="471170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10" b="1">
                <a:solidFill>
                  <a:srgbClr val="85C050"/>
                </a:solidFill>
                <a:latin typeface="Arial"/>
                <a:cs typeface="Arial"/>
              </a:rPr>
              <a:t>fuzzy</a:t>
            </a:r>
            <a:r>
              <a:rPr dirty="0" sz="6000" spc="4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100" b="1">
                <a:solidFill>
                  <a:srgbClr val="85C050"/>
                </a:solidFill>
                <a:latin typeface="Arial"/>
                <a:cs typeface="Arial"/>
              </a:rPr>
              <a:t>queries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95424" y="3495764"/>
            <a:ext cx="53536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65" b="1">
                <a:solidFill>
                  <a:srgbClr val="3D3D3D"/>
                </a:solidFill>
                <a:latin typeface="Arial"/>
                <a:cs typeface="Arial"/>
              </a:rPr>
              <a:t>levenshtein </a:t>
            </a:r>
            <a:r>
              <a:rPr dirty="0" sz="3600" spc="65" b="1">
                <a:solidFill>
                  <a:srgbClr val="3D3D3D"/>
                </a:solidFill>
                <a:latin typeface="Arial"/>
                <a:cs typeface="Arial"/>
              </a:rPr>
              <a:t>edit</a:t>
            </a:r>
            <a:r>
              <a:rPr dirty="0" sz="3600" spc="18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80" b="1">
                <a:solidFill>
                  <a:srgbClr val="3D3D3D"/>
                </a:solidFill>
                <a:latin typeface="Arial"/>
                <a:cs typeface="Arial"/>
              </a:rPr>
              <a:t>distance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739" y="1575676"/>
            <a:ext cx="243522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7230" algn="l"/>
              </a:tabLst>
            </a:pPr>
            <a:r>
              <a:rPr dirty="0" sz="4000" spc="-25" b="1">
                <a:solidFill>
                  <a:srgbClr val="3D3D3D"/>
                </a:solidFill>
                <a:latin typeface="Arial"/>
                <a:cs typeface="Arial"/>
              </a:rPr>
              <a:t>bron</a:t>
            </a:r>
            <a:r>
              <a:rPr dirty="0" sz="4000" spc="-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220">
                <a:solidFill>
                  <a:srgbClr val="3D3D3D"/>
                </a:solidFill>
                <a:latin typeface="DejaVu Sans"/>
                <a:cs typeface="DejaVu Sans"/>
              </a:rPr>
              <a:t>➔</a:t>
            </a:r>
            <a:endParaRPr sz="40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69211" y="1575676"/>
            <a:ext cx="142240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50" b="1">
                <a:solidFill>
                  <a:srgbClr val="3D3D3D"/>
                </a:solidFill>
                <a:latin typeface="Arial"/>
                <a:cs typeface="Arial"/>
              </a:rPr>
              <a:t>bro</a:t>
            </a:r>
            <a:r>
              <a:rPr dirty="0" sz="4000" spc="-915" b="1">
                <a:solidFill>
                  <a:srgbClr val="85C050"/>
                </a:solidFill>
                <a:latin typeface="Arial"/>
                <a:cs typeface="Arial"/>
              </a:rPr>
              <a:t>w</a:t>
            </a:r>
            <a:r>
              <a:rPr dirty="0" sz="4000" spc="-245" b="1">
                <a:solidFill>
                  <a:srgbClr val="3D3D3D"/>
                </a:solidFill>
                <a:latin typeface="Arial"/>
                <a:cs typeface="Arial"/>
              </a:rPr>
              <a:t>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85807" y="313690"/>
            <a:ext cx="261302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85"/>
              <a:t>inser</a:t>
            </a:r>
            <a:r>
              <a:rPr dirty="0" sz="5000" spc="-55"/>
              <a:t>t</a:t>
            </a:r>
            <a:r>
              <a:rPr dirty="0" sz="5000" spc="-95"/>
              <a:t>ion</a:t>
            </a:r>
            <a:endParaRPr sz="500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739" y="1575676"/>
            <a:ext cx="243522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7230" algn="l"/>
              </a:tabLst>
            </a:pPr>
            <a:r>
              <a:rPr dirty="0" sz="4000" spc="-25" b="1">
                <a:solidFill>
                  <a:srgbClr val="3D3D3D"/>
                </a:solidFill>
                <a:latin typeface="Arial"/>
                <a:cs typeface="Arial"/>
              </a:rPr>
              <a:t>bron</a:t>
            </a:r>
            <a:r>
              <a:rPr dirty="0" sz="4000" spc="-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4000" spc="220">
                <a:solidFill>
                  <a:srgbClr val="3D3D3D"/>
                </a:solidFill>
                <a:latin typeface="DejaVu Sans"/>
                <a:cs typeface="DejaVu Sans"/>
              </a:rPr>
              <a:t>➔</a:t>
            </a:r>
            <a:endParaRPr sz="40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69211" y="1575676"/>
            <a:ext cx="142240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204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2739" y="2845676"/>
            <a:ext cx="243522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7230" algn="l"/>
              </a:tabLst>
            </a:pPr>
            <a:r>
              <a:rPr dirty="0" sz="4000" spc="195" b="1">
                <a:solidFill>
                  <a:srgbClr val="3D3D3D"/>
                </a:solidFill>
                <a:latin typeface="Arial"/>
                <a:cs typeface="Arial"/>
              </a:rPr>
              <a:t>fox</a:t>
            </a:r>
            <a:r>
              <a:rPr dirty="0" sz="4000" spc="-30" b="1">
                <a:solidFill>
                  <a:srgbClr val="85C050"/>
                </a:solidFill>
                <a:latin typeface="Arial"/>
                <a:cs typeface="Arial"/>
              </a:rPr>
              <a:t>s</a:t>
            </a:r>
            <a:r>
              <a:rPr dirty="0" sz="4000" spc="-3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000" spc="220">
                <a:solidFill>
                  <a:srgbClr val="3D3D3D"/>
                </a:solidFill>
                <a:latin typeface="DejaVu Sans"/>
                <a:cs typeface="DejaVu Sans"/>
              </a:rPr>
              <a:t>➔</a:t>
            </a:r>
            <a:endParaRPr sz="40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69211" y="2845676"/>
            <a:ext cx="86360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195" b="1">
                <a:solidFill>
                  <a:srgbClr val="3D3D3D"/>
                </a:solidFill>
                <a:latin typeface="Arial"/>
                <a:cs typeface="Arial"/>
              </a:rPr>
              <a:t>fox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50259" y="313690"/>
            <a:ext cx="248412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95"/>
              <a:t>dele</a:t>
            </a:r>
            <a:r>
              <a:rPr dirty="0" sz="5000" spc="70"/>
              <a:t>t</a:t>
            </a:r>
            <a:r>
              <a:rPr dirty="0" sz="5000" spc="-95"/>
              <a:t>ion</a:t>
            </a:r>
            <a:endParaRPr sz="500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689" y="1679010"/>
          <a:ext cx="4986655" cy="308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7514"/>
                <a:gridCol w="1431289"/>
                <a:gridCol w="1847214"/>
              </a:tblGrid>
              <a:tr h="908685">
                <a:tc>
                  <a:txBody>
                    <a:bodyPr/>
                    <a:lstStyle/>
                    <a:p>
                      <a:pPr marL="31750">
                        <a:lnSpc>
                          <a:spcPts val="4085"/>
                        </a:lnSpc>
                      </a:pPr>
                      <a:r>
                        <a:rPr dirty="0" sz="4000" spc="-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bron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ts val="4085"/>
                        </a:lnSpc>
                      </a:pPr>
                      <a:r>
                        <a:rPr dirty="0" sz="4000">
                          <a:solidFill>
                            <a:srgbClr val="3D3D3D"/>
                          </a:solidFill>
                          <a:latin typeface="DejaVu Sans"/>
                          <a:cs typeface="DejaVu Sans"/>
                        </a:rPr>
                        <a:t>➔</a:t>
                      </a:r>
                      <a:endParaRPr sz="4000">
                        <a:latin typeface="DejaVu Sans"/>
                        <a:cs typeface="DejaVu San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4085"/>
                        </a:lnSpc>
                      </a:pPr>
                      <a:r>
                        <a:rPr dirty="0" sz="4000" spc="-204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brown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00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 spc="14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foxs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>
                          <a:solidFill>
                            <a:srgbClr val="3D3D3D"/>
                          </a:solidFill>
                          <a:latin typeface="DejaVu Sans"/>
                          <a:cs typeface="DejaVu Sans"/>
                        </a:rPr>
                        <a:t>➔</a:t>
                      </a:r>
                      <a:endParaRPr sz="4000">
                        <a:latin typeface="DejaVu Sans"/>
                        <a:cs typeface="DejaVu Sans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 spc="19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fox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269875"/>
                </a:tc>
              </a:tr>
              <a:tr h="9086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 spc="15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4000" spc="1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iuck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558165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>
                          <a:solidFill>
                            <a:srgbClr val="3D3D3D"/>
                          </a:solidFill>
                          <a:latin typeface="DejaVu Sans"/>
                          <a:cs typeface="DejaVu Sans"/>
                        </a:rPr>
                        <a:t>➔</a:t>
                      </a:r>
                      <a:endParaRPr sz="4000">
                        <a:latin typeface="DejaVu Sans"/>
                        <a:cs typeface="DejaVu Sans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 spc="10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4000" spc="10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iuck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269875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0987" y="313690"/>
            <a:ext cx="35426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80"/>
              <a:t>substitution</a:t>
            </a:r>
            <a:endParaRPr sz="500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689" y="1679010"/>
          <a:ext cx="7954645" cy="308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7514"/>
                <a:gridCol w="1431289"/>
                <a:gridCol w="2094864"/>
                <a:gridCol w="1012825"/>
                <a:gridCol w="1707514"/>
              </a:tblGrid>
              <a:tr h="908685">
                <a:tc>
                  <a:txBody>
                    <a:bodyPr/>
                    <a:lstStyle/>
                    <a:p>
                      <a:pPr marL="31750">
                        <a:lnSpc>
                          <a:spcPts val="4085"/>
                        </a:lnSpc>
                      </a:pPr>
                      <a:r>
                        <a:rPr dirty="0" sz="4000" spc="-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bron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ts val="4085"/>
                        </a:lnSpc>
                      </a:pPr>
                      <a:r>
                        <a:rPr dirty="0" sz="4000">
                          <a:solidFill>
                            <a:srgbClr val="3D3D3D"/>
                          </a:solidFill>
                          <a:latin typeface="DejaVu Sans"/>
                          <a:cs typeface="DejaVu Sans"/>
                        </a:rPr>
                        <a:t>➔</a:t>
                      </a:r>
                      <a:endParaRPr sz="4000">
                        <a:latin typeface="DejaVu Sans"/>
                        <a:cs typeface="DejaVu San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4085"/>
                        </a:lnSpc>
                      </a:pPr>
                      <a:r>
                        <a:rPr dirty="0" sz="4000" spc="-204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brown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00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 spc="14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foxs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>
                          <a:solidFill>
                            <a:srgbClr val="3D3D3D"/>
                          </a:solidFill>
                          <a:latin typeface="DejaVu Sans"/>
                          <a:cs typeface="DejaVu Sans"/>
                        </a:rPr>
                        <a:t>➔</a:t>
                      </a:r>
                      <a:endParaRPr sz="4000">
                        <a:latin typeface="DejaVu Sans"/>
                        <a:cs typeface="DejaVu Sans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 spc="19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fox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9086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 spc="1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kiuck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558165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>
                          <a:solidFill>
                            <a:srgbClr val="3D3D3D"/>
                          </a:solidFill>
                          <a:latin typeface="DejaVu Sans"/>
                          <a:cs typeface="DejaVu Sans"/>
                        </a:rPr>
                        <a:t>➔</a:t>
                      </a:r>
                      <a:endParaRPr sz="4000">
                        <a:latin typeface="DejaVu Sans"/>
                        <a:cs typeface="DejaVu Sans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 spc="10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4000" spc="10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iu</a:t>
                      </a:r>
                      <a:r>
                        <a:rPr dirty="0" sz="4000" spc="10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ck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>
                          <a:solidFill>
                            <a:srgbClr val="3D3D3D"/>
                          </a:solidFill>
                          <a:latin typeface="DejaVu Sans"/>
                          <a:cs typeface="DejaVu Sans"/>
                        </a:rPr>
                        <a:t>➔</a:t>
                      </a:r>
                      <a:endParaRPr sz="4000">
                        <a:latin typeface="DejaVu Sans"/>
                        <a:cs typeface="DejaVu Sans"/>
                      </a:endParaRPr>
                    </a:p>
                  </a:txBody>
                  <a:tcPr marL="0" marR="0" marB="0" marT="269875"/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dirty="0" sz="4000" spc="10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4000" spc="10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ui</a:t>
                      </a:r>
                      <a:r>
                        <a:rPr dirty="0" sz="4000" spc="10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ck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269875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9377" y="313690"/>
            <a:ext cx="390588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90"/>
              <a:t>transposition</a:t>
            </a:r>
            <a:endParaRPr sz="500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1502638"/>
            <a:ext cx="7147559" cy="36683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526665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2735580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500"/>
              </a:spcBef>
              <a:tabLst>
                <a:tab pos="3155315" algn="l"/>
                <a:tab pos="4620895" algn="l"/>
                <a:tab pos="566864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2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254" b="1">
                <a:solidFill>
                  <a:srgbClr val="85C050"/>
                </a:solidFill>
                <a:latin typeface="Arial"/>
                <a:cs typeface="Arial"/>
              </a:rPr>
              <a:t>KIUCK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560" b="1">
                <a:solidFill>
                  <a:srgbClr val="85C050"/>
                </a:solidFill>
                <a:latin typeface="Arial"/>
                <a:cs typeface="Arial"/>
              </a:rPr>
              <a:t>BRON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400" b="1">
                <a:solidFill>
                  <a:srgbClr val="85C050"/>
                </a:solidFill>
                <a:latin typeface="Arial"/>
                <a:cs typeface="Arial"/>
              </a:rPr>
              <a:t>FOX</a:t>
            </a:r>
            <a:r>
              <a:rPr dirty="0" sz="3000" spc="-395" b="1">
                <a:solidFill>
                  <a:srgbClr val="85C050"/>
                </a:solidFill>
                <a:latin typeface="Arial"/>
                <a:cs typeface="Arial"/>
              </a:rPr>
              <a:t>S</a:t>
            </a:r>
            <a:r>
              <a:rPr dirty="0" sz="3000" spc="560" b="1">
                <a:solidFill>
                  <a:srgbClr val="3D3D3D"/>
                </a:solidFill>
                <a:latin typeface="Arial"/>
                <a:cs typeface="Arial"/>
              </a:rPr>
              <a:t>!",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  <a:tabLst>
                <a:tab pos="3993515" algn="l"/>
              </a:tabLst>
            </a:pPr>
            <a:r>
              <a:rPr dirty="0" sz="3000" spc="200" b="1">
                <a:solidFill>
                  <a:srgbClr val="85C050"/>
                </a:solidFill>
                <a:latin typeface="Arial"/>
                <a:cs typeface="Arial"/>
              </a:rPr>
              <a:t>"fuzziness":	</a:t>
            </a:r>
            <a:r>
              <a:rPr dirty="0" sz="3000" spc="-245" b="1">
                <a:solidFill>
                  <a:srgbClr val="85C050"/>
                </a:solidFill>
                <a:latin typeface="Arial"/>
                <a:cs typeface="Arial"/>
              </a:rPr>
              <a:t>"AUTO"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2544" y="2261108"/>
            <a:ext cx="655955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35"/>
              <a:t>phrase </a:t>
            </a:r>
            <a:r>
              <a:rPr dirty="0" spc="665"/>
              <a:t>/</a:t>
            </a:r>
            <a:r>
              <a:rPr dirty="0" spc="295"/>
              <a:t> </a:t>
            </a:r>
            <a:r>
              <a:rPr dirty="0" spc="-40"/>
              <a:t>proximity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1502638"/>
            <a:ext cx="6311265" cy="26276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 marR="5080" indent="-419100">
              <a:lnSpc>
                <a:spcPct val="113799"/>
              </a:lnSpc>
              <a:tabLst>
                <a:tab pos="3992245" algn="l"/>
                <a:tab pos="5250180" algn="l"/>
              </a:tabLst>
            </a:pPr>
            <a:r>
              <a:rPr dirty="0" sz="3000" spc="3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35" b="1">
                <a:solidFill>
                  <a:srgbClr val="85C050"/>
                </a:solidFill>
                <a:latin typeface="Arial"/>
                <a:cs typeface="Arial"/>
              </a:rPr>
              <a:t>match_phrase</a:t>
            </a:r>
            <a:r>
              <a:rPr dirty="0" sz="3000" spc="35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  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3000" spc="-200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8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70" b="1">
                <a:solidFill>
                  <a:srgbClr val="3D3D3D"/>
                </a:solidFill>
                <a:latin typeface="Arial"/>
                <a:cs typeface="Arial"/>
              </a:rPr>
              <a:t>FOX!"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1502638"/>
            <a:ext cx="7147559" cy="418846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 marR="2936240" indent="-419100">
              <a:lnSpc>
                <a:spcPct val="113799"/>
              </a:lnSpc>
              <a:tabLst>
                <a:tab pos="2735580" algn="l"/>
                <a:tab pos="3993515" algn="l"/>
              </a:tabLst>
            </a:pPr>
            <a:r>
              <a:rPr dirty="0" sz="3000" spc="35" b="1">
                <a:solidFill>
                  <a:srgbClr val="3D3D3D"/>
                </a:solidFill>
                <a:latin typeface="Arial"/>
                <a:cs typeface="Arial"/>
              </a:rPr>
              <a:t>"match_phrase":</a:t>
            </a:r>
            <a:r>
              <a:rPr dirty="0" sz="3000" spc="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90" b="1">
                <a:solidFill>
                  <a:srgbClr val="3D3D3D"/>
                </a:solidFill>
                <a:latin typeface="Arial"/>
                <a:cs typeface="Arial"/>
              </a:rPr>
              <a:t>{  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500"/>
              </a:spcBef>
              <a:tabLst>
                <a:tab pos="3155315" algn="l"/>
                <a:tab pos="4620895" algn="l"/>
                <a:tab pos="587819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2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685" b="1">
                <a:solidFill>
                  <a:srgbClr val="85C050"/>
                </a:solidFill>
                <a:latin typeface="Arial"/>
                <a:cs typeface="Arial"/>
              </a:rPr>
              <a:t>BROWN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285" b="1">
                <a:solidFill>
                  <a:srgbClr val="85C050"/>
                </a:solidFill>
                <a:latin typeface="Arial"/>
                <a:cs typeface="Arial"/>
              </a:rPr>
              <a:t>QUICK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65" b="1">
                <a:solidFill>
                  <a:srgbClr val="85C050"/>
                </a:solidFill>
                <a:latin typeface="Arial"/>
                <a:cs typeface="Arial"/>
              </a:rPr>
              <a:t>FOX</a:t>
            </a:r>
            <a:r>
              <a:rPr dirty="0" sz="3000" spc="-90" b="1">
                <a:solidFill>
                  <a:srgbClr val="85C050"/>
                </a:solidFill>
                <a:latin typeface="Arial"/>
                <a:cs typeface="Arial"/>
              </a:rPr>
              <a:t>!</a:t>
            </a:r>
            <a:r>
              <a:rPr dirty="0" sz="3000" spc="520" b="1">
                <a:solidFill>
                  <a:srgbClr val="3D3D3D"/>
                </a:solidFill>
                <a:latin typeface="Arial"/>
                <a:cs typeface="Arial"/>
              </a:rPr>
              <a:t>",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  <a:tabLst>
                <a:tab pos="3154680" algn="l"/>
              </a:tabLst>
            </a:pP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"slop":	</a:t>
            </a:r>
            <a:r>
              <a:rPr dirty="0" sz="3000" spc="100" b="1">
                <a:solidFill>
                  <a:srgbClr val="85C050"/>
                </a:solidFill>
                <a:latin typeface="Arial"/>
                <a:cs typeface="Arial"/>
              </a:rPr>
              <a:t>"10"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0298" y="2261108"/>
            <a:ext cx="592455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combine</a:t>
            </a:r>
            <a:r>
              <a:rPr dirty="0" spc="60"/>
              <a:t> </a:t>
            </a:r>
            <a:r>
              <a:rPr dirty="0" spc="-100"/>
              <a:t>queries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875" y="1149019"/>
            <a:ext cx="2650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queries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9297" y="2416263"/>
            <a:ext cx="25082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3390" indent="-44069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r</a:t>
            </a:r>
            <a:r>
              <a:rPr dirty="0" sz="3600" spc="-60" b="1">
                <a:solidFill>
                  <a:srgbClr val="3D3D3D"/>
                </a:solidFill>
                <a:latin typeface="Arial"/>
                <a:cs typeface="Arial"/>
              </a:rPr>
              <a:t>elevance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9297" y="1149019"/>
            <a:ext cx="3758565" cy="1841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0690">
              <a:lnSpc>
                <a:spcPct val="100000"/>
              </a:lnSpc>
              <a:spcBef>
                <a:spcPts val="100"/>
              </a:spcBef>
            </a:pPr>
            <a:r>
              <a:rPr dirty="0" sz="6000" spc="-65" b="1">
                <a:solidFill>
                  <a:srgbClr val="85C050"/>
                </a:solidFill>
                <a:latin typeface="Arial"/>
                <a:cs typeface="Arial"/>
              </a:rPr>
              <a:t>filters</a:t>
            </a:r>
            <a:endParaRPr sz="60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2775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boolean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yes/no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1502638"/>
            <a:ext cx="6938645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68846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107565" algn="l"/>
                <a:tab pos="2526030" algn="l"/>
                <a:tab pos="6506209" algn="l"/>
              </a:tabLst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"must":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85C050"/>
                </a:solidFill>
                <a:latin typeface="Arial"/>
                <a:cs typeface="Arial"/>
              </a:rPr>
              <a:t>&lt;min_should_match&gt;</a:t>
            </a:r>
            <a:r>
              <a:rPr dirty="0" sz="3000" spc="-6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},  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7127" y="3063786"/>
            <a:ext cx="2349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3996" y="3063786"/>
            <a:ext cx="23304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221615">
              <a:lnSpc>
                <a:spcPct val="100000"/>
              </a:lnSpc>
              <a:spcBef>
                <a:spcPts val="595"/>
              </a:spcBef>
            </a:pPr>
            <a:r>
              <a:rPr dirty="0" sz="3000" spc="75" b="1">
                <a:solidFill>
                  <a:srgbClr val="85C050"/>
                </a:solidFill>
                <a:latin typeface="Arial"/>
                <a:cs typeface="Arial"/>
              </a:rPr>
              <a:t>&lt;fuzzy&gt;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100" b="1">
                <a:solidFill>
                  <a:srgbClr val="85C050"/>
                </a:solidFill>
                <a:latin typeface="Arial"/>
                <a:cs typeface="Arial"/>
              </a:rPr>
              <a:t>&lt;proximity&gt;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6128" y="3063786"/>
            <a:ext cx="44450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645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389" y="4104525"/>
            <a:ext cx="6540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1502638"/>
            <a:ext cx="6938645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68846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107565" algn="l"/>
                <a:tab pos="2526030" algn="l"/>
                <a:tab pos="6506209" algn="l"/>
              </a:tabLst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"must":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85C050"/>
                </a:solidFill>
                <a:latin typeface="Arial"/>
                <a:cs typeface="Arial"/>
              </a:rPr>
              <a:t>&lt;min_should_match&gt;</a:t>
            </a:r>
            <a:r>
              <a:rPr dirty="0" sz="3000" spc="-6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},  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7127" y="3063786"/>
            <a:ext cx="2349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4045" y="3063786"/>
            <a:ext cx="23304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221615">
              <a:lnSpc>
                <a:spcPct val="100000"/>
              </a:lnSpc>
              <a:spcBef>
                <a:spcPts val="595"/>
              </a:spcBef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&lt;fuzzy&gt;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100" b="1">
                <a:solidFill>
                  <a:srgbClr val="3D3D3D"/>
                </a:solidFill>
                <a:latin typeface="Arial"/>
                <a:cs typeface="Arial"/>
              </a:rPr>
              <a:t>&lt;proximity&gt;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6128" y="3063786"/>
            <a:ext cx="44450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645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389" y="4104525"/>
            <a:ext cx="6540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0808" y="1502638"/>
            <a:ext cx="6940550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317115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 marR="5080">
              <a:lnSpc>
                <a:spcPct val="113799"/>
              </a:lnSpc>
              <a:tabLst>
                <a:tab pos="2736215" algn="l"/>
                <a:tab pos="587946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3000" spc="45" b="1">
                <a:solidFill>
                  <a:srgbClr val="3D3D3D"/>
                </a:solidFill>
                <a:latin typeface="Arial"/>
                <a:cs typeface="Arial"/>
              </a:rPr>
              <a:t>"&lt;words&gt;",  </a:t>
            </a: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"minimum_should_match":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25" b="1">
                <a:solidFill>
                  <a:srgbClr val="85C050"/>
                </a:solidFill>
                <a:latin typeface="Arial"/>
                <a:cs typeface="Arial"/>
              </a:rPr>
              <a:t>"75%"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1502638"/>
            <a:ext cx="694055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68846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107565" algn="l"/>
                <a:tab pos="2526665" algn="l"/>
                <a:tab pos="6508115" algn="l"/>
              </a:tabLst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"must":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&lt;min_should_match&gt;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},  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7127" y="3063786"/>
            <a:ext cx="2349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4045" y="3063786"/>
            <a:ext cx="23304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221615">
              <a:lnSpc>
                <a:spcPct val="100000"/>
              </a:lnSpc>
              <a:spcBef>
                <a:spcPts val="595"/>
              </a:spcBef>
            </a:pPr>
            <a:r>
              <a:rPr dirty="0" sz="3000" spc="75" b="1">
                <a:solidFill>
                  <a:srgbClr val="85C050"/>
                </a:solidFill>
                <a:latin typeface="Arial"/>
                <a:cs typeface="Arial"/>
              </a:rPr>
              <a:t>&lt;fuzzy&gt;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100" b="1">
                <a:solidFill>
                  <a:srgbClr val="3D3D3D"/>
                </a:solidFill>
                <a:latin typeface="Arial"/>
                <a:cs typeface="Arial"/>
              </a:rPr>
              <a:t>&lt;proximity&gt;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6128" y="3063786"/>
            <a:ext cx="44450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645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389" y="4104525"/>
            <a:ext cx="6540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1334" y="1502638"/>
            <a:ext cx="4845050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317115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 marR="5080">
              <a:lnSpc>
                <a:spcPct val="113799"/>
              </a:lnSpc>
              <a:tabLst>
                <a:tab pos="2736215" algn="l"/>
                <a:tab pos="357441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0" b="1">
                <a:solidFill>
                  <a:srgbClr val="3D3D3D"/>
                </a:solidFill>
                <a:latin typeface="Arial"/>
                <a:cs typeface="Arial"/>
              </a:rPr>
              <a:t>"&lt;words&gt;",  </a:t>
            </a:r>
            <a:r>
              <a:rPr dirty="0" sz="3000" spc="200" b="1">
                <a:solidFill>
                  <a:srgbClr val="85C050"/>
                </a:solidFill>
                <a:latin typeface="Arial"/>
                <a:cs typeface="Arial"/>
              </a:rPr>
              <a:t>"fuzziness":</a:t>
            </a:r>
            <a:r>
              <a:rPr dirty="0" sz="3000" spc="2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245" b="1">
                <a:solidFill>
                  <a:srgbClr val="85C050"/>
                </a:solidFill>
                <a:latin typeface="Arial"/>
                <a:cs typeface="Arial"/>
              </a:rPr>
              <a:t>"AUTO"</a:t>
            </a:r>
            <a:endParaRPr sz="3000">
              <a:latin typeface="Arial"/>
              <a:cs typeface="Arial"/>
            </a:endParaRPr>
          </a:p>
          <a:p>
            <a:pPr marL="64071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1502638"/>
            <a:ext cx="694055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68846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107565" algn="l"/>
                <a:tab pos="2526665" algn="l"/>
                <a:tab pos="6508115" algn="l"/>
              </a:tabLst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"must":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&lt;min_should_match&gt;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},  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7127" y="3063786"/>
            <a:ext cx="2349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3996" y="3063786"/>
            <a:ext cx="2329815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221615">
              <a:lnSpc>
                <a:spcPct val="100000"/>
              </a:lnSpc>
              <a:spcBef>
                <a:spcPts val="595"/>
              </a:spcBef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&lt;fuzzy&gt;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100" b="1">
                <a:solidFill>
                  <a:srgbClr val="85C050"/>
                </a:solidFill>
                <a:latin typeface="Arial"/>
                <a:cs typeface="Arial"/>
              </a:rPr>
              <a:t>&lt;proximity&gt;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6128" y="3063786"/>
            <a:ext cx="44450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645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389" y="4104525"/>
            <a:ext cx="6540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861" y="1502638"/>
            <a:ext cx="5054600" cy="314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0715" marR="1473200" indent="-628650">
              <a:lnSpc>
                <a:spcPct val="113799"/>
              </a:lnSpc>
              <a:spcBef>
                <a:spcPts val="100"/>
              </a:spcBef>
              <a:tabLst>
                <a:tab pos="2526665" algn="l"/>
                <a:tab pos="3364229" algn="l"/>
              </a:tabLst>
            </a:pP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50" b="1">
                <a:solidFill>
                  <a:srgbClr val="85C050"/>
                </a:solidFill>
                <a:latin typeface="Arial"/>
                <a:cs typeface="Arial"/>
              </a:rPr>
              <a:t>match_phrase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90" b="1">
                <a:solidFill>
                  <a:srgbClr val="3D3D3D"/>
                </a:solidFill>
                <a:latin typeface="Arial"/>
                <a:cs typeface="Arial"/>
              </a:rPr>
              <a:t>{  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059815">
              <a:lnSpc>
                <a:spcPct val="100000"/>
              </a:lnSpc>
              <a:spcBef>
                <a:spcPts val="495"/>
              </a:spcBef>
              <a:tabLst>
                <a:tab pos="294576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3000" spc="45" b="1">
                <a:solidFill>
                  <a:srgbClr val="3D3D3D"/>
                </a:solidFill>
                <a:latin typeface="Arial"/>
                <a:cs typeface="Arial"/>
              </a:rPr>
              <a:t>"&lt;words&gt;",</a:t>
            </a:r>
            <a:endParaRPr sz="3000">
              <a:latin typeface="Arial"/>
              <a:cs typeface="Arial"/>
            </a:endParaRPr>
          </a:p>
          <a:p>
            <a:pPr marL="1059815">
              <a:lnSpc>
                <a:spcPct val="100000"/>
              </a:lnSpc>
              <a:spcBef>
                <a:spcPts val="500"/>
              </a:spcBef>
              <a:tabLst>
                <a:tab pos="2736215" algn="l"/>
              </a:tabLst>
            </a:pP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"slop":	</a:t>
            </a:r>
            <a:r>
              <a:rPr dirty="0" sz="3000" spc="100" b="1">
                <a:solidFill>
                  <a:srgbClr val="85C050"/>
                </a:solidFill>
                <a:latin typeface="Arial"/>
                <a:cs typeface="Arial"/>
              </a:rPr>
              <a:t>"10"</a:t>
            </a:r>
            <a:endParaRPr sz="3000">
              <a:latin typeface="Arial"/>
              <a:cs typeface="Arial"/>
            </a:endParaRPr>
          </a:p>
          <a:p>
            <a:pPr marL="64071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1502638"/>
            <a:ext cx="694055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68846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107565" algn="l"/>
                <a:tab pos="2526665" algn="l"/>
                <a:tab pos="6508115" algn="l"/>
              </a:tabLst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"must":</a:t>
            </a: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&lt;min_should_match&gt;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},  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7127" y="3063786"/>
            <a:ext cx="2349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4045" y="3063786"/>
            <a:ext cx="23304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221615">
              <a:lnSpc>
                <a:spcPct val="100000"/>
              </a:lnSpc>
              <a:spcBef>
                <a:spcPts val="595"/>
              </a:spcBef>
            </a:pPr>
            <a:r>
              <a:rPr dirty="0" sz="3000" spc="75" b="1">
                <a:solidFill>
                  <a:srgbClr val="3D3D3D"/>
                </a:solidFill>
                <a:latin typeface="Arial"/>
                <a:cs typeface="Arial"/>
              </a:rPr>
              <a:t>&lt;fuzzy&gt;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100" b="1">
                <a:solidFill>
                  <a:srgbClr val="3D3D3D"/>
                </a:solidFill>
                <a:latin typeface="Arial"/>
                <a:cs typeface="Arial"/>
              </a:rPr>
              <a:t>&lt;proximity&gt;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6128" y="3063786"/>
            <a:ext cx="44450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645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389" y="4104525"/>
            <a:ext cx="6540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3311" y="2261108"/>
            <a:ext cx="647827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multi-field</a:t>
            </a:r>
            <a:r>
              <a:rPr dirty="0" spc="60"/>
              <a:t> </a:t>
            </a:r>
            <a:r>
              <a:rPr dirty="0" spc="-100"/>
              <a:t>queries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18" y="967971"/>
            <a:ext cx="8982367" cy="4955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875" y="1149019"/>
            <a:ext cx="2650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queries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9297" y="2218143"/>
            <a:ext cx="2508250" cy="1518920"/>
          </a:xfrm>
          <a:prstGeom prst="rect">
            <a:avLst/>
          </a:prstGeom>
        </p:spPr>
        <p:txBody>
          <a:bodyPr wrap="square" lIns="0" tIns="210820" rIns="0" bIns="0" rtlCol="0" vert="horz">
            <a:spAutoFit/>
          </a:bodyPr>
          <a:lstStyle/>
          <a:p>
            <a:pPr marL="453390" indent="-440690">
              <a:lnSpc>
                <a:spcPct val="100000"/>
              </a:lnSpc>
              <a:spcBef>
                <a:spcPts val="16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r</a:t>
            </a:r>
            <a:r>
              <a:rPr dirty="0" sz="3600" spc="-60" b="1">
                <a:solidFill>
                  <a:srgbClr val="3D3D3D"/>
                </a:solidFill>
                <a:latin typeface="Arial"/>
                <a:cs typeface="Arial"/>
              </a:rPr>
              <a:t>elevance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50" b="1">
                <a:solidFill>
                  <a:srgbClr val="3D3D3D"/>
                </a:solidFill>
                <a:latin typeface="Arial"/>
                <a:cs typeface="Arial"/>
              </a:rPr>
              <a:t>full</a:t>
            </a:r>
            <a:r>
              <a:rPr dirty="0" sz="3600" spc="4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95" b="1">
                <a:solidFill>
                  <a:srgbClr val="3D3D3D"/>
                </a:solidFill>
                <a:latin typeface="Arial"/>
                <a:cs typeface="Arial"/>
              </a:rPr>
              <a:t>text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9297" y="1149019"/>
            <a:ext cx="3758565" cy="2588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0690">
              <a:lnSpc>
                <a:spcPct val="100000"/>
              </a:lnSpc>
              <a:spcBef>
                <a:spcPts val="100"/>
              </a:spcBef>
            </a:pPr>
            <a:r>
              <a:rPr dirty="0" sz="6000" spc="-65" b="1">
                <a:solidFill>
                  <a:srgbClr val="85C050"/>
                </a:solidFill>
                <a:latin typeface="Arial"/>
                <a:cs typeface="Arial"/>
              </a:rPr>
              <a:t>filters</a:t>
            </a:r>
            <a:endParaRPr sz="60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2775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boolean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yes/no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exact</a:t>
            </a:r>
            <a:r>
              <a:rPr dirty="0" sz="3600" spc="5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25" b="1">
                <a:solidFill>
                  <a:srgbClr val="3D3D3D"/>
                </a:solidFill>
                <a:latin typeface="Arial"/>
                <a:cs typeface="Arial"/>
              </a:rPr>
              <a:t>values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18" y="967971"/>
            <a:ext cx="8982367" cy="4955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9694" y="2636011"/>
            <a:ext cx="2734310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0" spc="-340"/>
              <a:t>easy!</a:t>
            </a:r>
            <a:endParaRPr sz="9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700" y="982255"/>
            <a:ext cx="505333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68846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526030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125" b="1">
                <a:solidFill>
                  <a:srgbClr val="85C050"/>
                </a:solidFill>
                <a:latin typeface="Arial"/>
                <a:cs typeface="Arial"/>
              </a:rPr>
              <a:t>should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1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37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515" b="1">
                <a:solidFill>
                  <a:srgbClr val="85C050"/>
                </a:solidFill>
                <a:latin typeface="Arial"/>
                <a:cs typeface="Arial"/>
              </a:rPr>
              <a:t>first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05206" y="2086203"/>
            <a:ext cx="29591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7115" algn="l"/>
              </a:tabLst>
            </a:pPr>
            <a:r>
              <a:rPr dirty="0" sz="3000" spc="95" b="1">
                <a:solidFill>
                  <a:srgbClr val="3D3D3D"/>
                </a:solidFill>
                <a:latin typeface="Arial"/>
                <a:cs typeface="Arial"/>
              </a:rPr>
              <a:t>"Reginald"</a:t>
            </a:r>
            <a:r>
              <a:rPr dirty="0" sz="3000" spc="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700" y="2543390"/>
            <a:ext cx="8405495" cy="26276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850265">
              <a:lnSpc>
                <a:spcPct val="100000"/>
              </a:lnSpc>
              <a:spcBef>
                <a:spcPts val="595"/>
              </a:spcBef>
              <a:tabLst>
                <a:tab pos="1269365" algn="l"/>
                <a:tab pos="3155315" algn="l"/>
                <a:tab pos="5459095" algn="l"/>
                <a:tab pos="7763509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1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37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35" b="1">
                <a:solidFill>
                  <a:srgbClr val="85C050"/>
                </a:solidFill>
                <a:latin typeface="Arial"/>
                <a:cs typeface="Arial"/>
              </a:rPr>
              <a:t>middle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"Kenneth"	</a:t>
            </a: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269365" algn="l"/>
                <a:tab pos="3155315" algn="l"/>
                <a:tab pos="5459095" algn="l"/>
                <a:tab pos="7763509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	</a:t>
            </a:r>
            <a:r>
              <a:rPr dirty="0" sz="3000" spc="375" b="1">
                <a:solidFill>
                  <a:srgbClr val="3D3D3D"/>
                </a:solidFill>
                <a:latin typeface="Arial"/>
                <a:cs typeface="Arial"/>
              </a:rPr>
              <a:t>{"</a:t>
            </a:r>
            <a:r>
              <a:rPr dirty="0" sz="3000" spc="375" b="1">
                <a:solidFill>
                  <a:srgbClr val="85C050"/>
                </a:solidFill>
                <a:latin typeface="Arial"/>
                <a:cs typeface="Arial"/>
              </a:rPr>
              <a:t>last</a:t>
            </a:r>
            <a:r>
              <a:rPr dirty="0" sz="3000" spc="375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3000" spc="40" b="1">
                <a:solidFill>
                  <a:srgbClr val="3D3D3D"/>
                </a:solidFill>
                <a:latin typeface="Arial"/>
                <a:cs typeface="Arial"/>
              </a:rPr>
              <a:t>"Dwight"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</a:pPr>
            <a:r>
              <a:rPr dirty="0" sz="3000" spc="730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5879465" algn="l"/>
              </a:tabLst>
            </a:pP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"minimum_should_match":	</a:t>
            </a:r>
            <a:r>
              <a:rPr dirty="0" sz="3000" spc="-125" b="1">
                <a:solidFill>
                  <a:srgbClr val="85C050"/>
                </a:solidFill>
                <a:latin typeface="Arial"/>
                <a:cs typeface="Arial"/>
              </a:rPr>
              <a:t>"75%"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4021" y="3074455"/>
            <a:ext cx="5964102" cy="604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4021" y="3074455"/>
            <a:ext cx="5964102" cy="604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7405" y="2636011"/>
            <a:ext cx="2779395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0" spc="-254"/>
              <a:t>ha</a:t>
            </a:r>
            <a:r>
              <a:rPr dirty="0" sz="9000" spc="-170"/>
              <a:t>r</a:t>
            </a:r>
            <a:r>
              <a:rPr dirty="0" sz="9000" spc="175"/>
              <a:t>d</a:t>
            </a:r>
            <a:r>
              <a:rPr dirty="0" sz="9000" spc="-335"/>
              <a:t>!</a:t>
            </a:r>
            <a:endParaRPr sz="9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9300" y="2346388"/>
            <a:ext cx="35877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915" algn="l"/>
                <a:tab pos="2736215" algn="l"/>
              </a:tabLst>
            </a:pPr>
            <a:r>
              <a:rPr dirty="0" sz="3000" spc="105" b="1">
                <a:solidFill>
                  <a:srgbClr val="85C050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85C050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85C050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8176" y="722071"/>
            <a:ext cx="3378200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68846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526665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688464">
              <a:lnSpc>
                <a:spcPct val="100000"/>
              </a:lnSpc>
              <a:spcBef>
                <a:spcPts val="500"/>
              </a:spcBef>
            </a:pPr>
            <a:r>
              <a:rPr dirty="0" sz="3000" spc="500" b="1">
                <a:solidFill>
                  <a:srgbClr val="85C050"/>
                </a:solidFill>
                <a:latin typeface="Arial"/>
                <a:cs typeface="Arial"/>
              </a:rPr>
              <a:t>"title":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</a:pP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176" y="3844353"/>
            <a:ext cx="7568565" cy="21069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688464">
              <a:lnSpc>
                <a:spcPct val="100000"/>
              </a:lnSpc>
              <a:spcBef>
                <a:spcPts val="595"/>
              </a:spcBef>
              <a:tabLst>
                <a:tab pos="3992879" algn="l"/>
                <a:tab pos="5459730" algn="l"/>
                <a:tab pos="6717030" algn="l"/>
              </a:tabLst>
            </a:pPr>
            <a:r>
              <a:rPr dirty="0" sz="3000" spc="180" b="1">
                <a:solidFill>
                  <a:srgbClr val="85C050"/>
                </a:solidFill>
                <a:latin typeface="Arial"/>
                <a:cs typeface="Arial"/>
              </a:rPr>
              <a:t>"content":</a:t>
            </a:r>
            <a:r>
              <a:rPr dirty="0" sz="3000" spc="1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85C050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85C050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85C050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57" y="1018235"/>
            <a:ext cx="8405495" cy="413892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191385" algn="l"/>
                <a:tab pos="3364229" algn="l"/>
                <a:tab pos="4369435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15" b="1">
                <a:solidFill>
                  <a:srgbClr val="85C050"/>
                </a:solidFill>
                <a:latin typeface="Arial"/>
                <a:cs typeface="Arial"/>
              </a:rPr>
              <a:t>Quick	</a:t>
            </a:r>
            <a:r>
              <a:rPr dirty="0" sz="2400" spc="-125" b="1">
                <a:solidFill>
                  <a:srgbClr val="85C050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1385" algn="l"/>
                <a:tab pos="3364229" algn="l"/>
                <a:tab pos="4704715" algn="l"/>
                <a:tab pos="5375275" algn="l"/>
                <a:tab pos="6884034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-12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-120" b="1">
                <a:solidFill>
                  <a:srgbClr val="85C050"/>
                </a:solidFill>
                <a:latin typeface="Arial"/>
                <a:cs typeface="Arial"/>
              </a:rPr>
              <a:t>Brown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0750" algn="l"/>
                <a:tab pos="3699510" algn="l"/>
                <a:tab pos="453771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-10" b="1">
                <a:solidFill>
                  <a:srgbClr val="3D3D3D"/>
                </a:solidFill>
                <a:latin typeface="Arial"/>
                <a:cs typeface="Arial"/>
              </a:rPr>
              <a:t>"Keeping	</a:t>
            </a:r>
            <a:r>
              <a:rPr dirty="0" sz="2400" spc="85" b="1">
                <a:solidFill>
                  <a:srgbClr val="3D3D3D"/>
                </a:solidFill>
                <a:latin typeface="Arial"/>
                <a:cs typeface="Arial"/>
              </a:rPr>
              <a:t>pets	</a:t>
            </a:r>
            <a:r>
              <a:rPr dirty="0" sz="2400" spc="185" b="1">
                <a:solidFill>
                  <a:srgbClr val="3D3D3D"/>
                </a:solidFill>
                <a:latin typeface="Arial"/>
                <a:cs typeface="Arial"/>
              </a:rPr>
              <a:t>healthy",</a:t>
            </a:r>
            <a:endParaRPr sz="2400">
              <a:latin typeface="Arial"/>
              <a:cs typeface="Arial"/>
            </a:endParaRPr>
          </a:p>
          <a:p>
            <a:pPr marL="2358390" marR="5080" indent="-2011045">
              <a:lnSpc>
                <a:spcPct val="113799"/>
              </a:lnSpc>
              <a:spcBef>
                <a:spcPts val="5"/>
              </a:spcBef>
              <a:tabLst>
                <a:tab pos="2191385" algn="l"/>
                <a:tab pos="2861310" algn="l"/>
                <a:tab pos="3699510" algn="l"/>
                <a:tab pos="3867150" algn="l"/>
                <a:tab pos="4872990" algn="l"/>
                <a:tab pos="5542280" algn="l"/>
                <a:tab pos="6380480" algn="l"/>
                <a:tab pos="7721600" algn="l"/>
                <a:tab pos="8224520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"My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quick</a:t>
            </a: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-125" b="1">
                <a:solidFill>
                  <a:srgbClr val="85C050"/>
                </a:solidFill>
                <a:latin typeface="Arial"/>
                <a:cs typeface="Arial"/>
              </a:rPr>
              <a:t>brown</a:t>
            </a:r>
            <a:r>
              <a:rPr dirty="0" sz="2400" spc="-12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fox</a:t>
            </a: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eats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on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3D3D3D"/>
                </a:solidFill>
                <a:latin typeface="Arial"/>
                <a:cs typeface="Arial"/>
              </a:rPr>
              <a:t>a  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regular	</a:t>
            </a:r>
            <a:r>
              <a:rPr dirty="0" sz="2400" spc="105" b="1">
                <a:solidFill>
                  <a:srgbClr val="3D3D3D"/>
                </a:solidFill>
                <a:latin typeface="Arial"/>
                <a:cs typeface="Arial"/>
              </a:rPr>
              <a:t>basis"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57" y="1068781"/>
            <a:ext cx="1930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9815" y="1434554"/>
            <a:ext cx="7400290" cy="858519"/>
          </a:xfrm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1856105" algn="l"/>
                <a:tab pos="3028950" algn="l"/>
                <a:tab pos="4034154" algn="l"/>
              </a:tabLst>
            </a:pPr>
            <a:r>
              <a:rPr dirty="0" sz="2400" spc="400">
                <a:solidFill>
                  <a:srgbClr val="3D3D3D"/>
                </a:solidFill>
              </a:rPr>
              <a:t>"title":	</a:t>
            </a:r>
            <a:r>
              <a:rPr dirty="0" sz="2400" spc="15">
                <a:solidFill>
                  <a:srgbClr val="3D3D3D"/>
                </a:solidFill>
              </a:rPr>
              <a:t>"</a:t>
            </a:r>
            <a:r>
              <a:rPr dirty="0" sz="2400" spc="15"/>
              <a:t>Quick	</a:t>
            </a:r>
            <a:r>
              <a:rPr dirty="0" sz="2400" spc="-125"/>
              <a:t>brown	</a:t>
            </a:r>
            <a:r>
              <a:rPr dirty="0" sz="2400" spc="225">
                <a:solidFill>
                  <a:srgbClr val="3D3D3D"/>
                </a:solidFill>
              </a:rPr>
              <a:t>rabbits",</a:t>
            </a:r>
            <a:endParaRPr sz="2400"/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1856105" algn="l"/>
                <a:tab pos="3028950" algn="l"/>
                <a:tab pos="4370070" algn="l"/>
                <a:tab pos="5040630" algn="l"/>
                <a:tab pos="6548755" algn="l"/>
              </a:tabLst>
            </a:pPr>
            <a:r>
              <a:rPr dirty="0" sz="2400" spc="145">
                <a:solidFill>
                  <a:srgbClr val="3D3D3D"/>
                </a:solidFill>
              </a:rPr>
              <a:t>"content":</a:t>
            </a:r>
            <a:r>
              <a:rPr dirty="0" sz="2400" spc="145">
                <a:solidFill>
                  <a:srgbClr val="3D3D3D"/>
                </a:solidFill>
              </a:rPr>
              <a:t>	</a:t>
            </a:r>
            <a:r>
              <a:rPr dirty="0" sz="2400" spc="175">
                <a:solidFill>
                  <a:srgbClr val="3D3D3D"/>
                </a:solidFill>
              </a:rPr>
              <a:t>"</a:t>
            </a:r>
            <a:r>
              <a:rPr dirty="0" sz="2400" spc="-175"/>
              <a:t>Brown</a:t>
            </a:r>
            <a:r>
              <a:rPr dirty="0" sz="2400"/>
              <a:t>	</a:t>
            </a:r>
            <a:r>
              <a:rPr dirty="0" sz="2400" spc="175">
                <a:solidFill>
                  <a:srgbClr val="3D3D3D"/>
                </a:solidFill>
              </a:rPr>
              <a:t>rabbits</a:t>
            </a:r>
            <a:r>
              <a:rPr dirty="0" sz="2400">
                <a:solidFill>
                  <a:srgbClr val="3D3D3D"/>
                </a:solidFill>
              </a:rPr>
              <a:t>	</a:t>
            </a:r>
            <a:r>
              <a:rPr dirty="0" sz="2400" spc="114">
                <a:solidFill>
                  <a:srgbClr val="3D3D3D"/>
                </a:solidFill>
              </a:rPr>
              <a:t>are</a:t>
            </a:r>
            <a:r>
              <a:rPr dirty="0" sz="2400">
                <a:solidFill>
                  <a:srgbClr val="3D3D3D"/>
                </a:solidFill>
              </a:rPr>
              <a:t>	</a:t>
            </a:r>
            <a:r>
              <a:rPr dirty="0" sz="2400" spc="-185">
                <a:solidFill>
                  <a:srgbClr val="3D3D3D"/>
                </a:solidFill>
              </a:rPr>
              <a:t>commonly</a:t>
            </a:r>
            <a:r>
              <a:rPr dirty="0" sz="2400">
                <a:solidFill>
                  <a:srgbClr val="3D3D3D"/>
                </a:solidFill>
              </a:rPr>
              <a:t>	</a:t>
            </a:r>
            <a:r>
              <a:rPr dirty="0" sz="2400" spc="-5">
                <a:solidFill>
                  <a:srgbClr val="3D3D3D"/>
                </a:solidFill>
              </a:rPr>
              <a:t>seen"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3204">
              <a:lnSpc>
                <a:spcPct val="100000"/>
              </a:lnSpc>
              <a:spcBef>
                <a:spcPts val="100"/>
              </a:spcBef>
            </a:pPr>
            <a:r>
              <a:rPr dirty="0" spc="385"/>
              <a:t>}</a:t>
            </a:r>
          </a:p>
          <a:p>
            <a:pPr marL="230504">
              <a:lnSpc>
                <a:spcPct val="100000"/>
              </a:lnSpc>
              <a:spcBef>
                <a:spcPts val="5"/>
              </a:spcBef>
            </a:pPr>
            <a:endParaRPr sz="2850">
              <a:latin typeface="Times New Roman"/>
              <a:cs typeface="Times New Roman"/>
            </a:endParaRPr>
          </a:p>
          <a:p>
            <a:pPr marL="243204">
              <a:lnSpc>
                <a:spcPct val="100000"/>
              </a:lnSpc>
            </a:pPr>
            <a:r>
              <a:rPr dirty="0" spc="385"/>
              <a:t>{</a:t>
            </a:r>
          </a:p>
          <a:p>
            <a:pPr marL="577850">
              <a:lnSpc>
                <a:spcPct val="100000"/>
              </a:lnSpc>
              <a:spcBef>
                <a:spcPts val="400"/>
              </a:spcBef>
              <a:tabLst>
                <a:tab pos="2421255" algn="l"/>
                <a:tab pos="3930015" algn="l"/>
                <a:tab pos="4768215" algn="l"/>
              </a:tabLst>
            </a:pPr>
            <a:r>
              <a:rPr dirty="0" spc="400"/>
              <a:t>"title":	</a:t>
            </a:r>
            <a:r>
              <a:rPr dirty="0" spc="-10"/>
              <a:t>"Keeping	</a:t>
            </a:r>
            <a:r>
              <a:rPr dirty="0" spc="85"/>
              <a:t>pets	</a:t>
            </a:r>
            <a:r>
              <a:rPr dirty="0" spc="185"/>
              <a:t>healthy",</a:t>
            </a:r>
          </a:p>
          <a:p>
            <a:pPr marL="2588895" marR="5080" indent="-2011045">
              <a:lnSpc>
                <a:spcPct val="113799"/>
              </a:lnSpc>
              <a:tabLst>
                <a:tab pos="2421890" algn="l"/>
                <a:tab pos="3091815" algn="l"/>
                <a:tab pos="3930015" algn="l"/>
                <a:tab pos="4097654" algn="l"/>
                <a:tab pos="5103495" algn="l"/>
                <a:tab pos="5772785" algn="l"/>
                <a:tab pos="6610984" algn="l"/>
                <a:tab pos="7952105" algn="l"/>
                <a:tab pos="8455025" algn="l"/>
              </a:tabLst>
            </a:pPr>
            <a:r>
              <a:rPr dirty="0" spc="145"/>
              <a:t>"content":</a:t>
            </a:r>
            <a:r>
              <a:rPr dirty="0" spc="145"/>
              <a:t>	</a:t>
            </a:r>
            <a:r>
              <a:rPr dirty="0" spc="-175"/>
              <a:t>"My</a:t>
            </a:r>
            <a:r>
              <a:rPr dirty="0" spc="-175"/>
              <a:t>	</a:t>
            </a:r>
            <a:r>
              <a:rPr dirty="0" spc="65">
                <a:solidFill>
                  <a:srgbClr val="85C050"/>
                </a:solidFill>
              </a:rPr>
              <a:t>quick</a:t>
            </a:r>
            <a:r>
              <a:rPr dirty="0" spc="65">
                <a:solidFill>
                  <a:srgbClr val="85C050"/>
                </a:solidFill>
              </a:rPr>
              <a:t>	</a:t>
            </a:r>
            <a:r>
              <a:rPr dirty="0" spc="-125">
                <a:solidFill>
                  <a:srgbClr val="85C050"/>
                </a:solidFill>
              </a:rPr>
              <a:t>brown</a:t>
            </a:r>
            <a:r>
              <a:rPr dirty="0" spc="-125">
                <a:solidFill>
                  <a:srgbClr val="85C050"/>
                </a:solidFill>
              </a:rPr>
              <a:t>	</a:t>
            </a:r>
            <a:r>
              <a:rPr dirty="0" spc="114">
                <a:solidFill>
                  <a:srgbClr val="85C050"/>
                </a:solidFill>
              </a:rPr>
              <a:t>fox</a:t>
            </a:r>
            <a:r>
              <a:rPr dirty="0" spc="114">
                <a:solidFill>
                  <a:srgbClr val="85C050"/>
                </a:solidFill>
              </a:rPr>
              <a:t>	</a:t>
            </a:r>
            <a:r>
              <a:rPr dirty="0" spc="114"/>
              <a:t>eats</a:t>
            </a:r>
            <a:r>
              <a:rPr dirty="0" spc="114"/>
              <a:t>	</a:t>
            </a:r>
            <a:r>
              <a:rPr dirty="0" spc="175"/>
              <a:t>rabbits</a:t>
            </a:r>
            <a:r>
              <a:rPr dirty="0" spc="175"/>
              <a:t>	</a:t>
            </a:r>
            <a:r>
              <a:rPr dirty="0" spc="-150"/>
              <a:t>on</a:t>
            </a:r>
            <a:r>
              <a:rPr dirty="0" spc="-150"/>
              <a:t>	</a:t>
            </a:r>
            <a:r>
              <a:rPr dirty="0" spc="-15"/>
              <a:t>a  </a:t>
            </a:r>
            <a:r>
              <a:rPr dirty="0" spc="155"/>
              <a:t>regular	</a:t>
            </a:r>
            <a:r>
              <a:rPr dirty="0" spc="105"/>
              <a:t>basis"</a:t>
            </a:r>
          </a:p>
          <a:p>
            <a:pPr marL="243204">
              <a:lnSpc>
                <a:spcPct val="100000"/>
              </a:lnSpc>
              <a:spcBef>
                <a:spcPts val="400"/>
              </a:spcBef>
            </a:pPr>
            <a:r>
              <a:rPr dirty="0" spc="385"/>
              <a:t>}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88155" y="5359910"/>
            <a:ext cx="466915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165" b="1">
                <a:solidFill>
                  <a:srgbClr val="85C050"/>
                </a:solidFill>
                <a:latin typeface="Arial"/>
                <a:cs typeface="Arial"/>
              </a:rPr>
              <a:t>better</a:t>
            </a:r>
            <a:r>
              <a:rPr dirty="0" sz="6000" spc="3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114" b="1">
                <a:solidFill>
                  <a:srgbClr val="85C050"/>
                </a:solidFill>
                <a:latin typeface="Arial"/>
                <a:cs typeface="Arial"/>
              </a:rPr>
              <a:t>match</a:t>
            </a:r>
            <a:endParaRPr sz="6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08605" y="4547873"/>
            <a:ext cx="899160" cy="806450"/>
          </a:xfrm>
          <a:custGeom>
            <a:avLst/>
            <a:gdLst/>
            <a:ahLst/>
            <a:cxnLst/>
            <a:rect l="l" t="t" r="r" b="b"/>
            <a:pathLst>
              <a:path w="899159" h="806450">
                <a:moveTo>
                  <a:pt x="898722" y="806001"/>
                </a:moveTo>
                <a:lnTo>
                  <a:pt x="18909" y="16958"/>
                </a:lnTo>
                <a:lnTo>
                  <a:pt x="0" y="0"/>
                </a:lnTo>
              </a:path>
            </a:pathLst>
          </a:custGeom>
          <a:ln w="50799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68683" y="4422381"/>
            <a:ext cx="230504" cy="222250"/>
          </a:xfrm>
          <a:custGeom>
            <a:avLst/>
            <a:gdLst/>
            <a:ahLst/>
            <a:cxnLst/>
            <a:rect l="l" t="t" r="r" b="b"/>
            <a:pathLst>
              <a:path w="230504" h="222250">
                <a:moveTo>
                  <a:pt x="0" y="0"/>
                </a:moveTo>
                <a:lnTo>
                  <a:pt x="87617" y="221869"/>
                </a:lnTo>
                <a:lnTo>
                  <a:pt x="230060" y="63030"/>
                </a:lnTo>
                <a:lnTo>
                  <a:pt x="0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57" y="1068781"/>
            <a:ext cx="1930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9815" y="1434554"/>
            <a:ext cx="7400290" cy="858519"/>
          </a:xfrm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1856105" algn="l"/>
                <a:tab pos="3028950" algn="l"/>
                <a:tab pos="4034154" algn="l"/>
              </a:tabLst>
            </a:pPr>
            <a:r>
              <a:rPr dirty="0" sz="2400" spc="400">
                <a:solidFill>
                  <a:srgbClr val="3D3D3D"/>
                </a:solidFill>
              </a:rPr>
              <a:t>"title":	</a:t>
            </a:r>
            <a:r>
              <a:rPr dirty="0" sz="2400" spc="15">
                <a:solidFill>
                  <a:srgbClr val="3D3D3D"/>
                </a:solidFill>
              </a:rPr>
              <a:t>"</a:t>
            </a:r>
            <a:r>
              <a:rPr dirty="0" sz="2400" spc="15"/>
              <a:t>Quick	</a:t>
            </a:r>
            <a:r>
              <a:rPr dirty="0" sz="2400" spc="-125"/>
              <a:t>brown	</a:t>
            </a:r>
            <a:r>
              <a:rPr dirty="0" sz="2400" spc="225">
                <a:solidFill>
                  <a:srgbClr val="3D3D3D"/>
                </a:solidFill>
              </a:rPr>
              <a:t>rabbits",</a:t>
            </a:r>
            <a:endParaRPr sz="2400"/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1856105" algn="l"/>
                <a:tab pos="3028950" algn="l"/>
                <a:tab pos="4370070" algn="l"/>
                <a:tab pos="5040630" algn="l"/>
                <a:tab pos="6548755" algn="l"/>
              </a:tabLst>
            </a:pPr>
            <a:r>
              <a:rPr dirty="0" sz="2400" spc="145">
                <a:solidFill>
                  <a:srgbClr val="3D3D3D"/>
                </a:solidFill>
              </a:rPr>
              <a:t>"content":</a:t>
            </a:r>
            <a:r>
              <a:rPr dirty="0" sz="2400" spc="145">
                <a:solidFill>
                  <a:srgbClr val="3D3D3D"/>
                </a:solidFill>
              </a:rPr>
              <a:t>	</a:t>
            </a:r>
            <a:r>
              <a:rPr dirty="0" sz="2400" spc="175">
                <a:solidFill>
                  <a:srgbClr val="3D3D3D"/>
                </a:solidFill>
              </a:rPr>
              <a:t>"</a:t>
            </a:r>
            <a:r>
              <a:rPr dirty="0" sz="2400" spc="-175"/>
              <a:t>Brown</a:t>
            </a:r>
            <a:r>
              <a:rPr dirty="0" sz="2400"/>
              <a:t>	</a:t>
            </a:r>
            <a:r>
              <a:rPr dirty="0" sz="2400" spc="175">
                <a:solidFill>
                  <a:srgbClr val="3D3D3D"/>
                </a:solidFill>
              </a:rPr>
              <a:t>rabbits</a:t>
            </a:r>
            <a:r>
              <a:rPr dirty="0" sz="2400">
                <a:solidFill>
                  <a:srgbClr val="3D3D3D"/>
                </a:solidFill>
              </a:rPr>
              <a:t>	</a:t>
            </a:r>
            <a:r>
              <a:rPr dirty="0" sz="2400" spc="114">
                <a:solidFill>
                  <a:srgbClr val="3D3D3D"/>
                </a:solidFill>
              </a:rPr>
              <a:t>are</a:t>
            </a:r>
            <a:r>
              <a:rPr dirty="0" sz="2400">
                <a:solidFill>
                  <a:srgbClr val="3D3D3D"/>
                </a:solidFill>
              </a:rPr>
              <a:t>	</a:t>
            </a:r>
            <a:r>
              <a:rPr dirty="0" sz="2400" spc="-185">
                <a:solidFill>
                  <a:srgbClr val="3D3D3D"/>
                </a:solidFill>
              </a:rPr>
              <a:t>commonly</a:t>
            </a:r>
            <a:r>
              <a:rPr dirty="0" sz="2400">
                <a:solidFill>
                  <a:srgbClr val="3D3D3D"/>
                </a:solidFill>
              </a:rPr>
              <a:t>	</a:t>
            </a:r>
            <a:r>
              <a:rPr dirty="0" sz="2400" spc="-5">
                <a:solidFill>
                  <a:srgbClr val="3D3D3D"/>
                </a:solidFill>
              </a:rPr>
              <a:t>seen"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3204">
              <a:lnSpc>
                <a:spcPct val="100000"/>
              </a:lnSpc>
              <a:spcBef>
                <a:spcPts val="100"/>
              </a:spcBef>
            </a:pPr>
            <a:r>
              <a:rPr dirty="0" spc="385"/>
              <a:t>}</a:t>
            </a:r>
          </a:p>
          <a:p>
            <a:pPr marL="230504">
              <a:lnSpc>
                <a:spcPct val="100000"/>
              </a:lnSpc>
              <a:spcBef>
                <a:spcPts val="5"/>
              </a:spcBef>
            </a:pPr>
            <a:endParaRPr sz="2850">
              <a:latin typeface="Times New Roman"/>
              <a:cs typeface="Times New Roman"/>
            </a:endParaRPr>
          </a:p>
          <a:p>
            <a:pPr marL="243204">
              <a:lnSpc>
                <a:spcPct val="100000"/>
              </a:lnSpc>
            </a:pPr>
            <a:r>
              <a:rPr dirty="0" spc="385"/>
              <a:t>{</a:t>
            </a:r>
          </a:p>
          <a:p>
            <a:pPr marL="577850">
              <a:lnSpc>
                <a:spcPct val="100000"/>
              </a:lnSpc>
              <a:spcBef>
                <a:spcPts val="400"/>
              </a:spcBef>
              <a:tabLst>
                <a:tab pos="2421255" algn="l"/>
                <a:tab pos="3930015" algn="l"/>
                <a:tab pos="4768215" algn="l"/>
              </a:tabLst>
            </a:pPr>
            <a:r>
              <a:rPr dirty="0" spc="400"/>
              <a:t>"title":	</a:t>
            </a:r>
            <a:r>
              <a:rPr dirty="0" spc="-10"/>
              <a:t>"Keeping	</a:t>
            </a:r>
            <a:r>
              <a:rPr dirty="0" spc="85"/>
              <a:t>pets	</a:t>
            </a:r>
            <a:r>
              <a:rPr dirty="0" spc="185"/>
              <a:t>healthy",</a:t>
            </a:r>
          </a:p>
          <a:p>
            <a:pPr marL="2588895" marR="5080" indent="-2011045">
              <a:lnSpc>
                <a:spcPct val="113799"/>
              </a:lnSpc>
              <a:tabLst>
                <a:tab pos="2421890" algn="l"/>
                <a:tab pos="3091815" algn="l"/>
                <a:tab pos="3930015" algn="l"/>
                <a:tab pos="4097654" algn="l"/>
                <a:tab pos="5103495" algn="l"/>
                <a:tab pos="5772785" algn="l"/>
                <a:tab pos="6610984" algn="l"/>
                <a:tab pos="7952105" algn="l"/>
                <a:tab pos="8455025" algn="l"/>
              </a:tabLst>
            </a:pPr>
            <a:r>
              <a:rPr dirty="0" spc="145"/>
              <a:t>"content":</a:t>
            </a:r>
            <a:r>
              <a:rPr dirty="0" spc="145"/>
              <a:t>	</a:t>
            </a:r>
            <a:r>
              <a:rPr dirty="0" spc="-175"/>
              <a:t>"My</a:t>
            </a:r>
            <a:r>
              <a:rPr dirty="0" spc="-175"/>
              <a:t>	</a:t>
            </a:r>
            <a:r>
              <a:rPr dirty="0" spc="65">
                <a:solidFill>
                  <a:srgbClr val="85C050"/>
                </a:solidFill>
              </a:rPr>
              <a:t>quick</a:t>
            </a:r>
            <a:r>
              <a:rPr dirty="0" spc="65">
                <a:solidFill>
                  <a:srgbClr val="85C050"/>
                </a:solidFill>
              </a:rPr>
              <a:t>	</a:t>
            </a:r>
            <a:r>
              <a:rPr dirty="0" spc="-125">
                <a:solidFill>
                  <a:srgbClr val="85C050"/>
                </a:solidFill>
              </a:rPr>
              <a:t>brown</a:t>
            </a:r>
            <a:r>
              <a:rPr dirty="0" spc="-125">
                <a:solidFill>
                  <a:srgbClr val="85C050"/>
                </a:solidFill>
              </a:rPr>
              <a:t>	</a:t>
            </a:r>
            <a:r>
              <a:rPr dirty="0" spc="114">
                <a:solidFill>
                  <a:srgbClr val="85C050"/>
                </a:solidFill>
              </a:rPr>
              <a:t>fox</a:t>
            </a:r>
            <a:r>
              <a:rPr dirty="0" spc="114">
                <a:solidFill>
                  <a:srgbClr val="85C050"/>
                </a:solidFill>
              </a:rPr>
              <a:t>	</a:t>
            </a:r>
            <a:r>
              <a:rPr dirty="0" spc="114"/>
              <a:t>eats</a:t>
            </a:r>
            <a:r>
              <a:rPr dirty="0" spc="114"/>
              <a:t>	</a:t>
            </a:r>
            <a:r>
              <a:rPr dirty="0" spc="175"/>
              <a:t>rabbits</a:t>
            </a:r>
            <a:r>
              <a:rPr dirty="0" spc="175"/>
              <a:t>	</a:t>
            </a:r>
            <a:r>
              <a:rPr dirty="0" spc="-150"/>
              <a:t>on</a:t>
            </a:r>
            <a:r>
              <a:rPr dirty="0" spc="-150"/>
              <a:t>	</a:t>
            </a:r>
            <a:r>
              <a:rPr dirty="0" spc="-15"/>
              <a:t>a  </a:t>
            </a:r>
            <a:r>
              <a:rPr dirty="0" spc="155"/>
              <a:t>regular	</a:t>
            </a:r>
            <a:r>
              <a:rPr dirty="0" spc="105"/>
              <a:t>basis"</a:t>
            </a:r>
          </a:p>
          <a:p>
            <a:pPr marL="243204">
              <a:lnSpc>
                <a:spcPct val="100000"/>
              </a:lnSpc>
              <a:spcBef>
                <a:spcPts val="400"/>
              </a:spcBef>
            </a:pPr>
            <a:r>
              <a:rPr dirty="0" spc="385"/>
              <a:t>}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47113" y="5359910"/>
            <a:ext cx="691007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10" b="1">
                <a:solidFill>
                  <a:srgbClr val="85C050"/>
                </a:solidFill>
                <a:latin typeface="Arial"/>
                <a:cs typeface="Arial"/>
              </a:rPr>
              <a:t>But </a:t>
            </a:r>
            <a:r>
              <a:rPr dirty="0" sz="6000" spc="215" b="1">
                <a:solidFill>
                  <a:srgbClr val="85C050"/>
                </a:solidFill>
                <a:latin typeface="Arial"/>
                <a:cs typeface="Arial"/>
              </a:rPr>
              <a:t>2 </a:t>
            </a:r>
            <a:r>
              <a:rPr dirty="0" sz="6000" spc="-165" b="1">
                <a:solidFill>
                  <a:srgbClr val="85C050"/>
                </a:solidFill>
                <a:latin typeface="Arial"/>
                <a:cs typeface="Arial"/>
              </a:rPr>
              <a:t>matches</a:t>
            </a:r>
            <a:r>
              <a:rPr dirty="0" sz="6000" spc="14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225" b="1">
                <a:solidFill>
                  <a:srgbClr val="85C050"/>
                </a:solidFill>
                <a:latin typeface="Arial"/>
                <a:cs typeface="Arial"/>
              </a:rPr>
              <a:t>wins</a:t>
            </a:r>
            <a:endParaRPr sz="6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61392" y="1997467"/>
            <a:ext cx="1746250" cy="3356610"/>
          </a:xfrm>
          <a:custGeom>
            <a:avLst/>
            <a:gdLst/>
            <a:ahLst/>
            <a:cxnLst/>
            <a:rect l="l" t="t" r="r" b="b"/>
            <a:pathLst>
              <a:path w="1746250" h="3356610">
                <a:moveTo>
                  <a:pt x="1745935" y="3356407"/>
                </a:moveTo>
                <a:lnTo>
                  <a:pt x="11721" y="22533"/>
                </a:lnTo>
                <a:lnTo>
                  <a:pt x="0" y="0"/>
                </a:lnTo>
              </a:path>
            </a:pathLst>
          </a:custGeom>
          <a:ln w="50799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74653" y="1830717"/>
            <a:ext cx="193675" cy="238760"/>
          </a:xfrm>
          <a:custGeom>
            <a:avLst/>
            <a:gdLst/>
            <a:ahLst/>
            <a:cxnLst/>
            <a:rect l="l" t="t" r="r" b="b"/>
            <a:pathLst>
              <a:path w="193675" h="238760">
                <a:moveTo>
                  <a:pt x="0" y="0"/>
                </a:moveTo>
                <a:lnTo>
                  <a:pt x="3822" y="238518"/>
                </a:lnTo>
                <a:lnTo>
                  <a:pt x="193103" y="140055"/>
                </a:lnTo>
                <a:lnTo>
                  <a:pt x="0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06301" y="2555564"/>
            <a:ext cx="3201035" cy="2798445"/>
          </a:xfrm>
          <a:custGeom>
            <a:avLst/>
            <a:gdLst/>
            <a:ahLst/>
            <a:cxnLst/>
            <a:rect l="l" t="t" r="r" b="b"/>
            <a:pathLst>
              <a:path w="3201034" h="2798445">
                <a:moveTo>
                  <a:pt x="3201025" y="2798311"/>
                </a:moveTo>
                <a:lnTo>
                  <a:pt x="19123" y="16717"/>
                </a:lnTo>
                <a:lnTo>
                  <a:pt x="0" y="0"/>
                </a:lnTo>
              </a:path>
            </a:pathLst>
          </a:custGeom>
          <a:ln w="50799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64789" y="2431846"/>
            <a:ext cx="231140" cy="220979"/>
          </a:xfrm>
          <a:custGeom>
            <a:avLst/>
            <a:gdLst/>
            <a:ahLst/>
            <a:cxnLst/>
            <a:rect l="l" t="t" r="r" b="b"/>
            <a:pathLst>
              <a:path w="231139" h="220980">
                <a:moveTo>
                  <a:pt x="0" y="0"/>
                </a:moveTo>
                <a:lnTo>
                  <a:pt x="90424" y="220751"/>
                </a:lnTo>
                <a:lnTo>
                  <a:pt x="230847" y="60109"/>
                </a:lnTo>
                <a:lnTo>
                  <a:pt x="0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3679" y="2261108"/>
            <a:ext cx="51777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5"/>
              <a:t>dis_max</a:t>
            </a:r>
            <a:r>
              <a:rPr dirty="0" spc="30"/>
              <a:t> </a:t>
            </a:r>
            <a:r>
              <a:rPr dirty="0" spc="-45"/>
              <a:t>query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1341" y="3495764"/>
            <a:ext cx="66814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all </a:t>
            </a:r>
            <a:r>
              <a:rPr dirty="0" sz="3600" spc="-155" b="1">
                <a:solidFill>
                  <a:srgbClr val="3D3D3D"/>
                </a:solidFill>
                <a:latin typeface="Arial"/>
                <a:cs typeface="Arial"/>
              </a:rPr>
              <a:t>docs </a:t>
            </a:r>
            <a:r>
              <a:rPr dirty="0" sz="3600" spc="-110" b="1">
                <a:solidFill>
                  <a:srgbClr val="3D3D3D"/>
                </a:solidFill>
                <a:latin typeface="Arial"/>
                <a:cs typeface="Arial"/>
              </a:rPr>
              <a:t>which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match </a:t>
            </a:r>
            <a:r>
              <a:rPr dirty="0" sz="3600" spc="-114" b="1">
                <a:solidFill>
                  <a:srgbClr val="3D3D3D"/>
                </a:solidFill>
                <a:latin typeface="Arial"/>
                <a:cs typeface="Arial"/>
              </a:rPr>
              <a:t>any</a:t>
            </a:r>
            <a:r>
              <a:rPr dirty="0" sz="3600" spc="71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03679" y="2261108"/>
            <a:ext cx="51777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95" b="1">
                <a:solidFill>
                  <a:srgbClr val="85C050"/>
                </a:solidFill>
                <a:latin typeface="Arial"/>
                <a:cs typeface="Arial"/>
              </a:rPr>
              <a:t>dis_max</a:t>
            </a:r>
            <a:r>
              <a:rPr dirty="0" sz="6000" spc="3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45" b="1">
                <a:solidFill>
                  <a:srgbClr val="85C050"/>
                </a:solidFill>
                <a:latin typeface="Arial"/>
                <a:cs typeface="Arial"/>
              </a:rPr>
              <a:t>query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875" y="1149019"/>
            <a:ext cx="2650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queries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9297" y="2218143"/>
            <a:ext cx="2820035" cy="2265680"/>
          </a:xfrm>
          <a:prstGeom prst="rect">
            <a:avLst/>
          </a:prstGeom>
        </p:spPr>
        <p:txBody>
          <a:bodyPr wrap="square" lIns="0" tIns="210820" rIns="0" bIns="0" rtlCol="0" vert="horz">
            <a:spAutoFit/>
          </a:bodyPr>
          <a:lstStyle/>
          <a:p>
            <a:pPr marL="453390" indent="-440690">
              <a:lnSpc>
                <a:spcPct val="100000"/>
              </a:lnSpc>
              <a:spcBef>
                <a:spcPts val="16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60" b="1">
                <a:solidFill>
                  <a:srgbClr val="3D3D3D"/>
                </a:solidFill>
                <a:latin typeface="Arial"/>
                <a:cs typeface="Arial"/>
              </a:rPr>
              <a:t>relevance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50" b="1">
                <a:solidFill>
                  <a:srgbClr val="3D3D3D"/>
                </a:solidFill>
                <a:latin typeface="Arial"/>
                <a:cs typeface="Arial"/>
              </a:rPr>
              <a:t>full</a:t>
            </a:r>
            <a:r>
              <a:rPr dirty="0" sz="3600" spc="5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95" b="1">
                <a:solidFill>
                  <a:srgbClr val="3D3D3D"/>
                </a:solidFill>
                <a:latin typeface="Arial"/>
                <a:cs typeface="Arial"/>
              </a:rPr>
              <a:t>text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20" b="1">
                <a:solidFill>
                  <a:srgbClr val="3D3D3D"/>
                </a:solidFill>
                <a:latin typeface="Arial"/>
                <a:cs typeface="Arial"/>
              </a:rPr>
              <a:t>not</a:t>
            </a: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05" b="1">
                <a:solidFill>
                  <a:srgbClr val="3D3D3D"/>
                </a:solidFill>
                <a:latin typeface="Arial"/>
                <a:cs typeface="Arial"/>
              </a:rPr>
              <a:t>cached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9297" y="1149019"/>
            <a:ext cx="3758565" cy="3335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0690">
              <a:lnSpc>
                <a:spcPct val="100000"/>
              </a:lnSpc>
              <a:spcBef>
                <a:spcPts val="100"/>
              </a:spcBef>
            </a:pPr>
            <a:r>
              <a:rPr dirty="0" sz="6000" spc="-65" b="1">
                <a:solidFill>
                  <a:srgbClr val="85C050"/>
                </a:solidFill>
                <a:latin typeface="Arial"/>
                <a:cs typeface="Arial"/>
              </a:rPr>
              <a:t>filters</a:t>
            </a:r>
            <a:endParaRPr sz="60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2775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boolean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yes/no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exact</a:t>
            </a:r>
            <a:r>
              <a:rPr dirty="0" sz="3600" spc="5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25" b="1">
                <a:solidFill>
                  <a:srgbClr val="3D3D3D"/>
                </a:solidFill>
                <a:latin typeface="Arial"/>
                <a:cs typeface="Arial"/>
              </a:rPr>
              <a:t>values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105" b="1">
                <a:solidFill>
                  <a:srgbClr val="3D3D3D"/>
                </a:solidFill>
                <a:latin typeface="Arial"/>
                <a:cs typeface="Arial"/>
              </a:rPr>
              <a:t>cached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3679" y="2261108"/>
            <a:ext cx="51777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5"/>
              <a:t>dis_max</a:t>
            </a:r>
            <a:r>
              <a:rPr dirty="0" spc="30"/>
              <a:t> </a:t>
            </a:r>
            <a:r>
              <a:rPr dirty="0" spc="-45"/>
              <a:t>query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0109" y="3272752"/>
            <a:ext cx="7065645" cy="1569085"/>
          </a:xfrm>
          <a:prstGeom prst="rect">
            <a:avLst/>
          </a:prstGeom>
        </p:spPr>
        <p:txBody>
          <a:bodyPr wrap="square" lIns="0" tIns="2355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855"/>
              </a:spcBef>
            </a:pP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all </a:t>
            </a:r>
            <a:r>
              <a:rPr dirty="0" sz="3600" spc="-155" b="1">
                <a:solidFill>
                  <a:srgbClr val="3D3D3D"/>
                </a:solidFill>
                <a:latin typeface="Arial"/>
                <a:cs typeface="Arial"/>
              </a:rPr>
              <a:t>docs </a:t>
            </a:r>
            <a:r>
              <a:rPr dirty="0" sz="3600" spc="-110" b="1">
                <a:solidFill>
                  <a:srgbClr val="3D3D3D"/>
                </a:solidFill>
                <a:latin typeface="Arial"/>
                <a:cs typeface="Arial"/>
              </a:rPr>
              <a:t>which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match </a:t>
            </a:r>
            <a:r>
              <a:rPr dirty="0" sz="3600" spc="-114" b="1">
                <a:solidFill>
                  <a:srgbClr val="3D3D3D"/>
                </a:solidFill>
                <a:latin typeface="Arial"/>
                <a:cs typeface="Arial"/>
              </a:rPr>
              <a:t>any</a:t>
            </a:r>
            <a:r>
              <a:rPr dirty="0" sz="3600" spc="7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755"/>
              </a:spcBef>
              <a:tabLst>
                <a:tab pos="1759585" algn="l"/>
                <a:tab pos="2262505" algn="l"/>
                <a:tab pos="3519804" algn="l"/>
                <a:tab pos="5782945" algn="l"/>
              </a:tabLst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_score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-125" b="1">
                <a:solidFill>
                  <a:srgbClr val="3D3D3D"/>
                </a:solidFill>
                <a:latin typeface="Arial"/>
                <a:cs typeface="Arial"/>
              </a:rPr>
              <a:t>=</a:t>
            </a:r>
            <a:r>
              <a:rPr dirty="0" sz="3600" spc="-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125" b="1">
                <a:solidFill>
                  <a:srgbClr val="3D3D3D"/>
                </a:solidFill>
                <a:latin typeface="Arial"/>
                <a:cs typeface="Arial"/>
              </a:rPr>
              <a:t>best</a:t>
            </a:r>
            <a:r>
              <a:rPr dirty="0" sz="36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matching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15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9300" y="2346388"/>
            <a:ext cx="35877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915" algn="l"/>
                <a:tab pos="2736215" algn="l"/>
              </a:tabLst>
            </a:pPr>
            <a:r>
              <a:rPr dirty="0" sz="3000" spc="105" b="1">
                <a:solidFill>
                  <a:srgbClr val="85C050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85C050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85C050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8176" y="722071"/>
            <a:ext cx="3378200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688464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526665" algn="l"/>
              </a:tabLst>
            </a:pP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688464">
              <a:lnSpc>
                <a:spcPct val="100000"/>
              </a:lnSpc>
              <a:spcBef>
                <a:spcPts val="500"/>
              </a:spcBef>
            </a:pPr>
            <a:r>
              <a:rPr dirty="0" sz="3000" spc="500" b="1">
                <a:solidFill>
                  <a:srgbClr val="85C050"/>
                </a:solidFill>
                <a:latin typeface="Arial"/>
                <a:cs typeface="Arial"/>
              </a:rPr>
              <a:t>"title":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</a:pP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176" y="3844353"/>
            <a:ext cx="7568565" cy="21069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688464">
              <a:lnSpc>
                <a:spcPct val="100000"/>
              </a:lnSpc>
              <a:spcBef>
                <a:spcPts val="595"/>
              </a:spcBef>
              <a:tabLst>
                <a:tab pos="3992879" algn="l"/>
                <a:tab pos="5459730" algn="l"/>
                <a:tab pos="6717030" algn="l"/>
              </a:tabLst>
            </a:pPr>
            <a:r>
              <a:rPr dirty="0" sz="3000" spc="180" b="1">
                <a:solidFill>
                  <a:srgbClr val="85C050"/>
                </a:solidFill>
                <a:latin typeface="Arial"/>
                <a:cs typeface="Arial"/>
              </a:rPr>
              <a:t>"content":</a:t>
            </a:r>
            <a:r>
              <a:rPr dirty="0" sz="3000" spc="1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85C050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85C050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85C050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9300" y="2346388"/>
            <a:ext cx="35877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915" algn="l"/>
                <a:tab pos="2736215" algn="l"/>
              </a:tabLst>
            </a:pP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3D3D3D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8176" y="722071"/>
            <a:ext cx="3378200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316480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60" b="1">
                <a:solidFill>
                  <a:srgbClr val="85C050"/>
                </a:solidFill>
                <a:latin typeface="Arial"/>
                <a:cs typeface="Arial"/>
              </a:rPr>
              <a:t>dis_max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735580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195" b="1">
                <a:solidFill>
                  <a:srgbClr val="85C050"/>
                </a:solidFill>
                <a:latin typeface="Arial"/>
                <a:cs typeface="Arial"/>
              </a:rPr>
              <a:t>queries</a:t>
            </a: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688464">
              <a:lnSpc>
                <a:spcPct val="100000"/>
              </a:lnSpc>
              <a:spcBef>
                <a:spcPts val="500"/>
              </a:spcBef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</a:pP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176" y="3844353"/>
            <a:ext cx="7568565" cy="21069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688464">
              <a:lnSpc>
                <a:spcPct val="100000"/>
              </a:lnSpc>
              <a:spcBef>
                <a:spcPts val="595"/>
              </a:spcBef>
              <a:tabLst>
                <a:tab pos="3992879" algn="l"/>
                <a:tab pos="5459730" algn="l"/>
                <a:tab pos="6717030" algn="l"/>
              </a:tabLst>
            </a:pPr>
            <a:r>
              <a:rPr dirty="0" sz="3000" spc="180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3000" spc="1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3D3D3D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57" y="1018235"/>
            <a:ext cx="8405495" cy="413892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191385" algn="l"/>
                <a:tab pos="3364229" algn="l"/>
                <a:tab pos="4369435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15" b="1">
                <a:solidFill>
                  <a:srgbClr val="85C050"/>
                </a:solidFill>
                <a:latin typeface="Arial"/>
                <a:cs typeface="Arial"/>
              </a:rPr>
              <a:t>Quick	</a:t>
            </a:r>
            <a:r>
              <a:rPr dirty="0" sz="2400" spc="-125" b="1">
                <a:solidFill>
                  <a:srgbClr val="85C050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1385" algn="l"/>
                <a:tab pos="3364229" algn="l"/>
                <a:tab pos="4704715" algn="l"/>
                <a:tab pos="5375275" algn="l"/>
                <a:tab pos="6884034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-12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-120" b="1">
                <a:solidFill>
                  <a:srgbClr val="85C050"/>
                </a:solidFill>
                <a:latin typeface="Arial"/>
                <a:cs typeface="Arial"/>
              </a:rPr>
              <a:t>Brown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0750" algn="l"/>
                <a:tab pos="3699510" algn="l"/>
                <a:tab pos="453771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-10" b="1">
                <a:solidFill>
                  <a:srgbClr val="3D3D3D"/>
                </a:solidFill>
                <a:latin typeface="Arial"/>
                <a:cs typeface="Arial"/>
              </a:rPr>
              <a:t>"Keeping	</a:t>
            </a:r>
            <a:r>
              <a:rPr dirty="0" sz="2400" spc="85" b="1">
                <a:solidFill>
                  <a:srgbClr val="3D3D3D"/>
                </a:solidFill>
                <a:latin typeface="Arial"/>
                <a:cs typeface="Arial"/>
              </a:rPr>
              <a:t>pets	</a:t>
            </a:r>
            <a:r>
              <a:rPr dirty="0" sz="2400" spc="185" b="1">
                <a:solidFill>
                  <a:srgbClr val="3D3D3D"/>
                </a:solidFill>
                <a:latin typeface="Arial"/>
                <a:cs typeface="Arial"/>
              </a:rPr>
              <a:t>healthy",</a:t>
            </a:r>
            <a:endParaRPr sz="2400">
              <a:latin typeface="Arial"/>
              <a:cs typeface="Arial"/>
            </a:endParaRPr>
          </a:p>
          <a:p>
            <a:pPr marL="2358390" marR="5080" indent="-2011045">
              <a:lnSpc>
                <a:spcPct val="113799"/>
              </a:lnSpc>
              <a:spcBef>
                <a:spcPts val="5"/>
              </a:spcBef>
              <a:tabLst>
                <a:tab pos="2191385" algn="l"/>
                <a:tab pos="2861310" algn="l"/>
                <a:tab pos="3699510" algn="l"/>
                <a:tab pos="3867150" algn="l"/>
                <a:tab pos="4872990" algn="l"/>
                <a:tab pos="5542280" algn="l"/>
                <a:tab pos="6380480" algn="l"/>
                <a:tab pos="7721600" algn="l"/>
                <a:tab pos="8224520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"My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quick</a:t>
            </a: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-125" b="1">
                <a:solidFill>
                  <a:srgbClr val="85C050"/>
                </a:solidFill>
                <a:latin typeface="Arial"/>
                <a:cs typeface="Arial"/>
              </a:rPr>
              <a:t>brown</a:t>
            </a:r>
            <a:r>
              <a:rPr dirty="0" sz="2400" spc="-12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fox</a:t>
            </a: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eats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on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3D3D3D"/>
                </a:solidFill>
                <a:latin typeface="Arial"/>
                <a:cs typeface="Arial"/>
              </a:rPr>
              <a:t>a  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regular	</a:t>
            </a:r>
            <a:r>
              <a:rPr dirty="0" sz="2400" spc="105" b="1">
                <a:solidFill>
                  <a:srgbClr val="3D3D3D"/>
                </a:solidFill>
                <a:latin typeface="Arial"/>
                <a:cs typeface="Arial"/>
              </a:rPr>
              <a:t>basis"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57" y="1018235"/>
            <a:ext cx="8405495" cy="3723004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190750" algn="l"/>
                <a:tab pos="3699510" algn="l"/>
                <a:tab pos="453771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-10" b="1">
                <a:solidFill>
                  <a:srgbClr val="3D3D3D"/>
                </a:solidFill>
                <a:latin typeface="Arial"/>
                <a:cs typeface="Arial"/>
              </a:rPr>
              <a:t>"Keeping	</a:t>
            </a:r>
            <a:r>
              <a:rPr dirty="0" sz="2400" spc="85" b="1">
                <a:solidFill>
                  <a:srgbClr val="3D3D3D"/>
                </a:solidFill>
                <a:latin typeface="Arial"/>
                <a:cs typeface="Arial"/>
              </a:rPr>
              <a:t>pets	</a:t>
            </a:r>
            <a:r>
              <a:rPr dirty="0" sz="2400" spc="185" b="1">
                <a:solidFill>
                  <a:srgbClr val="3D3D3D"/>
                </a:solidFill>
                <a:latin typeface="Arial"/>
                <a:cs typeface="Arial"/>
              </a:rPr>
              <a:t>healthy",</a:t>
            </a:r>
            <a:endParaRPr sz="2400">
              <a:latin typeface="Arial"/>
              <a:cs typeface="Arial"/>
            </a:endParaRPr>
          </a:p>
          <a:p>
            <a:pPr marL="2358390" marR="5080" indent="-2011045">
              <a:lnSpc>
                <a:spcPct val="113799"/>
              </a:lnSpc>
              <a:tabLst>
                <a:tab pos="2191385" algn="l"/>
                <a:tab pos="2861310" algn="l"/>
                <a:tab pos="3699510" algn="l"/>
                <a:tab pos="3867150" algn="l"/>
                <a:tab pos="4872990" algn="l"/>
                <a:tab pos="5542280" algn="l"/>
                <a:tab pos="6380480" algn="l"/>
                <a:tab pos="7721600" algn="l"/>
                <a:tab pos="8224520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"My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quick</a:t>
            </a: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-125" b="1">
                <a:solidFill>
                  <a:srgbClr val="85C050"/>
                </a:solidFill>
                <a:latin typeface="Arial"/>
                <a:cs typeface="Arial"/>
              </a:rPr>
              <a:t>brown</a:t>
            </a:r>
            <a:r>
              <a:rPr dirty="0" sz="2400" spc="-12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fox</a:t>
            </a: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eats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on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3D3D3D"/>
                </a:solidFill>
                <a:latin typeface="Arial"/>
                <a:cs typeface="Arial"/>
              </a:rPr>
              <a:t>a  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regular	</a:t>
            </a:r>
            <a:r>
              <a:rPr dirty="0" sz="2400" spc="105" b="1">
                <a:solidFill>
                  <a:srgbClr val="3D3D3D"/>
                </a:solidFill>
                <a:latin typeface="Arial"/>
                <a:cs typeface="Arial"/>
              </a:rPr>
              <a:t>basis"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191385" algn="l"/>
                <a:tab pos="3364229" algn="l"/>
                <a:tab pos="4369435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15" b="1">
                <a:solidFill>
                  <a:srgbClr val="85C050"/>
                </a:solidFill>
                <a:latin typeface="Arial"/>
                <a:cs typeface="Arial"/>
              </a:rPr>
              <a:t>Quick	</a:t>
            </a:r>
            <a:r>
              <a:rPr dirty="0" sz="2400" spc="-125" b="1">
                <a:solidFill>
                  <a:srgbClr val="85C050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1385" algn="l"/>
                <a:tab pos="3364229" algn="l"/>
                <a:tab pos="4704715" algn="l"/>
                <a:tab pos="5375275" algn="l"/>
                <a:tab pos="6884034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-12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-120" b="1">
                <a:solidFill>
                  <a:srgbClr val="85C050"/>
                </a:solidFill>
                <a:latin typeface="Arial"/>
                <a:cs typeface="Arial"/>
              </a:rPr>
              <a:t>Brown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9300" y="2346388"/>
            <a:ext cx="35877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915" algn="l"/>
                <a:tab pos="2736215" algn="l"/>
              </a:tabLst>
            </a:pP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3D3D3D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8176" y="722071"/>
            <a:ext cx="3378200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316480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"dis_max":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735580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"queries":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688464">
              <a:lnSpc>
                <a:spcPct val="100000"/>
              </a:lnSpc>
              <a:spcBef>
                <a:spcPts val="500"/>
              </a:spcBef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</a:pP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176" y="3844353"/>
            <a:ext cx="7568565" cy="26276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688464">
              <a:lnSpc>
                <a:spcPct val="100000"/>
              </a:lnSpc>
              <a:spcBef>
                <a:spcPts val="595"/>
              </a:spcBef>
              <a:tabLst>
                <a:tab pos="3992879" algn="l"/>
                <a:tab pos="5459730" algn="l"/>
                <a:tab pos="6717030" algn="l"/>
              </a:tabLst>
            </a:pPr>
            <a:r>
              <a:rPr dirty="0" sz="3000" spc="180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3000" spc="1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3D3D3D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730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3574415" algn="l"/>
              </a:tabLst>
            </a:pPr>
            <a:r>
              <a:rPr dirty="0" sz="3000" spc="229" b="1">
                <a:solidFill>
                  <a:srgbClr val="85C050"/>
                </a:solidFill>
                <a:latin typeface="Arial"/>
                <a:cs typeface="Arial"/>
              </a:rPr>
              <a:t>"tie_breaker":	</a:t>
            </a:r>
            <a:r>
              <a:rPr dirty="0" sz="3000" spc="254" b="1">
                <a:solidFill>
                  <a:srgbClr val="85C050"/>
                </a:solidFill>
                <a:latin typeface="Arial"/>
                <a:cs typeface="Arial"/>
              </a:rPr>
              <a:t>0.2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3679" y="2261108"/>
            <a:ext cx="51777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5"/>
              <a:t>dis_max</a:t>
            </a:r>
            <a:r>
              <a:rPr dirty="0" spc="30"/>
              <a:t> </a:t>
            </a:r>
            <a:r>
              <a:rPr dirty="0" spc="-45"/>
              <a:t>query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0109" y="3272752"/>
            <a:ext cx="7322820" cy="2102485"/>
          </a:xfrm>
          <a:prstGeom prst="rect">
            <a:avLst/>
          </a:prstGeom>
        </p:spPr>
        <p:txBody>
          <a:bodyPr wrap="square" lIns="0" tIns="235585" rIns="0" bIns="0" rtlCol="0" vert="horz">
            <a:spAutoFit/>
          </a:bodyPr>
          <a:lstStyle/>
          <a:p>
            <a:pPr algn="ctr" marR="250825">
              <a:lnSpc>
                <a:spcPct val="100000"/>
              </a:lnSpc>
              <a:spcBef>
                <a:spcPts val="1855"/>
              </a:spcBef>
            </a:pP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all </a:t>
            </a:r>
            <a:r>
              <a:rPr dirty="0" sz="3600" spc="-155" b="1">
                <a:solidFill>
                  <a:srgbClr val="3D3D3D"/>
                </a:solidFill>
                <a:latin typeface="Arial"/>
                <a:cs typeface="Arial"/>
              </a:rPr>
              <a:t>docs </a:t>
            </a:r>
            <a:r>
              <a:rPr dirty="0" sz="3600" spc="-110" b="1">
                <a:solidFill>
                  <a:srgbClr val="3D3D3D"/>
                </a:solidFill>
                <a:latin typeface="Arial"/>
                <a:cs typeface="Arial"/>
              </a:rPr>
              <a:t>which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match </a:t>
            </a:r>
            <a:r>
              <a:rPr dirty="0" sz="3600" spc="-114" b="1">
                <a:solidFill>
                  <a:srgbClr val="3D3D3D"/>
                </a:solidFill>
                <a:latin typeface="Arial"/>
                <a:cs typeface="Arial"/>
              </a:rPr>
              <a:t>any</a:t>
            </a:r>
            <a:r>
              <a:rPr dirty="0" sz="3600" spc="7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endParaRPr sz="3600">
              <a:latin typeface="Arial"/>
              <a:cs typeface="Arial"/>
            </a:endParaRPr>
          </a:p>
          <a:p>
            <a:pPr algn="ctr" marR="248920">
              <a:lnSpc>
                <a:spcPts val="4260"/>
              </a:lnSpc>
              <a:spcBef>
                <a:spcPts val="1755"/>
              </a:spcBef>
              <a:tabLst>
                <a:tab pos="1759585" algn="l"/>
                <a:tab pos="2262505" algn="l"/>
                <a:tab pos="3519804" algn="l"/>
                <a:tab pos="5782945" algn="l"/>
              </a:tabLst>
            </a:pP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_score</a:t>
            </a:r>
            <a:r>
              <a:rPr dirty="0" sz="3600" spc="4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-125" b="1">
                <a:solidFill>
                  <a:srgbClr val="3D3D3D"/>
                </a:solidFill>
                <a:latin typeface="Arial"/>
                <a:cs typeface="Arial"/>
              </a:rPr>
              <a:t>=</a:t>
            </a:r>
            <a:r>
              <a:rPr dirty="0" sz="3600" spc="-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125" b="1">
                <a:solidFill>
                  <a:srgbClr val="3D3D3D"/>
                </a:solidFill>
                <a:latin typeface="Arial"/>
                <a:cs typeface="Arial"/>
              </a:rPr>
              <a:t>best</a:t>
            </a:r>
            <a:r>
              <a:rPr dirty="0" sz="36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matching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15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endParaRPr sz="3600">
              <a:latin typeface="Arial"/>
              <a:cs typeface="Arial"/>
            </a:endParaRPr>
          </a:p>
          <a:p>
            <a:pPr marL="1778635">
              <a:lnSpc>
                <a:spcPts val="4260"/>
              </a:lnSpc>
              <a:tabLst>
                <a:tab pos="2280920" algn="l"/>
                <a:tab pos="5298440" algn="l"/>
                <a:tab pos="5801360" algn="l"/>
              </a:tabLst>
            </a:pPr>
            <a:r>
              <a:rPr dirty="0" sz="3600" spc="-125" b="1">
                <a:solidFill>
                  <a:srgbClr val="85C050"/>
                </a:solidFill>
                <a:latin typeface="Arial"/>
                <a:cs typeface="Arial"/>
              </a:rPr>
              <a:t>+</a:t>
            </a:r>
            <a:r>
              <a:rPr dirty="0" sz="3600" spc="-12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600" spc="229" b="1">
                <a:solidFill>
                  <a:srgbClr val="85C050"/>
                </a:solidFill>
                <a:latin typeface="Arial"/>
                <a:cs typeface="Arial"/>
              </a:rPr>
              <a:t>tie_breaker</a:t>
            </a:r>
            <a:r>
              <a:rPr dirty="0" sz="3600" spc="229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600" spc="575" b="1">
                <a:solidFill>
                  <a:srgbClr val="85C050"/>
                </a:solidFill>
                <a:latin typeface="Arial"/>
                <a:cs typeface="Arial"/>
              </a:rPr>
              <a:t>*</a:t>
            </a:r>
            <a:r>
              <a:rPr dirty="0" sz="3600" spc="57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600" spc="145" b="1">
                <a:solidFill>
                  <a:srgbClr val="85C050"/>
                </a:solidFill>
                <a:latin typeface="Arial"/>
                <a:cs typeface="Arial"/>
              </a:rPr>
              <a:t>others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9111" y="2261108"/>
            <a:ext cx="664654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/>
              <a:t>multi_match</a:t>
            </a:r>
            <a:r>
              <a:rPr dirty="0" spc="60"/>
              <a:t> </a:t>
            </a:r>
            <a:r>
              <a:rPr dirty="0" spc="-45"/>
              <a:t>query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7236" y="3495764"/>
            <a:ext cx="65297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match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on </a:t>
            </a:r>
            <a:r>
              <a:rPr dirty="0" sz="3600" spc="-10" b="1">
                <a:solidFill>
                  <a:srgbClr val="3D3D3D"/>
                </a:solidFill>
                <a:latin typeface="Arial"/>
                <a:cs typeface="Arial"/>
              </a:rPr>
              <a:t>multiple</a:t>
            </a:r>
            <a:r>
              <a:rPr dirty="0" sz="3600" spc="40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fields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9111" y="2261108"/>
            <a:ext cx="664654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05" b="1">
                <a:solidFill>
                  <a:srgbClr val="85C050"/>
                </a:solidFill>
                <a:latin typeface="Arial"/>
                <a:cs typeface="Arial"/>
              </a:rPr>
              <a:t>multi_match</a:t>
            </a:r>
            <a:r>
              <a:rPr dirty="0" sz="6000" spc="6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45" b="1">
                <a:solidFill>
                  <a:srgbClr val="85C050"/>
                </a:solidFill>
                <a:latin typeface="Arial"/>
                <a:cs typeface="Arial"/>
              </a:rPr>
              <a:t>query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9300" y="2346388"/>
            <a:ext cx="35877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8915" algn="l"/>
                <a:tab pos="2736215" algn="l"/>
              </a:tabLst>
            </a:pP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3D3D3D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8176" y="722071"/>
            <a:ext cx="3378200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316480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"dis_max":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735580" algn="l"/>
              </a:tabLst>
            </a:pPr>
            <a:r>
              <a:rPr dirty="0" sz="3000" spc="195" b="1">
                <a:solidFill>
                  <a:srgbClr val="3D3D3D"/>
                </a:solidFill>
                <a:latin typeface="Arial"/>
                <a:cs typeface="Arial"/>
              </a:rPr>
              <a:t>"queries":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688464">
              <a:lnSpc>
                <a:spcPct val="100000"/>
              </a:lnSpc>
              <a:spcBef>
                <a:spcPts val="500"/>
              </a:spcBef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</a:pPr>
            <a:r>
              <a:rPr dirty="0" sz="3000" spc="59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269365" algn="l"/>
                <a:tab pos="3155315" algn="l"/>
              </a:tabLst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176" y="3844353"/>
            <a:ext cx="7568565" cy="26276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688464">
              <a:lnSpc>
                <a:spcPct val="100000"/>
              </a:lnSpc>
              <a:spcBef>
                <a:spcPts val="595"/>
              </a:spcBef>
              <a:tabLst>
                <a:tab pos="3992879" algn="l"/>
                <a:tab pos="5459730" algn="l"/>
                <a:tab pos="6717030" algn="l"/>
              </a:tabLst>
            </a:pPr>
            <a:r>
              <a:rPr dirty="0" sz="3000" spc="180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3000" spc="1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65" b="1">
                <a:solidFill>
                  <a:srgbClr val="3D3D3D"/>
                </a:solidFill>
                <a:latin typeface="Arial"/>
                <a:cs typeface="Arial"/>
              </a:rPr>
              <a:t>fox"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730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3574415" algn="l"/>
              </a:tabLst>
            </a:pPr>
            <a:r>
              <a:rPr dirty="0" sz="3000" spc="229" b="1">
                <a:solidFill>
                  <a:srgbClr val="3D3D3D"/>
                </a:solidFill>
                <a:latin typeface="Arial"/>
                <a:cs typeface="Arial"/>
              </a:rPr>
              <a:t>"tie_breaker":	</a:t>
            </a: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0.2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5517" y="0"/>
            <a:ext cx="4972964" cy="652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875" y="1149019"/>
            <a:ext cx="2650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queries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9297" y="2218143"/>
            <a:ext cx="2820035" cy="3012440"/>
          </a:xfrm>
          <a:prstGeom prst="rect">
            <a:avLst/>
          </a:prstGeom>
        </p:spPr>
        <p:txBody>
          <a:bodyPr wrap="square" lIns="0" tIns="210820" rIns="0" bIns="0" rtlCol="0" vert="horz">
            <a:spAutoFit/>
          </a:bodyPr>
          <a:lstStyle/>
          <a:p>
            <a:pPr marL="453390" indent="-440690">
              <a:lnSpc>
                <a:spcPct val="100000"/>
              </a:lnSpc>
              <a:spcBef>
                <a:spcPts val="16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60" b="1">
                <a:solidFill>
                  <a:srgbClr val="3D3D3D"/>
                </a:solidFill>
                <a:latin typeface="Arial"/>
                <a:cs typeface="Arial"/>
              </a:rPr>
              <a:t>relevance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50" b="1">
                <a:solidFill>
                  <a:srgbClr val="3D3D3D"/>
                </a:solidFill>
                <a:latin typeface="Arial"/>
                <a:cs typeface="Arial"/>
              </a:rPr>
              <a:t>full</a:t>
            </a:r>
            <a:r>
              <a:rPr dirty="0" sz="3600" spc="5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95" b="1">
                <a:solidFill>
                  <a:srgbClr val="3D3D3D"/>
                </a:solidFill>
                <a:latin typeface="Arial"/>
                <a:cs typeface="Arial"/>
              </a:rPr>
              <a:t>text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20" b="1">
                <a:solidFill>
                  <a:srgbClr val="3D3D3D"/>
                </a:solidFill>
                <a:latin typeface="Arial"/>
                <a:cs typeface="Arial"/>
              </a:rPr>
              <a:t>not</a:t>
            </a: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05" b="1">
                <a:solidFill>
                  <a:srgbClr val="3D3D3D"/>
                </a:solidFill>
                <a:latin typeface="Arial"/>
                <a:cs typeface="Arial"/>
              </a:rPr>
              <a:t>cached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60" b="1">
                <a:solidFill>
                  <a:srgbClr val="3D3D3D"/>
                </a:solidFill>
                <a:latin typeface="Arial"/>
                <a:cs typeface="Arial"/>
              </a:rPr>
              <a:t>slower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40690">
              <a:lnSpc>
                <a:spcPct val="100000"/>
              </a:lnSpc>
              <a:spcBef>
                <a:spcPts val="100"/>
              </a:spcBef>
            </a:pPr>
            <a:r>
              <a:rPr dirty="0" spc="-65"/>
              <a:t>filters</a:t>
            </a:r>
          </a:p>
          <a:p>
            <a:pPr marL="453390" indent="-440690">
              <a:lnSpc>
                <a:spcPct val="100000"/>
              </a:lnSpc>
              <a:spcBef>
                <a:spcPts val="2775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20">
                <a:solidFill>
                  <a:srgbClr val="3D3D3D"/>
                </a:solidFill>
              </a:rPr>
              <a:t>boolean</a:t>
            </a:r>
            <a:r>
              <a:rPr dirty="0" sz="3600" spc="-25">
                <a:solidFill>
                  <a:srgbClr val="3D3D3D"/>
                </a:solidFill>
              </a:rPr>
              <a:t> </a:t>
            </a:r>
            <a:r>
              <a:rPr dirty="0" sz="3600" spc="-35">
                <a:solidFill>
                  <a:srgbClr val="3D3D3D"/>
                </a:solidFill>
              </a:rPr>
              <a:t>yes/no</a:t>
            </a:r>
            <a:endParaRPr sz="3600"/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30">
                <a:solidFill>
                  <a:srgbClr val="3D3D3D"/>
                </a:solidFill>
              </a:rPr>
              <a:t>exact</a:t>
            </a:r>
            <a:r>
              <a:rPr dirty="0" sz="3600" spc="50">
                <a:solidFill>
                  <a:srgbClr val="3D3D3D"/>
                </a:solidFill>
              </a:rPr>
              <a:t> </a:t>
            </a:r>
            <a:r>
              <a:rPr dirty="0" sz="3600" spc="-125">
                <a:solidFill>
                  <a:srgbClr val="3D3D3D"/>
                </a:solidFill>
              </a:rPr>
              <a:t>values</a:t>
            </a:r>
            <a:endParaRPr sz="3600"/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105">
                <a:solidFill>
                  <a:srgbClr val="3D3D3D"/>
                </a:solidFill>
              </a:rPr>
              <a:t>cached</a:t>
            </a:r>
            <a:endParaRPr sz="3600"/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25">
                <a:solidFill>
                  <a:srgbClr val="3D3D3D"/>
                </a:solidFill>
              </a:rPr>
              <a:t>faster</a:t>
            </a:r>
            <a:endParaRPr sz="3600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1826005"/>
            <a:ext cx="33775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54680" algn="l"/>
              </a:tabLst>
            </a:pP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40" b="1">
                <a:solidFill>
                  <a:srgbClr val="85C050"/>
                </a:solidFill>
                <a:latin typeface="Arial"/>
                <a:cs typeface="Arial"/>
              </a:rPr>
              <a:t>multi_match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6074" y="2283205"/>
            <a:ext cx="19113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0429" y="2283205"/>
            <a:ext cx="463550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95"/>
              </a:spcBef>
              <a:tabLst>
                <a:tab pos="1466215" algn="l"/>
                <a:tab pos="2723515" algn="l"/>
              </a:tabLst>
            </a:pP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3000" spc="295" b="1">
                <a:solidFill>
                  <a:srgbClr val="3D3D3D"/>
                </a:solidFill>
                <a:latin typeface="Arial"/>
                <a:cs typeface="Arial"/>
              </a:rPr>
              <a:t>fox",</a:t>
            </a:r>
            <a:endParaRPr sz="3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  <a:tabLst>
                <a:tab pos="418465" algn="l"/>
                <a:tab pos="2304415" algn="l"/>
                <a:tab pos="4399915" algn="l"/>
              </a:tabLst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20" b="1">
                <a:solidFill>
                  <a:srgbClr val="3D3D3D"/>
                </a:solidFill>
                <a:latin typeface="Arial"/>
                <a:cs typeface="Arial"/>
              </a:rPr>
              <a:t>"title",</a:t>
            </a:r>
            <a:r>
              <a:rPr dirty="0" sz="3000" spc="52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"content"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126" y="3323958"/>
            <a:ext cx="421640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  <a:tabLst>
                <a:tab pos="3574415" algn="l"/>
              </a:tabLst>
            </a:pPr>
            <a:r>
              <a:rPr dirty="0" sz="3000" spc="229" b="1">
                <a:solidFill>
                  <a:srgbClr val="3D3D3D"/>
                </a:solidFill>
                <a:latin typeface="Arial"/>
                <a:cs typeface="Arial"/>
              </a:rPr>
              <a:t>"tie_breaker":</a:t>
            </a:r>
            <a:r>
              <a:rPr dirty="0" sz="3000" spc="229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0.2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1826005"/>
            <a:ext cx="33775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54680" algn="l"/>
              </a:tabLst>
            </a:pPr>
            <a:r>
              <a:rPr dirty="0" sz="3000" spc="55" b="1">
                <a:solidFill>
                  <a:srgbClr val="3D3D3D"/>
                </a:solidFill>
                <a:latin typeface="Arial"/>
                <a:cs typeface="Arial"/>
              </a:rPr>
              <a:t>"multi_match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6074" y="2283205"/>
            <a:ext cx="191135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0429" y="2283205"/>
            <a:ext cx="463550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95"/>
              </a:spcBef>
              <a:tabLst>
                <a:tab pos="1466215" algn="l"/>
                <a:tab pos="2723515" algn="l"/>
              </a:tabLst>
            </a:pP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3000" spc="295" b="1">
                <a:solidFill>
                  <a:srgbClr val="3D3D3D"/>
                </a:solidFill>
                <a:latin typeface="Arial"/>
                <a:cs typeface="Arial"/>
              </a:rPr>
              <a:t>fox",</a:t>
            </a:r>
            <a:endParaRPr sz="3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  <a:tabLst>
                <a:tab pos="418465" algn="l"/>
                <a:tab pos="2304415" algn="l"/>
                <a:tab pos="4399915" algn="l"/>
              </a:tabLst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20" b="1">
                <a:solidFill>
                  <a:srgbClr val="3D3D3D"/>
                </a:solidFill>
                <a:latin typeface="Arial"/>
                <a:cs typeface="Arial"/>
              </a:rPr>
              <a:t>"title",</a:t>
            </a:r>
            <a:r>
              <a:rPr dirty="0" sz="3000" spc="52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"content"</a:t>
            </a:r>
            <a:r>
              <a:rPr dirty="0" sz="3000" spc="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126" y="3323958"/>
            <a:ext cx="610108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  <a:tabLst>
                <a:tab pos="3574415" algn="l"/>
              </a:tabLst>
            </a:pPr>
            <a:r>
              <a:rPr dirty="0" sz="3000" spc="229" b="1">
                <a:solidFill>
                  <a:srgbClr val="3D3D3D"/>
                </a:solidFill>
                <a:latin typeface="Arial"/>
                <a:cs typeface="Arial"/>
              </a:rPr>
              <a:t>"tie_breaker":	</a:t>
            </a:r>
            <a:r>
              <a:rPr dirty="0" sz="3000" spc="395" b="1">
                <a:solidFill>
                  <a:srgbClr val="3D3D3D"/>
                </a:solidFill>
                <a:latin typeface="Arial"/>
                <a:cs typeface="Arial"/>
              </a:rPr>
              <a:t>0.2,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431165" algn="l"/>
                <a:tab pos="3364229" algn="l"/>
              </a:tabLst>
            </a:pPr>
            <a:r>
              <a:rPr dirty="0" sz="3000" spc="-20" b="1">
                <a:solidFill>
                  <a:srgbClr val="85C050"/>
                </a:solidFill>
                <a:latin typeface="Arial"/>
                <a:cs typeface="Arial"/>
              </a:rPr>
              <a:t>#</a:t>
            </a:r>
            <a:r>
              <a:rPr dirty="0" sz="3000" spc="-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"type":</a:t>
            </a: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225" b="1">
                <a:solidFill>
                  <a:srgbClr val="85C050"/>
                </a:solidFill>
                <a:latin typeface="Arial"/>
                <a:cs typeface="Arial"/>
              </a:rPr>
              <a:t>"best_fields"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0142" y="2261108"/>
            <a:ext cx="386461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/>
              <a:t>best_fields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1427" y="3495764"/>
            <a:ext cx="71215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find </a:t>
            </a:r>
            <a:r>
              <a:rPr dirty="0" sz="3600" spc="-15" b="1">
                <a:solidFill>
                  <a:srgbClr val="3D3D3D"/>
                </a:solidFill>
                <a:latin typeface="Arial"/>
                <a:cs typeface="Arial"/>
              </a:rPr>
              <a:t>whole </a:t>
            </a:r>
            <a:r>
              <a:rPr dirty="0" sz="3600" spc="-5" b="1">
                <a:solidFill>
                  <a:srgbClr val="3D3D3D"/>
                </a:solidFill>
                <a:latin typeface="Arial"/>
                <a:cs typeface="Arial"/>
              </a:rPr>
              <a:t>"concept"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one</a:t>
            </a:r>
            <a:r>
              <a:rPr dirty="0" sz="3600" spc="4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field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0142" y="2261108"/>
            <a:ext cx="386461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05" b="1">
                <a:solidFill>
                  <a:srgbClr val="85C050"/>
                </a:solidFill>
                <a:latin typeface="Arial"/>
                <a:cs typeface="Arial"/>
              </a:rPr>
              <a:t>best_fields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5726" y="3495764"/>
            <a:ext cx="78327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5" b="1">
                <a:solidFill>
                  <a:srgbClr val="3D3D3D"/>
                </a:solidFill>
                <a:latin typeface="Arial"/>
                <a:cs typeface="Arial"/>
              </a:rPr>
              <a:t>"quick </a:t>
            </a:r>
            <a:r>
              <a:rPr dirty="0" sz="3600" spc="-15" b="1">
                <a:solidFill>
                  <a:srgbClr val="3D3D3D"/>
                </a:solidFill>
                <a:latin typeface="Arial"/>
                <a:cs typeface="Arial"/>
              </a:rPr>
              <a:t>brown </a:t>
            </a:r>
            <a:r>
              <a:rPr dirty="0" sz="3600" spc="35" b="1">
                <a:solidFill>
                  <a:srgbClr val="3D3D3D"/>
                </a:solidFill>
                <a:latin typeface="Arial"/>
                <a:cs typeface="Arial"/>
              </a:rPr>
              <a:t>fox"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3600" spc="65" b="1">
                <a:solidFill>
                  <a:srgbClr val="3D3D3D"/>
                </a:solidFill>
                <a:latin typeface="Arial"/>
                <a:cs typeface="Arial"/>
              </a:rPr>
              <a:t>title </a:t>
            </a:r>
            <a:r>
              <a:rPr dirty="0" sz="3600" spc="-5" b="1">
                <a:solidFill>
                  <a:srgbClr val="3D3D3D"/>
                </a:solidFill>
                <a:latin typeface="Arial"/>
                <a:cs typeface="Arial"/>
              </a:rPr>
              <a:t>or</a:t>
            </a:r>
            <a:r>
              <a:rPr dirty="0" sz="3600" spc="4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3D3D3D"/>
                </a:solidFill>
                <a:latin typeface="Arial"/>
                <a:cs typeface="Arial"/>
              </a:rPr>
              <a:t>content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0142" y="2261108"/>
            <a:ext cx="386461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05" b="1">
                <a:solidFill>
                  <a:srgbClr val="85C050"/>
                </a:solidFill>
                <a:latin typeface="Arial"/>
                <a:cs typeface="Arial"/>
              </a:rPr>
              <a:t>best_fields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726" y="1727348"/>
            <a:ext cx="7832725" cy="3104515"/>
          </a:xfrm>
          <a:prstGeom prst="rect"/>
        </p:spPr>
        <p:txBody>
          <a:bodyPr wrap="square" lIns="0" tIns="546100" rIns="0" bIns="0" rtlCol="0" vert="horz">
            <a:spAutoFit/>
          </a:bodyPr>
          <a:lstStyle/>
          <a:p>
            <a:pPr marL="2016760">
              <a:lnSpc>
                <a:spcPct val="100000"/>
              </a:lnSpc>
              <a:spcBef>
                <a:spcPts val="4300"/>
              </a:spcBef>
            </a:pPr>
            <a:r>
              <a:rPr dirty="0" spc="-105"/>
              <a:t>best_fields</a:t>
            </a:r>
          </a:p>
          <a:p>
            <a:pPr algn="ctr" marL="12065" marR="5080">
              <a:lnSpc>
                <a:spcPct val="138900"/>
              </a:lnSpc>
              <a:spcBef>
                <a:spcPts val="845"/>
              </a:spcBef>
            </a:pPr>
            <a:r>
              <a:rPr dirty="0" sz="3600" spc="-55">
                <a:solidFill>
                  <a:srgbClr val="3D3D3D"/>
                </a:solidFill>
              </a:rPr>
              <a:t>"quick </a:t>
            </a:r>
            <a:r>
              <a:rPr dirty="0" sz="3600" spc="-15">
                <a:solidFill>
                  <a:srgbClr val="3D3D3D"/>
                </a:solidFill>
              </a:rPr>
              <a:t>brown </a:t>
            </a:r>
            <a:r>
              <a:rPr dirty="0" sz="3600" spc="35">
                <a:solidFill>
                  <a:srgbClr val="3D3D3D"/>
                </a:solidFill>
              </a:rPr>
              <a:t>fox" </a:t>
            </a:r>
            <a:r>
              <a:rPr dirty="0" sz="3600" spc="-100">
                <a:solidFill>
                  <a:srgbClr val="3D3D3D"/>
                </a:solidFill>
              </a:rPr>
              <a:t>in </a:t>
            </a:r>
            <a:r>
              <a:rPr dirty="0" sz="3600" spc="65">
                <a:solidFill>
                  <a:srgbClr val="3D3D3D"/>
                </a:solidFill>
              </a:rPr>
              <a:t>title </a:t>
            </a:r>
            <a:r>
              <a:rPr dirty="0" sz="3600" spc="-5">
                <a:solidFill>
                  <a:srgbClr val="3D3D3D"/>
                </a:solidFill>
              </a:rPr>
              <a:t>or </a:t>
            </a:r>
            <a:r>
              <a:rPr dirty="0" sz="3600" spc="-10">
                <a:solidFill>
                  <a:srgbClr val="3D3D3D"/>
                </a:solidFill>
              </a:rPr>
              <a:t>content  </a:t>
            </a:r>
            <a:r>
              <a:rPr dirty="0" sz="3600" spc="-120"/>
              <a:t>dis_max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8176" y="1045438"/>
            <a:ext cx="17018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50" b="1">
                <a:solidFill>
                  <a:srgbClr val="3D3D3D"/>
                </a:solidFill>
                <a:latin typeface="Arial"/>
                <a:cs typeface="Arial"/>
              </a:rPr>
              <a:t>"string"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7126" y="461898"/>
            <a:ext cx="212090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580" b="1">
                <a:solidFill>
                  <a:srgbClr val="85C050"/>
                </a:solidFill>
                <a:latin typeface="Arial"/>
                <a:cs typeface="Arial"/>
              </a:rPr>
              <a:t>title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7680" y="1045438"/>
            <a:ext cx="19113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"string",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7126" y="461898"/>
            <a:ext cx="2748915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  <a:tabLst>
                <a:tab pos="2526030" algn="l"/>
              </a:tabLst>
            </a:pP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340" b="1">
                <a:solidFill>
                  <a:srgbClr val="85C050"/>
                </a:solidFill>
                <a:latin typeface="Arial"/>
                <a:cs typeface="Arial"/>
              </a:rPr>
              <a:t>fields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126" y="5728841"/>
            <a:ext cx="4445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7680" y="1045438"/>
            <a:ext cx="19113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"string",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7126" y="461898"/>
            <a:ext cx="3377565" cy="26276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  <a:tabLst>
                <a:tab pos="2526665" algn="l"/>
              </a:tabLst>
            </a:pP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3154680" algn="l"/>
              </a:tabLst>
            </a:pP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235" b="1">
                <a:solidFill>
                  <a:srgbClr val="85C050"/>
                </a:solidFill>
                <a:latin typeface="Arial"/>
                <a:cs typeface="Arial"/>
              </a:rPr>
              <a:t>stemmed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</a:pP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7680" y="2606573"/>
            <a:ext cx="19113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"string",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5022" y="3063786"/>
            <a:ext cx="4843780" cy="10661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595"/>
              </a:spcBef>
              <a:tabLst>
                <a:tab pos="2945765" algn="l"/>
              </a:tabLst>
            </a:pPr>
            <a:r>
              <a:rPr dirty="0" sz="3000" spc="204" b="1">
                <a:solidFill>
                  <a:srgbClr val="3D3D3D"/>
                </a:solidFill>
                <a:latin typeface="Arial"/>
                <a:cs typeface="Arial"/>
              </a:rPr>
              <a:t>"analyzer":</a:t>
            </a:r>
            <a:r>
              <a:rPr dirty="0" sz="3000" spc="20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145" b="1">
                <a:solidFill>
                  <a:srgbClr val="85C050"/>
                </a:solidFill>
                <a:latin typeface="Arial"/>
                <a:cs typeface="Arial"/>
              </a:rPr>
              <a:t>english</a:t>
            </a: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126" y="5728841"/>
            <a:ext cx="4445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7680" y="1045438"/>
            <a:ext cx="19113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"string",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7126" y="461898"/>
            <a:ext cx="3378200" cy="26276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</a:pP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  <a:tabLst>
                <a:tab pos="2526665" algn="l"/>
              </a:tabLst>
            </a:pP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3155315" algn="l"/>
              </a:tabLst>
            </a:pPr>
            <a:r>
              <a:rPr dirty="0" sz="3000" spc="-55" b="1">
                <a:solidFill>
                  <a:srgbClr val="3D3D3D"/>
                </a:solidFill>
                <a:latin typeface="Arial"/>
                <a:cs typeface="Arial"/>
              </a:rPr>
              <a:t>"stemmed":</a:t>
            </a:r>
            <a:r>
              <a:rPr dirty="0" sz="3000" spc="-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</a:pP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7680" y="2606573"/>
            <a:ext cx="19113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"string",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126" y="3063786"/>
            <a:ext cx="6519545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69365">
              <a:lnSpc>
                <a:spcPct val="100000"/>
              </a:lnSpc>
              <a:spcBef>
                <a:spcPts val="595"/>
              </a:spcBef>
              <a:tabLst>
                <a:tab pos="3783965" algn="l"/>
              </a:tabLst>
            </a:pPr>
            <a:r>
              <a:rPr dirty="0" sz="3000" spc="204" b="1">
                <a:solidFill>
                  <a:srgbClr val="3D3D3D"/>
                </a:solidFill>
                <a:latin typeface="Arial"/>
                <a:cs typeface="Arial"/>
              </a:rPr>
              <a:t>"analyzer":	</a:t>
            </a:r>
            <a:r>
              <a:rPr dirty="0" sz="3000" spc="165" b="1">
                <a:solidFill>
                  <a:srgbClr val="3D3D3D"/>
                </a:solidFill>
                <a:latin typeface="Arial"/>
                <a:cs typeface="Arial"/>
              </a:rPr>
              <a:t>"english"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645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3000">
              <a:latin typeface="Arial"/>
              <a:cs typeface="Arial"/>
            </a:endParaRPr>
          </a:p>
          <a:p>
            <a:pPr marL="1269365" marR="842010" indent="-419100">
              <a:lnSpc>
                <a:spcPct val="113799"/>
              </a:lnSpc>
              <a:tabLst>
                <a:tab pos="3782695" algn="l"/>
                <a:tab pos="4201795" algn="l"/>
              </a:tabLst>
            </a:pPr>
            <a:r>
              <a:rPr dirty="0" sz="3000" spc="9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90" b="1">
                <a:solidFill>
                  <a:srgbClr val="85C050"/>
                </a:solidFill>
                <a:latin typeface="Arial"/>
                <a:cs typeface="Arial"/>
              </a:rPr>
              <a:t>autocomplete</a:t>
            </a:r>
            <a:r>
              <a:rPr dirty="0" sz="3000" spc="90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  </a:t>
            </a: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"string",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  <a:tabLst>
                <a:tab pos="3783965" algn="l"/>
              </a:tabLst>
            </a:pPr>
            <a:r>
              <a:rPr dirty="0" sz="3000" spc="204" b="1">
                <a:solidFill>
                  <a:srgbClr val="3D3D3D"/>
                </a:solidFill>
                <a:latin typeface="Arial"/>
                <a:cs typeface="Arial"/>
              </a:rPr>
              <a:t>"analyzer":	</a:t>
            </a:r>
            <a:r>
              <a:rPr dirty="0" sz="3000" spc="-7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75" b="1">
                <a:solidFill>
                  <a:srgbClr val="85C050"/>
                </a:solidFill>
                <a:latin typeface="Arial"/>
                <a:cs typeface="Arial"/>
              </a:rPr>
              <a:t>edge_ngrams</a:t>
            </a:r>
            <a:r>
              <a:rPr dirty="0" sz="3000" spc="-7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}}}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875" y="1149019"/>
            <a:ext cx="2650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queries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9297" y="2218143"/>
            <a:ext cx="2820035" cy="3012440"/>
          </a:xfrm>
          <a:prstGeom prst="rect">
            <a:avLst/>
          </a:prstGeom>
        </p:spPr>
        <p:txBody>
          <a:bodyPr wrap="square" lIns="0" tIns="210820" rIns="0" bIns="0" rtlCol="0" vert="horz">
            <a:spAutoFit/>
          </a:bodyPr>
          <a:lstStyle/>
          <a:p>
            <a:pPr marL="453390" indent="-440690">
              <a:lnSpc>
                <a:spcPct val="100000"/>
              </a:lnSpc>
              <a:spcBef>
                <a:spcPts val="16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60" b="1">
                <a:solidFill>
                  <a:srgbClr val="3D3D3D"/>
                </a:solidFill>
                <a:latin typeface="Arial"/>
                <a:cs typeface="Arial"/>
              </a:rPr>
              <a:t>relevance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50" b="1">
                <a:solidFill>
                  <a:srgbClr val="3D3D3D"/>
                </a:solidFill>
                <a:latin typeface="Arial"/>
                <a:cs typeface="Arial"/>
              </a:rPr>
              <a:t>full</a:t>
            </a:r>
            <a:r>
              <a:rPr dirty="0" sz="3600" spc="5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95" b="1">
                <a:solidFill>
                  <a:srgbClr val="3D3D3D"/>
                </a:solidFill>
                <a:latin typeface="Arial"/>
                <a:cs typeface="Arial"/>
              </a:rPr>
              <a:t>text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20" b="1">
                <a:solidFill>
                  <a:srgbClr val="3D3D3D"/>
                </a:solidFill>
                <a:latin typeface="Arial"/>
                <a:cs typeface="Arial"/>
              </a:rPr>
              <a:t>not</a:t>
            </a: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05" b="1">
                <a:solidFill>
                  <a:srgbClr val="3D3D3D"/>
                </a:solidFill>
                <a:latin typeface="Arial"/>
                <a:cs typeface="Arial"/>
              </a:rPr>
              <a:t>cached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60" b="1">
                <a:solidFill>
                  <a:srgbClr val="3D3D3D"/>
                </a:solidFill>
                <a:latin typeface="Arial"/>
                <a:cs typeface="Arial"/>
              </a:rPr>
              <a:t>slower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9297" y="1149019"/>
            <a:ext cx="3758565" cy="40817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0690">
              <a:lnSpc>
                <a:spcPct val="100000"/>
              </a:lnSpc>
              <a:spcBef>
                <a:spcPts val="100"/>
              </a:spcBef>
            </a:pPr>
            <a:r>
              <a:rPr dirty="0" sz="6000" spc="-65" b="1">
                <a:solidFill>
                  <a:srgbClr val="85C050"/>
                </a:solidFill>
                <a:latin typeface="Arial"/>
                <a:cs typeface="Arial"/>
              </a:rPr>
              <a:t>filters</a:t>
            </a:r>
            <a:endParaRPr sz="60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2775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boolean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yes/no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exact</a:t>
            </a:r>
            <a:r>
              <a:rPr dirty="0" sz="3600" spc="5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25" b="1">
                <a:solidFill>
                  <a:srgbClr val="3D3D3D"/>
                </a:solidFill>
                <a:latin typeface="Arial"/>
                <a:cs typeface="Arial"/>
              </a:rPr>
              <a:t>values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105" b="1">
                <a:solidFill>
                  <a:srgbClr val="3D3D3D"/>
                </a:solidFill>
                <a:latin typeface="Arial"/>
                <a:cs typeface="Arial"/>
              </a:rPr>
              <a:t>cached</a:t>
            </a:r>
            <a:endParaRPr sz="3600">
              <a:latin typeface="Arial"/>
              <a:cs typeface="Arial"/>
            </a:endParaRPr>
          </a:p>
          <a:p>
            <a:pPr marL="453390" indent="-44069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453390" algn="l"/>
                <a:tab pos="454025" algn="l"/>
              </a:tabLst>
            </a:pP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faster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4180" y="5388068"/>
            <a:ext cx="80962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Filter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first, </a:t>
            </a: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then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 </a:t>
            </a:r>
            <a:r>
              <a:rPr dirty="0" sz="3600" spc="-55" b="1">
                <a:solidFill>
                  <a:srgbClr val="3D3D3D"/>
                </a:solidFill>
                <a:latin typeface="Arial"/>
                <a:cs typeface="Arial"/>
              </a:rPr>
              <a:t>remaining</a:t>
            </a:r>
            <a:r>
              <a:rPr dirty="0" sz="3600" spc="36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55" b="1">
                <a:solidFill>
                  <a:srgbClr val="3D3D3D"/>
                </a:solidFill>
                <a:latin typeface="Arial"/>
                <a:cs typeface="Arial"/>
              </a:rPr>
              <a:t>docs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126" y="461898"/>
            <a:ext cx="5054600" cy="1066165"/>
          </a:xfrm>
          <a:prstGeom prst="rect"/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590"/>
              <a:t>title:</a:t>
            </a:r>
            <a:endParaRPr sz="3000"/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850265" algn="l"/>
                <a:tab pos="2317115" algn="l"/>
                <a:tab pos="3364865" algn="l"/>
                <a:tab pos="4831715" algn="l"/>
              </a:tabLst>
            </a:pPr>
            <a:r>
              <a:rPr dirty="0" sz="3000" spc="650">
                <a:solidFill>
                  <a:srgbClr val="3D3D3D"/>
                </a:solidFill>
              </a:rPr>
              <a:t>[</a:t>
            </a:r>
            <a:r>
              <a:rPr dirty="0" sz="3000" spc="650">
                <a:solidFill>
                  <a:srgbClr val="3D3D3D"/>
                </a:solidFill>
              </a:rPr>
              <a:t>	</a:t>
            </a:r>
            <a:r>
              <a:rPr dirty="0" sz="3000" spc="10">
                <a:solidFill>
                  <a:srgbClr val="3D3D3D"/>
                </a:solidFill>
              </a:rPr>
              <a:t>brown,</a:t>
            </a:r>
            <a:r>
              <a:rPr dirty="0" sz="3000" spc="10">
                <a:solidFill>
                  <a:srgbClr val="3D3D3D"/>
                </a:solidFill>
              </a:rPr>
              <a:t>	</a:t>
            </a:r>
            <a:r>
              <a:rPr dirty="0" sz="3000" spc="315">
                <a:solidFill>
                  <a:srgbClr val="3D3D3D"/>
                </a:solidFill>
              </a:rPr>
              <a:t>fox,</a:t>
            </a:r>
            <a:r>
              <a:rPr dirty="0" sz="3000" spc="315">
                <a:solidFill>
                  <a:srgbClr val="3D3D3D"/>
                </a:solidFill>
              </a:rPr>
              <a:t>	</a:t>
            </a:r>
            <a:r>
              <a:rPr dirty="0" sz="3000" spc="-130">
                <a:solidFill>
                  <a:srgbClr val="3D3D3D"/>
                </a:solidFill>
              </a:rPr>
              <a:t>jumped</a:t>
            </a:r>
            <a:r>
              <a:rPr dirty="0" sz="3000" spc="-130">
                <a:solidFill>
                  <a:srgbClr val="3D3D3D"/>
                </a:solidFill>
              </a:rPr>
              <a:t>	</a:t>
            </a:r>
            <a:r>
              <a:rPr dirty="0" sz="3000" spc="650">
                <a:solidFill>
                  <a:srgbClr val="3D3D3D"/>
                </a:solidFill>
              </a:rPr>
              <a:t>]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461898"/>
            <a:ext cx="5054600" cy="26276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590" b="1">
                <a:solidFill>
                  <a:srgbClr val="85C050"/>
                </a:solidFill>
                <a:latin typeface="Arial"/>
                <a:cs typeface="Arial"/>
              </a:rPr>
              <a:t>title: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850265" algn="l"/>
                <a:tab pos="2317115" algn="l"/>
                <a:tab pos="3364865" algn="l"/>
                <a:tab pos="4831715" algn="l"/>
              </a:tabLst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" b="1">
                <a:solidFill>
                  <a:srgbClr val="3D3D3D"/>
                </a:solidFill>
                <a:latin typeface="Arial"/>
                <a:cs typeface="Arial"/>
              </a:rPr>
              <a:t>brown,</a:t>
            </a:r>
            <a:r>
              <a:rPr dirty="0" sz="3000" spc="1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15" b="1">
                <a:solidFill>
                  <a:srgbClr val="3D3D3D"/>
                </a:solidFill>
                <a:latin typeface="Arial"/>
                <a:cs typeface="Arial"/>
              </a:rPr>
              <a:t>fox,</a:t>
            </a:r>
            <a:r>
              <a:rPr dirty="0" sz="3000" spc="31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30" b="1">
                <a:solidFill>
                  <a:srgbClr val="3D3D3D"/>
                </a:solidFill>
                <a:latin typeface="Arial"/>
                <a:cs typeface="Arial"/>
              </a:rPr>
              <a:t>jumped</a:t>
            </a:r>
            <a:r>
              <a:rPr dirty="0" sz="3000" spc="-13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000" spc="195" b="1">
                <a:solidFill>
                  <a:srgbClr val="85C050"/>
                </a:solidFill>
                <a:latin typeface="Arial"/>
                <a:cs typeface="Arial"/>
              </a:rPr>
              <a:t>title.stemmed: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850265" algn="l"/>
                <a:tab pos="2317115" algn="l"/>
                <a:tab pos="3364865" algn="l"/>
                <a:tab pos="4412615" algn="l"/>
              </a:tabLst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	</a:t>
            </a:r>
            <a:r>
              <a:rPr dirty="0" sz="3000" spc="10" b="1">
                <a:solidFill>
                  <a:srgbClr val="3D3D3D"/>
                </a:solidFill>
                <a:latin typeface="Arial"/>
                <a:cs typeface="Arial"/>
              </a:rPr>
              <a:t>brown,	</a:t>
            </a:r>
            <a:r>
              <a:rPr dirty="0" sz="3000" spc="315" b="1">
                <a:solidFill>
                  <a:srgbClr val="3D3D3D"/>
                </a:solidFill>
                <a:latin typeface="Arial"/>
                <a:cs typeface="Arial"/>
              </a:rPr>
              <a:t>fox,	</a:t>
            </a:r>
            <a:r>
              <a:rPr dirty="0" sz="3000" spc="-145" b="1">
                <a:solidFill>
                  <a:srgbClr val="3D3D3D"/>
                </a:solidFill>
                <a:latin typeface="Arial"/>
                <a:cs typeface="Arial"/>
              </a:rPr>
              <a:t>jump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01" y="6631880"/>
            <a:ext cx="8382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0">
                <a:solidFill>
                  <a:srgbClr val="A6A6A6"/>
                </a:solidFill>
                <a:latin typeface="Arial"/>
                <a:cs typeface="Arial"/>
              </a:rPr>
              <a:t>Copyright</a:t>
            </a:r>
            <a:r>
              <a:rPr dirty="0" sz="1000" spc="-4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dirty="0" sz="1000" spc="-65">
                <a:solidFill>
                  <a:srgbClr val="A6A6A6"/>
                </a:solidFill>
                <a:latin typeface="Arial"/>
                <a:cs typeface="Arial"/>
              </a:rPr>
              <a:t>Elasti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860" y="6654998"/>
            <a:ext cx="522224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20"/>
              </a:lnSpc>
            </a:pPr>
            <a:r>
              <a:rPr dirty="0" sz="1000" spc="-70">
                <a:solidFill>
                  <a:srgbClr val="A6A6A6"/>
                </a:solidFill>
                <a:latin typeface="Arial"/>
                <a:cs typeface="Arial"/>
              </a:rPr>
              <a:t>csearch </a:t>
            </a:r>
            <a:r>
              <a:rPr dirty="0" sz="1000" spc="-60">
                <a:solidFill>
                  <a:srgbClr val="A6A6A6"/>
                </a:solidFill>
                <a:latin typeface="Arial"/>
                <a:cs typeface="Arial"/>
              </a:rPr>
              <a:t>2014. </a:t>
            </a:r>
            <a:r>
              <a:rPr dirty="0" sz="1000" spc="-55">
                <a:solidFill>
                  <a:srgbClr val="A6A6A6"/>
                </a:solidFill>
                <a:latin typeface="Arial"/>
                <a:cs typeface="Arial"/>
              </a:rPr>
              <a:t>Copying, publishing </a:t>
            </a:r>
            <a:r>
              <a:rPr dirty="0" sz="1000" spc="-30">
                <a:solidFill>
                  <a:srgbClr val="A6A6A6"/>
                </a:solidFill>
                <a:latin typeface="Arial"/>
                <a:cs typeface="Arial"/>
              </a:rPr>
              <a:t>and/or </a:t>
            </a:r>
            <a:r>
              <a:rPr dirty="0" sz="1000" spc="-25">
                <a:solidFill>
                  <a:srgbClr val="A6A6A6"/>
                </a:solidFill>
                <a:latin typeface="Arial"/>
                <a:cs typeface="Arial"/>
              </a:rPr>
              <a:t>distributing </a:t>
            </a:r>
            <a:r>
              <a:rPr dirty="0" sz="1000" spc="-5">
                <a:solidFill>
                  <a:srgbClr val="A6A6A6"/>
                </a:solidFill>
                <a:latin typeface="Arial"/>
                <a:cs typeface="Arial"/>
              </a:rPr>
              <a:t>without </a:t>
            </a:r>
            <a:r>
              <a:rPr dirty="0" sz="1000">
                <a:solidFill>
                  <a:srgbClr val="A6A6A6"/>
                </a:solidFill>
                <a:latin typeface="Arial"/>
                <a:cs typeface="Arial"/>
              </a:rPr>
              <a:t>written </a:t>
            </a:r>
            <a:r>
              <a:rPr dirty="0" sz="1000" spc="-45">
                <a:solidFill>
                  <a:srgbClr val="A6A6A6"/>
                </a:solidFill>
                <a:latin typeface="Arial"/>
                <a:cs typeface="Arial"/>
              </a:rPr>
              <a:t>permission </a:t>
            </a:r>
            <a:r>
              <a:rPr dirty="0" sz="1000" spc="-60">
                <a:solidFill>
                  <a:srgbClr val="A6A6A6"/>
                </a:solidFill>
                <a:latin typeface="Arial"/>
                <a:cs typeface="Arial"/>
              </a:rPr>
              <a:t>is </a:t>
            </a:r>
            <a:r>
              <a:rPr dirty="0" sz="1000" spc="-15">
                <a:solidFill>
                  <a:srgbClr val="A6A6A6"/>
                </a:solidFill>
                <a:latin typeface="Arial"/>
                <a:cs typeface="Arial"/>
              </a:rPr>
              <a:t>strictly</a:t>
            </a:r>
            <a:r>
              <a:rPr dirty="0" sz="1000" spc="-16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A6A6A6"/>
                </a:solidFill>
                <a:latin typeface="Arial"/>
                <a:cs typeface="Arial"/>
              </a:rPr>
              <a:t>prohibited.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0900" y="584200"/>
            <a:ext cx="7658100" cy="6210300"/>
          </a:xfrm>
          <a:custGeom>
            <a:avLst/>
            <a:gdLst/>
            <a:ahLst/>
            <a:cxnLst/>
            <a:rect l="l" t="t" r="r" b="b"/>
            <a:pathLst>
              <a:path w="7658100" h="6210300">
                <a:moveTo>
                  <a:pt x="0" y="0"/>
                </a:moveTo>
                <a:lnTo>
                  <a:pt x="7658100" y="0"/>
                </a:lnTo>
                <a:lnTo>
                  <a:pt x="7658100" y="6210300"/>
                </a:lnTo>
                <a:lnTo>
                  <a:pt x="0" y="62103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87126" y="461898"/>
            <a:ext cx="5054600" cy="1066165"/>
          </a:xfrm>
          <a:prstGeom prst="rect"/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590"/>
              <a:t>title:</a:t>
            </a:r>
            <a:endParaRPr sz="3000"/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850265" algn="l"/>
                <a:tab pos="2317115" algn="l"/>
                <a:tab pos="3364865" algn="l"/>
                <a:tab pos="4831715" algn="l"/>
              </a:tabLst>
            </a:pPr>
            <a:r>
              <a:rPr dirty="0" sz="3000" spc="650">
                <a:solidFill>
                  <a:srgbClr val="3D3D3D"/>
                </a:solidFill>
              </a:rPr>
              <a:t>[</a:t>
            </a:r>
            <a:r>
              <a:rPr dirty="0" sz="3000" spc="650">
                <a:solidFill>
                  <a:srgbClr val="3D3D3D"/>
                </a:solidFill>
              </a:rPr>
              <a:t>	</a:t>
            </a:r>
            <a:r>
              <a:rPr dirty="0" sz="3000" spc="10">
                <a:solidFill>
                  <a:srgbClr val="3D3D3D"/>
                </a:solidFill>
              </a:rPr>
              <a:t>brown,</a:t>
            </a:r>
            <a:r>
              <a:rPr dirty="0" sz="3000" spc="10">
                <a:solidFill>
                  <a:srgbClr val="3D3D3D"/>
                </a:solidFill>
              </a:rPr>
              <a:t>	</a:t>
            </a:r>
            <a:r>
              <a:rPr dirty="0" sz="3000" spc="315">
                <a:solidFill>
                  <a:srgbClr val="3D3D3D"/>
                </a:solidFill>
              </a:rPr>
              <a:t>fox,</a:t>
            </a:r>
            <a:r>
              <a:rPr dirty="0" sz="3000" spc="315">
                <a:solidFill>
                  <a:srgbClr val="3D3D3D"/>
                </a:solidFill>
              </a:rPr>
              <a:t>	</a:t>
            </a:r>
            <a:r>
              <a:rPr dirty="0" sz="3000" spc="-130">
                <a:solidFill>
                  <a:srgbClr val="3D3D3D"/>
                </a:solidFill>
              </a:rPr>
              <a:t>jumped</a:t>
            </a:r>
            <a:r>
              <a:rPr dirty="0" sz="3000" spc="-130">
                <a:solidFill>
                  <a:srgbClr val="3D3D3D"/>
                </a:solidFill>
              </a:rPr>
              <a:t>	</a:t>
            </a:r>
            <a:r>
              <a:rPr dirty="0" sz="3000" spc="650">
                <a:solidFill>
                  <a:srgbClr val="3D3D3D"/>
                </a:solidFill>
              </a:rPr>
              <a:t>]</a:t>
            </a:r>
            <a:endParaRPr sz="3000"/>
          </a:p>
        </p:txBody>
      </p:sp>
      <p:sp>
        <p:nvSpPr>
          <p:cNvPr id="6" name="object 6"/>
          <p:cNvSpPr txBox="1"/>
          <p:nvPr/>
        </p:nvSpPr>
        <p:spPr>
          <a:xfrm>
            <a:off x="887126" y="2023033"/>
            <a:ext cx="7359015" cy="418846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3000" spc="195" b="1">
                <a:solidFill>
                  <a:srgbClr val="85C050"/>
                </a:solidFill>
                <a:latin typeface="Arial"/>
                <a:cs typeface="Arial"/>
              </a:rPr>
              <a:t>title.stemmed: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850265" algn="l"/>
                <a:tab pos="2317115" algn="l"/>
                <a:tab pos="3364865" algn="l"/>
                <a:tab pos="4412615" algn="l"/>
              </a:tabLst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	</a:t>
            </a:r>
            <a:r>
              <a:rPr dirty="0" sz="3000" spc="10" b="1">
                <a:solidFill>
                  <a:srgbClr val="3D3D3D"/>
                </a:solidFill>
                <a:latin typeface="Arial"/>
                <a:cs typeface="Arial"/>
              </a:rPr>
              <a:t>brown,	</a:t>
            </a:r>
            <a:r>
              <a:rPr dirty="0" sz="3000" spc="315" b="1">
                <a:solidFill>
                  <a:srgbClr val="3D3D3D"/>
                </a:solidFill>
                <a:latin typeface="Arial"/>
                <a:cs typeface="Arial"/>
              </a:rPr>
              <a:t>fox,	</a:t>
            </a:r>
            <a:r>
              <a:rPr dirty="0" sz="3000" spc="-145" b="1">
                <a:solidFill>
                  <a:srgbClr val="3D3D3D"/>
                </a:solidFill>
                <a:latin typeface="Arial"/>
                <a:cs typeface="Arial"/>
              </a:rPr>
              <a:t>jump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000" spc="220" b="1">
                <a:solidFill>
                  <a:srgbClr val="85C050"/>
                </a:solidFill>
                <a:latin typeface="Arial"/>
                <a:cs typeface="Arial"/>
              </a:rPr>
              <a:t>title.autocomplete</a:t>
            </a:r>
            <a:endParaRPr sz="3000">
              <a:latin typeface="Arial"/>
              <a:cs typeface="Arial"/>
            </a:endParaRPr>
          </a:p>
          <a:p>
            <a:pPr marL="850265" marR="1471295" indent="-419100">
              <a:lnSpc>
                <a:spcPct val="113799"/>
              </a:lnSpc>
              <a:tabLst>
                <a:tab pos="850265" algn="l"/>
                <a:tab pos="1478915" algn="l"/>
                <a:tab pos="2317115" algn="l"/>
                <a:tab pos="3364865" algn="l"/>
                <a:tab pos="4622165" algn="l"/>
              </a:tabLst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15" b="1">
                <a:solidFill>
                  <a:srgbClr val="3D3D3D"/>
                </a:solidFill>
                <a:latin typeface="Arial"/>
                <a:cs typeface="Arial"/>
              </a:rPr>
              <a:t>b,</a:t>
            </a:r>
            <a:r>
              <a:rPr dirty="0" sz="3000" spc="31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70" b="1">
                <a:solidFill>
                  <a:srgbClr val="3D3D3D"/>
                </a:solidFill>
                <a:latin typeface="Arial"/>
                <a:cs typeface="Arial"/>
              </a:rPr>
              <a:t>br,</a:t>
            </a:r>
            <a:r>
              <a:rPr dirty="0" sz="3000" spc="37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29" b="1">
                <a:solidFill>
                  <a:srgbClr val="3D3D3D"/>
                </a:solidFill>
                <a:latin typeface="Arial"/>
                <a:cs typeface="Arial"/>
              </a:rPr>
              <a:t>bro,</a:t>
            </a:r>
            <a:r>
              <a:rPr dirty="0" sz="3000" spc="229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5" b="1">
                <a:solidFill>
                  <a:srgbClr val="3D3D3D"/>
                </a:solidFill>
                <a:latin typeface="Arial"/>
                <a:cs typeface="Arial"/>
              </a:rPr>
              <a:t>brow,</a:t>
            </a:r>
            <a:r>
              <a:rPr dirty="0" sz="3000" spc="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5" b="1">
                <a:solidFill>
                  <a:srgbClr val="3D3D3D"/>
                </a:solidFill>
                <a:latin typeface="Arial"/>
                <a:cs typeface="Arial"/>
              </a:rPr>
              <a:t>brown,  </a:t>
            </a:r>
            <a:r>
              <a:rPr dirty="0" sz="3000" spc="730" b="1">
                <a:solidFill>
                  <a:srgbClr val="3D3D3D"/>
                </a:solidFill>
                <a:latin typeface="Arial"/>
                <a:cs typeface="Arial"/>
              </a:rPr>
              <a:t>f,	</a:t>
            </a:r>
            <a:r>
              <a:rPr dirty="0" sz="3000" spc="425" b="1">
                <a:solidFill>
                  <a:srgbClr val="3D3D3D"/>
                </a:solidFill>
                <a:latin typeface="Arial"/>
                <a:cs typeface="Arial"/>
              </a:rPr>
              <a:t>fo,	</a:t>
            </a:r>
            <a:r>
              <a:rPr dirty="0" sz="3000" spc="315" b="1">
                <a:solidFill>
                  <a:srgbClr val="3D3D3D"/>
                </a:solidFill>
                <a:latin typeface="Arial"/>
                <a:cs typeface="Arial"/>
              </a:rPr>
              <a:t>fox,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  <a:tabLst>
                <a:tab pos="1478915" algn="l"/>
                <a:tab pos="2317115" algn="l"/>
                <a:tab pos="3364865" algn="l"/>
                <a:tab pos="4621530" algn="l"/>
                <a:tab pos="6088380" algn="l"/>
              </a:tabLst>
            </a:pPr>
            <a:r>
              <a:rPr dirty="0" sz="3000" spc="815" b="1">
                <a:solidFill>
                  <a:srgbClr val="3D3D3D"/>
                </a:solidFill>
                <a:latin typeface="Arial"/>
                <a:cs typeface="Arial"/>
              </a:rPr>
              <a:t>j,</a:t>
            </a:r>
            <a:r>
              <a:rPr dirty="0" sz="3000" spc="81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ju,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jum,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5" b="1">
                <a:solidFill>
                  <a:srgbClr val="3D3D3D"/>
                </a:solidFill>
                <a:latin typeface="Arial"/>
                <a:cs typeface="Arial"/>
              </a:rPr>
              <a:t>jump,</a:t>
            </a:r>
            <a:r>
              <a:rPr dirty="0" sz="3000" spc="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5" b="1">
                <a:solidFill>
                  <a:srgbClr val="3D3D3D"/>
                </a:solidFill>
                <a:latin typeface="Arial"/>
                <a:cs typeface="Arial"/>
              </a:rPr>
              <a:t>jumpe,</a:t>
            </a:r>
            <a:r>
              <a:rPr dirty="0" sz="3000" spc="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30" b="1">
                <a:solidFill>
                  <a:srgbClr val="3D3D3D"/>
                </a:solidFill>
                <a:latin typeface="Arial"/>
                <a:cs typeface="Arial"/>
              </a:rPr>
              <a:t>jumped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982255"/>
            <a:ext cx="7568565" cy="36683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3154680" algn="l"/>
              </a:tabLst>
            </a:pPr>
            <a:r>
              <a:rPr dirty="0" sz="3000" spc="110" b="1">
                <a:solidFill>
                  <a:srgbClr val="3D3D3D"/>
                </a:solidFill>
                <a:latin typeface="Arial"/>
                <a:cs typeface="Arial"/>
              </a:rPr>
              <a:t>"multi_match":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424180">
              <a:lnSpc>
                <a:spcPct val="113799"/>
              </a:lnSpc>
              <a:tabLst>
                <a:tab pos="2945765" algn="l"/>
                <a:tab pos="3364229" algn="l"/>
                <a:tab pos="4830445" algn="l"/>
                <a:tab pos="608774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"quick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3000" spc="-1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65" b="1">
                <a:solidFill>
                  <a:srgbClr val="3D3D3D"/>
                </a:solidFill>
                <a:latin typeface="Arial"/>
                <a:cs typeface="Arial"/>
              </a:rPr>
              <a:t>fox",  </a:t>
            </a: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3364229" marR="5080">
              <a:lnSpc>
                <a:spcPct val="113799"/>
              </a:lnSpc>
            </a:pPr>
            <a:r>
              <a:rPr dirty="0" sz="3000" spc="520" b="1">
                <a:solidFill>
                  <a:srgbClr val="85C050"/>
                </a:solidFill>
                <a:latin typeface="Arial"/>
                <a:cs typeface="Arial"/>
              </a:rPr>
              <a:t>"title",  </a:t>
            </a:r>
            <a:r>
              <a:rPr dirty="0" sz="3000" spc="210" b="1">
                <a:solidFill>
                  <a:srgbClr val="85C050"/>
                </a:solidFill>
                <a:latin typeface="Arial"/>
                <a:cs typeface="Arial"/>
              </a:rPr>
              <a:t>"title.stemmed",  </a:t>
            </a:r>
            <a:r>
              <a:rPr dirty="0" sz="3000" spc="220" b="1">
                <a:solidFill>
                  <a:srgbClr val="85C050"/>
                </a:solidFill>
                <a:latin typeface="Arial"/>
                <a:cs typeface="Arial"/>
              </a:rPr>
              <a:t>"title.autocomplete"</a:t>
            </a:r>
            <a:endParaRPr sz="3000">
              <a:latin typeface="Arial"/>
              <a:cs typeface="Arial"/>
            </a:endParaRPr>
          </a:p>
          <a:p>
            <a:pPr algn="ctr" marR="1459865">
              <a:lnSpc>
                <a:spcPct val="100000"/>
              </a:lnSpc>
              <a:spcBef>
                <a:spcPts val="500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6074" y="4688090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9228" y="4688090"/>
            <a:ext cx="27489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45" b="1">
                <a:solidFill>
                  <a:srgbClr val="85C050"/>
                </a:solidFill>
                <a:latin typeface="Arial"/>
                <a:cs typeface="Arial"/>
              </a:rPr>
              <a:t>"most_fields"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126" y="520846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985" y="2261108"/>
            <a:ext cx="407479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35"/>
              <a:t>most_fields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4985" y="2261108"/>
            <a:ext cx="407479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35" b="1">
                <a:solidFill>
                  <a:srgbClr val="85C050"/>
                </a:solidFill>
                <a:latin typeface="Arial"/>
                <a:cs typeface="Arial"/>
              </a:rPr>
              <a:t>most_fields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2666" y="3422103"/>
            <a:ext cx="5598795" cy="1270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12825">
              <a:lnSpc>
                <a:spcPct val="113399"/>
              </a:lnSpc>
              <a:spcBef>
                <a:spcPts val="100"/>
              </a:spcBef>
            </a:pP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match </a:t>
            </a:r>
            <a:r>
              <a:rPr dirty="0" sz="3600" spc="-120" b="1">
                <a:solidFill>
                  <a:srgbClr val="3D3D3D"/>
                </a:solidFill>
                <a:latin typeface="Arial"/>
                <a:cs typeface="Arial"/>
              </a:rPr>
              <a:t>same </a:t>
            </a:r>
            <a:r>
              <a:rPr dirty="0" sz="3600" spc="95" b="1">
                <a:solidFill>
                  <a:srgbClr val="3D3D3D"/>
                </a:solidFill>
                <a:latin typeface="Arial"/>
                <a:cs typeface="Arial"/>
              </a:rPr>
              <a:t>text  </a:t>
            </a:r>
            <a:r>
              <a:rPr dirty="0" sz="3600" spc="-50" b="1">
                <a:solidFill>
                  <a:srgbClr val="3D3D3D"/>
                </a:solidFill>
                <a:latin typeface="Arial"/>
                <a:cs typeface="Arial"/>
              </a:rPr>
              <a:t>analyzed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3600" spc="20" b="1">
                <a:solidFill>
                  <a:srgbClr val="3D3D3D"/>
                </a:solidFill>
                <a:latin typeface="Arial"/>
                <a:cs typeface="Arial"/>
              </a:rPr>
              <a:t>different</a:t>
            </a:r>
            <a:r>
              <a:rPr dirty="0" sz="3600" spc="29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40" b="1">
                <a:solidFill>
                  <a:srgbClr val="3D3D3D"/>
                </a:solidFill>
                <a:latin typeface="Arial"/>
                <a:cs typeface="Arial"/>
              </a:rPr>
              <a:t>ways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4985" y="2261108"/>
            <a:ext cx="407479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35" b="1">
                <a:solidFill>
                  <a:srgbClr val="85C050"/>
                </a:solidFill>
                <a:latin typeface="Arial"/>
                <a:cs typeface="Arial"/>
              </a:rPr>
              <a:t>most_fields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0213" y="3495764"/>
            <a:ext cx="644398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more </a:t>
            </a:r>
            <a:r>
              <a:rPr dirty="0" sz="3600" spc="-60" b="1">
                <a:solidFill>
                  <a:srgbClr val="3D3D3D"/>
                </a:solidFill>
                <a:latin typeface="Arial"/>
                <a:cs typeface="Arial"/>
              </a:rPr>
              <a:t>matching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fields </a:t>
            </a:r>
            <a:r>
              <a:rPr dirty="0" sz="3600" spc="295" b="1">
                <a:solidFill>
                  <a:srgbClr val="3D3D3D"/>
                </a:solidFill>
                <a:latin typeface="Arial"/>
                <a:cs typeface="Arial"/>
              </a:rPr>
              <a:t>=</a:t>
            </a:r>
            <a:r>
              <a:rPr dirty="0" sz="3600" spc="35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100" b="1">
                <a:solidFill>
                  <a:srgbClr val="3D3D3D"/>
                </a:solidFill>
                <a:latin typeface="Arial"/>
                <a:cs typeface="Arial"/>
              </a:rPr>
              <a:t>better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213" y="1727348"/>
            <a:ext cx="6443980" cy="3104515"/>
          </a:xfrm>
          <a:prstGeom prst="rect"/>
        </p:spPr>
        <p:txBody>
          <a:bodyPr wrap="square" lIns="0" tIns="546100" rIns="0" bIns="0" rtlCol="0" vert="horz">
            <a:spAutoFit/>
          </a:bodyPr>
          <a:lstStyle/>
          <a:p>
            <a:pPr marL="1217295">
              <a:lnSpc>
                <a:spcPct val="100000"/>
              </a:lnSpc>
              <a:spcBef>
                <a:spcPts val="4300"/>
              </a:spcBef>
            </a:pPr>
            <a:r>
              <a:rPr dirty="0" spc="-135"/>
              <a:t>most_fields</a:t>
            </a:r>
          </a:p>
          <a:p>
            <a:pPr algn="ctr" marL="12700" marR="5080">
              <a:lnSpc>
                <a:spcPct val="138900"/>
              </a:lnSpc>
              <a:spcBef>
                <a:spcPts val="845"/>
              </a:spcBef>
            </a:pPr>
            <a:r>
              <a:rPr dirty="0" sz="3600" spc="-20">
                <a:solidFill>
                  <a:srgbClr val="3D3D3D"/>
                </a:solidFill>
              </a:rPr>
              <a:t>more </a:t>
            </a:r>
            <a:r>
              <a:rPr dirty="0" sz="3600" spc="-60">
                <a:solidFill>
                  <a:srgbClr val="3D3D3D"/>
                </a:solidFill>
              </a:rPr>
              <a:t>matching </a:t>
            </a:r>
            <a:r>
              <a:rPr dirty="0" sz="3600" spc="-70">
                <a:solidFill>
                  <a:srgbClr val="3D3D3D"/>
                </a:solidFill>
              </a:rPr>
              <a:t>fields</a:t>
            </a:r>
            <a:r>
              <a:rPr dirty="0" sz="3600" spc="229">
                <a:solidFill>
                  <a:srgbClr val="3D3D3D"/>
                </a:solidFill>
              </a:rPr>
              <a:t> </a:t>
            </a:r>
            <a:r>
              <a:rPr dirty="0" sz="3600" spc="295">
                <a:solidFill>
                  <a:srgbClr val="3D3D3D"/>
                </a:solidFill>
              </a:rPr>
              <a:t>=</a:t>
            </a:r>
            <a:r>
              <a:rPr dirty="0" sz="3600" spc="50">
                <a:solidFill>
                  <a:srgbClr val="3D3D3D"/>
                </a:solidFill>
              </a:rPr>
              <a:t> </a:t>
            </a:r>
            <a:r>
              <a:rPr dirty="0" sz="3600" spc="100">
                <a:solidFill>
                  <a:srgbClr val="3D3D3D"/>
                </a:solidFill>
              </a:rPr>
              <a:t>better </a:t>
            </a:r>
            <a:r>
              <a:rPr dirty="0" sz="3600" spc="55">
                <a:solidFill>
                  <a:srgbClr val="3D3D3D"/>
                </a:solidFill>
              </a:rPr>
              <a:t> </a:t>
            </a:r>
            <a:r>
              <a:rPr dirty="0" sz="3600" spc="-5"/>
              <a:t>bool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20189" y="2196944"/>
          <a:ext cx="4883150" cy="2462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075"/>
                <a:gridCol w="2095500"/>
                <a:gridCol w="2441575"/>
              </a:tblGrid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spc="459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"first":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spc="16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"Reginald",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spc="14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"middle":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"Kenneth"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spc="36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"last":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spc="4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"Dwight"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982255"/>
            <a:ext cx="7778115" cy="470916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3154680" algn="l"/>
              </a:tabLst>
            </a:pPr>
            <a:r>
              <a:rPr dirty="0" sz="3000" spc="110" b="1">
                <a:solidFill>
                  <a:srgbClr val="3D3D3D"/>
                </a:solidFill>
                <a:latin typeface="Arial"/>
                <a:cs typeface="Arial"/>
              </a:rPr>
              <a:t>"multi_match":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316480" algn="l"/>
                <a:tab pos="2945765" algn="l"/>
                <a:tab pos="4411980" algn="l"/>
                <a:tab pos="6088380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"Reginald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Kenneth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Dwight",  </a:t>
            </a: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	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3364229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85C050"/>
                </a:solidFill>
                <a:latin typeface="Arial"/>
                <a:cs typeface="Arial"/>
              </a:rPr>
              <a:t>"first",</a:t>
            </a:r>
            <a:endParaRPr sz="3000">
              <a:latin typeface="Arial"/>
              <a:cs typeface="Arial"/>
            </a:endParaRPr>
          </a:p>
          <a:p>
            <a:pPr marL="3364229" marR="2519680">
              <a:lnSpc>
                <a:spcPct val="113799"/>
              </a:lnSpc>
            </a:pPr>
            <a:r>
              <a:rPr dirty="0" sz="3000" spc="150" b="1">
                <a:solidFill>
                  <a:srgbClr val="85C050"/>
                </a:solidFill>
                <a:latin typeface="Arial"/>
                <a:cs typeface="Arial"/>
              </a:rPr>
              <a:t>"middle",  </a:t>
            </a:r>
            <a:r>
              <a:rPr dirty="0" sz="3000" spc="310" b="1">
                <a:solidFill>
                  <a:srgbClr val="85C050"/>
                </a:solidFill>
                <a:latin typeface="Arial"/>
                <a:cs typeface="Arial"/>
              </a:rPr>
              <a:t>"last"</a:t>
            </a:r>
            <a:endParaRPr sz="3000">
              <a:latin typeface="Arial"/>
              <a:cs typeface="Arial"/>
            </a:endParaRPr>
          </a:p>
          <a:p>
            <a:pPr algn="ctr" marR="1669414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982255"/>
            <a:ext cx="7778115" cy="36683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3154680" algn="l"/>
              </a:tabLst>
            </a:pPr>
            <a:r>
              <a:rPr dirty="0" sz="3000" spc="110" b="1">
                <a:solidFill>
                  <a:srgbClr val="3D3D3D"/>
                </a:solidFill>
                <a:latin typeface="Arial"/>
                <a:cs typeface="Arial"/>
              </a:rPr>
              <a:t>"multi_match":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316480" algn="l"/>
                <a:tab pos="2945765" algn="l"/>
                <a:tab pos="4411980" algn="l"/>
                <a:tab pos="6088380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"Reginald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Kenneth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Dwight",  </a:t>
            </a: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	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3364229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"first",</a:t>
            </a:r>
            <a:endParaRPr sz="3000">
              <a:latin typeface="Arial"/>
              <a:cs typeface="Arial"/>
            </a:endParaRPr>
          </a:p>
          <a:p>
            <a:pPr marL="3364229" marR="2519680">
              <a:lnSpc>
                <a:spcPct val="113799"/>
              </a:lnSpc>
            </a:pPr>
            <a:r>
              <a:rPr dirty="0" sz="3000" spc="150" b="1">
                <a:solidFill>
                  <a:srgbClr val="3D3D3D"/>
                </a:solidFill>
                <a:latin typeface="Arial"/>
                <a:cs typeface="Arial"/>
              </a:rPr>
              <a:t>"middle",  </a:t>
            </a: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"last"</a:t>
            </a:r>
            <a:endParaRPr sz="3000">
              <a:latin typeface="Arial"/>
              <a:cs typeface="Arial"/>
            </a:endParaRPr>
          </a:p>
          <a:p>
            <a:pPr algn="ctr" marR="1669414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6074" y="4688090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9228" y="4688090"/>
            <a:ext cx="12827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0" b="1">
                <a:solidFill>
                  <a:srgbClr val="85C050"/>
                </a:solidFill>
                <a:latin typeface="Arial"/>
                <a:cs typeface="Arial"/>
              </a:rPr>
              <a:t>"????"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126" y="520846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982255"/>
            <a:ext cx="7778115" cy="36683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3154680" algn="l"/>
              </a:tabLst>
            </a:pPr>
            <a:r>
              <a:rPr dirty="0" sz="3000" spc="110" b="1">
                <a:solidFill>
                  <a:srgbClr val="3D3D3D"/>
                </a:solidFill>
                <a:latin typeface="Arial"/>
                <a:cs typeface="Arial"/>
              </a:rPr>
              <a:t>"multi_match":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316480" algn="l"/>
                <a:tab pos="2945765" algn="l"/>
                <a:tab pos="4411980" algn="l"/>
                <a:tab pos="6088380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"Reginald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Kenneth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Dwight",  </a:t>
            </a: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	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3364229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"first",</a:t>
            </a:r>
            <a:endParaRPr sz="3000">
              <a:latin typeface="Arial"/>
              <a:cs typeface="Arial"/>
            </a:endParaRPr>
          </a:p>
          <a:p>
            <a:pPr marL="3364229" marR="2519680">
              <a:lnSpc>
                <a:spcPct val="113799"/>
              </a:lnSpc>
            </a:pPr>
            <a:r>
              <a:rPr dirty="0" sz="3000" spc="150" b="1">
                <a:solidFill>
                  <a:srgbClr val="3D3D3D"/>
                </a:solidFill>
                <a:latin typeface="Arial"/>
                <a:cs typeface="Arial"/>
              </a:rPr>
              <a:t>"middle",  </a:t>
            </a: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"last"</a:t>
            </a:r>
            <a:endParaRPr sz="3000">
              <a:latin typeface="Arial"/>
              <a:cs typeface="Arial"/>
            </a:endParaRPr>
          </a:p>
          <a:p>
            <a:pPr algn="ctr" marR="1669414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6074" y="4688090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9228" y="4688090"/>
            <a:ext cx="27489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45" b="1">
                <a:solidFill>
                  <a:srgbClr val="85C050"/>
                </a:solidFill>
                <a:latin typeface="Arial"/>
                <a:cs typeface="Arial"/>
              </a:rPr>
              <a:t>"most_fields"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126" y="520846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982255"/>
            <a:ext cx="7778115" cy="36683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3154680" algn="l"/>
              </a:tabLst>
            </a:pPr>
            <a:r>
              <a:rPr dirty="0" sz="3000" spc="110" b="1">
                <a:solidFill>
                  <a:srgbClr val="3D3D3D"/>
                </a:solidFill>
                <a:latin typeface="Arial"/>
                <a:cs typeface="Arial"/>
              </a:rPr>
              <a:t>"multi_match":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316480" algn="l"/>
                <a:tab pos="2945765" algn="l"/>
                <a:tab pos="4411980" algn="l"/>
                <a:tab pos="6088380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"Reginald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Kenneth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Dwight",  </a:t>
            </a: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	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3364229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"first",</a:t>
            </a:r>
            <a:endParaRPr sz="3000">
              <a:latin typeface="Arial"/>
              <a:cs typeface="Arial"/>
            </a:endParaRPr>
          </a:p>
          <a:p>
            <a:pPr marL="3364229" marR="2519680">
              <a:lnSpc>
                <a:spcPct val="113799"/>
              </a:lnSpc>
            </a:pPr>
            <a:r>
              <a:rPr dirty="0" sz="3000" spc="150" b="1">
                <a:solidFill>
                  <a:srgbClr val="3D3D3D"/>
                </a:solidFill>
                <a:latin typeface="Arial"/>
                <a:cs typeface="Arial"/>
              </a:rPr>
              <a:t>"middle",  </a:t>
            </a: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"last"</a:t>
            </a:r>
            <a:endParaRPr sz="3000">
              <a:latin typeface="Arial"/>
              <a:cs typeface="Arial"/>
            </a:endParaRPr>
          </a:p>
          <a:p>
            <a:pPr algn="ctr" marR="1669414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6074" y="4688090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9228" y="4688090"/>
            <a:ext cx="27489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45" b="1">
                <a:solidFill>
                  <a:srgbClr val="85C050"/>
                </a:solidFill>
                <a:latin typeface="Arial"/>
                <a:cs typeface="Arial"/>
              </a:rPr>
              <a:t>"most_fields"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126" y="520846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08384" y="929628"/>
            <a:ext cx="5927231" cy="4905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6575" y="2261108"/>
            <a:ext cx="3031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problem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problem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1314" y="3495764"/>
            <a:ext cx="25419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field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centric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9141" y="541286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6194" y="476808"/>
            <a:ext cx="3608704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53745">
              <a:lnSpc>
                <a:spcPct val="115700"/>
              </a:lnSpc>
              <a:spcBef>
                <a:spcPts val="100"/>
              </a:spcBef>
              <a:tabLst>
                <a:tab pos="766445" algn="l"/>
                <a:tab pos="2086610" algn="l"/>
              </a:tabLst>
            </a:pP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Reginald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	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	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9141" y="1904682"/>
            <a:ext cx="3985895" cy="1929764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  <a:p>
            <a:pPr marL="389255" marR="5080" indent="753745">
              <a:lnSpc>
                <a:spcPct val="115700"/>
              </a:lnSpc>
              <a:tabLst>
                <a:tab pos="1143635" algn="l"/>
              </a:tabLst>
            </a:pPr>
            <a:r>
              <a:rPr dirty="0" sz="2700" spc="75" b="1">
                <a:solidFill>
                  <a:srgbClr val="3D3D3D"/>
                </a:solidFill>
                <a:latin typeface="Arial"/>
                <a:cs typeface="Arial"/>
              </a:rPr>
              <a:t>middle:Reginald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25" b="1">
                <a:solidFill>
                  <a:srgbClr val="3D3D3D"/>
                </a:solidFill>
                <a:latin typeface="Arial"/>
                <a:cs typeface="Arial"/>
              </a:rPr>
              <a:t>middle:Kenneth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middle:Dwight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9141" y="3808526"/>
            <a:ext cx="2099945" cy="97790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  <a:p>
            <a:pPr marL="1143635">
              <a:lnSpc>
                <a:spcPct val="100000"/>
              </a:lnSpc>
              <a:spcBef>
                <a:spcPts val="509"/>
              </a:spcBef>
            </a:pP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6194" y="4760438"/>
            <a:ext cx="1722755" cy="97790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766445" algn="l"/>
              </a:tabLst>
            </a:pP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766445" algn="l"/>
              </a:tabLst>
            </a:pP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30330" y="4284484"/>
            <a:ext cx="1534160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Reginald  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9141" y="5776841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9141" y="541286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6194" y="476808"/>
            <a:ext cx="3608704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53745">
              <a:lnSpc>
                <a:spcPct val="115700"/>
              </a:lnSpc>
              <a:spcBef>
                <a:spcPts val="100"/>
              </a:spcBef>
              <a:tabLst>
                <a:tab pos="766445" algn="l"/>
                <a:tab pos="2086610" algn="l"/>
              </a:tabLst>
            </a:pPr>
            <a:r>
              <a:rPr dirty="0" sz="2700" spc="480" b="1">
                <a:solidFill>
                  <a:srgbClr val="85C050"/>
                </a:solidFill>
                <a:latin typeface="Arial"/>
                <a:cs typeface="Arial"/>
              </a:rPr>
              <a:t>first:</a:t>
            </a:r>
            <a:r>
              <a:rPr dirty="0" sz="2700" spc="4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700" spc="50" b="1">
                <a:solidFill>
                  <a:srgbClr val="85C050"/>
                </a:solidFill>
                <a:latin typeface="Arial"/>
                <a:cs typeface="Arial"/>
              </a:rPr>
              <a:t>Reginald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	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	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9141" y="1904682"/>
            <a:ext cx="3985895" cy="1929764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  <a:p>
            <a:pPr marL="389255" marR="5080" indent="753745">
              <a:lnSpc>
                <a:spcPct val="115700"/>
              </a:lnSpc>
              <a:tabLst>
                <a:tab pos="1143635" algn="l"/>
              </a:tabLst>
            </a:pPr>
            <a:r>
              <a:rPr dirty="0" sz="2700" spc="75" b="1">
                <a:solidFill>
                  <a:srgbClr val="85C050"/>
                </a:solidFill>
                <a:latin typeface="Arial"/>
                <a:cs typeface="Arial"/>
              </a:rPr>
              <a:t>middle:Reginald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25" b="1">
                <a:solidFill>
                  <a:srgbClr val="3D3D3D"/>
                </a:solidFill>
                <a:latin typeface="Arial"/>
                <a:cs typeface="Arial"/>
              </a:rPr>
              <a:t>middle:Kenneth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middle:Dwight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9141" y="3808526"/>
            <a:ext cx="2099945" cy="97790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  <a:p>
            <a:pPr marL="1143635">
              <a:lnSpc>
                <a:spcPct val="100000"/>
              </a:lnSpc>
              <a:spcBef>
                <a:spcPts val="509"/>
              </a:spcBef>
            </a:pPr>
            <a:r>
              <a:rPr dirty="0" sz="2700" spc="370" b="1">
                <a:solidFill>
                  <a:srgbClr val="85C050"/>
                </a:solidFill>
                <a:latin typeface="Arial"/>
                <a:cs typeface="Arial"/>
              </a:rPr>
              <a:t>last: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6194" y="4760438"/>
            <a:ext cx="1722755" cy="97790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766445" algn="l"/>
              </a:tabLst>
            </a:pP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766445" algn="l"/>
              </a:tabLst>
            </a:pP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30330" y="4284484"/>
            <a:ext cx="1534160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dirty="0" sz="2700" spc="50" b="1">
                <a:solidFill>
                  <a:srgbClr val="85C050"/>
                </a:solidFill>
                <a:latin typeface="Arial"/>
                <a:cs typeface="Arial"/>
              </a:rPr>
              <a:t>Reginald  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9141" y="5776841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6575" y="2261108"/>
            <a:ext cx="3031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problem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problem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2315" y="3495764"/>
            <a:ext cx="29794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0" b="1">
                <a:solidFill>
                  <a:srgbClr val="3D3D3D"/>
                </a:solidFill>
                <a:latin typeface="Arial"/>
                <a:cs typeface="Arial"/>
              </a:rPr>
              <a:t>operator:</a:t>
            </a:r>
            <a:r>
              <a:rPr dirty="0" sz="3600" spc="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45" b="1">
                <a:solidFill>
                  <a:srgbClr val="3D3D3D"/>
                </a:solidFill>
                <a:latin typeface="Arial"/>
                <a:cs typeface="Arial"/>
              </a:rPr>
              <a:t>and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9141" y="541286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6196" y="476808"/>
            <a:ext cx="3608704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53745">
              <a:lnSpc>
                <a:spcPct val="115700"/>
              </a:lnSpc>
              <a:spcBef>
                <a:spcPts val="100"/>
              </a:spcBef>
              <a:tabLst>
                <a:tab pos="766445" algn="l"/>
                <a:tab pos="2086610" algn="l"/>
              </a:tabLst>
            </a:pP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Reginald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	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	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9141" y="1904682"/>
            <a:ext cx="3985895" cy="240538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  <a:p>
            <a:pPr marL="389255" marR="5080" indent="753745">
              <a:lnSpc>
                <a:spcPct val="115700"/>
              </a:lnSpc>
              <a:tabLst>
                <a:tab pos="1143635" algn="l"/>
              </a:tabLst>
            </a:pPr>
            <a:r>
              <a:rPr dirty="0" sz="2700" spc="75" b="1">
                <a:solidFill>
                  <a:srgbClr val="3D3D3D"/>
                </a:solidFill>
                <a:latin typeface="Arial"/>
                <a:cs typeface="Arial"/>
              </a:rPr>
              <a:t>middle:Reginald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25" b="1">
                <a:solidFill>
                  <a:srgbClr val="3D3D3D"/>
                </a:solidFill>
                <a:latin typeface="Arial"/>
                <a:cs typeface="Arial"/>
              </a:rPr>
              <a:t>middle:Kenneth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middle:Dwight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6196" y="4284484"/>
            <a:ext cx="1722755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753745">
              <a:lnSpc>
                <a:spcPct val="115700"/>
              </a:lnSpc>
              <a:spcBef>
                <a:spcPts val="100"/>
              </a:spcBef>
            </a:pPr>
            <a:r>
              <a:rPr dirty="0" sz="2700" spc="335" b="1">
                <a:solidFill>
                  <a:srgbClr val="3D3D3D"/>
                </a:solidFill>
                <a:latin typeface="Arial"/>
                <a:cs typeface="Arial"/>
              </a:rPr>
              <a:t>last: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 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</a:t>
            </a:r>
            <a:r>
              <a:rPr dirty="0" sz="2700" spc="-45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0330" y="4284484"/>
            <a:ext cx="1534160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Reginald  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9141" y="5776841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270764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"query":</a:t>
            </a: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545" b="1">
                <a:solidFill>
                  <a:srgbClr val="85C050"/>
                </a:solidFill>
                <a:latin typeface="Arial"/>
                <a:cs typeface="Arial"/>
              </a:rPr>
              <a:t>{...}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9141" y="541286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6196" y="476808"/>
            <a:ext cx="3608070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53745">
              <a:lnSpc>
                <a:spcPct val="115700"/>
              </a:lnSpc>
              <a:spcBef>
                <a:spcPts val="100"/>
              </a:spcBef>
              <a:tabLst>
                <a:tab pos="766445" algn="l"/>
                <a:tab pos="2085975" algn="l"/>
              </a:tabLst>
            </a:pPr>
            <a:r>
              <a:rPr dirty="0" sz="2700" spc="459" b="1">
                <a:solidFill>
                  <a:srgbClr val="85C050"/>
                </a:solidFill>
                <a:latin typeface="Arial"/>
                <a:cs typeface="Arial"/>
              </a:rPr>
              <a:t>first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Reginald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480" b="1">
                <a:solidFill>
                  <a:srgbClr val="85C050"/>
                </a:solidFill>
                <a:latin typeface="Arial"/>
                <a:cs typeface="Arial"/>
              </a:rPr>
              <a:t>first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:	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480" b="1">
                <a:solidFill>
                  <a:srgbClr val="85C050"/>
                </a:solidFill>
                <a:latin typeface="Arial"/>
                <a:cs typeface="Arial"/>
              </a:rPr>
              <a:t>first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:	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9141" y="1904682"/>
            <a:ext cx="3985895" cy="240538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  <a:p>
            <a:pPr marL="389255" marR="5080" indent="753745">
              <a:lnSpc>
                <a:spcPct val="115700"/>
              </a:lnSpc>
              <a:tabLst>
                <a:tab pos="1143635" algn="l"/>
              </a:tabLst>
            </a:pPr>
            <a:r>
              <a:rPr dirty="0" sz="2700" spc="75" b="1">
                <a:solidFill>
                  <a:srgbClr val="3D3D3D"/>
                </a:solidFill>
                <a:latin typeface="Arial"/>
                <a:cs typeface="Arial"/>
              </a:rPr>
              <a:t>middle:Reginald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	</a:t>
            </a:r>
            <a:r>
              <a:rPr dirty="0" sz="2700" spc="25" b="1">
                <a:solidFill>
                  <a:srgbClr val="3D3D3D"/>
                </a:solidFill>
                <a:latin typeface="Arial"/>
                <a:cs typeface="Arial"/>
              </a:rPr>
              <a:t>middle:Kenneth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	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middle:Dwight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6194" y="4284484"/>
            <a:ext cx="1722755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753745">
              <a:lnSpc>
                <a:spcPct val="115700"/>
              </a:lnSpc>
              <a:spcBef>
                <a:spcPts val="100"/>
              </a:spcBef>
            </a:pPr>
            <a:r>
              <a:rPr dirty="0" sz="2700" spc="335" b="1">
                <a:solidFill>
                  <a:srgbClr val="3D3D3D"/>
                </a:solidFill>
                <a:latin typeface="Arial"/>
                <a:cs typeface="Arial"/>
              </a:rPr>
              <a:t>last: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 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</a:t>
            </a:r>
            <a:r>
              <a:rPr dirty="0" sz="2700" spc="-45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0330" y="4284484"/>
            <a:ext cx="1534160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Reginald  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9141" y="5776841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6575" y="2261108"/>
            <a:ext cx="3031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problem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problem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43073" y="3495764"/>
            <a:ext cx="36582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</a:t>
            </a:r>
            <a:r>
              <a:rPr dirty="0" sz="3600" spc="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frequencies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6575" y="2261108"/>
            <a:ext cx="3031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problem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7807" y="3495764"/>
            <a:ext cx="5713095" cy="1499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97940">
              <a:lnSpc>
                <a:spcPct val="100000"/>
              </a:lnSpc>
              <a:spcBef>
                <a:spcPts val="100"/>
              </a:spcBef>
            </a:pP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</a:t>
            </a:r>
            <a:r>
              <a:rPr dirty="0" sz="3600" spc="5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frequencies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60"/>
              </a:spcBef>
              <a:tabLst>
                <a:tab pos="3531235" algn="l"/>
                <a:tab pos="4191635" algn="l"/>
              </a:tabLst>
            </a:pPr>
            <a:r>
              <a:rPr dirty="0" sz="3600" spc="345" b="1">
                <a:solidFill>
                  <a:srgbClr val="3D3D3D"/>
                </a:solidFill>
                <a:latin typeface="Arial"/>
                <a:cs typeface="Arial"/>
              </a:rPr>
              <a:t>first:dwight</a:t>
            </a:r>
            <a:r>
              <a:rPr dirty="0" sz="3600" spc="3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</a:t>
            </a: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	</a:t>
            </a:r>
            <a:r>
              <a:rPr dirty="0" sz="3600" spc="-525" b="1">
                <a:solidFill>
                  <a:srgbClr val="3D3D3D"/>
                </a:solidFill>
                <a:latin typeface="Arial"/>
                <a:cs typeface="Arial"/>
              </a:rPr>
              <a:t>common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6575" y="2261108"/>
            <a:ext cx="3031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problem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43073" y="3495764"/>
            <a:ext cx="36582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60" b="1">
                <a:solidFill>
                  <a:srgbClr val="3D3D3D"/>
                </a:solidFill>
                <a:latin typeface="Arial"/>
                <a:cs typeface="Arial"/>
              </a:rPr>
              <a:t>term</a:t>
            </a:r>
            <a:r>
              <a:rPr dirty="0" sz="3600" spc="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frequencies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7807" y="4420489"/>
            <a:ext cx="3042920" cy="113411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10"/>
              </a:spcBef>
              <a:tabLst>
                <a:tab pos="1520825" algn="l"/>
              </a:tabLst>
            </a:pPr>
            <a:r>
              <a:rPr dirty="0" sz="3600" spc="325" b="1">
                <a:solidFill>
                  <a:srgbClr val="3D3D3D"/>
                </a:solidFill>
                <a:latin typeface="Arial"/>
                <a:cs typeface="Arial"/>
              </a:rPr>
              <a:t>first:dwight  </a:t>
            </a:r>
            <a:r>
              <a:rPr dirty="0" sz="3600" spc="495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r>
              <a:rPr dirty="0" sz="3600" spc="4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600" spc="45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77003" y="4420489"/>
            <a:ext cx="2696845" cy="1134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2465" algn="l"/>
              </a:tabLst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	</a:t>
            </a:r>
            <a:r>
              <a:rPr dirty="0" sz="3600" spc="-525" b="1">
                <a:solidFill>
                  <a:srgbClr val="3D3D3D"/>
                </a:solidFill>
                <a:latin typeface="Arial"/>
                <a:cs typeface="Arial"/>
              </a:rPr>
              <a:t>common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  <a:tabLst>
                <a:tab pos="672465" algn="l"/>
              </a:tabLst>
            </a:pPr>
            <a:r>
              <a:rPr dirty="0" sz="3600" spc="200">
                <a:solidFill>
                  <a:srgbClr val="3D3D3D"/>
                </a:solidFill>
                <a:latin typeface="DejaVu Sans"/>
                <a:cs typeface="DejaVu Sans"/>
              </a:rPr>
              <a:t>➔	</a:t>
            </a:r>
            <a:r>
              <a:rPr dirty="0" sz="3600" spc="-450" b="1">
                <a:solidFill>
                  <a:srgbClr val="85C050"/>
                </a:solidFill>
                <a:latin typeface="Arial"/>
                <a:cs typeface="Arial"/>
              </a:rPr>
              <a:t>uncommon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1538" y="2261108"/>
            <a:ext cx="286194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45"/>
              <a:t>solu</a:t>
            </a:r>
            <a:r>
              <a:rPr dirty="0" spc="-90"/>
              <a:t>t</a:t>
            </a:r>
            <a:r>
              <a:rPr dirty="0" spc="-114"/>
              <a:t>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7097" y="2261108"/>
            <a:ext cx="687070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index </a:t>
            </a:r>
            <a:r>
              <a:rPr dirty="0" spc="55"/>
              <a:t>time</a:t>
            </a:r>
            <a:r>
              <a:rPr dirty="0" spc="165"/>
              <a:t> </a:t>
            </a:r>
            <a:r>
              <a:rPr dirty="0" spc="-125"/>
              <a:t>solution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7097" y="2261108"/>
            <a:ext cx="687070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45" b="1">
                <a:solidFill>
                  <a:srgbClr val="85C050"/>
                </a:solidFill>
                <a:latin typeface="Arial"/>
                <a:cs typeface="Arial"/>
              </a:rPr>
              <a:t>index </a:t>
            </a:r>
            <a:r>
              <a:rPr dirty="0" sz="6000" spc="55" b="1">
                <a:solidFill>
                  <a:srgbClr val="85C050"/>
                </a:solidFill>
                <a:latin typeface="Arial"/>
                <a:cs typeface="Arial"/>
              </a:rPr>
              <a:t>time</a:t>
            </a:r>
            <a:r>
              <a:rPr dirty="0" sz="6000" spc="16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125" b="1">
                <a:solidFill>
                  <a:srgbClr val="85C050"/>
                </a:solidFill>
                <a:latin typeface="Arial"/>
                <a:cs typeface="Arial"/>
              </a:rPr>
              <a:t>solution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74773" y="3495764"/>
            <a:ext cx="47948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90" b="1">
                <a:solidFill>
                  <a:srgbClr val="3D3D3D"/>
                </a:solidFill>
                <a:latin typeface="Arial"/>
                <a:cs typeface="Arial"/>
              </a:rPr>
              <a:t>single </a:t>
            </a:r>
            <a:r>
              <a:rPr dirty="0" sz="3600" spc="-10" b="1">
                <a:solidFill>
                  <a:srgbClr val="3D3D3D"/>
                </a:solidFill>
                <a:latin typeface="Arial"/>
                <a:cs typeface="Arial"/>
              </a:rPr>
              <a:t>"fullname"</a:t>
            </a:r>
            <a:r>
              <a:rPr dirty="0" sz="3600" spc="16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field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941" y="561453"/>
            <a:ext cx="3796665" cy="430911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1709420" algn="l"/>
              </a:tabLst>
            </a:pPr>
            <a:r>
              <a:rPr dirty="0" sz="2700" spc="409" b="1">
                <a:solidFill>
                  <a:srgbClr val="3D3D3D"/>
                </a:solidFill>
                <a:latin typeface="Arial"/>
                <a:cs typeface="Arial"/>
              </a:rPr>
              <a:t>"first":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9"/>
              </a:spcBef>
              <a:tabLst>
                <a:tab pos="2275205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25" b="1">
                <a:solidFill>
                  <a:srgbClr val="3D3D3D"/>
                </a:solidFill>
                <a:latin typeface="Arial"/>
                <a:cs typeface="Arial"/>
              </a:rPr>
              <a:t>"string"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700" spc="580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1898014" algn="l"/>
              </a:tabLst>
            </a:pPr>
            <a:r>
              <a:rPr dirty="0" sz="2700" spc="130" b="1">
                <a:solidFill>
                  <a:srgbClr val="3D3D3D"/>
                </a:solidFill>
                <a:latin typeface="Arial"/>
                <a:cs typeface="Arial"/>
              </a:rPr>
              <a:t>"middle":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5"/>
              </a:spcBef>
              <a:tabLst>
                <a:tab pos="2275205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25" b="1">
                <a:solidFill>
                  <a:srgbClr val="3D3D3D"/>
                </a:solidFill>
                <a:latin typeface="Arial"/>
                <a:cs typeface="Arial"/>
              </a:rPr>
              <a:t>"string"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2700" spc="580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1520825" algn="l"/>
              </a:tabLst>
            </a:pPr>
            <a:r>
              <a:rPr dirty="0" sz="2700" spc="325" b="1">
                <a:solidFill>
                  <a:srgbClr val="3D3D3D"/>
                </a:solidFill>
                <a:latin typeface="Arial"/>
                <a:cs typeface="Arial"/>
              </a:rPr>
              <a:t>"last":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5"/>
              </a:spcBef>
              <a:tabLst>
                <a:tab pos="2275205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25" b="1">
                <a:solidFill>
                  <a:srgbClr val="3D3D3D"/>
                </a:solidFill>
                <a:latin typeface="Arial"/>
                <a:cs typeface="Arial"/>
              </a:rPr>
              <a:t>"string"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941" y="561453"/>
            <a:ext cx="3797300" cy="573722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1709420" algn="l"/>
              </a:tabLst>
            </a:pPr>
            <a:r>
              <a:rPr dirty="0" sz="2700" spc="409" b="1">
                <a:solidFill>
                  <a:srgbClr val="3D3D3D"/>
                </a:solidFill>
                <a:latin typeface="Arial"/>
                <a:cs typeface="Arial"/>
              </a:rPr>
              <a:t>"first":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9"/>
              </a:spcBef>
              <a:tabLst>
                <a:tab pos="2275205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25" b="1">
                <a:solidFill>
                  <a:srgbClr val="3D3D3D"/>
                </a:solidFill>
                <a:latin typeface="Arial"/>
                <a:cs typeface="Arial"/>
              </a:rPr>
              <a:t>"string"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700" spc="580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1898014" algn="l"/>
              </a:tabLst>
            </a:pPr>
            <a:r>
              <a:rPr dirty="0" sz="2700" spc="130" b="1">
                <a:solidFill>
                  <a:srgbClr val="3D3D3D"/>
                </a:solidFill>
                <a:latin typeface="Arial"/>
                <a:cs typeface="Arial"/>
              </a:rPr>
              <a:t>"middle":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5"/>
              </a:spcBef>
              <a:tabLst>
                <a:tab pos="2275205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25" b="1">
                <a:solidFill>
                  <a:srgbClr val="3D3D3D"/>
                </a:solidFill>
                <a:latin typeface="Arial"/>
                <a:cs typeface="Arial"/>
              </a:rPr>
              <a:t>"string"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2700" spc="580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1520825" algn="l"/>
              </a:tabLst>
            </a:pPr>
            <a:r>
              <a:rPr dirty="0" sz="2700" spc="325" b="1">
                <a:solidFill>
                  <a:srgbClr val="3D3D3D"/>
                </a:solidFill>
                <a:latin typeface="Arial"/>
                <a:cs typeface="Arial"/>
              </a:rPr>
              <a:t>"last":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5"/>
              </a:spcBef>
              <a:tabLst>
                <a:tab pos="2275205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25" b="1">
                <a:solidFill>
                  <a:srgbClr val="3D3D3D"/>
                </a:solidFill>
                <a:latin typeface="Arial"/>
                <a:cs typeface="Arial"/>
              </a:rPr>
              <a:t>"string"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2700" spc="580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1520825" algn="l"/>
              </a:tabLst>
            </a:pPr>
            <a:r>
              <a:rPr dirty="0" sz="2700" spc="409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700" spc="409" b="1">
                <a:solidFill>
                  <a:srgbClr val="85C050"/>
                </a:solidFill>
                <a:latin typeface="Arial"/>
                <a:cs typeface="Arial"/>
              </a:rPr>
              <a:t>full</a:t>
            </a:r>
            <a:r>
              <a:rPr dirty="0" sz="2700" spc="409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9"/>
              </a:spcBef>
              <a:tabLst>
                <a:tab pos="2275205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25" b="1">
                <a:solidFill>
                  <a:srgbClr val="3D3D3D"/>
                </a:solidFill>
                <a:latin typeface="Arial"/>
                <a:cs typeface="Arial"/>
              </a:rPr>
              <a:t>"string"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739902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  <a:tab pos="2190750" algn="l"/>
                <a:tab pos="3699510" algn="l"/>
                <a:tab pos="4034790" algn="l"/>
                <a:tab pos="5543550" algn="l"/>
                <a:tab pos="7052309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50" b="1">
                <a:solidFill>
                  <a:srgbClr val="85C050"/>
                </a:solidFill>
                <a:latin typeface="Arial"/>
                <a:cs typeface="Arial"/>
              </a:rPr>
              <a:t>"match":</a:t>
            </a:r>
            <a:r>
              <a:rPr dirty="0" sz="2400" spc="5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85C050"/>
                </a:solidFill>
                <a:latin typeface="Arial"/>
                <a:cs typeface="Arial"/>
              </a:rPr>
              <a:t>"title":</a:t>
            </a:r>
            <a:r>
              <a:rPr dirty="0" sz="2400" spc="4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"search"</a:t>
            </a: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70" b="1">
                <a:solidFill>
                  <a:srgbClr val="85C050"/>
                </a:solidFill>
                <a:latin typeface="Arial"/>
                <a:cs typeface="Arial"/>
              </a:rPr>
              <a:t>}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941" y="561453"/>
            <a:ext cx="7378700" cy="573722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1709420" algn="l"/>
              </a:tabLst>
            </a:pPr>
            <a:r>
              <a:rPr dirty="0" sz="2700" spc="409" b="1">
                <a:solidFill>
                  <a:srgbClr val="3D3D3D"/>
                </a:solidFill>
                <a:latin typeface="Arial"/>
                <a:cs typeface="Arial"/>
              </a:rPr>
              <a:t>"first":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9"/>
              </a:spcBef>
              <a:tabLst>
                <a:tab pos="2275205" algn="l"/>
                <a:tab pos="4159885" algn="l"/>
                <a:tab pos="6234430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80" b="1">
                <a:solidFill>
                  <a:srgbClr val="3D3D3D"/>
                </a:solidFill>
                <a:latin typeface="Arial"/>
                <a:cs typeface="Arial"/>
              </a:rPr>
              <a:t>"string",</a:t>
            </a:r>
            <a:r>
              <a:rPr dirty="0" sz="2700" spc="2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100" b="1">
                <a:solidFill>
                  <a:srgbClr val="85C050"/>
                </a:solidFill>
                <a:latin typeface="Arial"/>
                <a:cs typeface="Arial"/>
              </a:rPr>
              <a:t>"copy_to":</a:t>
            </a:r>
            <a:r>
              <a:rPr dirty="0" sz="2700" spc="1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700" spc="380" b="1">
                <a:solidFill>
                  <a:srgbClr val="85C050"/>
                </a:solidFill>
                <a:latin typeface="Arial"/>
                <a:cs typeface="Arial"/>
              </a:rPr>
              <a:t>"full"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700" spc="580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1898014" algn="l"/>
              </a:tabLst>
            </a:pPr>
            <a:r>
              <a:rPr dirty="0" sz="2700" spc="130" b="1">
                <a:solidFill>
                  <a:srgbClr val="3D3D3D"/>
                </a:solidFill>
                <a:latin typeface="Arial"/>
                <a:cs typeface="Arial"/>
              </a:rPr>
              <a:t>"middle":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5"/>
              </a:spcBef>
              <a:tabLst>
                <a:tab pos="2275205" algn="l"/>
                <a:tab pos="4159885" algn="l"/>
                <a:tab pos="6234430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80" b="1">
                <a:solidFill>
                  <a:srgbClr val="3D3D3D"/>
                </a:solidFill>
                <a:latin typeface="Arial"/>
                <a:cs typeface="Arial"/>
              </a:rPr>
              <a:t>"string",</a:t>
            </a:r>
            <a:r>
              <a:rPr dirty="0" sz="2700" spc="2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100" b="1">
                <a:solidFill>
                  <a:srgbClr val="85C050"/>
                </a:solidFill>
                <a:latin typeface="Arial"/>
                <a:cs typeface="Arial"/>
              </a:rPr>
              <a:t>"copy_to":</a:t>
            </a:r>
            <a:r>
              <a:rPr dirty="0" sz="2700" spc="1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700" spc="380" b="1">
                <a:solidFill>
                  <a:srgbClr val="85C050"/>
                </a:solidFill>
                <a:latin typeface="Arial"/>
                <a:cs typeface="Arial"/>
              </a:rPr>
              <a:t>"full"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2700" spc="580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1520825" algn="l"/>
              </a:tabLst>
            </a:pPr>
            <a:r>
              <a:rPr dirty="0" sz="2700" spc="325" b="1">
                <a:solidFill>
                  <a:srgbClr val="3D3D3D"/>
                </a:solidFill>
                <a:latin typeface="Arial"/>
                <a:cs typeface="Arial"/>
              </a:rPr>
              <a:t>"last":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5"/>
              </a:spcBef>
              <a:tabLst>
                <a:tab pos="2275205" algn="l"/>
                <a:tab pos="4159885" algn="l"/>
                <a:tab pos="6234430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</a:t>
            </a: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280" b="1">
                <a:solidFill>
                  <a:srgbClr val="3D3D3D"/>
                </a:solidFill>
                <a:latin typeface="Arial"/>
                <a:cs typeface="Arial"/>
              </a:rPr>
              <a:t>"string",</a:t>
            </a:r>
            <a:r>
              <a:rPr dirty="0" sz="2700" spc="2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100" b="1">
                <a:solidFill>
                  <a:srgbClr val="85C050"/>
                </a:solidFill>
                <a:latin typeface="Arial"/>
                <a:cs typeface="Arial"/>
              </a:rPr>
              <a:t>"copy_to":</a:t>
            </a:r>
            <a:r>
              <a:rPr dirty="0" sz="2700" spc="1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700" spc="380" b="1">
                <a:solidFill>
                  <a:srgbClr val="85C050"/>
                </a:solidFill>
                <a:latin typeface="Arial"/>
                <a:cs typeface="Arial"/>
              </a:rPr>
              <a:t>"full"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2700" spc="580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1520825" algn="l"/>
              </a:tabLst>
            </a:pPr>
            <a:r>
              <a:rPr dirty="0" sz="2700" spc="409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700" spc="409" b="1">
                <a:solidFill>
                  <a:srgbClr val="85C050"/>
                </a:solidFill>
                <a:latin typeface="Arial"/>
                <a:cs typeface="Arial"/>
              </a:rPr>
              <a:t>full</a:t>
            </a:r>
            <a:r>
              <a:rPr dirty="0" sz="2700" spc="409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509"/>
              </a:spcBef>
              <a:tabLst>
                <a:tab pos="2275205" algn="l"/>
              </a:tabLst>
            </a:pPr>
            <a:r>
              <a:rPr dirty="0" sz="2700" spc="195" b="1">
                <a:solidFill>
                  <a:srgbClr val="3D3D3D"/>
                </a:solidFill>
                <a:latin typeface="Arial"/>
                <a:cs typeface="Arial"/>
              </a:rPr>
              <a:t>"type":	</a:t>
            </a:r>
            <a:r>
              <a:rPr dirty="0" sz="2700" spc="225" b="1">
                <a:solidFill>
                  <a:srgbClr val="3D3D3D"/>
                </a:solidFill>
                <a:latin typeface="Arial"/>
                <a:cs typeface="Arial"/>
              </a:rPr>
              <a:t>"string"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700" spc="43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651" y="2283205"/>
            <a:ext cx="7568565" cy="21069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60" b="1">
                <a:solidFill>
                  <a:srgbClr val="3D3D3D"/>
                </a:solidFill>
                <a:latin typeface="Arial"/>
                <a:cs typeface="Arial"/>
              </a:rPr>
              <a:t>"match":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106930" algn="l"/>
                <a:tab pos="4202430" algn="l"/>
                <a:tab pos="5460365" algn="l"/>
                <a:tab pos="5878830" algn="l"/>
              </a:tabLst>
            </a:pP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520" b="1">
                <a:solidFill>
                  <a:srgbClr val="85C050"/>
                </a:solidFill>
                <a:latin typeface="Arial"/>
                <a:cs typeface="Arial"/>
              </a:rPr>
              <a:t>full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3000" spc="43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"Reginald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Kenneth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Dwight",  </a:t>
            </a:r>
            <a:r>
              <a:rPr dirty="0" sz="3000" spc="-55" b="1">
                <a:solidFill>
                  <a:srgbClr val="3D3D3D"/>
                </a:solidFill>
                <a:latin typeface="Arial"/>
                <a:cs typeface="Arial"/>
              </a:rPr>
              <a:t>"minimum_should_match":	</a:t>
            </a:r>
            <a:r>
              <a:rPr dirty="0" sz="3000" spc="-125" b="1">
                <a:solidFill>
                  <a:srgbClr val="3D3D3D"/>
                </a:solidFill>
                <a:latin typeface="Arial"/>
                <a:cs typeface="Arial"/>
              </a:rPr>
              <a:t>"75%"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4805" y="2261108"/>
            <a:ext cx="695515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query </a:t>
            </a:r>
            <a:r>
              <a:rPr dirty="0" spc="55"/>
              <a:t>time</a:t>
            </a:r>
            <a:r>
              <a:rPr dirty="0" spc="165"/>
              <a:t> </a:t>
            </a:r>
            <a:r>
              <a:rPr dirty="0" spc="-125"/>
              <a:t>solution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05" y="2261108"/>
            <a:ext cx="695515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45" b="1">
                <a:solidFill>
                  <a:srgbClr val="85C050"/>
                </a:solidFill>
                <a:latin typeface="Arial"/>
                <a:cs typeface="Arial"/>
              </a:rPr>
              <a:t>query </a:t>
            </a:r>
            <a:r>
              <a:rPr dirty="0" sz="6000" spc="55" b="1">
                <a:solidFill>
                  <a:srgbClr val="85C050"/>
                </a:solidFill>
                <a:latin typeface="Arial"/>
                <a:cs typeface="Arial"/>
              </a:rPr>
              <a:t>time</a:t>
            </a:r>
            <a:r>
              <a:rPr dirty="0" sz="6000" spc="16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125" b="1">
                <a:solidFill>
                  <a:srgbClr val="85C050"/>
                </a:solidFill>
                <a:latin typeface="Arial"/>
                <a:cs typeface="Arial"/>
              </a:rPr>
              <a:t>solution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73451" y="3495764"/>
            <a:ext cx="39973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term-centric</a:t>
            </a:r>
            <a:r>
              <a:rPr dirty="0" sz="3600" spc="1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9141" y="541286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6196" y="476808"/>
            <a:ext cx="3608070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53745">
              <a:lnSpc>
                <a:spcPct val="115700"/>
              </a:lnSpc>
              <a:spcBef>
                <a:spcPts val="100"/>
              </a:spcBef>
              <a:tabLst>
                <a:tab pos="766445" algn="l"/>
                <a:tab pos="2085975" algn="l"/>
              </a:tabLst>
            </a:pPr>
            <a:r>
              <a:rPr dirty="0" sz="2700" spc="459" b="1">
                <a:solidFill>
                  <a:srgbClr val="85C050"/>
                </a:solidFill>
                <a:latin typeface="Arial"/>
                <a:cs typeface="Arial"/>
              </a:rPr>
              <a:t>first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Reginald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480" b="1">
                <a:solidFill>
                  <a:srgbClr val="85C050"/>
                </a:solidFill>
                <a:latin typeface="Arial"/>
                <a:cs typeface="Arial"/>
              </a:rPr>
              <a:t>first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:	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480" b="1">
                <a:solidFill>
                  <a:srgbClr val="85C050"/>
                </a:solidFill>
                <a:latin typeface="Arial"/>
                <a:cs typeface="Arial"/>
              </a:rPr>
              <a:t>first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:	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9141" y="1904682"/>
            <a:ext cx="3985895" cy="240538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  <a:p>
            <a:pPr marL="389255" marR="5080" indent="753745">
              <a:lnSpc>
                <a:spcPct val="115700"/>
              </a:lnSpc>
              <a:tabLst>
                <a:tab pos="1143635" algn="l"/>
              </a:tabLst>
            </a:pPr>
            <a:r>
              <a:rPr dirty="0" sz="2700" spc="75" b="1">
                <a:solidFill>
                  <a:srgbClr val="3D3D3D"/>
                </a:solidFill>
                <a:latin typeface="Arial"/>
                <a:cs typeface="Arial"/>
              </a:rPr>
              <a:t>middle:Reginald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	</a:t>
            </a:r>
            <a:r>
              <a:rPr dirty="0" sz="2700" spc="25" b="1">
                <a:solidFill>
                  <a:srgbClr val="3D3D3D"/>
                </a:solidFill>
                <a:latin typeface="Arial"/>
                <a:cs typeface="Arial"/>
              </a:rPr>
              <a:t>middle:Kenneth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	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middle:Dwight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389255" algn="l"/>
                <a:tab pos="955040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6194" y="4284484"/>
            <a:ext cx="1722755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753745">
              <a:lnSpc>
                <a:spcPct val="115700"/>
              </a:lnSpc>
              <a:spcBef>
                <a:spcPts val="100"/>
              </a:spcBef>
            </a:pPr>
            <a:r>
              <a:rPr dirty="0" sz="2700" spc="335" b="1">
                <a:solidFill>
                  <a:srgbClr val="3D3D3D"/>
                </a:solidFill>
                <a:latin typeface="Arial"/>
                <a:cs typeface="Arial"/>
              </a:rPr>
              <a:t>last: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 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</a:t>
            </a:r>
            <a:r>
              <a:rPr dirty="0" sz="2700" spc="-45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0330" y="4284484"/>
            <a:ext cx="1534160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Reginald  </a:t>
            </a:r>
            <a:r>
              <a:rPr dirty="0" sz="2700" spc="-60" b="1">
                <a:solidFill>
                  <a:srgbClr val="3D3D3D"/>
                </a:solidFill>
                <a:latin typeface="Arial"/>
                <a:cs typeface="Arial"/>
              </a:rPr>
              <a:t>Kenneth  </a:t>
            </a:r>
            <a:r>
              <a:rPr dirty="0" sz="2700" spc="-20" b="1">
                <a:solidFill>
                  <a:srgbClr val="3D3D3D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9141" y="5776841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9141" y="541286"/>
            <a:ext cx="21399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0367" y="476808"/>
            <a:ext cx="2854325" cy="977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5700"/>
              </a:lnSpc>
              <a:spcBef>
                <a:spcPts val="100"/>
              </a:spcBef>
              <a:tabLst>
                <a:tab pos="1332230" algn="l"/>
              </a:tabLst>
            </a:pP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</a:t>
            </a: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700" spc="50" b="1">
                <a:solidFill>
                  <a:srgbClr val="85C050"/>
                </a:solidFill>
                <a:latin typeface="Arial"/>
                <a:cs typeface="Arial"/>
              </a:rPr>
              <a:t>Reginald  </a:t>
            </a:r>
            <a:r>
              <a:rPr dirty="0" sz="2700" spc="114" b="1">
                <a:solidFill>
                  <a:srgbClr val="3D3D3D"/>
                </a:solidFill>
                <a:latin typeface="Arial"/>
                <a:cs typeface="Arial"/>
              </a:rPr>
              <a:t>middle</a:t>
            </a:r>
            <a:r>
              <a:rPr dirty="0" sz="2700" spc="65" b="1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z="2700" spc="55" b="1">
                <a:solidFill>
                  <a:srgbClr val="85C050"/>
                </a:solidFill>
                <a:latin typeface="Arial"/>
                <a:cs typeface="Arial"/>
              </a:rPr>
              <a:t>Reginald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56194" y="952766"/>
            <a:ext cx="3607435" cy="97790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766445" algn="l"/>
                <a:tab pos="2085975" algn="l"/>
              </a:tabLst>
            </a:pP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	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	</a:t>
            </a:r>
            <a:r>
              <a:rPr dirty="0" sz="2700" spc="55" b="1">
                <a:solidFill>
                  <a:srgbClr val="85C050"/>
                </a:solidFill>
                <a:latin typeface="Arial"/>
                <a:cs typeface="Arial"/>
              </a:rPr>
              <a:t>Reginald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9141" y="1904682"/>
            <a:ext cx="3796029" cy="430911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89255" algn="l"/>
                <a:tab pos="1143635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  <a:p>
            <a:pPr algn="just" marL="389255" marR="5080" indent="753745">
              <a:lnSpc>
                <a:spcPct val="115700"/>
              </a:lnSpc>
            </a:pP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 </a:t>
            </a:r>
            <a:r>
              <a:rPr dirty="0" sz="2700" spc="-60" b="1">
                <a:solidFill>
                  <a:srgbClr val="85C050"/>
                </a:solidFill>
                <a:latin typeface="Arial"/>
                <a:cs typeface="Arial"/>
              </a:rPr>
              <a:t>Kenneth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 </a:t>
            </a:r>
            <a:r>
              <a:rPr dirty="0" sz="2700" spc="25" b="1">
                <a:solidFill>
                  <a:srgbClr val="3D3D3D"/>
                </a:solidFill>
                <a:latin typeface="Arial"/>
                <a:cs typeface="Arial"/>
              </a:rPr>
              <a:t>middle:</a:t>
            </a:r>
            <a:r>
              <a:rPr dirty="0" sz="2700" spc="25" b="1">
                <a:solidFill>
                  <a:srgbClr val="85C050"/>
                </a:solidFill>
                <a:latin typeface="Arial"/>
                <a:cs typeface="Arial"/>
              </a:rPr>
              <a:t>Kenneth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 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r>
              <a:rPr dirty="0" sz="2700" spc="919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2700" spc="-60" b="1">
                <a:solidFill>
                  <a:srgbClr val="85C050"/>
                </a:solidFill>
                <a:latin typeface="Arial"/>
                <a:cs typeface="Arial"/>
              </a:rPr>
              <a:t>Kenneth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389255" algn="l"/>
                <a:tab pos="1143635" algn="l"/>
              </a:tabLst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	</a:t>
            </a:r>
            <a:r>
              <a:rPr dirty="0" sz="2700" spc="-470" b="1">
                <a:solidFill>
                  <a:srgbClr val="85C050"/>
                </a:solidFill>
                <a:latin typeface="Arial"/>
                <a:cs typeface="Arial"/>
              </a:rPr>
              <a:t>AND	</a:t>
            </a: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endParaRPr sz="2700">
              <a:latin typeface="Arial"/>
              <a:cs typeface="Arial"/>
            </a:endParaRPr>
          </a:p>
          <a:p>
            <a:pPr algn="just" marL="389255" marR="193040" indent="753745">
              <a:lnSpc>
                <a:spcPct val="115700"/>
              </a:lnSpc>
            </a:pPr>
            <a:r>
              <a:rPr dirty="0" sz="2700" spc="480" b="1">
                <a:solidFill>
                  <a:srgbClr val="3D3D3D"/>
                </a:solidFill>
                <a:latin typeface="Arial"/>
                <a:cs typeface="Arial"/>
              </a:rPr>
              <a:t>first: </a:t>
            </a:r>
            <a:r>
              <a:rPr dirty="0" sz="2700" spc="-20" b="1">
                <a:solidFill>
                  <a:srgbClr val="85C050"/>
                </a:solidFill>
                <a:latin typeface="Arial"/>
                <a:cs typeface="Arial"/>
              </a:rPr>
              <a:t>Dwight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 </a:t>
            </a:r>
            <a:r>
              <a:rPr dirty="0" sz="2700" spc="50" b="1">
                <a:solidFill>
                  <a:srgbClr val="3D3D3D"/>
                </a:solidFill>
                <a:latin typeface="Arial"/>
                <a:cs typeface="Arial"/>
              </a:rPr>
              <a:t>middle:</a:t>
            </a:r>
            <a:r>
              <a:rPr dirty="0" sz="2700" spc="50" b="1">
                <a:solidFill>
                  <a:srgbClr val="85C050"/>
                </a:solidFill>
                <a:latin typeface="Arial"/>
                <a:cs typeface="Arial"/>
              </a:rPr>
              <a:t>Dwight  </a:t>
            </a:r>
            <a:r>
              <a:rPr dirty="0" sz="2700" spc="-545" b="1">
                <a:solidFill>
                  <a:srgbClr val="3D3D3D"/>
                </a:solidFill>
                <a:latin typeface="Arial"/>
                <a:cs typeface="Arial"/>
              </a:rPr>
              <a:t>OR </a:t>
            </a:r>
            <a:r>
              <a:rPr dirty="0" sz="2700" spc="370" b="1">
                <a:solidFill>
                  <a:srgbClr val="3D3D3D"/>
                </a:solidFill>
                <a:latin typeface="Arial"/>
                <a:cs typeface="Arial"/>
              </a:rPr>
              <a:t>last:</a:t>
            </a:r>
            <a:r>
              <a:rPr dirty="0" sz="2700" spc="9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2700" spc="-20" b="1">
                <a:solidFill>
                  <a:srgbClr val="85C050"/>
                </a:solidFill>
                <a:latin typeface="Arial"/>
                <a:cs typeface="Arial"/>
              </a:rPr>
              <a:t>Dwight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700" spc="585" b="1">
                <a:solidFill>
                  <a:srgbClr val="3D3D3D"/>
                </a:solidFill>
                <a:latin typeface="Arial"/>
                <a:cs typeface="Arial"/>
              </a:rPr>
              <a:t>)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917" y="2618625"/>
            <a:ext cx="7002145" cy="1453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753745">
              <a:lnSpc>
                <a:spcPct val="115700"/>
              </a:lnSpc>
              <a:spcBef>
                <a:spcPts val="100"/>
              </a:spcBef>
              <a:tabLst>
                <a:tab pos="766445" algn="l"/>
              </a:tabLst>
            </a:pPr>
            <a:r>
              <a:rPr dirty="0" sz="2700" spc="229"/>
              <a:t>blend(first,middle,last)</a:t>
            </a:r>
            <a:r>
              <a:rPr dirty="0" sz="2700" spc="229">
                <a:solidFill>
                  <a:srgbClr val="3D3D3D"/>
                </a:solidFill>
              </a:rPr>
              <a:t>:Reginald  </a:t>
            </a:r>
            <a:r>
              <a:rPr dirty="0" sz="2700" spc="-470">
                <a:solidFill>
                  <a:srgbClr val="3D3D3D"/>
                </a:solidFill>
              </a:rPr>
              <a:t>AND	</a:t>
            </a:r>
            <a:r>
              <a:rPr dirty="0" sz="2700" spc="210"/>
              <a:t>blend(first,middle,last)</a:t>
            </a:r>
            <a:r>
              <a:rPr dirty="0" sz="2700" spc="210">
                <a:solidFill>
                  <a:srgbClr val="3D3D3D"/>
                </a:solidFill>
              </a:rPr>
              <a:t>:Kenneth  </a:t>
            </a:r>
            <a:r>
              <a:rPr dirty="0" sz="2700" spc="-470">
                <a:solidFill>
                  <a:srgbClr val="3D3D3D"/>
                </a:solidFill>
              </a:rPr>
              <a:t>AND	</a:t>
            </a:r>
            <a:r>
              <a:rPr dirty="0" sz="2700" spc="229"/>
              <a:t>blend(first,middle,last)</a:t>
            </a:r>
            <a:r>
              <a:rPr dirty="0" sz="2700" spc="229">
                <a:solidFill>
                  <a:srgbClr val="3D3D3D"/>
                </a:solidFill>
              </a:rPr>
              <a:t>:Dwight</a:t>
            </a:r>
            <a:endParaRPr sz="27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917" y="2618625"/>
            <a:ext cx="7002145" cy="1453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53745">
              <a:lnSpc>
                <a:spcPct val="115700"/>
              </a:lnSpc>
              <a:spcBef>
                <a:spcPts val="100"/>
              </a:spcBef>
              <a:tabLst>
                <a:tab pos="766445" algn="l"/>
              </a:tabLst>
            </a:pPr>
            <a:r>
              <a:rPr dirty="0" sz="2700" spc="229" b="1">
                <a:solidFill>
                  <a:srgbClr val="85C050"/>
                </a:solidFill>
                <a:latin typeface="Arial"/>
                <a:cs typeface="Arial"/>
              </a:rPr>
              <a:t>blend(first,middle,last)</a:t>
            </a:r>
            <a:r>
              <a:rPr dirty="0" sz="2700" spc="229" b="1">
                <a:solidFill>
                  <a:srgbClr val="3D3D3D"/>
                </a:solidFill>
                <a:latin typeface="Arial"/>
                <a:cs typeface="Arial"/>
              </a:rPr>
              <a:t>:Reginald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	</a:t>
            </a:r>
            <a:r>
              <a:rPr dirty="0" sz="2700" spc="210" b="1">
                <a:solidFill>
                  <a:srgbClr val="85C050"/>
                </a:solidFill>
                <a:latin typeface="Arial"/>
                <a:cs typeface="Arial"/>
              </a:rPr>
              <a:t>blend(first,middle,last)</a:t>
            </a:r>
            <a:r>
              <a:rPr dirty="0" sz="2700" spc="210" b="1">
                <a:solidFill>
                  <a:srgbClr val="3D3D3D"/>
                </a:solidFill>
                <a:latin typeface="Arial"/>
                <a:cs typeface="Arial"/>
              </a:rPr>
              <a:t>:Kenneth  </a:t>
            </a:r>
            <a:r>
              <a:rPr dirty="0" sz="2700" spc="-470" b="1">
                <a:solidFill>
                  <a:srgbClr val="3D3D3D"/>
                </a:solidFill>
                <a:latin typeface="Arial"/>
                <a:cs typeface="Arial"/>
              </a:rPr>
              <a:t>AND	</a:t>
            </a:r>
            <a:r>
              <a:rPr dirty="0" sz="2700" spc="229" b="1">
                <a:solidFill>
                  <a:srgbClr val="85C050"/>
                </a:solidFill>
                <a:latin typeface="Arial"/>
                <a:cs typeface="Arial"/>
              </a:rPr>
              <a:t>blend(first,middle,last)</a:t>
            </a:r>
            <a:r>
              <a:rPr dirty="0" sz="2700" spc="229" b="1">
                <a:solidFill>
                  <a:srgbClr val="3D3D3D"/>
                </a:solidFill>
                <a:latin typeface="Arial"/>
                <a:cs typeface="Arial"/>
              </a:rPr>
              <a:t>:Dwight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6205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blends </a:t>
            </a:r>
            <a:r>
              <a:rPr dirty="0" spc="95"/>
              <a:t>term</a:t>
            </a:r>
            <a:r>
              <a:rPr dirty="0" spc="220"/>
              <a:t> </a:t>
            </a:r>
            <a:r>
              <a:rPr dirty="0" spc="-100"/>
              <a:t>frequencies</a:t>
            </a:r>
          </a:p>
        </p:txBody>
      </p:sp>
      <p:sp>
        <p:nvSpPr>
          <p:cNvPr id="4" name="object 4"/>
          <p:cNvSpPr/>
          <p:nvPr/>
        </p:nvSpPr>
        <p:spPr>
          <a:xfrm>
            <a:off x="3708397" y="4584694"/>
            <a:ext cx="0" cy="825500"/>
          </a:xfrm>
          <a:custGeom>
            <a:avLst/>
            <a:gdLst/>
            <a:ahLst/>
            <a:cxnLst/>
            <a:rect l="l" t="t" r="r" b="b"/>
            <a:pathLst>
              <a:path w="0" h="825500">
                <a:moveTo>
                  <a:pt x="0" y="0"/>
                </a:moveTo>
                <a:lnTo>
                  <a:pt x="0" y="825500"/>
                </a:lnTo>
              </a:path>
            </a:pathLst>
          </a:custGeom>
          <a:ln w="508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01720" y="4396740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60" h="213360">
                <a:moveTo>
                  <a:pt x="106679" y="0"/>
                </a:moveTo>
                <a:lnTo>
                  <a:pt x="0" y="213360"/>
                </a:lnTo>
                <a:lnTo>
                  <a:pt x="213359" y="213360"/>
                </a:lnTo>
                <a:lnTo>
                  <a:pt x="106679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0507" y="2261108"/>
            <a:ext cx="4104004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45"/>
              <a:t>cross_fields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0507" y="2261108"/>
            <a:ext cx="4104004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245" b="1">
                <a:solidFill>
                  <a:srgbClr val="85C050"/>
                </a:solidFill>
                <a:latin typeface="Arial"/>
                <a:cs typeface="Arial"/>
              </a:rPr>
              <a:t>cross_fields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65197" y="3422103"/>
            <a:ext cx="4413885" cy="1270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0180" marR="5080" indent="-158115">
              <a:lnSpc>
                <a:spcPct val="113399"/>
              </a:lnSpc>
              <a:spcBef>
                <a:spcPts val="100"/>
              </a:spcBef>
            </a:pP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 </a:t>
            </a:r>
            <a:r>
              <a:rPr dirty="0" sz="3600" spc="-10" b="1">
                <a:solidFill>
                  <a:srgbClr val="3D3D3D"/>
                </a:solidFill>
                <a:latin typeface="Arial"/>
                <a:cs typeface="Arial"/>
              </a:rPr>
              <a:t>multiple </a:t>
            </a:r>
            <a:r>
              <a:rPr dirty="0" sz="3600" spc="-70" b="1">
                <a:solidFill>
                  <a:srgbClr val="3D3D3D"/>
                </a:solidFill>
                <a:latin typeface="Arial"/>
                <a:cs typeface="Arial"/>
              </a:rPr>
              <a:t>fields  </a:t>
            </a:r>
            <a:r>
              <a:rPr dirty="0" sz="3600" spc="-240" b="1">
                <a:solidFill>
                  <a:srgbClr val="3D3D3D"/>
                </a:solidFill>
                <a:latin typeface="Arial"/>
                <a:cs typeface="Arial"/>
              </a:rPr>
              <a:t>as </a:t>
            </a: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if </a:t>
            </a:r>
            <a:r>
              <a:rPr dirty="0" sz="3600" spc="-5" b="1">
                <a:solidFill>
                  <a:srgbClr val="3D3D3D"/>
                </a:solidFill>
                <a:latin typeface="Arial"/>
                <a:cs typeface="Arial"/>
              </a:rPr>
              <a:t>they </a:t>
            </a:r>
            <a:r>
              <a:rPr dirty="0" sz="3600" spc="30" b="1">
                <a:solidFill>
                  <a:srgbClr val="3D3D3D"/>
                </a:solidFill>
                <a:latin typeface="Arial"/>
                <a:cs typeface="Arial"/>
              </a:rPr>
              <a:t>were</a:t>
            </a:r>
            <a:r>
              <a:rPr dirty="0" sz="3600" spc="-30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one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455041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  <a:tab pos="2190750" algn="l"/>
                <a:tab pos="4034790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0" b="1">
                <a:solidFill>
                  <a:srgbClr val="85C050"/>
                </a:solidFill>
                <a:latin typeface="Arial"/>
                <a:cs typeface="Arial"/>
              </a:rPr>
              <a:t>match_all:</a:t>
            </a:r>
            <a:r>
              <a:rPr dirty="0" sz="2400" spc="13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r>
              <a:rPr dirty="0" sz="2400" spc="380" b="1">
                <a:solidFill>
                  <a:srgbClr val="85C050"/>
                </a:solidFill>
                <a:latin typeface="Arial"/>
                <a:cs typeface="Arial"/>
              </a:rPr>
              <a:t>}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982255"/>
            <a:ext cx="7778115" cy="36683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3154680" algn="l"/>
              </a:tabLst>
            </a:pPr>
            <a:r>
              <a:rPr dirty="0" sz="3000" spc="110" b="1">
                <a:solidFill>
                  <a:srgbClr val="3D3D3D"/>
                </a:solidFill>
                <a:latin typeface="Arial"/>
                <a:cs typeface="Arial"/>
              </a:rPr>
              <a:t>"multi_match":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316480" algn="l"/>
                <a:tab pos="2945765" algn="l"/>
                <a:tab pos="4411980" algn="l"/>
                <a:tab pos="6088380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"Reginald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Kenneth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Dwight",  </a:t>
            </a: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	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3364229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"first",</a:t>
            </a:r>
            <a:endParaRPr sz="3000">
              <a:latin typeface="Arial"/>
              <a:cs typeface="Arial"/>
            </a:endParaRPr>
          </a:p>
          <a:p>
            <a:pPr marL="3364229" marR="2519680">
              <a:lnSpc>
                <a:spcPct val="113799"/>
              </a:lnSpc>
            </a:pPr>
            <a:r>
              <a:rPr dirty="0" sz="3000" spc="150" b="1">
                <a:solidFill>
                  <a:srgbClr val="3D3D3D"/>
                </a:solidFill>
                <a:latin typeface="Arial"/>
                <a:cs typeface="Arial"/>
              </a:rPr>
              <a:t>"middle",  </a:t>
            </a: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"last"</a:t>
            </a:r>
            <a:endParaRPr sz="3000">
              <a:latin typeface="Arial"/>
              <a:cs typeface="Arial"/>
            </a:endParaRPr>
          </a:p>
          <a:p>
            <a:pPr algn="ctr" marR="1669414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6074" y="4688090"/>
            <a:ext cx="14922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"type":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9228" y="4688090"/>
            <a:ext cx="29584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95" b="1">
                <a:solidFill>
                  <a:srgbClr val="85C050"/>
                </a:solidFill>
                <a:latin typeface="Arial"/>
                <a:cs typeface="Arial"/>
              </a:rPr>
              <a:t>"cross_fields"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126" y="520846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26" y="982255"/>
            <a:ext cx="7778115" cy="522922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3154680" algn="l"/>
              </a:tabLst>
            </a:pPr>
            <a:r>
              <a:rPr dirty="0" sz="3000" spc="110" b="1">
                <a:solidFill>
                  <a:srgbClr val="3D3D3D"/>
                </a:solidFill>
                <a:latin typeface="Arial"/>
                <a:cs typeface="Arial"/>
              </a:rPr>
              <a:t>"multi_match":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 marR="5080">
              <a:lnSpc>
                <a:spcPct val="113799"/>
              </a:lnSpc>
              <a:tabLst>
                <a:tab pos="2316480" algn="l"/>
                <a:tab pos="2945765" algn="l"/>
                <a:tab pos="4411980" algn="l"/>
                <a:tab pos="6088380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"Reginald</a:t>
            </a:r>
            <a:r>
              <a:rPr dirty="0" sz="3000" spc="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Kenneth</a:t>
            </a:r>
            <a:r>
              <a:rPr dirty="0" sz="3000" spc="-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05" b="1">
                <a:solidFill>
                  <a:srgbClr val="3D3D3D"/>
                </a:solidFill>
                <a:latin typeface="Arial"/>
                <a:cs typeface="Arial"/>
              </a:rPr>
              <a:t>Dwight",  </a:t>
            </a:r>
            <a:r>
              <a:rPr dirty="0" sz="3000" spc="350" b="1">
                <a:solidFill>
                  <a:srgbClr val="3D3D3D"/>
                </a:solidFill>
                <a:latin typeface="Arial"/>
                <a:cs typeface="Arial"/>
              </a:rPr>
              <a:t>"fields":		</a:t>
            </a: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3000">
              <a:latin typeface="Arial"/>
              <a:cs typeface="Arial"/>
            </a:endParaRPr>
          </a:p>
          <a:p>
            <a:pPr marL="3364229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"first",</a:t>
            </a:r>
            <a:endParaRPr sz="3000">
              <a:latin typeface="Arial"/>
              <a:cs typeface="Arial"/>
            </a:endParaRPr>
          </a:p>
          <a:p>
            <a:pPr marL="3364229" marR="2519680">
              <a:lnSpc>
                <a:spcPct val="113799"/>
              </a:lnSpc>
            </a:pPr>
            <a:r>
              <a:rPr dirty="0" sz="3000" spc="150" b="1">
                <a:solidFill>
                  <a:srgbClr val="3D3D3D"/>
                </a:solidFill>
                <a:latin typeface="Arial"/>
                <a:cs typeface="Arial"/>
              </a:rPr>
              <a:t>"middle",  </a:t>
            </a: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"last"</a:t>
            </a:r>
            <a:endParaRPr sz="3000">
              <a:latin typeface="Arial"/>
              <a:cs typeface="Arial"/>
            </a:endParaRPr>
          </a:p>
          <a:p>
            <a:pPr marL="2945130">
              <a:lnSpc>
                <a:spcPct val="100000"/>
              </a:lnSpc>
              <a:spcBef>
                <a:spcPts val="495"/>
              </a:spcBef>
            </a:pPr>
            <a:r>
              <a:rPr dirty="0" sz="3000" spc="650" b="1">
                <a:solidFill>
                  <a:srgbClr val="3D3D3D"/>
                </a:solidFill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431165" marR="1261745">
              <a:lnSpc>
                <a:spcPct val="113799"/>
              </a:lnSpc>
              <a:spcBef>
                <a:spcPts val="5"/>
              </a:spcBef>
              <a:tabLst>
                <a:tab pos="3364229" algn="l"/>
                <a:tab pos="5460365" algn="l"/>
              </a:tabLst>
            </a:pP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"type":</a:t>
            </a:r>
            <a:r>
              <a:rPr dirty="0" sz="3000" spc="21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225" b="1">
                <a:solidFill>
                  <a:srgbClr val="85C050"/>
                </a:solidFill>
                <a:latin typeface="Arial"/>
                <a:cs typeface="Arial"/>
              </a:rPr>
              <a:t>"cross_fields",  </a:t>
            </a: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"minimum_should_match":</a:t>
            </a:r>
            <a:r>
              <a:rPr dirty="0" sz="3000" spc="-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25" b="1">
                <a:solidFill>
                  <a:srgbClr val="85C050"/>
                </a:solidFill>
                <a:latin typeface="Arial"/>
                <a:cs typeface="Arial"/>
              </a:rPr>
              <a:t>"75%"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796" y="526631"/>
            <a:ext cx="341249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95"/>
              <a:t>best_fields:</a:t>
            </a:r>
            <a:endParaRPr sz="5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796" y="1395158"/>
            <a:ext cx="8238490" cy="4560570"/>
          </a:xfrm>
          <a:prstGeom prst="rect">
            <a:avLst/>
          </a:prstGeom>
        </p:spPr>
        <p:txBody>
          <a:bodyPr wrap="square" lIns="0" tIns="188595" rIns="0" bIns="0" rtlCol="0" vert="horz">
            <a:spAutoFit/>
          </a:bodyPr>
          <a:lstStyle/>
          <a:p>
            <a:pPr marL="1432560">
              <a:lnSpc>
                <a:spcPct val="100000"/>
              </a:lnSpc>
              <a:spcBef>
                <a:spcPts val="1485"/>
              </a:spcBef>
            </a:pPr>
            <a:r>
              <a:rPr dirty="0" sz="4000" spc="-20" b="1">
                <a:solidFill>
                  <a:srgbClr val="3D3D3D"/>
                </a:solidFill>
                <a:latin typeface="Arial"/>
                <a:cs typeface="Arial"/>
              </a:rPr>
              <a:t>whole </a:t>
            </a:r>
            <a:r>
              <a:rPr dirty="0" sz="4000" spc="-55" b="1">
                <a:solidFill>
                  <a:srgbClr val="3D3D3D"/>
                </a:solidFill>
                <a:latin typeface="Arial"/>
                <a:cs typeface="Arial"/>
              </a:rPr>
              <a:t>concept </a:t>
            </a:r>
            <a:r>
              <a:rPr dirty="0" sz="4000" spc="-110" b="1">
                <a:solidFill>
                  <a:srgbClr val="3D3D3D"/>
                </a:solidFill>
                <a:latin typeface="Arial"/>
                <a:cs typeface="Arial"/>
              </a:rPr>
              <a:t>in </a:t>
            </a:r>
            <a:r>
              <a:rPr dirty="0" sz="4000" spc="-100" b="1">
                <a:solidFill>
                  <a:srgbClr val="3D3D3D"/>
                </a:solidFill>
                <a:latin typeface="Arial"/>
                <a:cs typeface="Arial"/>
              </a:rPr>
              <a:t>single</a:t>
            </a:r>
            <a:r>
              <a:rPr dirty="0" sz="4000" spc="41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3D3D3D"/>
                </a:solidFill>
                <a:latin typeface="Arial"/>
                <a:cs typeface="Arial"/>
              </a:rPr>
              <a:t>field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dirty="0" sz="5000" spc="-120" b="1">
                <a:solidFill>
                  <a:srgbClr val="85C050"/>
                </a:solidFill>
                <a:latin typeface="Arial"/>
                <a:cs typeface="Arial"/>
              </a:rPr>
              <a:t>most_fields:</a:t>
            </a:r>
            <a:endParaRPr sz="5000">
              <a:latin typeface="Arial"/>
              <a:cs typeface="Arial"/>
            </a:endParaRPr>
          </a:p>
          <a:p>
            <a:pPr marL="1177925">
              <a:lnSpc>
                <a:spcPct val="100000"/>
              </a:lnSpc>
              <a:spcBef>
                <a:spcPts val="2225"/>
              </a:spcBef>
            </a:pPr>
            <a:r>
              <a:rPr dirty="0" sz="4000" spc="-135" b="1">
                <a:solidFill>
                  <a:srgbClr val="3D3D3D"/>
                </a:solidFill>
                <a:latin typeface="Arial"/>
                <a:cs typeface="Arial"/>
              </a:rPr>
              <a:t>same </a:t>
            </a:r>
            <a:r>
              <a:rPr dirty="0" sz="4000" spc="100" b="1">
                <a:solidFill>
                  <a:srgbClr val="3D3D3D"/>
                </a:solidFill>
                <a:latin typeface="Arial"/>
                <a:cs typeface="Arial"/>
              </a:rPr>
              <a:t>text, </a:t>
            </a:r>
            <a:r>
              <a:rPr dirty="0" sz="4000" spc="25" b="1">
                <a:solidFill>
                  <a:srgbClr val="3D3D3D"/>
                </a:solidFill>
                <a:latin typeface="Arial"/>
                <a:cs typeface="Arial"/>
              </a:rPr>
              <a:t>different</a:t>
            </a:r>
            <a:r>
              <a:rPr dirty="0" sz="4000" spc="19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4000" spc="-110" b="1">
                <a:solidFill>
                  <a:srgbClr val="3D3D3D"/>
                </a:solidFill>
                <a:latin typeface="Arial"/>
                <a:cs typeface="Arial"/>
              </a:rPr>
              <a:t>analyzers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dirty="0" sz="5000" spc="-204" b="1">
                <a:solidFill>
                  <a:srgbClr val="85C050"/>
                </a:solidFill>
                <a:latin typeface="Arial"/>
                <a:cs typeface="Arial"/>
              </a:rPr>
              <a:t>cross_fields:</a:t>
            </a:r>
            <a:endParaRPr sz="5000">
              <a:latin typeface="Arial"/>
              <a:cs typeface="Arial"/>
            </a:endParaRPr>
          </a:p>
          <a:p>
            <a:pPr marL="1873885">
              <a:lnSpc>
                <a:spcPct val="100000"/>
              </a:lnSpc>
              <a:spcBef>
                <a:spcPts val="2225"/>
              </a:spcBef>
            </a:pPr>
            <a:r>
              <a:rPr dirty="0" sz="4000" spc="70" b="1">
                <a:solidFill>
                  <a:srgbClr val="3D3D3D"/>
                </a:solidFill>
                <a:latin typeface="Arial"/>
                <a:cs typeface="Arial"/>
              </a:rPr>
              <a:t>treat </a:t>
            </a:r>
            <a:r>
              <a:rPr dirty="0" sz="4000" spc="-10" b="1">
                <a:solidFill>
                  <a:srgbClr val="3D3D3D"/>
                </a:solidFill>
                <a:latin typeface="Arial"/>
                <a:cs typeface="Arial"/>
              </a:rPr>
              <a:t>multiple </a:t>
            </a:r>
            <a:r>
              <a:rPr dirty="0" sz="4000" spc="-75" b="1">
                <a:solidFill>
                  <a:srgbClr val="3D3D3D"/>
                </a:solidFill>
                <a:latin typeface="Arial"/>
                <a:cs typeface="Arial"/>
              </a:rPr>
              <a:t>fields </a:t>
            </a:r>
            <a:r>
              <a:rPr dirty="0" sz="4000" spc="-265" b="1">
                <a:solidFill>
                  <a:srgbClr val="3D3D3D"/>
                </a:solidFill>
                <a:latin typeface="Arial"/>
                <a:cs typeface="Arial"/>
              </a:rPr>
              <a:t>as</a:t>
            </a:r>
            <a:r>
              <a:rPr dirty="0" sz="4000" spc="24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4000" spc="-30" b="1">
                <a:solidFill>
                  <a:srgbClr val="3D3D3D"/>
                </a:solidFill>
                <a:latin typeface="Arial"/>
                <a:cs typeface="Arial"/>
              </a:rPr>
              <a:t>one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5851" y="2248408"/>
            <a:ext cx="5473065" cy="2108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9370" marR="5080" indent="-27305">
              <a:lnSpc>
                <a:spcPct val="113900"/>
              </a:lnSpc>
              <a:spcBef>
                <a:spcPts val="100"/>
              </a:spcBef>
            </a:pPr>
            <a:r>
              <a:rPr dirty="0" spc="-80"/>
              <a:t>understand </a:t>
            </a:r>
            <a:r>
              <a:rPr dirty="0" spc="75"/>
              <a:t>the  </a:t>
            </a:r>
            <a:r>
              <a:rPr dirty="0" spc="-55"/>
              <a:t>building</a:t>
            </a:r>
            <a:r>
              <a:rPr dirty="0" spc="40"/>
              <a:t> </a:t>
            </a:r>
            <a:r>
              <a:rPr dirty="0" spc="-204"/>
              <a:t>blocks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0858" y="2896107"/>
            <a:ext cx="612330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5"/>
              <a:t>the </a:t>
            </a:r>
            <a:r>
              <a:rPr dirty="0" spc="-90"/>
              <a:t>rest </a:t>
            </a:r>
            <a:r>
              <a:rPr dirty="0" spc="-390"/>
              <a:t>is</a:t>
            </a:r>
            <a:r>
              <a:rPr dirty="0" spc="260"/>
              <a:t> </a:t>
            </a:r>
            <a:r>
              <a:rPr dirty="0" spc="-65"/>
              <a:t>details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1967" y="1780963"/>
            <a:ext cx="3601085" cy="1972310"/>
          </a:xfrm>
          <a:prstGeom prst="rect"/>
        </p:spPr>
        <p:txBody>
          <a:bodyPr wrap="square" lIns="0" tIns="31496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2480"/>
              </a:spcBef>
            </a:pPr>
            <a:r>
              <a:rPr dirty="0" spc="-70"/>
              <a:t>thank</a:t>
            </a:r>
            <a:r>
              <a:rPr dirty="0" spc="35"/>
              <a:t> </a:t>
            </a:r>
            <a:r>
              <a:rPr dirty="0" spc="-150"/>
              <a:t>you</a:t>
            </a: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dirty="0" sz="3600" spc="-80">
                <a:solidFill>
                  <a:srgbClr val="000000"/>
                </a:solidFill>
              </a:rPr>
              <a:t>@clintongormley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2829" y="2083308"/>
            <a:ext cx="3539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0"/>
              <a:t>thank</a:t>
            </a:r>
            <a:r>
              <a:rPr dirty="0" spc="25"/>
              <a:t> </a:t>
            </a:r>
            <a:r>
              <a:rPr dirty="0" spc="-150"/>
              <a:t>you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0816" y="3179114"/>
            <a:ext cx="6058535" cy="2691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93775">
              <a:lnSpc>
                <a:spcPct val="100000"/>
              </a:lnSpc>
              <a:spcBef>
                <a:spcPts val="100"/>
              </a:spcBef>
            </a:pPr>
            <a:r>
              <a:rPr dirty="0" sz="3600" spc="-80" b="1">
                <a:latin typeface="Arial"/>
                <a:cs typeface="Arial"/>
              </a:rPr>
              <a:t>@clintongormley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30200"/>
              </a:lnSpc>
              <a:spcBef>
                <a:spcPts val="1664"/>
              </a:spcBef>
            </a:pPr>
            <a:r>
              <a:rPr dirty="0" sz="3200" spc="260">
                <a:latin typeface="Arial"/>
                <a:cs typeface="Arial"/>
              </a:rPr>
              <a:t>elasticsearch.org/downloads  </a:t>
            </a:r>
            <a:r>
              <a:rPr dirty="0" sz="3200" spc="270">
                <a:latin typeface="Arial"/>
                <a:cs typeface="Arial"/>
              </a:rPr>
              <a:t>elasticsearch.com/support  </a:t>
            </a:r>
            <a:r>
              <a:rPr dirty="0" sz="3200" spc="285">
                <a:latin typeface="Arial"/>
                <a:cs typeface="Arial"/>
              </a:rPr>
              <a:t>elasticsearch.com/jobs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455168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  <a:tab pos="2191385" algn="l"/>
                <a:tab pos="4035425" algn="l"/>
              </a:tabLst>
            </a:pPr>
            <a:r>
              <a:rPr dirty="0" sz="2400" spc="114" b="1">
                <a:solidFill>
                  <a:srgbClr val="DCDEE0"/>
                </a:solidFill>
                <a:latin typeface="Arial"/>
                <a:cs typeface="Arial"/>
              </a:rPr>
              <a:t>"query":</a:t>
            </a:r>
            <a:r>
              <a:rPr dirty="0" sz="2400" spc="114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130" b="1">
                <a:solidFill>
                  <a:srgbClr val="DCDEE0"/>
                </a:solidFill>
                <a:latin typeface="Arial"/>
                <a:cs typeface="Arial"/>
              </a:rPr>
              <a:t>match_all:</a:t>
            </a:r>
            <a:r>
              <a:rPr dirty="0" sz="2400" spc="130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{}}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3712845" cy="335597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 marR="5080" indent="-335280">
              <a:lnSpc>
                <a:spcPct val="113799"/>
              </a:lnSpc>
              <a:tabLst>
                <a:tab pos="2694305" algn="l"/>
              </a:tabLst>
            </a:pPr>
            <a:r>
              <a:rPr dirty="0" sz="2400" spc="310" b="1">
                <a:solidFill>
                  <a:srgbClr val="85C050"/>
                </a:solidFill>
                <a:latin typeface="Arial"/>
                <a:cs typeface="Arial"/>
              </a:rPr>
              <a:t>"filtered":	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{  </a:t>
            </a:r>
            <a:r>
              <a:rPr dirty="0" sz="2400" spc="114" b="1">
                <a:solidFill>
                  <a:srgbClr val="85C050"/>
                </a:solidFill>
                <a:latin typeface="Arial"/>
                <a:cs typeface="Arial"/>
              </a:rPr>
              <a:t>"query":</a:t>
            </a:r>
            <a:r>
              <a:rPr dirty="0" sz="24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560" b="1">
                <a:solidFill>
                  <a:srgbClr val="85C050"/>
                </a:solidFill>
                <a:latin typeface="Arial"/>
                <a:cs typeface="Arial"/>
              </a:rPr>
              <a:t>{...},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</a:tabLst>
            </a:pPr>
            <a:r>
              <a:rPr dirty="0" sz="2400" spc="400" b="1">
                <a:solidFill>
                  <a:srgbClr val="85C050"/>
                </a:solidFill>
                <a:latin typeface="Arial"/>
                <a:cs typeface="Arial"/>
              </a:rPr>
              <a:t>"filter":	</a:t>
            </a:r>
            <a:r>
              <a:rPr dirty="0" sz="2400" spc="545" b="1">
                <a:solidFill>
                  <a:srgbClr val="85C050"/>
                </a:solidFill>
                <a:latin typeface="Arial"/>
                <a:cs typeface="Arial"/>
              </a:rPr>
              <a:t>{...}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21282" y="2952686"/>
            <a:ext cx="20358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0825" algn="l"/>
              </a:tabLst>
            </a:pP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"search"</a:t>
            </a:r>
            <a:r>
              <a:rPr dirty="0" sz="2400" spc="6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70" b="1">
                <a:solidFill>
                  <a:srgbClr val="85C050"/>
                </a:solidFill>
                <a:latin typeface="Arial"/>
                <a:cs typeface="Arial"/>
              </a:rPr>
              <a:t>}</a:t>
            </a:r>
            <a:r>
              <a:rPr dirty="0" sz="2400" spc="515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657" y="1653235"/>
            <a:ext cx="6227445" cy="210693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2694305" algn="l"/>
              </a:tabLst>
            </a:pPr>
            <a:r>
              <a:rPr dirty="0" sz="2400" spc="310" b="1">
                <a:solidFill>
                  <a:srgbClr val="3D3D3D"/>
                </a:solidFill>
                <a:latin typeface="Arial"/>
                <a:cs typeface="Arial"/>
              </a:rPr>
              <a:t>"filtered":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3028950" algn="l"/>
                <a:tab pos="4537710" algn="l"/>
                <a:tab pos="4872990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50" b="1">
                <a:solidFill>
                  <a:srgbClr val="85C050"/>
                </a:solidFill>
                <a:latin typeface="Arial"/>
                <a:cs typeface="Arial"/>
              </a:rPr>
              <a:t>"match":</a:t>
            </a:r>
            <a:r>
              <a:rPr dirty="0" sz="2400" spc="5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85C050"/>
                </a:solidFill>
                <a:latin typeface="Arial"/>
                <a:cs typeface="Arial"/>
              </a:rPr>
              <a:t>"title":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"filter":	</a:t>
            </a:r>
            <a:r>
              <a:rPr dirty="0" sz="2400" spc="545" b="1">
                <a:solidFill>
                  <a:srgbClr val="3D3D3D"/>
                </a:solidFill>
                <a:latin typeface="Arial"/>
                <a:cs typeface="Arial"/>
              </a:rPr>
              <a:t>{...}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657" y="3734739"/>
            <a:ext cx="86360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6227445" cy="169100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2694305" algn="l"/>
              </a:tabLst>
            </a:pPr>
            <a:r>
              <a:rPr dirty="0" sz="2400" spc="310" b="1">
                <a:solidFill>
                  <a:srgbClr val="3D3D3D"/>
                </a:solidFill>
                <a:latin typeface="Arial"/>
                <a:cs typeface="Arial"/>
              </a:rPr>
              <a:t>"filtered":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3029585" algn="l"/>
                <a:tab pos="4537710" algn="l"/>
                <a:tab pos="4872990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50" b="1">
                <a:solidFill>
                  <a:srgbClr val="3D3D3D"/>
                </a:solidFill>
                <a:latin typeface="Arial"/>
                <a:cs typeface="Arial"/>
              </a:rPr>
              <a:t>"match":</a:t>
            </a:r>
            <a:r>
              <a:rPr dirty="0" sz="2400" spc="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21787" y="2952686"/>
            <a:ext cx="20370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0825" algn="l"/>
              </a:tabLst>
            </a:pP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"search"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7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657" y="3318459"/>
            <a:ext cx="8404860" cy="169100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017905">
              <a:lnSpc>
                <a:spcPct val="100000"/>
              </a:lnSpc>
              <a:spcBef>
                <a:spcPts val="495"/>
              </a:spcBef>
              <a:tabLst>
                <a:tab pos="2694305" algn="l"/>
                <a:tab pos="3028950" algn="l"/>
                <a:tab pos="4537710" algn="l"/>
                <a:tab pos="4872355" algn="l"/>
                <a:tab pos="6548755" algn="l"/>
                <a:tab pos="8057515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"filter":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85C050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90" b="1">
                <a:solidFill>
                  <a:srgbClr val="85C050"/>
                </a:solidFill>
                <a:latin typeface="Arial"/>
                <a:cs typeface="Arial"/>
              </a:rPr>
              <a:t>"status":</a:t>
            </a:r>
            <a:r>
              <a:rPr dirty="0" sz="2400" spc="19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80" b="1">
                <a:solidFill>
                  <a:srgbClr val="85C050"/>
                </a:solidFill>
                <a:latin typeface="Arial"/>
                <a:cs typeface="Arial"/>
              </a:rPr>
              <a:t>"active"</a:t>
            </a:r>
            <a:r>
              <a:rPr dirty="0" sz="2400" spc="1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70" b="1">
                <a:solidFill>
                  <a:srgbClr val="85C050"/>
                </a:solidFill>
                <a:latin typeface="Arial"/>
                <a:cs typeface="Arial"/>
              </a:rPr>
              <a:t>}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5517" y="0"/>
            <a:ext cx="4972964" cy="6526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318221" y="0"/>
            <a:ext cx="6911975" cy="6451600"/>
          </a:xfrm>
          <a:custGeom>
            <a:avLst/>
            <a:gdLst/>
            <a:ahLst/>
            <a:cxnLst/>
            <a:rect l="l" t="t" r="r" b="b"/>
            <a:pathLst>
              <a:path w="6911975" h="6451600">
                <a:moveTo>
                  <a:pt x="6782572" y="0"/>
                </a:moveTo>
                <a:lnTo>
                  <a:pt x="132979" y="0"/>
                </a:lnTo>
                <a:lnTo>
                  <a:pt x="113728" y="14245"/>
                </a:lnTo>
                <a:lnTo>
                  <a:pt x="81778" y="45736"/>
                </a:lnTo>
                <a:lnTo>
                  <a:pt x="54555" y="81484"/>
                </a:lnTo>
                <a:lnTo>
                  <a:pt x="32539" y="121036"/>
                </a:lnTo>
                <a:lnTo>
                  <a:pt x="16216" y="163939"/>
                </a:lnTo>
                <a:lnTo>
                  <a:pt x="6068" y="209740"/>
                </a:lnTo>
                <a:lnTo>
                  <a:pt x="2578" y="257987"/>
                </a:lnTo>
                <a:lnTo>
                  <a:pt x="0" y="6129528"/>
                </a:lnTo>
                <a:lnTo>
                  <a:pt x="3550" y="6177790"/>
                </a:lnTo>
                <a:lnTo>
                  <a:pt x="13863" y="6223629"/>
                </a:lnTo>
                <a:lnTo>
                  <a:pt x="30432" y="6266589"/>
                </a:lnTo>
                <a:lnTo>
                  <a:pt x="52751" y="6306209"/>
                </a:lnTo>
                <a:lnTo>
                  <a:pt x="80314" y="6342034"/>
                </a:lnTo>
                <a:lnTo>
                  <a:pt x="112614" y="6373604"/>
                </a:lnTo>
                <a:lnTo>
                  <a:pt x="149144" y="6400461"/>
                </a:lnTo>
                <a:lnTo>
                  <a:pt x="189399" y="6422147"/>
                </a:lnTo>
                <a:lnTo>
                  <a:pt x="232871" y="6438204"/>
                </a:lnTo>
                <a:lnTo>
                  <a:pt x="279055" y="6448174"/>
                </a:lnTo>
                <a:lnTo>
                  <a:pt x="327444" y="6451600"/>
                </a:lnTo>
                <a:lnTo>
                  <a:pt x="6589013" y="6451600"/>
                </a:lnTo>
                <a:lnTo>
                  <a:pt x="6637284" y="6448174"/>
                </a:lnTo>
                <a:lnTo>
                  <a:pt x="6683143" y="6438204"/>
                </a:lnTo>
                <a:lnTo>
                  <a:pt x="6726131" y="6422147"/>
                </a:lnTo>
                <a:lnTo>
                  <a:pt x="6765786" y="6400461"/>
                </a:lnTo>
                <a:lnTo>
                  <a:pt x="6801649" y="6373604"/>
                </a:lnTo>
                <a:lnTo>
                  <a:pt x="6833258" y="6342034"/>
                </a:lnTo>
                <a:lnTo>
                  <a:pt x="6860152" y="6306209"/>
                </a:lnTo>
                <a:lnTo>
                  <a:pt x="6881872" y="6266589"/>
                </a:lnTo>
                <a:lnTo>
                  <a:pt x="6897957" y="6223629"/>
                </a:lnTo>
                <a:lnTo>
                  <a:pt x="6907946" y="6177790"/>
                </a:lnTo>
                <a:lnTo>
                  <a:pt x="6911378" y="6129528"/>
                </a:lnTo>
                <a:lnTo>
                  <a:pt x="6911378" y="257987"/>
                </a:lnTo>
                <a:lnTo>
                  <a:pt x="6782572" y="0"/>
                </a:lnTo>
                <a:close/>
              </a:path>
              <a:path w="6911975" h="6451600">
                <a:moveTo>
                  <a:pt x="6782572" y="0"/>
                </a:moveTo>
                <a:lnTo>
                  <a:pt x="6911378" y="257987"/>
                </a:lnTo>
                <a:lnTo>
                  <a:pt x="6907946" y="209740"/>
                </a:lnTo>
                <a:lnTo>
                  <a:pt x="6897957" y="163939"/>
                </a:lnTo>
                <a:lnTo>
                  <a:pt x="6881872" y="121036"/>
                </a:lnTo>
                <a:lnTo>
                  <a:pt x="6860152" y="81484"/>
                </a:lnTo>
                <a:lnTo>
                  <a:pt x="6833258" y="45736"/>
                </a:lnTo>
                <a:lnTo>
                  <a:pt x="6801649" y="14245"/>
                </a:lnTo>
                <a:lnTo>
                  <a:pt x="6782572" y="0"/>
                </a:lnTo>
                <a:close/>
              </a:path>
              <a:path w="6911975" h="6451600">
                <a:moveTo>
                  <a:pt x="6911378" y="0"/>
                </a:moveTo>
                <a:lnTo>
                  <a:pt x="6782572" y="0"/>
                </a:lnTo>
                <a:lnTo>
                  <a:pt x="6801649" y="14245"/>
                </a:lnTo>
                <a:lnTo>
                  <a:pt x="6833258" y="45736"/>
                </a:lnTo>
                <a:lnTo>
                  <a:pt x="6860152" y="81484"/>
                </a:lnTo>
                <a:lnTo>
                  <a:pt x="6881872" y="121036"/>
                </a:lnTo>
                <a:lnTo>
                  <a:pt x="6897957" y="163939"/>
                </a:lnTo>
                <a:lnTo>
                  <a:pt x="6907946" y="209740"/>
                </a:lnTo>
                <a:lnTo>
                  <a:pt x="6911378" y="257987"/>
                </a:lnTo>
                <a:lnTo>
                  <a:pt x="6911378" y="0"/>
                </a:lnTo>
                <a:close/>
              </a:path>
            </a:pathLst>
          </a:custGeom>
          <a:solidFill>
            <a:srgbClr val="FFFFFF">
              <a:alpha val="9026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51921" y="2156891"/>
            <a:ext cx="7080884" cy="802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100" spc="-65"/>
              <a:t>elasticsearch.org/guide</a:t>
            </a:r>
            <a:endParaRPr sz="51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8406765" cy="335597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2694305" algn="l"/>
              </a:tabLst>
            </a:pPr>
            <a:r>
              <a:rPr dirty="0" sz="2400" spc="310" b="1">
                <a:solidFill>
                  <a:srgbClr val="3D3D3D"/>
                </a:solidFill>
                <a:latin typeface="Arial"/>
                <a:cs typeface="Arial"/>
              </a:rPr>
              <a:t>"filtered":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3028950" algn="l"/>
                <a:tab pos="5208270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40" b="1">
                <a:solidFill>
                  <a:srgbClr val="85C050"/>
                </a:solidFill>
                <a:latin typeface="Arial"/>
                <a:cs typeface="Arial"/>
              </a:rPr>
              <a:t>"match_all":	</a:t>
            </a:r>
            <a:r>
              <a:rPr dirty="0" sz="2400" spc="445" b="1">
                <a:solidFill>
                  <a:srgbClr val="85C050"/>
                </a:solidFill>
                <a:latin typeface="Arial"/>
                <a:cs typeface="Arial"/>
              </a:rPr>
              <a:t>{}</a:t>
            </a:r>
            <a:r>
              <a:rPr dirty="0" sz="2400" spc="445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3029585" algn="l"/>
                <a:tab pos="4537710" algn="l"/>
                <a:tab pos="4872990" algn="l"/>
                <a:tab pos="6549390" algn="l"/>
                <a:tab pos="805815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"filter":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90" b="1">
                <a:solidFill>
                  <a:srgbClr val="3D3D3D"/>
                </a:solidFill>
                <a:latin typeface="Arial"/>
                <a:cs typeface="Arial"/>
              </a:rPr>
              <a:t>"status":</a:t>
            </a:r>
            <a:r>
              <a:rPr dirty="0" sz="2400" spc="19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80" b="1">
                <a:solidFill>
                  <a:srgbClr val="3D3D3D"/>
                </a:solidFill>
                <a:latin typeface="Arial"/>
                <a:cs typeface="Arial"/>
              </a:rPr>
              <a:t>"active"</a:t>
            </a:r>
            <a:r>
              <a:rPr dirty="0" sz="2400" spc="1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8406765" cy="335597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2694305" algn="l"/>
              </a:tabLst>
            </a:pPr>
            <a:r>
              <a:rPr dirty="0" sz="2400" spc="310" b="1">
                <a:solidFill>
                  <a:srgbClr val="3D3D3D"/>
                </a:solidFill>
                <a:latin typeface="Arial"/>
                <a:cs typeface="Arial"/>
              </a:rPr>
              <a:t>"filtered":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3029585" algn="l"/>
                <a:tab pos="5208270" algn="l"/>
              </a:tabLst>
            </a:pPr>
            <a:r>
              <a:rPr dirty="0" sz="2400" spc="114" b="1">
                <a:solidFill>
                  <a:srgbClr val="DCDEE0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	</a:t>
            </a:r>
            <a:r>
              <a:rPr dirty="0" sz="2400" spc="140" b="1">
                <a:solidFill>
                  <a:srgbClr val="DCDEE0"/>
                </a:solidFill>
                <a:latin typeface="Arial"/>
                <a:cs typeface="Arial"/>
              </a:rPr>
              <a:t>"match_all":	</a:t>
            </a:r>
            <a:r>
              <a:rPr dirty="0" sz="2400" spc="450" b="1">
                <a:solidFill>
                  <a:srgbClr val="DCDEE0"/>
                </a:solidFill>
                <a:latin typeface="Arial"/>
                <a:cs typeface="Arial"/>
              </a:rPr>
              <a:t>{}},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3029585" algn="l"/>
                <a:tab pos="4537710" algn="l"/>
                <a:tab pos="4872990" algn="l"/>
                <a:tab pos="6549390" algn="l"/>
                <a:tab pos="805815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"filter":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90" b="1">
                <a:solidFill>
                  <a:srgbClr val="3D3D3D"/>
                </a:solidFill>
                <a:latin typeface="Arial"/>
                <a:cs typeface="Arial"/>
              </a:rPr>
              <a:t>"status":</a:t>
            </a:r>
            <a:r>
              <a:rPr dirty="0" sz="2400" spc="19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80" b="1">
                <a:solidFill>
                  <a:srgbClr val="3D3D3D"/>
                </a:solidFill>
                <a:latin typeface="Arial"/>
                <a:cs typeface="Arial"/>
              </a:rPr>
              <a:t>"active"</a:t>
            </a:r>
            <a:r>
              <a:rPr dirty="0" sz="2400" spc="18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1455" y="2896107"/>
            <a:ext cx="722185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0"/>
              <a:t>how </a:t>
            </a:r>
            <a:r>
              <a:rPr dirty="0" spc="55"/>
              <a:t>data </a:t>
            </a:r>
            <a:r>
              <a:rPr dirty="0" spc="-390"/>
              <a:t>is</a:t>
            </a:r>
            <a:r>
              <a:rPr dirty="0" spc="204"/>
              <a:t> </a:t>
            </a:r>
            <a:r>
              <a:rPr dirty="0"/>
              <a:t>indexed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57" y="1145235"/>
            <a:ext cx="7736840" cy="169100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190750" algn="l"/>
                <a:tab pos="3364229" algn="l"/>
                <a:tab pos="437007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1385" algn="l"/>
                <a:tab pos="3364865" algn="l"/>
                <a:tab pos="4705985" algn="l"/>
                <a:tab pos="5376545" algn="l"/>
                <a:tab pos="6885305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14" b="1">
                <a:solidFill>
                  <a:srgbClr val="3D3D3D"/>
                </a:solidFill>
                <a:latin typeface="Arial"/>
                <a:cs typeface="Arial"/>
              </a:rPr>
              <a:t>"Brown</a:t>
            </a:r>
            <a:r>
              <a:rPr dirty="0" sz="2400" spc="-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57" y="1145235"/>
            <a:ext cx="8406765" cy="418846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190750" algn="l"/>
                <a:tab pos="3364229" algn="l"/>
                <a:tab pos="437007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1385" algn="l"/>
                <a:tab pos="3364865" algn="l"/>
                <a:tab pos="4705985" algn="l"/>
                <a:tab pos="5376545" algn="l"/>
                <a:tab pos="6885305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-114" b="1">
                <a:solidFill>
                  <a:srgbClr val="3D3D3D"/>
                </a:solidFill>
                <a:latin typeface="Arial"/>
                <a:cs typeface="Arial"/>
              </a:rPr>
              <a:t>"Brown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0750" algn="l"/>
                <a:tab pos="3699510" algn="l"/>
                <a:tab pos="453771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-10" b="1">
                <a:solidFill>
                  <a:srgbClr val="3D3D3D"/>
                </a:solidFill>
                <a:latin typeface="Arial"/>
                <a:cs typeface="Arial"/>
              </a:rPr>
              <a:t>"Keeping	</a:t>
            </a:r>
            <a:r>
              <a:rPr dirty="0" sz="2400" spc="85" b="1">
                <a:solidFill>
                  <a:srgbClr val="3D3D3D"/>
                </a:solidFill>
                <a:latin typeface="Arial"/>
                <a:cs typeface="Arial"/>
              </a:rPr>
              <a:t>pets	</a:t>
            </a:r>
            <a:r>
              <a:rPr dirty="0" sz="2400" spc="185" b="1">
                <a:solidFill>
                  <a:srgbClr val="3D3D3D"/>
                </a:solidFill>
                <a:latin typeface="Arial"/>
                <a:cs typeface="Arial"/>
              </a:rPr>
              <a:t>healthy",</a:t>
            </a:r>
            <a:endParaRPr sz="2400">
              <a:latin typeface="Arial"/>
              <a:cs typeface="Arial"/>
            </a:endParaRPr>
          </a:p>
          <a:p>
            <a:pPr marL="2358390" marR="5080" indent="-2011045">
              <a:lnSpc>
                <a:spcPct val="113799"/>
              </a:lnSpc>
              <a:spcBef>
                <a:spcPts val="5"/>
              </a:spcBef>
              <a:tabLst>
                <a:tab pos="2191385" algn="l"/>
                <a:tab pos="2861945" algn="l"/>
                <a:tab pos="3699510" algn="l"/>
                <a:tab pos="3867785" algn="l"/>
                <a:tab pos="4873625" algn="l"/>
                <a:tab pos="5544185" algn="l"/>
                <a:tab pos="6382385" algn="l"/>
                <a:tab pos="7722870" algn="l"/>
                <a:tab pos="8225790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"My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quick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fox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eats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on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3D3D3D"/>
                </a:solidFill>
                <a:latin typeface="Arial"/>
                <a:cs typeface="Arial"/>
              </a:rPr>
              <a:t>a  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regular	</a:t>
            </a:r>
            <a:r>
              <a:rPr dirty="0" sz="2400" spc="105" b="1">
                <a:solidFill>
                  <a:srgbClr val="3D3D3D"/>
                </a:solidFill>
                <a:latin typeface="Arial"/>
                <a:cs typeface="Arial"/>
              </a:rPr>
              <a:t>basis"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8352" y="4109897"/>
            <a:ext cx="1930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 b="1">
                <a:solidFill>
                  <a:srgbClr val="3D3D3D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7357" y="1286913"/>
            <a:ext cx="8046720" cy="405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395"/>
              </a:spcBef>
              <a:tabLst>
                <a:tab pos="2178050" algn="l"/>
                <a:tab pos="3351529" algn="l"/>
                <a:tab pos="435737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400"/>
              </a:spcBef>
              <a:tabLst>
                <a:tab pos="2178685" algn="l"/>
                <a:tab pos="3352165" algn="l"/>
                <a:tab pos="4693285" algn="l"/>
                <a:tab pos="5363845" algn="l"/>
                <a:tab pos="6872605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-114" b="1">
                <a:solidFill>
                  <a:srgbClr val="3D3D3D"/>
                </a:solidFill>
                <a:latin typeface="Arial"/>
                <a:cs typeface="Arial"/>
              </a:rPr>
              <a:t>"Brown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395"/>
              </a:spcBef>
              <a:tabLst>
                <a:tab pos="2178050" algn="l"/>
                <a:tab pos="3686810" algn="l"/>
                <a:tab pos="452501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-10" b="1">
                <a:solidFill>
                  <a:srgbClr val="3D3D3D"/>
                </a:solidFill>
                <a:latin typeface="Arial"/>
                <a:cs typeface="Arial"/>
              </a:rPr>
              <a:t>"Keeping	</a:t>
            </a:r>
            <a:r>
              <a:rPr dirty="0" sz="2400" spc="85" b="1">
                <a:solidFill>
                  <a:srgbClr val="3D3D3D"/>
                </a:solidFill>
                <a:latin typeface="Arial"/>
                <a:cs typeface="Arial"/>
              </a:rPr>
              <a:t>pets	</a:t>
            </a:r>
            <a:r>
              <a:rPr dirty="0" sz="2400" spc="185" b="1">
                <a:solidFill>
                  <a:srgbClr val="3D3D3D"/>
                </a:solidFill>
                <a:latin typeface="Arial"/>
                <a:cs typeface="Arial"/>
              </a:rPr>
              <a:t>healthy",</a:t>
            </a:r>
            <a:endParaRPr sz="2400">
              <a:latin typeface="Arial"/>
              <a:cs typeface="Arial"/>
            </a:endParaRPr>
          </a:p>
          <a:p>
            <a:pPr marL="2345690" indent="-2011045">
              <a:lnSpc>
                <a:spcPct val="113799"/>
              </a:lnSpc>
              <a:tabLst>
                <a:tab pos="2178685" algn="l"/>
                <a:tab pos="2849245" algn="l"/>
                <a:tab pos="3686810" algn="l"/>
                <a:tab pos="3855085" algn="l"/>
                <a:tab pos="4860925" algn="l"/>
                <a:tab pos="5531485" algn="l"/>
                <a:tab pos="6369685" algn="l"/>
                <a:tab pos="7710170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"My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quick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fox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eats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10" b="1">
                <a:solidFill>
                  <a:srgbClr val="3D3D3D"/>
                </a:solidFill>
                <a:latin typeface="Arial"/>
                <a:cs typeface="Arial"/>
              </a:rPr>
              <a:t>on  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regular	</a:t>
            </a:r>
            <a:r>
              <a:rPr dirty="0" sz="2400" spc="105" b="1">
                <a:solidFill>
                  <a:srgbClr val="3D3D3D"/>
                </a:solidFill>
                <a:latin typeface="Arial"/>
                <a:cs typeface="Arial"/>
              </a:rPr>
              <a:t>basis"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749300"/>
            <a:ext cx="8534400" cy="5359400"/>
          </a:xfrm>
          <a:custGeom>
            <a:avLst/>
            <a:gdLst/>
            <a:ahLst/>
            <a:cxnLst/>
            <a:rect l="l" t="t" r="r" b="b"/>
            <a:pathLst>
              <a:path w="8534400" h="5359400">
                <a:moveTo>
                  <a:pt x="0" y="0"/>
                </a:moveTo>
                <a:lnTo>
                  <a:pt x="8534400" y="0"/>
                </a:lnTo>
                <a:lnTo>
                  <a:pt x="8534400" y="5359400"/>
                </a:lnTo>
                <a:lnTo>
                  <a:pt x="0" y="5359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8375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79500" y="2451100"/>
            <a:ext cx="6985000" cy="1524000"/>
          </a:xfrm>
          <a:custGeom>
            <a:avLst/>
            <a:gdLst/>
            <a:ahLst/>
            <a:cxnLst/>
            <a:rect l="l" t="t" r="r" b="b"/>
            <a:pathLst>
              <a:path w="6985000" h="1524000">
                <a:moveTo>
                  <a:pt x="0" y="0"/>
                </a:moveTo>
                <a:lnTo>
                  <a:pt x="6985000" y="0"/>
                </a:lnTo>
                <a:lnTo>
                  <a:pt x="6985000" y="1524000"/>
                </a:lnTo>
                <a:lnTo>
                  <a:pt x="0" y="1524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98332" y="2391232"/>
            <a:ext cx="6746875" cy="148336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946150" marR="5080" indent="-934085">
              <a:lnSpc>
                <a:spcPts val="5600"/>
              </a:lnSpc>
              <a:spcBef>
                <a:spcPts val="520"/>
              </a:spcBef>
            </a:pPr>
            <a:r>
              <a:rPr dirty="0" sz="4900" spc="-5" b="1">
                <a:latin typeface="Courier New"/>
                <a:cs typeface="Courier New"/>
              </a:rPr>
              <a:t>where content</a:t>
            </a:r>
            <a:r>
              <a:rPr dirty="0" sz="4900" spc="-95" b="1">
                <a:latin typeface="Courier New"/>
                <a:cs typeface="Courier New"/>
              </a:rPr>
              <a:t> </a:t>
            </a:r>
            <a:r>
              <a:rPr dirty="0" sz="4900" spc="-5" b="1">
                <a:latin typeface="Courier New"/>
                <a:cs typeface="Courier New"/>
              </a:rPr>
              <a:t>like  “</a:t>
            </a:r>
            <a:r>
              <a:rPr dirty="0" sz="4900" spc="-5" b="1">
                <a:solidFill>
                  <a:srgbClr val="85C050"/>
                </a:solidFill>
                <a:latin typeface="Courier New"/>
                <a:cs typeface="Courier New"/>
              </a:rPr>
              <a:t>%brown%fox%</a:t>
            </a:r>
            <a:r>
              <a:rPr dirty="0" sz="4900" spc="-5" b="1">
                <a:latin typeface="Courier New"/>
                <a:cs typeface="Courier New"/>
              </a:rPr>
              <a:t>”</a:t>
            </a:r>
            <a:endParaRPr sz="49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8352" y="4109897"/>
            <a:ext cx="1930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 b="1">
                <a:solidFill>
                  <a:srgbClr val="3D3D3D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7357" y="1286913"/>
            <a:ext cx="8046720" cy="405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395"/>
              </a:spcBef>
              <a:tabLst>
                <a:tab pos="2178050" algn="l"/>
                <a:tab pos="3351529" algn="l"/>
                <a:tab pos="435737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400"/>
              </a:spcBef>
              <a:tabLst>
                <a:tab pos="2178685" algn="l"/>
                <a:tab pos="3352165" algn="l"/>
                <a:tab pos="4693285" algn="l"/>
                <a:tab pos="5363845" algn="l"/>
                <a:tab pos="6872605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-114" b="1">
                <a:solidFill>
                  <a:srgbClr val="3D3D3D"/>
                </a:solidFill>
                <a:latin typeface="Arial"/>
                <a:cs typeface="Arial"/>
              </a:rPr>
              <a:t>"Brown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395"/>
              </a:spcBef>
              <a:tabLst>
                <a:tab pos="2178050" algn="l"/>
                <a:tab pos="3686810" algn="l"/>
                <a:tab pos="452501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-10" b="1">
                <a:solidFill>
                  <a:srgbClr val="3D3D3D"/>
                </a:solidFill>
                <a:latin typeface="Arial"/>
                <a:cs typeface="Arial"/>
              </a:rPr>
              <a:t>"Keeping	</a:t>
            </a:r>
            <a:r>
              <a:rPr dirty="0" sz="2400" spc="85" b="1">
                <a:solidFill>
                  <a:srgbClr val="3D3D3D"/>
                </a:solidFill>
                <a:latin typeface="Arial"/>
                <a:cs typeface="Arial"/>
              </a:rPr>
              <a:t>pets	</a:t>
            </a:r>
            <a:r>
              <a:rPr dirty="0" sz="2400" spc="185" b="1">
                <a:solidFill>
                  <a:srgbClr val="3D3D3D"/>
                </a:solidFill>
                <a:latin typeface="Arial"/>
                <a:cs typeface="Arial"/>
              </a:rPr>
              <a:t>healthy",</a:t>
            </a:r>
            <a:endParaRPr sz="2400">
              <a:latin typeface="Arial"/>
              <a:cs typeface="Arial"/>
            </a:endParaRPr>
          </a:p>
          <a:p>
            <a:pPr marL="2345690" indent="-2011045">
              <a:lnSpc>
                <a:spcPct val="113799"/>
              </a:lnSpc>
              <a:tabLst>
                <a:tab pos="2178685" algn="l"/>
                <a:tab pos="2849245" algn="l"/>
                <a:tab pos="3686810" algn="l"/>
                <a:tab pos="3855085" algn="l"/>
                <a:tab pos="4860925" algn="l"/>
                <a:tab pos="5531485" algn="l"/>
                <a:tab pos="6369685" algn="l"/>
                <a:tab pos="7710170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"My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quick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fox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eats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10" b="1">
                <a:solidFill>
                  <a:srgbClr val="3D3D3D"/>
                </a:solidFill>
                <a:latin typeface="Arial"/>
                <a:cs typeface="Arial"/>
              </a:rPr>
              <a:t>on  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regular	</a:t>
            </a:r>
            <a:r>
              <a:rPr dirty="0" sz="2400" spc="105" b="1">
                <a:solidFill>
                  <a:srgbClr val="3D3D3D"/>
                </a:solidFill>
                <a:latin typeface="Arial"/>
                <a:cs typeface="Arial"/>
              </a:rPr>
              <a:t>basis"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749300"/>
            <a:ext cx="8534400" cy="5359400"/>
          </a:xfrm>
          <a:custGeom>
            <a:avLst/>
            <a:gdLst/>
            <a:ahLst/>
            <a:cxnLst/>
            <a:rect l="l" t="t" r="r" b="b"/>
            <a:pathLst>
              <a:path w="8534400" h="5359400">
                <a:moveTo>
                  <a:pt x="0" y="0"/>
                </a:moveTo>
                <a:lnTo>
                  <a:pt x="8534400" y="0"/>
                </a:lnTo>
                <a:lnTo>
                  <a:pt x="8534400" y="5359400"/>
                </a:lnTo>
                <a:lnTo>
                  <a:pt x="0" y="5359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8375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62100" y="2628900"/>
            <a:ext cx="6019800" cy="1143000"/>
          </a:xfrm>
          <a:custGeom>
            <a:avLst/>
            <a:gdLst/>
            <a:ahLst/>
            <a:cxnLst/>
            <a:rect l="l" t="t" r="r" b="b"/>
            <a:pathLst>
              <a:path w="6019800" h="1143000">
                <a:moveTo>
                  <a:pt x="0" y="0"/>
                </a:moveTo>
                <a:lnTo>
                  <a:pt x="6019800" y="0"/>
                </a:lnTo>
                <a:lnTo>
                  <a:pt x="6019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644014" y="2667508"/>
            <a:ext cx="589661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70" b="1">
                <a:solidFill>
                  <a:srgbClr val="85C050"/>
                </a:solidFill>
                <a:latin typeface="Arial"/>
                <a:cs typeface="Arial"/>
              </a:rPr>
              <a:t>slow </a:t>
            </a:r>
            <a:r>
              <a:rPr dirty="0" sz="6000" spc="110" b="1">
                <a:solidFill>
                  <a:srgbClr val="85C050"/>
                </a:solidFill>
                <a:latin typeface="Arial"/>
                <a:cs typeface="Arial"/>
              </a:rPr>
              <a:t>&amp;</a:t>
            </a:r>
            <a:r>
              <a:rPr dirty="0" sz="6000" spc="30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45" b="1">
                <a:solidFill>
                  <a:srgbClr val="85C050"/>
                </a:solidFill>
                <a:latin typeface="Arial"/>
                <a:cs typeface="Arial"/>
              </a:rPr>
              <a:t>inflexible</a:t>
            </a:r>
            <a:endParaRPr sz="6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357" y="1286913"/>
            <a:ext cx="8381365" cy="405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395"/>
              </a:spcBef>
              <a:tabLst>
                <a:tab pos="2178050" algn="l"/>
                <a:tab pos="3351529" algn="l"/>
                <a:tab pos="435737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400"/>
              </a:spcBef>
              <a:tabLst>
                <a:tab pos="2178685" algn="l"/>
                <a:tab pos="3352165" algn="l"/>
                <a:tab pos="4693285" algn="l"/>
                <a:tab pos="5363845" algn="l"/>
                <a:tab pos="6872605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-114" b="1">
                <a:solidFill>
                  <a:srgbClr val="3D3D3D"/>
                </a:solidFill>
                <a:latin typeface="Arial"/>
                <a:cs typeface="Arial"/>
              </a:rPr>
              <a:t>"Brown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395"/>
              </a:spcBef>
              <a:tabLst>
                <a:tab pos="2178050" algn="l"/>
                <a:tab pos="3686810" algn="l"/>
                <a:tab pos="452501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-10" b="1">
                <a:solidFill>
                  <a:srgbClr val="3D3D3D"/>
                </a:solidFill>
                <a:latin typeface="Arial"/>
                <a:cs typeface="Arial"/>
              </a:rPr>
              <a:t>"Keeping	</a:t>
            </a:r>
            <a:r>
              <a:rPr dirty="0" sz="2400" spc="85" b="1">
                <a:solidFill>
                  <a:srgbClr val="3D3D3D"/>
                </a:solidFill>
                <a:latin typeface="Arial"/>
                <a:cs typeface="Arial"/>
              </a:rPr>
              <a:t>pets	</a:t>
            </a:r>
            <a:r>
              <a:rPr dirty="0" sz="2400" spc="185" b="1">
                <a:solidFill>
                  <a:srgbClr val="3D3D3D"/>
                </a:solidFill>
                <a:latin typeface="Arial"/>
                <a:cs typeface="Arial"/>
              </a:rPr>
              <a:t>healthy",</a:t>
            </a:r>
            <a:endParaRPr sz="2400">
              <a:latin typeface="Arial"/>
              <a:cs typeface="Arial"/>
            </a:endParaRPr>
          </a:p>
          <a:p>
            <a:pPr marL="2345690" indent="-2011045">
              <a:lnSpc>
                <a:spcPct val="113799"/>
              </a:lnSpc>
              <a:tabLst>
                <a:tab pos="2178685" algn="l"/>
                <a:tab pos="2849245" algn="l"/>
                <a:tab pos="3686810" algn="l"/>
                <a:tab pos="3855085" algn="l"/>
                <a:tab pos="4860925" algn="l"/>
                <a:tab pos="5531485" algn="l"/>
                <a:tab pos="6369685" algn="l"/>
                <a:tab pos="7710170" algn="l"/>
                <a:tab pos="8213090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"My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quick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fox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eats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on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3D3D3D"/>
                </a:solidFill>
                <a:latin typeface="Arial"/>
                <a:cs typeface="Arial"/>
              </a:rPr>
              <a:t>a  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regular	</a:t>
            </a:r>
            <a:r>
              <a:rPr dirty="0" sz="2400" spc="105" b="1">
                <a:solidFill>
                  <a:srgbClr val="3D3D3D"/>
                </a:solidFill>
                <a:latin typeface="Arial"/>
                <a:cs typeface="Arial"/>
              </a:rPr>
              <a:t>basis"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2900" y="711200"/>
            <a:ext cx="8572500" cy="5435600"/>
          </a:xfrm>
          <a:custGeom>
            <a:avLst/>
            <a:gdLst/>
            <a:ahLst/>
            <a:cxnLst/>
            <a:rect l="l" t="t" r="r" b="b"/>
            <a:pathLst>
              <a:path w="8572500" h="5435600">
                <a:moveTo>
                  <a:pt x="0" y="0"/>
                </a:moveTo>
                <a:lnTo>
                  <a:pt x="8572500" y="0"/>
                </a:lnTo>
                <a:lnTo>
                  <a:pt x="8572500" y="5435600"/>
                </a:lnTo>
                <a:lnTo>
                  <a:pt x="0" y="5435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8375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5800" y="2616200"/>
            <a:ext cx="7366000" cy="1155700"/>
          </a:xfrm>
          <a:custGeom>
            <a:avLst/>
            <a:gdLst/>
            <a:ahLst/>
            <a:cxnLst/>
            <a:rect l="l" t="t" r="r" b="b"/>
            <a:pathLst>
              <a:path w="7366000" h="1155700">
                <a:moveTo>
                  <a:pt x="0" y="0"/>
                </a:moveTo>
                <a:lnTo>
                  <a:pt x="7366000" y="0"/>
                </a:lnTo>
                <a:lnTo>
                  <a:pt x="7366000" y="1155700"/>
                </a:lnTo>
                <a:lnTo>
                  <a:pt x="0" y="11557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96248" y="2670467"/>
            <a:ext cx="354076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4"/>
              <a:t>“analysis”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57" y="1145235"/>
            <a:ext cx="8406765" cy="418846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190750" algn="l"/>
                <a:tab pos="3364229" algn="l"/>
                <a:tab pos="437007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5" b="1">
                <a:solidFill>
                  <a:srgbClr val="3D3D3D"/>
                </a:solidFill>
                <a:latin typeface="Arial"/>
                <a:cs typeface="Arial"/>
              </a:rPr>
              <a:t>"Quick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	</a:t>
            </a:r>
            <a:r>
              <a:rPr dirty="0" sz="2400" spc="225" b="1">
                <a:solidFill>
                  <a:srgbClr val="3D3D3D"/>
                </a:solidFill>
                <a:latin typeface="Arial"/>
                <a:cs typeface="Arial"/>
              </a:rPr>
              <a:t>rabbits",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1385" algn="l"/>
                <a:tab pos="3364865" algn="l"/>
                <a:tab pos="4705985" algn="l"/>
                <a:tab pos="5376545" algn="l"/>
                <a:tab pos="6885305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-114" b="1">
                <a:solidFill>
                  <a:srgbClr val="3D3D3D"/>
                </a:solidFill>
                <a:latin typeface="Arial"/>
                <a:cs typeface="Arial"/>
              </a:rPr>
              <a:t>"Brown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are	</a:t>
            </a:r>
            <a:r>
              <a:rPr dirty="0" sz="2400" spc="-185" b="1">
                <a:solidFill>
                  <a:srgbClr val="3D3D3D"/>
                </a:solidFill>
                <a:latin typeface="Arial"/>
                <a:cs typeface="Arial"/>
              </a:rPr>
              <a:t>commonly	</a:t>
            </a:r>
            <a:r>
              <a:rPr dirty="0" sz="2400" spc="-5" b="1">
                <a:solidFill>
                  <a:srgbClr val="3D3D3D"/>
                </a:solidFill>
                <a:latin typeface="Arial"/>
                <a:cs typeface="Arial"/>
              </a:rPr>
              <a:t>seen"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0750" algn="l"/>
                <a:tab pos="3699510" algn="l"/>
                <a:tab pos="4537710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-10" b="1">
                <a:solidFill>
                  <a:srgbClr val="3D3D3D"/>
                </a:solidFill>
                <a:latin typeface="Arial"/>
                <a:cs typeface="Arial"/>
              </a:rPr>
              <a:t>"Keeping	</a:t>
            </a:r>
            <a:r>
              <a:rPr dirty="0" sz="2400" spc="85" b="1">
                <a:solidFill>
                  <a:srgbClr val="3D3D3D"/>
                </a:solidFill>
                <a:latin typeface="Arial"/>
                <a:cs typeface="Arial"/>
              </a:rPr>
              <a:t>pets	</a:t>
            </a:r>
            <a:r>
              <a:rPr dirty="0" sz="2400" spc="185" b="1">
                <a:solidFill>
                  <a:srgbClr val="3D3D3D"/>
                </a:solidFill>
                <a:latin typeface="Arial"/>
                <a:cs typeface="Arial"/>
              </a:rPr>
              <a:t>healthy",</a:t>
            </a:r>
            <a:endParaRPr sz="2400">
              <a:latin typeface="Arial"/>
              <a:cs typeface="Arial"/>
            </a:endParaRPr>
          </a:p>
          <a:p>
            <a:pPr marL="2358390" marR="5080" indent="-2011045">
              <a:lnSpc>
                <a:spcPct val="113799"/>
              </a:lnSpc>
              <a:spcBef>
                <a:spcPts val="5"/>
              </a:spcBef>
              <a:tabLst>
                <a:tab pos="2191385" algn="l"/>
                <a:tab pos="2861945" algn="l"/>
                <a:tab pos="3699510" algn="l"/>
                <a:tab pos="3867785" algn="l"/>
                <a:tab pos="4873625" algn="l"/>
                <a:tab pos="5544185" algn="l"/>
                <a:tab pos="6382385" algn="l"/>
                <a:tab pos="7722870" algn="l"/>
                <a:tab pos="8225790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"My</a:t>
            </a:r>
            <a:r>
              <a:rPr dirty="0" sz="2400" spc="-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quick</a:t>
            </a:r>
            <a:r>
              <a:rPr dirty="0" sz="2400" spc="6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brown</a:t>
            </a:r>
            <a:r>
              <a:rPr dirty="0" sz="2400" spc="-1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fox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eats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rabbits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on</a:t>
            </a:r>
            <a:r>
              <a:rPr dirty="0" sz="2400" spc="-1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3D3D3D"/>
                </a:solidFill>
                <a:latin typeface="Arial"/>
                <a:cs typeface="Arial"/>
              </a:rPr>
              <a:t>a  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regular	</a:t>
            </a:r>
            <a:r>
              <a:rPr dirty="0" sz="2400" spc="105" b="1">
                <a:solidFill>
                  <a:srgbClr val="3D3D3D"/>
                </a:solidFill>
                <a:latin typeface="Arial"/>
                <a:cs typeface="Arial"/>
              </a:rPr>
              <a:t>basis"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657" y="1145235"/>
            <a:ext cx="8572500" cy="418846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191385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[quick,brown,rabbits],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1385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90" b="1">
                <a:solidFill>
                  <a:srgbClr val="3D3D3D"/>
                </a:solidFill>
                <a:latin typeface="Arial"/>
                <a:cs typeface="Arial"/>
              </a:rPr>
              <a:t>[brown,rabbits,are,commonly,seen]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  <a:tabLst>
                <a:tab pos="2191385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185" b="1">
                <a:solidFill>
                  <a:srgbClr val="3D3D3D"/>
                </a:solidFill>
                <a:latin typeface="Arial"/>
                <a:cs typeface="Arial"/>
              </a:rPr>
              <a:t>[keeping,pets,healthy],</a:t>
            </a:r>
            <a:endParaRPr sz="2400">
              <a:latin typeface="Arial"/>
              <a:cs typeface="Arial"/>
            </a:endParaRPr>
          </a:p>
          <a:p>
            <a:pPr marL="2358390" marR="5080" indent="-2011045">
              <a:lnSpc>
                <a:spcPct val="113799"/>
              </a:lnSpc>
              <a:spcBef>
                <a:spcPts val="5"/>
              </a:spcBef>
              <a:tabLst>
                <a:tab pos="2191385" algn="l"/>
              </a:tabLst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165" b="1">
                <a:solidFill>
                  <a:srgbClr val="3D3D3D"/>
                </a:solidFill>
                <a:latin typeface="Arial"/>
                <a:cs typeface="Arial"/>
              </a:rPr>
              <a:t>[my,quick,brown,fox,eats,rabbits,on,a,  </a:t>
            </a:r>
            <a:r>
              <a:rPr dirty="0" sz="2400" spc="195" b="1">
                <a:solidFill>
                  <a:srgbClr val="3D3D3D"/>
                </a:solidFill>
                <a:latin typeface="Arial"/>
                <a:cs typeface="Arial"/>
              </a:rPr>
              <a:t>regular,basis]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0351" y="2051558"/>
            <a:ext cx="454342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elas</a:t>
            </a:r>
            <a:r>
              <a:rPr dirty="0" spc="-65"/>
              <a:t>t</a:t>
            </a:r>
            <a:r>
              <a:rPr dirty="0" spc="-250"/>
              <a:t>icsea</a:t>
            </a:r>
            <a:r>
              <a:rPr dirty="0" spc="-114"/>
              <a:t>r</a:t>
            </a:r>
            <a:r>
              <a:rPr dirty="0" spc="-335"/>
              <a:t>ch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4712" y="874712"/>
          <a:ext cx="7404100" cy="510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640"/>
                <a:gridCol w="2453640"/>
                <a:gridCol w="2453639"/>
              </a:tblGrid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355"/>
                        </a:lnSpc>
                      </a:pPr>
                      <a:r>
                        <a:rPr dirty="0" sz="2000" spc="-125" b="1">
                          <a:latin typeface="Arial"/>
                          <a:cs typeface="Arial"/>
                        </a:rPr>
                        <a:t>Term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1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are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75" b="1">
                          <a:latin typeface="Arial"/>
                          <a:cs typeface="Arial"/>
                        </a:rPr>
                        <a:t>basis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05" b="1">
                          <a:latin typeface="Arial"/>
                          <a:cs typeface="Arial"/>
                        </a:rPr>
                        <a:t>brown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55" b="1">
                          <a:latin typeface="Arial"/>
                          <a:cs typeface="Arial"/>
                        </a:rPr>
                        <a:t>commonly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eats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fox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350" b="1">
                          <a:latin typeface="Arial"/>
                          <a:cs typeface="Arial"/>
                        </a:rPr>
                        <a:t>my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25" b="1">
                          <a:latin typeface="Arial"/>
                          <a:cs typeface="Arial"/>
                        </a:rPr>
                        <a:t>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50" b="1">
                          <a:latin typeface="Arial"/>
                          <a:cs typeface="Arial"/>
                        </a:rPr>
                        <a:t>quick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45" b="1">
                          <a:latin typeface="Arial"/>
                          <a:cs typeface="Arial"/>
                        </a:rPr>
                        <a:t>rabbits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30" b="1">
                          <a:latin typeface="Arial"/>
                          <a:cs typeface="Arial"/>
                        </a:rPr>
                        <a:t>regular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40" b="1">
                          <a:latin typeface="Arial"/>
                          <a:cs typeface="Arial"/>
                        </a:rPr>
                        <a:t>seen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5394" y="107480"/>
            <a:ext cx="3634104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75">
                <a:latin typeface="Trebuchet MS"/>
                <a:cs typeface="Trebuchet MS"/>
              </a:rPr>
              <a:t>field:</a:t>
            </a:r>
            <a:r>
              <a:rPr dirty="0" sz="4500" spc="-90">
                <a:latin typeface="Trebuchet MS"/>
                <a:cs typeface="Trebuchet MS"/>
              </a:rPr>
              <a:t> </a:t>
            </a:r>
            <a:r>
              <a:rPr dirty="0" sz="4500">
                <a:latin typeface="Trebuchet MS"/>
                <a:cs typeface="Trebuchet MS"/>
              </a:rPr>
              <a:t>content</a:t>
            </a:r>
            <a:endParaRPr sz="4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91835" y="2744571"/>
            <a:ext cx="3100705" cy="13131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40"/>
              </a:spcBef>
            </a:pPr>
            <a:r>
              <a:rPr dirty="0" sz="4200" spc="-105" b="1">
                <a:latin typeface="Trebuchet MS"/>
                <a:cs typeface="Trebuchet MS"/>
              </a:rPr>
              <a:t>sorted </a:t>
            </a:r>
            <a:r>
              <a:rPr dirty="0" sz="4200" spc="-165" b="1">
                <a:latin typeface="Trebuchet MS"/>
                <a:cs typeface="Trebuchet MS"/>
              </a:rPr>
              <a:t>list </a:t>
            </a:r>
            <a:r>
              <a:rPr dirty="0" sz="4200" spc="-195" b="1">
                <a:latin typeface="Trebuchet MS"/>
                <a:cs typeface="Trebuchet MS"/>
              </a:rPr>
              <a:t>of  </a:t>
            </a:r>
            <a:r>
              <a:rPr dirty="0" sz="4200" spc="-215" b="1">
                <a:latin typeface="Trebuchet MS"/>
                <a:cs typeface="Trebuchet MS"/>
              </a:rPr>
              <a:t>unique</a:t>
            </a:r>
            <a:r>
              <a:rPr dirty="0" sz="4200" spc="-150" b="1">
                <a:latin typeface="Trebuchet MS"/>
                <a:cs typeface="Trebuchet MS"/>
              </a:rPr>
              <a:t> </a:t>
            </a:r>
            <a:r>
              <a:rPr dirty="0" sz="4200" spc="-120" b="1">
                <a:latin typeface="Trebuchet MS"/>
                <a:cs typeface="Trebuchet MS"/>
              </a:rPr>
              <a:t>terms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1148" y="2789720"/>
            <a:ext cx="1529715" cy="1268730"/>
          </a:xfrm>
          <a:custGeom>
            <a:avLst/>
            <a:gdLst/>
            <a:ahLst/>
            <a:cxnLst/>
            <a:rect l="l" t="t" r="r" b="b"/>
            <a:pathLst>
              <a:path w="1529714" h="1268729">
                <a:moveTo>
                  <a:pt x="869251" y="0"/>
                </a:moveTo>
                <a:lnTo>
                  <a:pt x="0" y="634301"/>
                </a:lnTo>
                <a:lnTo>
                  <a:pt x="869251" y="1268615"/>
                </a:lnTo>
                <a:lnTo>
                  <a:pt x="869251" y="842479"/>
                </a:lnTo>
                <a:lnTo>
                  <a:pt x="1529651" y="842479"/>
                </a:lnTo>
                <a:lnTo>
                  <a:pt x="1529651" y="436079"/>
                </a:lnTo>
                <a:lnTo>
                  <a:pt x="869251" y="436079"/>
                </a:lnTo>
                <a:lnTo>
                  <a:pt x="869251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9000" y="889000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4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42640" y="889000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4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796279" y="889000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4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96279" y="1251496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4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42640" y="1613992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96279" y="1976488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83"/>
                </a:lnTo>
                <a:lnTo>
                  <a:pt x="0" y="362483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42640" y="2338971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96279" y="2338971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42640" y="2701467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96279" y="3063963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96279" y="3426459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96279" y="3788955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796279" y="4151452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796279" y="4513948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83"/>
                </a:lnTo>
                <a:lnTo>
                  <a:pt x="0" y="362483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42640" y="4876431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96279" y="4876431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6"/>
                </a:lnTo>
                <a:lnTo>
                  <a:pt x="0" y="362496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796279" y="5238927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8"/>
                </a:lnTo>
                <a:lnTo>
                  <a:pt x="0" y="362498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42640" y="5601426"/>
            <a:ext cx="2453640" cy="362585"/>
          </a:xfrm>
          <a:custGeom>
            <a:avLst/>
            <a:gdLst/>
            <a:ahLst/>
            <a:cxnLst/>
            <a:rect l="l" t="t" r="r" b="b"/>
            <a:pathLst>
              <a:path w="2453640" h="362585">
                <a:moveTo>
                  <a:pt x="0" y="0"/>
                </a:moveTo>
                <a:lnTo>
                  <a:pt x="2453640" y="0"/>
                </a:lnTo>
                <a:lnTo>
                  <a:pt x="2453640" y="362493"/>
                </a:lnTo>
                <a:lnTo>
                  <a:pt x="0" y="362493"/>
                </a:lnTo>
                <a:lnTo>
                  <a:pt x="0" y="0"/>
                </a:lnTo>
                <a:close/>
              </a:path>
            </a:pathLst>
          </a:custGeom>
          <a:solidFill>
            <a:srgbClr val="85C050">
              <a:alpha val="35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41387" y="870724"/>
            <a:ext cx="5842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25" b="1">
                <a:latin typeface="Arial"/>
                <a:cs typeface="Arial"/>
              </a:rPr>
              <a:t>Term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87316" y="870724"/>
            <a:ext cx="7239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0865" algn="l"/>
              </a:tabLst>
            </a:pPr>
            <a:r>
              <a:rPr dirty="0" sz="2000" spc="-160" b="1">
                <a:latin typeface="Arial"/>
                <a:cs typeface="Arial"/>
              </a:rPr>
              <a:t>Doc</a:t>
            </a:r>
            <a:r>
              <a:rPr dirty="0" sz="2000" spc="-160" b="1">
                <a:latin typeface="Arial"/>
                <a:cs typeface="Arial"/>
              </a:rPr>
              <a:t>	</a:t>
            </a:r>
            <a:r>
              <a:rPr dirty="0" sz="2000" spc="-15" b="1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36981" y="870724"/>
            <a:ext cx="7239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0865" algn="l"/>
              </a:tabLst>
            </a:pPr>
            <a:r>
              <a:rPr dirty="0" sz="2000" spc="-160" b="1">
                <a:latin typeface="Arial"/>
                <a:cs typeface="Arial"/>
              </a:rPr>
              <a:t>Doc</a:t>
            </a:r>
            <a:r>
              <a:rPr dirty="0" sz="2000" spc="-160" b="1">
                <a:latin typeface="Arial"/>
                <a:cs typeface="Arial"/>
              </a:rPr>
              <a:t>	</a:t>
            </a:r>
            <a:r>
              <a:rPr dirty="0" sz="2000" spc="-15" b="1"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41387" y="1167574"/>
            <a:ext cx="723900" cy="1113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83845">
              <a:lnSpc>
                <a:spcPct val="118900"/>
              </a:lnSpc>
              <a:spcBef>
                <a:spcPts val="100"/>
              </a:spcBef>
            </a:pPr>
            <a:r>
              <a:rPr dirty="0" sz="2000" spc="-15" b="1">
                <a:latin typeface="Arial"/>
                <a:cs typeface="Arial"/>
              </a:rPr>
              <a:t>a  </a:t>
            </a:r>
            <a:r>
              <a:rPr dirty="0" sz="2000" spc="95" b="1">
                <a:latin typeface="Arial"/>
                <a:cs typeface="Arial"/>
              </a:rPr>
              <a:t>are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2000" spc="75" b="1">
                <a:latin typeface="Arial"/>
                <a:cs typeface="Arial"/>
              </a:rPr>
              <a:t>basis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41387" y="2312758"/>
            <a:ext cx="7112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54" b="1">
                <a:latin typeface="Arial"/>
                <a:cs typeface="Arial"/>
              </a:rPr>
              <a:t>brown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41387" y="2675254"/>
            <a:ext cx="11430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55" b="1">
                <a:latin typeface="Arial"/>
                <a:cs typeface="Arial"/>
              </a:rPr>
              <a:t>commonly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1387" y="3037751"/>
            <a:ext cx="5842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5" b="1">
                <a:latin typeface="Arial"/>
                <a:cs typeface="Arial"/>
              </a:rPr>
              <a:t>ea</a:t>
            </a:r>
            <a:r>
              <a:rPr dirty="0" sz="2000" spc="430" b="1">
                <a:latin typeface="Arial"/>
                <a:cs typeface="Arial"/>
              </a:rPr>
              <a:t>t</a:t>
            </a:r>
            <a:r>
              <a:rPr dirty="0" sz="2000" spc="-15" b="1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41387" y="3400247"/>
            <a:ext cx="4445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95" b="1">
                <a:latin typeface="Arial"/>
                <a:cs typeface="Arial"/>
              </a:rPr>
              <a:t>fox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41387" y="4125226"/>
            <a:ext cx="3048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25" b="1">
                <a:latin typeface="Arial"/>
                <a:cs typeface="Arial"/>
              </a:rPr>
              <a:t>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41387" y="4430026"/>
            <a:ext cx="1003300" cy="1475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900"/>
              </a:lnSpc>
              <a:spcBef>
                <a:spcPts val="100"/>
              </a:spcBef>
            </a:pPr>
            <a:r>
              <a:rPr dirty="0" sz="2000" spc="50" b="1">
                <a:latin typeface="Arial"/>
                <a:cs typeface="Arial"/>
              </a:rPr>
              <a:t>quick  </a:t>
            </a:r>
            <a:r>
              <a:rPr dirty="0" sz="2000" spc="130" b="1">
                <a:latin typeface="Arial"/>
                <a:cs typeface="Arial"/>
              </a:rPr>
              <a:t>rabbits  </a:t>
            </a:r>
            <a:r>
              <a:rPr dirty="0" sz="2000" spc="114" b="1">
                <a:latin typeface="Arial"/>
                <a:cs typeface="Arial"/>
              </a:rPr>
              <a:t>regular  </a:t>
            </a:r>
            <a:r>
              <a:rPr dirty="0" sz="2000" spc="-40" b="1">
                <a:latin typeface="Arial"/>
                <a:cs typeface="Arial"/>
              </a:rPr>
              <a:t>seen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42640" y="876300"/>
            <a:ext cx="0" cy="5100320"/>
          </a:xfrm>
          <a:custGeom>
            <a:avLst/>
            <a:gdLst/>
            <a:ahLst/>
            <a:cxnLst/>
            <a:rect l="l" t="t" r="r" b="b"/>
            <a:pathLst>
              <a:path w="0" h="5100320">
                <a:moveTo>
                  <a:pt x="0" y="0"/>
                </a:moveTo>
                <a:lnTo>
                  <a:pt x="0" y="51003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796279" y="876300"/>
            <a:ext cx="0" cy="5100320"/>
          </a:xfrm>
          <a:custGeom>
            <a:avLst/>
            <a:gdLst/>
            <a:ahLst/>
            <a:cxnLst/>
            <a:rect l="l" t="t" r="r" b="b"/>
            <a:pathLst>
              <a:path w="0" h="5100320">
                <a:moveTo>
                  <a:pt x="0" y="0"/>
                </a:moveTo>
                <a:lnTo>
                  <a:pt x="0" y="51003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76300" y="1251494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76300" y="1613988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76300" y="1976483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76300" y="2338971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76300" y="2701467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76300" y="3063963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76300" y="3426459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76300" y="3788955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76300" y="4151452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76300" y="4513948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76300" y="4876431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76300" y="5238927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76300" y="5601423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89000" y="876300"/>
            <a:ext cx="0" cy="5100320"/>
          </a:xfrm>
          <a:custGeom>
            <a:avLst/>
            <a:gdLst/>
            <a:ahLst/>
            <a:cxnLst/>
            <a:rect l="l" t="t" r="r" b="b"/>
            <a:pathLst>
              <a:path w="0" h="5100320">
                <a:moveTo>
                  <a:pt x="0" y="0"/>
                </a:moveTo>
                <a:lnTo>
                  <a:pt x="0" y="510032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249919" y="876300"/>
            <a:ext cx="0" cy="5100320"/>
          </a:xfrm>
          <a:custGeom>
            <a:avLst/>
            <a:gdLst/>
            <a:ahLst/>
            <a:cxnLst/>
            <a:rect l="l" t="t" r="r" b="b"/>
            <a:pathLst>
              <a:path w="0" h="5100320">
                <a:moveTo>
                  <a:pt x="0" y="0"/>
                </a:moveTo>
                <a:lnTo>
                  <a:pt x="0" y="510032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76300" y="889000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76300" y="5963920"/>
            <a:ext cx="7386320" cy="0"/>
          </a:xfrm>
          <a:custGeom>
            <a:avLst/>
            <a:gdLst/>
            <a:ahLst/>
            <a:cxnLst/>
            <a:rect l="l" t="t" r="r" b="b"/>
            <a:pathLst>
              <a:path w="7386320" h="0">
                <a:moveTo>
                  <a:pt x="0" y="0"/>
                </a:moveTo>
                <a:lnTo>
                  <a:pt x="738632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2775394" y="107480"/>
            <a:ext cx="3634104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75">
                <a:latin typeface="Trebuchet MS"/>
                <a:cs typeface="Trebuchet MS"/>
              </a:rPr>
              <a:t>field:</a:t>
            </a:r>
            <a:r>
              <a:rPr dirty="0" sz="4500" spc="-90">
                <a:latin typeface="Trebuchet MS"/>
                <a:cs typeface="Trebuchet MS"/>
              </a:rPr>
              <a:t> </a:t>
            </a:r>
            <a:r>
              <a:rPr dirty="0" sz="4500">
                <a:latin typeface="Trebuchet MS"/>
                <a:cs typeface="Trebuchet MS"/>
              </a:rPr>
              <a:t>content</a:t>
            </a:r>
            <a:endParaRPr sz="4500">
              <a:latin typeface="Trebuchet MS"/>
              <a:cs typeface="Trebuchet M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49300" y="1257300"/>
            <a:ext cx="3543300" cy="500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851877" y="2344521"/>
            <a:ext cx="147955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25" b="1">
                <a:latin typeface="Trebuchet MS"/>
                <a:cs typeface="Trebuchet MS"/>
              </a:rPr>
              <a:t>w</a:t>
            </a:r>
            <a:r>
              <a:rPr dirty="0" sz="4200" spc="-225" b="1">
                <a:latin typeface="Trebuchet MS"/>
                <a:cs typeface="Trebuchet MS"/>
              </a:rPr>
              <a:t>h</a:t>
            </a:r>
            <a:r>
              <a:rPr dirty="0" sz="4200" spc="-250" b="1">
                <a:latin typeface="Trebuchet MS"/>
                <a:cs typeface="Trebuchet MS"/>
              </a:rPr>
              <a:t>e</a:t>
            </a:r>
            <a:r>
              <a:rPr dirty="0" sz="4200" spc="-125" b="1">
                <a:latin typeface="Trebuchet MS"/>
                <a:cs typeface="Trebuchet MS"/>
              </a:rPr>
              <a:t>r</a:t>
            </a:r>
            <a:r>
              <a:rPr dirty="0" sz="4200" spc="-250" b="1">
                <a:latin typeface="Trebuchet MS"/>
                <a:cs typeface="Trebuchet MS"/>
              </a:rPr>
              <a:t>e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51877" y="2992221"/>
            <a:ext cx="104140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20" b="1">
                <a:latin typeface="Trebuchet MS"/>
                <a:cs typeface="Trebuchet MS"/>
              </a:rPr>
              <a:t>t</a:t>
            </a:r>
            <a:r>
              <a:rPr dirty="0" sz="4200" spc="-225" b="1">
                <a:latin typeface="Trebuchet MS"/>
                <a:cs typeface="Trebuchet MS"/>
              </a:rPr>
              <a:t>h</a:t>
            </a:r>
            <a:r>
              <a:rPr dirty="0" sz="4200" spc="-250" b="1">
                <a:latin typeface="Trebuchet MS"/>
                <a:cs typeface="Trebuchet MS"/>
              </a:rPr>
              <a:t>e</a:t>
            </a:r>
            <a:r>
              <a:rPr dirty="0" sz="4200" spc="-235" b="1">
                <a:latin typeface="Trebuchet MS"/>
                <a:cs typeface="Trebuchet MS"/>
              </a:rPr>
              <a:t>y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51877" y="3639921"/>
            <a:ext cx="1334135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675" b="1">
                <a:latin typeface="Trebuchet MS"/>
                <a:cs typeface="Trebuchet MS"/>
              </a:rPr>
              <a:t>o</a:t>
            </a:r>
            <a:r>
              <a:rPr dirty="0" baseline="34722" sz="3000" spc="-1019" b="1">
                <a:latin typeface="Arial"/>
                <a:cs typeface="Arial"/>
              </a:rPr>
              <a:t>m</a:t>
            </a:r>
            <a:r>
              <a:rPr dirty="0" baseline="34722" sz="3000" spc="-772" b="1">
                <a:latin typeface="Arial"/>
                <a:cs typeface="Arial"/>
              </a:rPr>
              <a:t>y</a:t>
            </a:r>
            <a:r>
              <a:rPr dirty="0" sz="4200" spc="-220" b="1">
                <a:latin typeface="Trebuchet MS"/>
                <a:cs typeface="Trebuchet MS"/>
              </a:rPr>
              <a:t>cc</a:t>
            </a:r>
            <a:r>
              <a:rPr dirty="0" sz="4200" spc="-135" b="1">
                <a:latin typeface="Trebuchet MS"/>
                <a:cs typeface="Trebuchet MS"/>
              </a:rPr>
              <a:t>ur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095500" y="2713520"/>
            <a:ext cx="1451610" cy="1268730"/>
          </a:xfrm>
          <a:custGeom>
            <a:avLst/>
            <a:gdLst/>
            <a:ahLst/>
            <a:cxnLst/>
            <a:rect l="l" t="t" r="r" b="b"/>
            <a:pathLst>
              <a:path w="1451610" h="1268729">
                <a:moveTo>
                  <a:pt x="584200" y="0"/>
                </a:moveTo>
                <a:lnTo>
                  <a:pt x="584200" y="436079"/>
                </a:lnTo>
                <a:lnTo>
                  <a:pt x="0" y="436079"/>
                </a:lnTo>
                <a:lnTo>
                  <a:pt x="0" y="842479"/>
                </a:lnTo>
                <a:lnTo>
                  <a:pt x="584200" y="842479"/>
                </a:lnTo>
                <a:lnTo>
                  <a:pt x="584200" y="1268615"/>
                </a:lnTo>
                <a:lnTo>
                  <a:pt x="1451076" y="634301"/>
                </a:lnTo>
                <a:lnTo>
                  <a:pt x="584200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4712" y="874712"/>
          <a:ext cx="7404100" cy="510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640"/>
                <a:gridCol w="2453640"/>
                <a:gridCol w="2453639"/>
              </a:tblGrid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355"/>
                        </a:lnSpc>
                      </a:pPr>
                      <a:r>
                        <a:rPr dirty="0" sz="2000" spc="-125" b="1">
                          <a:latin typeface="Arial"/>
                          <a:cs typeface="Arial"/>
                        </a:rPr>
                        <a:t>Term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are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75" b="1">
                          <a:latin typeface="Arial"/>
                          <a:cs typeface="Arial"/>
                        </a:rPr>
                        <a:t>basis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05" b="1">
                          <a:latin typeface="Arial"/>
                          <a:cs typeface="Arial"/>
                        </a:rPr>
                        <a:t>brown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55" b="1">
                          <a:latin typeface="Arial"/>
                          <a:cs typeface="Arial"/>
                        </a:rPr>
                        <a:t>commonly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eats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fox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350" b="1">
                          <a:latin typeface="Arial"/>
                          <a:cs typeface="Arial"/>
                        </a:rPr>
                        <a:t>my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25" b="1">
                          <a:latin typeface="Arial"/>
                          <a:cs typeface="Arial"/>
                        </a:rPr>
                        <a:t>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50" b="1">
                          <a:latin typeface="Arial"/>
                          <a:cs typeface="Arial"/>
                        </a:rPr>
                        <a:t>quick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45" b="1">
                          <a:latin typeface="Arial"/>
                          <a:cs typeface="Arial"/>
                        </a:rPr>
                        <a:t>rabbits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30" b="1">
                          <a:latin typeface="Arial"/>
                          <a:cs typeface="Arial"/>
                        </a:rPr>
                        <a:t>regular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40" b="1">
                          <a:latin typeface="Arial"/>
                          <a:cs typeface="Arial"/>
                        </a:rPr>
                        <a:t>seen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5394" y="107480"/>
            <a:ext cx="3634104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75">
                <a:latin typeface="Trebuchet MS"/>
                <a:cs typeface="Trebuchet MS"/>
              </a:rPr>
              <a:t>field:</a:t>
            </a:r>
            <a:r>
              <a:rPr dirty="0" sz="4500" spc="-90">
                <a:latin typeface="Trebuchet MS"/>
                <a:cs typeface="Trebuchet MS"/>
              </a:rPr>
              <a:t> </a:t>
            </a:r>
            <a:r>
              <a:rPr dirty="0" sz="4500">
                <a:latin typeface="Trebuchet MS"/>
                <a:cs typeface="Trebuchet MS"/>
              </a:rPr>
              <a:t>content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4712" y="874712"/>
          <a:ext cx="7404100" cy="510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640"/>
                <a:gridCol w="2453640"/>
                <a:gridCol w="2453639"/>
              </a:tblGrid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355"/>
                        </a:lnSpc>
                      </a:pPr>
                      <a:r>
                        <a:rPr dirty="0" sz="2000" spc="-125" b="1">
                          <a:latin typeface="Arial"/>
                          <a:cs typeface="Arial"/>
                        </a:rPr>
                        <a:t>Term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are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7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basis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05" b="1">
                          <a:latin typeface="Arial"/>
                          <a:cs typeface="Arial"/>
                        </a:rPr>
                        <a:t>brown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5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commonly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eats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fox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35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my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2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5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quick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4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rabbits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3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regular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4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seen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5394" y="107480"/>
            <a:ext cx="3634104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75">
                <a:latin typeface="Trebuchet MS"/>
                <a:cs typeface="Trebuchet MS"/>
              </a:rPr>
              <a:t>field:</a:t>
            </a:r>
            <a:r>
              <a:rPr dirty="0" sz="4500" spc="-90">
                <a:latin typeface="Trebuchet MS"/>
                <a:cs typeface="Trebuchet MS"/>
              </a:rPr>
              <a:t> </a:t>
            </a:r>
            <a:r>
              <a:rPr dirty="0" sz="4500">
                <a:latin typeface="Trebuchet MS"/>
                <a:cs typeface="Trebuchet MS"/>
              </a:rPr>
              <a:t>content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6439" y="2083308"/>
            <a:ext cx="519176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"/>
              <a:t>inverted</a:t>
            </a:r>
            <a:r>
              <a:rPr dirty="0" spc="45"/>
              <a:t> </a:t>
            </a:r>
            <a:r>
              <a:rPr dirty="0" spc="-45"/>
              <a:t>index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6439" y="2083308"/>
            <a:ext cx="519176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10" b="1">
                <a:solidFill>
                  <a:srgbClr val="85C050"/>
                </a:solidFill>
                <a:latin typeface="Arial"/>
                <a:cs typeface="Arial"/>
              </a:rPr>
              <a:t>inverted</a:t>
            </a:r>
            <a:r>
              <a:rPr dirty="0" sz="6000" spc="45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45" b="1">
                <a:solidFill>
                  <a:srgbClr val="85C050"/>
                </a:solidFill>
                <a:latin typeface="Arial"/>
                <a:cs typeface="Arial"/>
              </a:rPr>
              <a:t>index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4975" y="3248964"/>
            <a:ext cx="33940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20" b="1">
                <a:solidFill>
                  <a:srgbClr val="3D3D3D"/>
                </a:solidFill>
                <a:latin typeface="Arial"/>
                <a:cs typeface="Arial"/>
              </a:rPr>
              <a:t>not </a:t>
            </a:r>
            <a:r>
              <a:rPr dirty="0" sz="3600" spc="-100" b="1">
                <a:solidFill>
                  <a:srgbClr val="3D3D3D"/>
                </a:solidFill>
                <a:latin typeface="Arial"/>
                <a:cs typeface="Arial"/>
              </a:rPr>
              <a:t>just </a:t>
            </a:r>
            <a:r>
              <a:rPr dirty="0" sz="3600" spc="20" b="1">
                <a:solidFill>
                  <a:srgbClr val="3D3D3D"/>
                </a:solidFill>
                <a:latin typeface="Arial"/>
                <a:cs typeface="Arial"/>
              </a:rPr>
              <a:t>for</a:t>
            </a:r>
            <a:r>
              <a:rPr dirty="0" sz="3600" spc="204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95" b="1">
                <a:solidFill>
                  <a:srgbClr val="3D3D3D"/>
                </a:solidFill>
                <a:latin typeface="Arial"/>
                <a:cs typeface="Arial"/>
              </a:rPr>
              <a:t>text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042" y="1664546"/>
            <a:ext cx="6424295" cy="2781300"/>
          </a:xfrm>
          <a:prstGeom prst="rect"/>
        </p:spPr>
        <p:txBody>
          <a:bodyPr wrap="square" lIns="0" tIns="431165" rIns="0" bIns="0" rtlCol="0" vert="horz">
            <a:spAutoFit/>
          </a:bodyPr>
          <a:lstStyle/>
          <a:p>
            <a:pPr marL="648970">
              <a:lnSpc>
                <a:spcPct val="100000"/>
              </a:lnSpc>
              <a:spcBef>
                <a:spcPts val="3395"/>
              </a:spcBef>
            </a:pPr>
            <a:r>
              <a:rPr dirty="0" spc="10"/>
              <a:t>inverted</a:t>
            </a:r>
            <a:r>
              <a:rPr dirty="0" spc="85"/>
              <a:t> </a:t>
            </a:r>
            <a:r>
              <a:rPr dirty="0" spc="-45"/>
              <a:t>index</a:t>
            </a:r>
          </a:p>
          <a:p>
            <a:pPr algn="ctr" marL="12700" marR="5080">
              <a:lnSpc>
                <a:spcPct val="113399"/>
              </a:lnSpc>
              <a:spcBef>
                <a:spcPts val="1400"/>
              </a:spcBef>
            </a:pPr>
            <a:r>
              <a:rPr dirty="0" sz="3600" spc="-70">
                <a:solidFill>
                  <a:srgbClr val="3D3D3D"/>
                </a:solidFill>
              </a:rPr>
              <a:t>numbers, </a:t>
            </a:r>
            <a:r>
              <a:rPr dirty="0" sz="3600" spc="-15">
                <a:solidFill>
                  <a:srgbClr val="3D3D3D"/>
                </a:solidFill>
              </a:rPr>
              <a:t>dates,</a:t>
            </a:r>
            <a:r>
              <a:rPr dirty="0" sz="3600" spc="170">
                <a:solidFill>
                  <a:srgbClr val="3D3D3D"/>
                </a:solidFill>
              </a:rPr>
              <a:t> </a:t>
            </a:r>
            <a:r>
              <a:rPr dirty="0" sz="3600" spc="-60">
                <a:solidFill>
                  <a:srgbClr val="3D3D3D"/>
                </a:solidFill>
              </a:rPr>
              <a:t>bools,</a:t>
            </a:r>
            <a:r>
              <a:rPr dirty="0" sz="3600" spc="50">
                <a:solidFill>
                  <a:srgbClr val="3D3D3D"/>
                </a:solidFill>
              </a:rPr>
              <a:t> </a:t>
            </a:r>
            <a:r>
              <a:rPr dirty="0" sz="3600" spc="-135">
                <a:solidFill>
                  <a:srgbClr val="3D3D3D"/>
                </a:solidFill>
              </a:rPr>
              <a:t>enums </a:t>
            </a:r>
            <a:r>
              <a:rPr dirty="0" sz="3600" spc="-60">
                <a:solidFill>
                  <a:srgbClr val="3D3D3D"/>
                </a:solidFill>
              </a:rPr>
              <a:t> </a:t>
            </a:r>
            <a:r>
              <a:rPr dirty="0" sz="3600" spc="-15">
                <a:solidFill>
                  <a:srgbClr val="3D3D3D"/>
                </a:solidFill>
              </a:rPr>
              <a:t>geopoints, </a:t>
            </a:r>
            <a:r>
              <a:rPr dirty="0" sz="3600" spc="-70">
                <a:solidFill>
                  <a:srgbClr val="3D3D3D"/>
                </a:solidFill>
              </a:rPr>
              <a:t>geoshapes,</a:t>
            </a:r>
            <a:r>
              <a:rPr dirty="0" sz="3600" spc="120">
                <a:solidFill>
                  <a:srgbClr val="3D3D3D"/>
                </a:solidFill>
              </a:rPr>
              <a:t> </a:t>
            </a:r>
            <a:r>
              <a:rPr dirty="0" sz="3600" spc="-5">
                <a:solidFill>
                  <a:srgbClr val="3D3D3D"/>
                </a:solidFill>
              </a:rPr>
              <a:t>etc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0375" y="2350452"/>
            <a:ext cx="6625590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3965" algn="l"/>
                <a:tab pos="4412615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-155"/>
              <a:t>=</a:t>
            </a:r>
            <a:r>
              <a:rPr dirty="0" sz="4500" spc="-155"/>
              <a:t>	</a:t>
            </a:r>
            <a:r>
              <a:rPr dirty="0" sz="4500" spc="220"/>
              <a:t>"value"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632" y="2350452"/>
            <a:ext cx="8823960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3965" algn="l"/>
                <a:tab pos="6610984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-465"/>
              <a:t>CONTAINS</a:t>
            </a:r>
            <a:r>
              <a:rPr dirty="0" sz="4500" spc="-465"/>
              <a:t>	</a:t>
            </a:r>
            <a:r>
              <a:rPr dirty="0" sz="4500" spc="220"/>
              <a:t>"value"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632" y="2350452"/>
            <a:ext cx="882396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3965" algn="l"/>
                <a:tab pos="6610984" algn="l"/>
              </a:tabLst>
            </a:pP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WHERE</a:t>
            </a: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field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465" b="1">
                <a:solidFill>
                  <a:srgbClr val="85C050"/>
                </a:solidFill>
                <a:latin typeface="Arial"/>
                <a:cs typeface="Arial"/>
              </a:rPr>
              <a:t>CONTAINS</a:t>
            </a:r>
            <a:r>
              <a:rPr dirty="0" sz="4500" spc="-46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220" b="1">
                <a:solidFill>
                  <a:srgbClr val="85C050"/>
                </a:solidFill>
                <a:latin typeface="Arial"/>
                <a:cs typeface="Arial"/>
              </a:rPr>
              <a:t>"value"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73412" y="3372230"/>
            <a:ext cx="279717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20" b="1">
                <a:solidFill>
                  <a:srgbClr val="3D3D3D"/>
                </a:solidFill>
                <a:latin typeface="Trebuchet MS"/>
                <a:cs typeface="Trebuchet MS"/>
              </a:rPr>
              <a:t>term</a:t>
            </a:r>
            <a:r>
              <a:rPr dirty="0" sz="4500" spc="-105" b="1">
                <a:solidFill>
                  <a:srgbClr val="3D3D3D"/>
                </a:solidFill>
                <a:latin typeface="Trebuchet MS"/>
                <a:cs typeface="Trebuchet MS"/>
              </a:rPr>
              <a:t> </a:t>
            </a:r>
            <a:r>
              <a:rPr dirty="0" sz="4500" spc="-65" b="1">
                <a:solidFill>
                  <a:srgbClr val="3D3D3D"/>
                </a:solidFill>
                <a:latin typeface="Trebuchet MS"/>
                <a:cs typeface="Trebuchet MS"/>
              </a:rPr>
              <a:t>filter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0351" y="2051558"/>
            <a:ext cx="454342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elas</a:t>
            </a:r>
            <a:r>
              <a:rPr dirty="0" spc="-65"/>
              <a:t>t</a:t>
            </a:r>
            <a:r>
              <a:rPr dirty="0" spc="-250"/>
              <a:t>icsea</a:t>
            </a:r>
            <a:r>
              <a:rPr dirty="0" spc="-114"/>
              <a:t>r</a:t>
            </a:r>
            <a:r>
              <a:rPr dirty="0" spc="-335"/>
              <a:t>ch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0842" y="2995536"/>
            <a:ext cx="240093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 spc="-150">
                <a:solidFill>
                  <a:srgbClr val="3D3D3D"/>
                </a:solidFill>
                <a:latin typeface="Trebuchet MS"/>
                <a:cs typeface="Trebuchet MS"/>
              </a:rPr>
              <a:t>r</a:t>
            </a:r>
            <a:r>
              <a:rPr dirty="0" sz="4000" spc="-75">
                <a:solidFill>
                  <a:srgbClr val="3D3D3D"/>
                </a:solidFill>
                <a:latin typeface="Trebuchet MS"/>
                <a:cs typeface="Trebuchet MS"/>
              </a:rPr>
              <a:t>eal-time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8517" y="3271685"/>
            <a:ext cx="4006215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898014" algn="l"/>
              </a:tabLst>
            </a:pPr>
            <a:r>
              <a:rPr dirty="0" sz="3000" spc="170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640715">
              <a:lnSpc>
                <a:spcPct val="100000"/>
              </a:lnSpc>
              <a:spcBef>
                <a:spcPts val="500"/>
              </a:spcBef>
              <a:tabLst>
                <a:tab pos="2526665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-45" b="1">
                <a:solidFill>
                  <a:srgbClr val="3D3D3D"/>
                </a:solidFill>
                <a:latin typeface="Arial"/>
                <a:cs typeface="Arial"/>
              </a:rPr>
              <a:t>"brown"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0632" y="2350452"/>
            <a:ext cx="8823960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3965" algn="l"/>
                <a:tab pos="6610984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-465"/>
              <a:t>CONTAINS</a:t>
            </a:r>
            <a:r>
              <a:rPr dirty="0" sz="4500" spc="-465"/>
              <a:t>	</a:t>
            </a:r>
            <a:r>
              <a:rPr dirty="0" sz="4500" spc="220"/>
              <a:t>"value"</a:t>
            </a:r>
            <a:endParaRPr sz="45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2037080" cy="8585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</a:t>
            </a: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657" y="4151045"/>
            <a:ext cx="528320" cy="8585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347345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2874645" cy="335597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2693670" algn="l"/>
              </a:tabLst>
            </a:pPr>
            <a:r>
              <a:rPr dirty="0" sz="2400" spc="18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315" b="1">
                <a:solidFill>
                  <a:srgbClr val="85C050"/>
                </a:solidFill>
                <a:latin typeface="Arial"/>
                <a:cs typeface="Arial"/>
              </a:rPr>
              <a:t>filtered</a:t>
            </a:r>
            <a:r>
              <a:rPr dirty="0" sz="2400" spc="350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2400" spc="3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682625">
              <a:lnSpc>
                <a:spcPct val="100000"/>
              </a:lnSpc>
              <a:spcBef>
                <a:spcPts val="143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703781"/>
            <a:ext cx="1930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5607" y="2211219"/>
          <a:ext cx="8275320" cy="2802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9535"/>
                <a:gridCol w="1424305"/>
                <a:gridCol w="2764790"/>
                <a:gridCol w="1456054"/>
              </a:tblGrid>
              <a:tr h="776605">
                <a:tc>
                  <a:txBody>
                    <a:bodyPr/>
                    <a:lstStyle/>
                    <a:p>
                      <a:pPr marL="366395">
                        <a:lnSpc>
                          <a:spcPts val="2260"/>
                        </a:lnSpc>
                        <a:tabLst>
                          <a:tab pos="1875155" algn="l"/>
                        </a:tabLst>
                      </a:pPr>
                      <a:r>
                        <a:rPr dirty="0" sz="2400" spc="114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"query":	</a:t>
                      </a:r>
                      <a:r>
                        <a:rPr dirty="0" sz="2400" spc="38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70167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400" spc="31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"filtered":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5925">
                <a:tc>
                  <a:txBody>
                    <a:bodyPr/>
                    <a:lstStyle/>
                    <a:p>
                      <a:pPr marL="1036955">
                        <a:lnSpc>
                          <a:spcPts val="2700"/>
                        </a:lnSpc>
                      </a:pPr>
                      <a:r>
                        <a:rPr dirty="0" sz="2400" spc="114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2400" spc="114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query</a:t>
                      </a:r>
                      <a:r>
                        <a:rPr dirty="0" sz="2400" spc="114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81405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9025">
                        <a:lnSpc>
                          <a:spcPts val="2700"/>
                        </a:lnSpc>
                      </a:pPr>
                      <a:r>
                        <a:rPr dirty="0" sz="2400" spc="51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},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15925">
                <a:tc>
                  <a:txBody>
                    <a:bodyPr/>
                    <a:lstStyle/>
                    <a:p>
                      <a:pPr marL="1036955">
                        <a:lnSpc>
                          <a:spcPts val="2700"/>
                        </a:lnSpc>
                      </a:pPr>
                      <a:r>
                        <a:rPr dirty="0" sz="2400" spc="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2400" spc="4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filter</a:t>
                      </a:r>
                      <a:r>
                        <a:rPr dirty="0" sz="2400" spc="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80770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9025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15925">
                <a:tc>
                  <a:txBody>
                    <a:bodyPr/>
                    <a:lstStyle/>
                    <a:p>
                      <a:pPr marL="701675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3"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5925">
                <a:tc>
                  <a:txBody>
                    <a:bodyPr/>
                    <a:lstStyle/>
                    <a:p>
                      <a:pPr marL="366395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5723890" cy="210693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2694305" algn="l"/>
              </a:tabLst>
            </a:pPr>
            <a:r>
              <a:rPr dirty="0" sz="2400" spc="310" b="1">
                <a:solidFill>
                  <a:srgbClr val="3D3D3D"/>
                </a:solidFill>
                <a:latin typeface="Arial"/>
                <a:cs typeface="Arial"/>
              </a:rPr>
              <a:t>"filtered":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3028950" algn="l"/>
                <a:tab pos="5208270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40" b="1">
                <a:solidFill>
                  <a:srgbClr val="85C050"/>
                </a:solidFill>
                <a:latin typeface="Arial"/>
                <a:cs typeface="Arial"/>
              </a:rPr>
              <a:t>"match_all":	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{}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5207635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"filter":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0" b="1">
                <a:solidFill>
                  <a:srgbClr val="85C05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60926" y="2902140"/>
            <a:ext cx="360680" cy="8585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515" b="1">
                <a:solidFill>
                  <a:srgbClr val="3D3D3D"/>
                </a:solidFill>
                <a:latin typeface="Arial"/>
                <a:cs typeface="Arial"/>
              </a:rPr>
              <a:t>},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657" y="3734739"/>
            <a:ext cx="86360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5723890" cy="210693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2694305" algn="l"/>
              </a:tabLst>
            </a:pPr>
            <a:r>
              <a:rPr dirty="0" sz="2400" spc="310" b="1">
                <a:solidFill>
                  <a:srgbClr val="3D3D3D"/>
                </a:solidFill>
                <a:latin typeface="Arial"/>
                <a:cs typeface="Arial"/>
              </a:rPr>
              <a:t>"filtered":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3029585" algn="l"/>
                <a:tab pos="5208270" algn="l"/>
              </a:tabLst>
            </a:pPr>
            <a:r>
              <a:rPr dirty="0" sz="2400" spc="114" b="1">
                <a:solidFill>
                  <a:srgbClr val="DCDEE0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	</a:t>
            </a:r>
            <a:r>
              <a:rPr dirty="0" sz="2400" spc="140" b="1">
                <a:solidFill>
                  <a:srgbClr val="DCDEE0"/>
                </a:solidFill>
                <a:latin typeface="Arial"/>
                <a:cs typeface="Arial"/>
              </a:rPr>
              <a:t>"match_all":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{}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5207635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"filter":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650" b="1">
                <a:solidFill>
                  <a:srgbClr val="85C05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60943" y="2902140"/>
            <a:ext cx="361950" cy="8585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495"/>
              </a:spcBef>
            </a:pPr>
            <a:r>
              <a:rPr dirty="0" sz="2400" spc="515" b="1">
                <a:solidFill>
                  <a:srgbClr val="DCDEE0"/>
                </a:solidFill>
                <a:latin typeface="Arial"/>
                <a:cs typeface="Arial"/>
              </a:rPr>
              <a:t>},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657" y="3734739"/>
            <a:ext cx="86360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857364"/>
            <a:ext cx="379666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4500" spc="-610"/>
              <a:t>GET</a:t>
            </a:r>
            <a:r>
              <a:rPr dirty="0" sz="4500" spc="-610"/>
              <a:t>	</a:t>
            </a:r>
            <a:r>
              <a:rPr dirty="0" sz="4500" spc="190"/>
              <a:t>/_search</a:t>
            </a:r>
            <a:endParaRPr sz="45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4657" y="1653235"/>
            <a:ext cx="5556885" cy="169100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856105" algn="l"/>
              </a:tabLst>
            </a:pPr>
            <a:r>
              <a:rPr dirty="0" sz="2400" spc="114" b="1">
                <a:solidFill>
                  <a:srgbClr val="3D3D3D"/>
                </a:solidFill>
                <a:latin typeface="Arial"/>
                <a:cs typeface="Arial"/>
              </a:rPr>
              <a:t>"query":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2694305" algn="l"/>
              </a:tabLst>
            </a:pPr>
            <a:r>
              <a:rPr dirty="0" sz="2400" spc="310" b="1">
                <a:solidFill>
                  <a:srgbClr val="3D3D3D"/>
                </a:solidFill>
                <a:latin typeface="Arial"/>
                <a:cs typeface="Arial"/>
              </a:rPr>
              <a:t>"filtered":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4305" algn="l"/>
                <a:tab pos="3029585" algn="l"/>
                <a:tab pos="5208270" algn="l"/>
              </a:tabLst>
            </a:pPr>
            <a:r>
              <a:rPr dirty="0" sz="2400" spc="114" b="1">
                <a:solidFill>
                  <a:srgbClr val="DCDEE0"/>
                </a:solidFill>
                <a:latin typeface="Arial"/>
                <a:cs typeface="Arial"/>
              </a:rPr>
              <a:t>"query":</a:t>
            </a:r>
            <a:r>
              <a:rPr dirty="0" sz="2400" spc="114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140" b="1">
                <a:solidFill>
                  <a:srgbClr val="DCDEE0"/>
                </a:solidFill>
                <a:latin typeface="Arial"/>
                <a:cs typeface="Arial"/>
              </a:rPr>
              <a:t>"match_all":</a:t>
            </a:r>
            <a:r>
              <a:rPr dirty="0" sz="2400" spc="140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{}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62250" y="2952686"/>
            <a:ext cx="3606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515" b="1">
                <a:solidFill>
                  <a:srgbClr val="DCDEE0"/>
                </a:solidFill>
                <a:latin typeface="Arial"/>
                <a:cs typeface="Arial"/>
              </a:rPr>
              <a:t>},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657" y="3318459"/>
            <a:ext cx="8069580" cy="169100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017905">
              <a:lnSpc>
                <a:spcPct val="100000"/>
              </a:lnSpc>
              <a:spcBef>
                <a:spcPts val="495"/>
              </a:spcBef>
              <a:tabLst>
                <a:tab pos="2694305" algn="l"/>
                <a:tab pos="3028950" algn="l"/>
                <a:tab pos="4537710" algn="l"/>
                <a:tab pos="4872355" algn="l"/>
                <a:tab pos="6381115" algn="l"/>
                <a:tab pos="7722234" algn="l"/>
              </a:tabLst>
            </a:pP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"filter":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85C050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85C050"/>
                </a:solidFill>
                <a:latin typeface="Arial"/>
                <a:cs typeface="Arial"/>
              </a:rPr>
              <a:t>"title":</a:t>
            </a:r>
            <a:r>
              <a:rPr dirty="0" sz="2400" spc="4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-35" b="1">
                <a:solidFill>
                  <a:srgbClr val="85C050"/>
                </a:solidFill>
                <a:latin typeface="Arial"/>
                <a:cs typeface="Arial"/>
              </a:rPr>
              <a:t>"brown"</a:t>
            </a:r>
            <a:r>
              <a:rPr dirty="0" sz="2400" spc="-3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70" b="1">
                <a:solidFill>
                  <a:srgbClr val="85C050"/>
                </a:solidFill>
                <a:latin typeface="Arial"/>
                <a:cs typeface="Arial"/>
              </a:rPr>
              <a:t>}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4712" y="874712"/>
          <a:ext cx="7404100" cy="510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640"/>
                <a:gridCol w="2453640"/>
                <a:gridCol w="2453639"/>
              </a:tblGrid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355"/>
                        </a:lnSpc>
                      </a:pPr>
                      <a:r>
                        <a:rPr dirty="0" sz="2000" spc="-125" b="1">
                          <a:latin typeface="Arial"/>
                          <a:cs typeface="Arial"/>
                        </a:rPr>
                        <a:t>Term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05" b="1">
                          <a:latin typeface="Arial"/>
                          <a:cs typeface="Arial"/>
                        </a:rPr>
                        <a:t>brown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healthy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20" b="1">
                          <a:latin typeface="Arial"/>
                          <a:cs typeface="Arial"/>
                        </a:rPr>
                        <a:t>keeping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70" b="1">
                          <a:latin typeface="Arial"/>
                          <a:cs typeface="Arial"/>
                        </a:rPr>
                        <a:t>pets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50" b="1">
                          <a:latin typeface="Arial"/>
                          <a:cs typeface="Arial"/>
                        </a:rPr>
                        <a:t>quick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45" b="1">
                          <a:latin typeface="Arial"/>
                          <a:cs typeface="Arial"/>
                        </a:rPr>
                        <a:t>rabbits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66884" y="107480"/>
            <a:ext cx="265112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75">
                <a:latin typeface="Trebuchet MS"/>
                <a:cs typeface="Trebuchet MS"/>
              </a:rPr>
              <a:t>field:</a:t>
            </a:r>
            <a:r>
              <a:rPr dirty="0" sz="4500" spc="-90">
                <a:latin typeface="Trebuchet MS"/>
                <a:cs typeface="Trebuchet MS"/>
              </a:rPr>
              <a:t> </a:t>
            </a:r>
            <a:r>
              <a:rPr dirty="0" sz="4500" spc="-50">
                <a:latin typeface="Trebuchet MS"/>
                <a:cs typeface="Trebuchet MS"/>
              </a:rPr>
              <a:t>title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4712" y="874712"/>
          <a:ext cx="7404100" cy="510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640"/>
                <a:gridCol w="2453640"/>
                <a:gridCol w="2453639"/>
              </a:tblGrid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355"/>
                        </a:lnSpc>
                      </a:pPr>
                      <a:r>
                        <a:rPr dirty="0" sz="2000" spc="-125" b="1">
                          <a:latin typeface="Arial"/>
                          <a:cs typeface="Arial"/>
                        </a:rPr>
                        <a:t>Term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05" b="1">
                          <a:latin typeface="Arial"/>
                          <a:cs typeface="Arial"/>
                        </a:rPr>
                        <a:t>brown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healthy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2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keeping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7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pets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5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quick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4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rabbits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66884" y="107480"/>
            <a:ext cx="265112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75">
                <a:latin typeface="Trebuchet MS"/>
                <a:cs typeface="Trebuchet MS"/>
              </a:rPr>
              <a:t>field:</a:t>
            </a:r>
            <a:r>
              <a:rPr dirty="0" sz="4500" spc="-90">
                <a:latin typeface="Trebuchet MS"/>
                <a:cs typeface="Trebuchet MS"/>
              </a:rPr>
              <a:t> </a:t>
            </a:r>
            <a:r>
              <a:rPr dirty="0" sz="4500" spc="-50">
                <a:latin typeface="Trebuchet MS"/>
                <a:cs typeface="Trebuchet MS"/>
              </a:rPr>
              <a:t>title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9765" y="2206320"/>
            <a:ext cx="58908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8464" algn="l"/>
                <a:tab pos="2107565" algn="l"/>
                <a:tab pos="3993515" algn="l"/>
                <a:tab pos="5668010" algn="l"/>
              </a:tabLst>
            </a:pPr>
            <a:r>
              <a:rPr dirty="0" sz="3000" spc="170">
                <a:solidFill>
                  <a:srgbClr val="3D3D3D"/>
                </a:solidFill>
              </a:rPr>
              <a:t>"term":</a:t>
            </a:r>
            <a:r>
              <a:rPr dirty="0" sz="3000" spc="17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-45">
                <a:solidFill>
                  <a:srgbClr val="3D3D3D"/>
                </a:solidFill>
              </a:rPr>
              <a:t>"brown"</a:t>
            </a:r>
            <a:r>
              <a:rPr dirty="0" sz="3000" spc="-4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0351" y="2051558"/>
            <a:ext cx="454342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elas</a:t>
            </a:r>
            <a:r>
              <a:rPr dirty="0" spc="-65"/>
              <a:t>t</a:t>
            </a:r>
            <a:r>
              <a:rPr dirty="0" spc="-250"/>
              <a:t>icsea</a:t>
            </a:r>
            <a:r>
              <a:rPr dirty="0" spc="-114"/>
              <a:t>r</a:t>
            </a:r>
            <a:r>
              <a:rPr dirty="0" spc="-335"/>
              <a:t>ch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0842" y="2906635"/>
            <a:ext cx="2898140" cy="142240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 spc="-80">
                <a:solidFill>
                  <a:srgbClr val="3D3D3D"/>
                </a:solidFill>
                <a:latin typeface="Trebuchet MS"/>
                <a:cs typeface="Trebuchet MS"/>
              </a:rPr>
              <a:t>real-time</a:t>
            </a:r>
            <a:endParaRPr sz="4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 spc="20">
                <a:solidFill>
                  <a:srgbClr val="3D3D3D"/>
                </a:solidFill>
                <a:latin typeface="Trebuchet MS"/>
                <a:cs typeface="Trebuchet MS"/>
              </a:rPr>
              <a:t>distributed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9765" y="2206320"/>
            <a:ext cx="58908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8464" algn="l"/>
                <a:tab pos="2107565" algn="l"/>
                <a:tab pos="3993515" algn="l"/>
                <a:tab pos="5668010" algn="l"/>
              </a:tabLst>
            </a:pPr>
            <a:r>
              <a:rPr dirty="0" sz="3000" spc="170">
                <a:solidFill>
                  <a:srgbClr val="3D3D3D"/>
                </a:solidFill>
              </a:rPr>
              <a:t>"term":</a:t>
            </a:r>
            <a:r>
              <a:rPr dirty="0" sz="3000" spc="17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-45">
                <a:solidFill>
                  <a:srgbClr val="3D3D3D"/>
                </a:solidFill>
              </a:rPr>
              <a:t>"brown"</a:t>
            </a:r>
            <a:r>
              <a:rPr dirty="0" sz="3000" spc="-4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</a:t>
            </a:r>
            <a:endParaRPr sz="30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3694" y="3241700"/>
            <a:ext cx="16395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2120" algn="l"/>
              </a:tabLst>
            </a:pP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➔</a:t>
            </a: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	</a:t>
            </a:r>
            <a:r>
              <a:rPr dirty="0" sz="2400" spc="270" b="1">
                <a:solidFill>
                  <a:srgbClr val="3D3D3D"/>
                </a:solidFill>
                <a:latin typeface="Arial"/>
                <a:cs typeface="Arial"/>
              </a:rPr>
              <a:t>result: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89577" y="3241700"/>
            <a:ext cx="23723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3185" algn="l"/>
                <a:tab pos="1856105" algn="l"/>
                <a:tab pos="2191385" algn="l"/>
              </a:tabLst>
            </a:pPr>
            <a:r>
              <a:rPr dirty="0" sz="2400" spc="290" b="1">
                <a:solidFill>
                  <a:srgbClr val="85C050"/>
                </a:solidFill>
                <a:latin typeface="Arial"/>
                <a:cs typeface="Arial"/>
              </a:rPr>
              <a:t>bitset[</a:t>
            </a:r>
            <a:r>
              <a:rPr dirty="0" sz="2400" spc="29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15" b="1">
                <a:solidFill>
                  <a:srgbClr val="85C050"/>
                </a:solidFill>
                <a:latin typeface="Arial"/>
                <a:cs typeface="Arial"/>
              </a:rPr>
              <a:t>1,</a:t>
            </a:r>
            <a:r>
              <a:rPr dirty="0" sz="2400" spc="31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-20" b="1">
                <a:solidFill>
                  <a:srgbClr val="85C050"/>
                </a:solidFill>
                <a:latin typeface="Arial"/>
                <a:cs typeface="Arial"/>
              </a:rPr>
              <a:t>0</a:t>
            </a:r>
            <a:r>
              <a:rPr dirty="0" sz="2400" spc="-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520" b="1">
                <a:solidFill>
                  <a:srgbClr val="85C050"/>
                </a:solidFill>
                <a:latin typeface="Arial"/>
                <a:cs typeface="Arial"/>
              </a:rPr>
              <a:t>]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9765" y="2206320"/>
            <a:ext cx="58908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8464" algn="l"/>
                <a:tab pos="2107565" algn="l"/>
                <a:tab pos="3993515" algn="l"/>
                <a:tab pos="5668010" algn="l"/>
              </a:tabLst>
            </a:pPr>
            <a:r>
              <a:rPr dirty="0" sz="3000" spc="170">
                <a:solidFill>
                  <a:srgbClr val="3D3D3D"/>
                </a:solidFill>
              </a:rPr>
              <a:t>"term":</a:t>
            </a:r>
            <a:r>
              <a:rPr dirty="0" sz="3000" spc="17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-45">
                <a:solidFill>
                  <a:srgbClr val="3D3D3D"/>
                </a:solidFill>
              </a:rPr>
              <a:t>"brown"</a:t>
            </a:r>
            <a:r>
              <a:rPr dirty="0" sz="3000" spc="-4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</a:t>
            </a:r>
            <a:endParaRPr sz="3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0994" y="3241700"/>
            <a:ext cx="4500880" cy="1292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464820" algn="l"/>
                <a:tab pos="2141220" algn="l"/>
                <a:tab pos="3481704" algn="l"/>
                <a:tab pos="3984625" algn="l"/>
                <a:tab pos="4319905" algn="l"/>
              </a:tabLst>
            </a:pP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➔</a:t>
            </a: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	</a:t>
            </a:r>
            <a:r>
              <a:rPr dirty="0" sz="2400" spc="270" b="1">
                <a:solidFill>
                  <a:srgbClr val="3D3D3D"/>
                </a:solidFill>
                <a:latin typeface="Arial"/>
                <a:cs typeface="Arial"/>
              </a:rPr>
              <a:t>result:</a:t>
            </a:r>
            <a:r>
              <a:rPr dirty="0" sz="2400" spc="27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290" b="1">
                <a:solidFill>
                  <a:srgbClr val="85C050"/>
                </a:solidFill>
                <a:latin typeface="Arial"/>
                <a:cs typeface="Arial"/>
              </a:rPr>
              <a:t>bitset[</a:t>
            </a:r>
            <a:r>
              <a:rPr dirty="0" sz="2400" spc="29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15" b="1">
                <a:solidFill>
                  <a:srgbClr val="85C050"/>
                </a:solidFill>
                <a:latin typeface="Arial"/>
                <a:cs typeface="Arial"/>
              </a:rPr>
              <a:t>1,</a:t>
            </a:r>
            <a:r>
              <a:rPr dirty="0" sz="2400" spc="31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-20" b="1">
                <a:solidFill>
                  <a:srgbClr val="85C050"/>
                </a:solidFill>
                <a:latin typeface="Arial"/>
                <a:cs typeface="Arial"/>
              </a:rPr>
              <a:t>0</a:t>
            </a:r>
            <a:r>
              <a:rPr dirty="0" sz="2400" spc="-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520" b="1">
                <a:solidFill>
                  <a:srgbClr val="85C050"/>
                </a:solidFill>
                <a:latin typeface="Arial"/>
                <a:cs typeface="Arial"/>
              </a:rPr>
              <a:t>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52120" algn="l"/>
                <a:tab pos="1457960" algn="l"/>
                <a:tab pos="2128520" algn="l"/>
              </a:tabLst>
            </a:pP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➔	</a:t>
            </a:r>
            <a:r>
              <a:rPr dirty="0" sz="2400" spc="-45" b="1">
                <a:solidFill>
                  <a:srgbClr val="3D3D3D"/>
                </a:solidFill>
                <a:latin typeface="Arial"/>
                <a:cs typeface="Arial"/>
              </a:rPr>
              <a:t>cache	</a:t>
            </a:r>
            <a:r>
              <a:rPr dirty="0" sz="2400" spc="160" b="1">
                <a:solidFill>
                  <a:srgbClr val="3D3D3D"/>
                </a:solidFill>
                <a:latin typeface="Arial"/>
                <a:cs typeface="Arial"/>
              </a:rPr>
              <a:t>as:	</a:t>
            </a:r>
            <a:r>
              <a:rPr dirty="0" sz="2400" spc="200" b="1">
                <a:solidFill>
                  <a:srgbClr val="85C050"/>
                </a:solidFill>
                <a:latin typeface="Arial"/>
                <a:cs typeface="Arial"/>
              </a:rPr>
              <a:t>"title:brown"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9059" y="2350452"/>
            <a:ext cx="7566659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3965" algn="l"/>
                <a:tab pos="4726940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220"/>
              <a:t>IN</a:t>
            </a:r>
            <a:r>
              <a:rPr dirty="0" sz="4500" spc="220"/>
              <a:t>	</a:t>
            </a:r>
            <a:r>
              <a:rPr dirty="0" sz="4500" spc="459"/>
              <a:t>["val</a:t>
            </a:r>
            <a:r>
              <a:rPr dirty="0" sz="4500" spc="484"/>
              <a:t>"</a:t>
            </a:r>
            <a:r>
              <a:rPr dirty="0" sz="4500" spc="55"/>
              <a:t>,…]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9059" y="2350452"/>
            <a:ext cx="7566659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3965" algn="l"/>
                <a:tab pos="4726940" algn="l"/>
              </a:tabLst>
            </a:pP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WHERE</a:t>
            </a: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field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220" b="1">
                <a:solidFill>
                  <a:srgbClr val="85C050"/>
                </a:solidFill>
                <a:latin typeface="Arial"/>
                <a:cs typeface="Arial"/>
              </a:rPr>
              <a:t>IN</a:t>
            </a:r>
            <a:r>
              <a:rPr dirty="0" sz="4500" spc="2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459" b="1">
                <a:solidFill>
                  <a:srgbClr val="85C050"/>
                </a:solidFill>
                <a:latin typeface="Arial"/>
                <a:cs typeface="Arial"/>
              </a:rPr>
              <a:t>["val</a:t>
            </a:r>
            <a:r>
              <a:rPr dirty="0" sz="4500" spc="484" b="1">
                <a:solidFill>
                  <a:srgbClr val="85C050"/>
                </a:solidFill>
                <a:latin typeface="Arial"/>
                <a:cs typeface="Arial"/>
              </a:rPr>
              <a:t>"</a:t>
            </a:r>
            <a:r>
              <a:rPr dirty="0" sz="4500" spc="55" b="1">
                <a:solidFill>
                  <a:srgbClr val="85C050"/>
                </a:solidFill>
                <a:latin typeface="Arial"/>
                <a:cs typeface="Arial"/>
              </a:rPr>
              <a:t>,…]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1103" y="3372230"/>
            <a:ext cx="306197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45" b="1">
                <a:solidFill>
                  <a:srgbClr val="3D3D3D"/>
                </a:solidFill>
                <a:latin typeface="Trebuchet MS"/>
                <a:cs typeface="Trebuchet MS"/>
              </a:rPr>
              <a:t>term</a:t>
            </a:r>
            <a:r>
              <a:rPr dirty="0" sz="4500" spc="45" b="1">
                <a:solidFill>
                  <a:srgbClr val="85C050"/>
                </a:solidFill>
                <a:latin typeface="Trebuchet MS"/>
                <a:cs typeface="Trebuchet MS"/>
              </a:rPr>
              <a:t>s</a:t>
            </a:r>
            <a:r>
              <a:rPr dirty="0" sz="4500" spc="-105" b="1">
                <a:solidFill>
                  <a:srgbClr val="85C050"/>
                </a:solidFill>
                <a:latin typeface="Trebuchet MS"/>
                <a:cs typeface="Trebuchet MS"/>
              </a:rPr>
              <a:t> </a:t>
            </a:r>
            <a:r>
              <a:rPr dirty="0" sz="4500" spc="-65" b="1">
                <a:solidFill>
                  <a:srgbClr val="3D3D3D"/>
                </a:solidFill>
                <a:latin typeface="Trebuchet MS"/>
                <a:cs typeface="Trebuchet MS"/>
              </a:rPr>
              <a:t>filter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0287" y="3271685"/>
            <a:ext cx="6101080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10756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"terms":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640715">
              <a:lnSpc>
                <a:spcPct val="100000"/>
              </a:lnSpc>
              <a:spcBef>
                <a:spcPts val="500"/>
              </a:spcBef>
              <a:tabLst>
                <a:tab pos="2526665" algn="l"/>
                <a:tab pos="4620895" algn="l"/>
              </a:tabLst>
            </a:pPr>
            <a:r>
              <a:rPr dirty="0" sz="3000" spc="5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["quick",	</a:t>
            </a:r>
            <a:r>
              <a:rPr dirty="0" sz="3000" spc="215" b="1">
                <a:solidFill>
                  <a:srgbClr val="3D3D3D"/>
                </a:solidFill>
                <a:latin typeface="Arial"/>
                <a:cs typeface="Arial"/>
              </a:rPr>
              <a:t>"pets"]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9059" y="2350452"/>
            <a:ext cx="7566659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3965" algn="l"/>
                <a:tab pos="4726940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220"/>
              <a:t>IN</a:t>
            </a:r>
            <a:r>
              <a:rPr dirty="0" sz="4500" spc="220"/>
              <a:t>	</a:t>
            </a:r>
            <a:r>
              <a:rPr dirty="0" sz="4500" spc="459"/>
              <a:t>["val</a:t>
            </a:r>
            <a:r>
              <a:rPr dirty="0" sz="4500" spc="484"/>
              <a:t>"</a:t>
            </a:r>
            <a:r>
              <a:rPr dirty="0" sz="4500" spc="55"/>
              <a:t>,…]</a:t>
            </a:r>
            <a:endParaRPr sz="45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4712" y="874712"/>
          <a:ext cx="7404100" cy="510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640"/>
                <a:gridCol w="2453640"/>
                <a:gridCol w="2453639"/>
              </a:tblGrid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355"/>
                        </a:lnSpc>
                      </a:pPr>
                      <a:r>
                        <a:rPr dirty="0" sz="2000" spc="-125" b="1">
                          <a:latin typeface="Arial"/>
                          <a:cs typeface="Arial"/>
                        </a:rPr>
                        <a:t>Term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0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brown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healthy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2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keeping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70" b="1">
                          <a:latin typeface="Arial"/>
                          <a:cs typeface="Arial"/>
                        </a:rPr>
                        <a:t>pets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50" b="1">
                          <a:latin typeface="Arial"/>
                          <a:cs typeface="Arial"/>
                        </a:rPr>
                        <a:t>quick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4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rabbits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66884" y="107480"/>
            <a:ext cx="265112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75">
                <a:latin typeface="Trebuchet MS"/>
                <a:cs typeface="Trebuchet MS"/>
              </a:rPr>
              <a:t>field:</a:t>
            </a:r>
            <a:r>
              <a:rPr dirty="0" sz="4500" spc="-90">
                <a:latin typeface="Trebuchet MS"/>
                <a:cs typeface="Trebuchet MS"/>
              </a:rPr>
              <a:t> </a:t>
            </a:r>
            <a:r>
              <a:rPr dirty="0" sz="4500" spc="-50">
                <a:latin typeface="Trebuchet MS"/>
                <a:cs typeface="Trebuchet MS"/>
              </a:rPr>
              <a:t>title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86" y="2206320"/>
            <a:ext cx="7986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2317115" algn="l"/>
                <a:tab pos="4203065" algn="l"/>
                <a:tab pos="7763509" algn="l"/>
              </a:tabLst>
            </a:pPr>
            <a:r>
              <a:rPr dirty="0" sz="3000" spc="145">
                <a:solidFill>
                  <a:srgbClr val="3D3D3D"/>
                </a:solidFill>
              </a:rPr>
              <a:t>"terms":</a:t>
            </a:r>
            <a:r>
              <a:rPr dirty="0" sz="3000" spc="14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500">
                <a:solidFill>
                  <a:srgbClr val="3D3D3D"/>
                </a:solidFill>
              </a:rPr>
              <a:t>"title":</a:t>
            </a:r>
            <a:r>
              <a:rPr dirty="0" sz="3000" spc="500">
                <a:solidFill>
                  <a:srgbClr val="3D3D3D"/>
                </a:solidFill>
              </a:rPr>
              <a:t>	</a:t>
            </a:r>
            <a:r>
              <a:rPr dirty="0" sz="3000" spc="190">
                <a:solidFill>
                  <a:srgbClr val="3D3D3D"/>
                </a:solidFill>
              </a:rPr>
              <a:t>["quick</a:t>
            </a:r>
            <a:r>
              <a:rPr dirty="0" sz="3000" spc="170">
                <a:solidFill>
                  <a:srgbClr val="3D3D3D"/>
                </a:solidFill>
              </a:rPr>
              <a:t>"</a:t>
            </a:r>
            <a:r>
              <a:rPr dirty="0" sz="3000" spc="290">
                <a:solidFill>
                  <a:srgbClr val="3D3D3D"/>
                </a:solidFill>
              </a:rPr>
              <a:t>,"pets"]</a:t>
            </a:r>
            <a:r>
              <a:rPr dirty="0" sz="3000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}</a:t>
            </a:r>
            <a:endParaRPr sz="3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0994" y="3241700"/>
            <a:ext cx="6163945" cy="1292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464820" algn="l"/>
                <a:tab pos="2141220" algn="l"/>
                <a:tab pos="3481704" algn="l"/>
                <a:tab pos="3984625" algn="l"/>
                <a:tab pos="4319905" algn="l"/>
              </a:tabLst>
            </a:pP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➔	</a:t>
            </a:r>
            <a:r>
              <a:rPr dirty="0" sz="2400" spc="270" b="1">
                <a:solidFill>
                  <a:srgbClr val="3D3D3D"/>
                </a:solidFill>
                <a:latin typeface="Arial"/>
                <a:cs typeface="Arial"/>
              </a:rPr>
              <a:t>result:	</a:t>
            </a:r>
            <a:r>
              <a:rPr dirty="0" sz="2400" spc="290" b="1">
                <a:solidFill>
                  <a:srgbClr val="85C050"/>
                </a:solidFill>
                <a:latin typeface="Arial"/>
                <a:cs typeface="Arial"/>
              </a:rPr>
              <a:t>bitset[	</a:t>
            </a:r>
            <a:r>
              <a:rPr dirty="0" sz="2400" spc="315" b="1">
                <a:solidFill>
                  <a:srgbClr val="85C050"/>
                </a:solidFill>
                <a:latin typeface="Arial"/>
                <a:cs typeface="Arial"/>
              </a:rPr>
              <a:t>1,	</a:t>
            </a:r>
            <a:r>
              <a:rPr dirty="0" sz="2400" spc="-20" b="1">
                <a:solidFill>
                  <a:srgbClr val="85C050"/>
                </a:solidFill>
                <a:latin typeface="Arial"/>
                <a:cs typeface="Arial"/>
              </a:rPr>
              <a:t>1	</a:t>
            </a:r>
            <a:r>
              <a:rPr dirty="0" sz="2400" spc="520" b="1">
                <a:solidFill>
                  <a:srgbClr val="85C050"/>
                </a:solidFill>
                <a:latin typeface="Arial"/>
                <a:cs typeface="Arial"/>
              </a:rPr>
              <a:t>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52120" algn="l"/>
                <a:tab pos="1457960" algn="l"/>
                <a:tab pos="2128520" algn="l"/>
                <a:tab pos="4307205" algn="l"/>
              </a:tabLst>
            </a:pP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➔</a:t>
            </a: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	</a:t>
            </a:r>
            <a:r>
              <a:rPr dirty="0" sz="2400" spc="-45" b="1">
                <a:solidFill>
                  <a:srgbClr val="3D3D3D"/>
                </a:solidFill>
                <a:latin typeface="Arial"/>
                <a:cs typeface="Arial"/>
              </a:rPr>
              <a:t>cache</a:t>
            </a:r>
            <a:r>
              <a:rPr dirty="0" sz="2400" spc="-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60" b="1">
                <a:solidFill>
                  <a:srgbClr val="3D3D3D"/>
                </a:solidFill>
                <a:latin typeface="Arial"/>
                <a:cs typeface="Arial"/>
              </a:rPr>
              <a:t>as:</a:t>
            </a:r>
            <a:r>
              <a:rPr dirty="0" sz="2400" spc="1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280" b="1">
                <a:solidFill>
                  <a:srgbClr val="85C050"/>
                </a:solidFill>
                <a:latin typeface="Arial"/>
                <a:cs typeface="Arial"/>
              </a:rPr>
              <a:t>"title:quick</a:t>
            </a:r>
            <a:r>
              <a:rPr dirty="0" sz="2400" spc="2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305" b="1">
                <a:solidFill>
                  <a:srgbClr val="85C050"/>
                </a:solidFill>
                <a:latin typeface="Arial"/>
                <a:cs typeface="Arial"/>
              </a:rPr>
              <a:t>title:pets"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61325" y="1919663"/>
          <a:ext cx="6663690" cy="124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0220"/>
                <a:gridCol w="1885950"/>
                <a:gridCol w="942975"/>
                <a:gridCol w="2074545"/>
              </a:tblGrid>
              <a:tr h="622300">
                <a:tc>
                  <a:txBody>
                    <a:bodyPr/>
                    <a:lstStyle/>
                    <a:p>
                      <a:pPr algn="r" marR="149225">
                        <a:lnSpc>
                          <a:spcPts val="4240"/>
                        </a:lnSpc>
                      </a:pPr>
                      <a:r>
                        <a:rPr dirty="0" sz="45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WHERE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9225">
                        <a:lnSpc>
                          <a:spcPts val="4240"/>
                        </a:lnSpc>
                      </a:pPr>
                      <a:r>
                        <a:rPr dirty="0" sz="45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field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4240"/>
                        </a:lnSpc>
                      </a:pPr>
                      <a:r>
                        <a:rPr dirty="0" sz="4500" spc="-15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&gt;=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4240"/>
                        </a:lnSpc>
                      </a:pPr>
                      <a:r>
                        <a:rPr dirty="0" sz="45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"val1"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622300">
                <a:tc>
                  <a:txBody>
                    <a:bodyPr/>
                    <a:lstStyle/>
                    <a:p>
                      <a:pPr algn="r" marR="149225">
                        <a:lnSpc>
                          <a:spcPts val="4640"/>
                        </a:lnSpc>
                      </a:pPr>
                      <a:r>
                        <a:rPr dirty="0" sz="45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9225">
                        <a:lnSpc>
                          <a:spcPts val="4640"/>
                        </a:lnSpc>
                      </a:pPr>
                      <a:r>
                        <a:rPr dirty="0" sz="45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field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4640"/>
                        </a:lnSpc>
                      </a:pPr>
                      <a:r>
                        <a:rPr dirty="0" sz="45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&lt;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4640"/>
                        </a:lnSpc>
                      </a:pPr>
                      <a:r>
                        <a:rPr dirty="0" sz="450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"val2"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0375" y="1759902"/>
            <a:ext cx="6625590" cy="138430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640715" marR="5080" indent="-628650">
              <a:lnSpc>
                <a:spcPts val="5300"/>
              </a:lnSpc>
              <a:spcBef>
                <a:spcPts val="360"/>
              </a:spcBef>
              <a:tabLst>
                <a:tab pos="1898014" algn="l"/>
                <a:tab pos="3783965" algn="l"/>
                <a:tab pos="4726305" algn="l"/>
              </a:tabLst>
            </a:pP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WHERE</a:t>
            </a: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field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155" b="1">
                <a:solidFill>
                  <a:srgbClr val="85C050"/>
                </a:solidFill>
                <a:latin typeface="Arial"/>
                <a:cs typeface="Arial"/>
              </a:rPr>
              <a:t>&gt;=</a:t>
            </a:r>
            <a:r>
              <a:rPr dirty="0" sz="4500" spc="-1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270" b="1">
                <a:solidFill>
                  <a:srgbClr val="85C050"/>
                </a:solidFill>
                <a:latin typeface="Arial"/>
                <a:cs typeface="Arial"/>
              </a:rPr>
              <a:t>"val1"  </a:t>
            </a:r>
            <a:r>
              <a:rPr dirty="0" sz="4500" spc="-780" b="1">
                <a:solidFill>
                  <a:srgbClr val="85C050"/>
                </a:solidFill>
                <a:latin typeface="Arial"/>
                <a:cs typeface="Arial"/>
              </a:rPr>
              <a:t>AND</a:t>
            </a:r>
            <a:r>
              <a:rPr dirty="0" sz="4500" spc="-7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field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155" b="1">
                <a:solidFill>
                  <a:srgbClr val="85C050"/>
                </a:solidFill>
                <a:latin typeface="Arial"/>
                <a:cs typeface="Arial"/>
              </a:rPr>
              <a:t>&lt;</a:t>
            </a:r>
            <a:r>
              <a:rPr dirty="0" sz="4500" spc="-15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300" b="1">
                <a:solidFill>
                  <a:srgbClr val="85C050"/>
                </a:solidFill>
                <a:latin typeface="Arial"/>
                <a:cs typeface="Arial"/>
              </a:rPr>
              <a:t>"val2"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5967" y="3372230"/>
            <a:ext cx="305244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85" b="1">
                <a:solidFill>
                  <a:srgbClr val="3D3D3D"/>
                </a:solidFill>
                <a:latin typeface="Trebuchet MS"/>
                <a:cs typeface="Trebuchet MS"/>
              </a:rPr>
              <a:t>range</a:t>
            </a:r>
            <a:r>
              <a:rPr dirty="0" sz="4500" spc="-105" b="1">
                <a:solidFill>
                  <a:srgbClr val="3D3D3D"/>
                </a:solidFill>
                <a:latin typeface="Trebuchet MS"/>
                <a:cs typeface="Trebuchet MS"/>
              </a:rPr>
              <a:t> </a:t>
            </a:r>
            <a:r>
              <a:rPr dirty="0" sz="4500" spc="-65" b="1">
                <a:solidFill>
                  <a:srgbClr val="3D3D3D"/>
                </a:solidFill>
                <a:latin typeface="Trebuchet MS"/>
                <a:cs typeface="Trebuchet MS"/>
              </a:rPr>
              <a:t>filter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1883" y="3271685"/>
            <a:ext cx="3378200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10756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"range":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1059815" marR="5080" indent="-419100">
              <a:lnSpc>
                <a:spcPct val="113799"/>
              </a:lnSpc>
              <a:tabLst>
                <a:tab pos="2526665" algn="l"/>
              </a:tabLst>
            </a:pPr>
            <a:r>
              <a:rPr dirty="0" sz="3000" spc="204" b="1">
                <a:solidFill>
                  <a:srgbClr val="3D3D3D"/>
                </a:solidFill>
                <a:latin typeface="Arial"/>
                <a:cs typeface="Arial"/>
              </a:rPr>
              <a:t>"content":{  </a:t>
            </a: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"gte":</a:t>
            </a:r>
            <a:r>
              <a:rPr dirty="0" sz="30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310" b="1">
                <a:solidFill>
                  <a:srgbClr val="3D3D3D"/>
                </a:solidFill>
                <a:latin typeface="Arial"/>
                <a:cs typeface="Arial"/>
              </a:rPr>
              <a:t>"a",</a:t>
            </a:r>
            <a:endParaRPr sz="3000">
              <a:latin typeface="Arial"/>
              <a:cs typeface="Arial"/>
            </a:endParaRPr>
          </a:p>
          <a:p>
            <a:pPr marL="1059815">
              <a:lnSpc>
                <a:spcPct val="100000"/>
              </a:lnSpc>
              <a:spcBef>
                <a:spcPts val="500"/>
              </a:spcBef>
              <a:tabLst>
                <a:tab pos="2526665" algn="l"/>
              </a:tabLst>
            </a:pPr>
            <a:r>
              <a:rPr dirty="0" sz="3000" spc="509" b="1">
                <a:solidFill>
                  <a:srgbClr val="3D3D3D"/>
                </a:solidFill>
                <a:latin typeface="Arial"/>
                <a:cs typeface="Arial"/>
              </a:rPr>
              <a:t>"lt":	</a:t>
            </a:r>
            <a:r>
              <a:rPr dirty="0" sz="3000" spc="-190" b="1">
                <a:solidFill>
                  <a:srgbClr val="3D3D3D"/>
                </a:solidFill>
                <a:latin typeface="Arial"/>
                <a:cs typeface="Arial"/>
              </a:rPr>
              <a:t>"m"</a:t>
            </a:r>
            <a:endParaRPr sz="3000">
              <a:latin typeface="Arial"/>
              <a:cs typeface="Arial"/>
            </a:endParaRPr>
          </a:p>
          <a:p>
            <a:pPr marL="64071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0375" y="1759902"/>
            <a:ext cx="6625590" cy="1384300"/>
          </a:xfrm>
          <a:prstGeom prst="rect"/>
        </p:spPr>
        <p:txBody>
          <a:bodyPr wrap="square" lIns="0" tIns="45720" rIns="0" bIns="0" rtlCol="0" vert="horz">
            <a:spAutoFit/>
          </a:bodyPr>
          <a:lstStyle/>
          <a:p>
            <a:pPr marL="640715" marR="5080" indent="-628650">
              <a:lnSpc>
                <a:spcPts val="5300"/>
              </a:lnSpc>
              <a:spcBef>
                <a:spcPts val="360"/>
              </a:spcBef>
              <a:tabLst>
                <a:tab pos="1898014" algn="l"/>
                <a:tab pos="3783965" algn="l"/>
                <a:tab pos="4726305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-155"/>
              <a:t>&gt;=</a:t>
            </a:r>
            <a:r>
              <a:rPr dirty="0" sz="4500" spc="-155"/>
              <a:t>	</a:t>
            </a:r>
            <a:r>
              <a:rPr dirty="0" sz="4500" spc="270"/>
              <a:t>"val1"  </a:t>
            </a:r>
            <a:r>
              <a:rPr dirty="0" sz="4500" spc="-780"/>
              <a:t>AND</a:t>
            </a:r>
            <a:r>
              <a:rPr dirty="0" sz="4500" spc="-7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-155"/>
              <a:t>&lt;</a:t>
            </a:r>
            <a:r>
              <a:rPr dirty="0" sz="4500" spc="-155"/>
              <a:t>	</a:t>
            </a:r>
            <a:r>
              <a:rPr dirty="0" sz="4500" spc="300"/>
              <a:t>"val2"</a:t>
            </a:r>
            <a:endParaRPr sz="4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0351" y="2051558"/>
            <a:ext cx="454342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elas</a:t>
            </a:r>
            <a:r>
              <a:rPr dirty="0" spc="-65"/>
              <a:t>t</a:t>
            </a:r>
            <a:r>
              <a:rPr dirty="0" spc="-250"/>
              <a:t>icsea</a:t>
            </a:r>
            <a:r>
              <a:rPr dirty="0" spc="-114"/>
              <a:t>r</a:t>
            </a:r>
            <a:r>
              <a:rPr dirty="0" spc="-335"/>
              <a:t>ch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0842" y="2906635"/>
            <a:ext cx="2898140" cy="212090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 spc="-80">
                <a:solidFill>
                  <a:srgbClr val="3D3D3D"/>
                </a:solidFill>
                <a:latin typeface="Trebuchet MS"/>
                <a:cs typeface="Trebuchet MS"/>
              </a:rPr>
              <a:t>real-time</a:t>
            </a:r>
            <a:endParaRPr sz="4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 spc="20">
                <a:solidFill>
                  <a:srgbClr val="3D3D3D"/>
                </a:solidFill>
                <a:latin typeface="Trebuchet MS"/>
                <a:cs typeface="Trebuchet MS"/>
              </a:rPr>
              <a:t>distributed</a:t>
            </a:r>
            <a:endParaRPr sz="4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>
                <a:solidFill>
                  <a:srgbClr val="3D3D3D"/>
                </a:solidFill>
                <a:latin typeface="Trebuchet MS"/>
                <a:cs typeface="Trebuchet MS"/>
              </a:rPr>
              <a:t>search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4712" y="874712"/>
          <a:ext cx="7404100" cy="510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640"/>
                <a:gridCol w="2453640"/>
                <a:gridCol w="2453639"/>
              </a:tblGrid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355"/>
                        </a:lnSpc>
                      </a:pPr>
                      <a:r>
                        <a:rPr dirty="0" sz="2000" spc="-125" b="1">
                          <a:latin typeface="Arial"/>
                          <a:cs typeface="Arial"/>
                        </a:rPr>
                        <a:t>Term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2355"/>
                        </a:lnSpc>
                        <a:tabLst>
                          <a:tab pos="558165" algn="l"/>
                        </a:tabLst>
                      </a:pPr>
                      <a:r>
                        <a:rPr dirty="0" sz="2000" spc="-160" b="1">
                          <a:latin typeface="Arial"/>
                          <a:cs typeface="Arial"/>
                        </a:rPr>
                        <a:t>Doc	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are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75" b="1">
                          <a:latin typeface="Arial"/>
                          <a:cs typeface="Arial"/>
                        </a:rPr>
                        <a:t>basis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05" b="1">
                          <a:latin typeface="Arial"/>
                          <a:cs typeface="Arial"/>
                        </a:rPr>
                        <a:t>brown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55" b="1">
                          <a:latin typeface="Arial"/>
                          <a:cs typeface="Arial"/>
                        </a:rPr>
                        <a:t>commonly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eats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95" b="1">
                          <a:latin typeface="Arial"/>
                          <a:cs typeface="Arial"/>
                        </a:rPr>
                        <a:t>fox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5C050">
                        <a:alpha val="35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35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my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12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5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quick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45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rabbits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13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regular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79375">
                        <a:lnSpc>
                          <a:spcPts val="2295"/>
                        </a:lnSpc>
                      </a:pPr>
                      <a:r>
                        <a:rPr dirty="0" sz="2000" spc="-40" b="1">
                          <a:solidFill>
                            <a:srgbClr val="DCDEE0"/>
                          </a:solidFill>
                          <a:latin typeface="Arial"/>
                          <a:cs typeface="Arial"/>
                        </a:rPr>
                        <a:t>seen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CDEE0">
                        <a:alpha val="32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5394" y="107480"/>
            <a:ext cx="3634104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75">
                <a:latin typeface="Trebuchet MS"/>
                <a:cs typeface="Trebuchet MS"/>
              </a:rPr>
              <a:t>field:</a:t>
            </a:r>
            <a:r>
              <a:rPr dirty="0" sz="4500" spc="-90">
                <a:latin typeface="Trebuchet MS"/>
                <a:cs typeface="Trebuchet MS"/>
              </a:rPr>
              <a:t> </a:t>
            </a:r>
            <a:r>
              <a:rPr dirty="0" sz="4500">
                <a:latin typeface="Trebuchet MS"/>
                <a:cs typeface="Trebuchet MS"/>
              </a:rPr>
              <a:t>content</a:t>
            </a:r>
            <a:endParaRPr sz="45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7999" y="1536700"/>
            <a:ext cx="0" cy="1955800"/>
          </a:xfrm>
          <a:custGeom>
            <a:avLst/>
            <a:gdLst/>
            <a:ahLst/>
            <a:cxnLst/>
            <a:rect l="l" t="t" r="r" b="b"/>
            <a:pathLst>
              <a:path w="0" h="1955800">
                <a:moveTo>
                  <a:pt x="0" y="0"/>
                </a:moveTo>
                <a:lnTo>
                  <a:pt x="0" y="1955794"/>
                </a:lnTo>
              </a:path>
            </a:pathLst>
          </a:custGeom>
          <a:ln w="508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1320" y="1348739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59" h="213359">
                <a:moveTo>
                  <a:pt x="106679" y="0"/>
                </a:moveTo>
                <a:lnTo>
                  <a:pt x="0" y="213360"/>
                </a:lnTo>
                <a:lnTo>
                  <a:pt x="213359" y="213360"/>
                </a:lnTo>
                <a:lnTo>
                  <a:pt x="106679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1320" y="3467100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59" h="213360">
                <a:moveTo>
                  <a:pt x="213359" y="0"/>
                </a:moveTo>
                <a:lnTo>
                  <a:pt x="0" y="0"/>
                </a:lnTo>
                <a:lnTo>
                  <a:pt x="106679" y="213360"/>
                </a:lnTo>
                <a:lnTo>
                  <a:pt x="213359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2909" y="1493685"/>
            <a:ext cx="6730365" cy="1066165"/>
          </a:xfrm>
          <a:prstGeom prst="rect"/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107565" algn="l"/>
              </a:tabLst>
            </a:pPr>
            <a:r>
              <a:rPr dirty="0" sz="3000" spc="145">
                <a:solidFill>
                  <a:srgbClr val="3D3D3D"/>
                </a:solidFill>
              </a:rPr>
              <a:t>"range":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endParaRPr sz="3000"/>
          </a:p>
          <a:p>
            <a:pPr marL="640715">
              <a:lnSpc>
                <a:spcPct val="100000"/>
              </a:lnSpc>
              <a:spcBef>
                <a:spcPts val="500"/>
              </a:spcBef>
              <a:tabLst>
                <a:tab pos="3154680" algn="l"/>
                <a:tab pos="4621530" algn="l"/>
                <a:tab pos="5668645" algn="l"/>
              </a:tabLst>
            </a:pPr>
            <a:r>
              <a:rPr dirty="0" sz="3000" spc="180">
                <a:solidFill>
                  <a:srgbClr val="3D3D3D"/>
                </a:solidFill>
              </a:rPr>
              <a:t>"content":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r>
              <a:rPr dirty="0" sz="3000" spc="480">
                <a:solidFill>
                  <a:srgbClr val="3D3D3D"/>
                </a:solidFill>
              </a:rPr>
              <a:t>	</a:t>
            </a:r>
            <a:r>
              <a:rPr dirty="0" sz="3000" spc="254">
                <a:solidFill>
                  <a:srgbClr val="3D3D3D"/>
                </a:solidFill>
              </a:rPr>
              <a:t>"gte":</a:t>
            </a:r>
            <a:r>
              <a:rPr dirty="0" sz="3000" spc="254">
                <a:solidFill>
                  <a:srgbClr val="3D3D3D"/>
                </a:solidFill>
              </a:rPr>
              <a:t>	</a:t>
            </a:r>
            <a:r>
              <a:rPr dirty="0" sz="3000" spc="310">
                <a:solidFill>
                  <a:srgbClr val="3D3D3D"/>
                </a:solidFill>
              </a:rPr>
              <a:t>"a",</a:t>
            </a:r>
            <a:r>
              <a:rPr dirty="0" sz="3000" spc="310">
                <a:solidFill>
                  <a:srgbClr val="3D3D3D"/>
                </a:solidFill>
              </a:rPr>
              <a:t>	</a:t>
            </a:r>
            <a:r>
              <a:rPr dirty="0" sz="3000" spc="509">
                <a:solidFill>
                  <a:srgbClr val="3D3D3D"/>
                </a:solidFill>
              </a:rPr>
              <a:t>"lt":</a:t>
            </a:r>
            <a:endParaRPr sz="30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96234" y="2077224"/>
            <a:ext cx="10731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0265" algn="l"/>
              </a:tabLst>
            </a:pPr>
            <a:r>
              <a:rPr dirty="0" sz="3000" spc="-190" b="1">
                <a:solidFill>
                  <a:srgbClr val="3D3D3D"/>
                </a:solidFill>
                <a:latin typeface="Arial"/>
                <a:cs typeface="Arial"/>
              </a:rPr>
              <a:t>"m"</a:t>
            </a:r>
            <a:r>
              <a:rPr dirty="0" sz="3000" spc="-19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909" y="2363990"/>
            <a:ext cx="6546850" cy="2171065"/>
          </a:xfrm>
          <a:prstGeom prst="rect">
            <a:avLst/>
          </a:prstGeom>
        </p:spPr>
        <p:txBody>
          <a:bodyPr wrap="square" lIns="0" tIns="246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4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412875">
              <a:lnSpc>
                <a:spcPct val="100000"/>
              </a:lnSpc>
              <a:spcBef>
                <a:spcPts val="1470"/>
              </a:spcBef>
              <a:tabLst>
                <a:tab pos="1852930" algn="l"/>
                <a:tab pos="3528695" algn="l"/>
                <a:tab pos="4869815" algn="l"/>
                <a:tab pos="5372735" algn="l"/>
                <a:tab pos="5708015" algn="l"/>
              </a:tabLst>
            </a:pP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➔	</a:t>
            </a:r>
            <a:r>
              <a:rPr dirty="0" sz="2400" spc="270" b="1">
                <a:solidFill>
                  <a:srgbClr val="3D3D3D"/>
                </a:solidFill>
                <a:latin typeface="Arial"/>
                <a:cs typeface="Arial"/>
              </a:rPr>
              <a:t>result:	</a:t>
            </a:r>
            <a:r>
              <a:rPr dirty="0" sz="2400" spc="290" b="1">
                <a:solidFill>
                  <a:srgbClr val="85C050"/>
                </a:solidFill>
                <a:latin typeface="Arial"/>
                <a:cs typeface="Arial"/>
              </a:rPr>
              <a:t>bitset[	</a:t>
            </a:r>
            <a:r>
              <a:rPr dirty="0" sz="2400" spc="315" b="1">
                <a:solidFill>
                  <a:srgbClr val="85C050"/>
                </a:solidFill>
                <a:latin typeface="Arial"/>
                <a:cs typeface="Arial"/>
              </a:rPr>
              <a:t>1,	</a:t>
            </a:r>
            <a:r>
              <a:rPr dirty="0" sz="2400" spc="-20" b="1">
                <a:solidFill>
                  <a:srgbClr val="85C050"/>
                </a:solidFill>
                <a:latin typeface="Arial"/>
                <a:cs typeface="Arial"/>
              </a:rPr>
              <a:t>1	</a:t>
            </a:r>
            <a:r>
              <a:rPr dirty="0" sz="2400" spc="520" b="1">
                <a:solidFill>
                  <a:srgbClr val="85C050"/>
                </a:solidFill>
                <a:latin typeface="Arial"/>
                <a:cs typeface="Arial"/>
              </a:rPr>
              <a:t>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Times New Roman"/>
              <a:cs typeface="Times New Roman"/>
            </a:endParaRPr>
          </a:p>
          <a:p>
            <a:pPr marL="1400175">
              <a:lnSpc>
                <a:spcPct val="100000"/>
              </a:lnSpc>
              <a:tabLst>
                <a:tab pos="1840230" algn="l"/>
                <a:tab pos="2846070" algn="l"/>
                <a:tab pos="3515995" algn="l"/>
                <a:tab pos="5527675" algn="l"/>
                <a:tab pos="6030595" algn="l"/>
              </a:tabLst>
            </a:pP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➔</a:t>
            </a:r>
            <a:r>
              <a:rPr dirty="0" sz="2400" spc="130">
                <a:solidFill>
                  <a:srgbClr val="3D3D3D"/>
                </a:solidFill>
                <a:latin typeface="DejaVu Sans"/>
                <a:cs typeface="DejaVu Sans"/>
              </a:rPr>
              <a:t>	</a:t>
            </a:r>
            <a:r>
              <a:rPr dirty="0" sz="2400" spc="-45" b="1">
                <a:solidFill>
                  <a:srgbClr val="3D3D3D"/>
                </a:solidFill>
                <a:latin typeface="Arial"/>
                <a:cs typeface="Arial"/>
              </a:rPr>
              <a:t>cache</a:t>
            </a:r>
            <a:r>
              <a:rPr dirty="0" sz="2400" spc="-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60" b="1">
                <a:solidFill>
                  <a:srgbClr val="3D3D3D"/>
                </a:solidFill>
                <a:latin typeface="Arial"/>
                <a:cs typeface="Arial"/>
              </a:rPr>
              <a:t>as:</a:t>
            </a:r>
            <a:r>
              <a:rPr dirty="0" sz="2400" spc="1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60" b="1">
                <a:solidFill>
                  <a:srgbClr val="85C050"/>
                </a:solidFill>
                <a:latin typeface="Arial"/>
                <a:cs typeface="Arial"/>
              </a:rPr>
              <a:t>"content:[a</a:t>
            </a:r>
            <a:r>
              <a:rPr dirty="0" sz="2400" spc="16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-350" b="1">
                <a:solidFill>
                  <a:srgbClr val="85C050"/>
                </a:solidFill>
                <a:latin typeface="Arial"/>
                <a:cs typeface="Arial"/>
              </a:rPr>
              <a:t>TO</a:t>
            </a:r>
            <a:r>
              <a:rPr dirty="0" sz="2400" spc="-35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-85" b="1">
                <a:solidFill>
                  <a:srgbClr val="85C050"/>
                </a:solidFill>
                <a:latin typeface="Arial"/>
                <a:cs typeface="Arial"/>
              </a:rPr>
              <a:t>m}"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9765" y="1762823"/>
            <a:ext cx="5472430" cy="314769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10756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"range":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25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250" b="1">
                <a:solidFill>
                  <a:srgbClr val="85C050"/>
                </a:solidFill>
                <a:latin typeface="Arial"/>
                <a:cs typeface="Arial"/>
              </a:rPr>
              <a:t>date</a:t>
            </a:r>
            <a:r>
              <a:rPr dirty="0" sz="3000" spc="250" b="1">
                <a:solidFill>
                  <a:srgbClr val="3D3D3D"/>
                </a:solidFill>
                <a:latin typeface="Arial"/>
                <a:cs typeface="Arial"/>
              </a:rPr>
              <a:t>":{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  <a:tabLst>
                <a:tab pos="2736215" algn="l"/>
              </a:tabLst>
            </a:pP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"gte":	</a:t>
            </a:r>
            <a:r>
              <a:rPr dirty="0" sz="3000" spc="-33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330" b="1">
                <a:solidFill>
                  <a:srgbClr val="85C050"/>
                </a:solidFill>
                <a:latin typeface="Arial"/>
                <a:cs typeface="Arial"/>
              </a:rPr>
              <a:t>2014-­‐01-­‐01</a:t>
            </a:r>
            <a:r>
              <a:rPr dirty="0" sz="3000" spc="-330" b="1">
                <a:solidFill>
                  <a:srgbClr val="3D3D3D"/>
                </a:solidFill>
                <a:latin typeface="Arial"/>
                <a:cs typeface="Arial"/>
              </a:rPr>
              <a:t>",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500"/>
              </a:spcBef>
              <a:tabLst>
                <a:tab pos="2735580" algn="l"/>
              </a:tabLst>
            </a:pPr>
            <a:r>
              <a:rPr dirty="0" sz="3000" spc="509" b="1">
                <a:solidFill>
                  <a:srgbClr val="3D3D3D"/>
                </a:solidFill>
                <a:latin typeface="Arial"/>
                <a:cs typeface="Arial"/>
              </a:rPr>
              <a:t>"lt":	</a:t>
            </a:r>
            <a:r>
              <a:rPr dirty="0" sz="3000" spc="-33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330" b="1">
                <a:solidFill>
                  <a:srgbClr val="85C050"/>
                </a:solidFill>
                <a:latin typeface="Arial"/>
                <a:cs typeface="Arial"/>
              </a:rPr>
              <a:t>2041-­‐02-­‐01</a:t>
            </a:r>
            <a:r>
              <a:rPr dirty="0" sz="3000" spc="-33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2465" y="1936746"/>
            <a:ext cx="5447030" cy="2983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830"/>
              </a:lnSpc>
              <a:tabLst>
                <a:tab pos="2094864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"range":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37565">
              <a:lnSpc>
                <a:spcPct val="100000"/>
              </a:lnSpc>
              <a:spcBef>
                <a:spcPts val="495"/>
              </a:spcBef>
            </a:pPr>
            <a:r>
              <a:rPr dirty="0" sz="3000" spc="25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250" b="1">
                <a:solidFill>
                  <a:srgbClr val="85C050"/>
                </a:solidFill>
                <a:latin typeface="Arial"/>
                <a:cs typeface="Arial"/>
              </a:rPr>
              <a:t>date</a:t>
            </a:r>
            <a:r>
              <a:rPr dirty="0" sz="3000" spc="250" b="1">
                <a:solidFill>
                  <a:srgbClr val="3D3D3D"/>
                </a:solidFill>
                <a:latin typeface="Arial"/>
                <a:cs typeface="Arial"/>
              </a:rPr>
              <a:t>":{</a:t>
            </a:r>
            <a:endParaRPr sz="3000">
              <a:latin typeface="Arial"/>
              <a:cs typeface="Arial"/>
            </a:endParaRPr>
          </a:p>
          <a:p>
            <a:pPr marL="1256665">
              <a:lnSpc>
                <a:spcPct val="100000"/>
              </a:lnSpc>
              <a:spcBef>
                <a:spcPts val="500"/>
              </a:spcBef>
              <a:tabLst>
                <a:tab pos="2723515" algn="l"/>
              </a:tabLst>
            </a:pP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"gte":</a:t>
            </a: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15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480" b="1">
                <a:solidFill>
                  <a:srgbClr val="85C050"/>
                </a:solidFill>
                <a:latin typeface="Arial"/>
                <a:cs typeface="Arial"/>
              </a:rPr>
              <a:t>2014-­‐01-­‐01</a:t>
            </a:r>
            <a:r>
              <a:rPr dirty="0" sz="3000" spc="450" b="1">
                <a:solidFill>
                  <a:srgbClr val="3D3D3D"/>
                </a:solidFill>
                <a:latin typeface="Arial"/>
                <a:cs typeface="Arial"/>
              </a:rPr>
              <a:t>",</a:t>
            </a:r>
            <a:endParaRPr sz="3000">
              <a:latin typeface="Arial"/>
              <a:cs typeface="Arial"/>
            </a:endParaRPr>
          </a:p>
          <a:p>
            <a:pPr marL="1256665">
              <a:lnSpc>
                <a:spcPct val="100000"/>
              </a:lnSpc>
              <a:spcBef>
                <a:spcPts val="495"/>
              </a:spcBef>
              <a:tabLst>
                <a:tab pos="2722880" algn="l"/>
              </a:tabLst>
            </a:pPr>
            <a:r>
              <a:rPr dirty="0" sz="3000" spc="509" b="1">
                <a:solidFill>
                  <a:srgbClr val="3D3D3D"/>
                </a:solidFill>
                <a:latin typeface="Arial"/>
                <a:cs typeface="Arial"/>
              </a:rPr>
              <a:t>"lt":	</a:t>
            </a:r>
            <a:r>
              <a:rPr dirty="0" sz="3000" spc="-33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330" b="1">
                <a:solidFill>
                  <a:srgbClr val="85C050"/>
                </a:solidFill>
                <a:latin typeface="Arial"/>
                <a:cs typeface="Arial"/>
              </a:rPr>
              <a:t>2041-­‐02-­‐01</a:t>
            </a:r>
            <a:r>
              <a:rPr dirty="0" sz="3000" spc="-33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endParaRPr sz="3000">
              <a:latin typeface="Arial"/>
              <a:cs typeface="Arial"/>
            </a:endParaRPr>
          </a:p>
          <a:p>
            <a:pPr marL="8375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2100" y="203200"/>
            <a:ext cx="8737600" cy="6223000"/>
          </a:xfrm>
          <a:custGeom>
            <a:avLst/>
            <a:gdLst/>
            <a:ahLst/>
            <a:cxnLst/>
            <a:rect l="l" t="t" r="r" b="b"/>
            <a:pathLst>
              <a:path w="8737600" h="6223000">
                <a:moveTo>
                  <a:pt x="0" y="0"/>
                </a:moveTo>
                <a:lnTo>
                  <a:pt x="8737600" y="0"/>
                </a:lnTo>
                <a:lnTo>
                  <a:pt x="8737600" y="6223000"/>
                </a:lnTo>
                <a:lnTo>
                  <a:pt x="0" y="6223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81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77900" y="2222500"/>
            <a:ext cx="7188200" cy="2425700"/>
          </a:xfrm>
          <a:custGeom>
            <a:avLst/>
            <a:gdLst/>
            <a:ahLst/>
            <a:cxnLst/>
            <a:rect l="l" t="t" r="r" b="b"/>
            <a:pathLst>
              <a:path w="7188200" h="2425700">
                <a:moveTo>
                  <a:pt x="0" y="0"/>
                </a:moveTo>
                <a:lnTo>
                  <a:pt x="7188200" y="0"/>
                </a:lnTo>
                <a:lnTo>
                  <a:pt x="7188200" y="2425700"/>
                </a:lnTo>
                <a:lnTo>
                  <a:pt x="0" y="24257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44966" y="2159380"/>
            <a:ext cx="5254625" cy="23495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12999"/>
              </a:lnSpc>
              <a:spcBef>
                <a:spcPts val="95"/>
              </a:spcBef>
            </a:pPr>
            <a:r>
              <a:rPr dirty="0" sz="4500" spc="-15">
                <a:latin typeface="Trebuchet MS"/>
                <a:cs typeface="Trebuchet MS"/>
              </a:rPr>
              <a:t>numeric/date</a:t>
            </a:r>
            <a:r>
              <a:rPr dirty="0" sz="4500" spc="-80">
                <a:latin typeface="Trebuchet MS"/>
                <a:cs typeface="Trebuchet MS"/>
              </a:rPr>
              <a:t> </a:t>
            </a:r>
            <a:r>
              <a:rPr dirty="0" sz="4500" spc="5">
                <a:latin typeface="Trebuchet MS"/>
                <a:cs typeface="Trebuchet MS"/>
              </a:rPr>
              <a:t>fields </a:t>
            </a:r>
            <a:r>
              <a:rPr dirty="0" sz="4500">
                <a:latin typeface="Trebuchet MS"/>
                <a:cs typeface="Trebuchet MS"/>
              </a:rPr>
              <a:t> </a:t>
            </a:r>
            <a:r>
              <a:rPr dirty="0" sz="4500" spc="55">
                <a:latin typeface="Trebuchet MS"/>
                <a:cs typeface="Trebuchet MS"/>
              </a:rPr>
              <a:t>optimised</a:t>
            </a:r>
            <a:endParaRPr sz="45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4500" spc="35">
                <a:latin typeface="Trebuchet MS"/>
                <a:cs typeface="Trebuchet MS"/>
              </a:rPr>
              <a:t>for </a:t>
            </a:r>
            <a:r>
              <a:rPr dirty="0" sz="4500" spc="85">
                <a:latin typeface="Trebuchet MS"/>
                <a:cs typeface="Trebuchet MS"/>
              </a:rPr>
              <a:t>range</a:t>
            </a:r>
            <a:r>
              <a:rPr dirty="0" sz="4500" spc="-120">
                <a:latin typeface="Trebuchet MS"/>
                <a:cs typeface="Trebuchet MS"/>
              </a:rPr>
              <a:t> </a:t>
            </a:r>
            <a:r>
              <a:rPr dirty="0" sz="4500" spc="-35">
                <a:latin typeface="Trebuchet MS"/>
                <a:cs typeface="Trebuchet MS"/>
              </a:rPr>
              <a:t>filters</a:t>
            </a:r>
            <a:endParaRPr sz="45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9765" y="1762823"/>
            <a:ext cx="4843780" cy="26276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107565" algn="l"/>
              </a:tabLst>
            </a:pPr>
            <a:r>
              <a:rPr dirty="0" sz="3000" spc="145" b="1">
                <a:solidFill>
                  <a:srgbClr val="3D3D3D"/>
                </a:solidFill>
                <a:latin typeface="Arial"/>
                <a:cs typeface="Arial"/>
              </a:rPr>
              <a:t>"range":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250" b="1">
                <a:solidFill>
                  <a:srgbClr val="3D3D3D"/>
                </a:solidFill>
                <a:latin typeface="Arial"/>
                <a:cs typeface="Arial"/>
              </a:rPr>
              <a:t>"date":{</a:t>
            </a:r>
            <a:endParaRPr sz="3000"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  <a:spcBef>
                <a:spcPts val="495"/>
              </a:spcBef>
              <a:tabLst>
                <a:tab pos="2736215" algn="l"/>
                <a:tab pos="3783329" algn="l"/>
                <a:tab pos="4202430" algn="l"/>
              </a:tabLst>
            </a:pP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"gte":</a:t>
            </a: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2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355" b="1">
                <a:solidFill>
                  <a:srgbClr val="85C050"/>
                </a:solidFill>
                <a:latin typeface="Arial"/>
                <a:cs typeface="Arial"/>
              </a:rPr>
              <a:t>now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019" b="1">
                <a:solidFill>
                  <a:srgbClr val="85C050"/>
                </a:solidFill>
                <a:latin typeface="Arial"/>
                <a:cs typeface="Arial"/>
              </a:rPr>
              <a:t>-­‐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00" b="1">
                <a:solidFill>
                  <a:srgbClr val="85C050"/>
                </a:solidFill>
                <a:latin typeface="Arial"/>
                <a:cs typeface="Arial"/>
              </a:rPr>
              <a:t>1</a:t>
            </a:r>
            <a:r>
              <a:rPr dirty="0" sz="3000" spc="-114" b="1">
                <a:solidFill>
                  <a:srgbClr val="85C050"/>
                </a:solidFill>
                <a:latin typeface="Arial"/>
                <a:cs typeface="Arial"/>
              </a:rPr>
              <a:t>h</a:t>
            </a: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endParaRPr sz="3000">
              <a:latin typeface="Arial"/>
              <a:cs typeface="Arial"/>
            </a:endParaRPr>
          </a:p>
          <a:p>
            <a:pPr marL="850265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9765" y="1826005"/>
            <a:ext cx="233045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7565" algn="l"/>
              </a:tabLst>
            </a:pPr>
            <a:r>
              <a:rPr dirty="0" sz="3000" spc="145">
                <a:solidFill>
                  <a:srgbClr val="3D3D3D"/>
                </a:solidFill>
              </a:rPr>
              <a:t>"range":</a:t>
            </a:r>
            <a:r>
              <a:rPr dirty="0" sz="3000" spc="14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039239" y="2283205"/>
            <a:ext cx="4634230" cy="21069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640715">
              <a:lnSpc>
                <a:spcPct val="100000"/>
              </a:lnSpc>
              <a:spcBef>
                <a:spcPts val="595"/>
              </a:spcBef>
            </a:pPr>
            <a:r>
              <a:rPr dirty="0" sz="3000" spc="250" b="1">
                <a:solidFill>
                  <a:srgbClr val="3D3D3D"/>
                </a:solidFill>
                <a:latin typeface="Arial"/>
                <a:cs typeface="Arial"/>
              </a:rPr>
              <a:t>"date":{</a:t>
            </a:r>
            <a:endParaRPr sz="3000">
              <a:latin typeface="Arial"/>
              <a:cs typeface="Arial"/>
            </a:endParaRPr>
          </a:p>
          <a:p>
            <a:pPr marL="1059815">
              <a:lnSpc>
                <a:spcPct val="100000"/>
              </a:lnSpc>
              <a:spcBef>
                <a:spcPts val="500"/>
              </a:spcBef>
              <a:tabLst>
                <a:tab pos="2526665" algn="l"/>
                <a:tab pos="3573779" algn="l"/>
                <a:tab pos="3992879" algn="l"/>
              </a:tabLst>
            </a:pP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"gte":</a:t>
            </a: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2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355" b="1">
                <a:solidFill>
                  <a:srgbClr val="85C050"/>
                </a:solidFill>
                <a:latin typeface="Arial"/>
                <a:cs typeface="Arial"/>
              </a:rPr>
              <a:t>now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019" b="1">
                <a:solidFill>
                  <a:srgbClr val="85C050"/>
                </a:solidFill>
                <a:latin typeface="Arial"/>
                <a:cs typeface="Arial"/>
              </a:rPr>
              <a:t>-­‐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00" b="1">
                <a:solidFill>
                  <a:srgbClr val="85C050"/>
                </a:solidFill>
                <a:latin typeface="Arial"/>
                <a:cs typeface="Arial"/>
              </a:rPr>
              <a:t>1</a:t>
            </a:r>
            <a:r>
              <a:rPr dirty="0" sz="3000" spc="-114" b="1">
                <a:solidFill>
                  <a:srgbClr val="85C050"/>
                </a:solidFill>
                <a:latin typeface="Arial"/>
                <a:cs typeface="Arial"/>
              </a:rPr>
              <a:t>h</a:t>
            </a: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endParaRPr sz="3000">
              <a:latin typeface="Arial"/>
              <a:cs typeface="Arial"/>
            </a:endParaRPr>
          </a:p>
          <a:p>
            <a:pPr marL="64071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2663" y="5304876"/>
            <a:ext cx="3948429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35" b="1">
                <a:solidFill>
                  <a:srgbClr val="85C050"/>
                </a:solidFill>
                <a:latin typeface="Arial"/>
                <a:cs typeface="Arial"/>
              </a:rPr>
              <a:t>not</a:t>
            </a:r>
            <a:r>
              <a:rPr dirty="0" sz="6000" spc="3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6000" spc="-170" b="1">
                <a:solidFill>
                  <a:srgbClr val="85C050"/>
                </a:solidFill>
                <a:latin typeface="Arial"/>
                <a:cs typeface="Arial"/>
              </a:rPr>
              <a:t>cached</a:t>
            </a:r>
            <a:endParaRPr sz="6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08450" y="3690134"/>
            <a:ext cx="1299210" cy="1664335"/>
          </a:xfrm>
          <a:custGeom>
            <a:avLst/>
            <a:gdLst/>
            <a:ahLst/>
            <a:cxnLst/>
            <a:rect l="l" t="t" r="r" b="b"/>
            <a:pathLst>
              <a:path w="1299209" h="1664335">
                <a:moveTo>
                  <a:pt x="1298876" y="1663741"/>
                </a:moveTo>
                <a:lnTo>
                  <a:pt x="15630" y="20021"/>
                </a:lnTo>
                <a:lnTo>
                  <a:pt x="0" y="0"/>
                </a:lnTo>
              </a:path>
            </a:pathLst>
          </a:custGeom>
          <a:ln w="50799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92788" y="3541979"/>
            <a:ext cx="215900" cy="234315"/>
          </a:xfrm>
          <a:custGeom>
            <a:avLst/>
            <a:gdLst/>
            <a:ahLst/>
            <a:cxnLst/>
            <a:rect l="l" t="t" r="r" b="b"/>
            <a:pathLst>
              <a:path w="215900" h="234314">
                <a:moveTo>
                  <a:pt x="0" y="0"/>
                </a:moveTo>
                <a:lnTo>
                  <a:pt x="47205" y="233819"/>
                </a:lnTo>
                <a:lnTo>
                  <a:pt x="215392" y="102527"/>
                </a:lnTo>
                <a:lnTo>
                  <a:pt x="0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9765" y="1826005"/>
            <a:ext cx="233045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7565" algn="l"/>
              </a:tabLst>
            </a:pPr>
            <a:r>
              <a:rPr dirty="0" sz="3000" spc="145">
                <a:solidFill>
                  <a:srgbClr val="3D3D3D"/>
                </a:solidFill>
              </a:rPr>
              <a:t>"range":</a:t>
            </a:r>
            <a:r>
              <a:rPr dirty="0" sz="3000" spc="14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039239" y="2283205"/>
            <a:ext cx="5471795" cy="210693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640715">
              <a:lnSpc>
                <a:spcPct val="100000"/>
              </a:lnSpc>
              <a:spcBef>
                <a:spcPts val="595"/>
              </a:spcBef>
            </a:pPr>
            <a:r>
              <a:rPr dirty="0" sz="3000" spc="250" b="1">
                <a:solidFill>
                  <a:srgbClr val="3D3D3D"/>
                </a:solidFill>
                <a:latin typeface="Arial"/>
                <a:cs typeface="Arial"/>
              </a:rPr>
              <a:t>"date":{</a:t>
            </a:r>
            <a:endParaRPr sz="3000">
              <a:latin typeface="Arial"/>
              <a:cs typeface="Arial"/>
            </a:endParaRPr>
          </a:p>
          <a:p>
            <a:pPr marL="1059815">
              <a:lnSpc>
                <a:spcPct val="100000"/>
              </a:lnSpc>
              <a:spcBef>
                <a:spcPts val="500"/>
              </a:spcBef>
              <a:tabLst>
                <a:tab pos="2526665" algn="l"/>
                <a:tab pos="3573779" algn="l"/>
                <a:tab pos="3992879" algn="l"/>
                <a:tab pos="4621530" algn="l"/>
                <a:tab pos="5039995" algn="l"/>
              </a:tabLst>
            </a:pP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"gte":</a:t>
            </a:r>
            <a:r>
              <a:rPr dirty="0" sz="3000" spc="254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22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3000" spc="-355" b="1">
                <a:solidFill>
                  <a:srgbClr val="85C050"/>
                </a:solidFill>
                <a:latin typeface="Arial"/>
                <a:cs typeface="Arial"/>
              </a:rPr>
              <a:t>now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019" b="1">
                <a:solidFill>
                  <a:srgbClr val="85C050"/>
                </a:solidFill>
                <a:latin typeface="Arial"/>
                <a:cs typeface="Arial"/>
              </a:rPr>
              <a:t>-­‐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05" b="1">
                <a:solidFill>
                  <a:srgbClr val="85C050"/>
                </a:solidFill>
                <a:latin typeface="Arial"/>
                <a:cs typeface="Arial"/>
              </a:rPr>
              <a:t>1h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815" b="1">
                <a:solidFill>
                  <a:srgbClr val="85C050"/>
                </a:solidFill>
                <a:latin typeface="Arial"/>
                <a:cs typeface="Arial"/>
              </a:rPr>
              <a:t>/</a:t>
            </a:r>
            <a:r>
              <a:rPr dirty="0" sz="300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3000" spc="-190" b="1">
                <a:solidFill>
                  <a:srgbClr val="85C050"/>
                </a:solidFill>
                <a:latin typeface="Arial"/>
                <a:cs typeface="Arial"/>
              </a:rPr>
              <a:t>h</a:t>
            </a:r>
            <a:r>
              <a:rPr dirty="0" sz="3000" spc="22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endParaRPr sz="3000">
              <a:latin typeface="Arial"/>
              <a:cs typeface="Arial"/>
            </a:endParaRPr>
          </a:p>
          <a:p>
            <a:pPr marL="640715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6841" y="5304876"/>
            <a:ext cx="252412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70" b="1">
                <a:solidFill>
                  <a:srgbClr val="85C050"/>
                </a:solidFill>
                <a:latin typeface="Arial"/>
                <a:cs typeface="Arial"/>
              </a:rPr>
              <a:t>cached</a:t>
            </a:r>
            <a:endParaRPr sz="6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07327" y="3798663"/>
            <a:ext cx="239395" cy="1555750"/>
          </a:xfrm>
          <a:custGeom>
            <a:avLst/>
            <a:gdLst/>
            <a:ahLst/>
            <a:cxnLst/>
            <a:rect l="l" t="t" r="r" b="b"/>
            <a:pathLst>
              <a:path w="239395" h="1555750">
                <a:moveTo>
                  <a:pt x="0" y="1555212"/>
                </a:moveTo>
                <a:lnTo>
                  <a:pt x="235534" y="25104"/>
                </a:lnTo>
                <a:lnTo>
                  <a:pt x="239398" y="0"/>
                </a:lnTo>
              </a:path>
            </a:pathLst>
          </a:custGeom>
          <a:ln w="508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737425" y="3612883"/>
            <a:ext cx="211454" cy="227329"/>
          </a:xfrm>
          <a:custGeom>
            <a:avLst/>
            <a:gdLst/>
            <a:ahLst/>
            <a:cxnLst/>
            <a:rect l="l" t="t" r="r" b="b"/>
            <a:pathLst>
              <a:path w="211454" h="227329">
                <a:moveTo>
                  <a:pt x="137896" y="0"/>
                </a:moveTo>
                <a:lnTo>
                  <a:pt x="0" y="194652"/>
                </a:lnTo>
                <a:lnTo>
                  <a:pt x="210883" y="227114"/>
                </a:lnTo>
                <a:lnTo>
                  <a:pt x="137896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6166" y="2350452"/>
            <a:ext cx="7252970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2695" algn="l"/>
                <a:tab pos="4725670" algn="l"/>
                <a:tab pos="5982970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345"/>
              <a:t>IS</a:t>
            </a:r>
            <a:r>
              <a:rPr dirty="0" sz="4500" spc="345"/>
              <a:t>	</a:t>
            </a:r>
            <a:r>
              <a:rPr dirty="0" sz="4500" spc="-695"/>
              <a:t>NOT</a:t>
            </a:r>
            <a:r>
              <a:rPr dirty="0" sz="4500" spc="-695"/>
              <a:t>	</a:t>
            </a:r>
            <a:r>
              <a:rPr dirty="0" sz="4500" spc="-530"/>
              <a:t>NULL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9059" y="2350452"/>
            <a:ext cx="756729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2695" algn="l"/>
                <a:tab pos="5039995" algn="l"/>
                <a:tab pos="6297295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-114"/>
              <a:t>has</a:t>
            </a:r>
            <a:r>
              <a:rPr dirty="0" sz="4500" spc="-114"/>
              <a:t>	</a:t>
            </a:r>
            <a:r>
              <a:rPr dirty="0" sz="4500" spc="-114"/>
              <a:t>any</a:t>
            </a:r>
            <a:r>
              <a:rPr dirty="0" sz="4500" spc="-114"/>
              <a:t>	</a:t>
            </a:r>
            <a:r>
              <a:rPr dirty="0" sz="4500" spc="35"/>
              <a:t>term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9059" y="2350452"/>
            <a:ext cx="756729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2695" algn="l"/>
                <a:tab pos="5039995" algn="l"/>
                <a:tab pos="6297295" algn="l"/>
              </a:tabLst>
            </a:pP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WHERE</a:t>
            </a: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field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114" b="1">
                <a:solidFill>
                  <a:srgbClr val="85C050"/>
                </a:solidFill>
                <a:latin typeface="Arial"/>
                <a:cs typeface="Arial"/>
              </a:rPr>
              <a:t>has</a:t>
            </a:r>
            <a:r>
              <a:rPr dirty="0" sz="4500" spc="-114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114" b="1">
                <a:solidFill>
                  <a:srgbClr val="85C050"/>
                </a:solidFill>
                <a:latin typeface="Arial"/>
                <a:cs typeface="Arial"/>
              </a:rPr>
              <a:t>any</a:t>
            </a:r>
            <a:r>
              <a:rPr dirty="0" sz="4500" spc="-114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35" b="1">
                <a:solidFill>
                  <a:srgbClr val="85C050"/>
                </a:solidFill>
                <a:latin typeface="Arial"/>
                <a:cs typeface="Arial"/>
              </a:rPr>
              <a:t>term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5675" y="3372230"/>
            <a:ext cx="305308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25" b="1">
                <a:solidFill>
                  <a:srgbClr val="3D3D3D"/>
                </a:solidFill>
                <a:latin typeface="Trebuchet MS"/>
                <a:cs typeface="Trebuchet MS"/>
              </a:rPr>
              <a:t>exists</a:t>
            </a:r>
            <a:r>
              <a:rPr dirty="0" sz="4500" spc="-80" b="1">
                <a:solidFill>
                  <a:srgbClr val="3D3D3D"/>
                </a:solidFill>
                <a:latin typeface="Trebuchet MS"/>
                <a:cs typeface="Trebuchet MS"/>
              </a:rPr>
              <a:t> </a:t>
            </a:r>
            <a:r>
              <a:rPr dirty="0" sz="4500" spc="-65" b="1">
                <a:solidFill>
                  <a:srgbClr val="3D3D3D"/>
                </a:solidFill>
                <a:latin typeface="Trebuchet MS"/>
                <a:cs typeface="Trebuchet MS"/>
              </a:rPr>
              <a:t>filter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0351" y="2051558"/>
            <a:ext cx="454342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elas</a:t>
            </a:r>
            <a:r>
              <a:rPr dirty="0" spc="-65"/>
              <a:t>t</a:t>
            </a:r>
            <a:r>
              <a:rPr dirty="0" spc="-250"/>
              <a:t>icsea</a:t>
            </a:r>
            <a:r>
              <a:rPr dirty="0" spc="-114"/>
              <a:t>r</a:t>
            </a:r>
            <a:r>
              <a:rPr dirty="0" spc="-335"/>
              <a:t>ch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0842" y="2906635"/>
            <a:ext cx="2898140" cy="2819400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 spc="-80">
                <a:solidFill>
                  <a:srgbClr val="3D3D3D"/>
                </a:solidFill>
                <a:latin typeface="Trebuchet MS"/>
                <a:cs typeface="Trebuchet MS"/>
              </a:rPr>
              <a:t>real-time</a:t>
            </a:r>
            <a:endParaRPr sz="4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 spc="20">
                <a:solidFill>
                  <a:srgbClr val="3D3D3D"/>
                </a:solidFill>
                <a:latin typeface="Trebuchet MS"/>
                <a:cs typeface="Trebuchet MS"/>
              </a:rPr>
              <a:t>distributed</a:t>
            </a:r>
            <a:endParaRPr sz="4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>
                <a:solidFill>
                  <a:srgbClr val="3D3D3D"/>
                </a:solidFill>
                <a:latin typeface="Trebuchet MS"/>
                <a:cs typeface="Trebuchet MS"/>
              </a:rPr>
              <a:t>search</a:t>
            </a:r>
            <a:endParaRPr sz="4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4000" spc="-45">
                <a:solidFill>
                  <a:srgbClr val="3D3D3D"/>
                </a:solidFill>
                <a:latin typeface="Trebuchet MS"/>
                <a:cs typeface="Trebuchet MS"/>
              </a:rPr>
              <a:t>analytics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2936" y="3271685"/>
            <a:ext cx="3796665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317115" algn="l"/>
              </a:tabLst>
            </a:pPr>
            <a:r>
              <a:rPr dirty="0" sz="3000" spc="275" b="1">
                <a:solidFill>
                  <a:srgbClr val="3D3D3D"/>
                </a:solidFill>
                <a:latin typeface="Arial"/>
                <a:cs typeface="Arial"/>
              </a:rPr>
              <a:t>"exists":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316480" algn="l"/>
              </a:tabLst>
            </a:pPr>
            <a:r>
              <a:rPr dirty="0" sz="3000" spc="395" b="1">
                <a:solidFill>
                  <a:srgbClr val="3D3D3D"/>
                </a:solidFill>
                <a:latin typeface="Arial"/>
                <a:cs typeface="Arial"/>
              </a:rPr>
              <a:t>"field":</a:t>
            </a:r>
            <a:r>
              <a:rPr dirty="0" sz="3000" spc="3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"title"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9059" y="2350452"/>
            <a:ext cx="756729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2695" algn="l"/>
                <a:tab pos="5039995" algn="l"/>
                <a:tab pos="6297295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-114"/>
              <a:t>has</a:t>
            </a:r>
            <a:r>
              <a:rPr dirty="0" sz="4500" spc="-114"/>
              <a:t>	</a:t>
            </a:r>
            <a:r>
              <a:rPr dirty="0" sz="4500" spc="-114"/>
              <a:t>any</a:t>
            </a:r>
            <a:r>
              <a:rPr dirty="0" sz="4500" spc="-114"/>
              <a:t>	</a:t>
            </a:r>
            <a:r>
              <a:rPr dirty="0" sz="4500" spc="35"/>
              <a:t>term</a:t>
            </a:r>
            <a:endParaRPr sz="45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7939" y="3372230"/>
            <a:ext cx="350837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70" b="1">
                <a:solidFill>
                  <a:srgbClr val="3D3D3D"/>
                </a:solidFill>
                <a:latin typeface="Trebuchet MS"/>
                <a:cs typeface="Trebuchet MS"/>
              </a:rPr>
              <a:t>missing</a:t>
            </a:r>
            <a:r>
              <a:rPr dirty="0" sz="4500" spc="-100" b="1">
                <a:solidFill>
                  <a:srgbClr val="3D3D3D"/>
                </a:solidFill>
                <a:latin typeface="Trebuchet MS"/>
                <a:cs typeface="Trebuchet MS"/>
              </a:rPr>
              <a:t> </a:t>
            </a:r>
            <a:r>
              <a:rPr dirty="0" sz="4500" spc="-65" b="1">
                <a:solidFill>
                  <a:srgbClr val="3D3D3D"/>
                </a:solidFill>
                <a:latin typeface="Trebuchet MS"/>
                <a:cs typeface="Trebuchet MS"/>
              </a:rPr>
              <a:t>filter</a:t>
            </a:r>
            <a:endParaRPr sz="45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6166" y="2350452"/>
            <a:ext cx="725297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2695" algn="l"/>
                <a:tab pos="5039995" algn="l"/>
                <a:tab pos="5982970" algn="l"/>
              </a:tabLst>
            </a:pP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WHERE</a:t>
            </a:r>
            <a:r>
              <a:rPr dirty="0" sz="4500" spc="-8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field</a:t>
            </a:r>
            <a:r>
              <a:rPr dirty="0" sz="4500" spc="62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114" b="1">
                <a:solidFill>
                  <a:srgbClr val="85C050"/>
                </a:solidFill>
                <a:latin typeface="Arial"/>
                <a:cs typeface="Arial"/>
              </a:rPr>
              <a:t>has</a:t>
            </a:r>
            <a:r>
              <a:rPr dirty="0" sz="4500" spc="-114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275" b="1">
                <a:solidFill>
                  <a:srgbClr val="85C050"/>
                </a:solidFill>
                <a:latin typeface="Arial"/>
                <a:cs typeface="Arial"/>
              </a:rPr>
              <a:t>no</a:t>
            </a:r>
            <a:r>
              <a:rPr dirty="0" sz="4500" spc="-27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35" b="1">
                <a:solidFill>
                  <a:srgbClr val="85C050"/>
                </a:solidFill>
                <a:latin typeface="Arial"/>
                <a:cs typeface="Arial"/>
              </a:rPr>
              <a:t>term</a:t>
            </a:r>
            <a:endParaRPr sz="4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2936" y="3271685"/>
            <a:ext cx="3796665" cy="158686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2526665" algn="l"/>
              </a:tabLst>
            </a:pPr>
            <a:r>
              <a:rPr dirty="0" sz="3000" spc="130" b="1">
                <a:solidFill>
                  <a:srgbClr val="3D3D3D"/>
                </a:solidFill>
                <a:latin typeface="Arial"/>
                <a:cs typeface="Arial"/>
              </a:rPr>
              <a:t>"missing":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3000">
              <a:latin typeface="Arial"/>
              <a:cs typeface="Arial"/>
            </a:endParaRPr>
          </a:p>
          <a:p>
            <a:pPr marL="431165">
              <a:lnSpc>
                <a:spcPct val="100000"/>
              </a:lnSpc>
              <a:spcBef>
                <a:spcPts val="500"/>
              </a:spcBef>
              <a:tabLst>
                <a:tab pos="2316480" algn="l"/>
              </a:tabLst>
            </a:pPr>
            <a:r>
              <a:rPr dirty="0" sz="3000" spc="395" b="1">
                <a:solidFill>
                  <a:srgbClr val="3D3D3D"/>
                </a:solidFill>
                <a:latin typeface="Arial"/>
                <a:cs typeface="Arial"/>
              </a:rPr>
              <a:t>"field":</a:t>
            </a:r>
            <a:r>
              <a:rPr dirty="0" sz="3000" spc="3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"title"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66" y="2350452"/>
            <a:ext cx="7252970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  <a:tab pos="3782695" algn="l"/>
                <a:tab pos="5039995" algn="l"/>
                <a:tab pos="5982970" algn="l"/>
              </a:tabLst>
            </a:pPr>
            <a:r>
              <a:rPr dirty="0" sz="4500" spc="-880"/>
              <a:t>WHERE</a:t>
            </a:r>
            <a:r>
              <a:rPr dirty="0" sz="4500" spc="-880"/>
              <a:t>	</a:t>
            </a:r>
            <a:r>
              <a:rPr dirty="0" sz="4500" spc="620"/>
              <a:t>field</a:t>
            </a:r>
            <a:r>
              <a:rPr dirty="0" sz="4500" spc="620"/>
              <a:t>	</a:t>
            </a:r>
            <a:r>
              <a:rPr dirty="0" sz="4500" spc="-114"/>
              <a:t>has</a:t>
            </a:r>
            <a:r>
              <a:rPr dirty="0" sz="4500" spc="-114"/>
              <a:t>	</a:t>
            </a:r>
            <a:r>
              <a:rPr dirty="0" sz="4500" spc="-275"/>
              <a:t>no</a:t>
            </a:r>
            <a:r>
              <a:rPr dirty="0" sz="4500" spc="-275"/>
              <a:t>	</a:t>
            </a:r>
            <a:r>
              <a:rPr dirty="0" sz="4500" spc="35"/>
              <a:t>term</a:t>
            </a:r>
            <a:endParaRPr sz="450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0132" y="2350452"/>
            <a:ext cx="442531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  <a:tab pos="1898014" algn="l"/>
                <a:tab pos="2840990" algn="l"/>
                <a:tab pos="3469640" algn="l"/>
              </a:tabLst>
            </a:pPr>
            <a:r>
              <a:rPr dirty="0" sz="4500" spc="-780"/>
              <a:t>AND</a:t>
            </a:r>
            <a:r>
              <a:rPr dirty="0" sz="4500" spc="-780"/>
              <a:t>	</a:t>
            </a:r>
            <a:r>
              <a:rPr dirty="0" sz="4500" spc="-2030"/>
              <a:t>…</a:t>
            </a:r>
            <a:r>
              <a:rPr dirty="0" sz="4500" spc="-2030"/>
              <a:t>	</a:t>
            </a:r>
            <a:r>
              <a:rPr dirty="0" sz="4500" spc="-905"/>
              <a:t>OR</a:t>
            </a:r>
            <a:r>
              <a:rPr dirty="0" sz="4500" spc="-905"/>
              <a:t>	</a:t>
            </a:r>
            <a:r>
              <a:rPr dirty="0" sz="4500" spc="-2030"/>
              <a:t>…</a:t>
            </a:r>
            <a:r>
              <a:rPr dirty="0" sz="4500" spc="-2030"/>
              <a:t>	</a:t>
            </a:r>
            <a:r>
              <a:rPr dirty="0" sz="4500" spc="-695"/>
              <a:t>NOT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0132" y="2350452"/>
            <a:ext cx="442531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  <a:tab pos="1898014" algn="l"/>
                <a:tab pos="2840990" algn="l"/>
                <a:tab pos="3469640" algn="l"/>
              </a:tabLst>
            </a:pPr>
            <a:r>
              <a:rPr dirty="0" sz="4500" spc="-780" b="1">
                <a:solidFill>
                  <a:srgbClr val="85C050"/>
                </a:solidFill>
                <a:latin typeface="Arial"/>
                <a:cs typeface="Arial"/>
              </a:rPr>
              <a:t>AND</a:t>
            </a:r>
            <a:r>
              <a:rPr dirty="0" sz="4500" spc="-78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2030" b="1">
                <a:solidFill>
                  <a:srgbClr val="85C050"/>
                </a:solidFill>
                <a:latin typeface="Arial"/>
                <a:cs typeface="Arial"/>
              </a:rPr>
              <a:t>…</a:t>
            </a:r>
            <a:r>
              <a:rPr dirty="0" sz="4500" spc="-203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905" b="1">
                <a:solidFill>
                  <a:srgbClr val="85C050"/>
                </a:solidFill>
                <a:latin typeface="Arial"/>
                <a:cs typeface="Arial"/>
              </a:rPr>
              <a:t>OR</a:t>
            </a:r>
            <a:r>
              <a:rPr dirty="0" sz="4500" spc="-905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2030" b="1">
                <a:solidFill>
                  <a:srgbClr val="85C050"/>
                </a:solidFill>
                <a:latin typeface="Arial"/>
                <a:cs typeface="Arial"/>
              </a:rPr>
              <a:t>…</a:t>
            </a:r>
            <a:r>
              <a:rPr dirty="0" sz="4500" spc="-203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4500" spc="-695" b="1">
                <a:solidFill>
                  <a:srgbClr val="85C050"/>
                </a:solidFill>
                <a:latin typeface="Arial"/>
                <a:cs typeface="Arial"/>
              </a:rPr>
              <a:t>NOT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20847" y="3372230"/>
            <a:ext cx="270256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110" b="1">
                <a:solidFill>
                  <a:srgbClr val="3D3D3D"/>
                </a:solidFill>
                <a:latin typeface="Trebuchet MS"/>
                <a:cs typeface="Trebuchet MS"/>
              </a:rPr>
              <a:t>bool</a:t>
            </a:r>
            <a:r>
              <a:rPr dirty="0" sz="4500" spc="-90" b="1">
                <a:solidFill>
                  <a:srgbClr val="3D3D3D"/>
                </a:solidFill>
                <a:latin typeface="Trebuchet MS"/>
                <a:cs typeface="Trebuchet MS"/>
              </a:rPr>
              <a:t> </a:t>
            </a:r>
            <a:r>
              <a:rPr dirty="0" sz="4500" spc="-65" b="1">
                <a:solidFill>
                  <a:srgbClr val="3D3D3D"/>
                </a:solidFill>
                <a:latin typeface="Trebuchet MS"/>
                <a:cs typeface="Trebuchet MS"/>
              </a:rPr>
              <a:t>filter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93241" y="1936746"/>
          <a:ext cx="5930265" cy="1942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0040"/>
                <a:gridCol w="418464"/>
                <a:gridCol w="2094864"/>
                <a:gridCol w="554989"/>
              </a:tblGrid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  <a:tabLst>
                          <a:tab pos="1917064" algn="l"/>
                        </a:tabLst>
                      </a:pPr>
                      <a:r>
                        <a:rPr dirty="0" sz="3000" spc="19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"bool":	</a:t>
                      </a:r>
                      <a:r>
                        <a:rPr dirty="0" sz="3000" spc="48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marL="450215">
                        <a:lnSpc>
                          <a:spcPts val="3375"/>
                        </a:lnSpc>
                      </a:pPr>
                      <a:r>
                        <a:rPr dirty="0" sz="3000" spc="7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"must":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3375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3375"/>
                        </a:lnSpc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marL="450215">
                        <a:lnSpc>
                          <a:spcPts val="3375"/>
                        </a:lnSpc>
                      </a:pPr>
                      <a:r>
                        <a:rPr dirty="0" sz="3000" spc="1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"should":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3375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375"/>
                        </a:lnSpc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450215">
                        <a:lnSpc>
                          <a:spcPts val="3375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"must_not":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3375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2291" y="390752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2291" y="1826005"/>
            <a:ext cx="21209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</a:tabLst>
            </a:pPr>
            <a:r>
              <a:rPr dirty="0" sz="3000" spc="195">
                <a:solidFill>
                  <a:srgbClr val="3D3D3D"/>
                </a:solidFill>
              </a:rPr>
              <a:t>"bool":</a:t>
            </a:r>
            <a:r>
              <a:rPr dirty="0" sz="3000" spc="19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endParaRPr sz="30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2188" y="2457129"/>
          <a:ext cx="6767195" cy="142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0940"/>
                <a:gridCol w="418464"/>
                <a:gridCol w="2094864"/>
                <a:gridCol w="628014"/>
                <a:gridCol w="417829"/>
                <a:gridCol w="763904"/>
              </a:tblGrid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</a:pPr>
                      <a:r>
                        <a:rPr dirty="0" sz="3000" spc="7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3000" spc="7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3000" spc="7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830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2830"/>
                        </a:lnSpc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2830"/>
                        </a:lnSpc>
                      </a:pPr>
                      <a:r>
                        <a:rPr dirty="0" sz="3000" spc="-52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spc="1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"should":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3375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375"/>
                        </a:lnSpc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"must_not":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375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12291" y="390752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2291" y="1826005"/>
            <a:ext cx="21209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</a:tabLst>
            </a:pPr>
            <a:r>
              <a:rPr dirty="0" sz="3000" spc="195">
                <a:solidFill>
                  <a:srgbClr val="3D3D3D"/>
                </a:solidFill>
              </a:rPr>
              <a:t>"bool":</a:t>
            </a:r>
            <a:r>
              <a:rPr dirty="0" sz="3000" spc="19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endParaRPr sz="30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2188" y="2457129"/>
          <a:ext cx="6557645" cy="142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0940"/>
                <a:gridCol w="418464"/>
                <a:gridCol w="2094864"/>
                <a:gridCol w="628014"/>
                <a:gridCol w="417829"/>
                <a:gridCol w="554354"/>
              </a:tblGrid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</a:pPr>
                      <a:r>
                        <a:rPr dirty="0" sz="3000" spc="7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"must":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830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2830"/>
                        </a:lnSpc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2006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spc="1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3000" spc="12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should</a:t>
                      </a:r>
                      <a:r>
                        <a:rPr dirty="0" sz="3000" spc="1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375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3375"/>
                        </a:lnSpc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375"/>
                        </a:lnSpc>
                      </a:pPr>
                      <a:r>
                        <a:rPr dirty="0" sz="3000" spc="-60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"must_not":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375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12291" y="390752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2291" y="1826005"/>
            <a:ext cx="21209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014" algn="l"/>
              </a:tabLst>
            </a:pPr>
            <a:r>
              <a:rPr dirty="0" sz="3000" spc="195">
                <a:solidFill>
                  <a:srgbClr val="3D3D3D"/>
                </a:solidFill>
              </a:rPr>
              <a:t>"bool":</a:t>
            </a:r>
            <a:r>
              <a:rPr dirty="0" sz="3000" spc="195">
                <a:solidFill>
                  <a:srgbClr val="3D3D3D"/>
                </a:solidFill>
              </a:rPr>
              <a:t>	</a:t>
            </a:r>
            <a:r>
              <a:rPr dirty="0" sz="3000" spc="480">
                <a:solidFill>
                  <a:srgbClr val="3D3D3D"/>
                </a:solidFill>
              </a:rPr>
              <a:t>{</a:t>
            </a:r>
            <a:endParaRPr sz="30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2188" y="2457129"/>
          <a:ext cx="6767195" cy="142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0940"/>
                <a:gridCol w="419100"/>
                <a:gridCol w="2095500"/>
                <a:gridCol w="628650"/>
                <a:gridCol w="1183005"/>
              </a:tblGrid>
              <a:tr h="970915">
                <a:tc>
                  <a:txBody>
                    <a:bodyPr/>
                    <a:lstStyle/>
                    <a:p>
                      <a:pPr marL="31750">
                        <a:lnSpc>
                          <a:spcPts val="2830"/>
                        </a:lnSpc>
                      </a:pPr>
                      <a:r>
                        <a:rPr dirty="0" sz="3000" spc="7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"must":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12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"should":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830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830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830"/>
                        </a:lnSpc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3000" spc="73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],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50215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z="3000" spc="70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must_not</a:t>
                      </a:r>
                      <a:r>
                        <a:rPr dirty="0" sz="3000" spc="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":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spc="35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&lt;filters&gt;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</a:pPr>
                      <a:r>
                        <a:rPr dirty="0" sz="30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3375"/>
                        </a:lnSpc>
                        <a:tabLst>
                          <a:tab pos="521970" algn="l"/>
                        </a:tabLst>
                      </a:pPr>
                      <a:r>
                        <a:rPr dirty="0" sz="3000" spc="-2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#	</a:t>
                      </a:r>
                      <a:r>
                        <a:rPr dirty="0" sz="3000" spc="-465" b="1">
                          <a:solidFill>
                            <a:srgbClr val="85C050"/>
                          </a:solidFill>
                          <a:latin typeface="Arial"/>
                          <a:cs typeface="Arial"/>
                        </a:rPr>
                        <a:t>NOT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12291" y="3907523"/>
            <a:ext cx="2349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80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227" y="1469085"/>
            <a:ext cx="7400925" cy="8585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1520825" algn="l"/>
              </a:tabLst>
            </a:pP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688464" algn="l"/>
                <a:tab pos="2023745" algn="l"/>
                <a:tab pos="3364229" algn="l"/>
                <a:tab pos="3699510" algn="l"/>
                <a:tab pos="5208270" algn="l"/>
                <a:tab pos="6884670" algn="l"/>
              </a:tabLst>
            </a:pPr>
            <a:r>
              <a:rPr dirty="0" sz="2400" spc="18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-114" b="1">
                <a:solidFill>
                  <a:srgbClr val="85C050"/>
                </a:solidFill>
                <a:latin typeface="Arial"/>
                <a:cs typeface="Arial"/>
              </a:rPr>
              <a:t>must</a:t>
            </a:r>
            <a:r>
              <a:rPr dirty="0" sz="2400" spc="350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2400" spc="3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"rabbits"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7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7227" y="4433722"/>
            <a:ext cx="1930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5708" y="1511808"/>
            <a:ext cx="317373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mapping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227" y="1469085"/>
            <a:ext cx="7401559" cy="335597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1520825" algn="l"/>
              </a:tabLst>
            </a:pP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 marR="5080">
              <a:lnSpc>
                <a:spcPct val="113799"/>
              </a:lnSpc>
              <a:tabLst>
                <a:tab pos="1688464" algn="l"/>
                <a:tab pos="2023110" algn="l"/>
                <a:tab pos="3364865" algn="l"/>
                <a:tab pos="3700145" algn="l"/>
                <a:tab pos="5208905" algn="l"/>
                <a:tab pos="6885305" algn="l"/>
              </a:tabLst>
            </a:pPr>
            <a:r>
              <a:rPr dirty="0" sz="2400" spc="60" b="1">
                <a:solidFill>
                  <a:srgbClr val="3D3D3D"/>
                </a:solidFill>
                <a:latin typeface="Arial"/>
                <a:cs typeface="Arial"/>
              </a:rPr>
              <a:t>"must":</a:t>
            </a:r>
            <a:r>
              <a:rPr dirty="0" sz="24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"rabbits"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30" b="1">
                <a:solidFill>
                  <a:srgbClr val="3D3D3D"/>
                </a:solidFill>
                <a:latin typeface="Arial"/>
                <a:cs typeface="Arial"/>
              </a:rPr>
              <a:t>}},  </a:t>
            </a:r>
            <a:r>
              <a:rPr dirty="0" sz="2400" spc="10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100" b="1">
                <a:solidFill>
                  <a:srgbClr val="85C050"/>
                </a:solidFill>
                <a:latin typeface="Arial"/>
                <a:cs typeface="Arial"/>
              </a:rPr>
              <a:t>should</a:t>
            </a:r>
            <a:r>
              <a:rPr dirty="0" sz="2400" spc="100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2400" spc="52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  <a:tabLst>
                <a:tab pos="1017905" algn="l"/>
                <a:tab pos="2359025" algn="l"/>
                <a:tab pos="2694305" algn="l"/>
                <a:tab pos="4537710" algn="l"/>
                <a:tab pos="5878830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95" b="1">
                <a:solidFill>
                  <a:srgbClr val="3D3D3D"/>
                </a:solidFill>
                <a:latin typeface="Arial"/>
                <a:cs typeface="Arial"/>
              </a:rPr>
              <a:t>"quick"	</a:t>
            </a:r>
            <a:r>
              <a:rPr dirty="0" sz="2400" spc="47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  <a:tabLst>
                <a:tab pos="1017905" algn="l"/>
                <a:tab pos="2359025" algn="l"/>
                <a:tab pos="2694305" algn="l"/>
                <a:tab pos="4538345" algn="l"/>
                <a:tab pos="5878830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95" b="1">
                <a:solidFill>
                  <a:srgbClr val="3D3D3D"/>
                </a:solidFill>
                <a:latin typeface="Arial"/>
                <a:cs typeface="Arial"/>
              </a:rPr>
              <a:t>"quick"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</a:pPr>
            <a:r>
              <a:rPr dirty="0" sz="2400" spc="585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227" y="1469085"/>
            <a:ext cx="7568565" cy="335597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1520825" algn="l"/>
              </a:tabLst>
            </a:pP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 marR="171450">
              <a:lnSpc>
                <a:spcPct val="113799"/>
              </a:lnSpc>
              <a:tabLst>
                <a:tab pos="1688464" algn="l"/>
                <a:tab pos="2023745" algn="l"/>
                <a:tab pos="3364865" algn="l"/>
                <a:tab pos="3700145" algn="l"/>
                <a:tab pos="5208905" algn="l"/>
                <a:tab pos="6885305" algn="l"/>
              </a:tabLst>
            </a:pPr>
            <a:r>
              <a:rPr dirty="0" sz="2400" spc="60" b="1">
                <a:solidFill>
                  <a:srgbClr val="3D3D3D"/>
                </a:solidFill>
                <a:latin typeface="Arial"/>
                <a:cs typeface="Arial"/>
              </a:rPr>
              <a:t>"must":</a:t>
            </a:r>
            <a:r>
              <a:rPr dirty="0" sz="2400" spc="6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"rabbits"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30" b="1">
                <a:solidFill>
                  <a:srgbClr val="3D3D3D"/>
                </a:solidFill>
                <a:latin typeface="Arial"/>
                <a:cs typeface="Arial"/>
              </a:rPr>
              <a:t>}},  </a:t>
            </a:r>
            <a:r>
              <a:rPr dirty="0" sz="2400" spc="100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2400" spc="52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  <a:tabLst>
                <a:tab pos="1017905" algn="l"/>
                <a:tab pos="2359025" algn="l"/>
                <a:tab pos="2694305" algn="l"/>
                <a:tab pos="4537710" algn="l"/>
                <a:tab pos="5878830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	</a:t>
            </a:r>
            <a:r>
              <a:rPr dirty="0" sz="2400" spc="95" b="1">
                <a:solidFill>
                  <a:srgbClr val="3D3D3D"/>
                </a:solidFill>
                <a:latin typeface="Arial"/>
                <a:cs typeface="Arial"/>
              </a:rPr>
              <a:t>"quick"	</a:t>
            </a:r>
            <a:r>
              <a:rPr dirty="0" sz="2400" spc="47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  <a:tabLst>
                <a:tab pos="1017905" algn="l"/>
                <a:tab pos="2359025" algn="l"/>
                <a:tab pos="2694305" algn="l"/>
                <a:tab pos="4538345" algn="l"/>
                <a:tab pos="5878830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95" b="1">
                <a:solidFill>
                  <a:srgbClr val="3D3D3D"/>
                </a:solidFill>
                <a:latin typeface="Arial"/>
                <a:cs typeface="Arial"/>
              </a:rPr>
              <a:t>"quick"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395"/>
              </a:spcBef>
            </a:pPr>
            <a:r>
              <a:rPr dirty="0" sz="2400" spc="585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358390" algn="l"/>
                <a:tab pos="2693670" algn="l"/>
                <a:tab pos="4034790" algn="l"/>
                <a:tab pos="4370070" algn="l"/>
                <a:tab pos="6214110" algn="l"/>
                <a:tab pos="7219950" algn="l"/>
              </a:tabLst>
            </a:pPr>
            <a:r>
              <a:rPr dirty="0" sz="2400" spc="18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-35" b="1">
                <a:solidFill>
                  <a:srgbClr val="85C050"/>
                </a:solidFill>
                <a:latin typeface="Arial"/>
                <a:cs typeface="Arial"/>
              </a:rPr>
              <a:t>must_not</a:t>
            </a:r>
            <a:r>
              <a:rPr dirty="0" sz="2400" spc="350" b="1">
                <a:solidFill>
                  <a:srgbClr val="3D3D3D"/>
                </a:solidFill>
                <a:latin typeface="Arial"/>
                <a:cs typeface="Arial"/>
              </a:rPr>
              <a:t>":</a:t>
            </a:r>
            <a:r>
              <a:rPr dirty="0" sz="2400" spc="35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40" b="1">
                <a:solidFill>
                  <a:srgbClr val="3D3D3D"/>
                </a:solidFill>
                <a:latin typeface="Arial"/>
                <a:cs typeface="Arial"/>
              </a:rPr>
              <a:t>"fox"</a:t>
            </a:r>
            <a:r>
              <a:rPr dirty="0" sz="2400" spc="14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220180"/>
            <a:ext cx="7400925" cy="377253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1520825" algn="l"/>
              </a:tabLst>
            </a:pP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688464" algn="l"/>
              </a:tabLst>
            </a:pPr>
            <a:r>
              <a:rPr dirty="0" sz="2400" spc="60" b="1">
                <a:solidFill>
                  <a:srgbClr val="3D3D3D"/>
                </a:solidFill>
                <a:latin typeface="Arial"/>
                <a:cs typeface="Arial"/>
              </a:rPr>
              <a:t>"must":	</a:t>
            </a:r>
            <a:r>
              <a:rPr dirty="0" sz="2400" spc="52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1017905" algn="l"/>
                <a:tab pos="2526030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155" b="1">
                <a:solidFill>
                  <a:srgbClr val="85C050"/>
                </a:solidFill>
                <a:latin typeface="Arial"/>
                <a:cs typeface="Arial"/>
              </a:rPr>
              <a:t>bool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3670" algn="l"/>
              </a:tabLst>
            </a:pPr>
            <a:r>
              <a:rPr dirty="0" sz="2400" spc="10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100" b="1">
                <a:solidFill>
                  <a:srgbClr val="85C050"/>
                </a:solidFill>
                <a:latin typeface="Arial"/>
                <a:cs typeface="Arial"/>
              </a:rPr>
              <a:t>should</a:t>
            </a:r>
            <a:r>
              <a:rPr dirty="0" sz="2400" spc="100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2400" spc="52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1353185">
              <a:lnSpc>
                <a:spcPct val="100000"/>
              </a:lnSpc>
              <a:spcBef>
                <a:spcPts val="400"/>
              </a:spcBef>
              <a:tabLst>
                <a:tab pos="1688464" algn="l"/>
                <a:tab pos="3028950" algn="l"/>
                <a:tab pos="3364229" algn="l"/>
                <a:tab pos="5208270" algn="l"/>
                <a:tab pos="6884670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"rabbits"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7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2400">
              <a:latin typeface="Arial"/>
              <a:cs typeface="Arial"/>
            </a:endParaRPr>
          </a:p>
          <a:p>
            <a:pPr marL="1353185">
              <a:lnSpc>
                <a:spcPct val="100000"/>
              </a:lnSpc>
              <a:spcBef>
                <a:spcPts val="395"/>
              </a:spcBef>
              <a:tabLst>
                <a:tab pos="1688464" algn="l"/>
                <a:tab pos="3028950" algn="l"/>
                <a:tab pos="3364229" algn="l"/>
                <a:tab pos="5208270" algn="l"/>
                <a:tab pos="6884670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"rabbits"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</a:pPr>
            <a:r>
              <a:rPr dirty="0" sz="2400" spc="484" b="1">
                <a:solidFill>
                  <a:srgbClr val="3D3D3D"/>
                </a:solidFill>
                <a:latin typeface="Arial"/>
                <a:cs typeface="Arial"/>
              </a:rPr>
              <a:t>]}},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1017905" algn="l"/>
                <a:tab pos="2526030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155" b="1">
                <a:solidFill>
                  <a:srgbClr val="85C050"/>
                </a:solidFill>
                <a:latin typeface="Arial"/>
                <a:cs typeface="Arial"/>
              </a:rPr>
              <a:t>bool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017905">
              <a:lnSpc>
                <a:spcPct val="100000"/>
              </a:lnSpc>
              <a:spcBef>
                <a:spcPts val="400"/>
              </a:spcBef>
              <a:tabLst>
                <a:tab pos="2693670" algn="l"/>
              </a:tabLst>
            </a:pPr>
            <a:r>
              <a:rPr dirty="0" sz="2400" spc="100" b="1">
                <a:solidFill>
                  <a:srgbClr val="3D3D3D"/>
                </a:solidFill>
                <a:latin typeface="Arial"/>
                <a:cs typeface="Arial"/>
              </a:rPr>
              <a:t>"</a:t>
            </a:r>
            <a:r>
              <a:rPr dirty="0" sz="2400" spc="100" b="1">
                <a:solidFill>
                  <a:srgbClr val="85C050"/>
                </a:solidFill>
                <a:latin typeface="Arial"/>
                <a:cs typeface="Arial"/>
              </a:rPr>
              <a:t>should</a:t>
            </a:r>
            <a:r>
              <a:rPr dirty="0" sz="2400" spc="100" b="1">
                <a:solidFill>
                  <a:srgbClr val="3D3D3D"/>
                </a:solidFill>
                <a:latin typeface="Arial"/>
                <a:cs typeface="Arial"/>
              </a:rPr>
              <a:t>":	</a:t>
            </a:r>
            <a:r>
              <a:rPr dirty="0" sz="2400" spc="52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7547" y="4928460"/>
            <a:ext cx="1869439" cy="1163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7345">
              <a:lnSpc>
                <a:spcPts val="2360"/>
              </a:lnSpc>
            </a:pPr>
            <a:r>
              <a:rPr dirty="0" sz="2400" spc="430" b="1">
                <a:solidFill>
                  <a:srgbClr val="3D3D3D"/>
                </a:solidFill>
                <a:latin typeface="Arial"/>
                <a:cs typeface="Arial"/>
              </a:rPr>
              <a:t>]}}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585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55" b="1">
                <a:solidFill>
                  <a:srgbClr val="3D3D3D"/>
                </a:solidFill>
                <a:latin typeface="Arial"/>
                <a:cs typeface="Arial"/>
              </a:rPr>
              <a:t>"must_not":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9151" y="5761067"/>
            <a:ext cx="1930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4368" y="5761067"/>
            <a:ext cx="11988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5417" y="5761067"/>
            <a:ext cx="1930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0635" y="5761067"/>
            <a:ext cx="17018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84600" y="5761067"/>
            <a:ext cx="863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140" b="1">
                <a:solidFill>
                  <a:srgbClr val="3D3D3D"/>
                </a:solidFill>
                <a:latin typeface="Arial"/>
                <a:cs typeface="Arial"/>
              </a:rPr>
              <a:t>"fox"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90371" y="5761067"/>
            <a:ext cx="3606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56285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03972" y="4108561"/>
          <a:ext cx="5763260" cy="72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210"/>
                <a:gridCol w="1341120"/>
                <a:gridCol w="335279"/>
                <a:gridCol w="1844040"/>
                <a:gridCol w="1341120"/>
                <a:gridCol w="618489"/>
              </a:tblGrid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ts val="226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ts val="226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260"/>
                        </a:lnSpc>
                      </a:pPr>
                      <a:r>
                        <a:rPr dirty="0" sz="2400" spc="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"title":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dirty="0" sz="2400" spc="9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"quick"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260"/>
                        </a:lnSpc>
                      </a:pPr>
                      <a:r>
                        <a:rPr dirty="0" sz="2400" spc="47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}},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"term":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dirty="0" sz="2400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700"/>
                        </a:lnSpc>
                      </a:pPr>
                      <a:r>
                        <a:rPr dirty="0" sz="2400" spc="14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"content":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dirty="0" sz="2400" spc="9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"quick"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2700"/>
                        </a:lnSpc>
                      </a:pPr>
                      <a:r>
                        <a:rPr dirty="0" sz="2400" spc="385" b="1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}}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220180"/>
            <a:ext cx="270764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1520825" algn="l"/>
              </a:tabLst>
            </a:pP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688464" algn="l"/>
              </a:tabLst>
            </a:pPr>
            <a:r>
              <a:rPr dirty="0" sz="2400" spc="60" b="1">
                <a:solidFill>
                  <a:srgbClr val="3D3D3D"/>
                </a:solidFill>
                <a:latin typeface="Arial"/>
                <a:cs typeface="Arial"/>
              </a:rPr>
              <a:t>"must":	</a:t>
            </a:r>
            <a:r>
              <a:rPr dirty="0" sz="2400" spc="52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1017905" algn="l"/>
                <a:tab pos="2526665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"bool":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2705" y="1469085"/>
            <a:ext cx="6730365" cy="169100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347345">
              <a:lnSpc>
                <a:spcPct val="100000"/>
              </a:lnSpc>
              <a:spcBef>
                <a:spcPts val="495"/>
              </a:spcBef>
              <a:tabLst>
                <a:tab pos="2023745" algn="l"/>
              </a:tabLst>
            </a:pPr>
            <a:r>
              <a:rPr dirty="0" sz="2400" spc="100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2400" spc="52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400"/>
              </a:spcBef>
              <a:tabLst>
                <a:tab pos="1017905" algn="l"/>
                <a:tab pos="2359025" algn="l"/>
                <a:tab pos="2694305" algn="l"/>
                <a:tab pos="4537710" algn="l"/>
                <a:tab pos="6214110" algn="l"/>
              </a:tabLst>
            </a:pP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DCDEE0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DCDEE0"/>
                </a:solidFill>
                <a:latin typeface="Arial"/>
                <a:cs typeface="Arial"/>
              </a:rPr>
              <a:t>"title":</a:t>
            </a:r>
            <a:r>
              <a:rPr dirty="0" sz="2400" spc="400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DCDEE0"/>
                </a:solidFill>
                <a:latin typeface="Arial"/>
                <a:cs typeface="Arial"/>
              </a:rPr>
              <a:t>"rabbits"</a:t>
            </a:r>
            <a:r>
              <a:rPr dirty="0" sz="2400" spc="17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470" b="1">
                <a:solidFill>
                  <a:srgbClr val="DCDEE0"/>
                </a:solidFill>
                <a:latin typeface="Arial"/>
                <a:cs typeface="Arial"/>
              </a:rPr>
              <a:t>}},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1017905" algn="l"/>
                <a:tab pos="2359025" algn="l"/>
                <a:tab pos="2694305" algn="l"/>
                <a:tab pos="4538345" algn="l"/>
                <a:tab pos="6214110" algn="l"/>
              </a:tabLst>
            </a:pP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	</a:t>
            </a:r>
            <a:r>
              <a:rPr dirty="0" sz="2400" spc="135" b="1">
                <a:solidFill>
                  <a:srgbClr val="DCDEE0"/>
                </a:solidFill>
                <a:latin typeface="Arial"/>
                <a:cs typeface="Arial"/>
              </a:rPr>
              <a:t>"term":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	</a:t>
            </a:r>
            <a:r>
              <a:rPr dirty="0" sz="2400" spc="145" b="1">
                <a:solidFill>
                  <a:srgbClr val="DCDEE0"/>
                </a:solidFill>
                <a:latin typeface="Arial"/>
                <a:cs typeface="Arial"/>
              </a:rPr>
              <a:t>"content":	</a:t>
            </a:r>
            <a:r>
              <a:rPr dirty="0" sz="2400" spc="175" b="1">
                <a:solidFill>
                  <a:srgbClr val="DCDEE0"/>
                </a:solidFill>
                <a:latin typeface="Arial"/>
                <a:cs typeface="Arial"/>
              </a:rPr>
              <a:t>"rabbits"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484" b="1">
                <a:solidFill>
                  <a:srgbClr val="3D3D3D"/>
                </a:solidFill>
                <a:latin typeface="Arial"/>
                <a:cs typeface="Arial"/>
              </a:rPr>
              <a:t>]}},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2705" y="3134271"/>
            <a:ext cx="404876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347345" algn="l"/>
                <a:tab pos="1856105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	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"bool":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023745" algn="l"/>
              </a:tabLst>
            </a:pPr>
            <a:r>
              <a:rPr dirty="0" sz="2400" spc="100" b="1">
                <a:solidFill>
                  <a:srgbClr val="3D3D3D"/>
                </a:solidFill>
                <a:latin typeface="Arial"/>
                <a:cs typeface="Arial"/>
              </a:rPr>
              <a:t>"should":	</a:t>
            </a:r>
            <a:r>
              <a:rPr dirty="0" sz="2400" spc="520" b="1">
                <a:solidFill>
                  <a:srgbClr val="3D3D3D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1017905" algn="l"/>
                <a:tab pos="2359025" algn="l"/>
                <a:tab pos="2694305" algn="l"/>
              </a:tabLst>
            </a:pP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DCDEE0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DCDEE0"/>
                </a:solidFill>
                <a:latin typeface="Arial"/>
                <a:cs typeface="Arial"/>
              </a:rPr>
              <a:t>"title":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8352" y="4017429"/>
            <a:ext cx="18694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3185" algn="l"/>
              </a:tabLst>
            </a:pPr>
            <a:r>
              <a:rPr dirty="0" sz="2400" spc="95" b="1">
                <a:solidFill>
                  <a:srgbClr val="DCDEE0"/>
                </a:solidFill>
                <a:latin typeface="Arial"/>
                <a:cs typeface="Arial"/>
              </a:rPr>
              <a:t>"quick"</a:t>
            </a:r>
            <a:r>
              <a:rPr dirty="0" sz="2400" spc="9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470" b="1">
                <a:solidFill>
                  <a:srgbClr val="DCDEE0"/>
                </a:solidFill>
                <a:latin typeface="Arial"/>
                <a:cs typeface="Arial"/>
              </a:rPr>
              <a:t>}},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3022" y="4433722"/>
            <a:ext cx="55575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345" algn="l"/>
                <a:tab pos="1688464" algn="l"/>
                <a:tab pos="2023745" algn="l"/>
                <a:tab pos="3867785" algn="l"/>
                <a:tab pos="5208905" algn="l"/>
              </a:tabLst>
            </a:pP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DCDEE0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145" b="1">
                <a:solidFill>
                  <a:srgbClr val="DCDEE0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95" b="1">
                <a:solidFill>
                  <a:srgbClr val="DCDEE0"/>
                </a:solidFill>
                <a:latin typeface="Arial"/>
                <a:cs typeface="Arial"/>
              </a:rPr>
              <a:t>"quick"</a:t>
            </a:r>
            <a:r>
              <a:rPr dirty="0" sz="2400" spc="9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58792" y="191008"/>
            <a:ext cx="3948429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5"/>
              <a:t>not</a:t>
            </a:r>
            <a:r>
              <a:rPr dirty="0" spc="30"/>
              <a:t> </a:t>
            </a:r>
            <a:r>
              <a:rPr dirty="0" spc="-170"/>
              <a:t>cached</a:t>
            </a:r>
          </a:p>
        </p:txBody>
      </p:sp>
      <p:sp>
        <p:nvSpPr>
          <p:cNvPr id="8" name="object 8"/>
          <p:cNvSpPr/>
          <p:nvPr/>
        </p:nvSpPr>
        <p:spPr>
          <a:xfrm>
            <a:off x="3264703" y="1214069"/>
            <a:ext cx="1466215" cy="1879600"/>
          </a:xfrm>
          <a:custGeom>
            <a:avLst/>
            <a:gdLst/>
            <a:ahLst/>
            <a:cxnLst/>
            <a:rect l="l" t="t" r="r" b="b"/>
            <a:pathLst>
              <a:path w="1466214" h="1879600">
                <a:moveTo>
                  <a:pt x="1466097" y="0"/>
                </a:moveTo>
                <a:lnTo>
                  <a:pt x="15623" y="1859186"/>
                </a:lnTo>
                <a:lnTo>
                  <a:pt x="0" y="1879212"/>
                </a:lnTo>
              </a:path>
            </a:pathLst>
          </a:custGeom>
          <a:ln w="508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9092" y="3007639"/>
            <a:ext cx="215900" cy="234315"/>
          </a:xfrm>
          <a:custGeom>
            <a:avLst/>
            <a:gdLst/>
            <a:ahLst/>
            <a:cxnLst/>
            <a:rect l="l" t="t" r="r" b="b"/>
            <a:pathLst>
              <a:path w="215900" h="234314">
                <a:moveTo>
                  <a:pt x="47129" y="0"/>
                </a:moveTo>
                <a:lnTo>
                  <a:pt x="0" y="233832"/>
                </a:lnTo>
                <a:lnTo>
                  <a:pt x="215341" y="131241"/>
                </a:lnTo>
                <a:lnTo>
                  <a:pt x="47129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47780" y="1170025"/>
            <a:ext cx="1060450" cy="159385"/>
          </a:xfrm>
          <a:custGeom>
            <a:avLst/>
            <a:gdLst/>
            <a:ahLst/>
            <a:cxnLst/>
            <a:rect l="l" t="t" r="r" b="b"/>
            <a:pathLst>
              <a:path w="1060450" h="159384">
                <a:moveTo>
                  <a:pt x="1060110" y="0"/>
                </a:moveTo>
                <a:lnTo>
                  <a:pt x="25118" y="155501"/>
                </a:lnTo>
                <a:lnTo>
                  <a:pt x="0" y="159275"/>
                </a:lnTo>
              </a:path>
            </a:pathLst>
          </a:custGeom>
          <a:ln w="508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61906" y="1220038"/>
            <a:ext cx="227329" cy="211454"/>
          </a:xfrm>
          <a:custGeom>
            <a:avLst/>
            <a:gdLst/>
            <a:ahLst/>
            <a:cxnLst/>
            <a:rect l="l" t="t" r="r" b="b"/>
            <a:pathLst>
              <a:path w="227329" h="211455">
                <a:moveTo>
                  <a:pt x="195148" y="0"/>
                </a:moveTo>
                <a:lnTo>
                  <a:pt x="0" y="137198"/>
                </a:lnTo>
                <a:lnTo>
                  <a:pt x="226847" y="210985"/>
                </a:lnTo>
                <a:lnTo>
                  <a:pt x="195148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60637" y="530912"/>
            <a:ext cx="1557020" cy="238125"/>
          </a:xfrm>
          <a:custGeom>
            <a:avLst/>
            <a:gdLst/>
            <a:ahLst/>
            <a:cxnLst/>
            <a:rect l="l" t="t" r="r" b="b"/>
            <a:pathLst>
              <a:path w="1557020" h="238125">
                <a:moveTo>
                  <a:pt x="1556512" y="237957"/>
                </a:moveTo>
                <a:lnTo>
                  <a:pt x="25108" y="3838"/>
                </a:lnTo>
                <a:lnTo>
                  <a:pt x="0" y="0"/>
                </a:lnTo>
              </a:path>
            </a:pathLst>
          </a:custGeom>
          <a:ln w="508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74836" y="429298"/>
            <a:ext cx="227329" cy="211454"/>
          </a:xfrm>
          <a:custGeom>
            <a:avLst/>
            <a:gdLst/>
            <a:ahLst/>
            <a:cxnLst/>
            <a:rect l="l" t="t" r="r" b="b"/>
            <a:pathLst>
              <a:path w="227330" h="211454">
                <a:moveTo>
                  <a:pt x="227025" y="0"/>
                </a:moveTo>
                <a:lnTo>
                  <a:pt x="0" y="73215"/>
                </a:lnTo>
                <a:lnTo>
                  <a:pt x="194779" y="210908"/>
                </a:lnTo>
                <a:lnTo>
                  <a:pt x="227025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17547" y="4928460"/>
            <a:ext cx="1869439" cy="1163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7345">
              <a:lnSpc>
                <a:spcPts val="2360"/>
              </a:lnSpc>
            </a:pPr>
            <a:r>
              <a:rPr dirty="0" sz="2400" spc="430" b="1">
                <a:solidFill>
                  <a:srgbClr val="3D3D3D"/>
                </a:solidFill>
                <a:latin typeface="Arial"/>
                <a:cs typeface="Arial"/>
              </a:rPr>
              <a:t>]}}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585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55" b="1">
                <a:solidFill>
                  <a:srgbClr val="3D3D3D"/>
                </a:solidFill>
                <a:latin typeface="Arial"/>
                <a:cs typeface="Arial"/>
              </a:rPr>
              <a:t>"must_not":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29151" y="5761067"/>
            <a:ext cx="1930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4368" y="5761067"/>
            <a:ext cx="11988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05417" y="5761067"/>
            <a:ext cx="1930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40635" y="5761067"/>
            <a:ext cx="17018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84600" y="5761067"/>
            <a:ext cx="863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140" b="1">
                <a:solidFill>
                  <a:srgbClr val="3D3D3D"/>
                </a:solidFill>
                <a:latin typeface="Arial"/>
                <a:cs typeface="Arial"/>
              </a:rPr>
              <a:t>"fox"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90371" y="5761067"/>
            <a:ext cx="3606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56285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389" y="220180"/>
            <a:ext cx="270764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1520825" algn="l"/>
              </a:tabLst>
            </a:pPr>
            <a:r>
              <a:rPr dirty="0" sz="2400" spc="155" b="1">
                <a:solidFill>
                  <a:srgbClr val="DCDEE0"/>
                </a:solidFill>
                <a:latin typeface="Arial"/>
                <a:cs typeface="Arial"/>
              </a:rPr>
              <a:t>"bool":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1688464" algn="l"/>
              </a:tabLst>
            </a:pPr>
            <a:r>
              <a:rPr dirty="0" sz="2400" spc="60" b="1">
                <a:solidFill>
                  <a:srgbClr val="DCDEE0"/>
                </a:solidFill>
                <a:latin typeface="Arial"/>
                <a:cs typeface="Arial"/>
              </a:rPr>
              <a:t>"must":	</a:t>
            </a:r>
            <a:r>
              <a:rPr dirty="0" sz="2400" spc="520" b="1">
                <a:solidFill>
                  <a:srgbClr val="DCDEE0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1017905" algn="l"/>
                <a:tab pos="2526665" algn="l"/>
              </a:tabLst>
            </a:pP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155" b="1">
                <a:solidFill>
                  <a:srgbClr val="DCDEE0"/>
                </a:solidFill>
                <a:latin typeface="Arial"/>
                <a:cs typeface="Arial"/>
              </a:rPr>
              <a:t>"bool":</a:t>
            </a:r>
            <a:r>
              <a:rPr dirty="0" sz="2400" spc="155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864" y="1519618"/>
            <a:ext cx="18694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8464" algn="l"/>
              </a:tabLst>
            </a:pPr>
            <a:r>
              <a:rPr dirty="0" sz="2400" spc="100" b="1">
                <a:solidFill>
                  <a:srgbClr val="DCDEE0"/>
                </a:solidFill>
                <a:latin typeface="Arial"/>
                <a:cs typeface="Arial"/>
              </a:rPr>
              <a:t>"should":</a:t>
            </a:r>
            <a:r>
              <a:rPr dirty="0" sz="2400" spc="100" b="1">
                <a:solidFill>
                  <a:srgbClr val="DCDEE0"/>
                </a:solidFill>
                <a:latin typeface="Arial"/>
                <a:cs typeface="Arial"/>
              </a:rPr>
              <a:t>	</a:t>
            </a:r>
            <a:r>
              <a:rPr dirty="0" sz="2400" spc="520" b="1">
                <a:solidFill>
                  <a:srgbClr val="DCDEE0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3022" y="1935911"/>
            <a:ext cx="33782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345" algn="l"/>
                <a:tab pos="1688464" algn="l"/>
                <a:tab pos="2023745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8352" y="1935911"/>
            <a:ext cx="22047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8464" algn="l"/>
              </a:tabLst>
            </a:pP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"rabbits"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7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2705" y="2301671"/>
            <a:ext cx="6563359" cy="8585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682625">
              <a:lnSpc>
                <a:spcPct val="100000"/>
              </a:lnSpc>
              <a:spcBef>
                <a:spcPts val="495"/>
              </a:spcBef>
              <a:tabLst>
                <a:tab pos="1017905" algn="l"/>
                <a:tab pos="2359025" algn="l"/>
                <a:tab pos="2694305" algn="l"/>
                <a:tab pos="4538345" algn="l"/>
                <a:tab pos="6214110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"rabbits"</a:t>
            </a:r>
            <a:r>
              <a:rPr dirty="0" sz="2400" spc="17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484" b="1">
                <a:solidFill>
                  <a:srgbClr val="DCDEE0"/>
                </a:solidFill>
                <a:latin typeface="Arial"/>
                <a:cs typeface="Arial"/>
              </a:rPr>
              <a:t>]}},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2705" y="3134271"/>
            <a:ext cx="4048760" cy="127444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347345" algn="l"/>
                <a:tab pos="1856105" algn="l"/>
              </a:tabLst>
            </a:pP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	</a:t>
            </a:r>
            <a:r>
              <a:rPr dirty="0" sz="2400" spc="155" b="1">
                <a:solidFill>
                  <a:srgbClr val="DCDEE0"/>
                </a:solidFill>
                <a:latin typeface="Arial"/>
                <a:cs typeface="Arial"/>
              </a:rPr>
              <a:t>"bool":	</a:t>
            </a:r>
            <a:r>
              <a:rPr dirty="0" sz="2400" spc="385" b="1">
                <a:solidFill>
                  <a:srgbClr val="DCDEE0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400"/>
              </a:spcBef>
              <a:tabLst>
                <a:tab pos="2023745" algn="l"/>
              </a:tabLst>
            </a:pPr>
            <a:r>
              <a:rPr dirty="0" sz="2400" spc="100" b="1">
                <a:solidFill>
                  <a:srgbClr val="DCDEE0"/>
                </a:solidFill>
                <a:latin typeface="Arial"/>
                <a:cs typeface="Arial"/>
              </a:rPr>
              <a:t>"should":	</a:t>
            </a:r>
            <a:r>
              <a:rPr dirty="0" sz="2400" spc="520" b="1">
                <a:solidFill>
                  <a:srgbClr val="DCDEE0"/>
                </a:solidFill>
                <a:latin typeface="Arial"/>
                <a:cs typeface="Arial"/>
              </a:rPr>
              <a:t>[</a:t>
            </a:r>
            <a:endParaRPr sz="24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395"/>
              </a:spcBef>
              <a:tabLst>
                <a:tab pos="1017905" algn="l"/>
                <a:tab pos="2359025" algn="l"/>
                <a:tab pos="2694305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00" b="1">
                <a:solidFill>
                  <a:srgbClr val="3D3D3D"/>
                </a:solidFill>
                <a:latin typeface="Arial"/>
                <a:cs typeface="Arial"/>
              </a:rPr>
              <a:t>"title":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78352" y="4017429"/>
            <a:ext cx="18694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3185" algn="l"/>
              </a:tabLst>
            </a:pPr>
            <a:r>
              <a:rPr dirty="0" sz="2400" spc="95" b="1">
                <a:solidFill>
                  <a:srgbClr val="3D3D3D"/>
                </a:solidFill>
                <a:latin typeface="Arial"/>
                <a:cs typeface="Arial"/>
              </a:rPr>
              <a:t>"quick"</a:t>
            </a:r>
            <a:r>
              <a:rPr dirty="0" sz="2400" spc="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470" b="1">
                <a:solidFill>
                  <a:srgbClr val="3D3D3D"/>
                </a:solidFill>
                <a:latin typeface="Arial"/>
                <a:cs typeface="Arial"/>
              </a:rPr>
              <a:t>}},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3022" y="4433722"/>
            <a:ext cx="55575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345" algn="l"/>
                <a:tab pos="1688464" algn="l"/>
                <a:tab pos="2023745" algn="l"/>
                <a:tab pos="3867785" algn="l"/>
                <a:tab pos="5208905" algn="l"/>
              </a:tabLst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95" b="1">
                <a:solidFill>
                  <a:srgbClr val="3D3D3D"/>
                </a:solidFill>
                <a:latin typeface="Arial"/>
                <a:cs typeface="Arial"/>
              </a:rPr>
              <a:t>"quick"</a:t>
            </a:r>
            <a:r>
              <a:rPr dirty="0" sz="2400" spc="9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482971" y="191008"/>
            <a:ext cx="252412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70"/>
              <a:t>cached</a:t>
            </a:r>
          </a:p>
        </p:txBody>
      </p:sp>
      <p:sp>
        <p:nvSpPr>
          <p:cNvPr id="11" name="object 11"/>
          <p:cNvSpPr/>
          <p:nvPr/>
        </p:nvSpPr>
        <p:spPr>
          <a:xfrm>
            <a:off x="4792677" y="1056563"/>
            <a:ext cx="585470" cy="585470"/>
          </a:xfrm>
          <a:custGeom>
            <a:avLst/>
            <a:gdLst/>
            <a:ahLst/>
            <a:cxnLst/>
            <a:rect l="l" t="t" r="r" b="b"/>
            <a:pathLst>
              <a:path w="585470" h="585469">
                <a:moveTo>
                  <a:pt x="584883" y="0"/>
                </a:moveTo>
                <a:lnTo>
                  <a:pt x="17960" y="566922"/>
                </a:lnTo>
                <a:lnTo>
                  <a:pt x="0" y="584883"/>
                </a:lnTo>
              </a:path>
            </a:pathLst>
          </a:custGeom>
          <a:ln w="508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59769" y="1548041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4">
                <a:moveTo>
                  <a:pt x="75437" y="0"/>
                </a:moveTo>
                <a:lnTo>
                  <a:pt x="0" y="226314"/>
                </a:lnTo>
                <a:lnTo>
                  <a:pt x="226301" y="150876"/>
                </a:lnTo>
                <a:lnTo>
                  <a:pt x="75437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47361" y="1319860"/>
            <a:ext cx="577850" cy="969644"/>
          </a:xfrm>
          <a:custGeom>
            <a:avLst/>
            <a:gdLst/>
            <a:ahLst/>
            <a:cxnLst/>
            <a:rect l="l" t="t" r="r" b="b"/>
            <a:pathLst>
              <a:path w="577850" h="969644">
                <a:moveTo>
                  <a:pt x="577519" y="0"/>
                </a:moveTo>
                <a:lnTo>
                  <a:pt x="13002" y="947288"/>
                </a:lnTo>
                <a:lnTo>
                  <a:pt x="0" y="969108"/>
                </a:lnTo>
              </a:path>
            </a:pathLst>
          </a:custGeom>
          <a:ln w="508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51145" y="2212543"/>
            <a:ext cx="201295" cy="238125"/>
          </a:xfrm>
          <a:custGeom>
            <a:avLst/>
            <a:gdLst/>
            <a:ahLst/>
            <a:cxnLst/>
            <a:rect l="l" t="t" r="r" b="b"/>
            <a:pathLst>
              <a:path w="201295" h="238125">
                <a:moveTo>
                  <a:pt x="17576" y="0"/>
                </a:moveTo>
                <a:lnTo>
                  <a:pt x="0" y="237883"/>
                </a:lnTo>
                <a:lnTo>
                  <a:pt x="200863" y="109219"/>
                </a:lnTo>
                <a:lnTo>
                  <a:pt x="17576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44603" y="1401292"/>
            <a:ext cx="1341120" cy="2239010"/>
          </a:xfrm>
          <a:custGeom>
            <a:avLst/>
            <a:gdLst/>
            <a:ahLst/>
            <a:cxnLst/>
            <a:rect l="l" t="t" r="r" b="b"/>
            <a:pathLst>
              <a:path w="1341120" h="2239010">
                <a:moveTo>
                  <a:pt x="1340499" y="0"/>
                </a:moveTo>
                <a:lnTo>
                  <a:pt x="13049" y="2216806"/>
                </a:lnTo>
                <a:lnTo>
                  <a:pt x="0" y="2238598"/>
                </a:lnTo>
              </a:path>
            </a:pathLst>
          </a:custGeom>
          <a:ln w="50799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48047" y="3563289"/>
            <a:ext cx="201295" cy="238125"/>
          </a:xfrm>
          <a:custGeom>
            <a:avLst/>
            <a:gdLst/>
            <a:ahLst/>
            <a:cxnLst/>
            <a:rect l="l" t="t" r="r" b="b"/>
            <a:pathLst>
              <a:path w="201295" h="238125">
                <a:moveTo>
                  <a:pt x="18084" y="0"/>
                </a:moveTo>
                <a:lnTo>
                  <a:pt x="0" y="237858"/>
                </a:lnTo>
                <a:lnTo>
                  <a:pt x="201129" y="109613"/>
                </a:lnTo>
                <a:lnTo>
                  <a:pt x="18084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17859" y="1278305"/>
            <a:ext cx="862965" cy="2925445"/>
          </a:xfrm>
          <a:custGeom>
            <a:avLst/>
            <a:gdLst/>
            <a:ahLst/>
            <a:cxnLst/>
            <a:rect l="l" t="t" r="r" b="b"/>
            <a:pathLst>
              <a:path w="862965" h="2925445">
                <a:moveTo>
                  <a:pt x="862695" y="0"/>
                </a:moveTo>
                <a:lnTo>
                  <a:pt x="7185" y="2900457"/>
                </a:lnTo>
                <a:lnTo>
                  <a:pt x="0" y="2924819"/>
                </a:lnTo>
              </a:path>
            </a:pathLst>
          </a:custGeom>
          <a:ln w="50799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22721" y="4148594"/>
            <a:ext cx="205104" cy="234950"/>
          </a:xfrm>
          <a:custGeom>
            <a:avLst/>
            <a:gdLst/>
            <a:ahLst/>
            <a:cxnLst/>
            <a:rect l="l" t="t" r="r" b="b"/>
            <a:pathLst>
              <a:path w="205104" h="234950">
                <a:moveTo>
                  <a:pt x="0" y="0"/>
                </a:moveTo>
                <a:lnTo>
                  <a:pt x="41960" y="234823"/>
                </a:lnTo>
                <a:lnTo>
                  <a:pt x="204647" y="60350"/>
                </a:lnTo>
                <a:lnTo>
                  <a:pt x="0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871879" y="1245654"/>
            <a:ext cx="594360" cy="3965575"/>
          </a:xfrm>
          <a:custGeom>
            <a:avLst/>
            <a:gdLst/>
            <a:ahLst/>
            <a:cxnLst/>
            <a:rect l="l" t="t" r="r" b="b"/>
            <a:pathLst>
              <a:path w="594359" h="3965575">
                <a:moveTo>
                  <a:pt x="594132" y="0"/>
                </a:moveTo>
                <a:lnTo>
                  <a:pt x="3763" y="3940069"/>
                </a:lnTo>
                <a:lnTo>
                  <a:pt x="0" y="3965189"/>
                </a:lnTo>
              </a:path>
            </a:pathLst>
          </a:custGeom>
          <a:ln w="50800">
            <a:solidFill>
              <a:srgbClr val="85C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770141" y="5169915"/>
            <a:ext cx="211454" cy="227329"/>
          </a:xfrm>
          <a:custGeom>
            <a:avLst/>
            <a:gdLst/>
            <a:ahLst/>
            <a:cxnLst/>
            <a:rect l="l" t="t" r="r" b="b"/>
            <a:pathLst>
              <a:path w="211454" h="227329">
                <a:moveTo>
                  <a:pt x="0" y="0"/>
                </a:moveTo>
                <a:lnTo>
                  <a:pt x="73888" y="226821"/>
                </a:lnTo>
                <a:lnTo>
                  <a:pt x="210997" y="31622"/>
                </a:lnTo>
                <a:lnTo>
                  <a:pt x="0" y="0"/>
                </a:lnTo>
                <a:close/>
              </a:path>
            </a:pathLst>
          </a:custGeom>
          <a:solidFill>
            <a:srgbClr val="85C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17547" y="4928460"/>
            <a:ext cx="1869439" cy="1163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7345">
              <a:lnSpc>
                <a:spcPts val="2360"/>
              </a:lnSpc>
            </a:pPr>
            <a:r>
              <a:rPr dirty="0" sz="2400" spc="430" b="1">
                <a:solidFill>
                  <a:srgbClr val="3D3D3D"/>
                </a:solidFill>
                <a:latin typeface="Arial"/>
                <a:cs typeface="Arial"/>
              </a:rPr>
              <a:t>]}}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585" b="1">
                <a:solidFill>
                  <a:srgbClr val="3D3D3D"/>
                </a:solidFill>
                <a:latin typeface="Arial"/>
                <a:cs typeface="Arial"/>
              </a:rPr>
              <a:t>],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400" spc="55" b="1">
                <a:solidFill>
                  <a:srgbClr val="3D3D3D"/>
                </a:solidFill>
                <a:latin typeface="Arial"/>
                <a:cs typeface="Arial"/>
              </a:rPr>
              <a:t>"must_not":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29151" y="5761067"/>
            <a:ext cx="1930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64368" y="5761067"/>
            <a:ext cx="11988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"term":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05417" y="5761067"/>
            <a:ext cx="1930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40635" y="5761067"/>
            <a:ext cx="17018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145" b="1">
                <a:solidFill>
                  <a:srgbClr val="3D3D3D"/>
                </a:solidFill>
                <a:latin typeface="Arial"/>
                <a:cs typeface="Arial"/>
              </a:rPr>
              <a:t>"content":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84600" y="5761067"/>
            <a:ext cx="863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140" b="1">
                <a:solidFill>
                  <a:srgbClr val="3D3D3D"/>
                </a:solidFill>
                <a:latin typeface="Arial"/>
                <a:cs typeface="Arial"/>
              </a:rPr>
              <a:t>"fox"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990371" y="5761067"/>
            <a:ext cx="3606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}}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56285">
              <a:lnSpc>
                <a:spcPts val="2360"/>
              </a:lnSpc>
            </a:pPr>
            <a:r>
              <a:rPr dirty="0" sz="2400" spc="385" b="1">
                <a:solidFill>
                  <a:srgbClr val="3D3D3D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1339" y="1519618"/>
            <a:ext cx="25393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5545" algn="l"/>
                <a:tab pos="2358390" algn="l"/>
              </a:tabLst>
            </a:pPr>
            <a:r>
              <a:rPr dirty="0" sz="2400" spc="229"/>
              <a:t>result</a:t>
            </a:r>
            <a:r>
              <a:rPr dirty="0" sz="2400" spc="229"/>
              <a:t>	</a:t>
            </a:r>
            <a:r>
              <a:rPr dirty="0" sz="2400" spc="250"/>
              <a:t>bitset</a:t>
            </a:r>
            <a:r>
              <a:rPr dirty="0" sz="2400" spc="250"/>
              <a:t>	</a:t>
            </a:r>
            <a:r>
              <a:rPr dirty="0" sz="2400" spc="-85">
                <a:solidFill>
                  <a:srgbClr val="3D3D3D"/>
                </a:solidFill>
              </a:rPr>
              <a:t>=</a:t>
            </a:r>
            <a:endParaRPr sz="24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6500" y="2301671"/>
            <a:ext cx="6226175" cy="8585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2284">
              <a:lnSpc>
                <a:spcPct val="113799"/>
              </a:lnSpc>
              <a:spcBef>
                <a:spcPts val="100"/>
              </a:spcBef>
              <a:tabLst>
                <a:tab pos="3028950" algn="l"/>
                <a:tab pos="3531235" algn="l"/>
              </a:tabLst>
            </a:pPr>
            <a:r>
              <a:rPr dirty="0" sz="2400" spc="325" b="1">
                <a:solidFill>
                  <a:srgbClr val="3D3D3D"/>
                </a:solidFill>
                <a:latin typeface="Arial"/>
                <a:cs typeface="Arial"/>
              </a:rPr>
              <a:t>(title:rabbits</a:t>
            </a:r>
            <a:r>
              <a:rPr dirty="0" sz="2400" spc="325" b="1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z="2400" spc="-484" b="1">
                <a:solidFill>
                  <a:srgbClr val="85C050"/>
                </a:solidFill>
                <a:latin typeface="Arial"/>
                <a:cs typeface="Arial"/>
              </a:rPr>
              <a:t>OR</a:t>
            </a:r>
            <a:r>
              <a:rPr dirty="0" sz="2400" spc="-484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55" b="1">
                <a:solidFill>
                  <a:srgbClr val="3D3D3D"/>
                </a:solidFill>
                <a:latin typeface="Arial"/>
                <a:cs typeface="Arial"/>
              </a:rPr>
              <a:t>content:rabbits</a:t>
            </a:r>
            <a:r>
              <a:rPr dirty="0" sz="2400" spc="459" b="1">
                <a:solidFill>
                  <a:srgbClr val="3D3D3D"/>
                </a:solidFill>
                <a:latin typeface="Arial"/>
                <a:cs typeface="Arial"/>
              </a:rPr>
              <a:t>)  </a:t>
            </a:r>
            <a:r>
              <a:rPr dirty="0" sz="2400" spc="-415" b="1">
                <a:solidFill>
                  <a:srgbClr val="85C050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52946" y="3184817"/>
            <a:ext cx="28746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4984" algn="l"/>
              </a:tabLst>
            </a:pPr>
            <a:r>
              <a:rPr dirty="0" sz="2400" spc="-484" b="1">
                <a:solidFill>
                  <a:srgbClr val="85C050"/>
                </a:solidFill>
                <a:latin typeface="Arial"/>
                <a:cs typeface="Arial"/>
              </a:rPr>
              <a:t>OR	</a:t>
            </a:r>
            <a:r>
              <a:rPr dirty="0" sz="2400" spc="135" b="1">
                <a:solidFill>
                  <a:srgbClr val="3D3D3D"/>
                </a:solidFill>
                <a:latin typeface="Arial"/>
                <a:cs typeface="Arial"/>
              </a:rPr>
              <a:t>content:quick)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6500" y="3134271"/>
            <a:ext cx="3042285" cy="1274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6730" indent="502284">
              <a:lnSpc>
                <a:spcPct val="113799"/>
              </a:lnSpc>
              <a:spcBef>
                <a:spcPts val="100"/>
              </a:spcBef>
            </a:pPr>
            <a:r>
              <a:rPr dirty="0" sz="2400" spc="290" b="1">
                <a:solidFill>
                  <a:srgbClr val="3D3D3D"/>
                </a:solidFill>
                <a:latin typeface="Arial"/>
                <a:cs typeface="Arial"/>
              </a:rPr>
              <a:t>(title:quick  </a:t>
            </a:r>
            <a:r>
              <a:rPr dirty="0" sz="2400" spc="-415" b="1">
                <a:solidFill>
                  <a:srgbClr val="85C050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514984">
              <a:lnSpc>
                <a:spcPct val="100000"/>
              </a:lnSpc>
              <a:spcBef>
                <a:spcPts val="395"/>
              </a:spcBef>
              <a:tabLst>
                <a:tab pos="1185545" algn="l"/>
              </a:tabLst>
            </a:pPr>
            <a:r>
              <a:rPr dirty="0" sz="2400" spc="-370" b="1">
                <a:solidFill>
                  <a:srgbClr val="85C050"/>
                </a:solidFill>
                <a:latin typeface="Arial"/>
                <a:cs typeface="Arial"/>
              </a:rPr>
              <a:t>NOT</a:t>
            </a:r>
            <a:r>
              <a:rPr dirty="0" sz="2400" spc="-370" b="1">
                <a:solidFill>
                  <a:srgbClr val="85C050"/>
                </a:solidFill>
                <a:latin typeface="Arial"/>
                <a:cs typeface="Arial"/>
              </a:rPr>
              <a:t>	</a:t>
            </a:r>
            <a:r>
              <a:rPr dirty="0" sz="2400" spc="130" b="1">
                <a:solidFill>
                  <a:srgbClr val="3D3D3D"/>
                </a:solidFill>
                <a:latin typeface="Arial"/>
                <a:cs typeface="Arial"/>
              </a:rPr>
              <a:t>content:fox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8970" y="969517"/>
            <a:ext cx="204470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5"/>
              <a:t>fi</a:t>
            </a:r>
            <a:r>
              <a:rPr dirty="0" spc="-65"/>
              <a:t>l</a:t>
            </a:r>
            <a:r>
              <a:rPr dirty="0" spc="-60"/>
              <a:t>ters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1171" y="2038654"/>
            <a:ext cx="4709160" cy="3923665"/>
          </a:xfrm>
          <a:prstGeom prst="rect">
            <a:avLst/>
          </a:prstGeom>
        </p:spPr>
        <p:txBody>
          <a:bodyPr wrap="square" lIns="0" tIns="210820" rIns="0" bIns="0" rtlCol="0" vert="horz">
            <a:spAutoFit/>
          </a:bodyPr>
          <a:lstStyle/>
          <a:p>
            <a:pPr marL="881380" indent="-441325">
              <a:lnSpc>
                <a:spcPct val="100000"/>
              </a:lnSpc>
              <a:spcBef>
                <a:spcPts val="1660"/>
              </a:spcBef>
              <a:buFont typeface="Arial"/>
              <a:buChar char="•"/>
              <a:tabLst>
                <a:tab pos="880744" algn="l"/>
                <a:tab pos="882015" algn="l"/>
              </a:tabLst>
            </a:pPr>
            <a:r>
              <a:rPr dirty="0" sz="3600" spc="-20" b="1">
                <a:solidFill>
                  <a:srgbClr val="3D3D3D"/>
                </a:solidFill>
                <a:latin typeface="Arial"/>
                <a:cs typeface="Arial"/>
              </a:rPr>
              <a:t>boolean</a:t>
            </a:r>
            <a:r>
              <a:rPr dirty="0" sz="3600" spc="4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yes/no</a:t>
            </a:r>
            <a:endParaRPr sz="3600">
              <a:latin typeface="Arial"/>
              <a:cs typeface="Arial"/>
            </a:endParaRPr>
          </a:p>
          <a:p>
            <a:pPr marL="881380" indent="-441325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880744" algn="l"/>
                <a:tab pos="882015" algn="l"/>
              </a:tabLst>
            </a:pP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exact</a:t>
            </a:r>
            <a:r>
              <a:rPr dirty="0" sz="3600" spc="5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125" b="1">
                <a:solidFill>
                  <a:srgbClr val="3D3D3D"/>
                </a:solidFill>
                <a:latin typeface="Arial"/>
                <a:cs typeface="Arial"/>
              </a:rPr>
              <a:t>values</a:t>
            </a:r>
            <a:endParaRPr sz="3600">
              <a:latin typeface="Arial"/>
              <a:cs typeface="Arial"/>
            </a:endParaRPr>
          </a:p>
          <a:p>
            <a:pPr marL="881380" indent="-441325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880744" algn="l"/>
                <a:tab pos="882015" algn="l"/>
              </a:tabLst>
            </a:pPr>
            <a:r>
              <a:rPr dirty="0" sz="3600" spc="-105" b="1">
                <a:solidFill>
                  <a:srgbClr val="3D3D3D"/>
                </a:solidFill>
                <a:latin typeface="Arial"/>
                <a:cs typeface="Arial"/>
              </a:rPr>
              <a:t>cached</a:t>
            </a:r>
            <a:endParaRPr sz="3600">
              <a:latin typeface="Arial"/>
              <a:cs typeface="Arial"/>
            </a:endParaRPr>
          </a:p>
          <a:p>
            <a:pPr marL="881380" indent="-441325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880744" algn="l"/>
                <a:tab pos="882015" algn="l"/>
              </a:tabLst>
            </a:pPr>
            <a:r>
              <a:rPr dirty="0" sz="3600" spc="-25" b="1">
                <a:solidFill>
                  <a:srgbClr val="3D3D3D"/>
                </a:solidFill>
                <a:latin typeface="Arial"/>
                <a:cs typeface="Arial"/>
              </a:rPr>
              <a:t>faster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0"/>
              </a:spcBef>
            </a:pP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Filter </a:t>
            </a:r>
            <a:r>
              <a:rPr dirty="0" sz="3600" spc="-35" b="1">
                <a:solidFill>
                  <a:srgbClr val="3D3D3D"/>
                </a:solidFill>
                <a:latin typeface="Arial"/>
                <a:cs typeface="Arial"/>
              </a:rPr>
              <a:t>first, </a:t>
            </a:r>
            <a:r>
              <a:rPr dirty="0" sz="3600" b="1">
                <a:solidFill>
                  <a:srgbClr val="3D3D3D"/>
                </a:solidFill>
                <a:latin typeface="Arial"/>
                <a:cs typeface="Arial"/>
              </a:rPr>
              <a:t>then</a:t>
            </a:r>
            <a:r>
              <a:rPr dirty="0" sz="3600" spc="16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3600" spc="-30" b="1">
                <a:solidFill>
                  <a:srgbClr val="3D3D3D"/>
                </a:solidFill>
                <a:latin typeface="Arial"/>
                <a:cs typeface="Arial"/>
              </a:rPr>
              <a:t>query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2930" y="2314397"/>
            <a:ext cx="8319134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40"/>
              <a:t>how </a:t>
            </a:r>
            <a:r>
              <a:rPr dirty="0" sz="5400" spc="-30"/>
              <a:t>relevant </a:t>
            </a:r>
            <a:r>
              <a:rPr dirty="0" sz="5400" spc="-355"/>
              <a:t>is </a:t>
            </a:r>
            <a:r>
              <a:rPr dirty="0" sz="5400" spc="-150"/>
              <a:t>this</a:t>
            </a:r>
            <a:r>
              <a:rPr dirty="0" sz="5400" spc="-360"/>
              <a:t> </a:t>
            </a:r>
            <a:r>
              <a:rPr dirty="0" sz="5400" spc="-25"/>
              <a:t>term?</a:t>
            </a:r>
            <a:endParaRPr sz="5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930" y="2314397"/>
            <a:ext cx="8319134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40" b="1">
                <a:solidFill>
                  <a:srgbClr val="85C050"/>
                </a:solidFill>
                <a:latin typeface="Arial"/>
                <a:cs typeface="Arial"/>
              </a:rPr>
              <a:t>how </a:t>
            </a:r>
            <a:r>
              <a:rPr dirty="0" sz="5400" spc="-30" b="1">
                <a:solidFill>
                  <a:srgbClr val="85C050"/>
                </a:solidFill>
                <a:latin typeface="Arial"/>
                <a:cs typeface="Arial"/>
              </a:rPr>
              <a:t>relevant </a:t>
            </a:r>
            <a:r>
              <a:rPr dirty="0" sz="5400" spc="-355" b="1">
                <a:solidFill>
                  <a:srgbClr val="85C050"/>
                </a:solidFill>
                <a:latin typeface="Arial"/>
                <a:cs typeface="Arial"/>
              </a:rPr>
              <a:t>is </a:t>
            </a:r>
            <a:r>
              <a:rPr dirty="0" sz="5400" spc="-150" b="1">
                <a:solidFill>
                  <a:srgbClr val="85C050"/>
                </a:solidFill>
                <a:latin typeface="Arial"/>
                <a:cs typeface="Arial"/>
              </a:rPr>
              <a:t>this</a:t>
            </a:r>
            <a:r>
              <a:rPr dirty="0" sz="5400" spc="-360" b="1">
                <a:solidFill>
                  <a:srgbClr val="85C050"/>
                </a:solidFill>
                <a:latin typeface="Arial"/>
                <a:cs typeface="Arial"/>
              </a:rPr>
              <a:t> </a:t>
            </a:r>
            <a:r>
              <a:rPr dirty="0" sz="5400" spc="-25" b="1">
                <a:solidFill>
                  <a:srgbClr val="85C050"/>
                </a:solidFill>
                <a:latin typeface="Arial"/>
                <a:cs typeface="Arial"/>
              </a:rPr>
              <a:t>term?</a:t>
            </a:r>
            <a:endParaRPr sz="5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1103" y="3372230"/>
            <a:ext cx="306197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20" b="1">
                <a:solidFill>
                  <a:srgbClr val="3D3D3D"/>
                </a:solidFill>
                <a:latin typeface="Trebuchet MS"/>
                <a:cs typeface="Trebuchet MS"/>
              </a:rPr>
              <a:t>term</a:t>
            </a:r>
            <a:r>
              <a:rPr dirty="0" sz="4500" spc="-110" b="1">
                <a:solidFill>
                  <a:srgbClr val="3D3D3D"/>
                </a:solidFill>
                <a:latin typeface="Trebuchet MS"/>
                <a:cs typeface="Trebuchet MS"/>
              </a:rPr>
              <a:t> </a:t>
            </a:r>
            <a:r>
              <a:rPr dirty="0" sz="4500" spc="25" b="1">
                <a:solidFill>
                  <a:srgbClr val="3D3D3D"/>
                </a:solidFill>
                <a:latin typeface="Trebuchet MS"/>
                <a:cs typeface="Trebuchet MS"/>
              </a:rPr>
              <a:t>query</a:t>
            </a:r>
            <a:endParaRPr sz="4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2930" y="2314397"/>
            <a:ext cx="8319134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40"/>
              <a:t>how </a:t>
            </a:r>
            <a:r>
              <a:rPr dirty="0" sz="5400" spc="-30"/>
              <a:t>relevant </a:t>
            </a:r>
            <a:r>
              <a:rPr dirty="0" sz="5400" spc="-355"/>
              <a:t>is </a:t>
            </a:r>
            <a:r>
              <a:rPr dirty="0" sz="5400" spc="-150"/>
              <a:t>this</a:t>
            </a:r>
            <a:r>
              <a:rPr dirty="0" sz="5400" spc="-360"/>
              <a:t> </a:t>
            </a:r>
            <a:r>
              <a:rPr dirty="0" sz="5400" spc="-25"/>
              <a:t>term?</a:t>
            </a:r>
            <a:endParaRPr sz="54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6683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30"/>
              <a:t>Copyright </a:t>
            </a:r>
            <a:r>
              <a:rPr dirty="0" spc="-65"/>
              <a:t>Elasticsearch </a:t>
            </a:r>
            <a:r>
              <a:rPr dirty="0" spc="-60"/>
              <a:t>2014. </a:t>
            </a:r>
            <a:r>
              <a:rPr dirty="0" spc="-55"/>
              <a:t>Copying, publishing </a:t>
            </a:r>
            <a:r>
              <a:rPr dirty="0" spc="-30"/>
              <a:t>and/or </a:t>
            </a:r>
            <a:r>
              <a:rPr dirty="0" spc="-25"/>
              <a:t>distributing </a:t>
            </a:r>
            <a:r>
              <a:rPr dirty="0" spc="-5"/>
              <a:t>without </a:t>
            </a:r>
            <a:r>
              <a:rPr dirty="0"/>
              <a:t>written </a:t>
            </a:r>
            <a:r>
              <a:rPr dirty="0" spc="-45"/>
              <a:t>permission </a:t>
            </a:r>
            <a:r>
              <a:rPr dirty="0" spc="-60"/>
              <a:t>is </a:t>
            </a:r>
            <a:r>
              <a:rPr dirty="0" spc="-15"/>
              <a:t>strictly</a:t>
            </a:r>
            <a:r>
              <a:rPr dirty="0" spc="-130"/>
              <a:t> </a:t>
            </a:r>
            <a:r>
              <a:rPr dirty="0" spc="-25"/>
              <a:t>prohibited.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67133" rIns="0" bIns="0" rtlCol="0" vert="horz">
            <a:spAutoFit/>
          </a:bodyPr>
          <a:lstStyle/>
          <a:p>
            <a:pPr algn="ctr" marL="0">
              <a:lnSpc>
                <a:spcPct val="100000"/>
              </a:lnSpc>
              <a:spcBef>
                <a:spcPts val="2065"/>
              </a:spcBef>
            </a:pPr>
            <a:r>
              <a:rPr dirty="0" sz="4500" spc="20">
                <a:latin typeface="Trebuchet MS"/>
                <a:cs typeface="Trebuchet MS"/>
              </a:rPr>
              <a:t>term</a:t>
            </a:r>
            <a:r>
              <a:rPr dirty="0" sz="4500" spc="-40">
                <a:latin typeface="Trebuchet MS"/>
                <a:cs typeface="Trebuchet MS"/>
              </a:rPr>
              <a:t> </a:t>
            </a:r>
            <a:r>
              <a:rPr dirty="0" sz="4500" spc="25">
                <a:latin typeface="Trebuchet MS"/>
                <a:cs typeface="Trebuchet MS"/>
              </a:rPr>
              <a:t>query</a:t>
            </a:r>
            <a:endParaRPr sz="4500">
              <a:latin typeface="Trebuchet MS"/>
              <a:cs typeface="Trebuchet MS"/>
            </a:endParaRPr>
          </a:p>
          <a:p>
            <a:pPr algn="ctr" marL="0">
              <a:lnSpc>
                <a:spcPct val="100000"/>
              </a:lnSpc>
              <a:spcBef>
                <a:spcPts val="1570"/>
              </a:spcBef>
            </a:pPr>
            <a:r>
              <a:rPr dirty="0" sz="3600" spc="420"/>
              <a:t>≈ </a:t>
            </a:r>
            <a:r>
              <a:rPr dirty="0" sz="3600" spc="60"/>
              <a:t>term </a:t>
            </a:r>
            <a:r>
              <a:rPr dirty="0" sz="3600" spc="20"/>
              <a:t>filter </a:t>
            </a:r>
            <a:r>
              <a:rPr dirty="0" sz="3600" spc="295"/>
              <a:t>+</a:t>
            </a:r>
            <a:r>
              <a:rPr dirty="0" sz="3600" spc="-305"/>
              <a:t> </a:t>
            </a:r>
            <a:r>
              <a:rPr dirty="0" sz="3600" spc="-60"/>
              <a:t>relevance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2018-02-06T16:04:27Z</dcterms:created>
  <dcterms:modified xsi:type="dcterms:W3CDTF">2018-02-06T16:04:27Z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2018-02-06T00:00:00Z</vt:filetime>
  </property>
</Properties>
</file>