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2"/>
  </p:notesMasterIdLst>
  <p:handoutMasterIdLst>
    <p:handoutMasterId r:id="rId123"/>
  </p:handoutMasterIdLst>
  <p:sldIdLst>
    <p:sldId id="454" r:id="rId2"/>
    <p:sldId id="562" r:id="rId3"/>
    <p:sldId id="511" r:id="rId4"/>
    <p:sldId id="564" r:id="rId5"/>
    <p:sldId id="563" r:id="rId6"/>
    <p:sldId id="565" r:id="rId7"/>
    <p:sldId id="510" r:id="rId8"/>
    <p:sldId id="498" r:id="rId9"/>
    <p:sldId id="560" r:id="rId10"/>
    <p:sldId id="561" r:id="rId11"/>
    <p:sldId id="556" r:id="rId12"/>
    <p:sldId id="557" r:id="rId13"/>
    <p:sldId id="558" r:id="rId14"/>
    <p:sldId id="541" r:id="rId15"/>
    <p:sldId id="512" r:id="rId16"/>
    <p:sldId id="513" r:id="rId17"/>
    <p:sldId id="514" r:id="rId18"/>
    <p:sldId id="534" r:id="rId19"/>
    <p:sldId id="533" r:id="rId20"/>
    <p:sldId id="1707" r:id="rId21"/>
    <p:sldId id="1708" r:id="rId22"/>
    <p:sldId id="1709" r:id="rId23"/>
    <p:sldId id="568" r:id="rId24"/>
    <p:sldId id="260" r:id="rId25"/>
    <p:sldId id="1710" r:id="rId26"/>
    <p:sldId id="516" r:id="rId27"/>
    <p:sldId id="517" r:id="rId28"/>
    <p:sldId id="518" r:id="rId29"/>
    <p:sldId id="519" r:id="rId30"/>
    <p:sldId id="520" r:id="rId31"/>
    <p:sldId id="521" r:id="rId32"/>
    <p:sldId id="522" r:id="rId33"/>
    <p:sldId id="523" r:id="rId34"/>
    <p:sldId id="524" r:id="rId35"/>
    <p:sldId id="525" r:id="rId36"/>
    <p:sldId id="526" r:id="rId37"/>
    <p:sldId id="538" r:id="rId38"/>
    <p:sldId id="527" r:id="rId39"/>
    <p:sldId id="542" r:id="rId40"/>
    <p:sldId id="528" r:id="rId41"/>
    <p:sldId id="529" r:id="rId42"/>
    <p:sldId id="530" r:id="rId43"/>
    <p:sldId id="531" r:id="rId44"/>
    <p:sldId id="543" r:id="rId45"/>
    <p:sldId id="544" r:id="rId46"/>
    <p:sldId id="545" r:id="rId47"/>
    <p:sldId id="547" r:id="rId48"/>
    <p:sldId id="548" r:id="rId49"/>
    <p:sldId id="532" r:id="rId50"/>
    <p:sldId id="535" r:id="rId51"/>
    <p:sldId id="536" r:id="rId52"/>
    <p:sldId id="537" r:id="rId53"/>
    <p:sldId id="495" r:id="rId54"/>
    <p:sldId id="455" r:id="rId55"/>
    <p:sldId id="456" r:id="rId56"/>
    <p:sldId id="476" r:id="rId57"/>
    <p:sldId id="477" r:id="rId58"/>
    <p:sldId id="478" r:id="rId59"/>
    <p:sldId id="479" r:id="rId60"/>
    <p:sldId id="480" r:id="rId61"/>
    <p:sldId id="458" r:id="rId62"/>
    <p:sldId id="460" r:id="rId63"/>
    <p:sldId id="552" r:id="rId64"/>
    <p:sldId id="279" r:id="rId65"/>
    <p:sldId id="280" r:id="rId66"/>
    <p:sldId id="281" r:id="rId67"/>
    <p:sldId id="550" r:id="rId68"/>
    <p:sldId id="282" r:id="rId69"/>
    <p:sldId id="303" r:id="rId70"/>
    <p:sldId id="551" r:id="rId71"/>
    <p:sldId id="549" r:id="rId72"/>
    <p:sldId id="569" r:id="rId73"/>
    <p:sldId id="465" r:id="rId74"/>
    <p:sldId id="475" r:id="rId75"/>
    <p:sldId id="539" r:id="rId76"/>
    <p:sldId id="540" r:id="rId77"/>
    <p:sldId id="466" r:id="rId78"/>
    <p:sldId id="567" r:id="rId79"/>
    <p:sldId id="1704" r:id="rId80"/>
    <p:sldId id="1706" r:id="rId81"/>
    <p:sldId id="481" r:id="rId82"/>
    <p:sldId id="1711" r:id="rId83"/>
    <p:sldId id="482" r:id="rId84"/>
    <p:sldId id="483" r:id="rId85"/>
    <p:sldId id="484" r:id="rId86"/>
    <p:sldId id="485" r:id="rId87"/>
    <p:sldId id="486" r:id="rId88"/>
    <p:sldId id="487" r:id="rId89"/>
    <p:sldId id="488" r:id="rId90"/>
    <p:sldId id="489" r:id="rId91"/>
    <p:sldId id="490" r:id="rId92"/>
    <p:sldId id="262" r:id="rId93"/>
    <p:sldId id="493" r:id="rId94"/>
    <p:sldId id="494" r:id="rId95"/>
    <p:sldId id="553" r:id="rId96"/>
    <p:sldId id="554" r:id="rId97"/>
    <p:sldId id="555" r:id="rId98"/>
    <p:sldId id="496" r:id="rId99"/>
    <p:sldId id="491" r:id="rId100"/>
    <p:sldId id="267" r:id="rId101"/>
    <p:sldId id="266" r:id="rId102"/>
    <p:sldId id="268" r:id="rId103"/>
    <p:sldId id="269" r:id="rId104"/>
    <p:sldId id="270" r:id="rId105"/>
    <p:sldId id="271" r:id="rId106"/>
    <p:sldId id="272" r:id="rId107"/>
    <p:sldId id="273" r:id="rId108"/>
    <p:sldId id="274" r:id="rId109"/>
    <p:sldId id="275" r:id="rId110"/>
    <p:sldId id="570" r:id="rId111"/>
    <p:sldId id="492" r:id="rId112"/>
    <p:sldId id="276" r:id="rId113"/>
    <p:sldId id="277" r:id="rId114"/>
    <p:sldId id="278" r:id="rId115"/>
    <p:sldId id="571" r:id="rId116"/>
    <p:sldId id="572" r:id="rId117"/>
    <p:sldId id="573" r:id="rId118"/>
    <p:sldId id="566" r:id="rId119"/>
    <p:sldId id="559" r:id="rId120"/>
    <p:sldId id="1712" r:id="rId1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84953"/>
  </p:normalViewPr>
  <p:slideViewPr>
    <p:cSldViewPr>
      <p:cViewPr varScale="1">
        <p:scale>
          <a:sx n="110" d="100"/>
          <a:sy n="110" d="100"/>
        </p:scale>
        <p:origin x="18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96BCA65-69A2-D946-BC81-86C74F64C840}" type="slidenum">
              <a:rPr lang="en-US"/>
              <a:pPr>
                <a:defRPr/>
              </a:pPr>
              <a:t>‹#›</a:t>
            </a:fld>
            <a:endParaRPr lang="en-US"/>
          </a:p>
        </p:txBody>
      </p:sp>
    </p:spTree>
    <p:extLst>
      <p:ext uri="{BB962C8B-B14F-4D97-AF65-F5344CB8AC3E}">
        <p14:creationId xmlns:p14="http://schemas.microsoft.com/office/powerpoint/2010/main" val="47808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45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45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45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45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AC17CC-B474-7B45-AF4A-8DA9DBA8768C}" type="slidenum">
              <a:rPr lang="en-US"/>
              <a:pPr>
                <a:defRPr/>
              </a:pPr>
              <a:t>‹#›</a:t>
            </a:fld>
            <a:endParaRPr lang="en-US"/>
          </a:p>
        </p:txBody>
      </p:sp>
    </p:spTree>
    <p:extLst>
      <p:ext uri="{BB962C8B-B14F-4D97-AF65-F5344CB8AC3E}">
        <p14:creationId xmlns:p14="http://schemas.microsoft.com/office/powerpoint/2010/main" val="283577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8702C7F-A764-B849-82EA-1696F4203EB5}"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18805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4FCC4E-7F5C-DD48-8581-F1B1997FEEE6}" type="slidenum">
              <a:rPr lang="en-US"/>
              <a:pPr/>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204075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A5B096C-FF0B-BC45-B2A6-A6E0FC3BD10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A1F5EA2B-4F7C-F34A-9DDD-4AD269A43ACF}" type="slidenum">
              <a:rPr lang="en-US" altLang="en-US" sz="1200">
                <a:solidFill>
                  <a:srgbClr val="000000"/>
                </a:solidFill>
                <a:ea typeface="DejaVu Sans" charset="0"/>
                <a:cs typeface="DejaVu Sans" charset="0"/>
              </a:rPr>
              <a:pPr algn="r">
                <a:buSzPct val="45000"/>
                <a:buFont typeface="Wingdings" pitchFamily="2" charset="2"/>
                <a:buNone/>
              </a:pPr>
              <a:t>114</a:t>
            </a:fld>
            <a:endParaRPr lang="en-US" altLang="en-US" sz="1200">
              <a:solidFill>
                <a:srgbClr val="000000"/>
              </a:solidFill>
              <a:ea typeface="DejaVu Sans" charset="0"/>
              <a:cs typeface="DejaVu Sans" charset="0"/>
            </a:endParaRPr>
          </a:p>
        </p:txBody>
      </p:sp>
      <p:sp>
        <p:nvSpPr>
          <p:cNvPr id="60419" name="Text Box 1">
            <a:extLst>
              <a:ext uri="{FF2B5EF4-FFF2-40B4-BE49-F238E27FC236}">
                <a16:creationId xmlns:a16="http://schemas.microsoft.com/office/drawing/2014/main" id="{BE1C85EA-C2AC-134E-8688-B52410E2ED9E}"/>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Text Box 2">
            <a:extLst>
              <a:ext uri="{FF2B5EF4-FFF2-40B4-BE49-F238E27FC236}">
                <a16:creationId xmlns:a16="http://schemas.microsoft.com/office/drawing/2014/main" id="{30092BF9-B236-8A45-8592-A9559D84D9BE}"/>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0421" name="Text Box 3">
            <a:extLst>
              <a:ext uri="{FF2B5EF4-FFF2-40B4-BE49-F238E27FC236}">
                <a16:creationId xmlns:a16="http://schemas.microsoft.com/office/drawing/2014/main" id="{3072816A-8051-4E45-9931-9E1A7BD1D0F7}"/>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D7057D72-A922-F74E-9E5B-FF6D66D5AE1B}" type="slidenum">
              <a:rPr lang="en-US" altLang="en-US" sz="1200">
                <a:solidFill>
                  <a:srgbClr val="000000"/>
                </a:solidFill>
              </a:rPr>
              <a:pPr algn="r" eaLnBrk="1" hangingPunct="1">
                <a:buClrTx/>
                <a:buFontTx/>
                <a:buNone/>
              </a:pPr>
              <a:t>114</a:t>
            </a:fld>
            <a:endParaRPr lang="en-US" altLang="en-US" sz="1200">
              <a:solidFill>
                <a:srgbClr val="000000"/>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437D70D-794B-BC43-9837-FE5D3456055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919D7016-3C5D-EB41-87ED-F89E6698A2B3}" type="slidenum">
              <a:rPr lang="en-US" altLang="en-US" sz="1200">
                <a:solidFill>
                  <a:srgbClr val="000000"/>
                </a:solidFill>
                <a:ea typeface="DejaVu Sans" charset="0"/>
                <a:cs typeface="DejaVu Sans" charset="0"/>
              </a:rPr>
              <a:pPr algn="r">
                <a:buSzPct val="45000"/>
                <a:buFont typeface="Wingdings" pitchFamily="2" charset="2"/>
                <a:buNone/>
              </a:pPr>
              <a:t>115</a:t>
            </a:fld>
            <a:endParaRPr lang="en-US" altLang="en-US" sz="1200">
              <a:solidFill>
                <a:srgbClr val="000000"/>
              </a:solidFill>
              <a:ea typeface="DejaVu Sans" charset="0"/>
              <a:cs typeface="DejaVu Sans" charset="0"/>
            </a:endParaRPr>
          </a:p>
        </p:txBody>
      </p:sp>
      <p:sp>
        <p:nvSpPr>
          <p:cNvPr id="62467" name="Text Box 1">
            <a:extLst>
              <a:ext uri="{FF2B5EF4-FFF2-40B4-BE49-F238E27FC236}">
                <a16:creationId xmlns:a16="http://schemas.microsoft.com/office/drawing/2014/main" id="{C7F6AA66-B49D-BF46-B076-76C42D6E1A5F}"/>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a:extLst>
              <a:ext uri="{FF2B5EF4-FFF2-40B4-BE49-F238E27FC236}">
                <a16:creationId xmlns:a16="http://schemas.microsoft.com/office/drawing/2014/main" id="{2E4E0DD9-F14E-C94A-A208-B4C8FB2857CA}"/>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2469" name="Text Box 3">
            <a:extLst>
              <a:ext uri="{FF2B5EF4-FFF2-40B4-BE49-F238E27FC236}">
                <a16:creationId xmlns:a16="http://schemas.microsoft.com/office/drawing/2014/main" id="{B5547F8F-8447-BC4A-A9EB-60BB79B451AC}"/>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7E3045D0-D176-2949-8925-BEA197F50BE8}" type="slidenum">
              <a:rPr lang="en-US" altLang="en-US" sz="1200">
                <a:solidFill>
                  <a:srgbClr val="000000"/>
                </a:solidFill>
              </a:rPr>
              <a:pPr algn="r" eaLnBrk="1" hangingPunct="1">
                <a:buClrTx/>
                <a:buFontTx/>
                <a:buNone/>
              </a:pPr>
              <a:t>115</a:t>
            </a:fld>
            <a:endParaRPr lang="en-US" altLang="en-US" sz="1200">
              <a:solidFill>
                <a:srgbClr val="000000"/>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437D70D-794B-BC43-9837-FE5D3456055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919D7016-3C5D-EB41-87ED-F89E6698A2B3}" type="slidenum">
              <a:rPr lang="en-US" altLang="en-US" sz="1200">
                <a:solidFill>
                  <a:srgbClr val="000000"/>
                </a:solidFill>
                <a:ea typeface="DejaVu Sans" charset="0"/>
                <a:cs typeface="DejaVu Sans" charset="0"/>
              </a:rPr>
              <a:pPr algn="r">
                <a:buSzPct val="45000"/>
                <a:buFont typeface="Wingdings" pitchFamily="2" charset="2"/>
                <a:buNone/>
              </a:pPr>
              <a:t>116</a:t>
            </a:fld>
            <a:endParaRPr lang="en-US" altLang="en-US" sz="1200">
              <a:solidFill>
                <a:srgbClr val="000000"/>
              </a:solidFill>
              <a:ea typeface="DejaVu Sans" charset="0"/>
              <a:cs typeface="DejaVu Sans" charset="0"/>
            </a:endParaRPr>
          </a:p>
        </p:txBody>
      </p:sp>
      <p:sp>
        <p:nvSpPr>
          <p:cNvPr id="62467" name="Text Box 1">
            <a:extLst>
              <a:ext uri="{FF2B5EF4-FFF2-40B4-BE49-F238E27FC236}">
                <a16:creationId xmlns:a16="http://schemas.microsoft.com/office/drawing/2014/main" id="{C7F6AA66-B49D-BF46-B076-76C42D6E1A5F}"/>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a:extLst>
              <a:ext uri="{FF2B5EF4-FFF2-40B4-BE49-F238E27FC236}">
                <a16:creationId xmlns:a16="http://schemas.microsoft.com/office/drawing/2014/main" id="{2E4E0DD9-F14E-C94A-A208-B4C8FB2857CA}"/>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2469" name="Text Box 3">
            <a:extLst>
              <a:ext uri="{FF2B5EF4-FFF2-40B4-BE49-F238E27FC236}">
                <a16:creationId xmlns:a16="http://schemas.microsoft.com/office/drawing/2014/main" id="{B5547F8F-8447-BC4A-A9EB-60BB79B451AC}"/>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7E3045D0-D176-2949-8925-BEA197F50BE8}" type="slidenum">
              <a:rPr lang="en-US" altLang="en-US" sz="1200">
                <a:solidFill>
                  <a:srgbClr val="000000"/>
                </a:solidFill>
              </a:rPr>
              <a:pPr algn="r" eaLnBrk="1" hangingPunct="1">
                <a:buClrTx/>
                <a:buFontTx/>
                <a:buNone/>
              </a:pPr>
              <a:t>116</a:t>
            </a:fld>
            <a:endParaRPr lang="en-US" altLang="en-US" sz="1200">
              <a:solidFill>
                <a:srgbClr val="000000"/>
              </a:solidFill>
            </a:endParaRPr>
          </a:p>
        </p:txBody>
      </p:sp>
    </p:spTree>
    <p:extLst>
      <p:ext uri="{BB962C8B-B14F-4D97-AF65-F5344CB8AC3E}">
        <p14:creationId xmlns:p14="http://schemas.microsoft.com/office/powerpoint/2010/main" val="2723648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437D70D-794B-BC43-9837-FE5D3456055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919D7016-3C5D-EB41-87ED-F89E6698A2B3}" type="slidenum">
              <a:rPr lang="en-US" altLang="en-US" sz="1200">
                <a:solidFill>
                  <a:srgbClr val="000000"/>
                </a:solidFill>
                <a:ea typeface="DejaVu Sans" charset="0"/>
                <a:cs typeface="DejaVu Sans" charset="0"/>
              </a:rPr>
              <a:pPr algn="r">
                <a:buSzPct val="45000"/>
                <a:buFont typeface="Wingdings" pitchFamily="2" charset="2"/>
                <a:buNone/>
              </a:pPr>
              <a:t>117</a:t>
            </a:fld>
            <a:endParaRPr lang="en-US" altLang="en-US" sz="1200">
              <a:solidFill>
                <a:srgbClr val="000000"/>
              </a:solidFill>
              <a:ea typeface="DejaVu Sans" charset="0"/>
              <a:cs typeface="DejaVu Sans" charset="0"/>
            </a:endParaRPr>
          </a:p>
        </p:txBody>
      </p:sp>
      <p:sp>
        <p:nvSpPr>
          <p:cNvPr id="62467" name="Text Box 1">
            <a:extLst>
              <a:ext uri="{FF2B5EF4-FFF2-40B4-BE49-F238E27FC236}">
                <a16:creationId xmlns:a16="http://schemas.microsoft.com/office/drawing/2014/main" id="{C7F6AA66-B49D-BF46-B076-76C42D6E1A5F}"/>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a:extLst>
              <a:ext uri="{FF2B5EF4-FFF2-40B4-BE49-F238E27FC236}">
                <a16:creationId xmlns:a16="http://schemas.microsoft.com/office/drawing/2014/main" id="{2E4E0DD9-F14E-C94A-A208-B4C8FB2857CA}"/>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2469" name="Text Box 3">
            <a:extLst>
              <a:ext uri="{FF2B5EF4-FFF2-40B4-BE49-F238E27FC236}">
                <a16:creationId xmlns:a16="http://schemas.microsoft.com/office/drawing/2014/main" id="{B5547F8F-8447-BC4A-A9EB-60BB79B451AC}"/>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7E3045D0-D176-2949-8925-BEA197F50BE8}" type="slidenum">
              <a:rPr lang="en-US" altLang="en-US" sz="1200">
                <a:solidFill>
                  <a:srgbClr val="000000"/>
                </a:solidFill>
              </a:rPr>
              <a:pPr algn="r" eaLnBrk="1" hangingPunct="1">
                <a:buClrTx/>
                <a:buFontTx/>
                <a:buNone/>
              </a:pPr>
              <a:t>117</a:t>
            </a:fld>
            <a:endParaRPr lang="en-US" altLang="en-US" sz="1200">
              <a:solidFill>
                <a:srgbClr val="000000"/>
              </a:solidFill>
            </a:endParaRPr>
          </a:p>
        </p:txBody>
      </p:sp>
    </p:spTree>
    <p:extLst>
      <p:ext uri="{BB962C8B-B14F-4D97-AF65-F5344CB8AC3E}">
        <p14:creationId xmlns:p14="http://schemas.microsoft.com/office/powerpoint/2010/main" val="1373053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D1D91A06-8973-944C-AABA-BC6C2DCD7BC0}" type="slidenum">
              <a:rPr lang="en-US"/>
              <a:pPr/>
              <a:t>119</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8239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77D43E0-9F88-8C4A-A351-55E4051F71C5}" type="slidenum">
              <a:rPr lang="en-US"/>
              <a:pPr/>
              <a:t>11</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16907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29E3DD3-1C47-BE4E-966E-140066A1AFA5}" type="slidenum">
              <a:rPr lang="en-US"/>
              <a:pPr/>
              <a:t>12</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39484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A948060-0FF8-684C-B257-5EA64493E863}" type="slidenum">
              <a:rPr lang="en-US"/>
              <a:pPr/>
              <a:t>13</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31225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6363246-4FC1-FB45-9716-FFD7C9AE84AB}" type="slidenum">
              <a:rPr lang="en-US"/>
              <a:pPr/>
              <a:t>14</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96652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6530888-18D6-4040-9228-C523FD92A5F7}"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4300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B214CF2-520C-9941-9A5A-085E15131369}"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351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2D563EA-4499-1E41-8F62-AD75881FD45E}" type="slidenum">
              <a:rPr lang="en-US"/>
              <a:pPr/>
              <a:t>17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4948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735F6C8-C22C-9447-8548-41E6DD1D776B}" type="slidenum">
              <a:rPr lang="en-US"/>
              <a:pPr/>
              <a:t>18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7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6968CDD-5EEF-5E4D-8C3D-B536D97219CF}" type="slidenum">
              <a:rPr lang="en-US"/>
              <a:pPr/>
              <a:t>19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8107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4CBCEBA-3A73-5848-991A-EBC6C7D15F8F}" type="slidenum">
              <a:rPr lang="en-US"/>
              <a:pPr/>
              <a:t>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7821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6968CDD-5EEF-5E4D-8C3D-B536D97219CF}" type="slidenum">
              <a:rPr lang="en-US"/>
              <a:pPr/>
              <a:t>20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5987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6968CDD-5EEF-5E4D-8C3D-B536D97219CF}" type="slidenum">
              <a:rPr lang="en-US"/>
              <a:pPr/>
              <a:t>21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121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60AD48B-8B87-1346-8AE6-66CF6632F932}" type="slidenum">
              <a:rPr lang="en-US"/>
              <a:pPr/>
              <a:t>26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00828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EC8A7A8-320A-EB4E-B330-E3C75457F649}" type="slidenum">
              <a:rPr lang="en-US"/>
              <a:pPr/>
              <a:t>27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27741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AC3087D-5B54-1A4A-A584-FF8866E1F1A6}" type="slidenum">
              <a:rPr lang="en-US"/>
              <a:pPr/>
              <a:t>28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349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D2E303E-C454-6443-9E71-F9C4BB1FB18E}" type="slidenum">
              <a:rPr lang="en-US"/>
              <a:pPr/>
              <a:t>29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30910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52E1DC-3E63-0647-B9B5-647BF5FD02E9}" type="slidenum">
              <a:rPr lang="en-US"/>
              <a:pPr/>
              <a:t>30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93512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B9E28AB-9F26-6D45-917C-94C40E854F74}" type="slidenum">
              <a:rPr lang="en-US"/>
              <a:pPr/>
              <a:t>31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77248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2DC276E-E430-2B43-A3C6-8597FEE445FF}" type="slidenum">
              <a:rPr lang="en-US"/>
              <a:pPr/>
              <a:t>32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4869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97F56EB-601A-EA4A-9C38-4DB4D4D7C48E}" type="slidenum">
              <a:rPr lang="en-US"/>
              <a:pPr/>
              <a:t>33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633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4CBCEBA-3A73-5848-991A-EBC6C7D15F8F}"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80078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2A50BE6-F0B9-DE41-8CB0-7893071F31EC}" type="slidenum">
              <a:rPr lang="en-US"/>
              <a:pPr/>
              <a:t>34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4361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D79737B-6376-D045-BFE5-C4549B7A7EF2}" type="slidenum">
              <a:rPr lang="en-US"/>
              <a:pPr/>
              <a:t>35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9552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D4582F1-57A0-2E42-BC66-A3036684DF59}" type="slidenum">
              <a:rPr lang="en-US"/>
              <a:pPr/>
              <a:t>36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52709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FCB6604-EB4C-834C-9535-E23A4053EFAF}" type="slidenum">
              <a:rPr lang="en-US"/>
              <a:pPr/>
              <a:t>37</a:t>
            </a:fld>
            <a:endParaRPr lang="en-US"/>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891730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58B4741-2818-1144-BAAC-D984FCB334DA}" type="slidenum">
              <a:rPr lang="en-US"/>
              <a:pPr/>
              <a:t>38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13254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A659C1F-6842-D743-BED7-096FC43175DA}" type="slidenum">
              <a:rPr lang="en-US"/>
              <a:pPr/>
              <a:t>39</a:t>
            </a:fld>
            <a:endParaRPr lang="en-US"/>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774418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4AE6943-E065-8448-B245-A6023F98F7A7}" type="slidenum">
              <a:rPr lang="en-US"/>
              <a:pPr/>
              <a:t>40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4205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620AB57-0B33-E74E-BE86-63063F1B8111}" type="slidenum">
              <a:rPr lang="en-US"/>
              <a:pPr/>
              <a:t>41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86586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1E0D049-8CF2-0D43-8158-25F1C61E87CC}" type="slidenum">
              <a:rPr lang="en-US"/>
              <a:pPr/>
              <a:t>42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25586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2AFF98B-6F6A-A44B-A20F-425EDE5C7C91}" type="slidenum">
              <a:rPr lang="en-US"/>
              <a:pPr/>
              <a:t>43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2129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97B41B-00BE-2949-B2C3-878EEBBBCF05}" type="slidenum">
              <a:rPr lang="en-US"/>
              <a:pPr/>
              <a:t>4</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13172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DF1585C-8CF1-1C4E-9E9D-7FC052050142}" type="slidenum">
              <a:rPr lang="en-US"/>
              <a:pPr/>
              <a:t>44</a:t>
            </a:fld>
            <a:endParaRPr lang="en-US"/>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008255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3C7010D-9A41-0747-92C8-637D6FA981FA}" type="slidenum">
              <a:rPr lang="en-US"/>
              <a:pPr/>
              <a:t>45</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751355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7EC6AA6-37A2-284C-A3B8-23ADEA060B07}" type="slidenum">
              <a:rPr lang="en-US"/>
              <a:pPr/>
              <a:t>46</a:t>
            </a:fld>
            <a:endParaRPr lang="en-US"/>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831187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188A764-A4A0-DE4E-BDDF-83388FBF9455}" type="slidenum">
              <a:rPr lang="en-US"/>
              <a:pPr/>
              <a:t>47</a:t>
            </a:fld>
            <a:endParaRPr lang="en-US"/>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79608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6F2BF42-CE7D-B049-BBC2-E8616244BB3F}" type="slidenum">
              <a:rPr lang="en-US"/>
              <a:pPr/>
              <a:t>48</a:t>
            </a:fld>
            <a:endParaRPr lang="en-US"/>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058804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47CCA1B-E4FA-3E4C-9B3D-72799514A2EE}" type="slidenum">
              <a:rPr lang="en-US"/>
              <a:pPr/>
              <a:t>49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70139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CB7E38D-CF36-114A-AE6E-4E8832E0434F}" type="slidenum">
              <a:rPr lang="en-US"/>
              <a:pPr/>
              <a:t>50</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53658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B5B6C4F-71C7-EC48-9EEB-C78D30798E51}" type="slidenum">
              <a:rPr lang="en-US"/>
              <a:pPr/>
              <a:t>51</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5096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DF2BE4A-B123-F844-88A1-9CD1677E69FA}" type="slidenum">
              <a:rPr lang="en-US"/>
              <a:pPr/>
              <a:t>52</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08942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378F3DE-5093-574C-B6AF-809128428361}" type="slidenum">
              <a:rPr lang="en-US"/>
              <a:pPr/>
              <a:t>53</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2912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410EB48-B2CE-F140-8415-5DFB54CAED57}" type="slidenum">
              <a:rPr lang="en-US"/>
              <a:pPr/>
              <a:t>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80039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6D8C432-C138-3B4F-8764-4AE26B92ACBD}" type="slidenum">
              <a:rPr lang="en-US"/>
              <a:pPr/>
              <a:t>54</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9269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FA08352-ED35-D74A-81BE-950DF1AD8498}" type="slidenum">
              <a:rPr lang="en-US"/>
              <a:pPr/>
              <a:t>55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76853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39BA488-B811-E84D-91CE-0F09D835E821}" type="slidenum">
              <a:rPr lang="en-US"/>
              <a:pPr/>
              <a:t>56</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39106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C3C7350-440D-F346-BDDC-47CAEB0269BB}" type="slidenum">
              <a:rPr lang="en-US"/>
              <a:pPr/>
              <a:t>57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31772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8083180-BEFA-404C-BDBA-BB47C72138DE}" type="slidenum">
              <a:rPr lang="en-US"/>
              <a:pPr/>
              <a:t>58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31745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2432777-BD83-B84F-A7C5-91E77B9A63C6}" type="slidenum">
              <a:rPr lang="en-US"/>
              <a:pPr/>
              <a:t>59</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87522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056267A-A1D3-6844-BA0F-CD291B59725B}" type="slidenum">
              <a:rPr lang="en-US"/>
              <a:pPr/>
              <a:t>60</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24571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C29D14D-209D-AF42-9F04-EAC28FC46252}" type="slidenum">
              <a:rPr lang="en-US"/>
              <a:pPr/>
              <a:t>61</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59206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5AC868DF-FBE3-7C4D-B01F-71AB93F8A950}" type="slidenum">
              <a:rPr lang="en-US"/>
              <a:pPr/>
              <a:t>62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257245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A78F3D4-2621-4345-9CF1-0B7DADE2193E}" type="slidenum">
              <a:rPr lang="en-US"/>
              <a:pPr/>
              <a:t>63</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908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B9FCD1D-EC1A-3F48-9D88-DF406E31A4C9}" type="slidenum">
              <a:rPr lang="en-US"/>
              <a:pPr/>
              <a:t>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13322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400B588B-E96A-7A40-94CD-589E8A954F03}" type="slidenum">
              <a:rPr lang="en-US"/>
              <a:pPr/>
              <a:t>67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163269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038E7B1-6012-674D-8FDA-3595F2EC1636}" type="slidenum">
              <a:rPr lang="en-US"/>
              <a:pPr/>
              <a:t>70</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18811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6F7C39F-54A7-5440-B60A-CA86373B9073}" type="slidenum">
              <a:rPr lang="en-US"/>
              <a:pPr/>
              <a:t>71</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2945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374B9EC-6A31-1942-957C-ECB2AC58ED7B}" type="slidenum">
              <a:rPr lang="en-US"/>
              <a:pPr/>
              <a:t>73</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7433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18FAABA-CFE3-8D46-948B-C400C00484F8}" type="slidenum">
              <a:rPr lang="en-US"/>
              <a:pPr/>
              <a:t>74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02598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E58ED65-AA61-4448-A829-01C0F25FE9BA}" type="slidenum">
              <a:rPr lang="en-US"/>
              <a:pPr/>
              <a:t>75</a:t>
            </a:fld>
            <a:endParaRPr lang="en-US"/>
          </a:p>
        </p:txBody>
      </p:sp>
      <p:sp>
        <p:nvSpPr>
          <p:cNvPr id="143363" name="Rectangle 2"/>
          <p:cNvSpPr>
            <a:spLocks noGrp="1" noRot="1" noChangeAspect="1" noChangeArrowheads="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4496070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E4FA5BC-3479-344D-A91B-00396BE16D2E}" type="slidenum">
              <a:rPr lang="en-US"/>
              <a:pPr/>
              <a:t>76</a:t>
            </a:fld>
            <a:endParaRPr lang="en-US"/>
          </a:p>
        </p:txBody>
      </p:sp>
      <p:sp>
        <p:nvSpPr>
          <p:cNvPr id="145411" name="Rectangle 2"/>
          <p:cNvSpPr>
            <a:spLocks noGrp="1" noRot="1" noChangeAspect="1" noChangeArrowheads="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44420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2C0855C-094C-D742-892B-F39B68C28AE7}" type="slidenum">
              <a:rPr lang="en-US"/>
              <a:pPr/>
              <a:t>77</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989987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D029DA2-13BA-2F40-9860-D28674CC723D}" type="slidenum">
              <a:rPr lang="en-US"/>
              <a:pPr/>
              <a:t>81</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32729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53D6F50-A665-5B44-B92E-4364622DE78E}" type="slidenum">
              <a:rPr lang="en-US"/>
              <a:pPr/>
              <a:t>83</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1090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34593C-26FF-C548-8326-48937B028226}" type="slidenum">
              <a:rPr lang="en-US"/>
              <a:pPr/>
              <a:t>7</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956005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B04AB76B-BBC9-5042-B85A-0CFD613B9CF6}" type="slidenum">
              <a:rPr lang="en-US"/>
              <a:pPr/>
              <a:t>84</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846888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F94C99F-CFD0-7B4B-B219-B5C31B0B165D}" type="slidenum">
              <a:rPr lang="en-US"/>
              <a:pPr/>
              <a:t>85</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725555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A19EECCB-DCA9-0049-A6B2-09F571C51CEC}" type="slidenum">
              <a:rPr lang="en-US"/>
              <a:pPr/>
              <a:t>86</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48478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59A0C28-321F-0840-8A62-1C3CBA0E6882}" type="slidenum">
              <a:rPr lang="en-US"/>
              <a:pPr/>
              <a:t>87</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3703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BBBA949-0008-F24B-BAA0-737E4F41B832}" type="slidenum">
              <a:rPr lang="en-US"/>
              <a:pPr/>
              <a:t>88</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111710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D26CA9E-68D5-8A4A-B4C8-A870AD62992C}" type="slidenum">
              <a:rPr lang="en-US"/>
              <a:pPr/>
              <a:t>89</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33520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C4F4E46B-5527-0647-92BF-B2501EAE0AC7}" type="slidenum">
              <a:rPr lang="en-US"/>
              <a:pPr/>
              <a:t>90</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855285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A504305B-0FD5-9C42-9571-E2801379DE7E}" type="slidenum">
              <a:rPr lang="en-US"/>
              <a:pPr/>
              <a:t>91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258529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58065FD-36DB-CD48-B079-91952E9EE76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E80B76F2-F6F0-CF4B-AEA6-98F29A436C10}" type="slidenum">
              <a:rPr lang="en-US" altLang="en-US" sz="1200">
                <a:solidFill>
                  <a:srgbClr val="000000"/>
                </a:solidFill>
                <a:ea typeface="DejaVu Sans" charset="0"/>
                <a:cs typeface="DejaVu Sans" charset="0"/>
              </a:rPr>
              <a:pPr algn="r">
                <a:buSzPct val="45000"/>
                <a:buFont typeface="Wingdings" pitchFamily="2" charset="2"/>
                <a:buNone/>
              </a:pPr>
              <a:t>92</a:t>
            </a:fld>
            <a:endParaRPr lang="en-US" altLang="en-US" sz="1200">
              <a:solidFill>
                <a:srgbClr val="000000"/>
              </a:solidFill>
              <a:ea typeface="DejaVu Sans" charset="0"/>
              <a:cs typeface="DejaVu Sans" charset="0"/>
            </a:endParaRPr>
          </a:p>
        </p:txBody>
      </p:sp>
      <p:sp>
        <p:nvSpPr>
          <p:cNvPr id="27651" name="Text Box 1">
            <a:extLst>
              <a:ext uri="{FF2B5EF4-FFF2-40B4-BE49-F238E27FC236}">
                <a16:creationId xmlns:a16="http://schemas.microsoft.com/office/drawing/2014/main" id="{AAD8F12A-F6F9-D04C-B410-5FC940BBC159}"/>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DE7883C8-75FB-CB40-8239-49C7F6B21DCE}"/>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7653" name="Text Box 3">
            <a:extLst>
              <a:ext uri="{FF2B5EF4-FFF2-40B4-BE49-F238E27FC236}">
                <a16:creationId xmlns:a16="http://schemas.microsoft.com/office/drawing/2014/main" id="{8D06EAC4-79F9-BB4E-BAC9-122A4531B175}"/>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B9D947B4-0C8E-AB47-A2B4-05EDEDF0D052}" type="slidenum">
              <a:rPr lang="en-US" altLang="en-US" sz="1200">
                <a:solidFill>
                  <a:srgbClr val="000000"/>
                </a:solidFill>
              </a:rPr>
              <a:pPr algn="r" eaLnBrk="1" hangingPunct="1">
                <a:buClrTx/>
                <a:buFontTx/>
                <a:buNone/>
              </a:pPr>
              <a:t>92</a:t>
            </a:fld>
            <a:endParaRPr lang="en-US" altLang="en-US" sz="1200">
              <a:solidFill>
                <a:srgbClr val="000000"/>
              </a:solidFill>
            </a:endParaRPr>
          </a:p>
        </p:txBody>
      </p:sp>
    </p:spTree>
    <p:extLst>
      <p:ext uri="{BB962C8B-B14F-4D97-AF65-F5344CB8AC3E}">
        <p14:creationId xmlns:p14="http://schemas.microsoft.com/office/powerpoint/2010/main" val="24486112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60F2DAC-0778-9341-A128-3A9F0333E57C}" type="slidenum">
              <a:rPr lang="en-US"/>
              <a:pPr/>
              <a:t>93</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2309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4F67AF5-BFDE-7D44-AC04-E98A0DFD299B}"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98458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B16711AF-6659-AE49-9E73-B91B0E06F9DB}" type="slidenum">
              <a:rPr lang="en-US"/>
              <a:pPr/>
              <a:t>94</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900856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A5E1EE4A-8B64-1644-801C-A4DC6B487334}" type="slidenum">
              <a:rPr lang="en-US"/>
              <a:pPr/>
              <a:t>95</a:t>
            </a:fld>
            <a:endParaRPr lang="en-US"/>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4390" tIns="42195" rIns="84390" bIns="42195"/>
          <a:lstStyle/>
          <a:p>
            <a:endParaRPr lang="en-US"/>
          </a:p>
        </p:txBody>
      </p:sp>
    </p:spTree>
    <p:extLst>
      <p:ext uri="{BB962C8B-B14F-4D97-AF65-F5344CB8AC3E}">
        <p14:creationId xmlns:p14="http://schemas.microsoft.com/office/powerpoint/2010/main" val="8870648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849419C7-A45E-2E4C-9B78-33BE6EF11EE7}" type="slidenum">
              <a:rPr lang="en-US"/>
              <a:pPr/>
              <a:t>96</a:t>
            </a:fld>
            <a:endParaRPr lang="en-US"/>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4390" tIns="42195" rIns="84390" bIns="42195"/>
          <a:lstStyle/>
          <a:p>
            <a:endParaRPr lang="en-US"/>
          </a:p>
        </p:txBody>
      </p:sp>
    </p:spTree>
    <p:extLst>
      <p:ext uri="{BB962C8B-B14F-4D97-AF65-F5344CB8AC3E}">
        <p14:creationId xmlns:p14="http://schemas.microsoft.com/office/powerpoint/2010/main" val="10669018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367006F3-8EDB-594E-B21B-B1F4BB539B14}" type="slidenum">
              <a:rPr lang="en-US"/>
              <a:pPr/>
              <a:t>97</a:t>
            </a:fld>
            <a:endParaRPr lang="en-US"/>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84390" tIns="42195" rIns="84390" bIns="42195"/>
          <a:lstStyle/>
          <a:p>
            <a:endParaRPr lang="en-US"/>
          </a:p>
        </p:txBody>
      </p:sp>
    </p:spTree>
    <p:extLst>
      <p:ext uri="{BB962C8B-B14F-4D97-AF65-F5344CB8AC3E}">
        <p14:creationId xmlns:p14="http://schemas.microsoft.com/office/powerpoint/2010/main" val="20783401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EB502B8A-109A-8B48-881A-4F90F1FABD75}" type="slidenum">
              <a:rPr lang="en-US"/>
              <a:pPr/>
              <a:t>98</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407439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67B778E9-8A62-3845-8DDD-19B0BBA4A2D3}" type="slidenum">
              <a:rPr lang="en-US"/>
              <a:pPr/>
              <a:t>99</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337960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C9D8D56-CFEF-9742-94A8-B5CF7D29C65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D28E8314-6D45-E14A-A456-C7EE98250395}" type="slidenum">
              <a:rPr lang="en-US" altLang="en-US" sz="1200">
                <a:solidFill>
                  <a:srgbClr val="000000"/>
                </a:solidFill>
                <a:ea typeface="DejaVu Sans" charset="0"/>
                <a:cs typeface="DejaVu Sans" charset="0"/>
              </a:rPr>
              <a:pPr algn="r">
                <a:buSzPct val="45000"/>
                <a:buFont typeface="Wingdings" pitchFamily="2" charset="2"/>
                <a:buNone/>
              </a:pPr>
              <a:t>100</a:t>
            </a:fld>
            <a:endParaRPr lang="en-US" altLang="en-US" sz="1200">
              <a:solidFill>
                <a:srgbClr val="000000"/>
              </a:solidFill>
              <a:ea typeface="DejaVu Sans" charset="0"/>
              <a:cs typeface="DejaVu Sans" charset="0"/>
            </a:endParaRPr>
          </a:p>
        </p:txBody>
      </p:sp>
      <p:sp>
        <p:nvSpPr>
          <p:cNvPr id="37891" name="Text Box 1">
            <a:extLst>
              <a:ext uri="{FF2B5EF4-FFF2-40B4-BE49-F238E27FC236}">
                <a16:creationId xmlns:a16="http://schemas.microsoft.com/office/drawing/2014/main" id="{3C33AD49-0E3B-1D4D-8B6A-5CA199F184DA}"/>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E5784224-9F81-6B44-8AC3-8D09EA803D13}"/>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7893" name="Text Box 3">
            <a:extLst>
              <a:ext uri="{FF2B5EF4-FFF2-40B4-BE49-F238E27FC236}">
                <a16:creationId xmlns:a16="http://schemas.microsoft.com/office/drawing/2014/main" id="{42BA85F4-AB06-6D4E-8F49-0BF7BDAA4F60}"/>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0D225598-E18E-1244-A3B4-F7B653F449B1}" type="slidenum">
              <a:rPr lang="en-US" altLang="en-US" sz="1200">
                <a:solidFill>
                  <a:srgbClr val="000000"/>
                </a:solidFill>
              </a:rPr>
              <a:pPr algn="r" eaLnBrk="1" hangingPunct="1">
                <a:buClrTx/>
                <a:buFontTx/>
                <a:buNone/>
              </a:pPr>
              <a:t>100</a:t>
            </a:fld>
            <a:endParaRPr lang="en-US" altLang="en-US" sz="1200">
              <a:solidFill>
                <a:srgbClr val="000000"/>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CDEAA1B-7FC7-A244-841A-7D50E7E8040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941BDCD1-44A6-2646-8623-E6AB8C2D41C5}" type="slidenum">
              <a:rPr lang="en-US" altLang="en-US" sz="1200">
                <a:solidFill>
                  <a:srgbClr val="000000"/>
                </a:solidFill>
                <a:ea typeface="DejaVu Sans" charset="0"/>
                <a:cs typeface="DejaVu Sans" charset="0"/>
              </a:rPr>
              <a:pPr algn="r">
                <a:buSzPct val="45000"/>
                <a:buFont typeface="Wingdings" pitchFamily="2" charset="2"/>
                <a:buNone/>
              </a:pPr>
              <a:t>101</a:t>
            </a:fld>
            <a:endParaRPr lang="en-US" altLang="en-US" sz="1200">
              <a:solidFill>
                <a:srgbClr val="000000"/>
              </a:solidFill>
              <a:ea typeface="DejaVu Sans" charset="0"/>
              <a:cs typeface="DejaVu Sans" charset="0"/>
            </a:endParaRPr>
          </a:p>
        </p:txBody>
      </p:sp>
      <p:sp>
        <p:nvSpPr>
          <p:cNvPr id="35843" name="Text Box 1">
            <a:extLst>
              <a:ext uri="{FF2B5EF4-FFF2-40B4-BE49-F238E27FC236}">
                <a16:creationId xmlns:a16="http://schemas.microsoft.com/office/drawing/2014/main" id="{16D19CEF-2942-7642-9E58-497BB81E6646}"/>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a:extLst>
              <a:ext uri="{FF2B5EF4-FFF2-40B4-BE49-F238E27FC236}">
                <a16:creationId xmlns:a16="http://schemas.microsoft.com/office/drawing/2014/main" id="{823D3658-74A8-AD47-BC5B-55E7D2DBB7A3}"/>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5845" name="Text Box 3">
            <a:extLst>
              <a:ext uri="{FF2B5EF4-FFF2-40B4-BE49-F238E27FC236}">
                <a16:creationId xmlns:a16="http://schemas.microsoft.com/office/drawing/2014/main" id="{5C2E3016-AF5F-DA48-A825-2A54B34B629D}"/>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DB184354-5286-0342-80A7-056150C27E4A}" type="slidenum">
              <a:rPr lang="en-US" altLang="en-US" sz="1200">
                <a:solidFill>
                  <a:srgbClr val="000000"/>
                </a:solidFill>
              </a:rPr>
              <a:pPr algn="r" eaLnBrk="1" hangingPunct="1">
                <a:buClrTx/>
                <a:buFontTx/>
                <a:buNone/>
              </a:pPr>
              <a:t>101</a:t>
            </a:fld>
            <a:endParaRPr lang="en-US" altLang="en-US" sz="1200">
              <a:solidFill>
                <a:srgbClr val="000000"/>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3A7DFD2-DCB6-E44A-A06C-C307C9A0E53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52BD4BFC-8287-C146-9D56-1477E5ADA13A}" type="slidenum">
              <a:rPr lang="en-US" altLang="en-US" sz="1200">
                <a:solidFill>
                  <a:srgbClr val="000000"/>
                </a:solidFill>
                <a:ea typeface="DejaVu Sans" charset="0"/>
                <a:cs typeface="DejaVu Sans" charset="0"/>
              </a:rPr>
              <a:pPr algn="r">
                <a:buSzPct val="45000"/>
                <a:buFont typeface="Wingdings" pitchFamily="2" charset="2"/>
                <a:buNone/>
              </a:pPr>
              <a:t>102</a:t>
            </a:fld>
            <a:endParaRPr lang="en-US" altLang="en-US" sz="1200">
              <a:solidFill>
                <a:srgbClr val="000000"/>
              </a:solidFill>
              <a:ea typeface="DejaVu Sans" charset="0"/>
              <a:cs typeface="DejaVu Sans" charset="0"/>
            </a:endParaRPr>
          </a:p>
        </p:txBody>
      </p:sp>
      <p:sp>
        <p:nvSpPr>
          <p:cNvPr id="39939" name="Text Box 1">
            <a:extLst>
              <a:ext uri="{FF2B5EF4-FFF2-40B4-BE49-F238E27FC236}">
                <a16:creationId xmlns:a16="http://schemas.microsoft.com/office/drawing/2014/main" id="{CF12407B-F97C-794E-9B0C-DF681580CEAB}"/>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Text Box 2">
            <a:extLst>
              <a:ext uri="{FF2B5EF4-FFF2-40B4-BE49-F238E27FC236}">
                <a16:creationId xmlns:a16="http://schemas.microsoft.com/office/drawing/2014/main" id="{23910481-2059-C643-ACD0-C6F3B3121BEF}"/>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9941" name="Text Box 3">
            <a:extLst>
              <a:ext uri="{FF2B5EF4-FFF2-40B4-BE49-F238E27FC236}">
                <a16:creationId xmlns:a16="http://schemas.microsoft.com/office/drawing/2014/main" id="{BB03A7C2-4850-F943-855D-D0B313FC7397}"/>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5903ED9A-B47A-5848-BAF0-67A573818E16}" type="slidenum">
              <a:rPr lang="en-US" altLang="en-US" sz="1200">
                <a:solidFill>
                  <a:srgbClr val="000000"/>
                </a:solidFill>
              </a:rPr>
              <a:pPr algn="r" eaLnBrk="1" hangingPunct="1">
                <a:buClrTx/>
                <a:buFontTx/>
                <a:buNone/>
              </a:pPr>
              <a:t>102</a:t>
            </a:fld>
            <a:endParaRPr lang="en-US" altLang="en-US" sz="1200">
              <a:solidFill>
                <a:srgbClr val="000000"/>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347F169-356C-AF44-BA0B-079463BCAEA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32F863A2-D878-B847-9753-025361B19E06}" type="slidenum">
              <a:rPr lang="en-US" altLang="en-US" sz="1200">
                <a:solidFill>
                  <a:srgbClr val="000000"/>
                </a:solidFill>
                <a:ea typeface="DejaVu Sans" charset="0"/>
                <a:cs typeface="DejaVu Sans" charset="0"/>
              </a:rPr>
              <a:pPr algn="r">
                <a:buSzPct val="45000"/>
                <a:buFont typeface="Wingdings" pitchFamily="2" charset="2"/>
                <a:buNone/>
              </a:pPr>
              <a:t>103</a:t>
            </a:fld>
            <a:endParaRPr lang="en-US" altLang="en-US" sz="1200">
              <a:solidFill>
                <a:srgbClr val="000000"/>
              </a:solidFill>
              <a:ea typeface="DejaVu Sans" charset="0"/>
              <a:cs typeface="DejaVu Sans" charset="0"/>
            </a:endParaRPr>
          </a:p>
        </p:txBody>
      </p:sp>
      <p:sp>
        <p:nvSpPr>
          <p:cNvPr id="41987" name="Text Box 1">
            <a:extLst>
              <a:ext uri="{FF2B5EF4-FFF2-40B4-BE49-F238E27FC236}">
                <a16:creationId xmlns:a16="http://schemas.microsoft.com/office/drawing/2014/main" id="{94E6B304-891A-3243-8B26-5AA03BB5CB76}"/>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a:extLst>
              <a:ext uri="{FF2B5EF4-FFF2-40B4-BE49-F238E27FC236}">
                <a16:creationId xmlns:a16="http://schemas.microsoft.com/office/drawing/2014/main" id="{2D933D87-4262-1B42-97A2-9A6167C6116B}"/>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1989" name="Text Box 3">
            <a:extLst>
              <a:ext uri="{FF2B5EF4-FFF2-40B4-BE49-F238E27FC236}">
                <a16:creationId xmlns:a16="http://schemas.microsoft.com/office/drawing/2014/main" id="{6311FEAD-0AFE-6147-B416-CDF5BFC5D9F4}"/>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AA130742-13E4-8449-AFCF-5EE747F3A376}" type="slidenum">
              <a:rPr lang="en-US" altLang="en-US" sz="1200">
                <a:solidFill>
                  <a:srgbClr val="000000"/>
                </a:solidFill>
              </a:rPr>
              <a:pPr algn="r" eaLnBrk="1" hangingPunct="1">
                <a:buClrTx/>
                <a:buFontTx/>
                <a:buNone/>
              </a:pPr>
              <a:t>103</a:t>
            </a:fld>
            <a:endParaRPr lang="en-US"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D919007-015F-6F4A-8344-0F2BA33F1E2B}" type="slidenum">
              <a:rPr lang="en-US"/>
              <a:pPr/>
              <a:t>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288391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E38B159-681C-4B48-9386-F7EA3A69CE9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31D4660E-5D53-7341-98A0-CA06D4969906}" type="slidenum">
              <a:rPr lang="en-US" altLang="en-US" sz="1200">
                <a:solidFill>
                  <a:srgbClr val="000000"/>
                </a:solidFill>
                <a:ea typeface="DejaVu Sans" charset="0"/>
                <a:cs typeface="DejaVu Sans" charset="0"/>
              </a:rPr>
              <a:pPr algn="r">
                <a:buSzPct val="45000"/>
                <a:buFont typeface="Wingdings" pitchFamily="2" charset="2"/>
                <a:buNone/>
              </a:pPr>
              <a:t>104</a:t>
            </a:fld>
            <a:endParaRPr lang="en-US" altLang="en-US" sz="1200">
              <a:solidFill>
                <a:srgbClr val="000000"/>
              </a:solidFill>
              <a:ea typeface="DejaVu Sans" charset="0"/>
              <a:cs typeface="DejaVu Sans" charset="0"/>
            </a:endParaRPr>
          </a:p>
        </p:txBody>
      </p:sp>
      <p:sp>
        <p:nvSpPr>
          <p:cNvPr id="44035" name="Text Box 1">
            <a:extLst>
              <a:ext uri="{FF2B5EF4-FFF2-40B4-BE49-F238E27FC236}">
                <a16:creationId xmlns:a16="http://schemas.microsoft.com/office/drawing/2014/main" id="{C5F79E12-ECFA-A84B-BAC3-531A4FBC9C4D}"/>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Text Box 2">
            <a:extLst>
              <a:ext uri="{FF2B5EF4-FFF2-40B4-BE49-F238E27FC236}">
                <a16:creationId xmlns:a16="http://schemas.microsoft.com/office/drawing/2014/main" id="{60E7B7FD-152B-764E-BDB6-D17B83816C97}"/>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4037" name="Text Box 3">
            <a:extLst>
              <a:ext uri="{FF2B5EF4-FFF2-40B4-BE49-F238E27FC236}">
                <a16:creationId xmlns:a16="http://schemas.microsoft.com/office/drawing/2014/main" id="{100F781A-CA98-FF40-9D95-462A59483944}"/>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90CC8E42-1805-4742-8779-9A51D26C1689}" type="slidenum">
              <a:rPr lang="en-US" altLang="en-US" sz="1200">
                <a:solidFill>
                  <a:srgbClr val="000000"/>
                </a:solidFill>
              </a:rPr>
              <a:pPr algn="r" eaLnBrk="1" hangingPunct="1">
                <a:buClrTx/>
                <a:buFontTx/>
                <a:buNone/>
              </a:pPr>
              <a:t>104</a:t>
            </a:fld>
            <a:endParaRPr lang="en-US" altLang="en-US" sz="1200">
              <a:solidFill>
                <a:srgbClr val="000000"/>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A636CE7-8D45-6B4B-B95A-58DD633F024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776143CD-0D29-4147-B8CF-A0BE570FC00A}" type="slidenum">
              <a:rPr lang="en-US" altLang="en-US" sz="1200">
                <a:solidFill>
                  <a:srgbClr val="000000"/>
                </a:solidFill>
                <a:ea typeface="DejaVu Sans" charset="0"/>
                <a:cs typeface="DejaVu Sans" charset="0"/>
              </a:rPr>
              <a:pPr algn="r">
                <a:buSzPct val="45000"/>
                <a:buFont typeface="Wingdings" pitchFamily="2" charset="2"/>
                <a:buNone/>
              </a:pPr>
              <a:t>105</a:t>
            </a:fld>
            <a:endParaRPr lang="en-US" altLang="en-US" sz="1200">
              <a:solidFill>
                <a:srgbClr val="000000"/>
              </a:solidFill>
              <a:ea typeface="DejaVu Sans" charset="0"/>
              <a:cs typeface="DejaVu Sans" charset="0"/>
            </a:endParaRPr>
          </a:p>
        </p:txBody>
      </p:sp>
      <p:sp>
        <p:nvSpPr>
          <p:cNvPr id="46083" name="Text Box 1">
            <a:extLst>
              <a:ext uri="{FF2B5EF4-FFF2-40B4-BE49-F238E27FC236}">
                <a16:creationId xmlns:a16="http://schemas.microsoft.com/office/drawing/2014/main" id="{BCEC7C9A-0613-DE46-B2CB-7D578206D313}"/>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a:extLst>
              <a:ext uri="{FF2B5EF4-FFF2-40B4-BE49-F238E27FC236}">
                <a16:creationId xmlns:a16="http://schemas.microsoft.com/office/drawing/2014/main" id="{6AE9AE6B-8C58-BC48-9A3E-B4406AA25295}"/>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6085" name="Text Box 3">
            <a:extLst>
              <a:ext uri="{FF2B5EF4-FFF2-40B4-BE49-F238E27FC236}">
                <a16:creationId xmlns:a16="http://schemas.microsoft.com/office/drawing/2014/main" id="{0EAA7E54-0883-5942-8206-39F1B44176F7}"/>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5CB77286-F139-FF49-9A48-9F838FA36271}" type="slidenum">
              <a:rPr lang="en-US" altLang="en-US" sz="1200">
                <a:solidFill>
                  <a:srgbClr val="000000"/>
                </a:solidFill>
              </a:rPr>
              <a:pPr algn="r" eaLnBrk="1" hangingPunct="1">
                <a:buClrTx/>
                <a:buFontTx/>
                <a:buNone/>
              </a:pPr>
              <a:t>105</a:t>
            </a:fld>
            <a:endParaRPr lang="en-US" altLang="en-US" sz="1200">
              <a:solidFill>
                <a:srgbClr val="000000"/>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0B10D58-0870-DC4B-8A00-EBCAA5BAEB0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F28C3397-4D32-5849-AC17-9CBC80AEE830}" type="slidenum">
              <a:rPr lang="en-US" altLang="en-US" sz="1200">
                <a:solidFill>
                  <a:srgbClr val="000000"/>
                </a:solidFill>
                <a:ea typeface="DejaVu Sans" charset="0"/>
                <a:cs typeface="DejaVu Sans" charset="0"/>
              </a:rPr>
              <a:pPr algn="r">
                <a:buSzPct val="45000"/>
                <a:buFont typeface="Wingdings" pitchFamily="2" charset="2"/>
                <a:buNone/>
              </a:pPr>
              <a:t>106</a:t>
            </a:fld>
            <a:endParaRPr lang="en-US" altLang="en-US" sz="1200">
              <a:solidFill>
                <a:srgbClr val="000000"/>
              </a:solidFill>
              <a:ea typeface="DejaVu Sans" charset="0"/>
              <a:cs typeface="DejaVu Sans" charset="0"/>
            </a:endParaRPr>
          </a:p>
        </p:txBody>
      </p:sp>
      <p:sp>
        <p:nvSpPr>
          <p:cNvPr id="48131" name="Text Box 1">
            <a:extLst>
              <a:ext uri="{FF2B5EF4-FFF2-40B4-BE49-F238E27FC236}">
                <a16:creationId xmlns:a16="http://schemas.microsoft.com/office/drawing/2014/main" id="{AB59CE07-7D0A-2C47-B788-8AD7B9D49CEB}"/>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a:extLst>
              <a:ext uri="{FF2B5EF4-FFF2-40B4-BE49-F238E27FC236}">
                <a16:creationId xmlns:a16="http://schemas.microsoft.com/office/drawing/2014/main" id="{869F1D64-08C0-D84B-8BD1-4221FF4238A7}"/>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8133" name="Text Box 3">
            <a:extLst>
              <a:ext uri="{FF2B5EF4-FFF2-40B4-BE49-F238E27FC236}">
                <a16:creationId xmlns:a16="http://schemas.microsoft.com/office/drawing/2014/main" id="{2E30B394-7311-CD4C-99CF-59AB7461DCC7}"/>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91BA0B04-E2D4-8D4B-AB42-B9E7C9A273A2}" type="slidenum">
              <a:rPr lang="en-US" altLang="en-US" sz="1200">
                <a:solidFill>
                  <a:srgbClr val="000000"/>
                </a:solidFill>
              </a:rPr>
              <a:pPr algn="r" eaLnBrk="1" hangingPunct="1">
                <a:buClrTx/>
                <a:buFontTx/>
                <a:buNone/>
              </a:pPr>
              <a:t>106</a:t>
            </a:fld>
            <a:endParaRPr lang="en-US" altLang="en-US" sz="1200">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107B035-48F6-314A-A0CA-23786C67DF8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566DA32C-359E-544B-97A9-1E92D66A7D9B}" type="slidenum">
              <a:rPr lang="en-US" altLang="en-US" sz="1200">
                <a:solidFill>
                  <a:srgbClr val="000000"/>
                </a:solidFill>
                <a:ea typeface="DejaVu Sans" charset="0"/>
                <a:cs typeface="DejaVu Sans" charset="0"/>
              </a:rPr>
              <a:pPr algn="r">
                <a:buSzPct val="45000"/>
                <a:buFont typeface="Wingdings" pitchFamily="2" charset="2"/>
                <a:buNone/>
              </a:pPr>
              <a:t>107</a:t>
            </a:fld>
            <a:endParaRPr lang="en-US" altLang="en-US" sz="1200">
              <a:solidFill>
                <a:srgbClr val="000000"/>
              </a:solidFill>
              <a:ea typeface="DejaVu Sans" charset="0"/>
              <a:cs typeface="DejaVu Sans" charset="0"/>
            </a:endParaRPr>
          </a:p>
        </p:txBody>
      </p:sp>
      <p:sp>
        <p:nvSpPr>
          <p:cNvPr id="50179" name="Text Box 1">
            <a:extLst>
              <a:ext uri="{FF2B5EF4-FFF2-40B4-BE49-F238E27FC236}">
                <a16:creationId xmlns:a16="http://schemas.microsoft.com/office/drawing/2014/main" id="{07656911-43D8-4C41-A59C-F75C16358578}"/>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a:extLst>
              <a:ext uri="{FF2B5EF4-FFF2-40B4-BE49-F238E27FC236}">
                <a16:creationId xmlns:a16="http://schemas.microsoft.com/office/drawing/2014/main" id="{49273677-2345-8542-8EA6-6B7461616309}"/>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0181" name="Text Box 3">
            <a:extLst>
              <a:ext uri="{FF2B5EF4-FFF2-40B4-BE49-F238E27FC236}">
                <a16:creationId xmlns:a16="http://schemas.microsoft.com/office/drawing/2014/main" id="{542DB7A9-AEB9-EC4B-AC56-233DF8BDEA91}"/>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5700137C-7E20-1947-9A2F-25E01A8844FC}" type="slidenum">
              <a:rPr lang="en-US" altLang="en-US" sz="1200">
                <a:solidFill>
                  <a:srgbClr val="000000"/>
                </a:solidFill>
              </a:rPr>
              <a:pPr algn="r" eaLnBrk="1" hangingPunct="1">
                <a:buClrTx/>
                <a:buFontTx/>
                <a:buNone/>
              </a:pPr>
              <a:t>107</a:t>
            </a:fld>
            <a:endParaRPr lang="en-US" altLang="en-US" sz="1200">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66FFB50-98C7-744A-A508-11868426AA3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CF458FD9-1E24-704E-A23B-0EBB034A4061}" type="slidenum">
              <a:rPr lang="en-US" altLang="en-US" sz="1200">
                <a:solidFill>
                  <a:srgbClr val="000000"/>
                </a:solidFill>
                <a:ea typeface="DejaVu Sans" charset="0"/>
                <a:cs typeface="DejaVu Sans" charset="0"/>
              </a:rPr>
              <a:pPr algn="r">
                <a:buSzPct val="45000"/>
                <a:buFont typeface="Wingdings" pitchFamily="2" charset="2"/>
                <a:buNone/>
              </a:pPr>
              <a:t>108</a:t>
            </a:fld>
            <a:endParaRPr lang="en-US" altLang="en-US" sz="1200">
              <a:solidFill>
                <a:srgbClr val="000000"/>
              </a:solidFill>
              <a:ea typeface="DejaVu Sans" charset="0"/>
              <a:cs typeface="DejaVu Sans" charset="0"/>
            </a:endParaRPr>
          </a:p>
        </p:txBody>
      </p:sp>
      <p:sp>
        <p:nvSpPr>
          <p:cNvPr id="52227" name="Text Box 1">
            <a:extLst>
              <a:ext uri="{FF2B5EF4-FFF2-40B4-BE49-F238E27FC236}">
                <a16:creationId xmlns:a16="http://schemas.microsoft.com/office/drawing/2014/main" id="{C4F9E9D5-BBAD-0C47-B432-B6F7ECC7671B}"/>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a:extLst>
              <a:ext uri="{FF2B5EF4-FFF2-40B4-BE49-F238E27FC236}">
                <a16:creationId xmlns:a16="http://schemas.microsoft.com/office/drawing/2014/main" id="{626070B5-66D1-A94C-86FD-9188C3651E4F}"/>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2229" name="Text Box 3">
            <a:extLst>
              <a:ext uri="{FF2B5EF4-FFF2-40B4-BE49-F238E27FC236}">
                <a16:creationId xmlns:a16="http://schemas.microsoft.com/office/drawing/2014/main" id="{7C99FAB9-2C9D-9048-B6E5-20B476406C40}"/>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FA76186B-27D7-3C43-AE94-97240B3F2DB5}" type="slidenum">
              <a:rPr lang="en-US" altLang="en-US" sz="1200">
                <a:solidFill>
                  <a:srgbClr val="000000"/>
                </a:solidFill>
              </a:rPr>
              <a:pPr algn="r" eaLnBrk="1" hangingPunct="1">
                <a:buClrTx/>
                <a:buFontTx/>
                <a:buNone/>
              </a:pPr>
              <a:t>108</a:t>
            </a:fld>
            <a:endParaRPr lang="en-US" altLang="en-US" sz="1200">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10DD038-669E-4C4C-AA25-E8D6E9E0097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792382B7-B4FC-D741-B816-B373165D6934}" type="slidenum">
              <a:rPr lang="en-US" altLang="en-US" sz="1200">
                <a:solidFill>
                  <a:srgbClr val="000000"/>
                </a:solidFill>
                <a:ea typeface="DejaVu Sans" charset="0"/>
                <a:cs typeface="DejaVu Sans" charset="0"/>
              </a:rPr>
              <a:pPr algn="r">
                <a:buSzPct val="45000"/>
                <a:buFont typeface="Wingdings" pitchFamily="2" charset="2"/>
                <a:buNone/>
              </a:pPr>
              <a:t>109</a:t>
            </a:fld>
            <a:endParaRPr lang="en-US" altLang="en-US" sz="1200">
              <a:solidFill>
                <a:srgbClr val="000000"/>
              </a:solidFill>
              <a:ea typeface="DejaVu Sans" charset="0"/>
              <a:cs typeface="DejaVu Sans" charset="0"/>
            </a:endParaRPr>
          </a:p>
        </p:txBody>
      </p:sp>
      <p:sp>
        <p:nvSpPr>
          <p:cNvPr id="54275" name="Text Box 1">
            <a:extLst>
              <a:ext uri="{FF2B5EF4-FFF2-40B4-BE49-F238E27FC236}">
                <a16:creationId xmlns:a16="http://schemas.microsoft.com/office/drawing/2014/main" id="{3B46DA3D-8F38-B947-9B55-4B33351DFD78}"/>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a:extLst>
              <a:ext uri="{FF2B5EF4-FFF2-40B4-BE49-F238E27FC236}">
                <a16:creationId xmlns:a16="http://schemas.microsoft.com/office/drawing/2014/main" id="{2525B52F-6A94-9C45-9EB3-8689981E9E51}"/>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4277" name="Text Box 3">
            <a:extLst>
              <a:ext uri="{FF2B5EF4-FFF2-40B4-BE49-F238E27FC236}">
                <a16:creationId xmlns:a16="http://schemas.microsoft.com/office/drawing/2014/main" id="{B1AAE607-BA11-0547-AA5E-2639B5AB22AB}"/>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953AD81B-B5B2-1841-8079-DEE6AF5E0033}" type="slidenum">
              <a:rPr lang="en-US" altLang="en-US" sz="1200">
                <a:solidFill>
                  <a:srgbClr val="000000"/>
                </a:solidFill>
              </a:rPr>
              <a:pPr algn="r" eaLnBrk="1" hangingPunct="1">
                <a:buClrTx/>
                <a:buFontTx/>
                <a:buNone/>
              </a:pPr>
              <a:t>109</a:t>
            </a:fld>
            <a:endParaRPr lang="en-US" altLang="en-US" sz="1200">
              <a:solidFill>
                <a:srgbClr val="000000"/>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10DD038-669E-4C4C-AA25-E8D6E9E0097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792382B7-B4FC-D741-B816-B373165D6934}" type="slidenum">
              <a:rPr lang="en-US" altLang="en-US" sz="1200">
                <a:solidFill>
                  <a:srgbClr val="000000"/>
                </a:solidFill>
                <a:ea typeface="DejaVu Sans" charset="0"/>
                <a:cs typeface="DejaVu Sans" charset="0"/>
              </a:rPr>
              <a:pPr algn="r">
                <a:buSzPct val="45000"/>
                <a:buFont typeface="Wingdings" pitchFamily="2" charset="2"/>
                <a:buNone/>
              </a:pPr>
              <a:t>110</a:t>
            </a:fld>
            <a:endParaRPr lang="en-US" altLang="en-US" sz="1200">
              <a:solidFill>
                <a:srgbClr val="000000"/>
              </a:solidFill>
              <a:ea typeface="DejaVu Sans" charset="0"/>
              <a:cs typeface="DejaVu Sans" charset="0"/>
            </a:endParaRPr>
          </a:p>
        </p:txBody>
      </p:sp>
      <p:sp>
        <p:nvSpPr>
          <p:cNvPr id="54275" name="Text Box 1">
            <a:extLst>
              <a:ext uri="{FF2B5EF4-FFF2-40B4-BE49-F238E27FC236}">
                <a16:creationId xmlns:a16="http://schemas.microsoft.com/office/drawing/2014/main" id="{3B46DA3D-8F38-B947-9B55-4B33351DFD78}"/>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a:extLst>
              <a:ext uri="{FF2B5EF4-FFF2-40B4-BE49-F238E27FC236}">
                <a16:creationId xmlns:a16="http://schemas.microsoft.com/office/drawing/2014/main" id="{2525B52F-6A94-9C45-9EB3-8689981E9E51}"/>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4277" name="Text Box 3">
            <a:extLst>
              <a:ext uri="{FF2B5EF4-FFF2-40B4-BE49-F238E27FC236}">
                <a16:creationId xmlns:a16="http://schemas.microsoft.com/office/drawing/2014/main" id="{B1AAE607-BA11-0547-AA5E-2639B5AB22AB}"/>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953AD81B-B5B2-1841-8079-DEE6AF5E0033}" type="slidenum">
              <a:rPr lang="en-US" altLang="en-US" sz="1200">
                <a:solidFill>
                  <a:srgbClr val="000000"/>
                </a:solidFill>
              </a:rPr>
              <a:pPr algn="r" eaLnBrk="1" hangingPunct="1">
                <a:buClrTx/>
                <a:buFontTx/>
                <a:buNone/>
              </a:pPr>
              <a:t>110</a:t>
            </a:fld>
            <a:endParaRPr lang="en-US" altLang="en-US" sz="1200">
              <a:solidFill>
                <a:srgbClr val="000000"/>
              </a:solidFill>
            </a:endParaRPr>
          </a:p>
        </p:txBody>
      </p:sp>
    </p:spTree>
    <p:extLst>
      <p:ext uri="{BB962C8B-B14F-4D97-AF65-F5344CB8AC3E}">
        <p14:creationId xmlns:p14="http://schemas.microsoft.com/office/powerpoint/2010/main" val="35741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63B4FA9-A7A2-354C-817D-ADC3EDA50465}" type="slidenum">
              <a:rPr lang="en-US"/>
              <a:pPr/>
              <a:t>111</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586238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569A813-62A7-F14E-A6A4-D9CA13E6A49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392AA135-DDE0-9345-AA72-215FD11C82C4}" type="slidenum">
              <a:rPr lang="en-US" altLang="en-US" sz="1200">
                <a:solidFill>
                  <a:srgbClr val="000000"/>
                </a:solidFill>
                <a:ea typeface="DejaVu Sans" charset="0"/>
                <a:cs typeface="DejaVu Sans" charset="0"/>
              </a:rPr>
              <a:pPr algn="r">
                <a:buSzPct val="45000"/>
                <a:buFont typeface="Wingdings" pitchFamily="2" charset="2"/>
                <a:buNone/>
              </a:pPr>
              <a:t>112</a:t>
            </a:fld>
            <a:endParaRPr lang="en-US" altLang="en-US" sz="1200">
              <a:solidFill>
                <a:srgbClr val="000000"/>
              </a:solidFill>
              <a:ea typeface="DejaVu Sans" charset="0"/>
              <a:cs typeface="DejaVu Sans" charset="0"/>
            </a:endParaRPr>
          </a:p>
        </p:txBody>
      </p:sp>
      <p:sp>
        <p:nvSpPr>
          <p:cNvPr id="56323" name="Text Box 1">
            <a:extLst>
              <a:ext uri="{FF2B5EF4-FFF2-40B4-BE49-F238E27FC236}">
                <a16:creationId xmlns:a16="http://schemas.microsoft.com/office/drawing/2014/main" id="{9179342C-DDFB-E647-BAB3-571AD1A5A7E1}"/>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Text Box 2">
            <a:extLst>
              <a:ext uri="{FF2B5EF4-FFF2-40B4-BE49-F238E27FC236}">
                <a16:creationId xmlns:a16="http://schemas.microsoft.com/office/drawing/2014/main" id="{37C040F7-44E5-BD44-87DE-D023C7641990}"/>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6325" name="Text Box 3">
            <a:extLst>
              <a:ext uri="{FF2B5EF4-FFF2-40B4-BE49-F238E27FC236}">
                <a16:creationId xmlns:a16="http://schemas.microsoft.com/office/drawing/2014/main" id="{76D5D2CF-5870-2341-BC2B-0BBDDF5AD707}"/>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069EAB52-82DA-6540-AEEC-4F3EAB28CDA5}" type="slidenum">
              <a:rPr lang="en-US" altLang="en-US" sz="1200">
                <a:solidFill>
                  <a:srgbClr val="000000"/>
                </a:solidFill>
              </a:rPr>
              <a:pPr algn="r" eaLnBrk="1" hangingPunct="1">
                <a:buClrTx/>
                <a:buFontTx/>
                <a:buNone/>
              </a:pPr>
              <a:t>112</a:t>
            </a:fld>
            <a:endParaRPr lang="en-US" altLang="en-US" sz="1200">
              <a:solidFill>
                <a:srgbClr val="000000"/>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C84C039-83DB-EB47-9336-F1A5B65B66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a:buSzPct val="45000"/>
              <a:buFont typeface="Wingdings" pitchFamily="2" charset="2"/>
              <a:buNone/>
            </a:pPr>
            <a:fld id="{1B629EDF-E688-914A-B9BF-541FE072C1CE}" type="slidenum">
              <a:rPr lang="en-US" altLang="en-US" sz="1200">
                <a:solidFill>
                  <a:srgbClr val="000000"/>
                </a:solidFill>
                <a:ea typeface="DejaVu Sans" charset="0"/>
                <a:cs typeface="DejaVu Sans" charset="0"/>
              </a:rPr>
              <a:pPr algn="r">
                <a:buSzPct val="45000"/>
                <a:buFont typeface="Wingdings" pitchFamily="2" charset="2"/>
                <a:buNone/>
              </a:pPr>
              <a:t>113</a:t>
            </a:fld>
            <a:endParaRPr lang="en-US" altLang="en-US" sz="1200">
              <a:solidFill>
                <a:srgbClr val="000000"/>
              </a:solidFill>
              <a:ea typeface="DejaVu Sans" charset="0"/>
              <a:cs typeface="DejaVu Sans" charset="0"/>
            </a:endParaRPr>
          </a:p>
        </p:txBody>
      </p:sp>
      <p:sp>
        <p:nvSpPr>
          <p:cNvPr id="58371" name="Text Box 1">
            <a:extLst>
              <a:ext uri="{FF2B5EF4-FFF2-40B4-BE49-F238E27FC236}">
                <a16:creationId xmlns:a16="http://schemas.microsoft.com/office/drawing/2014/main" id="{1D2F24B9-6F1F-A947-B17C-2AB8EC876A33}"/>
              </a:ext>
            </a:extLst>
          </p:cNvPr>
          <p:cNvSpPr txBox="1">
            <a:spLocks noGrp="1" noRot="1" noChangeAspect="1" noChangeArrowheads="1" noTextEdit="1"/>
          </p:cNvSpPr>
          <p:nvPr>
            <p:ph type="sldImg"/>
          </p:nvPr>
        </p:nvSpPr>
        <p:spPr>
          <a:xfrm>
            <a:off x="1150938" y="684213"/>
            <a:ext cx="4557712" cy="34178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a:extLst>
              <a:ext uri="{FF2B5EF4-FFF2-40B4-BE49-F238E27FC236}">
                <a16:creationId xmlns:a16="http://schemas.microsoft.com/office/drawing/2014/main" id="{0E2D974D-7305-FB48-91C1-5728F932572D}"/>
              </a:ext>
            </a:extLst>
          </p:cNvPr>
          <p:cNvSpPr txBox="1">
            <a:spLocks noGrp="1" noChangeArrowheads="1"/>
          </p:cNvSpPr>
          <p:nvPr>
            <p:ph type="body" idx="1"/>
          </p:nvPr>
        </p:nvSpPr>
        <p:spPr>
          <a:xfrm>
            <a:off x="914400" y="4330700"/>
            <a:ext cx="5029200"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8373" name="Text Box 3">
            <a:extLst>
              <a:ext uri="{FF2B5EF4-FFF2-40B4-BE49-F238E27FC236}">
                <a16:creationId xmlns:a16="http://schemas.microsoft.com/office/drawing/2014/main" id="{298C14BD-7E62-EE4A-AE6E-0925B664CADC}"/>
              </a:ext>
            </a:extLst>
          </p:cNvPr>
          <p:cNvSpPr txBox="1">
            <a:spLocks noChangeArrowheads="1"/>
          </p:cNvSpPr>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r" eaLnBrk="1" hangingPunct="1">
              <a:buClrTx/>
              <a:buFontTx/>
              <a:buNone/>
            </a:pPr>
            <a:fld id="{966F9613-2DEC-0B4C-8362-BB621F11F12A}" type="slidenum">
              <a:rPr lang="en-US" altLang="en-US" sz="1200">
                <a:solidFill>
                  <a:srgbClr val="000000"/>
                </a:solidFill>
              </a:rPr>
              <a:pPr algn="r" eaLnBrk="1" hangingPunct="1">
                <a:buClrTx/>
                <a:buFontTx/>
                <a:buNone/>
              </a:pPr>
              <a:t>113</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447800"/>
            <a:ext cx="7772400" cy="51054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447800"/>
            <a:ext cx="7772400" cy="5105400"/>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310152" y="20647"/>
            <a:ext cx="8229600" cy="924807"/>
          </a:xfrm>
          <a:prstGeom prst="rect">
            <a:avLst/>
          </a:prstGeom>
        </p:spPr>
        <p:txBody>
          <a:bodyPr>
            <a:normAutofit/>
          </a:bodyPr>
          <a:lstStyle>
            <a:lvl1pPr>
              <a:defRPr sz="3600"/>
            </a:lvl1pPr>
          </a:lstStyle>
          <a:p>
            <a:r>
              <a:rPr lang="en-US" dirty="0"/>
              <a:t>Click to edit Master title style</a:t>
            </a:r>
          </a:p>
        </p:txBody>
      </p:sp>
      <p:sp>
        <p:nvSpPr>
          <p:cNvPr id="13" name="Content Placeholder 2"/>
          <p:cNvSpPr>
            <a:spLocks noGrp="1"/>
          </p:cNvSpPr>
          <p:nvPr>
            <p:ph sz="half" idx="1"/>
          </p:nvPr>
        </p:nvSpPr>
        <p:spPr>
          <a:xfrm>
            <a:off x="457200" y="1473205"/>
            <a:ext cx="8082552" cy="4652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927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accent2"/>
          </a:solidFill>
          <a:latin typeface="Times New Roman" charset="0"/>
        </a:defRPr>
      </a:lvl6pPr>
      <a:lvl7pPr marL="914400" algn="ctr" rtl="0" eaLnBrk="0" fontAlgn="base" hangingPunct="0">
        <a:spcBef>
          <a:spcPct val="0"/>
        </a:spcBef>
        <a:spcAft>
          <a:spcPct val="0"/>
        </a:spcAft>
        <a:defRPr sz="4400">
          <a:solidFill>
            <a:schemeClr val="accent2"/>
          </a:solidFill>
          <a:latin typeface="Times New Roman" charset="0"/>
        </a:defRPr>
      </a:lvl7pPr>
      <a:lvl8pPr marL="1371600" algn="ctr" rtl="0" eaLnBrk="0" fontAlgn="base" hangingPunct="0">
        <a:spcBef>
          <a:spcPct val="0"/>
        </a:spcBef>
        <a:spcAft>
          <a:spcPct val="0"/>
        </a:spcAft>
        <a:defRPr sz="4400">
          <a:solidFill>
            <a:schemeClr val="accent2"/>
          </a:solidFill>
          <a:latin typeface="Times New Roman" charset="0"/>
        </a:defRPr>
      </a:lvl8pPr>
      <a:lvl9pPr marL="1828800" algn="ctr" rtl="0" eaLnBrk="0" fontAlgn="base" hangingPunct="0">
        <a:spcBef>
          <a:spcPct val="0"/>
        </a:spcBef>
        <a:spcAft>
          <a:spcPct val="0"/>
        </a:spcAft>
        <a:defRPr sz="4400">
          <a:solidFill>
            <a:schemeClr val="accent2"/>
          </a:solidFill>
          <a:latin typeface="Times New Roman"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9900"/>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3.emf"/><Relationship Id="rId4" Type="http://schemas.openxmlformats.org/officeDocument/2006/relationships/oleObject" Target="../embeddings/oleObject4.bin"/></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http://linkage.rockefeller.edu/wli/zipf/" TargetMode="External"/><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5.emf"/><Relationship Id="rId4" Type="http://schemas.openxmlformats.org/officeDocument/2006/relationships/oleObject" Target="../embeddings/oleObject5.bin"/></Relationships>
</file>

<file path=ppt/slides/_rels/slide10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en.wikipedia.org/wiki/Languages_used_on_the_Internet"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odu.zoom.us/my/fanchyna?pwd=M0d4V0YwRkF2aTJEQnZVTTR1ZUllZz0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nltk.org/boo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rchives.gov/publications/general-info-leaflets/55.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Morphem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youtube.com/watch?v=fCn8zs912OE&amp;ab_channel=Vsauce"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2000" y="838200"/>
            <a:ext cx="7772400" cy="1143000"/>
          </a:xfrm>
        </p:spPr>
        <p:txBody>
          <a:bodyPr/>
          <a:lstStyle/>
          <a:p>
            <a:r>
              <a:rPr lang="en-US" dirty="0"/>
              <a:t>Text Processing</a:t>
            </a:r>
            <a:r>
              <a:rPr lang="en-US"/>
              <a:t>, Tokenization,</a:t>
            </a:r>
            <a:br>
              <a:rPr lang="en-US" dirty="0"/>
            </a:br>
            <a:r>
              <a:rPr lang="en-US" dirty="0"/>
              <a:t>&amp; Characteristics</a:t>
            </a:r>
          </a:p>
        </p:txBody>
      </p:sp>
      <p:sp>
        <p:nvSpPr>
          <p:cNvPr id="17411" name="Rectangle 3"/>
          <p:cNvSpPr>
            <a:spLocks noGrp="1" noChangeArrowheads="1"/>
          </p:cNvSpPr>
          <p:nvPr>
            <p:ph type="subTitle" idx="1"/>
          </p:nvPr>
        </p:nvSpPr>
        <p:spPr>
          <a:xfrm>
            <a:off x="1295400" y="2438400"/>
            <a:ext cx="6400800" cy="1752600"/>
          </a:xfrm>
        </p:spPr>
        <p:txBody>
          <a:bodyPr/>
          <a:lstStyle/>
          <a:p>
            <a:r>
              <a:rPr lang="en-US" sz="2800" dirty="0"/>
              <a:t>Thanks to:</a:t>
            </a:r>
          </a:p>
          <a:p>
            <a:r>
              <a:rPr lang="en-US" sz="2800" dirty="0" err="1"/>
              <a:t>Baldi</a:t>
            </a:r>
            <a:r>
              <a:rPr lang="en-US" sz="2800" dirty="0"/>
              <a:t>, </a:t>
            </a:r>
            <a:r>
              <a:rPr lang="en-US" sz="2800" dirty="0" err="1"/>
              <a:t>Frasconi</a:t>
            </a:r>
            <a:r>
              <a:rPr lang="en-US" sz="2800" dirty="0"/>
              <a:t>, Smyth</a:t>
            </a:r>
          </a:p>
          <a:p>
            <a:r>
              <a:rPr lang="en-US" sz="2800" dirty="0"/>
              <a:t>M. Hearst</a:t>
            </a:r>
          </a:p>
          <a:p>
            <a:r>
              <a:rPr lang="en-US" sz="2800" dirty="0"/>
              <a:t>W. Arms</a:t>
            </a:r>
          </a:p>
          <a:p>
            <a:r>
              <a:rPr lang="en-US" sz="2800" dirty="0"/>
              <a:t>R. </a:t>
            </a:r>
            <a:r>
              <a:rPr lang="en-US" sz="2800" dirty="0" err="1"/>
              <a:t>Krovetz</a:t>
            </a:r>
            <a:endParaRPr lang="en-US" sz="2800" dirty="0"/>
          </a:p>
          <a:p>
            <a:r>
              <a:rPr lang="en-US" sz="2800" dirty="0"/>
              <a:t>C. Manning, P. </a:t>
            </a:r>
            <a:r>
              <a:rPr lang="en-US" sz="2800" dirty="0" err="1"/>
              <a:t>Raghavan</a:t>
            </a:r>
            <a:r>
              <a:rPr lang="en-US" sz="2800" dirty="0"/>
              <a:t>, H. </a:t>
            </a:r>
            <a:r>
              <a:rPr lang="en-US" sz="2800" dirty="0" err="1"/>
              <a:t>Schutze</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en-US"/>
              <a:t>What is a Document?</a:t>
            </a:r>
          </a:p>
        </p:txBody>
      </p:sp>
      <p:sp>
        <p:nvSpPr>
          <p:cNvPr id="35843" name="Rectangle 3"/>
          <p:cNvSpPr>
            <a:spLocks noGrp="1" noChangeArrowheads="1"/>
          </p:cNvSpPr>
          <p:nvPr>
            <p:ph type="body" idx="1"/>
          </p:nvPr>
        </p:nvSpPr>
        <p:spPr>
          <a:xfrm>
            <a:off x="533400" y="1295400"/>
            <a:ext cx="7772400" cy="4495800"/>
          </a:xfrm>
        </p:spPr>
        <p:txBody>
          <a:bodyPr/>
          <a:lstStyle/>
          <a:p>
            <a:pPr>
              <a:lnSpc>
                <a:spcPct val="90000"/>
              </a:lnSpc>
              <a:spcBef>
                <a:spcPct val="50000"/>
              </a:spcBef>
              <a:buClrTx/>
            </a:pPr>
            <a:r>
              <a:rPr lang="en-US" sz="2400"/>
              <a:t>A </a:t>
            </a:r>
            <a:r>
              <a:rPr lang="en-US" sz="2400" b="1">
                <a:solidFill>
                  <a:srgbClr val="0000CC"/>
                </a:solidFill>
              </a:rPr>
              <a:t>document </a:t>
            </a:r>
            <a:r>
              <a:rPr lang="en-US" sz="2400"/>
              <a:t>is a digital object with an operational definition</a:t>
            </a:r>
          </a:p>
          <a:p>
            <a:pPr lvl="1">
              <a:lnSpc>
                <a:spcPct val="90000"/>
              </a:lnSpc>
              <a:spcBef>
                <a:spcPct val="50000"/>
              </a:spcBef>
              <a:buClrTx/>
            </a:pPr>
            <a:r>
              <a:rPr lang="en-US" sz="2000"/>
              <a:t>Indexable (usually digital)</a:t>
            </a:r>
          </a:p>
          <a:p>
            <a:pPr lvl="1">
              <a:lnSpc>
                <a:spcPct val="90000"/>
              </a:lnSpc>
              <a:spcBef>
                <a:spcPct val="50000"/>
              </a:spcBef>
              <a:buClrTx/>
            </a:pPr>
            <a:r>
              <a:rPr lang="en-US" sz="2000"/>
              <a:t>Can be queried and retrieved.</a:t>
            </a:r>
          </a:p>
          <a:p>
            <a:pPr>
              <a:lnSpc>
                <a:spcPct val="90000"/>
              </a:lnSpc>
              <a:spcBef>
                <a:spcPct val="50000"/>
              </a:spcBef>
              <a:buClrTx/>
            </a:pPr>
            <a:r>
              <a:rPr lang="en-US" sz="2400"/>
              <a:t>Many types of documents</a:t>
            </a:r>
          </a:p>
          <a:p>
            <a:pPr lvl="1">
              <a:lnSpc>
                <a:spcPct val="90000"/>
              </a:lnSpc>
              <a:spcBef>
                <a:spcPct val="50000"/>
              </a:spcBef>
              <a:buClrTx/>
            </a:pPr>
            <a:r>
              <a:rPr lang="en-US" sz="2000"/>
              <a:t>Text or part of text</a:t>
            </a:r>
          </a:p>
          <a:p>
            <a:pPr lvl="1">
              <a:lnSpc>
                <a:spcPct val="90000"/>
              </a:lnSpc>
              <a:spcBef>
                <a:spcPct val="50000"/>
              </a:spcBef>
              <a:buClrTx/>
            </a:pPr>
            <a:r>
              <a:rPr lang="en-US" sz="2000"/>
              <a:t>Web page</a:t>
            </a:r>
          </a:p>
          <a:p>
            <a:pPr lvl="1">
              <a:lnSpc>
                <a:spcPct val="90000"/>
              </a:lnSpc>
              <a:spcBef>
                <a:spcPct val="50000"/>
              </a:spcBef>
              <a:buClrTx/>
            </a:pPr>
            <a:r>
              <a:rPr lang="en-US" sz="2000"/>
              <a:t>Image</a:t>
            </a:r>
          </a:p>
          <a:p>
            <a:pPr lvl="1">
              <a:lnSpc>
                <a:spcPct val="90000"/>
              </a:lnSpc>
              <a:spcBef>
                <a:spcPct val="50000"/>
              </a:spcBef>
              <a:buClrTx/>
            </a:pPr>
            <a:r>
              <a:rPr lang="en-US" sz="2000"/>
              <a:t>Audio</a:t>
            </a:r>
          </a:p>
          <a:p>
            <a:pPr lvl="1">
              <a:lnSpc>
                <a:spcPct val="90000"/>
              </a:lnSpc>
              <a:spcBef>
                <a:spcPct val="50000"/>
              </a:spcBef>
              <a:buClrTx/>
            </a:pPr>
            <a:r>
              <a:rPr lang="en-US" sz="2000"/>
              <a:t>Video</a:t>
            </a:r>
          </a:p>
          <a:p>
            <a:pPr lvl="1">
              <a:lnSpc>
                <a:spcPct val="90000"/>
              </a:lnSpc>
              <a:spcBef>
                <a:spcPct val="50000"/>
              </a:spcBef>
              <a:buClrTx/>
            </a:pPr>
            <a:r>
              <a:rPr lang="en-US" sz="2000"/>
              <a:t>Data</a:t>
            </a:r>
          </a:p>
          <a:p>
            <a:pPr lvl="1">
              <a:lnSpc>
                <a:spcPct val="90000"/>
              </a:lnSpc>
              <a:spcBef>
                <a:spcPct val="50000"/>
              </a:spcBef>
              <a:buClrTx/>
            </a:pPr>
            <a:r>
              <a:rPr lang="en-US" sz="2000"/>
              <a:t>Email</a:t>
            </a:r>
          </a:p>
          <a:p>
            <a:pPr lvl="1">
              <a:lnSpc>
                <a:spcPct val="90000"/>
              </a:lnSpc>
              <a:spcBef>
                <a:spcPct val="50000"/>
              </a:spcBef>
              <a:buClrTx/>
            </a:pPr>
            <a:r>
              <a:rPr lang="en-US" sz="2000"/>
              <a:t>Etc.</a:t>
            </a:r>
          </a:p>
          <a:p>
            <a:pPr lvl="1">
              <a:lnSpc>
                <a:spcPct val="90000"/>
              </a:lnSpc>
              <a:spcBef>
                <a:spcPct val="50000"/>
              </a:spcBef>
              <a:buClrTx/>
            </a:pPr>
            <a:endParaRPr lang="en-US" sz="1600"/>
          </a:p>
          <a:p>
            <a:pPr lvl="1">
              <a:lnSpc>
                <a:spcPct val="90000"/>
              </a:lnSpc>
              <a:spcBef>
                <a:spcPct val="50000"/>
              </a:spcBef>
              <a:buClrTx/>
            </a:pPr>
            <a:endParaRPr lang="en-US" sz="1600"/>
          </a:p>
          <a:p>
            <a:pPr>
              <a:lnSpc>
                <a:spcPct val="90000"/>
              </a:lnSpc>
            </a:pPr>
            <a:endParaRPr lang="en-US" sz="2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ACD73DC8-6E77-3247-A468-5D683E8984CC}"/>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Fit to Zipf for Brown Corpus</a:t>
            </a:r>
          </a:p>
        </p:txBody>
      </p:sp>
      <p:sp>
        <p:nvSpPr>
          <p:cNvPr id="36867" name="Text Box 3">
            <a:extLst>
              <a:ext uri="{FF2B5EF4-FFF2-40B4-BE49-F238E27FC236}">
                <a16:creationId xmlns:a16="http://schemas.microsoft.com/office/drawing/2014/main" id="{060B1FE5-4ADC-FB43-9829-0D4E5610FC23}"/>
              </a:ext>
            </a:extLst>
          </p:cNvPr>
          <p:cNvSpPr txBox="1">
            <a:spLocks noChangeArrowheads="1"/>
          </p:cNvSpPr>
          <p:nvPr/>
        </p:nvSpPr>
        <p:spPr bwMode="auto">
          <a:xfrm>
            <a:off x="3730625" y="6096000"/>
            <a:ext cx="1397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i="1">
                <a:solidFill>
                  <a:srgbClr val="000000"/>
                </a:solidFill>
              </a:rPr>
              <a:t>k </a:t>
            </a:r>
            <a:r>
              <a:rPr lang="en-US" altLang="en-US">
                <a:solidFill>
                  <a:srgbClr val="000000"/>
                </a:solidFill>
              </a:rPr>
              <a:t>= 100,000</a:t>
            </a:r>
          </a:p>
        </p:txBody>
      </p:sp>
      <p:pic>
        <p:nvPicPr>
          <p:cNvPr id="36868" name="Picture 4">
            <a:extLst>
              <a:ext uri="{FF2B5EF4-FFF2-40B4-BE49-F238E27FC236}">
                <a16:creationId xmlns:a16="http://schemas.microsoft.com/office/drawing/2014/main" id="{746DB98F-EE32-D343-9C04-A2D97967A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411913" cy="462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3C7F7CB1-44FD-4D48-94C1-B61AE60B5BCB}"/>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Does Real Data Fit Zipf’s Law?</a:t>
            </a:r>
          </a:p>
        </p:txBody>
      </p:sp>
      <p:sp>
        <p:nvSpPr>
          <p:cNvPr id="34819" name="Text Box 3">
            <a:extLst>
              <a:ext uri="{FF2B5EF4-FFF2-40B4-BE49-F238E27FC236}">
                <a16:creationId xmlns:a16="http://schemas.microsoft.com/office/drawing/2014/main" id="{7E86F816-7C32-6840-A110-E3200E542A6B}"/>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lnSpc>
                <a:spcPct val="90000"/>
              </a:lnSpc>
              <a:spcBef>
                <a:spcPts val="800"/>
              </a:spcBef>
              <a:buClr>
                <a:srgbClr val="FF0000"/>
              </a:buClr>
              <a:buFont typeface="Times New Roman" panose="02020603050405020304" pitchFamily="18" charset="0"/>
              <a:buChar char="•"/>
            </a:pPr>
            <a:r>
              <a:rPr lang="en-US" altLang="en-US" sz="3200">
                <a:solidFill>
                  <a:srgbClr val="000000"/>
                </a:solidFill>
              </a:rPr>
              <a:t>A law of the form </a:t>
            </a:r>
            <a:r>
              <a:rPr lang="en-US" altLang="en-US" sz="3200" i="1">
                <a:solidFill>
                  <a:srgbClr val="000000"/>
                </a:solidFill>
              </a:rPr>
              <a:t>y</a:t>
            </a:r>
            <a:r>
              <a:rPr lang="en-US" altLang="en-US" sz="3200">
                <a:solidFill>
                  <a:srgbClr val="000000"/>
                </a:solidFill>
              </a:rPr>
              <a:t> = </a:t>
            </a:r>
            <a:r>
              <a:rPr lang="en-US" altLang="en-US" sz="3200" i="1">
                <a:solidFill>
                  <a:srgbClr val="000000"/>
                </a:solidFill>
              </a:rPr>
              <a:t>kx</a:t>
            </a:r>
            <a:r>
              <a:rPr lang="en-US" altLang="en-US" sz="3200" i="1" baseline="30000">
                <a:solidFill>
                  <a:srgbClr val="000000"/>
                </a:solidFill>
              </a:rPr>
              <a:t>c</a:t>
            </a:r>
            <a:r>
              <a:rPr lang="en-US" altLang="en-US" sz="3200">
                <a:solidFill>
                  <a:srgbClr val="000000"/>
                </a:solidFill>
              </a:rPr>
              <a:t> is called a power law.</a:t>
            </a:r>
          </a:p>
          <a:p>
            <a:pPr algn="l" eaLnBrk="1" hangingPunct="1">
              <a:lnSpc>
                <a:spcPct val="90000"/>
              </a:lnSpc>
              <a:spcBef>
                <a:spcPts val="800"/>
              </a:spcBef>
              <a:buClr>
                <a:srgbClr val="FF0000"/>
              </a:buClr>
              <a:buFont typeface="Times New Roman" panose="02020603050405020304" pitchFamily="18" charset="0"/>
              <a:buChar char="•"/>
            </a:pPr>
            <a:r>
              <a:rPr lang="en-US" altLang="en-US" sz="3200">
                <a:solidFill>
                  <a:srgbClr val="000000"/>
                </a:solidFill>
              </a:rPr>
              <a:t>Zipf’s law is a power law with </a:t>
            </a:r>
            <a:r>
              <a:rPr lang="en-US" altLang="en-US" sz="3200" i="1">
                <a:solidFill>
                  <a:srgbClr val="000000"/>
                </a:solidFill>
              </a:rPr>
              <a:t>c </a:t>
            </a:r>
            <a:r>
              <a:rPr lang="en-US" altLang="en-US" sz="3200">
                <a:solidFill>
                  <a:srgbClr val="000000"/>
                </a:solidFill>
              </a:rPr>
              <a:t>= </a:t>
            </a:r>
            <a:r>
              <a:rPr lang="en-US" altLang="en-US" sz="3200">
                <a:solidFill>
                  <a:srgbClr val="000000"/>
                </a:solidFill>
                <a:cs typeface="Times New Roman" panose="02020603050405020304" pitchFamily="18" charset="0"/>
              </a:rPr>
              <a:t>–</a:t>
            </a:r>
            <a:r>
              <a:rPr lang="en-US" altLang="en-US" sz="3200">
                <a:solidFill>
                  <a:srgbClr val="000000"/>
                </a:solidFill>
              </a:rPr>
              <a:t>1</a:t>
            </a:r>
          </a:p>
          <a:p>
            <a:pPr algn="l" eaLnBrk="1" hangingPunct="1">
              <a:lnSpc>
                <a:spcPct val="90000"/>
              </a:lnSpc>
              <a:spcBef>
                <a:spcPts val="800"/>
              </a:spcBef>
              <a:buClr>
                <a:srgbClr val="FF0000"/>
              </a:buClr>
              <a:buFont typeface="Times New Roman" panose="02020603050405020304" pitchFamily="18" charset="0"/>
              <a:buChar char="•"/>
            </a:pPr>
            <a:r>
              <a:rPr lang="en-US" altLang="en-US" sz="3200">
                <a:solidFill>
                  <a:srgbClr val="000000"/>
                </a:solidFill>
              </a:rPr>
              <a:t>On a log-log plot, power laws give a straight line with slope </a:t>
            </a:r>
            <a:r>
              <a:rPr lang="en-US" altLang="en-US" sz="3200" i="1">
                <a:solidFill>
                  <a:srgbClr val="000000"/>
                </a:solidFill>
              </a:rPr>
              <a:t>c</a:t>
            </a:r>
            <a:r>
              <a:rPr lang="en-US" altLang="en-US" sz="3200">
                <a:solidFill>
                  <a:srgbClr val="000000"/>
                </a:solidFill>
              </a:rPr>
              <a:t>.</a:t>
            </a:r>
          </a:p>
          <a:p>
            <a:pPr algn="l" eaLnBrk="1" hangingPunct="1">
              <a:lnSpc>
                <a:spcPct val="90000"/>
              </a:lnSpc>
              <a:spcBef>
                <a:spcPts val="800"/>
              </a:spcBef>
              <a:buClr>
                <a:srgbClr val="FF0000"/>
              </a:buClr>
            </a:pPr>
            <a:endParaRPr lang="en-US" altLang="en-US" sz="3200">
              <a:solidFill>
                <a:srgbClr val="000000"/>
              </a:solidFill>
            </a:endParaRPr>
          </a:p>
          <a:p>
            <a:pPr algn="l" eaLnBrk="1" hangingPunct="1">
              <a:lnSpc>
                <a:spcPct val="90000"/>
              </a:lnSpc>
              <a:spcBef>
                <a:spcPts val="800"/>
              </a:spcBef>
              <a:buClr>
                <a:srgbClr val="FF0000"/>
              </a:buClr>
            </a:pPr>
            <a:endParaRPr lang="en-US" altLang="en-US" sz="3200">
              <a:solidFill>
                <a:srgbClr val="000000"/>
              </a:solidFill>
            </a:endParaRPr>
          </a:p>
          <a:p>
            <a:pPr algn="l" eaLnBrk="1" hangingPunct="1">
              <a:lnSpc>
                <a:spcPct val="90000"/>
              </a:lnSpc>
              <a:spcBef>
                <a:spcPts val="800"/>
              </a:spcBef>
              <a:buClr>
                <a:srgbClr val="FF0000"/>
              </a:buClr>
              <a:buFont typeface="Times New Roman" panose="02020603050405020304" pitchFamily="18" charset="0"/>
              <a:buChar char="•"/>
            </a:pPr>
            <a:r>
              <a:rPr lang="en-US" altLang="en-US" sz="3200">
                <a:solidFill>
                  <a:srgbClr val="000000"/>
                </a:solidFill>
              </a:rPr>
              <a:t>Zipf is quite accurate except for very high and low rank.</a:t>
            </a:r>
          </a:p>
        </p:txBody>
      </p:sp>
      <p:graphicFrame>
        <p:nvGraphicFramePr>
          <p:cNvPr id="34820" name="Object 4">
            <a:extLst>
              <a:ext uri="{FF2B5EF4-FFF2-40B4-BE49-F238E27FC236}">
                <a16:creationId xmlns:a16="http://schemas.microsoft.com/office/drawing/2014/main" id="{F0879E85-79B3-1544-B91E-659747C4A15A}"/>
              </a:ext>
            </a:extLst>
          </p:cNvPr>
          <p:cNvGraphicFramePr>
            <a:graphicFrameLocks noChangeAspect="1"/>
          </p:cNvGraphicFramePr>
          <p:nvPr/>
        </p:nvGraphicFramePr>
        <p:xfrm>
          <a:off x="1828800" y="3962400"/>
          <a:ext cx="5257800" cy="563563"/>
        </p:xfrm>
        <a:graphic>
          <a:graphicData uri="http://schemas.openxmlformats.org/presentationml/2006/ole">
            <mc:AlternateContent xmlns:mc="http://schemas.openxmlformats.org/markup-compatibility/2006">
              <mc:Choice xmlns:v="urn:schemas-microsoft-com:vml" Requires="v">
                <p:oleObj spid="_x0000_s175122" r:id="rId4" imgW="49149000" imgH="5270500" progId="">
                  <p:embed/>
                </p:oleObj>
              </mc:Choice>
              <mc:Fallback>
                <p:oleObj r:id="rId4" imgW="49149000" imgH="5270500" progId="">
                  <p:embed/>
                  <p:pic>
                    <p:nvPicPr>
                      <p:cNvPr id="34820" name="Object 4">
                        <a:extLst>
                          <a:ext uri="{FF2B5EF4-FFF2-40B4-BE49-F238E27FC236}">
                            <a16:creationId xmlns:a16="http://schemas.microsoft.com/office/drawing/2014/main" id="{F0879E85-79B3-1544-B91E-659747C4A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962400"/>
                        <a:ext cx="5257800" cy="563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16516BFA-39D0-3147-B901-09304A4CD34E}"/>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Mandelbrot (1954) Correction</a:t>
            </a:r>
          </a:p>
        </p:txBody>
      </p:sp>
      <p:sp>
        <p:nvSpPr>
          <p:cNvPr id="38915" name="Text Box 3">
            <a:extLst>
              <a:ext uri="{FF2B5EF4-FFF2-40B4-BE49-F238E27FC236}">
                <a16:creationId xmlns:a16="http://schemas.microsoft.com/office/drawing/2014/main" id="{5A05783E-EF6C-624D-8DC0-5EAEB71D612F}"/>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The following more general form gives a bit better fit:</a:t>
            </a:r>
          </a:p>
        </p:txBody>
      </p:sp>
      <p:graphicFrame>
        <p:nvGraphicFramePr>
          <p:cNvPr id="38916" name="Object 4">
            <a:extLst>
              <a:ext uri="{FF2B5EF4-FFF2-40B4-BE49-F238E27FC236}">
                <a16:creationId xmlns:a16="http://schemas.microsoft.com/office/drawing/2014/main" id="{160C966B-FE9C-9949-9CEB-B9CAA88B768E}"/>
              </a:ext>
            </a:extLst>
          </p:cNvPr>
          <p:cNvGraphicFramePr>
            <a:graphicFrameLocks noChangeAspect="1"/>
          </p:cNvGraphicFramePr>
          <p:nvPr/>
        </p:nvGraphicFramePr>
        <p:xfrm>
          <a:off x="1676400" y="2438400"/>
          <a:ext cx="5943600" cy="557213"/>
        </p:xfrm>
        <a:graphic>
          <a:graphicData uri="http://schemas.openxmlformats.org/presentationml/2006/ole">
            <mc:AlternateContent xmlns:mc="http://schemas.openxmlformats.org/markup-compatibility/2006">
              <mc:Choice xmlns:v="urn:schemas-microsoft-com:vml" Requires="v">
                <p:oleObj spid="_x0000_s179218" r:id="rId4" imgW="56172100" imgH="5270500" progId="">
                  <p:embed/>
                </p:oleObj>
              </mc:Choice>
              <mc:Fallback>
                <p:oleObj r:id="rId4" imgW="56172100" imgH="5270500" progId="">
                  <p:embed/>
                  <p:pic>
                    <p:nvPicPr>
                      <p:cNvPr id="38916" name="Object 4">
                        <a:extLst>
                          <a:ext uri="{FF2B5EF4-FFF2-40B4-BE49-F238E27FC236}">
                            <a16:creationId xmlns:a16="http://schemas.microsoft.com/office/drawing/2014/main" id="{160C966B-FE9C-9949-9CEB-B9CAA88B7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438400"/>
                        <a:ext cx="5943600" cy="55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E10ECB77-1470-9A4E-90CF-27AF48E02FCB}"/>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Mandelbrot Fit</a:t>
            </a:r>
          </a:p>
        </p:txBody>
      </p:sp>
      <p:sp>
        <p:nvSpPr>
          <p:cNvPr id="40963" name="Text Box 3">
            <a:extLst>
              <a:ext uri="{FF2B5EF4-FFF2-40B4-BE49-F238E27FC236}">
                <a16:creationId xmlns:a16="http://schemas.microsoft.com/office/drawing/2014/main" id="{77D93008-5C26-FD48-A5BE-11FEF8F95E21}"/>
              </a:ext>
            </a:extLst>
          </p:cNvPr>
          <p:cNvSpPr txBox="1">
            <a:spLocks noChangeArrowheads="1"/>
          </p:cNvSpPr>
          <p:nvPr/>
        </p:nvSpPr>
        <p:spPr bwMode="auto">
          <a:xfrm>
            <a:off x="3279775" y="6096000"/>
            <a:ext cx="29749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000000"/>
                </a:solidFill>
              </a:rPr>
              <a:t>P = 10</a:t>
            </a:r>
            <a:r>
              <a:rPr lang="en-US" altLang="en-US" baseline="30000">
                <a:solidFill>
                  <a:srgbClr val="000000"/>
                </a:solidFill>
              </a:rPr>
              <a:t>5.4</a:t>
            </a:r>
            <a:r>
              <a:rPr lang="en-US" altLang="en-US">
                <a:solidFill>
                  <a:srgbClr val="000000"/>
                </a:solidFill>
              </a:rPr>
              <a:t>, B = 1.15, </a:t>
            </a:r>
            <a:r>
              <a:rPr lang="en-US" altLang="en-US">
                <a:solidFill>
                  <a:srgbClr val="000000"/>
                </a:solidFill>
                <a:latin typeface="Symbol" pitchFamily="2" charset="2"/>
                <a:ea typeface="Symbol" pitchFamily="2" charset="2"/>
                <a:cs typeface="Symbol" pitchFamily="2" charset="2"/>
              </a:rPr>
              <a:t></a:t>
            </a:r>
            <a:r>
              <a:rPr lang="en-US" altLang="en-US">
                <a:solidFill>
                  <a:srgbClr val="000000"/>
                </a:solidFill>
              </a:rPr>
              <a:t> = 100</a:t>
            </a:r>
          </a:p>
        </p:txBody>
      </p:sp>
      <p:pic>
        <p:nvPicPr>
          <p:cNvPr id="40964" name="Picture 4">
            <a:extLst>
              <a:ext uri="{FF2B5EF4-FFF2-40B4-BE49-F238E27FC236}">
                <a16:creationId xmlns:a16="http://schemas.microsoft.com/office/drawing/2014/main" id="{37AB9126-A010-4445-BFA6-ECD1489C9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791200" cy="475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5BBB5EF5-D514-2542-AF66-34CA7CCCD23E}"/>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Explanations for Zipf’s Law</a:t>
            </a:r>
          </a:p>
        </p:txBody>
      </p:sp>
      <p:sp>
        <p:nvSpPr>
          <p:cNvPr id="43011" name="Text Box 3">
            <a:extLst>
              <a:ext uri="{FF2B5EF4-FFF2-40B4-BE49-F238E27FC236}">
                <a16:creationId xmlns:a16="http://schemas.microsoft.com/office/drawing/2014/main" id="{1B112B90-EA18-304E-8E13-3CF14E3D5F84}"/>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marL="741363" indent="-28416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lnSpc>
                <a:spcPct val="90000"/>
              </a:lnSpc>
              <a:spcBef>
                <a:spcPts val="700"/>
              </a:spcBef>
              <a:buClr>
                <a:srgbClr val="FF0000"/>
              </a:buClr>
              <a:buFont typeface="Times New Roman" panose="02020603050405020304" pitchFamily="18" charset="0"/>
              <a:buChar char="•"/>
            </a:pPr>
            <a:r>
              <a:rPr lang="en-US" altLang="en-US" sz="2800">
                <a:solidFill>
                  <a:srgbClr val="000000"/>
                </a:solidFill>
              </a:rPr>
              <a:t>Zipf’s explanation was his “principle of least effort.” Balance between speaker’s desire for a small vocabulary and hearer’s desire for a large one.</a:t>
            </a:r>
          </a:p>
          <a:p>
            <a:pPr algn="l" eaLnBrk="1" hangingPunct="1">
              <a:lnSpc>
                <a:spcPct val="90000"/>
              </a:lnSpc>
              <a:spcBef>
                <a:spcPts val="700"/>
              </a:spcBef>
              <a:buClr>
                <a:srgbClr val="FF0000"/>
              </a:buClr>
              <a:buFont typeface="Times New Roman" panose="02020603050405020304" pitchFamily="18" charset="0"/>
              <a:buChar char="•"/>
            </a:pPr>
            <a:r>
              <a:rPr lang="en-US" altLang="en-US" sz="2800">
                <a:solidFill>
                  <a:srgbClr val="000000"/>
                </a:solidFill>
              </a:rPr>
              <a:t>Debate (1955-61) between Mandelbrot and H. Simon over explanation.</a:t>
            </a:r>
          </a:p>
          <a:p>
            <a:pPr algn="l" eaLnBrk="1" hangingPunct="1">
              <a:lnSpc>
                <a:spcPct val="90000"/>
              </a:lnSpc>
              <a:spcBef>
                <a:spcPts val="700"/>
              </a:spcBef>
              <a:buClr>
                <a:srgbClr val="FF0000"/>
              </a:buClr>
              <a:buFont typeface="Times New Roman" panose="02020603050405020304" pitchFamily="18" charset="0"/>
              <a:buChar char="•"/>
            </a:pPr>
            <a:r>
              <a:rPr lang="en-US" altLang="en-US" sz="2800">
                <a:solidFill>
                  <a:srgbClr val="000000"/>
                </a:solidFill>
              </a:rPr>
              <a:t>Simon explanation is “rich get richer.”</a:t>
            </a:r>
          </a:p>
          <a:p>
            <a:pPr algn="l" eaLnBrk="1" hangingPunct="1">
              <a:lnSpc>
                <a:spcPct val="90000"/>
              </a:lnSpc>
              <a:spcBef>
                <a:spcPts val="700"/>
              </a:spcBef>
              <a:buClr>
                <a:srgbClr val="FF0000"/>
              </a:buClr>
              <a:buFont typeface="Times New Roman" panose="02020603050405020304" pitchFamily="18" charset="0"/>
              <a:buChar char="•"/>
            </a:pPr>
            <a:r>
              <a:rPr lang="en-US" altLang="en-US" sz="2800">
                <a:solidFill>
                  <a:srgbClr val="000000"/>
                </a:solidFill>
              </a:rPr>
              <a:t>Li (1992) shows that just random typing of letters including a space will generate “words” with a Zipfian distribution.</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003366"/>
                </a:solidFill>
                <a:hlinkClick r:id="rId3"/>
              </a:rPr>
              <a:t>http://linkage.rockefeller.edu/wli/zipf/</a:t>
            </a:r>
            <a:r>
              <a:rPr lang="en-US" altLang="en-US" sz="2400">
                <a:solidFill>
                  <a:srgbClr val="333399"/>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22476FA6-E4AA-C04E-8ECB-C27159646386}"/>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Zipf’s Law Impact on IR</a:t>
            </a:r>
          </a:p>
        </p:txBody>
      </p:sp>
      <p:sp>
        <p:nvSpPr>
          <p:cNvPr id="45059" name="Text Box 3">
            <a:extLst>
              <a:ext uri="{FF2B5EF4-FFF2-40B4-BE49-F238E27FC236}">
                <a16:creationId xmlns:a16="http://schemas.microsoft.com/office/drawing/2014/main" id="{A8E54B6F-9AC4-6B47-B051-091D58D510EC}"/>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marL="741363" indent="-28416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lnSpc>
                <a:spcPct val="90000"/>
              </a:lnSpc>
              <a:spcBef>
                <a:spcPts val="700"/>
              </a:spcBef>
              <a:buClr>
                <a:srgbClr val="FF0000"/>
              </a:buClr>
              <a:buFont typeface="Times New Roman" panose="02020603050405020304" pitchFamily="18" charset="0"/>
              <a:buChar char="•"/>
            </a:pPr>
            <a:r>
              <a:rPr lang="en-US" altLang="en-US" sz="2800">
                <a:solidFill>
                  <a:srgbClr val="FF0000"/>
                </a:solidFill>
              </a:rPr>
              <a:t>Good News</a:t>
            </a:r>
            <a:r>
              <a:rPr lang="en-US" altLang="en-US" sz="2800">
                <a:solidFill>
                  <a:srgbClr val="000000"/>
                </a:solidFill>
              </a:rPr>
              <a:t>: </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Stopwords will account for a large fraction of text so eliminating them greatly reduces inverted-index storage costs.</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Postings list for most remaining words in the inverted index will be short since they are rare, making retrieval fast.</a:t>
            </a:r>
          </a:p>
          <a:p>
            <a:pPr algn="l" eaLnBrk="1" hangingPunct="1">
              <a:lnSpc>
                <a:spcPct val="90000"/>
              </a:lnSpc>
              <a:spcBef>
                <a:spcPts val="700"/>
              </a:spcBef>
              <a:buClr>
                <a:srgbClr val="FF0000"/>
              </a:buClr>
              <a:buFont typeface="Times New Roman" panose="02020603050405020304" pitchFamily="18" charset="0"/>
              <a:buChar char="•"/>
            </a:pPr>
            <a:r>
              <a:rPr lang="en-US" altLang="en-US" sz="2800">
                <a:solidFill>
                  <a:srgbClr val="FF0000"/>
                </a:solidFill>
              </a:rPr>
              <a:t>Bad News</a:t>
            </a:r>
            <a:r>
              <a:rPr lang="en-US" altLang="en-US" sz="2800">
                <a:solidFill>
                  <a:srgbClr val="000000"/>
                </a:solidFill>
              </a:rPr>
              <a:t>: </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For most words, gathering sufficient data for meaningful statistical analysis (e.g. for correlation analysis for query expansion) is difficult since they are extremely rare.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6B1B4F73-D321-7041-9441-8B275D7C639C}"/>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Vocabulary Growth</a:t>
            </a:r>
          </a:p>
        </p:txBody>
      </p:sp>
      <p:sp>
        <p:nvSpPr>
          <p:cNvPr id="47107" name="Text Box 3">
            <a:extLst>
              <a:ext uri="{FF2B5EF4-FFF2-40B4-BE49-F238E27FC236}">
                <a16:creationId xmlns:a16="http://schemas.microsoft.com/office/drawing/2014/main" id="{5530DF96-DFD7-A84D-A411-760B494C621B}"/>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How does the size of the overall vocabulary (number of unique words) grow with the size of the corpus?</a:t>
            </a:r>
          </a:p>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This determines how the size of the inverted index will scale with the size of the corpus.</a:t>
            </a:r>
          </a:p>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Vocabulary not really upper-bounded due to proper names, typos, 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3AF3D16D-1F2F-AD4D-8C81-CDF88C2B1070}"/>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Heaps’ Law</a:t>
            </a:r>
          </a:p>
        </p:txBody>
      </p:sp>
      <p:sp>
        <p:nvSpPr>
          <p:cNvPr id="49155" name="Text Box 3">
            <a:extLst>
              <a:ext uri="{FF2B5EF4-FFF2-40B4-BE49-F238E27FC236}">
                <a16:creationId xmlns:a16="http://schemas.microsoft.com/office/drawing/2014/main" id="{68A4D925-E2FD-C14C-BD73-6BBEE205B87D}"/>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marL="741363" indent="-28416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dirty="0">
                <a:solidFill>
                  <a:srgbClr val="000000"/>
                </a:solidFill>
              </a:rPr>
              <a:t>If </a:t>
            </a:r>
            <a:r>
              <a:rPr lang="en-US" altLang="en-US" sz="3200" i="1" dirty="0">
                <a:solidFill>
                  <a:srgbClr val="000000"/>
                </a:solidFill>
              </a:rPr>
              <a:t>V</a:t>
            </a:r>
            <a:r>
              <a:rPr lang="en-US" altLang="en-US" sz="3200" dirty="0">
                <a:solidFill>
                  <a:srgbClr val="000000"/>
                </a:solidFill>
              </a:rPr>
              <a:t> is the number of distinct words,  size of the vocabulary, and the </a:t>
            </a:r>
            <a:r>
              <a:rPr lang="en-US" altLang="en-US" sz="3200" i="1" dirty="0">
                <a:solidFill>
                  <a:srgbClr val="000000"/>
                </a:solidFill>
              </a:rPr>
              <a:t>n </a:t>
            </a:r>
            <a:r>
              <a:rPr lang="en-US" altLang="en-US" sz="3200" dirty="0">
                <a:solidFill>
                  <a:srgbClr val="000000"/>
                </a:solidFill>
              </a:rPr>
              <a:t>is the length of the corpus in words:</a:t>
            </a:r>
          </a:p>
          <a:p>
            <a:pPr algn="l" eaLnBrk="1" hangingPunct="1">
              <a:spcBef>
                <a:spcPts val="800"/>
              </a:spcBef>
              <a:buClr>
                <a:srgbClr val="FF0000"/>
              </a:buClr>
            </a:pPr>
            <a:endParaRPr lang="en-US" altLang="en-US" sz="3200" dirty="0">
              <a:solidFill>
                <a:srgbClr val="000000"/>
              </a:solidFill>
            </a:endParaRPr>
          </a:p>
          <a:p>
            <a:pPr algn="l" eaLnBrk="1" hangingPunct="1">
              <a:spcBef>
                <a:spcPts val="800"/>
              </a:spcBef>
              <a:buClr>
                <a:srgbClr val="FF0000"/>
              </a:buClr>
            </a:pPr>
            <a:endParaRPr lang="en-US" altLang="en-US" sz="3200" dirty="0">
              <a:solidFill>
                <a:srgbClr val="000000"/>
              </a:solidFill>
            </a:endParaRPr>
          </a:p>
          <a:p>
            <a:pPr algn="l" eaLnBrk="1" hangingPunct="1">
              <a:spcBef>
                <a:spcPts val="800"/>
              </a:spcBef>
              <a:buClr>
                <a:srgbClr val="FF0000"/>
              </a:buClr>
              <a:buFont typeface="Times New Roman" panose="02020603050405020304" pitchFamily="18" charset="0"/>
              <a:buChar char="•"/>
            </a:pPr>
            <a:r>
              <a:rPr lang="en-US" altLang="en-US" sz="3200" dirty="0">
                <a:solidFill>
                  <a:srgbClr val="000000"/>
                </a:solidFill>
              </a:rPr>
              <a:t>Typical constants:</a:t>
            </a:r>
          </a:p>
          <a:p>
            <a:pPr lvl="1" algn="l" eaLnBrk="1" hangingPunct="1">
              <a:spcBef>
                <a:spcPts val="700"/>
              </a:spcBef>
              <a:buClr>
                <a:srgbClr val="00CC00"/>
              </a:buClr>
              <a:buFont typeface="Times New Roman" panose="02020603050405020304" pitchFamily="18" charset="0"/>
              <a:buChar char="–"/>
            </a:pPr>
            <a:r>
              <a:rPr lang="en-US" altLang="en-US" sz="2800" i="1" dirty="0">
                <a:solidFill>
                  <a:srgbClr val="333399"/>
                </a:solidFill>
              </a:rPr>
              <a:t>K</a:t>
            </a:r>
            <a:r>
              <a:rPr lang="en-US" altLang="en-US" sz="2800" dirty="0">
                <a:solidFill>
                  <a:srgbClr val="333399"/>
                </a:solidFill>
              </a:rPr>
              <a:t> </a:t>
            </a:r>
            <a:r>
              <a:rPr lang="en-US" altLang="en-US" sz="2800" dirty="0">
                <a:solidFill>
                  <a:srgbClr val="333399"/>
                </a:solidFill>
                <a:latin typeface="Symbol" pitchFamily="2" charset="2"/>
                <a:ea typeface="Symbol" pitchFamily="2" charset="2"/>
                <a:cs typeface="Symbol" pitchFamily="2" charset="2"/>
              </a:rPr>
              <a:t></a:t>
            </a:r>
            <a:r>
              <a:rPr lang="en-US" altLang="en-US" sz="2800" dirty="0">
                <a:solidFill>
                  <a:srgbClr val="333399"/>
                </a:solidFill>
              </a:rPr>
              <a:t> 10</a:t>
            </a:r>
            <a:r>
              <a:rPr lang="en-US" altLang="en-US" sz="2800" dirty="0">
                <a:solidFill>
                  <a:srgbClr val="333399"/>
                </a:solidFill>
                <a:latin typeface="Symbol" pitchFamily="2" charset="2"/>
                <a:ea typeface="Symbol" pitchFamily="2" charset="2"/>
                <a:cs typeface="Symbol" pitchFamily="2" charset="2"/>
              </a:rPr>
              <a:t></a:t>
            </a:r>
            <a:r>
              <a:rPr lang="en-US" altLang="en-US" sz="2800" dirty="0">
                <a:solidFill>
                  <a:srgbClr val="333399"/>
                </a:solidFill>
              </a:rPr>
              <a:t>100</a:t>
            </a:r>
          </a:p>
          <a:p>
            <a:pPr lvl="1" algn="l" eaLnBrk="1" hangingPunct="1">
              <a:spcBef>
                <a:spcPts val="700"/>
              </a:spcBef>
              <a:buClr>
                <a:srgbClr val="00CC00"/>
              </a:buClr>
              <a:buFont typeface="Symbol" pitchFamily="2" charset="2"/>
              <a:buChar char=""/>
            </a:pPr>
            <a:r>
              <a:rPr lang="en-US" altLang="en-US" sz="2800" dirty="0">
                <a:solidFill>
                  <a:srgbClr val="333399"/>
                </a:solidFill>
                <a:latin typeface="Symbol" pitchFamily="2" charset="2"/>
                <a:ea typeface="Symbol" pitchFamily="2" charset="2"/>
                <a:cs typeface="Symbol" pitchFamily="2" charset="2"/>
              </a:rPr>
              <a:t></a:t>
            </a:r>
            <a:r>
              <a:rPr lang="en-US" altLang="en-US" sz="2800" dirty="0">
                <a:solidFill>
                  <a:srgbClr val="333399"/>
                </a:solidFill>
              </a:rPr>
              <a:t> </a:t>
            </a:r>
            <a:r>
              <a:rPr lang="en-US" altLang="en-US" sz="2800" dirty="0">
                <a:solidFill>
                  <a:srgbClr val="333399"/>
                </a:solidFill>
                <a:latin typeface="Symbol" pitchFamily="2" charset="2"/>
                <a:ea typeface="Symbol" pitchFamily="2" charset="2"/>
                <a:cs typeface="Symbol" pitchFamily="2" charset="2"/>
              </a:rPr>
              <a:t></a:t>
            </a:r>
            <a:r>
              <a:rPr lang="en-US" altLang="en-US" sz="2800" dirty="0">
                <a:solidFill>
                  <a:srgbClr val="333399"/>
                </a:solidFill>
              </a:rPr>
              <a:t> 0.4</a:t>
            </a:r>
            <a:r>
              <a:rPr lang="en-US" altLang="en-US" sz="2800" dirty="0">
                <a:solidFill>
                  <a:srgbClr val="333399"/>
                </a:solidFill>
                <a:latin typeface="Symbol" pitchFamily="2" charset="2"/>
                <a:ea typeface="Symbol" pitchFamily="2" charset="2"/>
                <a:cs typeface="Symbol" pitchFamily="2" charset="2"/>
              </a:rPr>
              <a:t></a:t>
            </a:r>
            <a:r>
              <a:rPr lang="en-US" altLang="en-US" sz="2800" dirty="0">
                <a:solidFill>
                  <a:srgbClr val="333399"/>
                </a:solidFill>
              </a:rPr>
              <a:t>0.6   (approx. square-root)</a:t>
            </a:r>
          </a:p>
        </p:txBody>
      </p:sp>
      <p:graphicFrame>
        <p:nvGraphicFramePr>
          <p:cNvPr id="49156" name="Object 4">
            <a:extLst>
              <a:ext uri="{FF2B5EF4-FFF2-40B4-BE49-F238E27FC236}">
                <a16:creationId xmlns:a16="http://schemas.microsoft.com/office/drawing/2014/main" id="{1CD3EE7C-5144-3643-8B9A-F9BBE45FAA4F}"/>
              </a:ext>
            </a:extLst>
          </p:cNvPr>
          <p:cNvGraphicFramePr>
            <a:graphicFrameLocks noChangeAspect="1"/>
          </p:cNvGraphicFramePr>
          <p:nvPr>
            <p:extLst>
              <p:ext uri="{D42A27DB-BD31-4B8C-83A1-F6EECF244321}">
                <p14:modId xmlns:p14="http://schemas.microsoft.com/office/powerpoint/2010/main" val="1332814922"/>
              </p:ext>
            </p:extLst>
          </p:nvPr>
        </p:nvGraphicFramePr>
        <p:xfrm>
          <a:off x="1550987" y="3139342"/>
          <a:ext cx="6042025" cy="581025"/>
        </p:xfrm>
        <a:graphic>
          <a:graphicData uri="http://schemas.openxmlformats.org/presentationml/2006/ole">
            <mc:AlternateContent xmlns:mc="http://schemas.openxmlformats.org/markup-compatibility/2006">
              <mc:Choice xmlns:v="urn:schemas-microsoft-com:vml" Requires="v">
                <p:oleObj spid="_x0000_s189458" r:id="rId4" imgW="54711600" imgH="5270500" progId="">
                  <p:embed/>
                </p:oleObj>
              </mc:Choice>
              <mc:Fallback>
                <p:oleObj r:id="rId4" imgW="54711600" imgH="5270500" progId="">
                  <p:embed/>
                  <p:pic>
                    <p:nvPicPr>
                      <p:cNvPr id="49156" name="Object 4">
                        <a:extLst>
                          <a:ext uri="{FF2B5EF4-FFF2-40B4-BE49-F238E27FC236}">
                            <a16:creationId xmlns:a16="http://schemas.microsoft.com/office/drawing/2014/main" id="{1CD3EE7C-5144-3643-8B9A-F9BBE45FA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987" y="3139342"/>
                        <a:ext cx="6042025" cy="58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F9DA0254-0478-AB4D-BD74-A75C5BC49A7B}"/>
              </a:ext>
            </a:extLst>
          </p:cNvPr>
          <p:cNvSpPr txBox="1"/>
          <p:nvPr/>
        </p:nvSpPr>
        <p:spPr>
          <a:xfrm>
            <a:off x="5424997" y="5981055"/>
            <a:ext cx="2319866" cy="369332"/>
          </a:xfrm>
          <a:prstGeom prst="rect">
            <a:avLst/>
          </a:prstGeom>
          <a:noFill/>
        </p:spPr>
        <p:txBody>
          <a:bodyPr wrap="none" rtlCol="0">
            <a:spAutoFit/>
          </a:bodyPr>
          <a:lstStyle/>
          <a:p>
            <a:r>
              <a:rPr lang="en-US" sz="1800" dirty="0"/>
              <a:t>H.S. Heaps, G. </a:t>
            </a:r>
            <a:r>
              <a:rPr lang="en-US" sz="1800" dirty="0" err="1"/>
              <a:t>Herdon</a:t>
            </a:r>
            <a:endParaRPr lang="en-US"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7D0B60E0-FC3E-564D-9D23-497008BE2F61}"/>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Heaps’ Law Data</a:t>
            </a:r>
          </a:p>
        </p:txBody>
      </p:sp>
      <p:pic>
        <p:nvPicPr>
          <p:cNvPr id="51203" name="Picture 3">
            <a:extLst>
              <a:ext uri="{FF2B5EF4-FFF2-40B4-BE49-F238E27FC236}">
                <a16:creationId xmlns:a16="http://schemas.microsoft.com/office/drawing/2014/main" id="{408AD300-0E97-884B-A83C-7E18F2ED9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755063" cy="453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C7FD3577-2A2D-4D4F-9A49-9DC0B8885219}"/>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Explanation for Heaps’ Law</a:t>
            </a:r>
          </a:p>
        </p:txBody>
      </p:sp>
      <p:sp>
        <p:nvSpPr>
          <p:cNvPr id="53251" name="Text Box 3">
            <a:extLst>
              <a:ext uri="{FF2B5EF4-FFF2-40B4-BE49-F238E27FC236}">
                <a16:creationId xmlns:a16="http://schemas.microsoft.com/office/drawing/2014/main" id="{34A849AF-3D89-5C49-91AB-ADDC5533F38C}"/>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Can be derived from Zipf’s law by assuming documents are generated by randomly sampling words from a Zipfian distribution.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229600" cy="1143000"/>
          </a:xfrm>
          <a:noFill/>
        </p:spPr>
        <p:txBody>
          <a:bodyPr/>
          <a:lstStyle/>
          <a:p>
            <a:r>
              <a:rPr lang="en-US" sz="3600"/>
              <a:t>What is Text?</a:t>
            </a:r>
            <a:endParaRPr lang="en-US"/>
          </a:p>
        </p:txBody>
      </p:sp>
      <p:sp>
        <p:nvSpPr>
          <p:cNvPr id="517123" name="Rectangle 3"/>
          <p:cNvSpPr>
            <a:spLocks noGrp="1" noChangeArrowheads="1"/>
          </p:cNvSpPr>
          <p:nvPr>
            <p:ph type="body" idx="1"/>
          </p:nvPr>
        </p:nvSpPr>
        <p:spPr>
          <a:xfrm>
            <a:off x="990600" y="1143000"/>
            <a:ext cx="7467600" cy="4876800"/>
          </a:xfrm>
        </p:spPr>
        <p:txBody>
          <a:bodyPr/>
          <a:lstStyle/>
          <a:p>
            <a:pPr>
              <a:lnSpc>
                <a:spcPct val="90000"/>
              </a:lnSpc>
            </a:pPr>
            <a:r>
              <a:rPr lang="en-US" sz="2800" u="sng"/>
              <a:t>Text is so common that we often ignore its importance</a:t>
            </a:r>
          </a:p>
          <a:p>
            <a:pPr>
              <a:lnSpc>
                <a:spcPct val="90000"/>
              </a:lnSpc>
            </a:pPr>
            <a:r>
              <a:rPr lang="en-US" sz="2800"/>
              <a:t>What is text?</a:t>
            </a:r>
          </a:p>
          <a:p>
            <a:pPr lvl="1">
              <a:lnSpc>
                <a:spcPct val="90000"/>
              </a:lnSpc>
            </a:pPr>
            <a:r>
              <a:rPr lang="en-US" sz="2000"/>
              <a:t>Strings of characters (alphabets, ideograms, ascii, unicode, etc.)</a:t>
            </a:r>
          </a:p>
          <a:p>
            <a:pPr lvl="2">
              <a:lnSpc>
                <a:spcPct val="90000"/>
              </a:lnSpc>
            </a:pPr>
            <a:r>
              <a:rPr lang="en-US" sz="1800"/>
              <a:t>Words</a:t>
            </a:r>
          </a:p>
          <a:p>
            <a:pPr lvl="2">
              <a:lnSpc>
                <a:spcPct val="90000"/>
              </a:lnSpc>
            </a:pPr>
            <a:r>
              <a:rPr lang="en-US" sz="1800">
                <a:latin typeface="Book Antiqua" charset="0"/>
              </a:rPr>
              <a:t>. , : ; - ( ) _</a:t>
            </a:r>
            <a:endParaRPr lang="en-US" sz="1800">
              <a:latin typeface="Symbol" charset="2"/>
              <a:sym typeface="Symbol" charset="2"/>
            </a:endParaRPr>
          </a:p>
          <a:p>
            <a:pPr lvl="2">
              <a:lnSpc>
                <a:spcPct val="90000"/>
              </a:lnSpc>
            </a:pPr>
            <a:r>
              <a:rPr lang="en-US" sz="1800">
                <a:latin typeface="Symbol" charset="2"/>
                <a:sym typeface="Symbol" charset="2"/>
              </a:rPr>
              <a:t></a:t>
            </a:r>
          </a:p>
          <a:p>
            <a:pPr lvl="2">
              <a:lnSpc>
                <a:spcPct val="90000"/>
              </a:lnSpc>
            </a:pPr>
            <a:r>
              <a:rPr lang="en-US" sz="1800">
                <a:latin typeface="Lucida Sans" charset="0"/>
              </a:rPr>
              <a:t>1 2 3, 3.1415, 10</a:t>
            </a:r>
            <a:r>
              <a:rPr lang="en-US" sz="1800" baseline="30000">
                <a:latin typeface="Lucida Sans" charset="0"/>
              </a:rPr>
              <a:t>10</a:t>
            </a:r>
            <a:r>
              <a:rPr lang="en-US" sz="1800">
                <a:latin typeface="Lucida Sans" charset="0"/>
              </a:rPr>
              <a:t>  </a:t>
            </a:r>
            <a:endParaRPr lang="en-US" sz="1800"/>
          </a:p>
          <a:p>
            <a:pPr lvl="2">
              <a:lnSpc>
                <a:spcPct val="90000"/>
              </a:lnSpc>
            </a:pPr>
            <a:r>
              <a:rPr lang="en-US" sz="1800">
                <a:latin typeface="American Typewriter" charset="0"/>
              </a:rPr>
              <a:t>f = ma,   H</a:t>
            </a:r>
            <a:r>
              <a:rPr lang="en-US" sz="1800" baseline="-25000">
                <a:latin typeface="American Typewriter" charset="0"/>
              </a:rPr>
              <a:t>2</a:t>
            </a:r>
            <a:r>
              <a:rPr lang="en-US" sz="1800">
                <a:latin typeface="American Typewriter" charset="0"/>
              </a:rPr>
              <a:t>0</a:t>
            </a:r>
          </a:p>
          <a:p>
            <a:pPr lvl="2">
              <a:lnSpc>
                <a:spcPct val="90000"/>
              </a:lnSpc>
            </a:pPr>
            <a:r>
              <a:rPr lang="en-US" sz="1800">
                <a:latin typeface="Palatino" charset="0"/>
              </a:rPr>
              <a:t>Tables</a:t>
            </a:r>
            <a:endParaRPr lang="en-US" sz="1800"/>
          </a:p>
          <a:p>
            <a:pPr lvl="2">
              <a:lnSpc>
                <a:spcPct val="90000"/>
              </a:lnSpc>
            </a:pPr>
            <a:r>
              <a:rPr lang="en-US" sz="1800">
                <a:latin typeface="Helvetica" charset="0"/>
              </a:rPr>
              <a:t>Figures</a:t>
            </a:r>
            <a:endParaRPr lang="en-US" sz="1800"/>
          </a:p>
          <a:p>
            <a:pPr lvl="1">
              <a:lnSpc>
                <a:spcPct val="90000"/>
              </a:lnSpc>
            </a:pPr>
            <a:endParaRPr lang="en-US" sz="2000"/>
          </a:p>
          <a:p>
            <a:pPr lvl="1">
              <a:lnSpc>
                <a:spcPct val="90000"/>
              </a:lnSpc>
            </a:pPr>
            <a:r>
              <a:rPr lang="en-US" sz="2000"/>
              <a:t>Anything that is not an image, etc.</a:t>
            </a:r>
          </a:p>
          <a:p>
            <a:pPr lvl="1">
              <a:lnSpc>
                <a:spcPct val="90000"/>
              </a:lnSpc>
            </a:pPr>
            <a:r>
              <a:rPr lang="en-US" sz="2000">
                <a:solidFill>
                  <a:srgbClr val="009900"/>
                </a:solidFill>
              </a:rPr>
              <a:t>Why is text important?</a:t>
            </a:r>
          </a:p>
          <a:p>
            <a:pPr lvl="2">
              <a:lnSpc>
                <a:spcPct val="90000"/>
              </a:lnSpc>
            </a:pPr>
            <a:r>
              <a:rPr lang="en-US" sz="1800"/>
              <a:t>Text is language capture</a:t>
            </a:r>
          </a:p>
          <a:p>
            <a:pPr lvl="3">
              <a:lnSpc>
                <a:spcPct val="90000"/>
              </a:lnSpc>
            </a:pPr>
            <a:r>
              <a:rPr lang="en-US" sz="1600"/>
              <a:t>an instantiation of language, culture, science, etc.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7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7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7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7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7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71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71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71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1712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1712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1712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1712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1712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1712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C7FD3577-2A2D-4D4F-9A49-9DC0B8885219}"/>
              </a:ext>
            </a:extLst>
          </p:cNvPr>
          <p:cNvSpPr txBox="1">
            <a:spLocks noChangeArrowheads="1"/>
          </p:cNvSpPr>
          <p:nvPr/>
        </p:nvSpPr>
        <p:spPr bwMode="auto">
          <a:xfrm>
            <a:off x="678084" y="3183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dirty="0">
                <a:solidFill>
                  <a:srgbClr val="3333FF"/>
                </a:solidFill>
              </a:rPr>
              <a:t>Consequences for Heaps’ Law</a:t>
            </a:r>
          </a:p>
        </p:txBody>
      </p:sp>
      <p:sp>
        <p:nvSpPr>
          <p:cNvPr id="53251" name="Text Box 3">
            <a:extLst>
              <a:ext uri="{FF2B5EF4-FFF2-40B4-BE49-F238E27FC236}">
                <a16:creationId xmlns:a16="http://schemas.microsoft.com/office/drawing/2014/main" id="{34A849AF-3D89-5C49-91AB-ADDC5533F38C}"/>
              </a:ext>
            </a:extLst>
          </p:cNvPr>
          <p:cNvSpPr txBox="1">
            <a:spLocks noChangeArrowheads="1"/>
          </p:cNvSpPr>
          <p:nvPr/>
        </p:nvSpPr>
        <p:spPr bwMode="auto">
          <a:xfrm>
            <a:off x="304800" y="1085056"/>
            <a:ext cx="83058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2400" dirty="0">
                <a:solidFill>
                  <a:srgbClr val="000000"/>
                </a:solidFill>
              </a:rPr>
              <a:t>Heaps' law means that as more instance text is gathered, there will be diminishing returns in terms of discovery of the full vocabulary from which the distinct terms are drawn.</a:t>
            </a:r>
          </a:p>
          <a:p>
            <a:pPr algn="l" eaLnBrk="1" hangingPunct="1">
              <a:spcBef>
                <a:spcPts val="800"/>
              </a:spcBef>
              <a:buClr>
                <a:srgbClr val="FF0000"/>
              </a:buClr>
              <a:buFont typeface="Times New Roman" panose="02020603050405020304" pitchFamily="18" charset="0"/>
              <a:buChar char="•"/>
            </a:pPr>
            <a:r>
              <a:rPr lang="en-US" altLang="en-US" sz="2400" dirty="0">
                <a:solidFill>
                  <a:srgbClr val="000000"/>
                </a:solidFill>
              </a:rPr>
              <a:t>Heaps' law also applies to situations in which the "vocabulary" is just some set of distinct types which are attributes of some collection of objects. For example, the objects could be people, and the types could be country of origin of the person. If persons are selected randomly (that is, we are not selecting based on country of origin), then Heaps' law says we will quickly have representatives from most countries (in proportion to their population) but it will become increasingly difficult to cover the entire set of countries by continuing this method of sampling. Heaps' law has been observed also in single-cell transcriptomes[4] considering genes as the distinct objects in the "vocabulary".</a:t>
            </a:r>
          </a:p>
        </p:txBody>
      </p:sp>
    </p:spTree>
    <p:extLst>
      <p:ext uri="{BB962C8B-B14F-4D97-AF65-F5344CB8AC3E}">
        <p14:creationId xmlns:p14="http://schemas.microsoft.com/office/powerpoint/2010/main" val="3083883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Consequences of Zipf for IR</a:t>
            </a:r>
          </a:p>
        </p:txBody>
      </p:sp>
      <p:sp>
        <p:nvSpPr>
          <p:cNvPr id="183299" name="Rectangle 3"/>
          <p:cNvSpPr>
            <a:spLocks noGrp="1" noChangeArrowheads="1"/>
          </p:cNvSpPr>
          <p:nvPr>
            <p:ph type="body" idx="1"/>
          </p:nvPr>
        </p:nvSpPr>
        <p:spPr>
          <a:xfrm>
            <a:off x="685800" y="1533525"/>
            <a:ext cx="7772400" cy="4673600"/>
          </a:xfrm>
        </p:spPr>
        <p:txBody>
          <a:bodyPr/>
          <a:lstStyle/>
          <a:p>
            <a:pPr>
              <a:lnSpc>
                <a:spcPct val="80000"/>
              </a:lnSpc>
            </a:pPr>
            <a:r>
              <a:rPr lang="en-US"/>
              <a:t>There are always a few very frequent tokens that are </a:t>
            </a:r>
            <a:r>
              <a:rPr lang="en-US" b="1" u="sng"/>
              <a:t>not</a:t>
            </a:r>
            <a:r>
              <a:rPr lang="en-US"/>
              <a:t> good discriminators.</a:t>
            </a:r>
          </a:p>
          <a:p>
            <a:pPr lvl="1">
              <a:lnSpc>
                <a:spcPct val="80000"/>
              </a:lnSpc>
            </a:pPr>
            <a:r>
              <a:rPr lang="en-US"/>
              <a:t>Called “stop words” in IR</a:t>
            </a:r>
          </a:p>
          <a:p>
            <a:pPr lvl="1">
              <a:lnSpc>
                <a:spcPct val="80000"/>
              </a:lnSpc>
            </a:pPr>
            <a:r>
              <a:rPr lang="en-US"/>
              <a:t>Usually correspond to linguistic notion of  “closed-class” words</a:t>
            </a:r>
          </a:p>
          <a:p>
            <a:pPr lvl="2">
              <a:lnSpc>
                <a:spcPct val="80000"/>
              </a:lnSpc>
            </a:pPr>
            <a:r>
              <a:rPr lang="en-US" sz="2000"/>
              <a:t>English examples: </a:t>
            </a:r>
            <a:r>
              <a:rPr lang="en-US" sz="2000" i="1"/>
              <a:t>to, from, on, and, the, ...</a:t>
            </a:r>
            <a:endParaRPr lang="en-US" sz="2000"/>
          </a:p>
          <a:p>
            <a:pPr lvl="2">
              <a:lnSpc>
                <a:spcPct val="80000"/>
              </a:lnSpc>
            </a:pPr>
            <a:r>
              <a:rPr lang="en-US" sz="2000"/>
              <a:t>Grammatical classes that don’t take on new members.</a:t>
            </a:r>
          </a:p>
          <a:p>
            <a:pPr>
              <a:lnSpc>
                <a:spcPct val="80000"/>
              </a:lnSpc>
            </a:pPr>
            <a:r>
              <a:rPr lang="en-US"/>
              <a:t>There are always a large number of tokens that occur once and can mess up algorithms.</a:t>
            </a:r>
          </a:p>
          <a:p>
            <a:pPr>
              <a:lnSpc>
                <a:spcPct val="80000"/>
              </a:lnSpc>
            </a:pPr>
            <a:r>
              <a:rPr lang="en-US"/>
              <a:t>Medium frequency words most descriptive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31A74CA3-8CAA-BB43-811E-9C810E66B744}"/>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dirty="0">
                <a:solidFill>
                  <a:srgbClr val="3333FF"/>
                </a:solidFill>
              </a:rPr>
              <a:t>Text Metadata</a:t>
            </a:r>
          </a:p>
        </p:txBody>
      </p:sp>
      <p:sp>
        <p:nvSpPr>
          <p:cNvPr id="55299" name="Text Box 3">
            <a:extLst>
              <a:ext uri="{FF2B5EF4-FFF2-40B4-BE49-F238E27FC236}">
                <a16:creationId xmlns:a16="http://schemas.microsoft.com/office/drawing/2014/main" id="{8110B150-D1C7-9D44-9D10-BEAE0377B707}"/>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marL="741363" indent="-28416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lnSpc>
                <a:spcPct val="90000"/>
              </a:lnSpc>
              <a:spcBef>
                <a:spcPts val="700"/>
              </a:spcBef>
              <a:buClr>
                <a:srgbClr val="FF0000"/>
              </a:buClr>
              <a:buFont typeface="Times New Roman" panose="02020603050405020304" pitchFamily="18" charset="0"/>
              <a:buChar char="•"/>
            </a:pPr>
            <a:r>
              <a:rPr lang="en-US" altLang="en-US" sz="2800">
                <a:solidFill>
                  <a:srgbClr val="000000"/>
                </a:solidFill>
              </a:rPr>
              <a:t>Information about a document that may not be a part of the document itself (data about data).</a:t>
            </a:r>
          </a:p>
          <a:p>
            <a:pPr algn="l" eaLnBrk="1" hangingPunct="1">
              <a:lnSpc>
                <a:spcPct val="90000"/>
              </a:lnSpc>
              <a:spcBef>
                <a:spcPts val="700"/>
              </a:spcBef>
              <a:buClr>
                <a:srgbClr val="FF0000"/>
              </a:buClr>
              <a:buFont typeface="Times New Roman" panose="02020603050405020304" pitchFamily="18" charset="0"/>
              <a:buChar char="•"/>
            </a:pPr>
            <a:r>
              <a:rPr lang="en-US" altLang="en-US" sz="2800" i="1">
                <a:solidFill>
                  <a:srgbClr val="000000"/>
                </a:solidFill>
              </a:rPr>
              <a:t>Descriptive</a:t>
            </a:r>
            <a:r>
              <a:rPr lang="en-US" altLang="en-US" sz="2800">
                <a:solidFill>
                  <a:srgbClr val="000000"/>
                </a:solidFill>
              </a:rPr>
              <a:t> metadata is external to the meaning of the document:</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Author</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Title</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Source (book, magazine, newspaper, journal)</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Date</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ISBN</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Publisher</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Length</a:t>
            </a:r>
          </a:p>
          <a:p>
            <a:pPr lvl="1" algn="l" eaLnBrk="1" hangingPunct="1">
              <a:lnSpc>
                <a:spcPct val="90000"/>
              </a:lnSpc>
              <a:spcBef>
                <a:spcPts val="600"/>
              </a:spcBef>
              <a:buClr>
                <a:srgbClr val="00CC00"/>
              </a:buClr>
            </a:pPr>
            <a:endParaRPr lang="en-US" altLang="en-US" sz="2400">
              <a:solidFill>
                <a:srgbClr val="333399"/>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D442E67F-5281-7E4C-B592-6198983FE2CB}"/>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Metadata (cont)</a:t>
            </a:r>
          </a:p>
        </p:txBody>
      </p:sp>
      <p:sp>
        <p:nvSpPr>
          <p:cNvPr id="57347" name="Text Box 3">
            <a:extLst>
              <a:ext uri="{FF2B5EF4-FFF2-40B4-BE49-F238E27FC236}">
                <a16:creationId xmlns:a16="http://schemas.microsoft.com/office/drawing/2014/main" id="{AB50F30D-311A-4B4E-B049-5132BB852E25}"/>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marL="741363" indent="-28416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lnSpc>
                <a:spcPct val="90000"/>
              </a:lnSpc>
              <a:spcBef>
                <a:spcPts val="800"/>
              </a:spcBef>
              <a:buClr>
                <a:srgbClr val="FF0000"/>
              </a:buClr>
              <a:buFont typeface="Times New Roman" panose="02020603050405020304" pitchFamily="18" charset="0"/>
              <a:buChar char="•"/>
            </a:pPr>
            <a:r>
              <a:rPr lang="en-US" altLang="en-US" sz="3200" i="1">
                <a:solidFill>
                  <a:srgbClr val="000000"/>
                </a:solidFill>
              </a:rPr>
              <a:t>Semantic</a:t>
            </a:r>
            <a:r>
              <a:rPr lang="en-US" altLang="en-US" sz="3200">
                <a:solidFill>
                  <a:srgbClr val="000000"/>
                </a:solidFill>
              </a:rPr>
              <a:t> metadata concerns the content:</a:t>
            </a:r>
          </a:p>
          <a:p>
            <a:pPr lvl="1" algn="l" eaLnBrk="1" hangingPunct="1">
              <a:lnSpc>
                <a:spcPct val="90000"/>
              </a:lnSpc>
              <a:spcBef>
                <a:spcPts val="700"/>
              </a:spcBef>
              <a:buClr>
                <a:srgbClr val="00CC00"/>
              </a:buClr>
              <a:buFont typeface="Times New Roman" panose="02020603050405020304" pitchFamily="18" charset="0"/>
              <a:buChar char="–"/>
            </a:pPr>
            <a:r>
              <a:rPr lang="en-US" altLang="en-US" sz="2800">
                <a:solidFill>
                  <a:srgbClr val="333399"/>
                </a:solidFill>
              </a:rPr>
              <a:t>Abstract</a:t>
            </a:r>
          </a:p>
          <a:p>
            <a:pPr lvl="1" algn="l" eaLnBrk="1" hangingPunct="1">
              <a:lnSpc>
                <a:spcPct val="90000"/>
              </a:lnSpc>
              <a:spcBef>
                <a:spcPts val="700"/>
              </a:spcBef>
              <a:buClr>
                <a:srgbClr val="00CC00"/>
              </a:buClr>
              <a:buFont typeface="Times New Roman" panose="02020603050405020304" pitchFamily="18" charset="0"/>
              <a:buChar char="–"/>
            </a:pPr>
            <a:r>
              <a:rPr lang="en-US" altLang="en-US" sz="2800">
                <a:solidFill>
                  <a:srgbClr val="333399"/>
                </a:solidFill>
              </a:rPr>
              <a:t>Keywords</a:t>
            </a:r>
          </a:p>
          <a:p>
            <a:pPr lvl="1" algn="l" eaLnBrk="1" hangingPunct="1">
              <a:lnSpc>
                <a:spcPct val="90000"/>
              </a:lnSpc>
              <a:spcBef>
                <a:spcPts val="700"/>
              </a:spcBef>
              <a:buClr>
                <a:srgbClr val="00CC00"/>
              </a:buClr>
              <a:buFont typeface="Times New Roman" panose="02020603050405020304" pitchFamily="18" charset="0"/>
              <a:buChar char="–"/>
            </a:pPr>
            <a:r>
              <a:rPr lang="en-US" altLang="en-US" sz="2800">
                <a:solidFill>
                  <a:srgbClr val="333399"/>
                </a:solidFill>
              </a:rPr>
              <a:t>Subject Codes </a:t>
            </a:r>
          </a:p>
          <a:p>
            <a:pPr lvl="2" algn="l" eaLnBrk="1" hangingPunct="1">
              <a:lnSpc>
                <a:spcPct val="90000"/>
              </a:lnSpc>
              <a:spcBef>
                <a:spcPts val="600"/>
              </a:spcBef>
              <a:buClr>
                <a:srgbClr val="3333CC"/>
              </a:buClr>
              <a:buFont typeface="Times New Roman" panose="02020603050405020304" pitchFamily="18" charset="0"/>
              <a:buChar char="•"/>
            </a:pPr>
            <a:r>
              <a:rPr lang="en-US" altLang="en-US" sz="2400">
                <a:solidFill>
                  <a:srgbClr val="006600"/>
                </a:solidFill>
              </a:rPr>
              <a:t>Library of Congress</a:t>
            </a:r>
          </a:p>
          <a:p>
            <a:pPr lvl="2" algn="l" eaLnBrk="1" hangingPunct="1">
              <a:lnSpc>
                <a:spcPct val="90000"/>
              </a:lnSpc>
              <a:spcBef>
                <a:spcPts val="600"/>
              </a:spcBef>
              <a:buClr>
                <a:srgbClr val="3333CC"/>
              </a:buClr>
              <a:buFont typeface="Times New Roman" panose="02020603050405020304" pitchFamily="18" charset="0"/>
              <a:buChar char="•"/>
            </a:pPr>
            <a:r>
              <a:rPr lang="en-US" altLang="en-US" sz="2400">
                <a:solidFill>
                  <a:srgbClr val="006600"/>
                </a:solidFill>
              </a:rPr>
              <a:t>Dewey Decimal</a:t>
            </a:r>
          </a:p>
          <a:p>
            <a:pPr lvl="2" algn="l" eaLnBrk="1" hangingPunct="1">
              <a:lnSpc>
                <a:spcPct val="90000"/>
              </a:lnSpc>
              <a:spcBef>
                <a:spcPts val="600"/>
              </a:spcBef>
              <a:buClr>
                <a:srgbClr val="3333CC"/>
              </a:buClr>
              <a:buFont typeface="Times New Roman" panose="02020603050405020304" pitchFamily="18" charset="0"/>
              <a:buChar char="•"/>
            </a:pPr>
            <a:r>
              <a:rPr lang="en-US" altLang="en-US" sz="2400">
                <a:solidFill>
                  <a:srgbClr val="006600"/>
                </a:solidFill>
              </a:rPr>
              <a:t>UMLS (Unified Medical Language System)</a:t>
            </a:r>
          </a:p>
          <a:p>
            <a:pPr algn="l" eaLnBrk="1" hangingPunct="1">
              <a:lnSpc>
                <a:spcPct val="90000"/>
              </a:lnSpc>
              <a:spcBef>
                <a:spcPts val="800"/>
              </a:spcBef>
              <a:buClr>
                <a:srgbClr val="FF0000"/>
              </a:buClr>
              <a:buFont typeface="Times New Roman" panose="02020603050405020304" pitchFamily="18" charset="0"/>
              <a:buChar char="•"/>
            </a:pPr>
            <a:r>
              <a:rPr lang="en-US" altLang="en-US" sz="3200">
                <a:solidFill>
                  <a:srgbClr val="000000"/>
                </a:solidFill>
              </a:rPr>
              <a:t>Subject terms may come from specific </a:t>
            </a:r>
            <a:r>
              <a:rPr lang="en-US" altLang="en-US" sz="3200" i="1">
                <a:solidFill>
                  <a:srgbClr val="000000"/>
                </a:solidFill>
              </a:rPr>
              <a:t>ontologies </a:t>
            </a:r>
            <a:r>
              <a:rPr lang="en-US" altLang="en-US" sz="3200">
                <a:solidFill>
                  <a:srgbClr val="000000"/>
                </a:solidFill>
              </a:rPr>
              <a:t>(hierarchical taxonomies of standardized semantic terms).</a:t>
            </a:r>
          </a:p>
          <a:p>
            <a:pPr algn="l" eaLnBrk="1" hangingPunct="1">
              <a:lnSpc>
                <a:spcPct val="90000"/>
              </a:lnSpc>
              <a:spcBef>
                <a:spcPts val="800"/>
              </a:spcBef>
              <a:buClr>
                <a:srgbClr val="FF0000"/>
              </a:buClr>
            </a:pPr>
            <a:endParaRPr lang="en-US" altLang="en-US" sz="320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D8A3AC38-AA47-7C42-8CE4-8760C47415B6}"/>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Web Metadata  </a:t>
            </a:r>
          </a:p>
        </p:txBody>
      </p:sp>
      <p:sp>
        <p:nvSpPr>
          <p:cNvPr id="59395" name="Text Box 3">
            <a:extLst>
              <a:ext uri="{FF2B5EF4-FFF2-40B4-BE49-F238E27FC236}">
                <a16:creationId xmlns:a16="http://schemas.microsoft.com/office/drawing/2014/main" id="{F108E3F1-095F-4441-B875-04558242C65B}"/>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marL="741363" indent="-28416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lnSpc>
                <a:spcPct val="90000"/>
              </a:lnSpc>
              <a:spcBef>
                <a:spcPts val="800"/>
              </a:spcBef>
              <a:buClr>
                <a:srgbClr val="FF0000"/>
              </a:buClr>
              <a:buFont typeface="Times New Roman" panose="02020603050405020304" pitchFamily="18" charset="0"/>
              <a:buChar char="•"/>
            </a:pPr>
            <a:r>
              <a:rPr lang="en-US" altLang="en-US" sz="3200">
                <a:solidFill>
                  <a:srgbClr val="000000"/>
                </a:solidFill>
              </a:rPr>
              <a:t>META tag in HTML</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&lt;META NAME=“keywords”                 CONTENT=“pets, cats, dogs”&gt;</a:t>
            </a:r>
          </a:p>
          <a:p>
            <a:pPr algn="l" eaLnBrk="1" hangingPunct="1">
              <a:lnSpc>
                <a:spcPct val="90000"/>
              </a:lnSpc>
              <a:spcBef>
                <a:spcPts val="800"/>
              </a:spcBef>
              <a:buClr>
                <a:srgbClr val="FF0000"/>
              </a:buClr>
              <a:buFont typeface="Times New Roman" panose="02020603050405020304" pitchFamily="18" charset="0"/>
              <a:buChar char="•"/>
            </a:pPr>
            <a:r>
              <a:rPr lang="en-US" altLang="en-US" sz="3200">
                <a:solidFill>
                  <a:srgbClr val="000000"/>
                </a:solidFill>
              </a:rPr>
              <a:t>META “HTTP-EQUIV” attribute allows server or browser to access information:</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&lt;META HTTP-EQUIV=“expires”                           CONTENT=“Tue, 01 Jan 02”&gt;</a:t>
            </a:r>
          </a:p>
          <a:p>
            <a:pPr lvl="1" algn="l" eaLnBrk="1" hangingPunct="1">
              <a:lnSpc>
                <a:spcPct val="90000"/>
              </a:lnSpc>
              <a:spcBef>
                <a:spcPts val="600"/>
              </a:spcBef>
              <a:buClr>
                <a:srgbClr val="00CC00"/>
              </a:buClr>
              <a:buFont typeface="Times New Roman" panose="02020603050405020304" pitchFamily="18" charset="0"/>
              <a:buChar char="–"/>
            </a:pPr>
            <a:r>
              <a:rPr lang="en-US" altLang="en-US" sz="2400">
                <a:solidFill>
                  <a:srgbClr val="333399"/>
                </a:solidFill>
              </a:rPr>
              <a:t>&lt;META HTTP-EQUIV=“creation-date”                         CONTENT=“23-Sep-01”&gt;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DC5BFB7B-353D-A14C-B291-3FFFF6F30A37}"/>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Markup Languages</a:t>
            </a:r>
          </a:p>
        </p:txBody>
      </p:sp>
      <p:sp>
        <p:nvSpPr>
          <p:cNvPr id="61443" name="Text Box 3">
            <a:extLst>
              <a:ext uri="{FF2B5EF4-FFF2-40B4-BE49-F238E27FC236}">
                <a16:creationId xmlns:a16="http://schemas.microsoft.com/office/drawing/2014/main" id="{441C99FD-F658-1840-A505-4738D86E3196}"/>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Language used to annotate documents with “tags” that indicate layout or semantic information.</a:t>
            </a:r>
          </a:p>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Most document languages (Word, RTF, Latex, HTML) primarily define </a:t>
            </a:r>
            <a:r>
              <a:rPr lang="en-US" altLang="en-US" sz="3200" i="1">
                <a:solidFill>
                  <a:srgbClr val="000000"/>
                </a:solidFill>
              </a:rPr>
              <a:t>layout</a:t>
            </a:r>
            <a:r>
              <a:rPr lang="en-US" altLang="en-US" sz="3200">
                <a:solidFill>
                  <a:srgbClr val="000000"/>
                </a:solidFill>
              </a:rPr>
              <a:t>.</a:t>
            </a:r>
          </a:p>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History of Generalized Markup Languages:</a:t>
            </a:r>
          </a:p>
        </p:txBody>
      </p:sp>
      <p:sp>
        <p:nvSpPr>
          <p:cNvPr id="61444" name="Text Box 4">
            <a:extLst>
              <a:ext uri="{FF2B5EF4-FFF2-40B4-BE49-F238E27FC236}">
                <a16:creationId xmlns:a16="http://schemas.microsoft.com/office/drawing/2014/main" id="{A982C75C-D73E-F84B-A13F-8D892834AF60}"/>
              </a:ext>
            </a:extLst>
          </p:cNvPr>
          <p:cNvSpPr txBox="1">
            <a:spLocks noChangeArrowheads="1"/>
          </p:cNvSpPr>
          <p:nvPr/>
        </p:nvSpPr>
        <p:spPr bwMode="auto">
          <a:xfrm>
            <a:off x="835025" y="5029200"/>
            <a:ext cx="14287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000000"/>
                </a:solidFill>
              </a:rPr>
              <a:t>GML(1969)</a:t>
            </a:r>
          </a:p>
        </p:txBody>
      </p:sp>
      <p:sp>
        <p:nvSpPr>
          <p:cNvPr id="61445" name="Text Box 5">
            <a:extLst>
              <a:ext uri="{FF2B5EF4-FFF2-40B4-BE49-F238E27FC236}">
                <a16:creationId xmlns:a16="http://schemas.microsoft.com/office/drawing/2014/main" id="{94C26237-7301-FD46-8DF7-8722098A3268}"/>
              </a:ext>
            </a:extLst>
          </p:cNvPr>
          <p:cNvSpPr txBox="1">
            <a:spLocks noChangeArrowheads="1"/>
          </p:cNvSpPr>
          <p:nvPr/>
        </p:nvSpPr>
        <p:spPr bwMode="auto">
          <a:xfrm>
            <a:off x="2816225" y="5029200"/>
            <a:ext cx="16351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000000"/>
                </a:solidFill>
              </a:rPr>
              <a:t>SGML (1985)</a:t>
            </a:r>
          </a:p>
        </p:txBody>
      </p:sp>
      <p:sp>
        <p:nvSpPr>
          <p:cNvPr id="61446" name="Text Box 6">
            <a:extLst>
              <a:ext uri="{FF2B5EF4-FFF2-40B4-BE49-F238E27FC236}">
                <a16:creationId xmlns:a16="http://schemas.microsoft.com/office/drawing/2014/main" id="{A76E097B-BFAD-024B-949A-B7CF5FF3BE37}"/>
              </a:ext>
            </a:extLst>
          </p:cNvPr>
          <p:cNvSpPr txBox="1">
            <a:spLocks noChangeArrowheads="1"/>
          </p:cNvSpPr>
          <p:nvPr/>
        </p:nvSpPr>
        <p:spPr bwMode="auto">
          <a:xfrm>
            <a:off x="4645025" y="5715000"/>
            <a:ext cx="16478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000000"/>
                </a:solidFill>
              </a:rPr>
              <a:t>HTML (1993)</a:t>
            </a:r>
          </a:p>
        </p:txBody>
      </p:sp>
      <p:sp>
        <p:nvSpPr>
          <p:cNvPr id="61447" name="Text Box 7">
            <a:extLst>
              <a:ext uri="{FF2B5EF4-FFF2-40B4-BE49-F238E27FC236}">
                <a16:creationId xmlns:a16="http://schemas.microsoft.com/office/drawing/2014/main" id="{1D53D716-3DD1-5745-BD9C-95D420364718}"/>
              </a:ext>
            </a:extLst>
          </p:cNvPr>
          <p:cNvSpPr txBox="1">
            <a:spLocks noChangeArrowheads="1"/>
          </p:cNvSpPr>
          <p:nvPr/>
        </p:nvSpPr>
        <p:spPr bwMode="auto">
          <a:xfrm>
            <a:off x="6778625" y="5029200"/>
            <a:ext cx="14922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000000"/>
                </a:solidFill>
              </a:rPr>
              <a:t>XML (1998)</a:t>
            </a:r>
          </a:p>
        </p:txBody>
      </p:sp>
      <p:sp>
        <p:nvSpPr>
          <p:cNvPr id="61448" name="Line 8">
            <a:extLst>
              <a:ext uri="{FF2B5EF4-FFF2-40B4-BE49-F238E27FC236}">
                <a16:creationId xmlns:a16="http://schemas.microsoft.com/office/drawing/2014/main" id="{2BAA1527-7604-6746-9AE0-E2A627B29FE8}"/>
              </a:ext>
            </a:extLst>
          </p:cNvPr>
          <p:cNvSpPr>
            <a:spLocks noChangeShapeType="1"/>
          </p:cNvSpPr>
          <p:nvPr/>
        </p:nvSpPr>
        <p:spPr bwMode="auto">
          <a:xfrm>
            <a:off x="2209800" y="5257800"/>
            <a:ext cx="68580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49" name="Line 9">
            <a:extLst>
              <a:ext uri="{FF2B5EF4-FFF2-40B4-BE49-F238E27FC236}">
                <a16:creationId xmlns:a16="http://schemas.microsoft.com/office/drawing/2014/main" id="{CD5CFB80-CC49-F64C-9556-D1A58672463B}"/>
              </a:ext>
            </a:extLst>
          </p:cNvPr>
          <p:cNvSpPr>
            <a:spLocks noChangeShapeType="1"/>
          </p:cNvSpPr>
          <p:nvPr/>
        </p:nvSpPr>
        <p:spPr bwMode="auto">
          <a:xfrm>
            <a:off x="4419600" y="5257800"/>
            <a:ext cx="243840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50" name="Line 10">
            <a:extLst>
              <a:ext uri="{FF2B5EF4-FFF2-40B4-BE49-F238E27FC236}">
                <a16:creationId xmlns:a16="http://schemas.microsoft.com/office/drawing/2014/main" id="{AEC556B3-F161-F345-AEF4-4398350E9D92}"/>
              </a:ext>
            </a:extLst>
          </p:cNvPr>
          <p:cNvSpPr>
            <a:spLocks noChangeShapeType="1"/>
          </p:cNvSpPr>
          <p:nvPr/>
        </p:nvSpPr>
        <p:spPr bwMode="auto">
          <a:xfrm>
            <a:off x="4267200" y="5410200"/>
            <a:ext cx="457200" cy="457200"/>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51" name="Line 11">
            <a:extLst>
              <a:ext uri="{FF2B5EF4-FFF2-40B4-BE49-F238E27FC236}">
                <a16:creationId xmlns:a16="http://schemas.microsoft.com/office/drawing/2014/main" id="{F296B068-A9C4-854E-AC3A-E3E02F34B6DB}"/>
              </a:ext>
            </a:extLst>
          </p:cNvPr>
          <p:cNvSpPr>
            <a:spLocks noChangeShapeType="1"/>
          </p:cNvSpPr>
          <p:nvPr/>
        </p:nvSpPr>
        <p:spPr bwMode="auto">
          <a:xfrm flipV="1">
            <a:off x="6172200" y="5332413"/>
            <a:ext cx="762000" cy="536575"/>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52" name="Text Box 12">
            <a:extLst>
              <a:ext uri="{FF2B5EF4-FFF2-40B4-BE49-F238E27FC236}">
                <a16:creationId xmlns:a16="http://schemas.microsoft.com/office/drawing/2014/main" id="{404D82F3-3B13-4E48-8A55-6A516293B773}"/>
              </a:ext>
            </a:extLst>
          </p:cNvPr>
          <p:cNvSpPr txBox="1">
            <a:spLocks noChangeArrowheads="1"/>
          </p:cNvSpPr>
          <p:nvPr/>
        </p:nvSpPr>
        <p:spPr bwMode="auto">
          <a:xfrm>
            <a:off x="2894013" y="4648200"/>
            <a:ext cx="10874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FF0000"/>
                </a:solidFill>
              </a:rPr>
              <a:t>Standard</a:t>
            </a:r>
          </a:p>
        </p:txBody>
      </p:sp>
      <p:sp>
        <p:nvSpPr>
          <p:cNvPr id="61453" name="Text Box 13">
            <a:extLst>
              <a:ext uri="{FF2B5EF4-FFF2-40B4-BE49-F238E27FC236}">
                <a16:creationId xmlns:a16="http://schemas.microsoft.com/office/drawing/2014/main" id="{E8CAFBAA-4E45-0941-B9A8-C79E63B9DE2B}"/>
              </a:ext>
            </a:extLst>
          </p:cNvPr>
          <p:cNvSpPr txBox="1">
            <a:spLocks noChangeArrowheads="1"/>
          </p:cNvSpPr>
          <p:nvPr/>
        </p:nvSpPr>
        <p:spPr bwMode="auto">
          <a:xfrm>
            <a:off x="4756150" y="6019800"/>
            <a:ext cx="12858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FF0000"/>
                </a:solidFill>
              </a:rPr>
              <a:t>HyperText</a:t>
            </a:r>
          </a:p>
        </p:txBody>
      </p:sp>
      <p:sp>
        <p:nvSpPr>
          <p:cNvPr id="61454" name="Text Box 14">
            <a:extLst>
              <a:ext uri="{FF2B5EF4-FFF2-40B4-BE49-F238E27FC236}">
                <a16:creationId xmlns:a16="http://schemas.microsoft.com/office/drawing/2014/main" id="{B523C37A-70F3-C648-A79D-FB900198D437}"/>
              </a:ext>
            </a:extLst>
          </p:cNvPr>
          <p:cNvSpPr txBox="1">
            <a:spLocks noChangeArrowheads="1"/>
          </p:cNvSpPr>
          <p:nvPr/>
        </p:nvSpPr>
        <p:spPr bwMode="auto">
          <a:xfrm>
            <a:off x="6932613" y="4648200"/>
            <a:ext cx="126841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a:solidFill>
                  <a:srgbClr val="FF0000"/>
                </a:solidFill>
              </a:rPr>
              <a:t>eXtensible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DC5BFB7B-353D-A14C-B291-3FFFF6F30A37}"/>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dirty="0">
                <a:solidFill>
                  <a:srgbClr val="3333FF"/>
                </a:solidFill>
              </a:rPr>
              <a:t>Markup Languages</a:t>
            </a:r>
          </a:p>
        </p:txBody>
      </p:sp>
      <p:sp>
        <p:nvSpPr>
          <p:cNvPr id="61443" name="Text Box 3">
            <a:extLst>
              <a:ext uri="{FF2B5EF4-FFF2-40B4-BE49-F238E27FC236}">
                <a16:creationId xmlns:a16="http://schemas.microsoft.com/office/drawing/2014/main" id="{441C99FD-F658-1840-A505-4738D86E3196}"/>
              </a:ext>
            </a:extLst>
          </p:cNvPr>
          <p:cNvSpPr txBox="1">
            <a:spLocks noChangeArrowheads="1"/>
          </p:cNvSpPr>
          <p:nvPr/>
        </p:nvSpPr>
        <p:spPr bwMode="auto">
          <a:xfrm>
            <a:off x="990600" y="1248137"/>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dirty="0">
                <a:solidFill>
                  <a:srgbClr val="000000"/>
                </a:solidFill>
              </a:rPr>
              <a:t>More about this later when we talk about the semantic web</a:t>
            </a:r>
          </a:p>
        </p:txBody>
      </p:sp>
    </p:spTree>
    <p:extLst>
      <p:ext uri="{BB962C8B-B14F-4D97-AF65-F5344CB8AC3E}">
        <p14:creationId xmlns:p14="http://schemas.microsoft.com/office/powerpoint/2010/main" val="2244806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DC5BFB7B-353D-A14C-B291-3FFFF6F30A37}"/>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dirty="0">
                <a:solidFill>
                  <a:srgbClr val="3333FF"/>
                </a:solidFill>
              </a:rPr>
              <a:t>Text as queries</a:t>
            </a:r>
          </a:p>
        </p:txBody>
      </p:sp>
      <p:sp>
        <p:nvSpPr>
          <p:cNvPr id="61443" name="Text Box 3">
            <a:extLst>
              <a:ext uri="{FF2B5EF4-FFF2-40B4-BE49-F238E27FC236}">
                <a16:creationId xmlns:a16="http://schemas.microsoft.com/office/drawing/2014/main" id="{441C99FD-F658-1840-A505-4738D86E3196}"/>
              </a:ext>
            </a:extLst>
          </p:cNvPr>
          <p:cNvSpPr txBox="1">
            <a:spLocks noChangeArrowheads="1"/>
          </p:cNvSpPr>
          <p:nvPr/>
        </p:nvSpPr>
        <p:spPr bwMode="auto">
          <a:xfrm>
            <a:off x="990600" y="1248137"/>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dirty="0">
                <a:solidFill>
                  <a:srgbClr val="000000"/>
                </a:solidFill>
              </a:rPr>
              <a:t>Text is a natural query model.</a:t>
            </a:r>
          </a:p>
          <a:p>
            <a:pPr algn="l" eaLnBrk="1" hangingPunct="1">
              <a:spcBef>
                <a:spcPts val="800"/>
              </a:spcBef>
              <a:buClr>
                <a:srgbClr val="FF0000"/>
              </a:buClr>
              <a:buFont typeface="Times New Roman" panose="02020603050405020304" pitchFamily="18" charset="0"/>
              <a:buChar char="•"/>
            </a:pPr>
            <a:r>
              <a:rPr lang="en-US" altLang="en-US" sz="3200" dirty="0">
                <a:solidFill>
                  <a:srgbClr val="000000"/>
                </a:solidFill>
              </a:rPr>
              <a:t>Discuss this next.</a:t>
            </a:r>
          </a:p>
        </p:txBody>
      </p:sp>
    </p:spTree>
    <p:extLst>
      <p:ext uri="{BB962C8B-B14F-4D97-AF65-F5344CB8AC3E}">
        <p14:creationId xmlns:p14="http://schemas.microsoft.com/office/powerpoint/2010/main" val="28040026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D468-20F2-CF49-ADF2-F1E18F6E846D}"/>
              </a:ext>
            </a:extLst>
          </p:cNvPr>
          <p:cNvSpPr>
            <a:spLocks noGrp="1"/>
          </p:cNvSpPr>
          <p:nvPr>
            <p:ph type="title"/>
          </p:nvPr>
        </p:nvSpPr>
        <p:spPr/>
        <p:txBody>
          <a:bodyPr/>
          <a:lstStyle/>
          <a:p>
            <a:r>
              <a:rPr lang="en-US" dirty="0"/>
              <a:t>Lemmatization vs stemming</a:t>
            </a:r>
          </a:p>
        </p:txBody>
      </p:sp>
      <p:sp>
        <p:nvSpPr>
          <p:cNvPr id="3" name="Content Placeholder 2">
            <a:extLst>
              <a:ext uri="{FF2B5EF4-FFF2-40B4-BE49-F238E27FC236}">
                <a16:creationId xmlns:a16="http://schemas.microsoft.com/office/drawing/2014/main" id="{2722D880-49EA-784D-B517-3594B4D435E7}"/>
              </a:ext>
            </a:extLst>
          </p:cNvPr>
          <p:cNvSpPr>
            <a:spLocks noGrp="1"/>
          </p:cNvSpPr>
          <p:nvPr>
            <p:ph idx="1"/>
          </p:nvPr>
        </p:nvSpPr>
        <p:spPr>
          <a:xfrm>
            <a:off x="457200" y="1143000"/>
            <a:ext cx="8305800" cy="5105400"/>
          </a:xfrm>
        </p:spPr>
        <p:txBody>
          <a:bodyPr/>
          <a:lstStyle/>
          <a:p>
            <a:r>
              <a:rPr lang="en-US" sz="2400" dirty="0"/>
              <a:t>In general, </a:t>
            </a:r>
            <a:r>
              <a:rPr lang="en-US" sz="2400" b="1" dirty="0"/>
              <a:t>lemmatization</a:t>
            </a:r>
            <a:r>
              <a:rPr lang="en-US" sz="2400" dirty="0"/>
              <a:t> offers better </a:t>
            </a:r>
            <a:r>
              <a:rPr lang="en-US" sz="2400" b="1" dirty="0"/>
              <a:t>precision</a:t>
            </a:r>
            <a:r>
              <a:rPr lang="en-US" sz="2400" dirty="0"/>
              <a:t> than stemming, but at the expense of recall.</a:t>
            </a:r>
          </a:p>
          <a:p>
            <a:r>
              <a:rPr lang="en-US" sz="2400" dirty="0"/>
              <a:t>Stemming and </a:t>
            </a:r>
            <a:r>
              <a:rPr lang="en-US" sz="2400" b="1" dirty="0"/>
              <a:t>lemmatization</a:t>
            </a:r>
            <a:r>
              <a:rPr lang="en-US" sz="2400" dirty="0"/>
              <a:t> are effective techniques to expand recall </a:t>
            </a:r>
          </a:p>
          <a:p>
            <a:r>
              <a:rPr lang="en-US" sz="2400" b="1" dirty="0"/>
              <a:t>lemmatization</a:t>
            </a:r>
            <a:r>
              <a:rPr lang="en-US" sz="2400" dirty="0"/>
              <a:t> gives up some  recall to </a:t>
            </a:r>
            <a:r>
              <a:rPr lang="en-US" sz="2400" b="1" dirty="0"/>
              <a:t>increase precision</a:t>
            </a:r>
            <a:r>
              <a:rPr lang="en-US" sz="2400" dirty="0"/>
              <a:t>. </a:t>
            </a:r>
          </a:p>
          <a:p>
            <a:r>
              <a:rPr lang="en-US" sz="2400" dirty="0"/>
              <a:t>But both techniques </a:t>
            </a:r>
            <a:r>
              <a:rPr lang="en-US" sz="2400" b="1" dirty="0"/>
              <a:t>can</a:t>
            </a:r>
            <a:r>
              <a:rPr lang="en-US" sz="2400" dirty="0"/>
              <a:t> feel like crude instruments, but </a:t>
            </a:r>
            <a:r>
              <a:rPr lang="en-US" sz="2400" dirty="0">
                <a:solidFill>
                  <a:srgbClr val="FF0000"/>
                </a:solidFill>
              </a:rPr>
              <a:t>Google</a:t>
            </a:r>
            <a:r>
              <a:rPr lang="en-US" sz="2400" dirty="0"/>
              <a:t> uses them</a:t>
            </a:r>
          </a:p>
          <a:p>
            <a:r>
              <a:rPr lang="en-US" sz="2400" dirty="0"/>
              <a:t>Lemmatization and stemming are special cases of normalization. They identify a canonical representative for a set of related word forms. The entire process is often called </a:t>
            </a:r>
            <a:r>
              <a:rPr lang="en-US" sz="2400" b="1" dirty="0"/>
              <a:t>normalization</a:t>
            </a:r>
          </a:p>
          <a:p>
            <a:r>
              <a:rPr lang="en-US" sz="2400" dirty="0"/>
              <a:t>Some use lemmatization to refer to both</a:t>
            </a:r>
          </a:p>
        </p:txBody>
      </p:sp>
    </p:spTree>
    <p:extLst>
      <p:ext uri="{BB962C8B-B14F-4D97-AF65-F5344CB8AC3E}">
        <p14:creationId xmlns:p14="http://schemas.microsoft.com/office/powerpoint/2010/main" val="35218426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182301"/>
            <a:ext cx="7772400" cy="1143000"/>
          </a:xfrm>
        </p:spPr>
        <p:txBody>
          <a:bodyPr/>
          <a:lstStyle/>
          <a:p>
            <a:r>
              <a:rPr lang="en-US" dirty="0"/>
              <a:t>Text - Summary</a:t>
            </a:r>
          </a:p>
        </p:txBody>
      </p:sp>
      <p:sp>
        <p:nvSpPr>
          <p:cNvPr id="185347" name="Rectangle 3"/>
          <p:cNvSpPr>
            <a:spLocks noGrp="1" noChangeArrowheads="1"/>
          </p:cNvSpPr>
          <p:nvPr>
            <p:ph type="body" idx="1"/>
          </p:nvPr>
        </p:nvSpPr>
        <p:spPr>
          <a:xfrm>
            <a:off x="685800" y="914400"/>
            <a:ext cx="8305800" cy="4673600"/>
          </a:xfrm>
        </p:spPr>
        <p:txBody>
          <a:bodyPr/>
          <a:lstStyle/>
          <a:p>
            <a:pPr>
              <a:lnSpc>
                <a:spcPct val="80000"/>
              </a:lnSpc>
            </a:pPr>
            <a:r>
              <a:rPr lang="en-US" sz="2400" dirty="0"/>
              <a:t>Perform lexical analysis - processing text into </a:t>
            </a:r>
            <a:r>
              <a:rPr lang="en-US" sz="2400" dirty="0">
                <a:solidFill>
                  <a:srgbClr val="FF0000"/>
                </a:solidFill>
              </a:rPr>
              <a:t>tokens or terms</a:t>
            </a:r>
          </a:p>
          <a:p>
            <a:pPr lvl="1">
              <a:lnSpc>
                <a:spcPct val="80000"/>
              </a:lnSpc>
            </a:pPr>
            <a:r>
              <a:rPr lang="en-US" sz="2000" dirty="0"/>
              <a:t>Many issues: normalization, lemmatization</a:t>
            </a:r>
          </a:p>
          <a:p>
            <a:pPr lvl="1">
              <a:lnSpc>
                <a:spcPct val="80000"/>
              </a:lnSpc>
            </a:pPr>
            <a:r>
              <a:rPr lang="en-US" sz="2000" dirty="0"/>
              <a:t>Most language dependent</a:t>
            </a:r>
          </a:p>
          <a:p>
            <a:pPr lvl="1">
              <a:lnSpc>
                <a:spcPct val="80000"/>
              </a:lnSpc>
            </a:pPr>
            <a:r>
              <a:rPr lang="en-US" sz="2000" dirty="0">
                <a:hlinkClick r:id="rId3"/>
              </a:rPr>
              <a:t>Languages on the internet</a:t>
            </a:r>
            <a:endParaRPr lang="en-US" sz="2000" dirty="0"/>
          </a:p>
          <a:p>
            <a:pPr>
              <a:lnSpc>
                <a:spcPct val="80000"/>
              </a:lnSpc>
            </a:pPr>
            <a:r>
              <a:rPr lang="en-US" sz="2400" dirty="0"/>
              <a:t>Stemming reduces the number of tokens</a:t>
            </a:r>
          </a:p>
          <a:p>
            <a:pPr lvl="1">
              <a:lnSpc>
                <a:spcPct val="80000"/>
              </a:lnSpc>
            </a:pPr>
            <a:r>
              <a:rPr lang="en-US" sz="2000" dirty="0"/>
              <a:t>Porter stemmer most common</a:t>
            </a:r>
          </a:p>
          <a:p>
            <a:pPr>
              <a:lnSpc>
                <a:spcPct val="80000"/>
              </a:lnSpc>
            </a:pPr>
            <a:r>
              <a:rPr lang="en-US" sz="2400" dirty="0"/>
              <a:t>Lemmatization reduces the number of tokes</a:t>
            </a:r>
          </a:p>
          <a:p>
            <a:pPr lvl="1">
              <a:lnSpc>
                <a:spcPct val="80000"/>
              </a:lnSpc>
            </a:pPr>
            <a:r>
              <a:rPr lang="en-US" sz="2000" dirty="0"/>
              <a:t>Can operate on </a:t>
            </a:r>
            <a:r>
              <a:rPr lang="en-US" sz="2000" dirty="0" err="1"/>
              <a:t>stimms</a:t>
            </a:r>
            <a:r>
              <a:rPr lang="en-US" sz="2000" dirty="0"/>
              <a:t> </a:t>
            </a:r>
          </a:p>
          <a:p>
            <a:pPr lvl="1">
              <a:lnSpc>
                <a:spcPct val="80000"/>
              </a:lnSpc>
            </a:pPr>
            <a:r>
              <a:rPr lang="en-US" sz="2000" dirty="0"/>
              <a:t>can include stemming</a:t>
            </a:r>
          </a:p>
          <a:p>
            <a:pPr>
              <a:lnSpc>
                <a:spcPct val="80000"/>
              </a:lnSpc>
            </a:pPr>
            <a:r>
              <a:rPr lang="en-US" sz="2400" dirty="0"/>
              <a:t>Stop words removed to improve performance</a:t>
            </a:r>
          </a:p>
          <a:p>
            <a:pPr lvl="1">
              <a:lnSpc>
                <a:spcPct val="80000"/>
              </a:lnSpc>
            </a:pPr>
            <a:r>
              <a:rPr lang="en-US" sz="2000" dirty="0"/>
              <a:t>Can be omitted </a:t>
            </a:r>
          </a:p>
          <a:p>
            <a:pPr>
              <a:lnSpc>
                <a:spcPct val="80000"/>
              </a:lnSpc>
            </a:pPr>
            <a:r>
              <a:rPr lang="en-US" sz="2400" dirty="0"/>
              <a:t>Lucene Analyzers perform tokenization</a:t>
            </a:r>
          </a:p>
          <a:p>
            <a:pPr lvl="1">
              <a:lnSpc>
                <a:spcPct val="80000"/>
              </a:lnSpc>
            </a:pPr>
            <a:r>
              <a:rPr lang="en-US" sz="2000" dirty="0"/>
              <a:t>Many tokenizers available (Python)</a:t>
            </a:r>
          </a:p>
          <a:p>
            <a:pPr>
              <a:lnSpc>
                <a:spcPct val="80000"/>
              </a:lnSpc>
            </a:pPr>
            <a:r>
              <a:rPr lang="en-US" sz="2400" dirty="0"/>
              <a:t>What remains are </a:t>
            </a:r>
            <a:r>
              <a:rPr lang="en-US" sz="2400" dirty="0">
                <a:solidFill>
                  <a:srgbClr val="FF0000"/>
                </a:solidFill>
              </a:rPr>
              <a:t>terms</a:t>
            </a:r>
            <a:r>
              <a:rPr lang="en-US" sz="2400" dirty="0"/>
              <a:t> to be indexed</a:t>
            </a:r>
          </a:p>
          <a:p>
            <a:pPr>
              <a:lnSpc>
                <a:spcPct val="80000"/>
              </a:lnSpc>
            </a:pPr>
            <a:r>
              <a:rPr lang="en-US" sz="2400" dirty="0"/>
              <a:t>Text has power law distribution (</a:t>
            </a:r>
            <a:r>
              <a:rPr lang="en-US" sz="2400" dirty="0" err="1"/>
              <a:t>Zipf</a:t>
            </a:r>
            <a:r>
              <a:rPr lang="en-US" sz="2400" dirty="0"/>
              <a:t>)</a:t>
            </a:r>
          </a:p>
          <a:p>
            <a:pPr lvl="1">
              <a:lnSpc>
                <a:spcPct val="80000"/>
              </a:lnSpc>
            </a:pPr>
            <a:r>
              <a:rPr lang="en-US" sz="2000" dirty="0"/>
              <a:t>Words with resolving power in the middle and tail of the distribution</a:t>
            </a:r>
          </a:p>
          <a:p>
            <a:pPr lvl="1">
              <a:lnSpc>
                <a:spcPct val="80000"/>
              </a:lnSpc>
            </a:pPr>
            <a:r>
              <a:rPr lang="en-US" sz="2000" dirty="0"/>
              <a:t>Heap/s law shows how vocab growth tapers off</a:t>
            </a:r>
          </a:p>
          <a:p>
            <a:pPr>
              <a:lnSpc>
                <a:spcPct val="80000"/>
              </a:lnSpc>
            </a:pPr>
            <a:r>
              <a:rPr lang="en-US" sz="2400" dirty="0"/>
              <a:t>Text as metadata and queries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hu-HU" sz="4000"/>
              <a:t>Collection of text</a:t>
            </a:r>
          </a:p>
        </p:txBody>
      </p:sp>
      <p:sp>
        <p:nvSpPr>
          <p:cNvPr id="519171" name="Rectangle 3"/>
          <p:cNvSpPr>
            <a:spLocks noGrp="1" noChangeArrowheads="1"/>
          </p:cNvSpPr>
          <p:nvPr>
            <p:ph type="body" idx="1"/>
          </p:nvPr>
        </p:nvSpPr>
        <p:spPr>
          <a:xfrm>
            <a:off x="685800" y="1066800"/>
            <a:ext cx="7772400" cy="4800600"/>
          </a:xfrm>
        </p:spPr>
        <p:txBody>
          <a:bodyPr/>
          <a:lstStyle/>
          <a:p>
            <a:pPr marL="717550" indent="-604838">
              <a:lnSpc>
                <a:spcPct val="90000"/>
              </a:lnSpc>
            </a:pPr>
            <a:r>
              <a:rPr lang="hu-HU" sz="1800"/>
              <a:t>Corpora: </a:t>
            </a:r>
            <a:r>
              <a:rPr lang="hu-HU" sz="1800">
                <a:solidFill>
                  <a:srgbClr val="0000CC"/>
                </a:solidFill>
              </a:rPr>
              <a:t>collection of texts</a:t>
            </a:r>
            <a:r>
              <a:rPr lang="hu-HU" sz="1800"/>
              <a:t> </a:t>
            </a:r>
          </a:p>
          <a:p>
            <a:pPr marL="1182688" lvl="1">
              <a:lnSpc>
                <a:spcPct val="90000"/>
              </a:lnSpc>
            </a:pPr>
            <a:r>
              <a:rPr lang="hu-HU" sz="1600"/>
              <a:t>especially if complete and self contained; </a:t>
            </a:r>
            <a:r>
              <a:rPr lang="hu-HU" sz="1600" i="1"/>
              <a:t>the corpus of Anglo-Saxon verse</a:t>
            </a:r>
          </a:p>
          <a:p>
            <a:pPr marL="1182688" lvl="1">
              <a:lnSpc>
                <a:spcPct val="90000"/>
              </a:lnSpc>
            </a:pPr>
            <a:r>
              <a:rPr lang="hu-HU" sz="1600"/>
              <a:t>Special collection</a:t>
            </a:r>
          </a:p>
          <a:p>
            <a:pPr marL="717550" indent="-604838">
              <a:lnSpc>
                <a:spcPct val="90000"/>
              </a:lnSpc>
            </a:pPr>
            <a:r>
              <a:rPr lang="hu-HU" sz="1800"/>
              <a:t>In linguistics and lexicography, a body of texts, utterances or other specimens considered more or less representative of a language and usually stored as an electronic database (The Oxford Companion to the English Language 1992)</a:t>
            </a:r>
          </a:p>
          <a:p>
            <a:pPr marL="717550" indent="-604838">
              <a:lnSpc>
                <a:spcPct val="90000"/>
              </a:lnSpc>
            </a:pPr>
            <a:r>
              <a:rPr lang="hu-HU" sz="1800"/>
              <a:t>A collection of naturally occurring language text chosen to characterize a state or variety of a language (John Sinclair Corpus Concordance Collocation OUP 1991)</a:t>
            </a:r>
            <a:endParaRPr lang="hu-HU" sz="1600"/>
          </a:p>
          <a:p>
            <a:pPr marL="717550" indent="-604838" algn="r">
              <a:lnSpc>
                <a:spcPct val="90000"/>
              </a:lnSpc>
            </a:pPr>
            <a:endParaRPr lang="hu-HU" sz="1600">
              <a:latin typeface="Garamond" charset="0"/>
            </a:endParaRPr>
          </a:p>
          <a:p>
            <a:pPr marL="717550" indent="-604838">
              <a:lnSpc>
                <a:spcPct val="90000"/>
              </a:lnSpc>
            </a:pPr>
            <a:r>
              <a:rPr lang="en-US" altLang="zh-TW" sz="1800">
                <a:ea typeface="新細明體" charset="-120"/>
                <a:cs typeface="新細明體" charset="-120"/>
              </a:rPr>
              <a:t>Types:</a:t>
            </a:r>
          </a:p>
          <a:p>
            <a:pPr marL="1182688" lvl="1">
              <a:lnSpc>
                <a:spcPct val="90000"/>
              </a:lnSpc>
            </a:pPr>
            <a:r>
              <a:rPr lang="en-US" altLang="zh-TW" sz="1600">
                <a:ea typeface="新細明體" charset="-120"/>
                <a:cs typeface="新細明體" charset="-120"/>
              </a:rPr>
              <a:t>Written vs Spoken</a:t>
            </a:r>
          </a:p>
          <a:p>
            <a:pPr marL="1182688" lvl="1">
              <a:lnSpc>
                <a:spcPct val="90000"/>
              </a:lnSpc>
            </a:pPr>
            <a:r>
              <a:rPr lang="en-US" altLang="zh-TW" sz="1600">
                <a:ea typeface="新細明體" charset="-120"/>
                <a:cs typeface="新細明體" charset="-120"/>
              </a:rPr>
              <a:t>General vs </a:t>
            </a:r>
            <a:r>
              <a:rPr lang="en-US" altLang="zh-TW" sz="1600">
                <a:solidFill>
                  <a:srgbClr val="009900"/>
                </a:solidFill>
                <a:ea typeface="新細明體" charset="-120"/>
                <a:cs typeface="新細明體" charset="-120"/>
              </a:rPr>
              <a:t>Specialized</a:t>
            </a:r>
          </a:p>
          <a:p>
            <a:pPr marL="1182688" lvl="1">
              <a:lnSpc>
                <a:spcPct val="90000"/>
              </a:lnSpc>
            </a:pPr>
            <a:r>
              <a:rPr lang="en-US" altLang="zh-TW" sz="1600">
                <a:ea typeface="新細明體" charset="-120"/>
                <a:cs typeface="新細明體" charset="-120"/>
              </a:rPr>
              <a:t>Monolingual vs </a:t>
            </a:r>
            <a:r>
              <a:rPr lang="en-US" altLang="zh-TW" sz="1600">
                <a:solidFill>
                  <a:srgbClr val="0066FF"/>
                </a:solidFill>
                <a:ea typeface="新細明體" charset="-120"/>
                <a:cs typeface="新細明體" charset="-120"/>
              </a:rPr>
              <a:t>Multilingual</a:t>
            </a:r>
            <a:r>
              <a:rPr lang="en-US" altLang="zh-TW" sz="1600">
                <a:ea typeface="新細明體" charset="-120"/>
                <a:cs typeface="新細明體" charset="-120"/>
              </a:rPr>
              <a:t> </a:t>
            </a:r>
          </a:p>
          <a:p>
            <a:pPr marL="1590675" lvl="2">
              <a:lnSpc>
                <a:spcPct val="90000"/>
              </a:lnSpc>
            </a:pPr>
            <a:r>
              <a:rPr lang="en-US" altLang="zh-TW" sz="1400">
                <a:solidFill>
                  <a:srgbClr val="0066FF"/>
                </a:solidFill>
                <a:ea typeface="新細明體" charset="-120"/>
                <a:cs typeface="新細明體" charset="-120"/>
              </a:rPr>
              <a:t>e.g. Parallel, Comparable</a:t>
            </a:r>
          </a:p>
          <a:p>
            <a:pPr marL="1182688" lvl="1">
              <a:lnSpc>
                <a:spcPct val="90000"/>
              </a:lnSpc>
            </a:pPr>
            <a:r>
              <a:rPr lang="en-US" altLang="zh-TW" sz="1600">
                <a:ea typeface="新細明體" charset="-120"/>
                <a:cs typeface="新細明體" charset="-120"/>
              </a:rPr>
              <a:t>Synchronic (at a particular pt in time) vs Diachronic (over time)</a:t>
            </a:r>
          </a:p>
          <a:p>
            <a:pPr marL="1182688" lvl="1">
              <a:lnSpc>
                <a:spcPct val="90000"/>
              </a:lnSpc>
            </a:pPr>
            <a:r>
              <a:rPr lang="en-US" altLang="zh-TW" sz="1600">
                <a:ea typeface="新細明體" charset="-120"/>
                <a:cs typeface="新細明體" charset="-120"/>
              </a:rPr>
              <a:t>Annotated vs Unannotated</a:t>
            </a:r>
          </a:p>
          <a:p>
            <a:pPr marL="1182688" lvl="1">
              <a:lnSpc>
                <a:spcPct val="90000"/>
              </a:lnSpc>
            </a:pPr>
            <a:r>
              <a:rPr lang="en-US" altLang="zh-TW" sz="1600">
                <a:ea typeface="新細明體" charset="-120"/>
                <a:cs typeface="新細明體" charset="-120"/>
              </a:rPr>
              <a:t>Indexed vs unindexed</a:t>
            </a:r>
            <a:r>
              <a:rPr lang="hu-HU" sz="2000"/>
              <a:t> </a:t>
            </a:r>
          </a:p>
          <a:p>
            <a:pPr marL="1182688" lvl="1">
              <a:lnSpc>
                <a:spcPct val="90000"/>
              </a:lnSpc>
            </a:pPr>
            <a:r>
              <a:rPr lang="hu-HU" sz="1600"/>
              <a:t>Static vs dynamic</a:t>
            </a:r>
          </a:p>
          <a:p>
            <a:pPr marL="717550" indent="-604838">
              <a:lnSpc>
                <a:spcPct val="90000"/>
              </a:lnSpc>
            </a:pPr>
            <a:endParaRPr lang="hu-HU" sz="2000">
              <a:latin typeface="Garamon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17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917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9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9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9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917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917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917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917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9171">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9171">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9171">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9171">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917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39A-B93C-9F40-AC74-B23999B8B3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5B86B5-2169-9A4F-8269-71D5069F6B91}"/>
              </a:ext>
            </a:extLst>
          </p:cNvPr>
          <p:cNvSpPr>
            <a:spLocks noGrp="1"/>
          </p:cNvSpPr>
          <p:nvPr>
            <p:ph idx="1"/>
          </p:nvPr>
        </p:nvSpPr>
        <p:spPr/>
        <p:txBody>
          <a:bodyPr/>
          <a:lstStyle/>
          <a:p>
            <a:br>
              <a:rPr lang="en-US" dirty="0">
                <a:hlinkClick r:id="rId2"/>
              </a:rPr>
            </a:br>
            <a:r>
              <a:rPr lang="en-US" dirty="0">
                <a:hlinkClick r:id="rId2"/>
              </a:rPr>
              <a:t>https://odu.zoom.us/my/fanchyna?pwd=M0d4V0YwRkF2aTJEQnZVTTR1ZUllZz09</a:t>
            </a:r>
            <a:endParaRPr lang="en-US" dirty="0"/>
          </a:p>
          <a:p>
            <a:r>
              <a:rPr lang="en-US" dirty="0"/>
              <a:t>Password: 23529 </a:t>
            </a:r>
          </a:p>
          <a:p>
            <a:endParaRPr lang="en-US" dirty="0"/>
          </a:p>
        </p:txBody>
      </p:sp>
    </p:spTree>
    <p:extLst>
      <p:ext uri="{BB962C8B-B14F-4D97-AF65-F5344CB8AC3E}">
        <p14:creationId xmlns:p14="http://schemas.microsoft.com/office/powerpoint/2010/main" val="329469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763588"/>
            <a:ext cx="7772400" cy="608012"/>
          </a:xfrm>
        </p:spPr>
        <p:txBody>
          <a:bodyPr/>
          <a:lstStyle/>
          <a:p>
            <a:r>
              <a:rPr lang="en-US" altLang="zh-TW">
                <a:ea typeface="新細明體" charset="-120"/>
                <a:cs typeface="新細明體" charset="-120"/>
              </a:rPr>
              <a:t>Written corpora</a:t>
            </a:r>
          </a:p>
        </p:txBody>
      </p:sp>
      <p:grpSp>
        <p:nvGrpSpPr>
          <p:cNvPr id="33795" name="Group 204"/>
          <p:cNvGrpSpPr>
            <a:grpSpLocks/>
          </p:cNvGrpSpPr>
          <p:nvPr/>
        </p:nvGrpSpPr>
        <p:grpSpPr bwMode="auto">
          <a:xfrm>
            <a:off x="1066800" y="1230313"/>
            <a:ext cx="7604125" cy="2343150"/>
            <a:chOff x="672" y="775"/>
            <a:chExt cx="4790" cy="1476"/>
          </a:xfrm>
        </p:grpSpPr>
        <p:sp>
          <p:nvSpPr>
            <p:cNvPr id="34146" name="Rectangle 4"/>
            <p:cNvSpPr>
              <a:spLocks noChangeArrowheads="1"/>
            </p:cNvSpPr>
            <p:nvPr/>
          </p:nvSpPr>
          <p:spPr bwMode="auto">
            <a:xfrm>
              <a:off x="735" y="77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47" name="Rectangle 5"/>
            <p:cNvSpPr>
              <a:spLocks noChangeArrowheads="1"/>
            </p:cNvSpPr>
            <p:nvPr/>
          </p:nvSpPr>
          <p:spPr bwMode="auto">
            <a:xfrm>
              <a:off x="735" y="929"/>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48" name="Rectangle 6"/>
            <p:cNvSpPr>
              <a:spLocks noChangeArrowheads="1"/>
            </p:cNvSpPr>
            <p:nvPr/>
          </p:nvSpPr>
          <p:spPr bwMode="auto">
            <a:xfrm>
              <a:off x="735" y="1097"/>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49" name="Rectangle 7"/>
            <p:cNvSpPr>
              <a:spLocks noChangeArrowheads="1"/>
            </p:cNvSpPr>
            <p:nvPr/>
          </p:nvSpPr>
          <p:spPr bwMode="auto">
            <a:xfrm>
              <a:off x="2646" y="1090"/>
              <a:ext cx="379" cy="154"/>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34150" name="Rectangle 8"/>
            <p:cNvSpPr>
              <a:spLocks noChangeArrowheads="1"/>
            </p:cNvSpPr>
            <p:nvPr/>
          </p:nvSpPr>
          <p:spPr bwMode="auto">
            <a:xfrm>
              <a:off x="2653" y="1097"/>
              <a:ext cx="9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B</a:t>
              </a:r>
              <a:endParaRPr lang="en-US"/>
            </a:p>
          </p:txBody>
        </p:sp>
        <p:sp>
          <p:nvSpPr>
            <p:cNvPr id="34151" name="Rectangle 9"/>
            <p:cNvSpPr>
              <a:spLocks noChangeArrowheads="1"/>
            </p:cNvSpPr>
            <p:nvPr/>
          </p:nvSpPr>
          <p:spPr bwMode="auto">
            <a:xfrm>
              <a:off x="2737" y="1097"/>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152" name="Rectangle 10"/>
            <p:cNvSpPr>
              <a:spLocks noChangeArrowheads="1"/>
            </p:cNvSpPr>
            <p:nvPr/>
          </p:nvSpPr>
          <p:spPr bwMode="auto">
            <a:xfrm>
              <a:off x="2779" y="1097"/>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153" name="Rectangle 11"/>
            <p:cNvSpPr>
              <a:spLocks noChangeArrowheads="1"/>
            </p:cNvSpPr>
            <p:nvPr/>
          </p:nvSpPr>
          <p:spPr bwMode="auto">
            <a:xfrm>
              <a:off x="2849" y="1097"/>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4154" name="Rectangle 12"/>
            <p:cNvSpPr>
              <a:spLocks noChangeArrowheads="1"/>
            </p:cNvSpPr>
            <p:nvPr/>
          </p:nvSpPr>
          <p:spPr bwMode="auto">
            <a:xfrm>
              <a:off x="2947" y="1097"/>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155" name="Rectangle 13"/>
            <p:cNvSpPr>
              <a:spLocks noChangeArrowheads="1"/>
            </p:cNvSpPr>
            <p:nvPr/>
          </p:nvSpPr>
          <p:spPr bwMode="auto">
            <a:xfrm>
              <a:off x="3031" y="1097"/>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56" name="Rectangle 14"/>
            <p:cNvSpPr>
              <a:spLocks noChangeArrowheads="1"/>
            </p:cNvSpPr>
            <p:nvPr/>
          </p:nvSpPr>
          <p:spPr bwMode="auto">
            <a:xfrm>
              <a:off x="2065" y="1251"/>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57" name="Rectangle 15"/>
            <p:cNvSpPr>
              <a:spLocks noChangeArrowheads="1"/>
            </p:cNvSpPr>
            <p:nvPr/>
          </p:nvSpPr>
          <p:spPr bwMode="auto">
            <a:xfrm>
              <a:off x="4425" y="1090"/>
              <a:ext cx="280" cy="154"/>
            </a:xfrm>
            <a:prstGeom prst="rect">
              <a:avLst/>
            </a:prstGeom>
            <a:solidFill>
              <a:srgbClr val="FF0000"/>
            </a:solidFill>
            <a:ln w="9525">
              <a:noFill/>
              <a:miter lim="800000"/>
              <a:headEnd/>
              <a:tailEnd/>
            </a:ln>
          </p:spPr>
          <p:txBody>
            <a:bodyPr>
              <a:prstTxWarp prst="textNoShape">
                <a:avLst/>
              </a:prstTxWarp>
            </a:bodyPr>
            <a:lstStyle/>
            <a:p>
              <a:endParaRPr lang="en-US"/>
            </a:p>
          </p:txBody>
        </p:sp>
        <p:sp>
          <p:nvSpPr>
            <p:cNvPr id="34158" name="Rectangle 16"/>
            <p:cNvSpPr>
              <a:spLocks noChangeArrowheads="1"/>
            </p:cNvSpPr>
            <p:nvPr/>
          </p:nvSpPr>
          <p:spPr bwMode="auto">
            <a:xfrm>
              <a:off x="4431" y="1097"/>
              <a:ext cx="8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159" name="Rectangle 17"/>
            <p:cNvSpPr>
              <a:spLocks noChangeArrowheads="1"/>
            </p:cNvSpPr>
            <p:nvPr/>
          </p:nvSpPr>
          <p:spPr bwMode="auto">
            <a:xfrm>
              <a:off x="4515" y="1097"/>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160" name="Rectangle 18"/>
            <p:cNvSpPr>
              <a:spLocks noChangeArrowheads="1"/>
            </p:cNvSpPr>
            <p:nvPr/>
          </p:nvSpPr>
          <p:spPr bwMode="auto">
            <a:xfrm>
              <a:off x="4613" y="1097"/>
              <a:ext cx="9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B</a:t>
              </a:r>
              <a:endParaRPr lang="en-US"/>
            </a:p>
          </p:txBody>
        </p:sp>
        <p:sp>
          <p:nvSpPr>
            <p:cNvPr id="34161" name="Rectangle 19"/>
            <p:cNvSpPr>
              <a:spLocks noChangeArrowheads="1"/>
            </p:cNvSpPr>
            <p:nvPr/>
          </p:nvSpPr>
          <p:spPr bwMode="auto">
            <a:xfrm>
              <a:off x="4711" y="1097"/>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62" name="Rectangle 20"/>
            <p:cNvSpPr>
              <a:spLocks noChangeArrowheads="1"/>
            </p:cNvSpPr>
            <p:nvPr/>
          </p:nvSpPr>
          <p:spPr bwMode="auto">
            <a:xfrm>
              <a:off x="3745" y="1251"/>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63" name="Rectangle 21"/>
            <p:cNvSpPr>
              <a:spLocks noChangeArrowheads="1"/>
            </p:cNvSpPr>
            <p:nvPr/>
          </p:nvSpPr>
          <p:spPr bwMode="auto">
            <a:xfrm>
              <a:off x="672" y="1090"/>
              <a:ext cx="0" cy="0"/>
            </a:xfrm>
            <a:prstGeom prst="rect">
              <a:avLst/>
            </a:prstGeom>
            <a:noFill/>
            <a:ln w="22225">
              <a:solidFill>
                <a:srgbClr val="000000"/>
              </a:solidFill>
              <a:miter lim="800000"/>
              <a:headEnd/>
              <a:tailEnd/>
            </a:ln>
          </p:spPr>
          <p:txBody>
            <a:bodyPr>
              <a:prstTxWarp prst="textNoShape">
                <a:avLst/>
              </a:prstTxWarp>
            </a:bodyPr>
            <a:lstStyle/>
            <a:p>
              <a:endParaRPr lang="en-US"/>
            </a:p>
          </p:txBody>
        </p:sp>
        <p:sp>
          <p:nvSpPr>
            <p:cNvPr id="34164" name="Freeform 22"/>
            <p:cNvSpPr>
              <a:spLocks/>
            </p:cNvSpPr>
            <p:nvPr/>
          </p:nvSpPr>
          <p:spPr bwMode="auto">
            <a:xfrm>
              <a:off x="672" y="1090"/>
              <a:ext cx="1330" cy="1"/>
            </a:xfrm>
            <a:custGeom>
              <a:avLst/>
              <a:gdLst>
                <a:gd name="T0" fmla="*/ 0 w 1330"/>
                <a:gd name="T1" fmla="*/ 0 h 1"/>
                <a:gd name="T2" fmla="*/ 1330 w 1330"/>
                <a:gd name="T3" fmla="*/ 0 h 1"/>
                <a:gd name="T4" fmla="*/ 0 w 1330"/>
                <a:gd name="T5" fmla="*/ 0 h 1"/>
                <a:gd name="T6" fmla="*/ 0 60000 65536"/>
                <a:gd name="T7" fmla="*/ 0 60000 65536"/>
                <a:gd name="T8" fmla="*/ 0 60000 65536"/>
                <a:gd name="T9" fmla="*/ 0 w 1330"/>
                <a:gd name="T10" fmla="*/ 0 h 1"/>
                <a:gd name="T11" fmla="*/ 1330 w 1330"/>
                <a:gd name="T12" fmla="*/ 1 h 1"/>
              </a:gdLst>
              <a:ahLst/>
              <a:cxnLst>
                <a:cxn ang="T6">
                  <a:pos x="T0" y="T1"/>
                </a:cxn>
                <a:cxn ang="T7">
                  <a:pos x="T2" y="T3"/>
                </a:cxn>
                <a:cxn ang="T8">
                  <a:pos x="T4" y="T5"/>
                </a:cxn>
              </a:cxnLst>
              <a:rect l="T9" t="T10" r="T11" b="T12"/>
              <a:pathLst>
                <a:path w="1330" h="1">
                  <a:moveTo>
                    <a:pt x="0" y="0"/>
                  </a:moveTo>
                  <a:lnTo>
                    <a:pt x="1330"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165" name="Line 23"/>
            <p:cNvSpPr>
              <a:spLocks noChangeShapeType="1"/>
            </p:cNvSpPr>
            <p:nvPr/>
          </p:nvSpPr>
          <p:spPr bwMode="auto">
            <a:xfrm flipH="1">
              <a:off x="672" y="1090"/>
              <a:ext cx="1316"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166" name="Freeform 24"/>
            <p:cNvSpPr>
              <a:spLocks/>
            </p:cNvSpPr>
            <p:nvPr/>
          </p:nvSpPr>
          <p:spPr bwMode="auto">
            <a:xfrm>
              <a:off x="1988" y="109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noFill/>
            <a:ln w="22225">
              <a:solidFill>
                <a:srgbClr val="000000"/>
              </a:solidFill>
              <a:round/>
              <a:headEnd/>
              <a:tailEnd/>
            </a:ln>
          </p:spPr>
          <p:txBody>
            <a:bodyPr>
              <a:prstTxWarp prst="textNoShape">
                <a:avLst/>
              </a:prstTxWarp>
            </a:bodyPr>
            <a:lstStyle/>
            <a:p>
              <a:endParaRPr lang="en-US"/>
            </a:p>
          </p:txBody>
        </p:sp>
        <p:sp>
          <p:nvSpPr>
            <p:cNvPr id="34167" name="Freeform 25"/>
            <p:cNvSpPr>
              <a:spLocks/>
            </p:cNvSpPr>
            <p:nvPr/>
          </p:nvSpPr>
          <p:spPr bwMode="auto">
            <a:xfrm>
              <a:off x="2002" y="1090"/>
              <a:ext cx="1681" cy="1"/>
            </a:xfrm>
            <a:custGeom>
              <a:avLst/>
              <a:gdLst>
                <a:gd name="T0" fmla="*/ 0 w 1681"/>
                <a:gd name="T1" fmla="*/ 0 h 1"/>
                <a:gd name="T2" fmla="*/ 1681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0" y="0"/>
                  </a:moveTo>
                  <a:lnTo>
                    <a:pt x="1681"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168" name="Line 26"/>
            <p:cNvSpPr>
              <a:spLocks noChangeShapeType="1"/>
            </p:cNvSpPr>
            <p:nvPr/>
          </p:nvSpPr>
          <p:spPr bwMode="auto">
            <a:xfrm flipH="1">
              <a:off x="1988" y="1090"/>
              <a:ext cx="168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169" name="Freeform 27"/>
            <p:cNvSpPr>
              <a:spLocks/>
            </p:cNvSpPr>
            <p:nvPr/>
          </p:nvSpPr>
          <p:spPr bwMode="auto">
            <a:xfrm>
              <a:off x="3669" y="109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noFill/>
            <a:ln w="22225">
              <a:solidFill>
                <a:srgbClr val="000000"/>
              </a:solidFill>
              <a:round/>
              <a:headEnd/>
              <a:tailEnd/>
            </a:ln>
          </p:spPr>
          <p:txBody>
            <a:bodyPr>
              <a:prstTxWarp prst="textNoShape">
                <a:avLst/>
              </a:prstTxWarp>
            </a:bodyPr>
            <a:lstStyle/>
            <a:p>
              <a:endParaRPr lang="en-US"/>
            </a:p>
          </p:txBody>
        </p:sp>
        <p:sp>
          <p:nvSpPr>
            <p:cNvPr id="34170" name="Freeform 28"/>
            <p:cNvSpPr>
              <a:spLocks/>
            </p:cNvSpPr>
            <p:nvPr/>
          </p:nvSpPr>
          <p:spPr bwMode="auto">
            <a:xfrm>
              <a:off x="3683" y="1090"/>
              <a:ext cx="1778" cy="1"/>
            </a:xfrm>
            <a:custGeom>
              <a:avLst/>
              <a:gdLst>
                <a:gd name="T0" fmla="*/ 0 w 1778"/>
                <a:gd name="T1" fmla="*/ 0 h 1"/>
                <a:gd name="T2" fmla="*/ 1778 w 1778"/>
                <a:gd name="T3" fmla="*/ 0 h 1"/>
                <a:gd name="T4" fmla="*/ 0 w 1778"/>
                <a:gd name="T5" fmla="*/ 0 h 1"/>
                <a:gd name="T6" fmla="*/ 0 60000 65536"/>
                <a:gd name="T7" fmla="*/ 0 60000 65536"/>
                <a:gd name="T8" fmla="*/ 0 60000 65536"/>
                <a:gd name="T9" fmla="*/ 0 w 1778"/>
                <a:gd name="T10" fmla="*/ 0 h 1"/>
                <a:gd name="T11" fmla="*/ 1778 w 1778"/>
                <a:gd name="T12" fmla="*/ 1 h 1"/>
              </a:gdLst>
              <a:ahLst/>
              <a:cxnLst>
                <a:cxn ang="T6">
                  <a:pos x="T0" y="T1"/>
                </a:cxn>
                <a:cxn ang="T7">
                  <a:pos x="T2" y="T3"/>
                </a:cxn>
                <a:cxn ang="T8">
                  <a:pos x="T4" y="T5"/>
                </a:cxn>
              </a:cxnLst>
              <a:rect l="T9" t="T10" r="T11" b="T12"/>
              <a:pathLst>
                <a:path w="1778" h="1">
                  <a:moveTo>
                    <a:pt x="0" y="0"/>
                  </a:moveTo>
                  <a:lnTo>
                    <a:pt x="1778"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171" name="Line 29"/>
            <p:cNvSpPr>
              <a:spLocks noChangeShapeType="1"/>
            </p:cNvSpPr>
            <p:nvPr/>
          </p:nvSpPr>
          <p:spPr bwMode="auto">
            <a:xfrm flipH="1">
              <a:off x="3669" y="1090"/>
              <a:ext cx="1792"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172" name="Rectangle 30"/>
            <p:cNvSpPr>
              <a:spLocks noChangeArrowheads="1"/>
            </p:cNvSpPr>
            <p:nvPr/>
          </p:nvSpPr>
          <p:spPr bwMode="auto">
            <a:xfrm>
              <a:off x="5461" y="1090"/>
              <a:ext cx="0" cy="0"/>
            </a:xfrm>
            <a:prstGeom prst="rect">
              <a:avLst/>
            </a:prstGeom>
            <a:noFill/>
            <a:ln w="22225">
              <a:solidFill>
                <a:srgbClr val="000000"/>
              </a:solidFill>
              <a:miter lim="800000"/>
              <a:headEnd/>
              <a:tailEnd/>
            </a:ln>
          </p:spPr>
          <p:txBody>
            <a:bodyPr>
              <a:prstTxWarp prst="textNoShape">
                <a:avLst/>
              </a:prstTxWarp>
            </a:bodyPr>
            <a:lstStyle/>
            <a:p>
              <a:endParaRPr lang="en-US"/>
            </a:p>
          </p:txBody>
        </p:sp>
        <p:sp>
          <p:nvSpPr>
            <p:cNvPr id="34173" name="Freeform 31"/>
            <p:cNvSpPr>
              <a:spLocks/>
            </p:cNvSpPr>
            <p:nvPr/>
          </p:nvSpPr>
          <p:spPr bwMode="auto">
            <a:xfrm>
              <a:off x="672" y="1090"/>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174" name="Freeform 32"/>
            <p:cNvSpPr>
              <a:spLocks/>
            </p:cNvSpPr>
            <p:nvPr/>
          </p:nvSpPr>
          <p:spPr bwMode="auto">
            <a:xfrm>
              <a:off x="2002" y="1090"/>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175" name="Line 33"/>
            <p:cNvSpPr>
              <a:spLocks noChangeShapeType="1"/>
            </p:cNvSpPr>
            <p:nvPr/>
          </p:nvSpPr>
          <p:spPr bwMode="auto">
            <a:xfrm flipV="1">
              <a:off x="672" y="1090"/>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176" name="Line 34"/>
            <p:cNvSpPr>
              <a:spLocks noChangeShapeType="1"/>
            </p:cNvSpPr>
            <p:nvPr/>
          </p:nvSpPr>
          <p:spPr bwMode="auto">
            <a:xfrm flipV="1">
              <a:off x="1988" y="1090"/>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177" name="Freeform 35"/>
            <p:cNvSpPr>
              <a:spLocks/>
            </p:cNvSpPr>
            <p:nvPr/>
          </p:nvSpPr>
          <p:spPr bwMode="auto">
            <a:xfrm>
              <a:off x="3683" y="1090"/>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178" name="Freeform 36"/>
            <p:cNvSpPr>
              <a:spLocks/>
            </p:cNvSpPr>
            <p:nvPr/>
          </p:nvSpPr>
          <p:spPr bwMode="auto">
            <a:xfrm>
              <a:off x="5461" y="1090"/>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179" name="Line 37"/>
            <p:cNvSpPr>
              <a:spLocks noChangeShapeType="1"/>
            </p:cNvSpPr>
            <p:nvPr/>
          </p:nvSpPr>
          <p:spPr bwMode="auto">
            <a:xfrm flipV="1">
              <a:off x="3669" y="1090"/>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180" name="Line 38"/>
            <p:cNvSpPr>
              <a:spLocks noChangeShapeType="1"/>
            </p:cNvSpPr>
            <p:nvPr/>
          </p:nvSpPr>
          <p:spPr bwMode="auto">
            <a:xfrm flipV="1">
              <a:off x="5461" y="1090"/>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181" name="Rectangle 39"/>
            <p:cNvSpPr>
              <a:spLocks noChangeArrowheads="1"/>
            </p:cNvSpPr>
            <p:nvPr/>
          </p:nvSpPr>
          <p:spPr bwMode="auto">
            <a:xfrm>
              <a:off x="728" y="1412"/>
              <a:ext cx="1148" cy="169"/>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34182" name="Rectangle 40"/>
            <p:cNvSpPr>
              <a:spLocks noChangeArrowheads="1"/>
            </p:cNvSpPr>
            <p:nvPr/>
          </p:nvSpPr>
          <p:spPr bwMode="auto">
            <a:xfrm>
              <a:off x="735" y="1419"/>
              <a:ext cx="8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183" name="Rectangle 41"/>
            <p:cNvSpPr>
              <a:spLocks noChangeArrowheads="1"/>
            </p:cNvSpPr>
            <p:nvPr/>
          </p:nvSpPr>
          <p:spPr bwMode="auto">
            <a:xfrm>
              <a:off x="819" y="1419"/>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184" name="Rectangle 42"/>
            <p:cNvSpPr>
              <a:spLocks noChangeArrowheads="1"/>
            </p:cNvSpPr>
            <p:nvPr/>
          </p:nvSpPr>
          <p:spPr bwMode="auto">
            <a:xfrm>
              <a:off x="847" y="1419"/>
              <a:ext cx="11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m</a:t>
              </a:r>
              <a:endParaRPr lang="en-US"/>
            </a:p>
          </p:txBody>
        </p:sp>
        <p:sp>
          <p:nvSpPr>
            <p:cNvPr id="34185" name="Rectangle 43"/>
            <p:cNvSpPr>
              <a:spLocks noChangeArrowheads="1"/>
            </p:cNvSpPr>
            <p:nvPr/>
          </p:nvSpPr>
          <p:spPr bwMode="auto">
            <a:xfrm>
              <a:off x="945" y="1419"/>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186" name="Rectangle 44"/>
            <p:cNvSpPr>
              <a:spLocks noChangeArrowheads="1"/>
            </p:cNvSpPr>
            <p:nvPr/>
          </p:nvSpPr>
          <p:spPr bwMode="auto">
            <a:xfrm>
              <a:off x="1001" y="1419"/>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87" name="Rectangle 45"/>
            <p:cNvSpPr>
              <a:spLocks noChangeArrowheads="1"/>
            </p:cNvSpPr>
            <p:nvPr/>
          </p:nvSpPr>
          <p:spPr bwMode="auto">
            <a:xfrm>
              <a:off x="1029"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188" name="Rectangle 46"/>
            <p:cNvSpPr>
              <a:spLocks noChangeArrowheads="1"/>
            </p:cNvSpPr>
            <p:nvPr/>
          </p:nvSpPr>
          <p:spPr bwMode="auto">
            <a:xfrm>
              <a:off x="1099" y="1419"/>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f</a:t>
              </a:r>
              <a:endParaRPr lang="en-US"/>
            </a:p>
          </p:txBody>
        </p:sp>
        <p:sp>
          <p:nvSpPr>
            <p:cNvPr id="34189" name="Rectangle 47"/>
            <p:cNvSpPr>
              <a:spLocks noChangeArrowheads="1"/>
            </p:cNvSpPr>
            <p:nvPr/>
          </p:nvSpPr>
          <p:spPr bwMode="auto">
            <a:xfrm>
              <a:off x="1141" y="1419"/>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90" name="Rectangle 48"/>
            <p:cNvSpPr>
              <a:spLocks noChangeArrowheads="1"/>
            </p:cNvSpPr>
            <p:nvPr/>
          </p:nvSpPr>
          <p:spPr bwMode="auto">
            <a:xfrm>
              <a:off x="1169" y="1419"/>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4191" name="Rectangle 49"/>
            <p:cNvSpPr>
              <a:spLocks noChangeArrowheads="1"/>
            </p:cNvSpPr>
            <p:nvPr/>
          </p:nvSpPr>
          <p:spPr bwMode="auto">
            <a:xfrm>
              <a:off x="122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192" name="Rectangle 50"/>
            <p:cNvSpPr>
              <a:spLocks noChangeArrowheads="1"/>
            </p:cNvSpPr>
            <p:nvPr/>
          </p:nvSpPr>
          <p:spPr bwMode="auto">
            <a:xfrm>
              <a:off x="1295" y="1419"/>
              <a:ext cx="11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m</a:t>
              </a:r>
              <a:endParaRPr lang="en-US"/>
            </a:p>
          </p:txBody>
        </p:sp>
        <p:sp>
          <p:nvSpPr>
            <p:cNvPr id="34193" name="Rectangle 51"/>
            <p:cNvSpPr>
              <a:spLocks noChangeArrowheads="1"/>
            </p:cNvSpPr>
            <p:nvPr/>
          </p:nvSpPr>
          <p:spPr bwMode="auto">
            <a:xfrm>
              <a:off x="1393"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p</a:t>
              </a:r>
              <a:endParaRPr lang="en-US"/>
            </a:p>
          </p:txBody>
        </p:sp>
        <p:sp>
          <p:nvSpPr>
            <p:cNvPr id="34194" name="Rectangle 52"/>
            <p:cNvSpPr>
              <a:spLocks noChangeArrowheads="1"/>
            </p:cNvSpPr>
            <p:nvPr/>
          </p:nvSpPr>
          <p:spPr bwMode="auto">
            <a:xfrm>
              <a:off x="1463" y="1419"/>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195" name="Rectangle 53"/>
            <p:cNvSpPr>
              <a:spLocks noChangeArrowheads="1"/>
            </p:cNvSpPr>
            <p:nvPr/>
          </p:nvSpPr>
          <p:spPr bwMode="auto">
            <a:xfrm>
              <a:off x="1491" y="1419"/>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196" name="Rectangle 54"/>
            <p:cNvSpPr>
              <a:spLocks noChangeArrowheads="1"/>
            </p:cNvSpPr>
            <p:nvPr/>
          </p:nvSpPr>
          <p:spPr bwMode="auto">
            <a:xfrm>
              <a:off x="1519" y="1419"/>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197" name="Rectangle 55"/>
            <p:cNvSpPr>
              <a:spLocks noChangeArrowheads="1"/>
            </p:cNvSpPr>
            <p:nvPr/>
          </p:nvSpPr>
          <p:spPr bwMode="auto">
            <a:xfrm>
              <a:off x="1575" y="1419"/>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198" name="Rectangle 56"/>
            <p:cNvSpPr>
              <a:spLocks noChangeArrowheads="1"/>
            </p:cNvSpPr>
            <p:nvPr/>
          </p:nvSpPr>
          <p:spPr bwMode="auto">
            <a:xfrm>
              <a:off x="1603" y="1419"/>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199" name="Rectangle 57"/>
            <p:cNvSpPr>
              <a:spLocks noChangeArrowheads="1"/>
            </p:cNvSpPr>
            <p:nvPr/>
          </p:nvSpPr>
          <p:spPr bwMode="auto">
            <a:xfrm>
              <a:off x="1631"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200" name="Rectangle 58"/>
            <p:cNvSpPr>
              <a:spLocks noChangeArrowheads="1"/>
            </p:cNvSpPr>
            <p:nvPr/>
          </p:nvSpPr>
          <p:spPr bwMode="auto">
            <a:xfrm>
              <a:off x="1701"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201" name="Rectangle 59"/>
            <p:cNvSpPr>
              <a:spLocks noChangeArrowheads="1"/>
            </p:cNvSpPr>
            <p:nvPr/>
          </p:nvSpPr>
          <p:spPr bwMode="auto">
            <a:xfrm>
              <a:off x="1883" y="1419"/>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02" name="Rectangle 60"/>
            <p:cNvSpPr>
              <a:spLocks noChangeArrowheads="1"/>
            </p:cNvSpPr>
            <p:nvPr/>
          </p:nvSpPr>
          <p:spPr bwMode="auto">
            <a:xfrm>
              <a:off x="206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1</a:t>
              </a:r>
              <a:endParaRPr lang="en-US"/>
            </a:p>
          </p:txBody>
        </p:sp>
        <p:sp>
          <p:nvSpPr>
            <p:cNvPr id="34203" name="Rectangle 61"/>
            <p:cNvSpPr>
              <a:spLocks noChangeArrowheads="1"/>
            </p:cNvSpPr>
            <p:nvPr/>
          </p:nvSpPr>
          <p:spPr bwMode="auto">
            <a:xfrm>
              <a:off x="213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9</a:t>
              </a:r>
              <a:endParaRPr lang="en-US"/>
            </a:p>
          </p:txBody>
        </p:sp>
        <p:sp>
          <p:nvSpPr>
            <p:cNvPr id="34204" name="Rectangle 62"/>
            <p:cNvSpPr>
              <a:spLocks noChangeArrowheads="1"/>
            </p:cNvSpPr>
            <p:nvPr/>
          </p:nvSpPr>
          <p:spPr bwMode="auto">
            <a:xfrm>
              <a:off x="220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6</a:t>
              </a:r>
              <a:endParaRPr lang="en-US"/>
            </a:p>
          </p:txBody>
        </p:sp>
        <p:sp>
          <p:nvSpPr>
            <p:cNvPr id="34205" name="Rectangle 63"/>
            <p:cNvSpPr>
              <a:spLocks noChangeArrowheads="1"/>
            </p:cNvSpPr>
            <p:nvPr/>
          </p:nvSpPr>
          <p:spPr bwMode="auto">
            <a:xfrm>
              <a:off x="227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0</a:t>
              </a:r>
              <a:endParaRPr lang="en-US"/>
            </a:p>
          </p:txBody>
        </p:sp>
        <p:sp>
          <p:nvSpPr>
            <p:cNvPr id="34206" name="Rectangle 64"/>
            <p:cNvSpPr>
              <a:spLocks noChangeArrowheads="1"/>
            </p:cNvSpPr>
            <p:nvPr/>
          </p:nvSpPr>
          <p:spPr bwMode="auto">
            <a:xfrm>
              <a:off x="2345" y="1419"/>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207" name="Rectangle 65"/>
            <p:cNvSpPr>
              <a:spLocks noChangeArrowheads="1"/>
            </p:cNvSpPr>
            <p:nvPr/>
          </p:nvSpPr>
          <p:spPr bwMode="auto">
            <a:xfrm>
              <a:off x="2401" y="1419"/>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08" name="Rectangle 66"/>
            <p:cNvSpPr>
              <a:spLocks noChangeArrowheads="1"/>
            </p:cNvSpPr>
            <p:nvPr/>
          </p:nvSpPr>
          <p:spPr bwMode="auto">
            <a:xfrm>
              <a:off x="2065" y="1587"/>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09" name="Rectangle 67"/>
            <p:cNvSpPr>
              <a:spLocks noChangeArrowheads="1"/>
            </p:cNvSpPr>
            <p:nvPr/>
          </p:nvSpPr>
          <p:spPr bwMode="auto">
            <a:xfrm>
              <a:off x="374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1</a:t>
              </a:r>
              <a:endParaRPr lang="en-US"/>
            </a:p>
          </p:txBody>
        </p:sp>
        <p:sp>
          <p:nvSpPr>
            <p:cNvPr id="34210" name="Rectangle 68"/>
            <p:cNvSpPr>
              <a:spLocks noChangeArrowheads="1"/>
            </p:cNvSpPr>
            <p:nvPr/>
          </p:nvSpPr>
          <p:spPr bwMode="auto">
            <a:xfrm>
              <a:off x="381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9</a:t>
              </a:r>
              <a:endParaRPr lang="en-US"/>
            </a:p>
          </p:txBody>
        </p:sp>
        <p:sp>
          <p:nvSpPr>
            <p:cNvPr id="34211" name="Rectangle 69"/>
            <p:cNvSpPr>
              <a:spLocks noChangeArrowheads="1"/>
            </p:cNvSpPr>
            <p:nvPr/>
          </p:nvSpPr>
          <p:spPr bwMode="auto">
            <a:xfrm>
              <a:off x="388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7</a:t>
              </a:r>
              <a:endParaRPr lang="en-US"/>
            </a:p>
          </p:txBody>
        </p:sp>
        <p:sp>
          <p:nvSpPr>
            <p:cNvPr id="34212" name="Rectangle 70"/>
            <p:cNvSpPr>
              <a:spLocks noChangeArrowheads="1"/>
            </p:cNvSpPr>
            <p:nvPr/>
          </p:nvSpPr>
          <p:spPr bwMode="auto">
            <a:xfrm>
              <a:off x="3955" y="1419"/>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0</a:t>
              </a:r>
              <a:endParaRPr lang="en-US"/>
            </a:p>
          </p:txBody>
        </p:sp>
        <p:sp>
          <p:nvSpPr>
            <p:cNvPr id="34213" name="Rectangle 71"/>
            <p:cNvSpPr>
              <a:spLocks noChangeArrowheads="1"/>
            </p:cNvSpPr>
            <p:nvPr/>
          </p:nvSpPr>
          <p:spPr bwMode="auto">
            <a:xfrm>
              <a:off x="4025" y="1419"/>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214" name="Rectangle 72"/>
            <p:cNvSpPr>
              <a:spLocks noChangeArrowheads="1"/>
            </p:cNvSpPr>
            <p:nvPr/>
          </p:nvSpPr>
          <p:spPr bwMode="auto">
            <a:xfrm>
              <a:off x="4081" y="1419"/>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15" name="Line 73"/>
            <p:cNvSpPr>
              <a:spLocks noChangeShapeType="1"/>
            </p:cNvSpPr>
            <p:nvPr/>
          </p:nvSpPr>
          <p:spPr bwMode="auto">
            <a:xfrm>
              <a:off x="672"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16" name="Freeform 74"/>
            <p:cNvSpPr>
              <a:spLocks/>
            </p:cNvSpPr>
            <p:nvPr/>
          </p:nvSpPr>
          <p:spPr bwMode="auto">
            <a:xfrm>
              <a:off x="672" y="1412"/>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17" name="Freeform 75"/>
            <p:cNvSpPr>
              <a:spLocks/>
            </p:cNvSpPr>
            <p:nvPr/>
          </p:nvSpPr>
          <p:spPr bwMode="auto">
            <a:xfrm>
              <a:off x="672" y="1412"/>
              <a:ext cx="1330" cy="1"/>
            </a:xfrm>
            <a:custGeom>
              <a:avLst/>
              <a:gdLst>
                <a:gd name="T0" fmla="*/ 0 w 1330"/>
                <a:gd name="T1" fmla="*/ 0 h 1"/>
                <a:gd name="T2" fmla="*/ 1330 w 1330"/>
                <a:gd name="T3" fmla="*/ 0 h 1"/>
                <a:gd name="T4" fmla="*/ 0 w 1330"/>
                <a:gd name="T5" fmla="*/ 0 h 1"/>
                <a:gd name="T6" fmla="*/ 0 60000 65536"/>
                <a:gd name="T7" fmla="*/ 0 60000 65536"/>
                <a:gd name="T8" fmla="*/ 0 60000 65536"/>
                <a:gd name="T9" fmla="*/ 0 w 1330"/>
                <a:gd name="T10" fmla="*/ 0 h 1"/>
                <a:gd name="T11" fmla="*/ 1330 w 1330"/>
                <a:gd name="T12" fmla="*/ 1 h 1"/>
              </a:gdLst>
              <a:ahLst/>
              <a:cxnLst>
                <a:cxn ang="T6">
                  <a:pos x="T0" y="T1"/>
                </a:cxn>
                <a:cxn ang="T7">
                  <a:pos x="T2" y="T3"/>
                </a:cxn>
                <a:cxn ang="T8">
                  <a:pos x="T4" y="T5"/>
                </a:cxn>
              </a:cxnLst>
              <a:rect l="T9" t="T10" r="T11" b="T12"/>
              <a:pathLst>
                <a:path w="1330" h="1">
                  <a:moveTo>
                    <a:pt x="0" y="0"/>
                  </a:moveTo>
                  <a:lnTo>
                    <a:pt x="1330"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18" name="Line 76"/>
            <p:cNvSpPr>
              <a:spLocks noChangeShapeType="1"/>
            </p:cNvSpPr>
            <p:nvPr/>
          </p:nvSpPr>
          <p:spPr bwMode="auto">
            <a:xfrm>
              <a:off x="672"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19" name="Line 77"/>
            <p:cNvSpPr>
              <a:spLocks noChangeShapeType="1"/>
            </p:cNvSpPr>
            <p:nvPr/>
          </p:nvSpPr>
          <p:spPr bwMode="auto">
            <a:xfrm flipH="1">
              <a:off x="672" y="1412"/>
              <a:ext cx="1316"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20" name="Line 78"/>
            <p:cNvSpPr>
              <a:spLocks noChangeShapeType="1"/>
            </p:cNvSpPr>
            <p:nvPr/>
          </p:nvSpPr>
          <p:spPr bwMode="auto">
            <a:xfrm>
              <a:off x="1988"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21" name="Freeform 79"/>
            <p:cNvSpPr>
              <a:spLocks/>
            </p:cNvSpPr>
            <p:nvPr/>
          </p:nvSpPr>
          <p:spPr bwMode="auto">
            <a:xfrm>
              <a:off x="2002" y="1412"/>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22" name="Freeform 80"/>
            <p:cNvSpPr>
              <a:spLocks/>
            </p:cNvSpPr>
            <p:nvPr/>
          </p:nvSpPr>
          <p:spPr bwMode="auto">
            <a:xfrm>
              <a:off x="2002" y="1412"/>
              <a:ext cx="1681" cy="1"/>
            </a:xfrm>
            <a:custGeom>
              <a:avLst/>
              <a:gdLst>
                <a:gd name="T0" fmla="*/ 0 w 1681"/>
                <a:gd name="T1" fmla="*/ 0 h 1"/>
                <a:gd name="T2" fmla="*/ 1681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0" y="0"/>
                  </a:moveTo>
                  <a:lnTo>
                    <a:pt x="1681"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23" name="Line 81"/>
            <p:cNvSpPr>
              <a:spLocks noChangeShapeType="1"/>
            </p:cNvSpPr>
            <p:nvPr/>
          </p:nvSpPr>
          <p:spPr bwMode="auto">
            <a:xfrm>
              <a:off x="1988"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24" name="Line 82"/>
            <p:cNvSpPr>
              <a:spLocks noChangeShapeType="1"/>
            </p:cNvSpPr>
            <p:nvPr/>
          </p:nvSpPr>
          <p:spPr bwMode="auto">
            <a:xfrm flipH="1">
              <a:off x="1988" y="1412"/>
              <a:ext cx="168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25" name="Line 83"/>
            <p:cNvSpPr>
              <a:spLocks noChangeShapeType="1"/>
            </p:cNvSpPr>
            <p:nvPr/>
          </p:nvSpPr>
          <p:spPr bwMode="auto">
            <a:xfrm>
              <a:off x="3669"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26" name="Freeform 84"/>
            <p:cNvSpPr>
              <a:spLocks/>
            </p:cNvSpPr>
            <p:nvPr/>
          </p:nvSpPr>
          <p:spPr bwMode="auto">
            <a:xfrm>
              <a:off x="3683" y="1412"/>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27" name="Freeform 85"/>
            <p:cNvSpPr>
              <a:spLocks/>
            </p:cNvSpPr>
            <p:nvPr/>
          </p:nvSpPr>
          <p:spPr bwMode="auto">
            <a:xfrm>
              <a:off x="3683" y="1412"/>
              <a:ext cx="1778" cy="1"/>
            </a:xfrm>
            <a:custGeom>
              <a:avLst/>
              <a:gdLst>
                <a:gd name="T0" fmla="*/ 0 w 1778"/>
                <a:gd name="T1" fmla="*/ 0 h 1"/>
                <a:gd name="T2" fmla="*/ 1778 w 1778"/>
                <a:gd name="T3" fmla="*/ 0 h 1"/>
                <a:gd name="T4" fmla="*/ 0 w 1778"/>
                <a:gd name="T5" fmla="*/ 0 h 1"/>
                <a:gd name="T6" fmla="*/ 0 60000 65536"/>
                <a:gd name="T7" fmla="*/ 0 60000 65536"/>
                <a:gd name="T8" fmla="*/ 0 60000 65536"/>
                <a:gd name="T9" fmla="*/ 0 w 1778"/>
                <a:gd name="T10" fmla="*/ 0 h 1"/>
                <a:gd name="T11" fmla="*/ 1778 w 1778"/>
                <a:gd name="T12" fmla="*/ 1 h 1"/>
              </a:gdLst>
              <a:ahLst/>
              <a:cxnLst>
                <a:cxn ang="T6">
                  <a:pos x="T0" y="T1"/>
                </a:cxn>
                <a:cxn ang="T7">
                  <a:pos x="T2" y="T3"/>
                </a:cxn>
                <a:cxn ang="T8">
                  <a:pos x="T4" y="T5"/>
                </a:cxn>
              </a:cxnLst>
              <a:rect l="T9" t="T10" r="T11" b="T12"/>
              <a:pathLst>
                <a:path w="1778" h="1">
                  <a:moveTo>
                    <a:pt x="0" y="0"/>
                  </a:moveTo>
                  <a:lnTo>
                    <a:pt x="1778"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28" name="Line 86"/>
            <p:cNvSpPr>
              <a:spLocks noChangeShapeType="1"/>
            </p:cNvSpPr>
            <p:nvPr/>
          </p:nvSpPr>
          <p:spPr bwMode="auto">
            <a:xfrm>
              <a:off x="3669"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29" name="Line 87"/>
            <p:cNvSpPr>
              <a:spLocks noChangeShapeType="1"/>
            </p:cNvSpPr>
            <p:nvPr/>
          </p:nvSpPr>
          <p:spPr bwMode="auto">
            <a:xfrm flipH="1">
              <a:off x="3669" y="1412"/>
              <a:ext cx="1792"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30" name="Line 88"/>
            <p:cNvSpPr>
              <a:spLocks noChangeShapeType="1"/>
            </p:cNvSpPr>
            <p:nvPr/>
          </p:nvSpPr>
          <p:spPr bwMode="auto">
            <a:xfrm>
              <a:off x="5461"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31" name="Freeform 89"/>
            <p:cNvSpPr>
              <a:spLocks/>
            </p:cNvSpPr>
            <p:nvPr/>
          </p:nvSpPr>
          <p:spPr bwMode="auto">
            <a:xfrm>
              <a:off x="5461" y="1412"/>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32" name="Freeform 90"/>
            <p:cNvSpPr>
              <a:spLocks/>
            </p:cNvSpPr>
            <p:nvPr/>
          </p:nvSpPr>
          <p:spPr bwMode="auto">
            <a:xfrm>
              <a:off x="672" y="1426"/>
              <a:ext cx="1" cy="323"/>
            </a:xfrm>
            <a:custGeom>
              <a:avLst/>
              <a:gdLst>
                <a:gd name="T0" fmla="*/ 0 w 1"/>
                <a:gd name="T1" fmla="*/ 0 h 323"/>
                <a:gd name="T2" fmla="*/ 0 w 1"/>
                <a:gd name="T3" fmla="*/ 323 h 323"/>
                <a:gd name="T4" fmla="*/ 0 w 1"/>
                <a:gd name="T5" fmla="*/ 0 h 323"/>
                <a:gd name="T6" fmla="*/ 0 60000 65536"/>
                <a:gd name="T7" fmla="*/ 0 60000 65536"/>
                <a:gd name="T8" fmla="*/ 0 60000 65536"/>
                <a:gd name="T9" fmla="*/ 0 w 1"/>
                <a:gd name="T10" fmla="*/ 0 h 323"/>
                <a:gd name="T11" fmla="*/ 1 w 1"/>
                <a:gd name="T12" fmla="*/ 323 h 323"/>
              </a:gdLst>
              <a:ahLst/>
              <a:cxnLst>
                <a:cxn ang="T6">
                  <a:pos x="T0" y="T1"/>
                </a:cxn>
                <a:cxn ang="T7">
                  <a:pos x="T2" y="T3"/>
                </a:cxn>
                <a:cxn ang="T8">
                  <a:pos x="T4" y="T5"/>
                </a:cxn>
              </a:cxnLst>
              <a:rect l="T9" t="T10" r="T11" b="T12"/>
              <a:pathLst>
                <a:path w="1" h="323">
                  <a:moveTo>
                    <a:pt x="0" y="0"/>
                  </a:moveTo>
                  <a:lnTo>
                    <a:pt x="0" y="323"/>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33" name="Line 91"/>
            <p:cNvSpPr>
              <a:spLocks noChangeShapeType="1"/>
            </p:cNvSpPr>
            <p:nvPr/>
          </p:nvSpPr>
          <p:spPr bwMode="auto">
            <a:xfrm>
              <a:off x="5461" y="1412"/>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34" name="Line 92"/>
            <p:cNvSpPr>
              <a:spLocks noChangeShapeType="1"/>
            </p:cNvSpPr>
            <p:nvPr/>
          </p:nvSpPr>
          <p:spPr bwMode="auto">
            <a:xfrm flipV="1">
              <a:off x="672" y="1412"/>
              <a:ext cx="1" cy="323"/>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35" name="Freeform 93"/>
            <p:cNvSpPr>
              <a:spLocks/>
            </p:cNvSpPr>
            <p:nvPr/>
          </p:nvSpPr>
          <p:spPr bwMode="auto">
            <a:xfrm>
              <a:off x="2002" y="1426"/>
              <a:ext cx="1" cy="323"/>
            </a:xfrm>
            <a:custGeom>
              <a:avLst/>
              <a:gdLst>
                <a:gd name="T0" fmla="*/ 0 w 1"/>
                <a:gd name="T1" fmla="*/ 0 h 323"/>
                <a:gd name="T2" fmla="*/ 0 w 1"/>
                <a:gd name="T3" fmla="*/ 323 h 323"/>
                <a:gd name="T4" fmla="*/ 0 w 1"/>
                <a:gd name="T5" fmla="*/ 0 h 323"/>
                <a:gd name="T6" fmla="*/ 0 60000 65536"/>
                <a:gd name="T7" fmla="*/ 0 60000 65536"/>
                <a:gd name="T8" fmla="*/ 0 60000 65536"/>
                <a:gd name="T9" fmla="*/ 0 w 1"/>
                <a:gd name="T10" fmla="*/ 0 h 323"/>
                <a:gd name="T11" fmla="*/ 1 w 1"/>
                <a:gd name="T12" fmla="*/ 323 h 323"/>
              </a:gdLst>
              <a:ahLst/>
              <a:cxnLst>
                <a:cxn ang="T6">
                  <a:pos x="T0" y="T1"/>
                </a:cxn>
                <a:cxn ang="T7">
                  <a:pos x="T2" y="T3"/>
                </a:cxn>
                <a:cxn ang="T8">
                  <a:pos x="T4" y="T5"/>
                </a:cxn>
              </a:cxnLst>
              <a:rect l="T9" t="T10" r="T11" b="T12"/>
              <a:pathLst>
                <a:path w="1" h="323">
                  <a:moveTo>
                    <a:pt x="0" y="0"/>
                  </a:moveTo>
                  <a:lnTo>
                    <a:pt x="0" y="323"/>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36" name="Freeform 94"/>
            <p:cNvSpPr>
              <a:spLocks/>
            </p:cNvSpPr>
            <p:nvPr/>
          </p:nvSpPr>
          <p:spPr bwMode="auto">
            <a:xfrm>
              <a:off x="3683" y="1426"/>
              <a:ext cx="1" cy="323"/>
            </a:xfrm>
            <a:custGeom>
              <a:avLst/>
              <a:gdLst>
                <a:gd name="T0" fmla="*/ 0 w 1"/>
                <a:gd name="T1" fmla="*/ 0 h 323"/>
                <a:gd name="T2" fmla="*/ 0 w 1"/>
                <a:gd name="T3" fmla="*/ 323 h 323"/>
                <a:gd name="T4" fmla="*/ 0 w 1"/>
                <a:gd name="T5" fmla="*/ 0 h 323"/>
                <a:gd name="T6" fmla="*/ 0 60000 65536"/>
                <a:gd name="T7" fmla="*/ 0 60000 65536"/>
                <a:gd name="T8" fmla="*/ 0 60000 65536"/>
                <a:gd name="T9" fmla="*/ 0 w 1"/>
                <a:gd name="T10" fmla="*/ 0 h 323"/>
                <a:gd name="T11" fmla="*/ 1 w 1"/>
                <a:gd name="T12" fmla="*/ 323 h 323"/>
              </a:gdLst>
              <a:ahLst/>
              <a:cxnLst>
                <a:cxn ang="T6">
                  <a:pos x="T0" y="T1"/>
                </a:cxn>
                <a:cxn ang="T7">
                  <a:pos x="T2" y="T3"/>
                </a:cxn>
                <a:cxn ang="T8">
                  <a:pos x="T4" y="T5"/>
                </a:cxn>
              </a:cxnLst>
              <a:rect l="T9" t="T10" r="T11" b="T12"/>
              <a:pathLst>
                <a:path w="1" h="323">
                  <a:moveTo>
                    <a:pt x="0" y="0"/>
                  </a:moveTo>
                  <a:lnTo>
                    <a:pt x="0" y="323"/>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37" name="Line 95"/>
            <p:cNvSpPr>
              <a:spLocks noChangeShapeType="1"/>
            </p:cNvSpPr>
            <p:nvPr/>
          </p:nvSpPr>
          <p:spPr bwMode="auto">
            <a:xfrm flipV="1">
              <a:off x="1988" y="1412"/>
              <a:ext cx="1" cy="323"/>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38" name="Line 96"/>
            <p:cNvSpPr>
              <a:spLocks noChangeShapeType="1"/>
            </p:cNvSpPr>
            <p:nvPr/>
          </p:nvSpPr>
          <p:spPr bwMode="auto">
            <a:xfrm flipV="1">
              <a:off x="3669" y="1412"/>
              <a:ext cx="1" cy="323"/>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39" name="Freeform 97"/>
            <p:cNvSpPr>
              <a:spLocks/>
            </p:cNvSpPr>
            <p:nvPr/>
          </p:nvSpPr>
          <p:spPr bwMode="auto">
            <a:xfrm>
              <a:off x="5461" y="1426"/>
              <a:ext cx="1" cy="323"/>
            </a:xfrm>
            <a:custGeom>
              <a:avLst/>
              <a:gdLst>
                <a:gd name="T0" fmla="*/ 0 w 1"/>
                <a:gd name="T1" fmla="*/ 0 h 323"/>
                <a:gd name="T2" fmla="*/ 0 w 1"/>
                <a:gd name="T3" fmla="*/ 323 h 323"/>
                <a:gd name="T4" fmla="*/ 0 w 1"/>
                <a:gd name="T5" fmla="*/ 0 h 323"/>
                <a:gd name="T6" fmla="*/ 0 60000 65536"/>
                <a:gd name="T7" fmla="*/ 0 60000 65536"/>
                <a:gd name="T8" fmla="*/ 0 60000 65536"/>
                <a:gd name="T9" fmla="*/ 0 w 1"/>
                <a:gd name="T10" fmla="*/ 0 h 323"/>
                <a:gd name="T11" fmla="*/ 1 w 1"/>
                <a:gd name="T12" fmla="*/ 323 h 323"/>
              </a:gdLst>
              <a:ahLst/>
              <a:cxnLst>
                <a:cxn ang="T6">
                  <a:pos x="T0" y="T1"/>
                </a:cxn>
                <a:cxn ang="T7">
                  <a:pos x="T2" y="T3"/>
                </a:cxn>
                <a:cxn ang="T8">
                  <a:pos x="T4" y="T5"/>
                </a:cxn>
              </a:cxnLst>
              <a:rect l="T9" t="T10" r="T11" b="T12"/>
              <a:pathLst>
                <a:path w="1" h="323">
                  <a:moveTo>
                    <a:pt x="0" y="0"/>
                  </a:moveTo>
                  <a:lnTo>
                    <a:pt x="0" y="323"/>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240" name="Line 98"/>
            <p:cNvSpPr>
              <a:spLocks noChangeShapeType="1"/>
            </p:cNvSpPr>
            <p:nvPr/>
          </p:nvSpPr>
          <p:spPr bwMode="auto">
            <a:xfrm flipV="1">
              <a:off x="5461" y="1412"/>
              <a:ext cx="1" cy="323"/>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241" name="Rectangle 99"/>
            <p:cNvSpPr>
              <a:spLocks noChangeArrowheads="1"/>
            </p:cNvSpPr>
            <p:nvPr/>
          </p:nvSpPr>
          <p:spPr bwMode="auto">
            <a:xfrm>
              <a:off x="728" y="1749"/>
              <a:ext cx="686" cy="154"/>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34242" name="Rectangle 100"/>
            <p:cNvSpPr>
              <a:spLocks noChangeArrowheads="1"/>
            </p:cNvSpPr>
            <p:nvPr/>
          </p:nvSpPr>
          <p:spPr bwMode="auto">
            <a:xfrm>
              <a:off x="735" y="1755"/>
              <a:ext cx="9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4243" name="Rectangle 101"/>
            <p:cNvSpPr>
              <a:spLocks noChangeArrowheads="1"/>
            </p:cNvSpPr>
            <p:nvPr/>
          </p:nvSpPr>
          <p:spPr bwMode="auto">
            <a:xfrm>
              <a:off x="819"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244" name="Rectangle 102"/>
            <p:cNvSpPr>
              <a:spLocks noChangeArrowheads="1"/>
            </p:cNvSpPr>
            <p:nvPr/>
          </p:nvSpPr>
          <p:spPr bwMode="auto">
            <a:xfrm>
              <a:off x="889" y="1755"/>
              <a:ext cx="11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m</a:t>
              </a:r>
              <a:endParaRPr lang="en-US"/>
            </a:p>
          </p:txBody>
        </p:sp>
        <p:sp>
          <p:nvSpPr>
            <p:cNvPr id="34245" name="Rectangle 103"/>
            <p:cNvSpPr>
              <a:spLocks noChangeArrowheads="1"/>
            </p:cNvSpPr>
            <p:nvPr/>
          </p:nvSpPr>
          <p:spPr bwMode="auto">
            <a:xfrm>
              <a:off x="987"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p</a:t>
              </a:r>
              <a:endParaRPr lang="en-US"/>
            </a:p>
          </p:txBody>
        </p:sp>
        <p:sp>
          <p:nvSpPr>
            <p:cNvPr id="34246" name="Rectangle 104"/>
            <p:cNvSpPr>
              <a:spLocks noChangeArrowheads="1"/>
            </p:cNvSpPr>
            <p:nvPr/>
          </p:nvSpPr>
          <p:spPr bwMode="auto">
            <a:xfrm>
              <a:off x="1057"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247" name="Rectangle 105"/>
            <p:cNvSpPr>
              <a:spLocks noChangeArrowheads="1"/>
            </p:cNvSpPr>
            <p:nvPr/>
          </p:nvSpPr>
          <p:spPr bwMode="auto">
            <a:xfrm>
              <a:off x="1085"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248" name="Rectangle 106"/>
            <p:cNvSpPr>
              <a:spLocks noChangeArrowheads="1"/>
            </p:cNvSpPr>
            <p:nvPr/>
          </p:nvSpPr>
          <p:spPr bwMode="auto">
            <a:xfrm>
              <a:off x="1113"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249" name="Rectangle 107"/>
            <p:cNvSpPr>
              <a:spLocks noChangeArrowheads="1"/>
            </p:cNvSpPr>
            <p:nvPr/>
          </p:nvSpPr>
          <p:spPr bwMode="auto">
            <a:xfrm>
              <a:off x="1169"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d</a:t>
              </a:r>
              <a:endParaRPr lang="en-US"/>
            </a:p>
          </p:txBody>
        </p:sp>
        <p:sp>
          <p:nvSpPr>
            <p:cNvPr id="34250" name="Rectangle 108"/>
            <p:cNvSpPr>
              <a:spLocks noChangeArrowheads="1"/>
            </p:cNvSpPr>
            <p:nvPr/>
          </p:nvSpPr>
          <p:spPr bwMode="auto">
            <a:xfrm>
              <a:off x="1239"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51" name="Rectangle 109"/>
            <p:cNvSpPr>
              <a:spLocks noChangeArrowheads="1"/>
            </p:cNvSpPr>
            <p:nvPr/>
          </p:nvSpPr>
          <p:spPr bwMode="auto">
            <a:xfrm>
              <a:off x="1267"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252" name="Rectangle 110"/>
            <p:cNvSpPr>
              <a:spLocks noChangeArrowheads="1"/>
            </p:cNvSpPr>
            <p:nvPr/>
          </p:nvSpPr>
          <p:spPr bwMode="auto">
            <a:xfrm>
              <a:off x="1323"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253" name="Rectangle 111"/>
            <p:cNvSpPr>
              <a:spLocks noChangeArrowheads="1"/>
            </p:cNvSpPr>
            <p:nvPr/>
          </p:nvSpPr>
          <p:spPr bwMode="auto">
            <a:xfrm>
              <a:off x="1421"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54" name="Rectangle 112"/>
            <p:cNvSpPr>
              <a:spLocks noChangeArrowheads="1"/>
            </p:cNvSpPr>
            <p:nvPr/>
          </p:nvSpPr>
          <p:spPr bwMode="auto">
            <a:xfrm>
              <a:off x="2065" y="1755"/>
              <a:ext cx="9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B</a:t>
              </a:r>
              <a:endParaRPr lang="en-US"/>
            </a:p>
          </p:txBody>
        </p:sp>
        <p:sp>
          <p:nvSpPr>
            <p:cNvPr id="34255" name="Rectangle 113"/>
            <p:cNvSpPr>
              <a:spLocks noChangeArrowheads="1"/>
            </p:cNvSpPr>
            <p:nvPr/>
          </p:nvSpPr>
          <p:spPr bwMode="auto">
            <a:xfrm>
              <a:off x="2149" y="1755"/>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256" name="Rectangle 114"/>
            <p:cNvSpPr>
              <a:spLocks noChangeArrowheads="1"/>
            </p:cNvSpPr>
            <p:nvPr/>
          </p:nvSpPr>
          <p:spPr bwMode="auto">
            <a:xfrm>
              <a:off x="2191"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257" name="Rectangle 115"/>
            <p:cNvSpPr>
              <a:spLocks noChangeArrowheads="1"/>
            </p:cNvSpPr>
            <p:nvPr/>
          </p:nvSpPr>
          <p:spPr bwMode="auto">
            <a:xfrm>
              <a:off x="2261" y="1755"/>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4258" name="Rectangle 116"/>
            <p:cNvSpPr>
              <a:spLocks noChangeArrowheads="1"/>
            </p:cNvSpPr>
            <p:nvPr/>
          </p:nvSpPr>
          <p:spPr bwMode="auto">
            <a:xfrm>
              <a:off x="2359"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259" name="Rectangle 117"/>
            <p:cNvSpPr>
              <a:spLocks noChangeArrowheads="1"/>
            </p:cNvSpPr>
            <p:nvPr/>
          </p:nvSpPr>
          <p:spPr bwMode="auto">
            <a:xfrm>
              <a:off x="2429"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60" name="Rectangle 118"/>
            <p:cNvSpPr>
              <a:spLocks noChangeArrowheads="1"/>
            </p:cNvSpPr>
            <p:nvPr/>
          </p:nvSpPr>
          <p:spPr bwMode="auto">
            <a:xfrm>
              <a:off x="2457" y="1755"/>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U</a:t>
              </a:r>
              <a:endParaRPr lang="en-US"/>
            </a:p>
          </p:txBody>
        </p:sp>
        <p:sp>
          <p:nvSpPr>
            <p:cNvPr id="34261" name="Rectangle 119"/>
            <p:cNvSpPr>
              <a:spLocks noChangeArrowheads="1"/>
            </p:cNvSpPr>
            <p:nvPr/>
          </p:nvSpPr>
          <p:spPr bwMode="auto">
            <a:xfrm>
              <a:off x="2555"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262" name="Rectangle 120"/>
            <p:cNvSpPr>
              <a:spLocks noChangeArrowheads="1"/>
            </p:cNvSpPr>
            <p:nvPr/>
          </p:nvSpPr>
          <p:spPr bwMode="auto">
            <a:xfrm>
              <a:off x="2625"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263" name="Rectangle 121"/>
            <p:cNvSpPr>
              <a:spLocks noChangeArrowheads="1"/>
            </p:cNvSpPr>
            <p:nvPr/>
          </p:nvSpPr>
          <p:spPr bwMode="auto">
            <a:xfrm>
              <a:off x="2653"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v</a:t>
              </a:r>
              <a:endParaRPr lang="en-US"/>
            </a:p>
          </p:txBody>
        </p:sp>
        <p:sp>
          <p:nvSpPr>
            <p:cNvPr id="34264" name="Rectangle 122"/>
            <p:cNvSpPr>
              <a:spLocks noChangeArrowheads="1"/>
            </p:cNvSpPr>
            <p:nvPr/>
          </p:nvSpPr>
          <p:spPr bwMode="auto">
            <a:xfrm>
              <a:off x="2723"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265" name="Rectangle 123"/>
            <p:cNvSpPr>
              <a:spLocks noChangeArrowheads="1"/>
            </p:cNvSpPr>
            <p:nvPr/>
          </p:nvSpPr>
          <p:spPr bwMode="auto">
            <a:xfrm>
              <a:off x="2779" y="1755"/>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266" name="Rectangle 124"/>
            <p:cNvSpPr>
              <a:spLocks noChangeArrowheads="1"/>
            </p:cNvSpPr>
            <p:nvPr/>
          </p:nvSpPr>
          <p:spPr bwMode="auto">
            <a:xfrm>
              <a:off x="2821" y="1755"/>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267" name="Rectangle 125"/>
            <p:cNvSpPr>
              <a:spLocks noChangeArrowheads="1"/>
            </p:cNvSpPr>
            <p:nvPr/>
          </p:nvSpPr>
          <p:spPr bwMode="auto">
            <a:xfrm>
              <a:off x="2863"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268" name="Rectangle 126"/>
            <p:cNvSpPr>
              <a:spLocks noChangeArrowheads="1"/>
            </p:cNvSpPr>
            <p:nvPr/>
          </p:nvSpPr>
          <p:spPr bwMode="auto">
            <a:xfrm>
              <a:off x="2891"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269" name="Rectangle 127"/>
            <p:cNvSpPr>
              <a:spLocks noChangeArrowheads="1"/>
            </p:cNvSpPr>
            <p:nvPr/>
          </p:nvSpPr>
          <p:spPr bwMode="auto">
            <a:xfrm>
              <a:off x="2919"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y</a:t>
              </a:r>
              <a:endParaRPr lang="en-US"/>
            </a:p>
          </p:txBody>
        </p:sp>
        <p:sp>
          <p:nvSpPr>
            <p:cNvPr id="34270" name="Rectangle 128"/>
            <p:cNvSpPr>
              <a:spLocks noChangeArrowheads="1"/>
            </p:cNvSpPr>
            <p:nvPr/>
          </p:nvSpPr>
          <p:spPr bwMode="auto">
            <a:xfrm>
              <a:off x="2975"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71" name="Rectangle 129"/>
            <p:cNvSpPr>
              <a:spLocks noChangeArrowheads="1"/>
            </p:cNvSpPr>
            <p:nvPr/>
          </p:nvSpPr>
          <p:spPr bwMode="auto">
            <a:xfrm>
              <a:off x="3003" y="1755"/>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272" name="Rectangle 130"/>
            <p:cNvSpPr>
              <a:spLocks noChangeArrowheads="1"/>
            </p:cNvSpPr>
            <p:nvPr/>
          </p:nvSpPr>
          <p:spPr bwMode="auto">
            <a:xfrm>
              <a:off x="3045" y="1755"/>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U</a:t>
              </a:r>
              <a:endParaRPr lang="en-US"/>
            </a:p>
          </p:txBody>
        </p:sp>
        <p:sp>
          <p:nvSpPr>
            <p:cNvPr id="34273" name="Rectangle 131"/>
            <p:cNvSpPr>
              <a:spLocks noChangeArrowheads="1"/>
            </p:cNvSpPr>
            <p:nvPr/>
          </p:nvSpPr>
          <p:spPr bwMode="auto">
            <a:xfrm>
              <a:off x="3143" y="1755"/>
              <a:ext cx="8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274" name="Rectangle 132"/>
            <p:cNvSpPr>
              <a:spLocks noChangeArrowheads="1"/>
            </p:cNvSpPr>
            <p:nvPr/>
          </p:nvSpPr>
          <p:spPr bwMode="auto">
            <a:xfrm>
              <a:off x="3213" y="1755"/>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275" name="Rectangle 133"/>
            <p:cNvSpPr>
              <a:spLocks noChangeArrowheads="1"/>
            </p:cNvSpPr>
            <p:nvPr/>
          </p:nvSpPr>
          <p:spPr bwMode="auto">
            <a:xfrm>
              <a:off x="3381"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76" name="Rectangle 134"/>
            <p:cNvSpPr>
              <a:spLocks noChangeArrowheads="1"/>
            </p:cNvSpPr>
            <p:nvPr/>
          </p:nvSpPr>
          <p:spPr bwMode="auto">
            <a:xfrm>
              <a:off x="2065" y="1909"/>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77" name="Rectangle 135"/>
            <p:cNvSpPr>
              <a:spLocks noChangeArrowheads="1"/>
            </p:cNvSpPr>
            <p:nvPr/>
          </p:nvSpPr>
          <p:spPr bwMode="auto">
            <a:xfrm>
              <a:off x="3745" y="1755"/>
              <a:ext cx="8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278" name="Rectangle 136"/>
            <p:cNvSpPr>
              <a:spLocks noChangeArrowheads="1"/>
            </p:cNvSpPr>
            <p:nvPr/>
          </p:nvSpPr>
          <p:spPr bwMode="auto">
            <a:xfrm>
              <a:off x="3829"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279" name="Rectangle 137"/>
            <p:cNvSpPr>
              <a:spLocks noChangeArrowheads="1"/>
            </p:cNvSpPr>
            <p:nvPr/>
          </p:nvSpPr>
          <p:spPr bwMode="auto">
            <a:xfrm>
              <a:off x="3885"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280" name="Rectangle 138"/>
            <p:cNvSpPr>
              <a:spLocks noChangeArrowheads="1"/>
            </p:cNvSpPr>
            <p:nvPr/>
          </p:nvSpPr>
          <p:spPr bwMode="auto">
            <a:xfrm>
              <a:off x="3955"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4281" name="Rectangle 139"/>
            <p:cNvSpPr>
              <a:spLocks noChangeArrowheads="1"/>
            </p:cNvSpPr>
            <p:nvPr/>
          </p:nvSpPr>
          <p:spPr bwMode="auto">
            <a:xfrm>
              <a:off x="4011"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282" name="Rectangle 140"/>
            <p:cNvSpPr>
              <a:spLocks noChangeArrowheads="1"/>
            </p:cNvSpPr>
            <p:nvPr/>
          </p:nvSpPr>
          <p:spPr bwMode="auto">
            <a:xfrm>
              <a:off x="4067" y="1755"/>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283" name="Rectangle 141"/>
            <p:cNvSpPr>
              <a:spLocks noChangeArrowheads="1"/>
            </p:cNvSpPr>
            <p:nvPr/>
          </p:nvSpPr>
          <p:spPr bwMode="auto">
            <a:xfrm>
              <a:off x="4109"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284" name="Rectangle 142"/>
            <p:cNvSpPr>
              <a:spLocks noChangeArrowheads="1"/>
            </p:cNvSpPr>
            <p:nvPr/>
          </p:nvSpPr>
          <p:spPr bwMode="auto">
            <a:xfrm>
              <a:off x="4137"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285" name="Rectangle 143"/>
            <p:cNvSpPr>
              <a:spLocks noChangeArrowheads="1"/>
            </p:cNvSpPr>
            <p:nvPr/>
          </p:nvSpPr>
          <p:spPr bwMode="auto">
            <a:xfrm>
              <a:off x="4193" y="1755"/>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286" name="Rectangle 144"/>
            <p:cNvSpPr>
              <a:spLocks noChangeArrowheads="1"/>
            </p:cNvSpPr>
            <p:nvPr/>
          </p:nvSpPr>
          <p:spPr bwMode="auto">
            <a:xfrm>
              <a:off x="4235"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287" name="Rectangle 145"/>
            <p:cNvSpPr>
              <a:spLocks noChangeArrowheads="1"/>
            </p:cNvSpPr>
            <p:nvPr/>
          </p:nvSpPr>
          <p:spPr bwMode="auto">
            <a:xfrm>
              <a:off x="4263"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88" name="Rectangle 146"/>
            <p:cNvSpPr>
              <a:spLocks noChangeArrowheads="1"/>
            </p:cNvSpPr>
            <p:nvPr/>
          </p:nvSpPr>
          <p:spPr bwMode="auto">
            <a:xfrm>
              <a:off x="4291" y="1755"/>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289" name="Rectangle 147"/>
            <p:cNvSpPr>
              <a:spLocks noChangeArrowheads="1"/>
            </p:cNvSpPr>
            <p:nvPr/>
          </p:nvSpPr>
          <p:spPr bwMode="auto">
            <a:xfrm>
              <a:off x="4389" y="1755"/>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290" name="Rectangle 148"/>
            <p:cNvSpPr>
              <a:spLocks noChangeArrowheads="1"/>
            </p:cNvSpPr>
            <p:nvPr/>
          </p:nvSpPr>
          <p:spPr bwMode="auto">
            <a:xfrm>
              <a:off x="4431" y="1755"/>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291" name="Rectangle 149"/>
            <p:cNvSpPr>
              <a:spLocks noChangeArrowheads="1"/>
            </p:cNvSpPr>
            <p:nvPr/>
          </p:nvSpPr>
          <p:spPr bwMode="auto">
            <a:xfrm>
              <a:off x="4459"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292" name="Rectangle 150"/>
            <p:cNvSpPr>
              <a:spLocks noChangeArrowheads="1"/>
            </p:cNvSpPr>
            <p:nvPr/>
          </p:nvSpPr>
          <p:spPr bwMode="auto">
            <a:xfrm>
              <a:off x="4529"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293" name="Rectangle 151"/>
            <p:cNvSpPr>
              <a:spLocks noChangeArrowheads="1"/>
            </p:cNvSpPr>
            <p:nvPr/>
          </p:nvSpPr>
          <p:spPr bwMode="auto">
            <a:xfrm>
              <a:off x="4557"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294" name="Rectangle 152"/>
            <p:cNvSpPr>
              <a:spLocks noChangeArrowheads="1"/>
            </p:cNvSpPr>
            <p:nvPr/>
          </p:nvSpPr>
          <p:spPr bwMode="auto">
            <a:xfrm>
              <a:off x="4585" y="1755"/>
              <a:ext cx="9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B</a:t>
              </a:r>
              <a:endParaRPr lang="en-US"/>
            </a:p>
          </p:txBody>
        </p:sp>
        <p:sp>
          <p:nvSpPr>
            <p:cNvPr id="34295" name="Rectangle 153"/>
            <p:cNvSpPr>
              <a:spLocks noChangeArrowheads="1"/>
            </p:cNvSpPr>
            <p:nvPr/>
          </p:nvSpPr>
          <p:spPr bwMode="auto">
            <a:xfrm>
              <a:off x="4669"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296" name="Rectangle 154"/>
            <p:cNvSpPr>
              <a:spLocks noChangeArrowheads="1"/>
            </p:cNvSpPr>
            <p:nvPr/>
          </p:nvSpPr>
          <p:spPr bwMode="auto">
            <a:xfrm>
              <a:off x="4725" y="1755"/>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297" name="Rectangle 155"/>
            <p:cNvSpPr>
              <a:spLocks noChangeArrowheads="1"/>
            </p:cNvSpPr>
            <p:nvPr/>
          </p:nvSpPr>
          <p:spPr bwMode="auto">
            <a:xfrm>
              <a:off x="4767"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4298" name="Rectangle 156"/>
            <p:cNvSpPr>
              <a:spLocks noChangeArrowheads="1"/>
            </p:cNvSpPr>
            <p:nvPr/>
          </p:nvSpPr>
          <p:spPr bwMode="auto">
            <a:xfrm>
              <a:off x="4823" y="1755"/>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299" name="Rectangle 157"/>
            <p:cNvSpPr>
              <a:spLocks noChangeArrowheads="1"/>
            </p:cNvSpPr>
            <p:nvPr/>
          </p:nvSpPr>
          <p:spPr bwMode="auto">
            <a:xfrm>
              <a:off x="4880" y="1755"/>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300" name="Rectangle 158"/>
            <p:cNvSpPr>
              <a:spLocks noChangeArrowheads="1"/>
            </p:cNvSpPr>
            <p:nvPr/>
          </p:nvSpPr>
          <p:spPr bwMode="auto">
            <a:xfrm>
              <a:off x="5090" y="1755"/>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301" name="Line 159"/>
            <p:cNvSpPr>
              <a:spLocks noChangeShapeType="1"/>
            </p:cNvSpPr>
            <p:nvPr/>
          </p:nvSpPr>
          <p:spPr bwMode="auto">
            <a:xfrm>
              <a:off x="672" y="1735"/>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02" name="Line 160"/>
            <p:cNvSpPr>
              <a:spLocks noChangeShapeType="1"/>
            </p:cNvSpPr>
            <p:nvPr/>
          </p:nvSpPr>
          <p:spPr bwMode="auto">
            <a:xfrm flipV="1">
              <a:off x="672" y="1735"/>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03" name="Rectangle 161"/>
            <p:cNvSpPr>
              <a:spLocks noChangeArrowheads="1"/>
            </p:cNvSpPr>
            <p:nvPr/>
          </p:nvSpPr>
          <p:spPr bwMode="auto">
            <a:xfrm>
              <a:off x="672" y="1735"/>
              <a:ext cx="1316" cy="1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4304" name="Freeform 162"/>
            <p:cNvSpPr>
              <a:spLocks/>
            </p:cNvSpPr>
            <p:nvPr/>
          </p:nvSpPr>
          <p:spPr bwMode="auto">
            <a:xfrm>
              <a:off x="672" y="1749"/>
              <a:ext cx="1330" cy="1"/>
            </a:xfrm>
            <a:custGeom>
              <a:avLst/>
              <a:gdLst>
                <a:gd name="T0" fmla="*/ 0 w 1330"/>
                <a:gd name="T1" fmla="*/ 0 h 1"/>
                <a:gd name="T2" fmla="*/ 1330 w 1330"/>
                <a:gd name="T3" fmla="*/ 0 h 1"/>
                <a:gd name="T4" fmla="*/ 0 w 1330"/>
                <a:gd name="T5" fmla="*/ 0 h 1"/>
                <a:gd name="T6" fmla="*/ 0 60000 65536"/>
                <a:gd name="T7" fmla="*/ 0 60000 65536"/>
                <a:gd name="T8" fmla="*/ 0 60000 65536"/>
                <a:gd name="T9" fmla="*/ 0 w 1330"/>
                <a:gd name="T10" fmla="*/ 0 h 1"/>
                <a:gd name="T11" fmla="*/ 1330 w 1330"/>
                <a:gd name="T12" fmla="*/ 1 h 1"/>
              </a:gdLst>
              <a:ahLst/>
              <a:cxnLst>
                <a:cxn ang="T6">
                  <a:pos x="T0" y="T1"/>
                </a:cxn>
                <a:cxn ang="T7">
                  <a:pos x="T2" y="T3"/>
                </a:cxn>
                <a:cxn ang="T8">
                  <a:pos x="T4" y="T5"/>
                </a:cxn>
              </a:cxnLst>
              <a:rect l="T9" t="T10" r="T11" b="T12"/>
              <a:pathLst>
                <a:path w="1330" h="1">
                  <a:moveTo>
                    <a:pt x="0" y="0"/>
                  </a:moveTo>
                  <a:lnTo>
                    <a:pt x="1330"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305" name="Line 163"/>
            <p:cNvSpPr>
              <a:spLocks noChangeShapeType="1"/>
            </p:cNvSpPr>
            <p:nvPr/>
          </p:nvSpPr>
          <p:spPr bwMode="auto">
            <a:xfrm flipH="1">
              <a:off x="672" y="1735"/>
              <a:ext cx="1316"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06" name="Line 164"/>
            <p:cNvSpPr>
              <a:spLocks noChangeShapeType="1"/>
            </p:cNvSpPr>
            <p:nvPr/>
          </p:nvSpPr>
          <p:spPr bwMode="auto">
            <a:xfrm>
              <a:off x="1988" y="1735"/>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07" name="Line 165"/>
            <p:cNvSpPr>
              <a:spLocks noChangeShapeType="1"/>
            </p:cNvSpPr>
            <p:nvPr/>
          </p:nvSpPr>
          <p:spPr bwMode="auto">
            <a:xfrm flipV="1">
              <a:off x="1988" y="1735"/>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08" name="Rectangle 166"/>
            <p:cNvSpPr>
              <a:spLocks noChangeArrowheads="1"/>
            </p:cNvSpPr>
            <p:nvPr/>
          </p:nvSpPr>
          <p:spPr bwMode="auto">
            <a:xfrm>
              <a:off x="1988" y="1735"/>
              <a:ext cx="1681" cy="1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4309" name="Freeform 167"/>
            <p:cNvSpPr>
              <a:spLocks/>
            </p:cNvSpPr>
            <p:nvPr/>
          </p:nvSpPr>
          <p:spPr bwMode="auto">
            <a:xfrm>
              <a:off x="2002" y="1749"/>
              <a:ext cx="1681" cy="1"/>
            </a:xfrm>
            <a:custGeom>
              <a:avLst/>
              <a:gdLst>
                <a:gd name="T0" fmla="*/ 0 w 1681"/>
                <a:gd name="T1" fmla="*/ 0 h 1"/>
                <a:gd name="T2" fmla="*/ 1681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0" y="0"/>
                  </a:moveTo>
                  <a:lnTo>
                    <a:pt x="1681"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310" name="Line 168"/>
            <p:cNvSpPr>
              <a:spLocks noChangeShapeType="1"/>
            </p:cNvSpPr>
            <p:nvPr/>
          </p:nvSpPr>
          <p:spPr bwMode="auto">
            <a:xfrm flipH="1">
              <a:off x="1988" y="1735"/>
              <a:ext cx="168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11" name="Line 169"/>
            <p:cNvSpPr>
              <a:spLocks noChangeShapeType="1"/>
            </p:cNvSpPr>
            <p:nvPr/>
          </p:nvSpPr>
          <p:spPr bwMode="auto">
            <a:xfrm>
              <a:off x="3669" y="1735"/>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12" name="Line 170"/>
            <p:cNvSpPr>
              <a:spLocks noChangeShapeType="1"/>
            </p:cNvSpPr>
            <p:nvPr/>
          </p:nvSpPr>
          <p:spPr bwMode="auto">
            <a:xfrm flipV="1">
              <a:off x="3669" y="1735"/>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13" name="Rectangle 171"/>
            <p:cNvSpPr>
              <a:spLocks noChangeArrowheads="1"/>
            </p:cNvSpPr>
            <p:nvPr/>
          </p:nvSpPr>
          <p:spPr bwMode="auto">
            <a:xfrm>
              <a:off x="3669" y="1735"/>
              <a:ext cx="1792" cy="1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4314" name="Freeform 172"/>
            <p:cNvSpPr>
              <a:spLocks/>
            </p:cNvSpPr>
            <p:nvPr/>
          </p:nvSpPr>
          <p:spPr bwMode="auto">
            <a:xfrm>
              <a:off x="3683" y="1749"/>
              <a:ext cx="1778" cy="1"/>
            </a:xfrm>
            <a:custGeom>
              <a:avLst/>
              <a:gdLst>
                <a:gd name="T0" fmla="*/ 0 w 1778"/>
                <a:gd name="T1" fmla="*/ 0 h 1"/>
                <a:gd name="T2" fmla="*/ 1778 w 1778"/>
                <a:gd name="T3" fmla="*/ 0 h 1"/>
                <a:gd name="T4" fmla="*/ 0 w 1778"/>
                <a:gd name="T5" fmla="*/ 0 h 1"/>
                <a:gd name="T6" fmla="*/ 0 60000 65536"/>
                <a:gd name="T7" fmla="*/ 0 60000 65536"/>
                <a:gd name="T8" fmla="*/ 0 60000 65536"/>
                <a:gd name="T9" fmla="*/ 0 w 1778"/>
                <a:gd name="T10" fmla="*/ 0 h 1"/>
                <a:gd name="T11" fmla="*/ 1778 w 1778"/>
                <a:gd name="T12" fmla="*/ 1 h 1"/>
              </a:gdLst>
              <a:ahLst/>
              <a:cxnLst>
                <a:cxn ang="T6">
                  <a:pos x="T0" y="T1"/>
                </a:cxn>
                <a:cxn ang="T7">
                  <a:pos x="T2" y="T3"/>
                </a:cxn>
                <a:cxn ang="T8">
                  <a:pos x="T4" y="T5"/>
                </a:cxn>
              </a:cxnLst>
              <a:rect l="T9" t="T10" r="T11" b="T12"/>
              <a:pathLst>
                <a:path w="1778" h="1">
                  <a:moveTo>
                    <a:pt x="0" y="0"/>
                  </a:moveTo>
                  <a:lnTo>
                    <a:pt x="1778"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315" name="Line 173"/>
            <p:cNvSpPr>
              <a:spLocks noChangeShapeType="1"/>
            </p:cNvSpPr>
            <p:nvPr/>
          </p:nvSpPr>
          <p:spPr bwMode="auto">
            <a:xfrm flipH="1">
              <a:off x="3669" y="1735"/>
              <a:ext cx="1792"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16" name="Line 174"/>
            <p:cNvSpPr>
              <a:spLocks noChangeShapeType="1"/>
            </p:cNvSpPr>
            <p:nvPr/>
          </p:nvSpPr>
          <p:spPr bwMode="auto">
            <a:xfrm>
              <a:off x="5461" y="1735"/>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17" name="Line 175"/>
            <p:cNvSpPr>
              <a:spLocks noChangeShapeType="1"/>
            </p:cNvSpPr>
            <p:nvPr/>
          </p:nvSpPr>
          <p:spPr bwMode="auto">
            <a:xfrm flipV="1">
              <a:off x="5461" y="1735"/>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18" name="Freeform 176"/>
            <p:cNvSpPr>
              <a:spLocks/>
            </p:cNvSpPr>
            <p:nvPr/>
          </p:nvSpPr>
          <p:spPr bwMode="auto">
            <a:xfrm>
              <a:off x="672" y="1749"/>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319" name="Freeform 177"/>
            <p:cNvSpPr>
              <a:spLocks/>
            </p:cNvSpPr>
            <p:nvPr/>
          </p:nvSpPr>
          <p:spPr bwMode="auto">
            <a:xfrm>
              <a:off x="2002" y="1749"/>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320" name="Line 178"/>
            <p:cNvSpPr>
              <a:spLocks noChangeShapeType="1"/>
            </p:cNvSpPr>
            <p:nvPr/>
          </p:nvSpPr>
          <p:spPr bwMode="auto">
            <a:xfrm flipV="1">
              <a:off x="672" y="1749"/>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21" name="Line 179"/>
            <p:cNvSpPr>
              <a:spLocks noChangeShapeType="1"/>
            </p:cNvSpPr>
            <p:nvPr/>
          </p:nvSpPr>
          <p:spPr bwMode="auto">
            <a:xfrm flipV="1">
              <a:off x="1988" y="1749"/>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22" name="Freeform 180"/>
            <p:cNvSpPr>
              <a:spLocks/>
            </p:cNvSpPr>
            <p:nvPr/>
          </p:nvSpPr>
          <p:spPr bwMode="auto">
            <a:xfrm>
              <a:off x="3683" y="1749"/>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323" name="Freeform 181"/>
            <p:cNvSpPr>
              <a:spLocks/>
            </p:cNvSpPr>
            <p:nvPr/>
          </p:nvSpPr>
          <p:spPr bwMode="auto">
            <a:xfrm>
              <a:off x="5461" y="1749"/>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324" name="Line 182"/>
            <p:cNvSpPr>
              <a:spLocks noChangeShapeType="1"/>
            </p:cNvSpPr>
            <p:nvPr/>
          </p:nvSpPr>
          <p:spPr bwMode="auto">
            <a:xfrm flipV="1">
              <a:off x="3669" y="1749"/>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25" name="Line 183"/>
            <p:cNvSpPr>
              <a:spLocks noChangeShapeType="1"/>
            </p:cNvSpPr>
            <p:nvPr/>
          </p:nvSpPr>
          <p:spPr bwMode="auto">
            <a:xfrm flipV="1">
              <a:off x="5461" y="1749"/>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326" name="Rectangle 184"/>
            <p:cNvSpPr>
              <a:spLocks noChangeArrowheads="1"/>
            </p:cNvSpPr>
            <p:nvPr/>
          </p:nvSpPr>
          <p:spPr bwMode="auto">
            <a:xfrm>
              <a:off x="728" y="2071"/>
              <a:ext cx="980" cy="168"/>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34327" name="Rectangle 185"/>
            <p:cNvSpPr>
              <a:spLocks noChangeArrowheads="1"/>
            </p:cNvSpPr>
            <p:nvPr/>
          </p:nvSpPr>
          <p:spPr bwMode="auto">
            <a:xfrm>
              <a:off x="735" y="2078"/>
              <a:ext cx="8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328" name="Rectangle 186"/>
            <p:cNvSpPr>
              <a:spLocks noChangeArrowheads="1"/>
            </p:cNvSpPr>
            <p:nvPr/>
          </p:nvSpPr>
          <p:spPr bwMode="auto">
            <a:xfrm>
              <a:off x="819"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329" name="Rectangle 187"/>
            <p:cNvSpPr>
              <a:spLocks noChangeArrowheads="1"/>
            </p:cNvSpPr>
            <p:nvPr/>
          </p:nvSpPr>
          <p:spPr bwMode="auto">
            <a:xfrm>
              <a:off x="875"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330" name="Rectangle 188"/>
            <p:cNvSpPr>
              <a:spLocks noChangeArrowheads="1"/>
            </p:cNvSpPr>
            <p:nvPr/>
          </p:nvSpPr>
          <p:spPr bwMode="auto">
            <a:xfrm>
              <a:off x="945"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4331" name="Rectangle 189"/>
            <p:cNvSpPr>
              <a:spLocks noChangeArrowheads="1"/>
            </p:cNvSpPr>
            <p:nvPr/>
          </p:nvSpPr>
          <p:spPr bwMode="auto">
            <a:xfrm>
              <a:off x="1001"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u</a:t>
              </a:r>
              <a:endParaRPr lang="en-US"/>
            </a:p>
          </p:txBody>
        </p:sp>
        <p:sp>
          <p:nvSpPr>
            <p:cNvPr id="34332" name="Rectangle 190"/>
            <p:cNvSpPr>
              <a:spLocks noChangeArrowheads="1"/>
            </p:cNvSpPr>
            <p:nvPr/>
          </p:nvSpPr>
          <p:spPr bwMode="auto">
            <a:xfrm>
              <a:off x="1071"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333" name="Rectangle 191"/>
            <p:cNvSpPr>
              <a:spLocks noChangeArrowheads="1"/>
            </p:cNvSpPr>
            <p:nvPr/>
          </p:nvSpPr>
          <p:spPr bwMode="auto">
            <a:xfrm>
              <a:off x="1127"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4334" name="Rectangle 192"/>
            <p:cNvSpPr>
              <a:spLocks noChangeArrowheads="1"/>
            </p:cNvSpPr>
            <p:nvPr/>
          </p:nvSpPr>
          <p:spPr bwMode="auto">
            <a:xfrm>
              <a:off x="1183"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335" name="Rectangle 193"/>
            <p:cNvSpPr>
              <a:spLocks noChangeArrowheads="1"/>
            </p:cNvSpPr>
            <p:nvPr/>
          </p:nvSpPr>
          <p:spPr bwMode="auto">
            <a:xfrm>
              <a:off x="1295"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336" name="Rectangle 194"/>
            <p:cNvSpPr>
              <a:spLocks noChangeArrowheads="1"/>
            </p:cNvSpPr>
            <p:nvPr/>
          </p:nvSpPr>
          <p:spPr bwMode="auto">
            <a:xfrm>
              <a:off x="1323"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v</a:t>
              </a:r>
              <a:endParaRPr lang="en-US"/>
            </a:p>
          </p:txBody>
        </p:sp>
        <p:sp>
          <p:nvSpPr>
            <p:cNvPr id="34337" name="Rectangle 195"/>
            <p:cNvSpPr>
              <a:spLocks noChangeArrowheads="1"/>
            </p:cNvSpPr>
            <p:nvPr/>
          </p:nvSpPr>
          <p:spPr bwMode="auto">
            <a:xfrm>
              <a:off x="1393"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338" name="Rectangle 196"/>
            <p:cNvSpPr>
              <a:spLocks noChangeArrowheads="1"/>
            </p:cNvSpPr>
            <p:nvPr/>
          </p:nvSpPr>
          <p:spPr bwMode="auto">
            <a:xfrm>
              <a:off x="1449" y="2078"/>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339" name="Rectangle 197"/>
            <p:cNvSpPr>
              <a:spLocks noChangeArrowheads="1"/>
            </p:cNvSpPr>
            <p:nvPr/>
          </p:nvSpPr>
          <p:spPr bwMode="auto">
            <a:xfrm>
              <a:off x="1491"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340" name="Rectangle 198"/>
            <p:cNvSpPr>
              <a:spLocks noChangeArrowheads="1"/>
            </p:cNvSpPr>
            <p:nvPr/>
          </p:nvSpPr>
          <p:spPr bwMode="auto">
            <a:xfrm>
              <a:off x="1519"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341" name="Rectangle 199"/>
            <p:cNvSpPr>
              <a:spLocks noChangeArrowheads="1"/>
            </p:cNvSpPr>
            <p:nvPr/>
          </p:nvSpPr>
          <p:spPr bwMode="auto">
            <a:xfrm>
              <a:off x="1575"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342" name="Rectangle 200"/>
            <p:cNvSpPr>
              <a:spLocks noChangeArrowheads="1"/>
            </p:cNvSpPr>
            <p:nvPr/>
          </p:nvSpPr>
          <p:spPr bwMode="auto">
            <a:xfrm>
              <a:off x="1617"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y</a:t>
              </a:r>
              <a:endParaRPr lang="en-US"/>
            </a:p>
          </p:txBody>
        </p:sp>
        <p:sp>
          <p:nvSpPr>
            <p:cNvPr id="34343" name="Rectangle 201"/>
            <p:cNvSpPr>
              <a:spLocks noChangeArrowheads="1"/>
            </p:cNvSpPr>
            <p:nvPr/>
          </p:nvSpPr>
          <p:spPr bwMode="auto">
            <a:xfrm>
              <a:off x="1715"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344" name="Rectangle 202"/>
            <p:cNvSpPr>
              <a:spLocks noChangeArrowheads="1"/>
            </p:cNvSpPr>
            <p:nvPr/>
          </p:nvSpPr>
          <p:spPr bwMode="auto">
            <a:xfrm>
              <a:off x="2065" y="2078"/>
              <a:ext cx="1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4345" name="Rectangle 203"/>
            <p:cNvSpPr>
              <a:spLocks noChangeArrowheads="1"/>
            </p:cNvSpPr>
            <p:nvPr/>
          </p:nvSpPr>
          <p:spPr bwMode="auto">
            <a:xfrm>
              <a:off x="2191" y="2078"/>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grpSp>
      <p:grpSp>
        <p:nvGrpSpPr>
          <p:cNvPr id="33796" name="Group 405"/>
          <p:cNvGrpSpPr>
            <a:grpSpLocks/>
          </p:cNvGrpSpPr>
          <p:nvPr/>
        </p:nvGrpSpPr>
        <p:grpSpPr bwMode="auto">
          <a:xfrm>
            <a:off x="1066800" y="3287713"/>
            <a:ext cx="7604125" cy="1330325"/>
            <a:chOff x="672" y="2071"/>
            <a:chExt cx="4790" cy="838"/>
          </a:xfrm>
        </p:grpSpPr>
        <p:sp>
          <p:nvSpPr>
            <p:cNvPr id="33946" name="Rectangle 205"/>
            <p:cNvSpPr>
              <a:spLocks noChangeArrowheads="1"/>
            </p:cNvSpPr>
            <p:nvPr/>
          </p:nvSpPr>
          <p:spPr bwMode="auto">
            <a:xfrm>
              <a:off x="2233"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47" name="Rectangle 206"/>
            <p:cNvSpPr>
              <a:spLocks noChangeArrowheads="1"/>
            </p:cNvSpPr>
            <p:nvPr/>
          </p:nvSpPr>
          <p:spPr bwMode="auto">
            <a:xfrm>
              <a:off x="2261"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948" name="Rectangle 207"/>
            <p:cNvSpPr>
              <a:spLocks noChangeArrowheads="1"/>
            </p:cNvSpPr>
            <p:nvPr/>
          </p:nvSpPr>
          <p:spPr bwMode="auto">
            <a:xfrm>
              <a:off x="2289"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949" name="Rectangle 208"/>
            <p:cNvSpPr>
              <a:spLocks noChangeArrowheads="1"/>
            </p:cNvSpPr>
            <p:nvPr/>
          </p:nvSpPr>
          <p:spPr bwMode="auto">
            <a:xfrm>
              <a:off x="2317"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950" name="Rectangle 209"/>
            <p:cNvSpPr>
              <a:spLocks noChangeArrowheads="1"/>
            </p:cNvSpPr>
            <p:nvPr/>
          </p:nvSpPr>
          <p:spPr bwMode="auto">
            <a:xfrm>
              <a:off x="2373"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951" name="Rectangle 210"/>
            <p:cNvSpPr>
              <a:spLocks noChangeArrowheads="1"/>
            </p:cNvSpPr>
            <p:nvPr/>
          </p:nvSpPr>
          <p:spPr bwMode="auto">
            <a:xfrm>
              <a:off x="2443"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52" name="Rectangle 211"/>
            <p:cNvSpPr>
              <a:spLocks noChangeArrowheads="1"/>
            </p:cNvSpPr>
            <p:nvPr/>
          </p:nvSpPr>
          <p:spPr bwMode="auto">
            <a:xfrm>
              <a:off x="2527" y="2078"/>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3953" name="Rectangle 212"/>
            <p:cNvSpPr>
              <a:spLocks noChangeArrowheads="1"/>
            </p:cNvSpPr>
            <p:nvPr/>
          </p:nvSpPr>
          <p:spPr bwMode="auto">
            <a:xfrm>
              <a:off x="2625" y="2078"/>
              <a:ext cx="11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m</a:t>
              </a:r>
              <a:endParaRPr lang="en-US"/>
            </a:p>
          </p:txBody>
        </p:sp>
        <p:sp>
          <p:nvSpPr>
            <p:cNvPr id="33954" name="Rectangle 213"/>
            <p:cNvSpPr>
              <a:spLocks noChangeArrowheads="1"/>
            </p:cNvSpPr>
            <p:nvPr/>
          </p:nvSpPr>
          <p:spPr bwMode="auto">
            <a:xfrm>
              <a:off x="2723"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955" name="Rectangle 214"/>
            <p:cNvSpPr>
              <a:spLocks noChangeArrowheads="1"/>
            </p:cNvSpPr>
            <p:nvPr/>
          </p:nvSpPr>
          <p:spPr bwMode="auto">
            <a:xfrm>
              <a:off x="2779" y="2078"/>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956" name="Rectangle 215"/>
            <p:cNvSpPr>
              <a:spLocks noChangeArrowheads="1"/>
            </p:cNvSpPr>
            <p:nvPr/>
          </p:nvSpPr>
          <p:spPr bwMode="auto">
            <a:xfrm>
              <a:off x="2821"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57" name="Rectangle 216"/>
            <p:cNvSpPr>
              <a:spLocks noChangeArrowheads="1"/>
            </p:cNvSpPr>
            <p:nvPr/>
          </p:nvSpPr>
          <p:spPr bwMode="auto">
            <a:xfrm>
              <a:off x="2849"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3958" name="Rectangle 217"/>
            <p:cNvSpPr>
              <a:spLocks noChangeArrowheads="1"/>
            </p:cNvSpPr>
            <p:nvPr/>
          </p:nvSpPr>
          <p:spPr bwMode="auto">
            <a:xfrm>
              <a:off x="2905"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3959" name="Rectangle 218"/>
            <p:cNvSpPr>
              <a:spLocks noChangeArrowheads="1"/>
            </p:cNvSpPr>
            <p:nvPr/>
          </p:nvSpPr>
          <p:spPr bwMode="auto">
            <a:xfrm>
              <a:off x="2961"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960" name="Rectangle 219"/>
            <p:cNvSpPr>
              <a:spLocks noChangeArrowheads="1"/>
            </p:cNvSpPr>
            <p:nvPr/>
          </p:nvSpPr>
          <p:spPr bwMode="auto">
            <a:xfrm>
              <a:off x="3031"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61" name="Rectangle 220"/>
            <p:cNvSpPr>
              <a:spLocks noChangeArrowheads="1"/>
            </p:cNvSpPr>
            <p:nvPr/>
          </p:nvSpPr>
          <p:spPr bwMode="auto">
            <a:xfrm>
              <a:off x="3059" y="2078"/>
              <a:ext cx="8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962" name="Rectangle 221"/>
            <p:cNvSpPr>
              <a:spLocks noChangeArrowheads="1"/>
            </p:cNvSpPr>
            <p:nvPr/>
          </p:nvSpPr>
          <p:spPr bwMode="auto">
            <a:xfrm>
              <a:off x="3143"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963" name="Rectangle 222"/>
            <p:cNvSpPr>
              <a:spLocks noChangeArrowheads="1"/>
            </p:cNvSpPr>
            <p:nvPr/>
          </p:nvSpPr>
          <p:spPr bwMode="auto">
            <a:xfrm>
              <a:off x="3213"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3964" name="Rectangle 223"/>
            <p:cNvSpPr>
              <a:spLocks noChangeArrowheads="1"/>
            </p:cNvSpPr>
            <p:nvPr/>
          </p:nvSpPr>
          <p:spPr bwMode="auto">
            <a:xfrm>
              <a:off x="3269"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3965" name="Rectangle 224"/>
            <p:cNvSpPr>
              <a:spLocks noChangeArrowheads="1"/>
            </p:cNvSpPr>
            <p:nvPr/>
          </p:nvSpPr>
          <p:spPr bwMode="auto">
            <a:xfrm>
              <a:off x="3297"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66" name="Rectangle 225"/>
            <p:cNvSpPr>
              <a:spLocks noChangeArrowheads="1"/>
            </p:cNvSpPr>
            <p:nvPr/>
          </p:nvSpPr>
          <p:spPr bwMode="auto">
            <a:xfrm>
              <a:off x="3325" y="2078"/>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967" name="Rectangle 226"/>
            <p:cNvSpPr>
              <a:spLocks noChangeArrowheads="1"/>
            </p:cNvSpPr>
            <p:nvPr/>
          </p:nvSpPr>
          <p:spPr bwMode="auto">
            <a:xfrm>
              <a:off x="3367"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h</a:t>
              </a:r>
              <a:endParaRPr lang="en-US"/>
            </a:p>
          </p:txBody>
        </p:sp>
        <p:sp>
          <p:nvSpPr>
            <p:cNvPr id="33968" name="Rectangle 227"/>
            <p:cNvSpPr>
              <a:spLocks noChangeArrowheads="1"/>
            </p:cNvSpPr>
            <p:nvPr/>
          </p:nvSpPr>
          <p:spPr bwMode="auto">
            <a:xfrm>
              <a:off x="3535"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69" name="Rectangle 228"/>
            <p:cNvSpPr>
              <a:spLocks noChangeArrowheads="1"/>
            </p:cNvSpPr>
            <p:nvPr/>
          </p:nvSpPr>
          <p:spPr bwMode="auto">
            <a:xfrm>
              <a:off x="2065" y="224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70" name="Rectangle 229"/>
            <p:cNvSpPr>
              <a:spLocks noChangeArrowheads="1"/>
            </p:cNvSpPr>
            <p:nvPr/>
          </p:nvSpPr>
          <p:spPr bwMode="auto">
            <a:xfrm>
              <a:off x="3745" y="2078"/>
              <a:ext cx="1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3971" name="Rectangle 230"/>
            <p:cNvSpPr>
              <a:spLocks noChangeArrowheads="1"/>
            </p:cNvSpPr>
            <p:nvPr/>
          </p:nvSpPr>
          <p:spPr bwMode="auto">
            <a:xfrm>
              <a:off x="3871" y="2078"/>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972" name="Rectangle 231"/>
            <p:cNvSpPr>
              <a:spLocks noChangeArrowheads="1"/>
            </p:cNvSpPr>
            <p:nvPr/>
          </p:nvSpPr>
          <p:spPr bwMode="auto">
            <a:xfrm>
              <a:off x="3913"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73" name="Rectangle 232"/>
            <p:cNvSpPr>
              <a:spLocks noChangeArrowheads="1"/>
            </p:cNvSpPr>
            <p:nvPr/>
          </p:nvSpPr>
          <p:spPr bwMode="auto">
            <a:xfrm>
              <a:off x="3941"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974" name="Rectangle 233"/>
            <p:cNvSpPr>
              <a:spLocks noChangeArrowheads="1"/>
            </p:cNvSpPr>
            <p:nvPr/>
          </p:nvSpPr>
          <p:spPr bwMode="auto">
            <a:xfrm>
              <a:off x="3969"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975" name="Rectangle 234"/>
            <p:cNvSpPr>
              <a:spLocks noChangeArrowheads="1"/>
            </p:cNvSpPr>
            <p:nvPr/>
          </p:nvSpPr>
          <p:spPr bwMode="auto">
            <a:xfrm>
              <a:off x="3997" y="2078"/>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976" name="Rectangle 235"/>
            <p:cNvSpPr>
              <a:spLocks noChangeArrowheads="1"/>
            </p:cNvSpPr>
            <p:nvPr/>
          </p:nvSpPr>
          <p:spPr bwMode="auto">
            <a:xfrm>
              <a:off x="4053"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977" name="Rectangle 236"/>
            <p:cNvSpPr>
              <a:spLocks noChangeArrowheads="1"/>
            </p:cNvSpPr>
            <p:nvPr/>
          </p:nvSpPr>
          <p:spPr bwMode="auto">
            <a:xfrm>
              <a:off x="4123"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78" name="Rectangle 237"/>
            <p:cNvSpPr>
              <a:spLocks noChangeArrowheads="1"/>
            </p:cNvSpPr>
            <p:nvPr/>
          </p:nvSpPr>
          <p:spPr bwMode="auto">
            <a:xfrm>
              <a:off x="4207" y="2078"/>
              <a:ext cx="9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B</a:t>
              </a:r>
              <a:endParaRPr lang="en-US"/>
            </a:p>
          </p:txBody>
        </p:sp>
        <p:sp>
          <p:nvSpPr>
            <p:cNvPr id="33979" name="Rectangle 238"/>
            <p:cNvSpPr>
              <a:spLocks noChangeArrowheads="1"/>
            </p:cNvSpPr>
            <p:nvPr/>
          </p:nvSpPr>
          <p:spPr bwMode="auto">
            <a:xfrm>
              <a:off x="4291" y="2078"/>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980" name="Rectangle 239"/>
            <p:cNvSpPr>
              <a:spLocks noChangeArrowheads="1"/>
            </p:cNvSpPr>
            <p:nvPr/>
          </p:nvSpPr>
          <p:spPr bwMode="auto">
            <a:xfrm>
              <a:off x="4333"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81" name="Rectangle 240"/>
            <p:cNvSpPr>
              <a:spLocks noChangeArrowheads="1"/>
            </p:cNvSpPr>
            <p:nvPr/>
          </p:nvSpPr>
          <p:spPr bwMode="auto">
            <a:xfrm>
              <a:off x="4361"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982" name="Rectangle 241"/>
            <p:cNvSpPr>
              <a:spLocks noChangeArrowheads="1"/>
            </p:cNvSpPr>
            <p:nvPr/>
          </p:nvSpPr>
          <p:spPr bwMode="auto">
            <a:xfrm>
              <a:off x="4389"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83" name="Rectangle 242"/>
            <p:cNvSpPr>
              <a:spLocks noChangeArrowheads="1"/>
            </p:cNvSpPr>
            <p:nvPr/>
          </p:nvSpPr>
          <p:spPr bwMode="auto">
            <a:xfrm>
              <a:off x="4417" y="2078"/>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984" name="Rectangle 243"/>
            <p:cNvSpPr>
              <a:spLocks noChangeArrowheads="1"/>
            </p:cNvSpPr>
            <p:nvPr/>
          </p:nvSpPr>
          <p:spPr bwMode="auto">
            <a:xfrm>
              <a:off x="4459"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h</a:t>
              </a:r>
              <a:endParaRPr lang="en-US"/>
            </a:p>
          </p:txBody>
        </p:sp>
        <p:sp>
          <p:nvSpPr>
            <p:cNvPr id="33985" name="Rectangle 244"/>
            <p:cNvSpPr>
              <a:spLocks noChangeArrowheads="1"/>
            </p:cNvSpPr>
            <p:nvPr/>
          </p:nvSpPr>
          <p:spPr bwMode="auto">
            <a:xfrm>
              <a:off x="4529"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86" name="Rectangle 245"/>
            <p:cNvSpPr>
              <a:spLocks noChangeArrowheads="1"/>
            </p:cNvSpPr>
            <p:nvPr/>
          </p:nvSpPr>
          <p:spPr bwMode="auto">
            <a:xfrm>
              <a:off x="4557" y="2078"/>
              <a:ext cx="8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987" name="Rectangle 246"/>
            <p:cNvSpPr>
              <a:spLocks noChangeArrowheads="1"/>
            </p:cNvSpPr>
            <p:nvPr/>
          </p:nvSpPr>
          <p:spPr bwMode="auto">
            <a:xfrm>
              <a:off x="4641"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988" name="Rectangle 247"/>
            <p:cNvSpPr>
              <a:spLocks noChangeArrowheads="1"/>
            </p:cNvSpPr>
            <p:nvPr/>
          </p:nvSpPr>
          <p:spPr bwMode="auto">
            <a:xfrm>
              <a:off x="4711"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3989" name="Rectangle 248"/>
            <p:cNvSpPr>
              <a:spLocks noChangeArrowheads="1"/>
            </p:cNvSpPr>
            <p:nvPr/>
          </p:nvSpPr>
          <p:spPr bwMode="auto">
            <a:xfrm>
              <a:off x="4767"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3990" name="Rectangle 249"/>
            <p:cNvSpPr>
              <a:spLocks noChangeArrowheads="1"/>
            </p:cNvSpPr>
            <p:nvPr/>
          </p:nvSpPr>
          <p:spPr bwMode="auto">
            <a:xfrm>
              <a:off x="4795" y="2078"/>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91" name="Rectangle 250"/>
            <p:cNvSpPr>
              <a:spLocks noChangeArrowheads="1"/>
            </p:cNvSpPr>
            <p:nvPr/>
          </p:nvSpPr>
          <p:spPr bwMode="auto">
            <a:xfrm>
              <a:off x="4823" y="2078"/>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992" name="Rectangle 251"/>
            <p:cNvSpPr>
              <a:spLocks noChangeArrowheads="1"/>
            </p:cNvSpPr>
            <p:nvPr/>
          </p:nvSpPr>
          <p:spPr bwMode="auto">
            <a:xfrm>
              <a:off x="4866" y="2078"/>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h</a:t>
              </a:r>
              <a:endParaRPr lang="en-US"/>
            </a:p>
          </p:txBody>
        </p:sp>
        <p:sp>
          <p:nvSpPr>
            <p:cNvPr id="33993" name="Rectangle 252"/>
            <p:cNvSpPr>
              <a:spLocks noChangeArrowheads="1"/>
            </p:cNvSpPr>
            <p:nvPr/>
          </p:nvSpPr>
          <p:spPr bwMode="auto">
            <a:xfrm>
              <a:off x="5048" y="207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94" name="Line 253"/>
            <p:cNvSpPr>
              <a:spLocks noChangeShapeType="1"/>
            </p:cNvSpPr>
            <p:nvPr/>
          </p:nvSpPr>
          <p:spPr bwMode="auto">
            <a:xfrm>
              <a:off x="672"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95" name="Freeform 254"/>
            <p:cNvSpPr>
              <a:spLocks/>
            </p:cNvSpPr>
            <p:nvPr/>
          </p:nvSpPr>
          <p:spPr bwMode="auto">
            <a:xfrm>
              <a:off x="672" y="2071"/>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96" name="Freeform 255"/>
            <p:cNvSpPr>
              <a:spLocks/>
            </p:cNvSpPr>
            <p:nvPr/>
          </p:nvSpPr>
          <p:spPr bwMode="auto">
            <a:xfrm>
              <a:off x="672" y="2071"/>
              <a:ext cx="1330" cy="1"/>
            </a:xfrm>
            <a:custGeom>
              <a:avLst/>
              <a:gdLst>
                <a:gd name="T0" fmla="*/ 0 w 1330"/>
                <a:gd name="T1" fmla="*/ 0 h 1"/>
                <a:gd name="T2" fmla="*/ 1330 w 1330"/>
                <a:gd name="T3" fmla="*/ 0 h 1"/>
                <a:gd name="T4" fmla="*/ 0 w 1330"/>
                <a:gd name="T5" fmla="*/ 0 h 1"/>
                <a:gd name="T6" fmla="*/ 0 60000 65536"/>
                <a:gd name="T7" fmla="*/ 0 60000 65536"/>
                <a:gd name="T8" fmla="*/ 0 60000 65536"/>
                <a:gd name="T9" fmla="*/ 0 w 1330"/>
                <a:gd name="T10" fmla="*/ 0 h 1"/>
                <a:gd name="T11" fmla="*/ 1330 w 1330"/>
                <a:gd name="T12" fmla="*/ 1 h 1"/>
              </a:gdLst>
              <a:ahLst/>
              <a:cxnLst>
                <a:cxn ang="T6">
                  <a:pos x="T0" y="T1"/>
                </a:cxn>
                <a:cxn ang="T7">
                  <a:pos x="T2" y="T3"/>
                </a:cxn>
                <a:cxn ang="T8">
                  <a:pos x="T4" y="T5"/>
                </a:cxn>
              </a:cxnLst>
              <a:rect l="T9" t="T10" r="T11" b="T12"/>
              <a:pathLst>
                <a:path w="1330" h="1">
                  <a:moveTo>
                    <a:pt x="0" y="0"/>
                  </a:moveTo>
                  <a:lnTo>
                    <a:pt x="1330"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97" name="Line 256"/>
            <p:cNvSpPr>
              <a:spLocks noChangeShapeType="1"/>
            </p:cNvSpPr>
            <p:nvPr/>
          </p:nvSpPr>
          <p:spPr bwMode="auto">
            <a:xfrm>
              <a:off x="672"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98" name="Line 257"/>
            <p:cNvSpPr>
              <a:spLocks noChangeShapeType="1"/>
            </p:cNvSpPr>
            <p:nvPr/>
          </p:nvSpPr>
          <p:spPr bwMode="auto">
            <a:xfrm flipH="1">
              <a:off x="672" y="2071"/>
              <a:ext cx="1316"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99" name="Line 258"/>
            <p:cNvSpPr>
              <a:spLocks noChangeShapeType="1"/>
            </p:cNvSpPr>
            <p:nvPr/>
          </p:nvSpPr>
          <p:spPr bwMode="auto">
            <a:xfrm>
              <a:off x="1988"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00" name="Freeform 259"/>
            <p:cNvSpPr>
              <a:spLocks/>
            </p:cNvSpPr>
            <p:nvPr/>
          </p:nvSpPr>
          <p:spPr bwMode="auto">
            <a:xfrm>
              <a:off x="2002" y="2071"/>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01" name="Freeform 260"/>
            <p:cNvSpPr>
              <a:spLocks/>
            </p:cNvSpPr>
            <p:nvPr/>
          </p:nvSpPr>
          <p:spPr bwMode="auto">
            <a:xfrm>
              <a:off x="2002" y="2071"/>
              <a:ext cx="1681" cy="1"/>
            </a:xfrm>
            <a:custGeom>
              <a:avLst/>
              <a:gdLst>
                <a:gd name="T0" fmla="*/ 0 w 1681"/>
                <a:gd name="T1" fmla="*/ 0 h 1"/>
                <a:gd name="T2" fmla="*/ 1681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0" y="0"/>
                  </a:moveTo>
                  <a:lnTo>
                    <a:pt x="1681"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02" name="Line 261"/>
            <p:cNvSpPr>
              <a:spLocks noChangeShapeType="1"/>
            </p:cNvSpPr>
            <p:nvPr/>
          </p:nvSpPr>
          <p:spPr bwMode="auto">
            <a:xfrm>
              <a:off x="1988"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03" name="Line 262"/>
            <p:cNvSpPr>
              <a:spLocks noChangeShapeType="1"/>
            </p:cNvSpPr>
            <p:nvPr/>
          </p:nvSpPr>
          <p:spPr bwMode="auto">
            <a:xfrm flipH="1">
              <a:off x="1988" y="2071"/>
              <a:ext cx="168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04" name="Line 263"/>
            <p:cNvSpPr>
              <a:spLocks noChangeShapeType="1"/>
            </p:cNvSpPr>
            <p:nvPr/>
          </p:nvSpPr>
          <p:spPr bwMode="auto">
            <a:xfrm>
              <a:off x="3669"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05" name="Freeform 264"/>
            <p:cNvSpPr>
              <a:spLocks/>
            </p:cNvSpPr>
            <p:nvPr/>
          </p:nvSpPr>
          <p:spPr bwMode="auto">
            <a:xfrm>
              <a:off x="3683" y="2071"/>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06" name="Freeform 265"/>
            <p:cNvSpPr>
              <a:spLocks/>
            </p:cNvSpPr>
            <p:nvPr/>
          </p:nvSpPr>
          <p:spPr bwMode="auto">
            <a:xfrm>
              <a:off x="3683" y="2071"/>
              <a:ext cx="1778" cy="1"/>
            </a:xfrm>
            <a:custGeom>
              <a:avLst/>
              <a:gdLst>
                <a:gd name="T0" fmla="*/ 0 w 1778"/>
                <a:gd name="T1" fmla="*/ 0 h 1"/>
                <a:gd name="T2" fmla="*/ 1778 w 1778"/>
                <a:gd name="T3" fmla="*/ 0 h 1"/>
                <a:gd name="T4" fmla="*/ 0 w 1778"/>
                <a:gd name="T5" fmla="*/ 0 h 1"/>
                <a:gd name="T6" fmla="*/ 0 60000 65536"/>
                <a:gd name="T7" fmla="*/ 0 60000 65536"/>
                <a:gd name="T8" fmla="*/ 0 60000 65536"/>
                <a:gd name="T9" fmla="*/ 0 w 1778"/>
                <a:gd name="T10" fmla="*/ 0 h 1"/>
                <a:gd name="T11" fmla="*/ 1778 w 1778"/>
                <a:gd name="T12" fmla="*/ 1 h 1"/>
              </a:gdLst>
              <a:ahLst/>
              <a:cxnLst>
                <a:cxn ang="T6">
                  <a:pos x="T0" y="T1"/>
                </a:cxn>
                <a:cxn ang="T7">
                  <a:pos x="T2" y="T3"/>
                </a:cxn>
                <a:cxn ang="T8">
                  <a:pos x="T4" y="T5"/>
                </a:cxn>
              </a:cxnLst>
              <a:rect l="T9" t="T10" r="T11" b="T12"/>
              <a:pathLst>
                <a:path w="1778" h="1">
                  <a:moveTo>
                    <a:pt x="0" y="0"/>
                  </a:moveTo>
                  <a:lnTo>
                    <a:pt x="1778"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07" name="Line 266"/>
            <p:cNvSpPr>
              <a:spLocks noChangeShapeType="1"/>
            </p:cNvSpPr>
            <p:nvPr/>
          </p:nvSpPr>
          <p:spPr bwMode="auto">
            <a:xfrm>
              <a:off x="3669"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08" name="Line 267"/>
            <p:cNvSpPr>
              <a:spLocks noChangeShapeType="1"/>
            </p:cNvSpPr>
            <p:nvPr/>
          </p:nvSpPr>
          <p:spPr bwMode="auto">
            <a:xfrm flipH="1">
              <a:off x="3669" y="2071"/>
              <a:ext cx="1792"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09" name="Line 268"/>
            <p:cNvSpPr>
              <a:spLocks noChangeShapeType="1"/>
            </p:cNvSpPr>
            <p:nvPr/>
          </p:nvSpPr>
          <p:spPr bwMode="auto">
            <a:xfrm>
              <a:off x="5461"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10" name="Freeform 269"/>
            <p:cNvSpPr>
              <a:spLocks/>
            </p:cNvSpPr>
            <p:nvPr/>
          </p:nvSpPr>
          <p:spPr bwMode="auto">
            <a:xfrm>
              <a:off x="5461" y="2071"/>
              <a:ext cx="1" cy="14"/>
            </a:xfrm>
            <a:custGeom>
              <a:avLst/>
              <a:gdLst>
                <a:gd name="T0" fmla="*/ 0 w 1"/>
                <a:gd name="T1" fmla="*/ 0 h 14"/>
                <a:gd name="T2" fmla="*/ 0 w 1"/>
                <a:gd name="T3" fmla="*/ 14 h 14"/>
                <a:gd name="T4" fmla="*/ 0 w 1"/>
                <a:gd name="T5" fmla="*/ 0 h 14"/>
                <a:gd name="T6" fmla="*/ 0 60000 65536"/>
                <a:gd name="T7" fmla="*/ 0 60000 65536"/>
                <a:gd name="T8" fmla="*/ 0 60000 65536"/>
                <a:gd name="T9" fmla="*/ 0 w 1"/>
                <a:gd name="T10" fmla="*/ 0 h 14"/>
                <a:gd name="T11" fmla="*/ 1 w 1"/>
                <a:gd name="T12" fmla="*/ 14 h 14"/>
              </a:gdLst>
              <a:ahLst/>
              <a:cxnLst>
                <a:cxn ang="T6">
                  <a:pos x="T0" y="T1"/>
                </a:cxn>
                <a:cxn ang="T7">
                  <a:pos x="T2" y="T3"/>
                </a:cxn>
                <a:cxn ang="T8">
                  <a:pos x="T4" y="T5"/>
                </a:cxn>
              </a:cxnLst>
              <a:rect l="T9" t="T10" r="T11" b="T12"/>
              <a:pathLst>
                <a:path w="1"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11" name="Freeform 270"/>
            <p:cNvSpPr>
              <a:spLocks/>
            </p:cNvSpPr>
            <p:nvPr/>
          </p:nvSpPr>
          <p:spPr bwMode="auto">
            <a:xfrm>
              <a:off x="672" y="2085"/>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12" name="Line 271"/>
            <p:cNvSpPr>
              <a:spLocks noChangeShapeType="1"/>
            </p:cNvSpPr>
            <p:nvPr/>
          </p:nvSpPr>
          <p:spPr bwMode="auto">
            <a:xfrm>
              <a:off x="5461" y="2071"/>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13" name="Line 272"/>
            <p:cNvSpPr>
              <a:spLocks noChangeShapeType="1"/>
            </p:cNvSpPr>
            <p:nvPr/>
          </p:nvSpPr>
          <p:spPr bwMode="auto">
            <a:xfrm flipV="1">
              <a:off x="672" y="2071"/>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14" name="Freeform 273"/>
            <p:cNvSpPr>
              <a:spLocks/>
            </p:cNvSpPr>
            <p:nvPr/>
          </p:nvSpPr>
          <p:spPr bwMode="auto">
            <a:xfrm>
              <a:off x="2002" y="2085"/>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15" name="Freeform 274"/>
            <p:cNvSpPr>
              <a:spLocks/>
            </p:cNvSpPr>
            <p:nvPr/>
          </p:nvSpPr>
          <p:spPr bwMode="auto">
            <a:xfrm>
              <a:off x="3683" y="2085"/>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16" name="Line 275"/>
            <p:cNvSpPr>
              <a:spLocks noChangeShapeType="1"/>
            </p:cNvSpPr>
            <p:nvPr/>
          </p:nvSpPr>
          <p:spPr bwMode="auto">
            <a:xfrm flipV="1">
              <a:off x="1988" y="2071"/>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17" name="Line 276"/>
            <p:cNvSpPr>
              <a:spLocks noChangeShapeType="1"/>
            </p:cNvSpPr>
            <p:nvPr/>
          </p:nvSpPr>
          <p:spPr bwMode="auto">
            <a:xfrm flipV="1">
              <a:off x="3669" y="2071"/>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18" name="Freeform 277"/>
            <p:cNvSpPr>
              <a:spLocks/>
            </p:cNvSpPr>
            <p:nvPr/>
          </p:nvSpPr>
          <p:spPr bwMode="auto">
            <a:xfrm>
              <a:off x="5461" y="2085"/>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19" name="Line 278"/>
            <p:cNvSpPr>
              <a:spLocks noChangeShapeType="1"/>
            </p:cNvSpPr>
            <p:nvPr/>
          </p:nvSpPr>
          <p:spPr bwMode="auto">
            <a:xfrm flipV="1">
              <a:off x="5461" y="2071"/>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20" name="Rectangle 279"/>
            <p:cNvSpPr>
              <a:spLocks noChangeArrowheads="1"/>
            </p:cNvSpPr>
            <p:nvPr/>
          </p:nvSpPr>
          <p:spPr bwMode="auto">
            <a:xfrm>
              <a:off x="728" y="2407"/>
              <a:ext cx="252" cy="154"/>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34021" name="Rectangle 280"/>
            <p:cNvSpPr>
              <a:spLocks noChangeArrowheads="1"/>
            </p:cNvSpPr>
            <p:nvPr/>
          </p:nvSpPr>
          <p:spPr bwMode="auto">
            <a:xfrm>
              <a:off x="735" y="2414"/>
              <a:ext cx="8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022" name="Rectangle 281"/>
            <p:cNvSpPr>
              <a:spLocks noChangeArrowheads="1"/>
            </p:cNvSpPr>
            <p:nvPr/>
          </p:nvSpPr>
          <p:spPr bwMode="auto">
            <a:xfrm>
              <a:off x="805" y="2414"/>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023" name="Rectangle 282"/>
            <p:cNvSpPr>
              <a:spLocks noChangeArrowheads="1"/>
            </p:cNvSpPr>
            <p:nvPr/>
          </p:nvSpPr>
          <p:spPr bwMode="auto">
            <a:xfrm>
              <a:off x="833" y="2414"/>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z</a:t>
              </a:r>
              <a:endParaRPr lang="en-US"/>
            </a:p>
          </p:txBody>
        </p:sp>
        <p:sp>
          <p:nvSpPr>
            <p:cNvPr id="34024" name="Rectangle 283"/>
            <p:cNvSpPr>
              <a:spLocks noChangeArrowheads="1"/>
            </p:cNvSpPr>
            <p:nvPr/>
          </p:nvSpPr>
          <p:spPr bwMode="auto">
            <a:xfrm>
              <a:off x="889" y="2414"/>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025" name="Rectangle 284"/>
            <p:cNvSpPr>
              <a:spLocks noChangeArrowheads="1"/>
            </p:cNvSpPr>
            <p:nvPr/>
          </p:nvSpPr>
          <p:spPr bwMode="auto">
            <a:xfrm>
              <a:off x="987"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26" name="Rectangle 285"/>
            <p:cNvSpPr>
              <a:spLocks noChangeArrowheads="1"/>
            </p:cNvSpPr>
            <p:nvPr/>
          </p:nvSpPr>
          <p:spPr bwMode="auto">
            <a:xfrm>
              <a:off x="2065"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1</a:t>
              </a:r>
              <a:endParaRPr lang="en-US"/>
            </a:p>
          </p:txBody>
        </p:sp>
        <p:sp>
          <p:nvSpPr>
            <p:cNvPr id="34027" name="Rectangle 286"/>
            <p:cNvSpPr>
              <a:spLocks noChangeArrowheads="1"/>
            </p:cNvSpPr>
            <p:nvPr/>
          </p:nvSpPr>
          <p:spPr bwMode="auto">
            <a:xfrm>
              <a:off x="2135"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28" name="Rectangle 287"/>
            <p:cNvSpPr>
              <a:spLocks noChangeArrowheads="1"/>
            </p:cNvSpPr>
            <p:nvPr/>
          </p:nvSpPr>
          <p:spPr bwMode="auto">
            <a:xfrm>
              <a:off x="2163" y="2414"/>
              <a:ext cx="11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m</a:t>
              </a:r>
              <a:endParaRPr lang="en-US"/>
            </a:p>
          </p:txBody>
        </p:sp>
        <p:sp>
          <p:nvSpPr>
            <p:cNvPr id="34029" name="Rectangle 288"/>
            <p:cNvSpPr>
              <a:spLocks noChangeArrowheads="1"/>
            </p:cNvSpPr>
            <p:nvPr/>
          </p:nvSpPr>
          <p:spPr bwMode="auto">
            <a:xfrm>
              <a:off x="2261" y="2414"/>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030" name="Rectangle 289"/>
            <p:cNvSpPr>
              <a:spLocks noChangeArrowheads="1"/>
            </p:cNvSpPr>
            <p:nvPr/>
          </p:nvSpPr>
          <p:spPr bwMode="auto">
            <a:xfrm>
              <a:off x="2289" y="2414"/>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031" name="Rectangle 290"/>
            <p:cNvSpPr>
              <a:spLocks noChangeArrowheads="1"/>
            </p:cNvSpPr>
            <p:nvPr/>
          </p:nvSpPr>
          <p:spPr bwMode="auto">
            <a:xfrm>
              <a:off x="2317" y="2414"/>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032" name="Rectangle 291"/>
            <p:cNvSpPr>
              <a:spLocks noChangeArrowheads="1"/>
            </p:cNvSpPr>
            <p:nvPr/>
          </p:nvSpPr>
          <p:spPr bwMode="auto">
            <a:xfrm>
              <a:off x="2345" y="2414"/>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033" name="Rectangle 292"/>
            <p:cNvSpPr>
              <a:spLocks noChangeArrowheads="1"/>
            </p:cNvSpPr>
            <p:nvPr/>
          </p:nvSpPr>
          <p:spPr bwMode="auto">
            <a:xfrm>
              <a:off x="237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034" name="Rectangle 293"/>
            <p:cNvSpPr>
              <a:spLocks noChangeArrowheads="1"/>
            </p:cNvSpPr>
            <p:nvPr/>
          </p:nvSpPr>
          <p:spPr bwMode="auto">
            <a:xfrm>
              <a:off x="244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035" name="Rectangle 294"/>
            <p:cNvSpPr>
              <a:spLocks noChangeArrowheads="1"/>
            </p:cNvSpPr>
            <p:nvPr/>
          </p:nvSpPr>
          <p:spPr bwMode="auto">
            <a:xfrm>
              <a:off x="2513"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36" name="Rectangle 295"/>
            <p:cNvSpPr>
              <a:spLocks noChangeArrowheads="1"/>
            </p:cNvSpPr>
            <p:nvPr/>
          </p:nvSpPr>
          <p:spPr bwMode="auto">
            <a:xfrm>
              <a:off x="2541" y="2414"/>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4037" name="Rectangle 296"/>
            <p:cNvSpPr>
              <a:spLocks noChangeArrowheads="1"/>
            </p:cNvSpPr>
            <p:nvPr/>
          </p:nvSpPr>
          <p:spPr bwMode="auto">
            <a:xfrm>
              <a:off x="2639"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038" name="Rectangle 297"/>
            <p:cNvSpPr>
              <a:spLocks noChangeArrowheads="1"/>
            </p:cNvSpPr>
            <p:nvPr/>
          </p:nvSpPr>
          <p:spPr bwMode="auto">
            <a:xfrm>
              <a:off x="2709" y="2414"/>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039" name="Rectangle 298"/>
            <p:cNvSpPr>
              <a:spLocks noChangeArrowheads="1"/>
            </p:cNvSpPr>
            <p:nvPr/>
          </p:nvSpPr>
          <p:spPr bwMode="auto">
            <a:xfrm>
              <a:off x="2751"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d</a:t>
              </a:r>
              <a:endParaRPr lang="en-US"/>
            </a:p>
          </p:txBody>
        </p:sp>
        <p:sp>
          <p:nvSpPr>
            <p:cNvPr id="34040" name="Rectangle 299"/>
            <p:cNvSpPr>
              <a:spLocks noChangeArrowheads="1"/>
            </p:cNvSpPr>
            <p:nvPr/>
          </p:nvSpPr>
          <p:spPr bwMode="auto">
            <a:xfrm>
              <a:off x="2821" y="2414"/>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041" name="Rectangle 300"/>
            <p:cNvSpPr>
              <a:spLocks noChangeArrowheads="1"/>
            </p:cNvSpPr>
            <p:nvPr/>
          </p:nvSpPr>
          <p:spPr bwMode="auto">
            <a:xfrm>
              <a:off x="2863"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42" name="Rectangle 301"/>
            <p:cNvSpPr>
              <a:spLocks noChangeArrowheads="1"/>
            </p:cNvSpPr>
            <p:nvPr/>
          </p:nvSpPr>
          <p:spPr bwMode="auto">
            <a:xfrm>
              <a:off x="2891" y="2414"/>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043" name="Rectangle 302"/>
            <p:cNvSpPr>
              <a:spLocks noChangeArrowheads="1"/>
            </p:cNvSpPr>
            <p:nvPr/>
          </p:nvSpPr>
          <p:spPr bwMode="auto">
            <a:xfrm>
              <a:off x="293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5</a:t>
              </a:r>
              <a:endParaRPr lang="en-US"/>
            </a:p>
          </p:txBody>
        </p:sp>
        <p:sp>
          <p:nvSpPr>
            <p:cNvPr id="34044" name="Rectangle 303"/>
            <p:cNvSpPr>
              <a:spLocks noChangeArrowheads="1"/>
            </p:cNvSpPr>
            <p:nvPr/>
          </p:nvSpPr>
          <p:spPr bwMode="auto">
            <a:xfrm>
              <a:off x="300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0</a:t>
              </a:r>
              <a:endParaRPr lang="en-US"/>
            </a:p>
          </p:txBody>
        </p:sp>
        <p:sp>
          <p:nvSpPr>
            <p:cNvPr id="34045" name="Rectangle 304"/>
            <p:cNvSpPr>
              <a:spLocks noChangeArrowheads="1"/>
            </p:cNvSpPr>
            <p:nvPr/>
          </p:nvSpPr>
          <p:spPr bwMode="auto">
            <a:xfrm>
              <a:off x="307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0</a:t>
              </a:r>
              <a:endParaRPr lang="en-US"/>
            </a:p>
          </p:txBody>
        </p:sp>
        <p:sp>
          <p:nvSpPr>
            <p:cNvPr id="34046" name="Rectangle 305"/>
            <p:cNvSpPr>
              <a:spLocks noChangeArrowheads="1"/>
            </p:cNvSpPr>
            <p:nvPr/>
          </p:nvSpPr>
          <p:spPr bwMode="auto">
            <a:xfrm>
              <a:off x="3143"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47" name="Rectangle 306"/>
            <p:cNvSpPr>
              <a:spLocks noChangeArrowheads="1"/>
            </p:cNvSpPr>
            <p:nvPr/>
          </p:nvSpPr>
          <p:spPr bwMode="auto">
            <a:xfrm>
              <a:off x="3171" y="2414"/>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048" name="Rectangle 307"/>
            <p:cNvSpPr>
              <a:spLocks noChangeArrowheads="1"/>
            </p:cNvSpPr>
            <p:nvPr/>
          </p:nvSpPr>
          <p:spPr bwMode="auto">
            <a:xfrm>
              <a:off x="3199" y="2414"/>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049" name="Rectangle 308"/>
            <p:cNvSpPr>
              <a:spLocks noChangeArrowheads="1"/>
            </p:cNvSpPr>
            <p:nvPr/>
          </p:nvSpPr>
          <p:spPr bwMode="auto">
            <a:xfrm>
              <a:off x="3255"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x</a:t>
              </a:r>
              <a:endParaRPr lang="en-US"/>
            </a:p>
          </p:txBody>
        </p:sp>
        <p:sp>
          <p:nvSpPr>
            <p:cNvPr id="34050" name="Rectangle 309"/>
            <p:cNvSpPr>
              <a:spLocks noChangeArrowheads="1"/>
            </p:cNvSpPr>
            <p:nvPr/>
          </p:nvSpPr>
          <p:spPr bwMode="auto">
            <a:xfrm>
              <a:off x="3325" y="2414"/>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051" name="Rectangle 310"/>
            <p:cNvSpPr>
              <a:spLocks noChangeArrowheads="1"/>
            </p:cNvSpPr>
            <p:nvPr/>
          </p:nvSpPr>
          <p:spPr bwMode="auto">
            <a:xfrm>
              <a:off x="3353" y="2414"/>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052" name="Rectangle 311"/>
            <p:cNvSpPr>
              <a:spLocks noChangeArrowheads="1"/>
            </p:cNvSpPr>
            <p:nvPr/>
          </p:nvSpPr>
          <p:spPr bwMode="auto">
            <a:xfrm>
              <a:off x="3395"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53" name="Rectangle 312"/>
            <p:cNvSpPr>
              <a:spLocks noChangeArrowheads="1"/>
            </p:cNvSpPr>
            <p:nvPr/>
          </p:nvSpPr>
          <p:spPr bwMode="auto">
            <a:xfrm>
              <a:off x="342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054" name="Rectangle 313"/>
            <p:cNvSpPr>
              <a:spLocks noChangeArrowheads="1"/>
            </p:cNvSpPr>
            <p:nvPr/>
          </p:nvSpPr>
          <p:spPr bwMode="auto">
            <a:xfrm>
              <a:off x="3493" y="2414"/>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f</a:t>
              </a:r>
              <a:endParaRPr lang="en-US"/>
            </a:p>
          </p:txBody>
        </p:sp>
        <p:sp>
          <p:nvSpPr>
            <p:cNvPr id="34055" name="Rectangle 314"/>
            <p:cNvSpPr>
              <a:spLocks noChangeArrowheads="1"/>
            </p:cNvSpPr>
            <p:nvPr/>
          </p:nvSpPr>
          <p:spPr bwMode="auto">
            <a:xfrm>
              <a:off x="3535"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56" name="Rectangle 315"/>
            <p:cNvSpPr>
              <a:spLocks noChangeArrowheads="1"/>
            </p:cNvSpPr>
            <p:nvPr/>
          </p:nvSpPr>
          <p:spPr bwMode="auto">
            <a:xfrm>
              <a:off x="356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2</a:t>
              </a:r>
              <a:endParaRPr lang="en-US"/>
            </a:p>
          </p:txBody>
        </p:sp>
        <p:sp>
          <p:nvSpPr>
            <p:cNvPr id="34057" name="Rectangle 316"/>
            <p:cNvSpPr>
              <a:spLocks noChangeArrowheads="1"/>
            </p:cNvSpPr>
            <p:nvPr/>
          </p:nvSpPr>
          <p:spPr bwMode="auto">
            <a:xfrm>
              <a:off x="363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0</a:t>
              </a:r>
              <a:endParaRPr lang="en-US"/>
            </a:p>
          </p:txBody>
        </p:sp>
        <p:sp>
          <p:nvSpPr>
            <p:cNvPr id="34058" name="Rectangle 317"/>
            <p:cNvSpPr>
              <a:spLocks noChangeArrowheads="1"/>
            </p:cNvSpPr>
            <p:nvPr/>
          </p:nvSpPr>
          <p:spPr bwMode="auto">
            <a:xfrm>
              <a:off x="370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0</a:t>
              </a:r>
              <a:endParaRPr lang="en-US"/>
            </a:p>
          </p:txBody>
        </p:sp>
        <p:sp>
          <p:nvSpPr>
            <p:cNvPr id="34059" name="Rectangle 318"/>
            <p:cNvSpPr>
              <a:spLocks noChangeArrowheads="1"/>
            </p:cNvSpPr>
            <p:nvPr/>
          </p:nvSpPr>
          <p:spPr bwMode="auto">
            <a:xfrm>
              <a:off x="3773"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0</a:t>
              </a:r>
              <a:endParaRPr lang="en-US"/>
            </a:p>
          </p:txBody>
        </p:sp>
        <p:sp>
          <p:nvSpPr>
            <p:cNvPr id="34060" name="Rectangle 319"/>
            <p:cNvSpPr>
              <a:spLocks noChangeArrowheads="1"/>
            </p:cNvSpPr>
            <p:nvPr/>
          </p:nvSpPr>
          <p:spPr bwMode="auto">
            <a:xfrm>
              <a:off x="3843"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61" name="Rectangle 320"/>
            <p:cNvSpPr>
              <a:spLocks noChangeArrowheads="1"/>
            </p:cNvSpPr>
            <p:nvPr/>
          </p:nvSpPr>
          <p:spPr bwMode="auto">
            <a:xfrm>
              <a:off x="3871" y="2414"/>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4062" name="Rectangle 321"/>
            <p:cNvSpPr>
              <a:spLocks noChangeArrowheads="1"/>
            </p:cNvSpPr>
            <p:nvPr/>
          </p:nvSpPr>
          <p:spPr bwMode="auto">
            <a:xfrm>
              <a:off x="3969"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063" name="Rectangle 322"/>
            <p:cNvSpPr>
              <a:spLocks noChangeArrowheads="1"/>
            </p:cNvSpPr>
            <p:nvPr/>
          </p:nvSpPr>
          <p:spPr bwMode="auto">
            <a:xfrm>
              <a:off x="4039" y="2414"/>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064" name="Rectangle 323"/>
            <p:cNvSpPr>
              <a:spLocks noChangeArrowheads="1"/>
            </p:cNvSpPr>
            <p:nvPr/>
          </p:nvSpPr>
          <p:spPr bwMode="auto">
            <a:xfrm>
              <a:off x="4081"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d</a:t>
              </a:r>
              <a:endParaRPr lang="en-US"/>
            </a:p>
          </p:txBody>
        </p:sp>
        <p:sp>
          <p:nvSpPr>
            <p:cNvPr id="34065" name="Rectangle 324"/>
            <p:cNvSpPr>
              <a:spLocks noChangeArrowheads="1"/>
            </p:cNvSpPr>
            <p:nvPr/>
          </p:nvSpPr>
          <p:spPr bwMode="auto">
            <a:xfrm>
              <a:off x="4151" y="2414"/>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066" name="Rectangle 325"/>
            <p:cNvSpPr>
              <a:spLocks noChangeArrowheads="1"/>
            </p:cNvSpPr>
            <p:nvPr/>
          </p:nvSpPr>
          <p:spPr bwMode="auto">
            <a:xfrm>
              <a:off x="4193"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67" name="Rectangle 326"/>
            <p:cNvSpPr>
              <a:spLocks noChangeArrowheads="1"/>
            </p:cNvSpPr>
            <p:nvPr/>
          </p:nvSpPr>
          <p:spPr bwMode="auto">
            <a:xfrm>
              <a:off x="4221" y="2414"/>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068" name="Rectangle 327"/>
            <p:cNvSpPr>
              <a:spLocks noChangeArrowheads="1"/>
            </p:cNvSpPr>
            <p:nvPr/>
          </p:nvSpPr>
          <p:spPr bwMode="auto">
            <a:xfrm>
              <a:off x="4277" y="2414"/>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069" name="Rectangle 328"/>
            <p:cNvSpPr>
              <a:spLocks noChangeArrowheads="1"/>
            </p:cNvSpPr>
            <p:nvPr/>
          </p:nvSpPr>
          <p:spPr bwMode="auto">
            <a:xfrm>
              <a:off x="4333" y="2414"/>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4070" name="Rectangle 329"/>
            <p:cNvSpPr>
              <a:spLocks noChangeArrowheads="1"/>
            </p:cNvSpPr>
            <p:nvPr/>
          </p:nvSpPr>
          <p:spPr bwMode="auto">
            <a:xfrm>
              <a:off x="4389" y="2414"/>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h</a:t>
              </a:r>
              <a:endParaRPr lang="en-US"/>
            </a:p>
          </p:txBody>
        </p:sp>
        <p:sp>
          <p:nvSpPr>
            <p:cNvPr id="34071" name="Rectangle 330"/>
            <p:cNvSpPr>
              <a:spLocks noChangeArrowheads="1"/>
            </p:cNvSpPr>
            <p:nvPr/>
          </p:nvSpPr>
          <p:spPr bwMode="auto">
            <a:xfrm>
              <a:off x="4459" y="2414"/>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072" name="Rectangle 331"/>
            <p:cNvSpPr>
              <a:spLocks noChangeArrowheads="1"/>
            </p:cNvSpPr>
            <p:nvPr/>
          </p:nvSpPr>
          <p:spPr bwMode="auto">
            <a:xfrm>
              <a:off x="4725" y="2414"/>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73" name="Rectangle 332"/>
            <p:cNvSpPr>
              <a:spLocks noChangeArrowheads="1"/>
            </p:cNvSpPr>
            <p:nvPr/>
          </p:nvSpPr>
          <p:spPr bwMode="auto">
            <a:xfrm>
              <a:off x="2065" y="2568"/>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074" name="Line 333"/>
            <p:cNvSpPr>
              <a:spLocks noChangeShapeType="1"/>
            </p:cNvSpPr>
            <p:nvPr/>
          </p:nvSpPr>
          <p:spPr bwMode="auto">
            <a:xfrm>
              <a:off x="672" y="2393"/>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75" name="Line 334"/>
            <p:cNvSpPr>
              <a:spLocks noChangeShapeType="1"/>
            </p:cNvSpPr>
            <p:nvPr/>
          </p:nvSpPr>
          <p:spPr bwMode="auto">
            <a:xfrm flipV="1">
              <a:off x="672" y="2393"/>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76" name="Rectangle 335"/>
            <p:cNvSpPr>
              <a:spLocks noChangeArrowheads="1"/>
            </p:cNvSpPr>
            <p:nvPr/>
          </p:nvSpPr>
          <p:spPr bwMode="auto">
            <a:xfrm>
              <a:off x="672" y="2393"/>
              <a:ext cx="1316" cy="1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4077" name="Freeform 336"/>
            <p:cNvSpPr>
              <a:spLocks/>
            </p:cNvSpPr>
            <p:nvPr/>
          </p:nvSpPr>
          <p:spPr bwMode="auto">
            <a:xfrm>
              <a:off x="672" y="2407"/>
              <a:ext cx="1330" cy="1"/>
            </a:xfrm>
            <a:custGeom>
              <a:avLst/>
              <a:gdLst>
                <a:gd name="T0" fmla="*/ 0 w 1330"/>
                <a:gd name="T1" fmla="*/ 0 h 1"/>
                <a:gd name="T2" fmla="*/ 1330 w 1330"/>
                <a:gd name="T3" fmla="*/ 0 h 1"/>
                <a:gd name="T4" fmla="*/ 0 w 1330"/>
                <a:gd name="T5" fmla="*/ 0 h 1"/>
                <a:gd name="T6" fmla="*/ 0 60000 65536"/>
                <a:gd name="T7" fmla="*/ 0 60000 65536"/>
                <a:gd name="T8" fmla="*/ 0 60000 65536"/>
                <a:gd name="T9" fmla="*/ 0 w 1330"/>
                <a:gd name="T10" fmla="*/ 0 h 1"/>
                <a:gd name="T11" fmla="*/ 1330 w 1330"/>
                <a:gd name="T12" fmla="*/ 1 h 1"/>
              </a:gdLst>
              <a:ahLst/>
              <a:cxnLst>
                <a:cxn ang="T6">
                  <a:pos x="T0" y="T1"/>
                </a:cxn>
                <a:cxn ang="T7">
                  <a:pos x="T2" y="T3"/>
                </a:cxn>
                <a:cxn ang="T8">
                  <a:pos x="T4" y="T5"/>
                </a:cxn>
              </a:cxnLst>
              <a:rect l="T9" t="T10" r="T11" b="T12"/>
              <a:pathLst>
                <a:path w="1330" h="1">
                  <a:moveTo>
                    <a:pt x="0" y="0"/>
                  </a:moveTo>
                  <a:lnTo>
                    <a:pt x="1330"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78" name="Line 337"/>
            <p:cNvSpPr>
              <a:spLocks noChangeShapeType="1"/>
            </p:cNvSpPr>
            <p:nvPr/>
          </p:nvSpPr>
          <p:spPr bwMode="auto">
            <a:xfrm flipH="1">
              <a:off x="672" y="2393"/>
              <a:ext cx="1316"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79" name="Line 338"/>
            <p:cNvSpPr>
              <a:spLocks noChangeShapeType="1"/>
            </p:cNvSpPr>
            <p:nvPr/>
          </p:nvSpPr>
          <p:spPr bwMode="auto">
            <a:xfrm>
              <a:off x="1988" y="2393"/>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80" name="Line 339"/>
            <p:cNvSpPr>
              <a:spLocks noChangeShapeType="1"/>
            </p:cNvSpPr>
            <p:nvPr/>
          </p:nvSpPr>
          <p:spPr bwMode="auto">
            <a:xfrm flipV="1">
              <a:off x="1988" y="2393"/>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81" name="Rectangle 340"/>
            <p:cNvSpPr>
              <a:spLocks noChangeArrowheads="1"/>
            </p:cNvSpPr>
            <p:nvPr/>
          </p:nvSpPr>
          <p:spPr bwMode="auto">
            <a:xfrm>
              <a:off x="1988" y="2393"/>
              <a:ext cx="1681" cy="1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4082" name="Freeform 341"/>
            <p:cNvSpPr>
              <a:spLocks/>
            </p:cNvSpPr>
            <p:nvPr/>
          </p:nvSpPr>
          <p:spPr bwMode="auto">
            <a:xfrm>
              <a:off x="2002" y="2407"/>
              <a:ext cx="1681" cy="1"/>
            </a:xfrm>
            <a:custGeom>
              <a:avLst/>
              <a:gdLst>
                <a:gd name="T0" fmla="*/ 0 w 1681"/>
                <a:gd name="T1" fmla="*/ 0 h 1"/>
                <a:gd name="T2" fmla="*/ 1681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0" y="0"/>
                  </a:moveTo>
                  <a:lnTo>
                    <a:pt x="1681"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83" name="Line 342"/>
            <p:cNvSpPr>
              <a:spLocks noChangeShapeType="1"/>
            </p:cNvSpPr>
            <p:nvPr/>
          </p:nvSpPr>
          <p:spPr bwMode="auto">
            <a:xfrm flipH="1">
              <a:off x="1988" y="2393"/>
              <a:ext cx="168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84" name="Line 343"/>
            <p:cNvSpPr>
              <a:spLocks noChangeShapeType="1"/>
            </p:cNvSpPr>
            <p:nvPr/>
          </p:nvSpPr>
          <p:spPr bwMode="auto">
            <a:xfrm>
              <a:off x="3669" y="2393"/>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85" name="Line 344"/>
            <p:cNvSpPr>
              <a:spLocks noChangeShapeType="1"/>
            </p:cNvSpPr>
            <p:nvPr/>
          </p:nvSpPr>
          <p:spPr bwMode="auto">
            <a:xfrm flipV="1">
              <a:off x="3669" y="2393"/>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86" name="Rectangle 345"/>
            <p:cNvSpPr>
              <a:spLocks noChangeArrowheads="1"/>
            </p:cNvSpPr>
            <p:nvPr/>
          </p:nvSpPr>
          <p:spPr bwMode="auto">
            <a:xfrm>
              <a:off x="3669" y="2393"/>
              <a:ext cx="1792" cy="1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4087" name="Freeform 346"/>
            <p:cNvSpPr>
              <a:spLocks/>
            </p:cNvSpPr>
            <p:nvPr/>
          </p:nvSpPr>
          <p:spPr bwMode="auto">
            <a:xfrm>
              <a:off x="3683" y="2407"/>
              <a:ext cx="1778" cy="1"/>
            </a:xfrm>
            <a:custGeom>
              <a:avLst/>
              <a:gdLst>
                <a:gd name="T0" fmla="*/ 0 w 1778"/>
                <a:gd name="T1" fmla="*/ 0 h 1"/>
                <a:gd name="T2" fmla="*/ 1778 w 1778"/>
                <a:gd name="T3" fmla="*/ 0 h 1"/>
                <a:gd name="T4" fmla="*/ 0 w 1778"/>
                <a:gd name="T5" fmla="*/ 0 h 1"/>
                <a:gd name="T6" fmla="*/ 0 60000 65536"/>
                <a:gd name="T7" fmla="*/ 0 60000 65536"/>
                <a:gd name="T8" fmla="*/ 0 60000 65536"/>
                <a:gd name="T9" fmla="*/ 0 w 1778"/>
                <a:gd name="T10" fmla="*/ 0 h 1"/>
                <a:gd name="T11" fmla="*/ 1778 w 1778"/>
                <a:gd name="T12" fmla="*/ 1 h 1"/>
              </a:gdLst>
              <a:ahLst/>
              <a:cxnLst>
                <a:cxn ang="T6">
                  <a:pos x="T0" y="T1"/>
                </a:cxn>
                <a:cxn ang="T7">
                  <a:pos x="T2" y="T3"/>
                </a:cxn>
                <a:cxn ang="T8">
                  <a:pos x="T4" y="T5"/>
                </a:cxn>
              </a:cxnLst>
              <a:rect l="T9" t="T10" r="T11" b="T12"/>
              <a:pathLst>
                <a:path w="1778" h="1">
                  <a:moveTo>
                    <a:pt x="0" y="0"/>
                  </a:moveTo>
                  <a:lnTo>
                    <a:pt x="1778"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88" name="Line 347"/>
            <p:cNvSpPr>
              <a:spLocks noChangeShapeType="1"/>
            </p:cNvSpPr>
            <p:nvPr/>
          </p:nvSpPr>
          <p:spPr bwMode="auto">
            <a:xfrm flipH="1">
              <a:off x="3669" y="2393"/>
              <a:ext cx="1792"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89" name="Line 348"/>
            <p:cNvSpPr>
              <a:spLocks noChangeShapeType="1"/>
            </p:cNvSpPr>
            <p:nvPr/>
          </p:nvSpPr>
          <p:spPr bwMode="auto">
            <a:xfrm>
              <a:off x="5461" y="2393"/>
              <a:ext cx="1" cy="1"/>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90" name="Line 349"/>
            <p:cNvSpPr>
              <a:spLocks noChangeShapeType="1"/>
            </p:cNvSpPr>
            <p:nvPr/>
          </p:nvSpPr>
          <p:spPr bwMode="auto">
            <a:xfrm flipV="1">
              <a:off x="5461" y="2393"/>
              <a:ext cx="1" cy="14"/>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91" name="Freeform 350"/>
            <p:cNvSpPr>
              <a:spLocks/>
            </p:cNvSpPr>
            <p:nvPr/>
          </p:nvSpPr>
          <p:spPr bwMode="auto">
            <a:xfrm>
              <a:off x="672" y="2407"/>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92" name="Freeform 351"/>
            <p:cNvSpPr>
              <a:spLocks/>
            </p:cNvSpPr>
            <p:nvPr/>
          </p:nvSpPr>
          <p:spPr bwMode="auto">
            <a:xfrm>
              <a:off x="2002" y="2407"/>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93" name="Line 352"/>
            <p:cNvSpPr>
              <a:spLocks noChangeShapeType="1"/>
            </p:cNvSpPr>
            <p:nvPr/>
          </p:nvSpPr>
          <p:spPr bwMode="auto">
            <a:xfrm flipV="1">
              <a:off x="672" y="2407"/>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94" name="Line 353"/>
            <p:cNvSpPr>
              <a:spLocks noChangeShapeType="1"/>
            </p:cNvSpPr>
            <p:nvPr/>
          </p:nvSpPr>
          <p:spPr bwMode="auto">
            <a:xfrm flipV="1">
              <a:off x="1988" y="2407"/>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95" name="Freeform 354"/>
            <p:cNvSpPr>
              <a:spLocks/>
            </p:cNvSpPr>
            <p:nvPr/>
          </p:nvSpPr>
          <p:spPr bwMode="auto">
            <a:xfrm>
              <a:off x="5461" y="2407"/>
              <a:ext cx="1" cy="322"/>
            </a:xfrm>
            <a:custGeom>
              <a:avLst/>
              <a:gdLst>
                <a:gd name="T0" fmla="*/ 0 w 1"/>
                <a:gd name="T1" fmla="*/ 0 h 322"/>
                <a:gd name="T2" fmla="*/ 0 w 1"/>
                <a:gd name="T3" fmla="*/ 322 h 322"/>
                <a:gd name="T4" fmla="*/ 0 w 1"/>
                <a:gd name="T5" fmla="*/ 0 h 322"/>
                <a:gd name="T6" fmla="*/ 0 60000 65536"/>
                <a:gd name="T7" fmla="*/ 0 60000 65536"/>
                <a:gd name="T8" fmla="*/ 0 60000 65536"/>
                <a:gd name="T9" fmla="*/ 0 w 1"/>
                <a:gd name="T10" fmla="*/ 0 h 322"/>
                <a:gd name="T11" fmla="*/ 1 w 1"/>
                <a:gd name="T12" fmla="*/ 322 h 322"/>
              </a:gdLst>
              <a:ahLst/>
              <a:cxnLst>
                <a:cxn ang="T6">
                  <a:pos x="T0" y="T1"/>
                </a:cxn>
                <a:cxn ang="T7">
                  <a:pos x="T2" y="T3"/>
                </a:cxn>
                <a:cxn ang="T8">
                  <a:pos x="T4" y="T5"/>
                </a:cxn>
              </a:cxnLst>
              <a:rect l="T9" t="T10" r="T11" b="T12"/>
              <a:pathLst>
                <a:path w="1" h="322">
                  <a:moveTo>
                    <a:pt x="0" y="0"/>
                  </a:moveTo>
                  <a:lnTo>
                    <a:pt x="0" y="322"/>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4096" name="Line 355"/>
            <p:cNvSpPr>
              <a:spLocks noChangeShapeType="1"/>
            </p:cNvSpPr>
            <p:nvPr/>
          </p:nvSpPr>
          <p:spPr bwMode="auto">
            <a:xfrm flipV="1">
              <a:off x="5461" y="2407"/>
              <a:ext cx="1" cy="32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4097" name="Rectangle 356"/>
            <p:cNvSpPr>
              <a:spLocks noChangeArrowheads="1"/>
            </p:cNvSpPr>
            <p:nvPr/>
          </p:nvSpPr>
          <p:spPr bwMode="auto">
            <a:xfrm>
              <a:off x="728" y="2729"/>
              <a:ext cx="392" cy="169"/>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34098" name="Rectangle 357"/>
            <p:cNvSpPr>
              <a:spLocks noChangeArrowheads="1"/>
            </p:cNvSpPr>
            <p:nvPr/>
          </p:nvSpPr>
          <p:spPr bwMode="auto">
            <a:xfrm>
              <a:off x="735" y="2736"/>
              <a:ext cx="10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D</a:t>
              </a:r>
              <a:endParaRPr lang="en-US"/>
            </a:p>
          </p:txBody>
        </p:sp>
        <p:sp>
          <p:nvSpPr>
            <p:cNvPr id="34099" name="Rectangle 358"/>
            <p:cNvSpPr>
              <a:spLocks noChangeArrowheads="1"/>
            </p:cNvSpPr>
            <p:nvPr/>
          </p:nvSpPr>
          <p:spPr bwMode="auto">
            <a:xfrm>
              <a:off x="833"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100" name="Rectangle 359"/>
            <p:cNvSpPr>
              <a:spLocks noChangeArrowheads="1"/>
            </p:cNvSpPr>
            <p:nvPr/>
          </p:nvSpPr>
          <p:spPr bwMode="auto">
            <a:xfrm>
              <a:off x="889" y="2736"/>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101" name="Rectangle 360"/>
            <p:cNvSpPr>
              <a:spLocks noChangeArrowheads="1"/>
            </p:cNvSpPr>
            <p:nvPr/>
          </p:nvSpPr>
          <p:spPr bwMode="auto">
            <a:xfrm>
              <a:off x="931" y="2736"/>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102" name="Rectangle 361"/>
            <p:cNvSpPr>
              <a:spLocks noChangeArrowheads="1"/>
            </p:cNvSpPr>
            <p:nvPr/>
          </p:nvSpPr>
          <p:spPr bwMode="auto">
            <a:xfrm>
              <a:off x="959"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4103" name="Rectangle 362"/>
            <p:cNvSpPr>
              <a:spLocks noChangeArrowheads="1"/>
            </p:cNvSpPr>
            <p:nvPr/>
          </p:nvSpPr>
          <p:spPr bwMode="auto">
            <a:xfrm>
              <a:off x="1015"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104" name="Rectangle 363"/>
            <p:cNvSpPr>
              <a:spLocks noChangeArrowheads="1"/>
            </p:cNvSpPr>
            <p:nvPr/>
          </p:nvSpPr>
          <p:spPr bwMode="auto">
            <a:xfrm>
              <a:off x="1127"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05" name="Rectangle 364"/>
            <p:cNvSpPr>
              <a:spLocks noChangeArrowheads="1"/>
            </p:cNvSpPr>
            <p:nvPr/>
          </p:nvSpPr>
          <p:spPr bwMode="auto">
            <a:xfrm>
              <a:off x="2065" y="2736"/>
              <a:ext cx="9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B</a:t>
              </a:r>
              <a:endParaRPr lang="en-US"/>
            </a:p>
          </p:txBody>
        </p:sp>
        <p:sp>
          <p:nvSpPr>
            <p:cNvPr id="34106" name="Rectangle 365"/>
            <p:cNvSpPr>
              <a:spLocks noChangeArrowheads="1"/>
            </p:cNvSpPr>
            <p:nvPr/>
          </p:nvSpPr>
          <p:spPr bwMode="auto">
            <a:xfrm>
              <a:off x="2149"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107" name="Rectangle 366"/>
            <p:cNvSpPr>
              <a:spLocks noChangeArrowheads="1"/>
            </p:cNvSpPr>
            <p:nvPr/>
          </p:nvSpPr>
          <p:spPr bwMode="auto">
            <a:xfrm>
              <a:off x="2205" y="2736"/>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4108" name="Rectangle 367"/>
            <p:cNvSpPr>
              <a:spLocks noChangeArrowheads="1"/>
            </p:cNvSpPr>
            <p:nvPr/>
          </p:nvSpPr>
          <p:spPr bwMode="auto">
            <a:xfrm>
              <a:off x="2233"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109" name="Rectangle 368"/>
            <p:cNvSpPr>
              <a:spLocks noChangeArrowheads="1"/>
            </p:cNvSpPr>
            <p:nvPr/>
          </p:nvSpPr>
          <p:spPr bwMode="auto">
            <a:xfrm>
              <a:off x="2289"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110" name="Rectangle 369"/>
            <p:cNvSpPr>
              <a:spLocks noChangeArrowheads="1"/>
            </p:cNvSpPr>
            <p:nvPr/>
          </p:nvSpPr>
          <p:spPr bwMode="auto">
            <a:xfrm>
              <a:off x="2359"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4111" name="Rectangle 370"/>
            <p:cNvSpPr>
              <a:spLocks noChangeArrowheads="1"/>
            </p:cNvSpPr>
            <p:nvPr/>
          </p:nvSpPr>
          <p:spPr bwMode="auto">
            <a:xfrm>
              <a:off x="2415"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112" name="Rectangle 371"/>
            <p:cNvSpPr>
              <a:spLocks noChangeArrowheads="1"/>
            </p:cNvSpPr>
            <p:nvPr/>
          </p:nvSpPr>
          <p:spPr bwMode="auto">
            <a:xfrm>
              <a:off x="2471"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d</a:t>
              </a:r>
              <a:endParaRPr lang="en-US"/>
            </a:p>
          </p:txBody>
        </p:sp>
        <p:sp>
          <p:nvSpPr>
            <p:cNvPr id="34113" name="Rectangle 372"/>
            <p:cNvSpPr>
              <a:spLocks noChangeArrowheads="1"/>
            </p:cNvSpPr>
            <p:nvPr/>
          </p:nvSpPr>
          <p:spPr bwMode="auto">
            <a:xfrm>
              <a:off x="2541"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14" name="Rectangle 373"/>
            <p:cNvSpPr>
              <a:spLocks noChangeArrowheads="1"/>
            </p:cNvSpPr>
            <p:nvPr/>
          </p:nvSpPr>
          <p:spPr bwMode="auto">
            <a:xfrm>
              <a:off x="2569"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4115" name="Rectangle 374"/>
            <p:cNvSpPr>
              <a:spLocks noChangeArrowheads="1"/>
            </p:cNvSpPr>
            <p:nvPr/>
          </p:nvSpPr>
          <p:spPr bwMode="auto">
            <a:xfrm>
              <a:off x="2625"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116" name="Rectangle 375"/>
            <p:cNvSpPr>
              <a:spLocks noChangeArrowheads="1"/>
            </p:cNvSpPr>
            <p:nvPr/>
          </p:nvSpPr>
          <p:spPr bwMode="auto">
            <a:xfrm>
              <a:off x="2695" y="2736"/>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117" name="Rectangle 376"/>
            <p:cNvSpPr>
              <a:spLocks noChangeArrowheads="1"/>
            </p:cNvSpPr>
            <p:nvPr/>
          </p:nvSpPr>
          <p:spPr bwMode="auto">
            <a:xfrm>
              <a:off x="2737"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p</a:t>
              </a:r>
              <a:endParaRPr lang="en-US"/>
            </a:p>
          </p:txBody>
        </p:sp>
        <p:sp>
          <p:nvSpPr>
            <p:cNvPr id="34118" name="Rectangle 377"/>
            <p:cNvSpPr>
              <a:spLocks noChangeArrowheads="1"/>
            </p:cNvSpPr>
            <p:nvPr/>
          </p:nvSpPr>
          <p:spPr bwMode="auto">
            <a:xfrm>
              <a:off x="2807"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119" name="Rectangle 378"/>
            <p:cNvSpPr>
              <a:spLocks noChangeArrowheads="1"/>
            </p:cNvSpPr>
            <p:nvPr/>
          </p:nvSpPr>
          <p:spPr bwMode="auto">
            <a:xfrm>
              <a:off x="2877" y="2736"/>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120" name="Rectangle 379"/>
            <p:cNvSpPr>
              <a:spLocks noChangeArrowheads="1"/>
            </p:cNvSpPr>
            <p:nvPr/>
          </p:nvSpPr>
          <p:spPr bwMode="auto">
            <a:xfrm>
              <a:off x="2919"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4121" name="Rectangle 380"/>
            <p:cNvSpPr>
              <a:spLocks noChangeArrowheads="1"/>
            </p:cNvSpPr>
            <p:nvPr/>
          </p:nvSpPr>
          <p:spPr bwMode="auto">
            <a:xfrm>
              <a:off x="2975" y="2736"/>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122" name="Rectangle 381"/>
            <p:cNvSpPr>
              <a:spLocks noChangeArrowheads="1"/>
            </p:cNvSpPr>
            <p:nvPr/>
          </p:nvSpPr>
          <p:spPr bwMode="auto">
            <a:xfrm>
              <a:off x="3003"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23" name="Rectangle 382"/>
            <p:cNvSpPr>
              <a:spLocks noChangeArrowheads="1"/>
            </p:cNvSpPr>
            <p:nvPr/>
          </p:nvSpPr>
          <p:spPr bwMode="auto">
            <a:xfrm>
              <a:off x="3115"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1</a:t>
              </a:r>
              <a:endParaRPr lang="en-US"/>
            </a:p>
          </p:txBody>
        </p:sp>
        <p:sp>
          <p:nvSpPr>
            <p:cNvPr id="34124" name="Rectangle 383"/>
            <p:cNvSpPr>
              <a:spLocks noChangeArrowheads="1"/>
            </p:cNvSpPr>
            <p:nvPr/>
          </p:nvSpPr>
          <p:spPr bwMode="auto">
            <a:xfrm>
              <a:off x="3185"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5</a:t>
              </a:r>
              <a:endParaRPr lang="en-US"/>
            </a:p>
          </p:txBody>
        </p:sp>
        <p:sp>
          <p:nvSpPr>
            <p:cNvPr id="34125" name="Rectangle 384"/>
            <p:cNvSpPr>
              <a:spLocks noChangeArrowheads="1"/>
            </p:cNvSpPr>
            <p:nvPr/>
          </p:nvSpPr>
          <p:spPr bwMode="auto">
            <a:xfrm>
              <a:off x="3255"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26" name="Rectangle 385"/>
            <p:cNvSpPr>
              <a:spLocks noChangeArrowheads="1"/>
            </p:cNvSpPr>
            <p:nvPr/>
          </p:nvSpPr>
          <p:spPr bwMode="auto">
            <a:xfrm>
              <a:off x="3283"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4127" name="Rectangle 386"/>
            <p:cNvSpPr>
              <a:spLocks noChangeArrowheads="1"/>
            </p:cNvSpPr>
            <p:nvPr/>
          </p:nvSpPr>
          <p:spPr bwMode="auto">
            <a:xfrm>
              <a:off x="3353"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128" name="Rectangle 387"/>
            <p:cNvSpPr>
              <a:spLocks noChangeArrowheads="1"/>
            </p:cNvSpPr>
            <p:nvPr/>
          </p:nvSpPr>
          <p:spPr bwMode="auto">
            <a:xfrm>
              <a:off x="3409"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dirty="0">
                  <a:solidFill>
                    <a:srgbClr val="000000"/>
                  </a:solidFill>
                </a:rPr>
                <a:t>n</a:t>
              </a:r>
              <a:endParaRPr lang="en-US" dirty="0"/>
            </a:p>
          </p:txBody>
        </p:sp>
        <p:sp>
          <p:nvSpPr>
            <p:cNvPr id="34129" name="Rectangle 388"/>
            <p:cNvSpPr>
              <a:spLocks noChangeArrowheads="1"/>
            </p:cNvSpPr>
            <p:nvPr/>
          </p:nvSpPr>
          <p:spPr bwMode="auto">
            <a:xfrm>
              <a:off x="3479" y="2736"/>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4130" name="Rectangle 389"/>
            <p:cNvSpPr>
              <a:spLocks noChangeArrowheads="1"/>
            </p:cNvSpPr>
            <p:nvPr/>
          </p:nvSpPr>
          <p:spPr bwMode="auto">
            <a:xfrm>
              <a:off x="3549"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dirty="0">
                  <a:solidFill>
                    <a:srgbClr val="000000"/>
                  </a:solidFill>
                </a:rPr>
                <a:t>e</a:t>
              </a:r>
              <a:endParaRPr lang="en-US" dirty="0"/>
            </a:p>
          </p:txBody>
        </p:sp>
        <p:sp>
          <p:nvSpPr>
            <p:cNvPr id="34131" name="Rectangle 390"/>
            <p:cNvSpPr>
              <a:spLocks noChangeArrowheads="1"/>
            </p:cNvSpPr>
            <p:nvPr/>
          </p:nvSpPr>
          <p:spPr bwMode="auto">
            <a:xfrm>
              <a:off x="3605" y="2736"/>
              <a:ext cx="5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4132" name="Rectangle 391"/>
            <p:cNvSpPr>
              <a:spLocks noChangeArrowheads="1"/>
            </p:cNvSpPr>
            <p:nvPr/>
          </p:nvSpPr>
          <p:spPr bwMode="auto">
            <a:xfrm>
              <a:off x="3647"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33" name="Rectangle 392"/>
            <p:cNvSpPr>
              <a:spLocks noChangeArrowheads="1"/>
            </p:cNvSpPr>
            <p:nvPr/>
          </p:nvSpPr>
          <p:spPr bwMode="auto">
            <a:xfrm>
              <a:off x="3675"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4134" name="Rectangle 393"/>
            <p:cNvSpPr>
              <a:spLocks noChangeArrowheads="1"/>
            </p:cNvSpPr>
            <p:nvPr/>
          </p:nvSpPr>
          <p:spPr bwMode="auto">
            <a:xfrm>
              <a:off x="3745" y="2736"/>
              <a:ext cx="48"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f</a:t>
              </a:r>
              <a:endParaRPr lang="en-US"/>
            </a:p>
          </p:txBody>
        </p:sp>
        <p:sp>
          <p:nvSpPr>
            <p:cNvPr id="34135" name="Rectangle 394"/>
            <p:cNvSpPr>
              <a:spLocks noChangeArrowheads="1"/>
            </p:cNvSpPr>
            <p:nvPr/>
          </p:nvSpPr>
          <p:spPr bwMode="auto">
            <a:xfrm>
              <a:off x="3787"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36" name="Rectangle 395"/>
            <p:cNvSpPr>
              <a:spLocks noChangeArrowheads="1"/>
            </p:cNvSpPr>
            <p:nvPr/>
          </p:nvSpPr>
          <p:spPr bwMode="auto">
            <a:xfrm>
              <a:off x="3815" y="2736"/>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137" name="Rectangle 396"/>
            <p:cNvSpPr>
              <a:spLocks noChangeArrowheads="1"/>
            </p:cNvSpPr>
            <p:nvPr/>
          </p:nvSpPr>
          <p:spPr bwMode="auto">
            <a:xfrm>
              <a:off x="3843"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4138" name="Rectangle 397"/>
            <p:cNvSpPr>
              <a:spLocks noChangeArrowheads="1"/>
            </p:cNvSpPr>
            <p:nvPr/>
          </p:nvSpPr>
          <p:spPr bwMode="auto">
            <a:xfrm>
              <a:off x="3899"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x</a:t>
              </a:r>
              <a:endParaRPr lang="en-US"/>
            </a:p>
          </p:txBody>
        </p:sp>
        <p:sp>
          <p:nvSpPr>
            <p:cNvPr id="34139" name="Rectangle 398"/>
            <p:cNvSpPr>
              <a:spLocks noChangeArrowheads="1"/>
            </p:cNvSpPr>
            <p:nvPr/>
          </p:nvSpPr>
          <p:spPr bwMode="auto">
            <a:xfrm>
              <a:off x="3969" y="2736"/>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4140" name="Rectangle 399"/>
            <p:cNvSpPr>
              <a:spLocks noChangeArrowheads="1"/>
            </p:cNvSpPr>
            <p:nvPr/>
          </p:nvSpPr>
          <p:spPr bwMode="auto">
            <a:xfrm>
              <a:off x="3997"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4141" name="Rectangle 400"/>
            <p:cNvSpPr>
              <a:spLocks noChangeArrowheads="1"/>
            </p:cNvSpPr>
            <p:nvPr/>
          </p:nvSpPr>
          <p:spPr bwMode="auto">
            <a:xfrm>
              <a:off x="4025" y="2736"/>
              <a:ext cx="3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4142" name="Rectangle 401"/>
            <p:cNvSpPr>
              <a:spLocks noChangeArrowheads="1"/>
            </p:cNvSpPr>
            <p:nvPr/>
          </p:nvSpPr>
          <p:spPr bwMode="auto">
            <a:xfrm>
              <a:off x="4053" y="2736"/>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4143" name="Rectangle 402"/>
            <p:cNvSpPr>
              <a:spLocks noChangeArrowheads="1"/>
            </p:cNvSpPr>
            <p:nvPr/>
          </p:nvSpPr>
          <p:spPr bwMode="auto">
            <a:xfrm>
              <a:off x="4081" y="2736"/>
              <a:ext cx="72"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4144" name="Rectangle 403"/>
            <p:cNvSpPr>
              <a:spLocks noChangeArrowheads="1"/>
            </p:cNvSpPr>
            <p:nvPr/>
          </p:nvSpPr>
          <p:spPr bwMode="auto">
            <a:xfrm>
              <a:off x="4151" y="2736"/>
              <a:ext cx="6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4145" name="Rectangle 404"/>
            <p:cNvSpPr>
              <a:spLocks noChangeArrowheads="1"/>
            </p:cNvSpPr>
            <p:nvPr/>
          </p:nvSpPr>
          <p:spPr bwMode="auto">
            <a:xfrm>
              <a:off x="4207" y="2736"/>
              <a:ext cx="40"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grpSp>
      <p:sp>
        <p:nvSpPr>
          <p:cNvPr id="33797" name="Rectangle 406"/>
          <p:cNvSpPr>
            <a:spLocks noChangeArrowheads="1"/>
          </p:cNvSpPr>
          <p:nvPr/>
        </p:nvSpPr>
        <p:spPr bwMode="auto">
          <a:xfrm>
            <a:off x="6723063" y="43434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798" name="Rectangle 407"/>
          <p:cNvSpPr>
            <a:spLocks noChangeArrowheads="1"/>
          </p:cNvSpPr>
          <p:nvPr/>
        </p:nvSpPr>
        <p:spPr bwMode="auto">
          <a:xfrm>
            <a:off x="6767513" y="43434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799" name="Rectangle 408"/>
          <p:cNvSpPr>
            <a:spLocks noChangeArrowheads="1"/>
          </p:cNvSpPr>
          <p:nvPr/>
        </p:nvSpPr>
        <p:spPr bwMode="auto">
          <a:xfrm>
            <a:off x="6989763" y="43434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p</a:t>
            </a:r>
            <a:endParaRPr lang="en-US"/>
          </a:p>
        </p:txBody>
      </p:sp>
      <p:sp>
        <p:nvSpPr>
          <p:cNvPr id="33800" name="Rectangle 409"/>
          <p:cNvSpPr>
            <a:spLocks noChangeArrowheads="1"/>
          </p:cNvSpPr>
          <p:nvPr/>
        </p:nvSpPr>
        <p:spPr bwMode="auto">
          <a:xfrm>
            <a:off x="7100888" y="4343400"/>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01" name="Rectangle 410"/>
          <p:cNvSpPr>
            <a:spLocks noChangeArrowheads="1"/>
          </p:cNvSpPr>
          <p:nvPr/>
        </p:nvSpPr>
        <p:spPr bwMode="auto">
          <a:xfrm>
            <a:off x="7167563" y="43434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02" name="Rectangle 411"/>
          <p:cNvSpPr>
            <a:spLocks noChangeArrowheads="1"/>
          </p:cNvSpPr>
          <p:nvPr/>
        </p:nvSpPr>
        <p:spPr bwMode="auto">
          <a:xfrm>
            <a:off x="7256463" y="4343400"/>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03" name="Rectangle 412"/>
          <p:cNvSpPr>
            <a:spLocks noChangeArrowheads="1"/>
          </p:cNvSpPr>
          <p:nvPr/>
        </p:nvSpPr>
        <p:spPr bwMode="auto">
          <a:xfrm>
            <a:off x="7323138" y="4343400"/>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04" name="Rectangle 413"/>
          <p:cNvSpPr>
            <a:spLocks noChangeArrowheads="1"/>
          </p:cNvSpPr>
          <p:nvPr/>
        </p:nvSpPr>
        <p:spPr bwMode="auto">
          <a:xfrm>
            <a:off x="7389813" y="43434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05" name="Rectangle 414"/>
          <p:cNvSpPr>
            <a:spLocks noChangeArrowheads="1"/>
          </p:cNvSpPr>
          <p:nvPr/>
        </p:nvSpPr>
        <p:spPr bwMode="auto">
          <a:xfrm>
            <a:off x="7434263" y="4343400"/>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06" name="Rectangle 415"/>
          <p:cNvSpPr>
            <a:spLocks noChangeArrowheads="1"/>
          </p:cNvSpPr>
          <p:nvPr/>
        </p:nvSpPr>
        <p:spPr bwMode="auto">
          <a:xfrm>
            <a:off x="7500938" y="43434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07" name="Rectangle 416"/>
          <p:cNvSpPr>
            <a:spLocks noChangeArrowheads="1"/>
          </p:cNvSpPr>
          <p:nvPr/>
        </p:nvSpPr>
        <p:spPr bwMode="auto">
          <a:xfrm>
            <a:off x="7589838" y="43434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p</a:t>
            </a:r>
            <a:endParaRPr lang="en-US"/>
          </a:p>
        </p:txBody>
      </p:sp>
      <p:sp>
        <p:nvSpPr>
          <p:cNvPr id="33808" name="Rectangle 417"/>
          <p:cNvSpPr>
            <a:spLocks noChangeArrowheads="1"/>
          </p:cNvSpPr>
          <p:nvPr/>
        </p:nvSpPr>
        <p:spPr bwMode="auto">
          <a:xfrm>
            <a:off x="7702550" y="43434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809" name="Rectangle 418"/>
          <p:cNvSpPr>
            <a:spLocks noChangeArrowheads="1"/>
          </p:cNvSpPr>
          <p:nvPr/>
        </p:nvSpPr>
        <p:spPr bwMode="auto">
          <a:xfrm>
            <a:off x="7813675" y="4343400"/>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10" name="Rectangle 419"/>
          <p:cNvSpPr>
            <a:spLocks noChangeArrowheads="1"/>
          </p:cNvSpPr>
          <p:nvPr/>
        </p:nvSpPr>
        <p:spPr bwMode="auto">
          <a:xfrm>
            <a:off x="7880350" y="43434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811" name="Rectangle 420"/>
          <p:cNvSpPr>
            <a:spLocks noChangeArrowheads="1"/>
          </p:cNvSpPr>
          <p:nvPr/>
        </p:nvSpPr>
        <p:spPr bwMode="auto">
          <a:xfrm>
            <a:off x="7924800" y="43434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3812" name="Rectangle 421"/>
          <p:cNvSpPr>
            <a:spLocks noChangeArrowheads="1"/>
          </p:cNvSpPr>
          <p:nvPr/>
        </p:nvSpPr>
        <p:spPr bwMode="auto">
          <a:xfrm>
            <a:off x="8013700" y="43434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3813" name="Rectangle 422"/>
          <p:cNvSpPr>
            <a:spLocks noChangeArrowheads="1"/>
          </p:cNvSpPr>
          <p:nvPr/>
        </p:nvSpPr>
        <p:spPr bwMode="auto">
          <a:xfrm>
            <a:off x="8124825" y="43434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14" name="Rectangle 423"/>
          <p:cNvSpPr>
            <a:spLocks noChangeArrowheads="1"/>
          </p:cNvSpPr>
          <p:nvPr/>
        </p:nvSpPr>
        <p:spPr bwMode="auto">
          <a:xfrm>
            <a:off x="8213725" y="43434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815" name="Rectangle 424"/>
          <p:cNvSpPr>
            <a:spLocks noChangeArrowheads="1"/>
          </p:cNvSpPr>
          <p:nvPr/>
        </p:nvSpPr>
        <p:spPr bwMode="auto">
          <a:xfrm>
            <a:off x="8258175" y="43434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16" name="Rectangle 425"/>
          <p:cNvSpPr>
            <a:spLocks noChangeArrowheads="1"/>
          </p:cNvSpPr>
          <p:nvPr/>
        </p:nvSpPr>
        <p:spPr bwMode="auto">
          <a:xfrm>
            <a:off x="3278188"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17" name="Rectangle 426"/>
          <p:cNvSpPr>
            <a:spLocks noChangeArrowheads="1"/>
          </p:cNvSpPr>
          <p:nvPr/>
        </p:nvSpPr>
        <p:spPr bwMode="auto">
          <a:xfrm>
            <a:off x="3367088"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d</a:t>
            </a:r>
            <a:endParaRPr lang="en-US"/>
          </a:p>
        </p:txBody>
      </p:sp>
      <p:sp>
        <p:nvSpPr>
          <p:cNvPr id="33818" name="Rectangle 427"/>
          <p:cNvSpPr>
            <a:spLocks noChangeArrowheads="1"/>
          </p:cNvSpPr>
          <p:nvPr/>
        </p:nvSpPr>
        <p:spPr bwMode="auto">
          <a:xfrm>
            <a:off x="347821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19" name="Rectangle 428"/>
          <p:cNvSpPr>
            <a:spLocks noChangeArrowheads="1"/>
          </p:cNvSpPr>
          <p:nvPr/>
        </p:nvSpPr>
        <p:spPr bwMode="auto">
          <a:xfrm>
            <a:off x="352266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820" name="Rectangle 429"/>
          <p:cNvSpPr>
            <a:spLocks noChangeArrowheads="1"/>
          </p:cNvSpPr>
          <p:nvPr/>
        </p:nvSpPr>
        <p:spPr bwMode="auto">
          <a:xfrm>
            <a:off x="356711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821" name="Rectangle 430"/>
          <p:cNvSpPr>
            <a:spLocks noChangeArrowheads="1"/>
          </p:cNvSpPr>
          <p:nvPr/>
        </p:nvSpPr>
        <p:spPr bwMode="auto">
          <a:xfrm>
            <a:off x="3678238" y="4610100"/>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22" name="Rectangle 431"/>
          <p:cNvSpPr>
            <a:spLocks noChangeArrowheads="1"/>
          </p:cNvSpPr>
          <p:nvPr/>
        </p:nvSpPr>
        <p:spPr bwMode="auto">
          <a:xfrm>
            <a:off x="374491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23" name="Rectangle 432"/>
          <p:cNvSpPr>
            <a:spLocks noChangeArrowheads="1"/>
          </p:cNvSpPr>
          <p:nvPr/>
        </p:nvSpPr>
        <p:spPr bwMode="auto">
          <a:xfrm>
            <a:off x="3789363"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3824" name="Rectangle 433"/>
          <p:cNvSpPr>
            <a:spLocks noChangeArrowheads="1"/>
          </p:cNvSpPr>
          <p:nvPr/>
        </p:nvSpPr>
        <p:spPr bwMode="auto">
          <a:xfrm>
            <a:off x="387826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3825" name="Rectangle 434"/>
          <p:cNvSpPr>
            <a:spLocks noChangeArrowheads="1"/>
          </p:cNvSpPr>
          <p:nvPr/>
        </p:nvSpPr>
        <p:spPr bwMode="auto">
          <a:xfrm>
            <a:off x="3922713" y="4610100"/>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26" name="Rectangle 435"/>
          <p:cNvSpPr>
            <a:spLocks noChangeArrowheads="1"/>
          </p:cNvSpPr>
          <p:nvPr/>
        </p:nvSpPr>
        <p:spPr bwMode="auto">
          <a:xfrm>
            <a:off x="3989388"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827" name="Rectangle 436"/>
          <p:cNvSpPr>
            <a:spLocks noChangeArrowheads="1"/>
          </p:cNvSpPr>
          <p:nvPr/>
        </p:nvSpPr>
        <p:spPr bwMode="auto">
          <a:xfrm>
            <a:off x="4033838"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28" name="Rectangle 437"/>
          <p:cNvSpPr>
            <a:spLocks noChangeArrowheads="1"/>
          </p:cNvSpPr>
          <p:nvPr/>
        </p:nvSpPr>
        <p:spPr bwMode="auto">
          <a:xfrm>
            <a:off x="4078288" y="4610100"/>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29" name="Rectangle 438"/>
          <p:cNvSpPr>
            <a:spLocks noChangeArrowheads="1"/>
          </p:cNvSpPr>
          <p:nvPr/>
        </p:nvSpPr>
        <p:spPr bwMode="auto">
          <a:xfrm>
            <a:off x="4144963"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30" name="Rectangle 439"/>
          <p:cNvSpPr>
            <a:spLocks noChangeArrowheads="1"/>
          </p:cNvSpPr>
          <p:nvPr/>
        </p:nvSpPr>
        <p:spPr bwMode="auto">
          <a:xfrm>
            <a:off x="423386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v</a:t>
            </a:r>
            <a:endParaRPr lang="en-US"/>
          </a:p>
        </p:txBody>
      </p:sp>
      <p:sp>
        <p:nvSpPr>
          <p:cNvPr id="33831" name="Rectangle 440"/>
          <p:cNvSpPr>
            <a:spLocks noChangeArrowheads="1"/>
          </p:cNvSpPr>
          <p:nvPr/>
        </p:nvSpPr>
        <p:spPr bwMode="auto">
          <a:xfrm>
            <a:off x="4344988"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32" name="Rectangle 441"/>
          <p:cNvSpPr>
            <a:spLocks noChangeArrowheads="1"/>
          </p:cNvSpPr>
          <p:nvPr/>
        </p:nvSpPr>
        <p:spPr bwMode="auto">
          <a:xfrm>
            <a:off x="4389438"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33" name="Rectangle 442"/>
          <p:cNvSpPr>
            <a:spLocks noChangeArrowheads="1"/>
          </p:cNvSpPr>
          <p:nvPr/>
        </p:nvSpPr>
        <p:spPr bwMode="auto">
          <a:xfrm>
            <a:off x="4478338" y="4610100"/>
            <a:ext cx="1651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3834" name="Rectangle 443"/>
          <p:cNvSpPr>
            <a:spLocks noChangeArrowheads="1"/>
          </p:cNvSpPr>
          <p:nvPr/>
        </p:nvSpPr>
        <p:spPr bwMode="auto">
          <a:xfrm>
            <a:off x="4633913" y="4610100"/>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35" name="Rectangle 444"/>
          <p:cNvSpPr>
            <a:spLocks noChangeArrowheads="1"/>
          </p:cNvSpPr>
          <p:nvPr/>
        </p:nvSpPr>
        <p:spPr bwMode="auto">
          <a:xfrm>
            <a:off x="4700588"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836" name="Rectangle 445"/>
          <p:cNvSpPr>
            <a:spLocks noChangeArrowheads="1"/>
          </p:cNvSpPr>
          <p:nvPr/>
        </p:nvSpPr>
        <p:spPr bwMode="auto">
          <a:xfrm>
            <a:off x="4745038"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37" name="Rectangle 446"/>
          <p:cNvSpPr>
            <a:spLocks noChangeArrowheads="1"/>
          </p:cNvSpPr>
          <p:nvPr/>
        </p:nvSpPr>
        <p:spPr bwMode="auto">
          <a:xfrm>
            <a:off x="5011738" y="4610100"/>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38" name="Rectangle 447"/>
          <p:cNvSpPr>
            <a:spLocks noChangeArrowheads="1"/>
          </p:cNvSpPr>
          <p:nvPr/>
        </p:nvSpPr>
        <p:spPr bwMode="auto">
          <a:xfrm>
            <a:off x="5078413"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39" name="Rectangle 448"/>
          <p:cNvSpPr>
            <a:spLocks noChangeArrowheads="1"/>
          </p:cNvSpPr>
          <p:nvPr/>
        </p:nvSpPr>
        <p:spPr bwMode="auto">
          <a:xfrm>
            <a:off x="516731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l</a:t>
            </a:r>
            <a:endParaRPr lang="en-US"/>
          </a:p>
        </p:txBody>
      </p:sp>
      <p:sp>
        <p:nvSpPr>
          <p:cNvPr id="33840" name="Rectangle 449"/>
          <p:cNvSpPr>
            <a:spLocks noChangeArrowheads="1"/>
          </p:cNvSpPr>
          <p:nvPr/>
        </p:nvSpPr>
        <p:spPr bwMode="auto">
          <a:xfrm>
            <a:off x="521176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41" name="Rectangle 450"/>
          <p:cNvSpPr>
            <a:spLocks noChangeArrowheads="1"/>
          </p:cNvSpPr>
          <p:nvPr/>
        </p:nvSpPr>
        <p:spPr bwMode="auto">
          <a:xfrm>
            <a:off x="525621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3842" name="Rectangle 451"/>
          <p:cNvSpPr>
            <a:spLocks noChangeArrowheads="1"/>
          </p:cNvSpPr>
          <p:nvPr/>
        </p:nvSpPr>
        <p:spPr bwMode="auto">
          <a:xfrm>
            <a:off x="534511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43" name="Rectangle 452"/>
          <p:cNvSpPr>
            <a:spLocks noChangeArrowheads="1"/>
          </p:cNvSpPr>
          <p:nvPr/>
        </p:nvSpPr>
        <p:spPr bwMode="auto">
          <a:xfrm>
            <a:off x="538956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844" name="Rectangle 453"/>
          <p:cNvSpPr>
            <a:spLocks noChangeArrowheads="1"/>
          </p:cNvSpPr>
          <p:nvPr/>
        </p:nvSpPr>
        <p:spPr bwMode="auto">
          <a:xfrm>
            <a:off x="5500688"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845" name="Rectangle 454"/>
          <p:cNvSpPr>
            <a:spLocks noChangeArrowheads="1"/>
          </p:cNvSpPr>
          <p:nvPr/>
        </p:nvSpPr>
        <p:spPr bwMode="auto">
          <a:xfrm>
            <a:off x="5611813"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846" name="Rectangle 455"/>
          <p:cNvSpPr>
            <a:spLocks noChangeArrowheads="1"/>
          </p:cNvSpPr>
          <p:nvPr/>
        </p:nvSpPr>
        <p:spPr bwMode="auto">
          <a:xfrm>
            <a:off x="5656263"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47" name="Rectangle 456"/>
          <p:cNvSpPr>
            <a:spLocks noChangeArrowheads="1"/>
          </p:cNvSpPr>
          <p:nvPr/>
        </p:nvSpPr>
        <p:spPr bwMode="auto">
          <a:xfrm>
            <a:off x="5811838"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3848" name="Rectangle 457"/>
          <p:cNvSpPr>
            <a:spLocks noChangeArrowheads="1"/>
          </p:cNvSpPr>
          <p:nvPr/>
        </p:nvSpPr>
        <p:spPr bwMode="auto">
          <a:xfrm>
            <a:off x="5900738"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849" name="Rectangle 458"/>
          <p:cNvSpPr>
            <a:spLocks noChangeArrowheads="1"/>
          </p:cNvSpPr>
          <p:nvPr/>
        </p:nvSpPr>
        <p:spPr bwMode="auto">
          <a:xfrm>
            <a:off x="601186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v</a:t>
            </a:r>
            <a:endParaRPr lang="en-US"/>
          </a:p>
        </p:txBody>
      </p:sp>
      <p:sp>
        <p:nvSpPr>
          <p:cNvPr id="33850" name="Rectangle 459"/>
          <p:cNvSpPr>
            <a:spLocks noChangeArrowheads="1"/>
          </p:cNvSpPr>
          <p:nvPr/>
        </p:nvSpPr>
        <p:spPr bwMode="auto">
          <a:xfrm>
            <a:off x="6122988"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51" name="Rectangle 460"/>
          <p:cNvSpPr>
            <a:spLocks noChangeArrowheads="1"/>
          </p:cNvSpPr>
          <p:nvPr/>
        </p:nvSpPr>
        <p:spPr bwMode="auto">
          <a:xfrm>
            <a:off x="6211888" y="4610100"/>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52" name="Rectangle 461"/>
          <p:cNvSpPr>
            <a:spLocks noChangeArrowheads="1"/>
          </p:cNvSpPr>
          <p:nvPr/>
        </p:nvSpPr>
        <p:spPr bwMode="auto">
          <a:xfrm>
            <a:off x="627856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853" name="Rectangle 462"/>
          <p:cNvSpPr>
            <a:spLocks noChangeArrowheads="1"/>
          </p:cNvSpPr>
          <p:nvPr/>
        </p:nvSpPr>
        <p:spPr bwMode="auto">
          <a:xfrm>
            <a:off x="6389688" y="4610100"/>
            <a:ext cx="1778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m</a:t>
            </a:r>
            <a:endParaRPr lang="en-US"/>
          </a:p>
        </p:txBody>
      </p:sp>
      <p:sp>
        <p:nvSpPr>
          <p:cNvPr id="33854" name="Rectangle 463"/>
          <p:cNvSpPr>
            <a:spLocks noChangeArrowheads="1"/>
          </p:cNvSpPr>
          <p:nvPr/>
        </p:nvSpPr>
        <p:spPr bwMode="auto">
          <a:xfrm>
            <a:off x="6545263"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55" name="Rectangle 464"/>
          <p:cNvSpPr>
            <a:spLocks noChangeArrowheads="1"/>
          </p:cNvSpPr>
          <p:nvPr/>
        </p:nvSpPr>
        <p:spPr bwMode="auto">
          <a:xfrm>
            <a:off x="663416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856" name="Rectangle 465"/>
          <p:cNvSpPr>
            <a:spLocks noChangeArrowheads="1"/>
          </p:cNvSpPr>
          <p:nvPr/>
        </p:nvSpPr>
        <p:spPr bwMode="auto">
          <a:xfrm>
            <a:off x="6745288"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857" name="Rectangle 466"/>
          <p:cNvSpPr>
            <a:spLocks noChangeArrowheads="1"/>
          </p:cNvSpPr>
          <p:nvPr/>
        </p:nvSpPr>
        <p:spPr bwMode="auto">
          <a:xfrm>
            <a:off x="6789738"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58" name="Rectangle 467"/>
          <p:cNvSpPr>
            <a:spLocks noChangeArrowheads="1"/>
          </p:cNvSpPr>
          <p:nvPr/>
        </p:nvSpPr>
        <p:spPr bwMode="auto">
          <a:xfrm>
            <a:off x="6834188"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d</a:t>
            </a:r>
            <a:endParaRPr lang="en-US"/>
          </a:p>
        </p:txBody>
      </p:sp>
      <p:sp>
        <p:nvSpPr>
          <p:cNvPr id="33859" name="Rectangle 468"/>
          <p:cNvSpPr>
            <a:spLocks noChangeArrowheads="1"/>
          </p:cNvSpPr>
          <p:nvPr/>
        </p:nvSpPr>
        <p:spPr bwMode="auto">
          <a:xfrm>
            <a:off x="6945313"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860" name="Rectangle 469"/>
          <p:cNvSpPr>
            <a:spLocks noChangeArrowheads="1"/>
          </p:cNvSpPr>
          <p:nvPr/>
        </p:nvSpPr>
        <p:spPr bwMode="auto">
          <a:xfrm>
            <a:off x="7056438"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3861" name="Rectangle 470"/>
          <p:cNvSpPr>
            <a:spLocks noChangeArrowheads="1"/>
          </p:cNvSpPr>
          <p:nvPr/>
        </p:nvSpPr>
        <p:spPr bwMode="auto">
          <a:xfrm>
            <a:off x="7145338"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u</a:t>
            </a:r>
            <a:endParaRPr lang="en-US"/>
          </a:p>
        </p:txBody>
      </p:sp>
      <p:sp>
        <p:nvSpPr>
          <p:cNvPr id="33862" name="Rectangle 471"/>
          <p:cNvSpPr>
            <a:spLocks noChangeArrowheads="1"/>
          </p:cNvSpPr>
          <p:nvPr/>
        </p:nvSpPr>
        <p:spPr bwMode="auto">
          <a:xfrm>
            <a:off x="7256463" y="4610100"/>
            <a:ext cx="1778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m</a:t>
            </a:r>
            <a:endParaRPr lang="en-US"/>
          </a:p>
        </p:txBody>
      </p:sp>
      <p:sp>
        <p:nvSpPr>
          <p:cNvPr id="33863" name="Rectangle 472"/>
          <p:cNvSpPr>
            <a:spLocks noChangeArrowheads="1"/>
          </p:cNvSpPr>
          <p:nvPr/>
        </p:nvSpPr>
        <p:spPr bwMode="auto">
          <a:xfrm>
            <a:off x="7412038" y="4610100"/>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64" name="Rectangle 473"/>
          <p:cNvSpPr>
            <a:spLocks noChangeArrowheads="1"/>
          </p:cNvSpPr>
          <p:nvPr/>
        </p:nvSpPr>
        <p:spPr bwMode="auto">
          <a:xfrm>
            <a:off x="7500938" y="4610100"/>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865" name="Rectangle 474"/>
          <p:cNvSpPr>
            <a:spLocks noChangeArrowheads="1"/>
          </p:cNvSpPr>
          <p:nvPr/>
        </p:nvSpPr>
        <p:spPr bwMode="auto">
          <a:xfrm>
            <a:off x="7612063" y="4610100"/>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866" name="Rectangle 475"/>
          <p:cNvSpPr>
            <a:spLocks noChangeArrowheads="1"/>
          </p:cNvSpPr>
          <p:nvPr/>
        </p:nvSpPr>
        <p:spPr bwMode="auto">
          <a:xfrm>
            <a:off x="7656513" y="4610100"/>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67" name="Rectangle 476"/>
          <p:cNvSpPr>
            <a:spLocks noChangeArrowheads="1"/>
          </p:cNvSpPr>
          <p:nvPr/>
        </p:nvSpPr>
        <p:spPr bwMode="auto">
          <a:xfrm>
            <a:off x="7724775"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868" name="Rectangle 477"/>
          <p:cNvSpPr>
            <a:spLocks noChangeArrowheads="1"/>
          </p:cNvSpPr>
          <p:nvPr/>
        </p:nvSpPr>
        <p:spPr bwMode="auto">
          <a:xfrm>
            <a:off x="7769225" y="4610100"/>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69" name="Rectangle 478"/>
          <p:cNvSpPr>
            <a:spLocks noChangeArrowheads="1"/>
          </p:cNvSpPr>
          <p:nvPr/>
        </p:nvSpPr>
        <p:spPr bwMode="auto">
          <a:xfrm>
            <a:off x="3278188" y="4854575"/>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70" name="Rectangle 479"/>
          <p:cNvSpPr>
            <a:spLocks noChangeArrowheads="1"/>
          </p:cNvSpPr>
          <p:nvPr/>
        </p:nvSpPr>
        <p:spPr bwMode="auto">
          <a:xfrm>
            <a:off x="3344863" y="4854575"/>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71" name="Rectangle 480"/>
          <p:cNvSpPr>
            <a:spLocks noChangeArrowheads="1"/>
          </p:cNvSpPr>
          <p:nvPr/>
        </p:nvSpPr>
        <p:spPr bwMode="auto">
          <a:xfrm>
            <a:off x="3433763"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p</a:t>
            </a:r>
            <a:endParaRPr lang="en-US"/>
          </a:p>
        </p:txBody>
      </p:sp>
      <p:sp>
        <p:nvSpPr>
          <p:cNvPr id="33872" name="Rectangle 481"/>
          <p:cNvSpPr>
            <a:spLocks noChangeArrowheads="1"/>
          </p:cNvSpPr>
          <p:nvPr/>
        </p:nvSpPr>
        <p:spPr bwMode="auto">
          <a:xfrm>
            <a:off x="3544888"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873" name="Rectangle 482"/>
          <p:cNvSpPr>
            <a:spLocks noChangeArrowheads="1"/>
          </p:cNvSpPr>
          <p:nvPr/>
        </p:nvSpPr>
        <p:spPr bwMode="auto">
          <a:xfrm>
            <a:off x="3656013" y="4854575"/>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74" name="Rectangle 483"/>
          <p:cNvSpPr>
            <a:spLocks noChangeArrowheads="1"/>
          </p:cNvSpPr>
          <p:nvPr/>
        </p:nvSpPr>
        <p:spPr bwMode="auto">
          <a:xfrm>
            <a:off x="372268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875" name="Rectangle 484"/>
          <p:cNvSpPr>
            <a:spLocks noChangeArrowheads="1"/>
          </p:cNvSpPr>
          <p:nvPr/>
        </p:nvSpPr>
        <p:spPr bwMode="auto">
          <a:xfrm>
            <a:off x="3767138" y="4854575"/>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76" name="Rectangle 485"/>
          <p:cNvSpPr>
            <a:spLocks noChangeArrowheads="1"/>
          </p:cNvSpPr>
          <p:nvPr/>
        </p:nvSpPr>
        <p:spPr bwMode="auto">
          <a:xfrm>
            <a:off x="3833813"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877" name="Rectangle 486"/>
          <p:cNvSpPr>
            <a:spLocks noChangeArrowheads="1"/>
          </p:cNvSpPr>
          <p:nvPr/>
        </p:nvSpPr>
        <p:spPr bwMode="auto">
          <a:xfrm>
            <a:off x="3878263"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78" name="Rectangle 487"/>
          <p:cNvSpPr>
            <a:spLocks noChangeArrowheads="1"/>
          </p:cNvSpPr>
          <p:nvPr/>
        </p:nvSpPr>
        <p:spPr bwMode="auto">
          <a:xfrm>
            <a:off x="3989388"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b</a:t>
            </a:r>
            <a:endParaRPr lang="en-US"/>
          </a:p>
        </p:txBody>
      </p:sp>
      <p:sp>
        <p:nvSpPr>
          <p:cNvPr id="33879" name="Rectangle 488"/>
          <p:cNvSpPr>
            <a:spLocks noChangeArrowheads="1"/>
          </p:cNvSpPr>
          <p:nvPr/>
        </p:nvSpPr>
        <p:spPr bwMode="auto">
          <a:xfrm>
            <a:off x="4100513"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80" name="Rectangle 489"/>
          <p:cNvSpPr>
            <a:spLocks noChangeArrowheads="1"/>
          </p:cNvSpPr>
          <p:nvPr/>
        </p:nvSpPr>
        <p:spPr bwMode="auto">
          <a:xfrm>
            <a:off x="4144963"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881" name="Rectangle 490"/>
          <p:cNvSpPr>
            <a:spLocks noChangeArrowheads="1"/>
          </p:cNvSpPr>
          <p:nvPr/>
        </p:nvSpPr>
        <p:spPr bwMode="auto">
          <a:xfrm>
            <a:off x="4256088"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3882" name="Rectangle 491"/>
          <p:cNvSpPr>
            <a:spLocks noChangeArrowheads="1"/>
          </p:cNvSpPr>
          <p:nvPr/>
        </p:nvSpPr>
        <p:spPr bwMode="auto">
          <a:xfrm>
            <a:off x="4344988" y="4854575"/>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883" name="Rectangle 492"/>
          <p:cNvSpPr>
            <a:spLocks noChangeArrowheads="1"/>
          </p:cNvSpPr>
          <p:nvPr/>
        </p:nvSpPr>
        <p:spPr bwMode="auto">
          <a:xfrm>
            <a:off x="4411663" y="4854575"/>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a:t>
            </a:r>
            <a:endParaRPr lang="en-US"/>
          </a:p>
        </p:txBody>
      </p:sp>
      <p:sp>
        <p:nvSpPr>
          <p:cNvPr id="33884" name="Rectangle 493"/>
          <p:cNvSpPr>
            <a:spLocks noChangeArrowheads="1"/>
          </p:cNvSpPr>
          <p:nvPr/>
        </p:nvSpPr>
        <p:spPr bwMode="auto">
          <a:xfrm>
            <a:off x="4500563"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p</a:t>
            </a:r>
            <a:endParaRPr lang="en-US"/>
          </a:p>
        </p:txBody>
      </p:sp>
      <p:sp>
        <p:nvSpPr>
          <p:cNvPr id="33885" name="Rectangle 494"/>
          <p:cNvSpPr>
            <a:spLocks noChangeArrowheads="1"/>
          </p:cNvSpPr>
          <p:nvPr/>
        </p:nvSpPr>
        <p:spPr bwMode="auto">
          <a:xfrm>
            <a:off x="4611688"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h</a:t>
            </a:r>
            <a:endParaRPr lang="en-US"/>
          </a:p>
        </p:txBody>
      </p:sp>
      <p:sp>
        <p:nvSpPr>
          <p:cNvPr id="33886" name="Rectangle 495"/>
          <p:cNvSpPr>
            <a:spLocks noChangeArrowheads="1"/>
          </p:cNvSpPr>
          <p:nvPr/>
        </p:nvSpPr>
        <p:spPr bwMode="auto">
          <a:xfrm>
            <a:off x="4722813"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87" name="Rectangle 496"/>
          <p:cNvSpPr>
            <a:spLocks noChangeArrowheads="1"/>
          </p:cNvSpPr>
          <p:nvPr/>
        </p:nvSpPr>
        <p:spPr bwMode="auto">
          <a:xfrm>
            <a:off x="4767263" y="4854575"/>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88" name="Rectangle 497"/>
          <p:cNvSpPr>
            <a:spLocks noChangeArrowheads="1"/>
          </p:cNvSpPr>
          <p:nvPr/>
        </p:nvSpPr>
        <p:spPr bwMode="auto">
          <a:xfrm>
            <a:off x="4856163" y="4854575"/>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89" name="Rectangle 498"/>
          <p:cNvSpPr>
            <a:spLocks noChangeArrowheads="1"/>
          </p:cNvSpPr>
          <p:nvPr/>
        </p:nvSpPr>
        <p:spPr bwMode="auto">
          <a:xfrm>
            <a:off x="4922838"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890" name="Rectangle 499"/>
          <p:cNvSpPr>
            <a:spLocks noChangeArrowheads="1"/>
          </p:cNvSpPr>
          <p:nvPr/>
        </p:nvSpPr>
        <p:spPr bwMode="auto">
          <a:xfrm>
            <a:off x="4967288"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891" name="Rectangle 500"/>
          <p:cNvSpPr>
            <a:spLocks noChangeArrowheads="1"/>
          </p:cNvSpPr>
          <p:nvPr/>
        </p:nvSpPr>
        <p:spPr bwMode="auto">
          <a:xfrm>
            <a:off x="5011738" y="4854575"/>
            <a:ext cx="889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s</a:t>
            </a:r>
            <a:endParaRPr lang="en-US"/>
          </a:p>
        </p:txBody>
      </p:sp>
      <p:sp>
        <p:nvSpPr>
          <p:cNvPr id="33892" name="Rectangle 501"/>
          <p:cNvSpPr>
            <a:spLocks noChangeArrowheads="1"/>
          </p:cNvSpPr>
          <p:nvPr/>
        </p:nvSpPr>
        <p:spPr bwMode="auto">
          <a:xfrm>
            <a:off x="5100638" y="4854575"/>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3893" name="Rectangle 502"/>
          <p:cNvSpPr>
            <a:spLocks noChangeArrowheads="1"/>
          </p:cNvSpPr>
          <p:nvPr/>
        </p:nvSpPr>
        <p:spPr bwMode="auto">
          <a:xfrm>
            <a:off x="518953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94" name="Rectangle 503"/>
          <p:cNvSpPr>
            <a:spLocks noChangeArrowheads="1"/>
          </p:cNvSpPr>
          <p:nvPr/>
        </p:nvSpPr>
        <p:spPr bwMode="auto">
          <a:xfrm>
            <a:off x="5233988" y="4854575"/>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e</a:t>
            </a:r>
            <a:endParaRPr lang="en-US"/>
          </a:p>
        </p:txBody>
      </p:sp>
      <p:sp>
        <p:nvSpPr>
          <p:cNvPr id="33895" name="Rectangle 504"/>
          <p:cNvSpPr>
            <a:spLocks noChangeArrowheads="1"/>
          </p:cNvSpPr>
          <p:nvPr/>
        </p:nvSpPr>
        <p:spPr bwMode="auto">
          <a:xfrm>
            <a:off x="5322888"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896" name="Rectangle 505"/>
          <p:cNvSpPr>
            <a:spLocks noChangeArrowheads="1"/>
          </p:cNvSpPr>
          <p:nvPr/>
        </p:nvSpPr>
        <p:spPr bwMode="auto">
          <a:xfrm>
            <a:off x="5434013"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897" name="Rectangle 506"/>
          <p:cNvSpPr>
            <a:spLocks noChangeArrowheads="1"/>
          </p:cNvSpPr>
          <p:nvPr/>
        </p:nvSpPr>
        <p:spPr bwMode="auto">
          <a:xfrm>
            <a:off x="5478463"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898" name="Rectangle 507"/>
          <p:cNvSpPr>
            <a:spLocks noChangeArrowheads="1"/>
          </p:cNvSpPr>
          <p:nvPr/>
        </p:nvSpPr>
        <p:spPr bwMode="auto">
          <a:xfrm>
            <a:off x="5522913" y="4854575"/>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f</a:t>
            </a:r>
            <a:endParaRPr lang="en-US"/>
          </a:p>
        </p:txBody>
      </p:sp>
      <p:sp>
        <p:nvSpPr>
          <p:cNvPr id="33899" name="Rectangle 508"/>
          <p:cNvSpPr>
            <a:spLocks noChangeArrowheads="1"/>
          </p:cNvSpPr>
          <p:nvPr/>
        </p:nvSpPr>
        <p:spPr bwMode="auto">
          <a:xfrm>
            <a:off x="558958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00" name="Rectangle 509"/>
          <p:cNvSpPr>
            <a:spLocks noChangeArrowheads="1"/>
          </p:cNvSpPr>
          <p:nvPr/>
        </p:nvSpPr>
        <p:spPr bwMode="auto">
          <a:xfrm>
            <a:off x="5634038" y="4854575"/>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3901" name="Rectangle 510"/>
          <p:cNvSpPr>
            <a:spLocks noChangeArrowheads="1"/>
          </p:cNvSpPr>
          <p:nvPr/>
        </p:nvSpPr>
        <p:spPr bwMode="auto">
          <a:xfrm>
            <a:off x="5722938"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02" name="Rectangle 511"/>
          <p:cNvSpPr>
            <a:spLocks noChangeArrowheads="1"/>
          </p:cNvSpPr>
          <p:nvPr/>
        </p:nvSpPr>
        <p:spPr bwMode="auto">
          <a:xfrm>
            <a:off x="5767388" y="4854575"/>
            <a:ext cx="1651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w</a:t>
            </a:r>
            <a:endParaRPr lang="en-US"/>
          </a:p>
        </p:txBody>
      </p:sp>
      <p:sp>
        <p:nvSpPr>
          <p:cNvPr id="33903" name="Rectangle 512"/>
          <p:cNvSpPr>
            <a:spLocks noChangeArrowheads="1"/>
          </p:cNvSpPr>
          <p:nvPr/>
        </p:nvSpPr>
        <p:spPr bwMode="auto">
          <a:xfrm>
            <a:off x="5922963" y="4854575"/>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r</a:t>
            </a:r>
            <a:endParaRPr lang="en-US"/>
          </a:p>
        </p:txBody>
      </p:sp>
      <p:sp>
        <p:nvSpPr>
          <p:cNvPr id="33904" name="Rectangle 513"/>
          <p:cNvSpPr>
            <a:spLocks noChangeArrowheads="1"/>
          </p:cNvSpPr>
          <p:nvPr/>
        </p:nvSpPr>
        <p:spPr bwMode="auto">
          <a:xfrm>
            <a:off x="598963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05" name="Rectangle 514"/>
          <p:cNvSpPr>
            <a:spLocks noChangeArrowheads="1"/>
          </p:cNvSpPr>
          <p:nvPr/>
        </p:nvSpPr>
        <p:spPr bwMode="auto">
          <a:xfrm>
            <a:off x="603408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906" name="Rectangle 515"/>
          <p:cNvSpPr>
            <a:spLocks noChangeArrowheads="1"/>
          </p:cNvSpPr>
          <p:nvPr/>
        </p:nvSpPr>
        <p:spPr bwMode="auto">
          <a:xfrm>
            <a:off x="607853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07" name="Rectangle 516"/>
          <p:cNvSpPr>
            <a:spLocks noChangeArrowheads="1"/>
          </p:cNvSpPr>
          <p:nvPr/>
        </p:nvSpPr>
        <p:spPr bwMode="auto">
          <a:xfrm>
            <a:off x="6122988"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908" name="Rectangle 517"/>
          <p:cNvSpPr>
            <a:spLocks noChangeArrowheads="1"/>
          </p:cNvSpPr>
          <p:nvPr/>
        </p:nvSpPr>
        <p:spPr bwMode="auto">
          <a:xfrm>
            <a:off x="6234113"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g</a:t>
            </a:r>
            <a:endParaRPr lang="en-US"/>
          </a:p>
        </p:txBody>
      </p:sp>
      <p:sp>
        <p:nvSpPr>
          <p:cNvPr id="33909" name="Rectangle 518"/>
          <p:cNvSpPr>
            <a:spLocks noChangeArrowheads="1"/>
          </p:cNvSpPr>
          <p:nvPr/>
        </p:nvSpPr>
        <p:spPr bwMode="auto">
          <a:xfrm>
            <a:off x="6323013"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a:t>
            </a:r>
            <a:endParaRPr lang="en-US"/>
          </a:p>
        </p:txBody>
      </p:sp>
      <p:sp>
        <p:nvSpPr>
          <p:cNvPr id="33910" name="Rectangle 519"/>
          <p:cNvSpPr>
            <a:spLocks noChangeArrowheads="1"/>
          </p:cNvSpPr>
          <p:nvPr/>
        </p:nvSpPr>
        <p:spPr bwMode="auto">
          <a:xfrm>
            <a:off x="6367463"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11" name="Rectangle 520"/>
          <p:cNvSpPr>
            <a:spLocks noChangeArrowheads="1"/>
          </p:cNvSpPr>
          <p:nvPr/>
        </p:nvSpPr>
        <p:spPr bwMode="auto">
          <a:xfrm>
            <a:off x="6767513" y="4854575"/>
            <a:ext cx="762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f</a:t>
            </a:r>
            <a:endParaRPr lang="en-US"/>
          </a:p>
        </p:txBody>
      </p:sp>
      <p:sp>
        <p:nvSpPr>
          <p:cNvPr id="33912" name="Rectangle 521"/>
          <p:cNvSpPr>
            <a:spLocks noChangeArrowheads="1"/>
          </p:cNvSpPr>
          <p:nvPr/>
        </p:nvSpPr>
        <p:spPr bwMode="auto">
          <a:xfrm>
            <a:off x="683418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13" name="Rectangle 522"/>
          <p:cNvSpPr>
            <a:spLocks noChangeArrowheads="1"/>
          </p:cNvSpPr>
          <p:nvPr/>
        </p:nvSpPr>
        <p:spPr bwMode="auto">
          <a:xfrm>
            <a:off x="6878638" y="4854575"/>
            <a:ext cx="1016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c</a:t>
            </a:r>
            <a:endParaRPr lang="en-US"/>
          </a:p>
        </p:txBody>
      </p:sp>
      <p:sp>
        <p:nvSpPr>
          <p:cNvPr id="33914" name="Rectangle 523"/>
          <p:cNvSpPr>
            <a:spLocks noChangeArrowheads="1"/>
          </p:cNvSpPr>
          <p:nvPr/>
        </p:nvSpPr>
        <p:spPr bwMode="auto">
          <a:xfrm>
            <a:off x="696753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t</a:t>
            </a:r>
            <a:endParaRPr lang="en-US"/>
          </a:p>
        </p:txBody>
      </p:sp>
      <p:sp>
        <p:nvSpPr>
          <p:cNvPr id="33915" name="Rectangle 524"/>
          <p:cNvSpPr>
            <a:spLocks noChangeArrowheads="1"/>
          </p:cNvSpPr>
          <p:nvPr/>
        </p:nvSpPr>
        <p:spPr bwMode="auto">
          <a:xfrm>
            <a:off x="7011988" y="4854575"/>
            <a:ext cx="635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i</a:t>
            </a:r>
            <a:endParaRPr lang="en-US"/>
          </a:p>
        </p:txBody>
      </p:sp>
      <p:sp>
        <p:nvSpPr>
          <p:cNvPr id="33916" name="Rectangle 525"/>
          <p:cNvSpPr>
            <a:spLocks noChangeArrowheads="1"/>
          </p:cNvSpPr>
          <p:nvPr/>
        </p:nvSpPr>
        <p:spPr bwMode="auto">
          <a:xfrm>
            <a:off x="7056438"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o</a:t>
            </a:r>
            <a:endParaRPr lang="en-US"/>
          </a:p>
        </p:txBody>
      </p:sp>
      <p:sp>
        <p:nvSpPr>
          <p:cNvPr id="33917" name="Rectangle 526"/>
          <p:cNvSpPr>
            <a:spLocks noChangeArrowheads="1"/>
          </p:cNvSpPr>
          <p:nvPr/>
        </p:nvSpPr>
        <p:spPr bwMode="auto">
          <a:xfrm>
            <a:off x="7167563" y="4854575"/>
            <a:ext cx="11430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n</a:t>
            </a:r>
            <a:endParaRPr lang="en-US"/>
          </a:p>
        </p:txBody>
      </p:sp>
      <p:sp>
        <p:nvSpPr>
          <p:cNvPr id="33918" name="Rectangle 527"/>
          <p:cNvSpPr>
            <a:spLocks noChangeArrowheads="1"/>
          </p:cNvSpPr>
          <p:nvPr/>
        </p:nvSpPr>
        <p:spPr bwMode="auto">
          <a:xfrm>
            <a:off x="7345363" y="48545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
        <p:nvSpPr>
          <p:cNvPr id="33919" name="Line 528"/>
          <p:cNvSpPr>
            <a:spLocks noChangeShapeType="1"/>
          </p:cNvSpPr>
          <p:nvPr/>
        </p:nvSpPr>
        <p:spPr bwMode="auto">
          <a:xfrm>
            <a:off x="1066800" y="4332288"/>
            <a:ext cx="1588"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20" name="Freeform 529"/>
          <p:cNvSpPr>
            <a:spLocks/>
          </p:cNvSpPr>
          <p:nvPr/>
        </p:nvSpPr>
        <p:spPr bwMode="auto">
          <a:xfrm>
            <a:off x="1066800" y="4332288"/>
            <a:ext cx="1588" cy="22225"/>
          </a:xfrm>
          <a:custGeom>
            <a:avLst/>
            <a:gdLst>
              <a:gd name="T0" fmla="*/ 0 w 1588"/>
              <a:gd name="T1" fmla="*/ 0 h 14"/>
              <a:gd name="T2" fmla="*/ 0 w 1588"/>
              <a:gd name="T3" fmla="*/ 2147483647 h 14"/>
              <a:gd name="T4" fmla="*/ 0 w 1588"/>
              <a:gd name="T5" fmla="*/ 0 h 14"/>
              <a:gd name="T6" fmla="*/ 0 60000 65536"/>
              <a:gd name="T7" fmla="*/ 0 60000 65536"/>
              <a:gd name="T8" fmla="*/ 0 60000 65536"/>
              <a:gd name="T9" fmla="*/ 0 w 1588"/>
              <a:gd name="T10" fmla="*/ 0 h 14"/>
              <a:gd name="T11" fmla="*/ 1588 w 1588"/>
              <a:gd name="T12" fmla="*/ 14 h 14"/>
            </a:gdLst>
            <a:ahLst/>
            <a:cxnLst>
              <a:cxn ang="T6">
                <a:pos x="T0" y="T1"/>
              </a:cxn>
              <a:cxn ang="T7">
                <a:pos x="T2" y="T3"/>
              </a:cxn>
              <a:cxn ang="T8">
                <a:pos x="T4" y="T5"/>
              </a:cxn>
            </a:cxnLst>
            <a:rect l="T9" t="T10" r="T11" b="T12"/>
            <a:pathLst>
              <a:path w="1588"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21" name="Freeform 530"/>
          <p:cNvSpPr>
            <a:spLocks/>
          </p:cNvSpPr>
          <p:nvPr/>
        </p:nvSpPr>
        <p:spPr bwMode="auto">
          <a:xfrm>
            <a:off x="1066800" y="4332288"/>
            <a:ext cx="2111375" cy="1587"/>
          </a:xfrm>
          <a:custGeom>
            <a:avLst/>
            <a:gdLst>
              <a:gd name="T0" fmla="*/ 0 w 1330"/>
              <a:gd name="T1" fmla="*/ 0 h 1587"/>
              <a:gd name="T2" fmla="*/ 2147483647 w 1330"/>
              <a:gd name="T3" fmla="*/ 0 h 1587"/>
              <a:gd name="T4" fmla="*/ 0 w 1330"/>
              <a:gd name="T5" fmla="*/ 0 h 1587"/>
              <a:gd name="T6" fmla="*/ 0 60000 65536"/>
              <a:gd name="T7" fmla="*/ 0 60000 65536"/>
              <a:gd name="T8" fmla="*/ 0 60000 65536"/>
              <a:gd name="T9" fmla="*/ 0 w 1330"/>
              <a:gd name="T10" fmla="*/ 0 h 1587"/>
              <a:gd name="T11" fmla="*/ 1330 w 1330"/>
              <a:gd name="T12" fmla="*/ 1587 h 1587"/>
            </a:gdLst>
            <a:ahLst/>
            <a:cxnLst>
              <a:cxn ang="T6">
                <a:pos x="T0" y="T1"/>
              </a:cxn>
              <a:cxn ang="T7">
                <a:pos x="T2" y="T3"/>
              </a:cxn>
              <a:cxn ang="T8">
                <a:pos x="T4" y="T5"/>
              </a:cxn>
            </a:cxnLst>
            <a:rect l="T9" t="T10" r="T11" b="T12"/>
            <a:pathLst>
              <a:path w="1330" h="1587">
                <a:moveTo>
                  <a:pt x="0" y="0"/>
                </a:moveTo>
                <a:lnTo>
                  <a:pt x="1330"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22" name="Line 531"/>
          <p:cNvSpPr>
            <a:spLocks noChangeShapeType="1"/>
          </p:cNvSpPr>
          <p:nvPr/>
        </p:nvSpPr>
        <p:spPr bwMode="auto">
          <a:xfrm>
            <a:off x="1066800" y="4332288"/>
            <a:ext cx="1588"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23" name="Line 532"/>
          <p:cNvSpPr>
            <a:spLocks noChangeShapeType="1"/>
          </p:cNvSpPr>
          <p:nvPr/>
        </p:nvSpPr>
        <p:spPr bwMode="auto">
          <a:xfrm flipH="1">
            <a:off x="1066800" y="4332288"/>
            <a:ext cx="2089150"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24" name="Line 533"/>
          <p:cNvSpPr>
            <a:spLocks noChangeShapeType="1"/>
          </p:cNvSpPr>
          <p:nvPr/>
        </p:nvSpPr>
        <p:spPr bwMode="auto">
          <a:xfrm>
            <a:off x="3155950" y="4332288"/>
            <a:ext cx="1588"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25" name="Freeform 534"/>
          <p:cNvSpPr>
            <a:spLocks/>
          </p:cNvSpPr>
          <p:nvPr/>
        </p:nvSpPr>
        <p:spPr bwMode="auto">
          <a:xfrm>
            <a:off x="3178175" y="4332288"/>
            <a:ext cx="1588" cy="22225"/>
          </a:xfrm>
          <a:custGeom>
            <a:avLst/>
            <a:gdLst>
              <a:gd name="T0" fmla="*/ 0 w 1588"/>
              <a:gd name="T1" fmla="*/ 0 h 14"/>
              <a:gd name="T2" fmla="*/ 0 w 1588"/>
              <a:gd name="T3" fmla="*/ 2147483647 h 14"/>
              <a:gd name="T4" fmla="*/ 0 w 1588"/>
              <a:gd name="T5" fmla="*/ 0 h 14"/>
              <a:gd name="T6" fmla="*/ 0 60000 65536"/>
              <a:gd name="T7" fmla="*/ 0 60000 65536"/>
              <a:gd name="T8" fmla="*/ 0 60000 65536"/>
              <a:gd name="T9" fmla="*/ 0 w 1588"/>
              <a:gd name="T10" fmla="*/ 0 h 14"/>
              <a:gd name="T11" fmla="*/ 1588 w 1588"/>
              <a:gd name="T12" fmla="*/ 14 h 14"/>
            </a:gdLst>
            <a:ahLst/>
            <a:cxnLst>
              <a:cxn ang="T6">
                <a:pos x="T0" y="T1"/>
              </a:cxn>
              <a:cxn ang="T7">
                <a:pos x="T2" y="T3"/>
              </a:cxn>
              <a:cxn ang="T8">
                <a:pos x="T4" y="T5"/>
              </a:cxn>
            </a:cxnLst>
            <a:rect l="T9" t="T10" r="T11" b="T12"/>
            <a:pathLst>
              <a:path w="1588"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26" name="Freeform 535"/>
          <p:cNvSpPr>
            <a:spLocks/>
          </p:cNvSpPr>
          <p:nvPr/>
        </p:nvSpPr>
        <p:spPr bwMode="auto">
          <a:xfrm>
            <a:off x="3178175" y="4332288"/>
            <a:ext cx="5491163" cy="1587"/>
          </a:xfrm>
          <a:custGeom>
            <a:avLst/>
            <a:gdLst>
              <a:gd name="T0" fmla="*/ 0 w 3459"/>
              <a:gd name="T1" fmla="*/ 0 h 1587"/>
              <a:gd name="T2" fmla="*/ 2147483647 w 3459"/>
              <a:gd name="T3" fmla="*/ 0 h 1587"/>
              <a:gd name="T4" fmla="*/ 0 w 3459"/>
              <a:gd name="T5" fmla="*/ 0 h 1587"/>
              <a:gd name="T6" fmla="*/ 0 60000 65536"/>
              <a:gd name="T7" fmla="*/ 0 60000 65536"/>
              <a:gd name="T8" fmla="*/ 0 60000 65536"/>
              <a:gd name="T9" fmla="*/ 0 w 3459"/>
              <a:gd name="T10" fmla="*/ 0 h 1587"/>
              <a:gd name="T11" fmla="*/ 3459 w 3459"/>
              <a:gd name="T12" fmla="*/ 1587 h 1587"/>
            </a:gdLst>
            <a:ahLst/>
            <a:cxnLst>
              <a:cxn ang="T6">
                <a:pos x="T0" y="T1"/>
              </a:cxn>
              <a:cxn ang="T7">
                <a:pos x="T2" y="T3"/>
              </a:cxn>
              <a:cxn ang="T8">
                <a:pos x="T4" y="T5"/>
              </a:cxn>
            </a:cxnLst>
            <a:rect l="T9" t="T10" r="T11" b="T12"/>
            <a:pathLst>
              <a:path w="3459" h="1587">
                <a:moveTo>
                  <a:pt x="0" y="0"/>
                </a:moveTo>
                <a:lnTo>
                  <a:pt x="3459"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27" name="Line 536"/>
          <p:cNvSpPr>
            <a:spLocks noChangeShapeType="1"/>
          </p:cNvSpPr>
          <p:nvPr/>
        </p:nvSpPr>
        <p:spPr bwMode="auto">
          <a:xfrm>
            <a:off x="3155950" y="4332288"/>
            <a:ext cx="1588"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28" name="Line 537"/>
          <p:cNvSpPr>
            <a:spLocks noChangeShapeType="1"/>
          </p:cNvSpPr>
          <p:nvPr/>
        </p:nvSpPr>
        <p:spPr bwMode="auto">
          <a:xfrm flipH="1">
            <a:off x="3155950" y="4332288"/>
            <a:ext cx="5513388"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29" name="Line 538"/>
          <p:cNvSpPr>
            <a:spLocks noChangeShapeType="1"/>
          </p:cNvSpPr>
          <p:nvPr/>
        </p:nvSpPr>
        <p:spPr bwMode="auto">
          <a:xfrm>
            <a:off x="8669338" y="4332288"/>
            <a:ext cx="1587"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30" name="Freeform 539"/>
          <p:cNvSpPr>
            <a:spLocks/>
          </p:cNvSpPr>
          <p:nvPr/>
        </p:nvSpPr>
        <p:spPr bwMode="auto">
          <a:xfrm>
            <a:off x="8669338" y="4332288"/>
            <a:ext cx="1587" cy="22225"/>
          </a:xfrm>
          <a:custGeom>
            <a:avLst/>
            <a:gdLst>
              <a:gd name="T0" fmla="*/ 0 w 1587"/>
              <a:gd name="T1" fmla="*/ 0 h 14"/>
              <a:gd name="T2" fmla="*/ 0 w 1587"/>
              <a:gd name="T3" fmla="*/ 2147483647 h 14"/>
              <a:gd name="T4" fmla="*/ 0 w 1587"/>
              <a:gd name="T5" fmla="*/ 0 h 14"/>
              <a:gd name="T6" fmla="*/ 0 60000 65536"/>
              <a:gd name="T7" fmla="*/ 0 60000 65536"/>
              <a:gd name="T8" fmla="*/ 0 60000 65536"/>
              <a:gd name="T9" fmla="*/ 0 w 1587"/>
              <a:gd name="T10" fmla="*/ 0 h 14"/>
              <a:gd name="T11" fmla="*/ 1587 w 1587"/>
              <a:gd name="T12" fmla="*/ 14 h 14"/>
            </a:gdLst>
            <a:ahLst/>
            <a:cxnLst>
              <a:cxn ang="T6">
                <a:pos x="T0" y="T1"/>
              </a:cxn>
              <a:cxn ang="T7">
                <a:pos x="T2" y="T3"/>
              </a:cxn>
              <a:cxn ang="T8">
                <a:pos x="T4" y="T5"/>
              </a:cxn>
            </a:cxnLst>
            <a:rect l="T9" t="T10" r="T11" b="T12"/>
            <a:pathLst>
              <a:path w="1587" h="14">
                <a:moveTo>
                  <a:pt x="0" y="0"/>
                </a:moveTo>
                <a:lnTo>
                  <a:pt x="0" y="14"/>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31" name="Freeform 540"/>
          <p:cNvSpPr>
            <a:spLocks/>
          </p:cNvSpPr>
          <p:nvPr/>
        </p:nvSpPr>
        <p:spPr bwMode="auto">
          <a:xfrm>
            <a:off x="1066800" y="4354513"/>
            <a:ext cx="1588" cy="757237"/>
          </a:xfrm>
          <a:custGeom>
            <a:avLst/>
            <a:gdLst>
              <a:gd name="T0" fmla="*/ 0 w 1588"/>
              <a:gd name="T1" fmla="*/ 0 h 477"/>
              <a:gd name="T2" fmla="*/ 0 w 1588"/>
              <a:gd name="T3" fmla="*/ 2147483647 h 477"/>
              <a:gd name="T4" fmla="*/ 0 w 1588"/>
              <a:gd name="T5" fmla="*/ 0 h 477"/>
              <a:gd name="T6" fmla="*/ 0 60000 65536"/>
              <a:gd name="T7" fmla="*/ 0 60000 65536"/>
              <a:gd name="T8" fmla="*/ 0 60000 65536"/>
              <a:gd name="T9" fmla="*/ 0 w 1588"/>
              <a:gd name="T10" fmla="*/ 0 h 477"/>
              <a:gd name="T11" fmla="*/ 1588 w 1588"/>
              <a:gd name="T12" fmla="*/ 477 h 477"/>
            </a:gdLst>
            <a:ahLst/>
            <a:cxnLst>
              <a:cxn ang="T6">
                <a:pos x="T0" y="T1"/>
              </a:cxn>
              <a:cxn ang="T7">
                <a:pos x="T2" y="T3"/>
              </a:cxn>
              <a:cxn ang="T8">
                <a:pos x="T4" y="T5"/>
              </a:cxn>
            </a:cxnLst>
            <a:rect l="T9" t="T10" r="T11" b="T12"/>
            <a:pathLst>
              <a:path w="1588" h="477">
                <a:moveTo>
                  <a:pt x="0" y="0"/>
                </a:moveTo>
                <a:lnTo>
                  <a:pt x="0" y="477"/>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32" name="Line 541"/>
          <p:cNvSpPr>
            <a:spLocks noChangeShapeType="1"/>
          </p:cNvSpPr>
          <p:nvPr/>
        </p:nvSpPr>
        <p:spPr bwMode="auto">
          <a:xfrm>
            <a:off x="8669338" y="4332288"/>
            <a:ext cx="1587" cy="1587"/>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33" name="Line 542"/>
          <p:cNvSpPr>
            <a:spLocks noChangeShapeType="1"/>
          </p:cNvSpPr>
          <p:nvPr/>
        </p:nvSpPr>
        <p:spPr bwMode="auto">
          <a:xfrm flipV="1">
            <a:off x="1066800" y="4332288"/>
            <a:ext cx="1588" cy="77946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34" name="Rectangle 543"/>
          <p:cNvSpPr>
            <a:spLocks noChangeArrowheads="1"/>
          </p:cNvSpPr>
          <p:nvPr/>
        </p:nvSpPr>
        <p:spPr bwMode="auto">
          <a:xfrm>
            <a:off x="1066800" y="5111750"/>
            <a:ext cx="0" cy="0"/>
          </a:xfrm>
          <a:prstGeom prst="rect">
            <a:avLst/>
          </a:prstGeom>
          <a:noFill/>
          <a:ln w="22225">
            <a:solidFill>
              <a:srgbClr val="000000"/>
            </a:solidFill>
            <a:miter lim="800000"/>
            <a:headEnd/>
            <a:tailEnd/>
          </a:ln>
        </p:spPr>
        <p:txBody>
          <a:bodyPr>
            <a:prstTxWarp prst="textNoShape">
              <a:avLst/>
            </a:prstTxWarp>
          </a:bodyPr>
          <a:lstStyle/>
          <a:p>
            <a:endParaRPr lang="en-US"/>
          </a:p>
        </p:txBody>
      </p:sp>
      <p:sp>
        <p:nvSpPr>
          <p:cNvPr id="33935" name="Freeform 544"/>
          <p:cNvSpPr>
            <a:spLocks/>
          </p:cNvSpPr>
          <p:nvPr/>
        </p:nvSpPr>
        <p:spPr bwMode="auto">
          <a:xfrm>
            <a:off x="1066800" y="5111750"/>
            <a:ext cx="2111375" cy="1588"/>
          </a:xfrm>
          <a:custGeom>
            <a:avLst/>
            <a:gdLst>
              <a:gd name="T0" fmla="*/ 0 w 1330"/>
              <a:gd name="T1" fmla="*/ 0 h 1588"/>
              <a:gd name="T2" fmla="*/ 2147483647 w 1330"/>
              <a:gd name="T3" fmla="*/ 0 h 1588"/>
              <a:gd name="T4" fmla="*/ 0 w 1330"/>
              <a:gd name="T5" fmla="*/ 0 h 1588"/>
              <a:gd name="T6" fmla="*/ 0 60000 65536"/>
              <a:gd name="T7" fmla="*/ 0 60000 65536"/>
              <a:gd name="T8" fmla="*/ 0 60000 65536"/>
              <a:gd name="T9" fmla="*/ 0 w 1330"/>
              <a:gd name="T10" fmla="*/ 0 h 1588"/>
              <a:gd name="T11" fmla="*/ 1330 w 1330"/>
              <a:gd name="T12" fmla="*/ 1588 h 1588"/>
            </a:gdLst>
            <a:ahLst/>
            <a:cxnLst>
              <a:cxn ang="T6">
                <a:pos x="T0" y="T1"/>
              </a:cxn>
              <a:cxn ang="T7">
                <a:pos x="T2" y="T3"/>
              </a:cxn>
              <a:cxn ang="T8">
                <a:pos x="T4" y="T5"/>
              </a:cxn>
            </a:cxnLst>
            <a:rect l="T9" t="T10" r="T11" b="T12"/>
            <a:pathLst>
              <a:path w="1330" h="1588">
                <a:moveTo>
                  <a:pt x="0" y="0"/>
                </a:moveTo>
                <a:lnTo>
                  <a:pt x="1330"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36" name="Freeform 545"/>
          <p:cNvSpPr>
            <a:spLocks/>
          </p:cNvSpPr>
          <p:nvPr/>
        </p:nvSpPr>
        <p:spPr bwMode="auto">
          <a:xfrm>
            <a:off x="3178175" y="4354513"/>
            <a:ext cx="1588" cy="757237"/>
          </a:xfrm>
          <a:custGeom>
            <a:avLst/>
            <a:gdLst>
              <a:gd name="T0" fmla="*/ 0 w 1588"/>
              <a:gd name="T1" fmla="*/ 0 h 477"/>
              <a:gd name="T2" fmla="*/ 0 w 1588"/>
              <a:gd name="T3" fmla="*/ 2147483647 h 477"/>
              <a:gd name="T4" fmla="*/ 0 w 1588"/>
              <a:gd name="T5" fmla="*/ 0 h 477"/>
              <a:gd name="T6" fmla="*/ 0 60000 65536"/>
              <a:gd name="T7" fmla="*/ 0 60000 65536"/>
              <a:gd name="T8" fmla="*/ 0 60000 65536"/>
              <a:gd name="T9" fmla="*/ 0 w 1588"/>
              <a:gd name="T10" fmla="*/ 0 h 477"/>
              <a:gd name="T11" fmla="*/ 1588 w 1588"/>
              <a:gd name="T12" fmla="*/ 477 h 477"/>
            </a:gdLst>
            <a:ahLst/>
            <a:cxnLst>
              <a:cxn ang="T6">
                <a:pos x="T0" y="T1"/>
              </a:cxn>
              <a:cxn ang="T7">
                <a:pos x="T2" y="T3"/>
              </a:cxn>
              <a:cxn ang="T8">
                <a:pos x="T4" y="T5"/>
              </a:cxn>
            </a:cxnLst>
            <a:rect l="T9" t="T10" r="T11" b="T12"/>
            <a:pathLst>
              <a:path w="1588" h="477">
                <a:moveTo>
                  <a:pt x="0" y="0"/>
                </a:moveTo>
                <a:lnTo>
                  <a:pt x="0" y="477"/>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37" name="Line 546"/>
          <p:cNvSpPr>
            <a:spLocks noChangeShapeType="1"/>
          </p:cNvSpPr>
          <p:nvPr/>
        </p:nvSpPr>
        <p:spPr bwMode="auto">
          <a:xfrm flipH="1">
            <a:off x="1066800" y="5111750"/>
            <a:ext cx="2089150" cy="1588"/>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38" name="Line 547"/>
          <p:cNvSpPr>
            <a:spLocks noChangeShapeType="1"/>
          </p:cNvSpPr>
          <p:nvPr/>
        </p:nvSpPr>
        <p:spPr bwMode="auto">
          <a:xfrm flipV="1">
            <a:off x="3155950" y="4332288"/>
            <a:ext cx="1588" cy="77946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39" name="Freeform 548"/>
          <p:cNvSpPr>
            <a:spLocks/>
          </p:cNvSpPr>
          <p:nvPr/>
        </p:nvSpPr>
        <p:spPr bwMode="auto">
          <a:xfrm>
            <a:off x="3155950" y="5111750"/>
            <a:ext cx="1588" cy="1588"/>
          </a:xfrm>
          <a:custGeom>
            <a:avLst/>
            <a:gdLst>
              <a:gd name="T0" fmla="*/ 0 w 1588"/>
              <a:gd name="T1" fmla="*/ 0 h 1588"/>
              <a:gd name="T2" fmla="*/ 0 w 1588"/>
              <a:gd name="T3" fmla="*/ 0 h 1588"/>
              <a:gd name="T4" fmla="*/ 0 w 1588"/>
              <a:gd name="T5" fmla="*/ 0 h 1588"/>
              <a:gd name="T6" fmla="*/ 0 60000 65536"/>
              <a:gd name="T7" fmla="*/ 0 60000 65536"/>
              <a:gd name="T8" fmla="*/ 0 60000 65536"/>
              <a:gd name="T9" fmla="*/ 0 w 1588"/>
              <a:gd name="T10" fmla="*/ 0 h 1588"/>
              <a:gd name="T11" fmla="*/ 1588 w 1588"/>
              <a:gd name="T12" fmla="*/ 1588 h 1588"/>
            </a:gdLst>
            <a:ahLst/>
            <a:cxnLst>
              <a:cxn ang="T6">
                <a:pos x="T0" y="T1"/>
              </a:cxn>
              <a:cxn ang="T7">
                <a:pos x="T2" y="T3"/>
              </a:cxn>
              <a:cxn ang="T8">
                <a:pos x="T4" y="T5"/>
              </a:cxn>
            </a:cxnLst>
            <a:rect l="T9" t="T10" r="T11" b="T12"/>
            <a:pathLst>
              <a:path w="1588" h="1588">
                <a:moveTo>
                  <a:pt x="0" y="0"/>
                </a:moveTo>
                <a:lnTo>
                  <a:pt x="0" y="0"/>
                </a:lnTo>
                <a:close/>
              </a:path>
            </a:pathLst>
          </a:custGeom>
          <a:noFill/>
          <a:ln w="22225">
            <a:solidFill>
              <a:srgbClr val="000000"/>
            </a:solidFill>
            <a:round/>
            <a:headEnd/>
            <a:tailEnd/>
          </a:ln>
        </p:spPr>
        <p:txBody>
          <a:bodyPr>
            <a:prstTxWarp prst="textNoShape">
              <a:avLst/>
            </a:prstTxWarp>
          </a:bodyPr>
          <a:lstStyle/>
          <a:p>
            <a:endParaRPr lang="en-US"/>
          </a:p>
        </p:txBody>
      </p:sp>
      <p:sp>
        <p:nvSpPr>
          <p:cNvPr id="33940" name="Freeform 549"/>
          <p:cNvSpPr>
            <a:spLocks/>
          </p:cNvSpPr>
          <p:nvPr/>
        </p:nvSpPr>
        <p:spPr bwMode="auto">
          <a:xfrm>
            <a:off x="3178175" y="5111750"/>
            <a:ext cx="5491163" cy="1588"/>
          </a:xfrm>
          <a:custGeom>
            <a:avLst/>
            <a:gdLst>
              <a:gd name="T0" fmla="*/ 0 w 3459"/>
              <a:gd name="T1" fmla="*/ 0 h 1588"/>
              <a:gd name="T2" fmla="*/ 2147483647 w 3459"/>
              <a:gd name="T3" fmla="*/ 0 h 1588"/>
              <a:gd name="T4" fmla="*/ 0 w 3459"/>
              <a:gd name="T5" fmla="*/ 0 h 1588"/>
              <a:gd name="T6" fmla="*/ 0 60000 65536"/>
              <a:gd name="T7" fmla="*/ 0 60000 65536"/>
              <a:gd name="T8" fmla="*/ 0 60000 65536"/>
              <a:gd name="T9" fmla="*/ 0 w 3459"/>
              <a:gd name="T10" fmla="*/ 0 h 1588"/>
              <a:gd name="T11" fmla="*/ 3459 w 3459"/>
              <a:gd name="T12" fmla="*/ 1588 h 1588"/>
            </a:gdLst>
            <a:ahLst/>
            <a:cxnLst>
              <a:cxn ang="T6">
                <a:pos x="T0" y="T1"/>
              </a:cxn>
              <a:cxn ang="T7">
                <a:pos x="T2" y="T3"/>
              </a:cxn>
              <a:cxn ang="T8">
                <a:pos x="T4" y="T5"/>
              </a:cxn>
            </a:cxnLst>
            <a:rect l="T9" t="T10" r="T11" b="T12"/>
            <a:pathLst>
              <a:path w="3459" h="1588">
                <a:moveTo>
                  <a:pt x="0" y="0"/>
                </a:moveTo>
                <a:lnTo>
                  <a:pt x="3459" y="0"/>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41" name="Freeform 550"/>
          <p:cNvSpPr>
            <a:spLocks/>
          </p:cNvSpPr>
          <p:nvPr/>
        </p:nvSpPr>
        <p:spPr bwMode="auto">
          <a:xfrm>
            <a:off x="8669338" y="4354513"/>
            <a:ext cx="1587" cy="757237"/>
          </a:xfrm>
          <a:custGeom>
            <a:avLst/>
            <a:gdLst>
              <a:gd name="T0" fmla="*/ 0 w 1587"/>
              <a:gd name="T1" fmla="*/ 0 h 477"/>
              <a:gd name="T2" fmla="*/ 0 w 1587"/>
              <a:gd name="T3" fmla="*/ 2147483647 h 477"/>
              <a:gd name="T4" fmla="*/ 0 w 1587"/>
              <a:gd name="T5" fmla="*/ 0 h 477"/>
              <a:gd name="T6" fmla="*/ 0 60000 65536"/>
              <a:gd name="T7" fmla="*/ 0 60000 65536"/>
              <a:gd name="T8" fmla="*/ 0 60000 65536"/>
              <a:gd name="T9" fmla="*/ 0 w 1587"/>
              <a:gd name="T10" fmla="*/ 0 h 477"/>
              <a:gd name="T11" fmla="*/ 1587 w 1587"/>
              <a:gd name="T12" fmla="*/ 477 h 477"/>
            </a:gdLst>
            <a:ahLst/>
            <a:cxnLst>
              <a:cxn ang="T6">
                <a:pos x="T0" y="T1"/>
              </a:cxn>
              <a:cxn ang="T7">
                <a:pos x="T2" y="T3"/>
              </a:cxn>
              <a:cxn ang="T8">
                <a:pos x="T4" y="T5"/>
              </a:cxn>
            </a:cxnLst>
            <a:rect l="T9" t="T10" r="T11" b="T12"/>
            <a:pathLst>
              <a:path w="1587" h="477">
                <a:moveTo>
                  <a:pt x="0" y="0"/>
                </a:moveTo>
                <a:lnTo>
                  <a:pt x="0" y="477"/>
                </a:lnTo>
                <a:lnTo>
                  <a:pt x="0" y="0"/>
                </a:lnTo>
                <a:close/>
              </a:path>
            </a:pathLst>
          </a:custGeom>
          <a:solidFill>
            <a:srgbClr val="FFFFFF"/>
          </a:solidFill>
          <a:ln w="9525">
            <a:noFill/>
            <a:round/>
            <a:headEnd/>
            <a:tailEnd/>
          </a:ln>
        </p:spPr>
        <p:txBody>
          <a:bodyPr>
            <a:prstTxWarp prst="textNoShape">
              <a:avLst/>
            </a:prstTxWarp>
          </a:bodyPr>
          <a:lstStyle/>
          <a:p>
            <a:endParaRPr lang="en-US"/>
          </a:p>
        </p:txBody>
      </p:sp>
      <p:sp>
        <p:nvSpPr>
          <p:cNvPr id="33942" name="Line 551"/>
          <p:cNvSpPr>
            <a:spLocks noChangeShapeType="1"/>
          </p:cNvSpPr>
          <p:nvPr/>
        </p:nvSpPr>
        <p:spPr bwMode="auto">
          <a:xfrm flipH="1">
            <a:off x="3155950" y="5111750"/>
            <a:ext cx="5513388" cy="1588"/>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43" name="Line 552"/>
          <p:cNvSpPr>
            <a:spLocks noChangeShapeType="1"/>
          </p:cNvSpPr>
          <p:nvPr/>
        </p:nvSpPr>
        <p:spPr bwMode="auto">
          <a:xfrm flipV="1">
            <a:off x="8669338" y="4332288"/>
            <a:ext cx="1587" cy="779462"/>
          </a:xfrm>
          <a:prstGeom prst="line">
            <a:avLst/>
          </a:prstGeom>
          <a:noFill/>
          <a:ln w="22225">
            <a:solidFill>
              <a:srgbClr val="000000"/>
            </a:solidFill>
            <a:round/>
            <a:headEnd/>
            <a:tailEnd/>
          </a:ln>
        </p:spPr>
        <p:txBody>
          <a:bodyPr>
            <a:prstTxWarp prst="textNoShape">
              <a:avLst/>
            </a:prstTxWarp>
          </a:bodyPr>
          <a:lstStyle/>
          <a:p>
            <a:endParaRPr lang="en-US"/>
          </a:p>
        </p:txBody>
      </p:sp>
      <p:sp>
        <p:nvSpPr>
          <p:cNvPr id="33944" name="Rectangle 553"/>
          <p:cNvSpPr>
            <a:spLocks noChangeArrowheads="1"/>
          </p:cNvSpPr>
          <p:nvPr/>
        </p:nvSpPr>
        <p:spPr bwMode="auto">
          <a:xfrm>
            <a:off x="8669338" y="5111750"/>
            <a:ext cx="0" cy="0"/>
          </a:xfrm>
          <a:prstGeom prst="rect">
            <a:avLst/>
          </a:prstGeom>
          <a:noFill/>
          <a:ln w="22225">
            <a:solidFill>
              <a:srgbClr val="000000"/>
            </a:solidFill>
            <a:miter lim="800000"/>
            <a:headEnd/>
            <a:tailEnd/>
          </a:ln>
        </p:spPr>
        <p:txBody>
          <a:bodyPr>
            <a:prstTxWarp prst="textNoShape">
              <a:avLst/>
            </a:prstTxWarp>
          </a:bodyPr>
          <a:lstStyle/>
          <a:p>
            <a:endParaRPr lang="en-US"/>
          </a:p>
        </p:txBody>
      </p:sp>
      <p:sp>
        <p:nvSpPr>
          <p:cNvPr id="33945" name="Rectangle 554"/>
          <p:cNvSpPr>
            <a:spLocks noChangeArrowheads="1"/>
          </p:cNvSpPr>
          <p:nvPr/>
        </p:nvSpPr>
        <p:spPr bwMode="auto">
          <a:xfrm>
            <a:off x="1166813" y="5121275"/>
            <a:ext cx="571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rPr>
              <a:t> </a:t>
            </a: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US" sz="4000" dirty="0"/>
              <a:t>Text Processing – Lexical Analysis</a:t>
            </a:r>
          </a:p>
        </p:txBody>
      </p:sp>
      <p:sp>
        <p:nvSpPr>
          <p:cNvPr id="35843" name="Rectangle 3"/>
          <p:cNvSpPr>
            <a:spLocks noGrp="1" noChangeArrowheads="1"/>
          </p:cNvSpPr>
          <p:nvPr>
            <p:ph type="body" idx="1"/>
          </p:nvPr>
        </p:nvSpPr>
        <p:spPr>
          <a:xfrm>
            <a:off x="609600" y="990600"/>
            <a:ext cx="7772400" cy="4673600"/>
          </a:xfrm>
        </p:spPr>
        <p:txBody>
          <a:bodyPr/>
          <a:lstStyle/>
          <a:p>
            <a:pPr>
              <a:lnSpc>
                <a:spcPct val="80000"/>
              </a:lnSpc>
            </a:pPr>
            <a:r>
              <a:rPr lang="en-US" sz="2800" dirty="0"/>
              <a:t>Standard Steps:</a:t>
            </a:r>
          </a:p>
          <a:p>
            <a:pPr lvl="1">
              <a:lnSpc>
                <a:spcPct val="80000"/>
              </a:lnSpc>
            </a:pPr>
            <a:r>
              <a:rPr lang="en-US" sz="2400" dirty="0"/>
              <a:t>Recognize language class [</a:t>
            </a:r>
            <a:r>
              <a:rPr lang="en-US" sz="2400" dirty="0" err="1"/>
              <a:t>english</a:t>
            </a:r>
            <a:r>
              <a:rPr lang="en-US" sz="2400" dirty="0"/>
              <a:t>] (very easy)</a:t>
            </a:r>
          </a:p>
          <a:p>
            <a:pPr lvl="1">
              <a:lnSpc>
                <a:spcPct val="80000"/>
              </a:lnSpc>
            </a:pPr>
            <a:r>
              <a:rPr lang="en-US" sz="2400" dirty="0"/>
              <a:t>Recognize document structure </a:t>
            </a:r>
          </a:p>
          <a:p>
            <a:pPr lvl="2">
              <a:lnSpc>
                <a:spcPct val="80000"/>
              </a:lnSpc>
            </a:pPr>
            <a:r>
              <a:rPr lang="en-US" sz="2000" dirty="0"/>
              <a:t>titles, sections, paragraphs, etc.</a:t>
            </a:r>
          </a:p>
          <a:p>
            <a:pPr lvl="1">
              <a:lnSpc>
                <a:spcPct val="80000"/>
              </a:lnSpc>
            </a:pPr>
            <a:r>
              <a:rPr lang="en-US" sz="2400" dirty="0"/>
              <a:t>Break into tokens – type of markup</a:t>
            </a:r>
          </a:p>
          <a:p>
            <a:pPr lvl="2">
              <a:lnSpc>
                <a:spcPct val="80000"/>
              </a:lnSpc>
            </a:pPr>
            <a:r>
              <a:rPr lang="en-US" sz="2000" dirty="0"/>
              <a:t>Tokens are delimited text</a:t>
            </a:r>
          </a:p>
          <a:p>
            <a:pPr lvl="3">
              <a:lnSpc>
                <a:spcPct val="80000"/>
              </a:lnSpc>
            </a:pPr>
            <a:r>
              <a:rPr lang="en-US" sz="1800" dirty="0"/>
              <a:t>Hello, how are you.</a:t>
            </a:r>
          </a:p>
          <a:p>
            <a:pPr lvl="3">
              <a:lnSpc>
                <a:spcPct val="80000"/>
              </a:lnSpc>
            </a:pPr>
            <a:r>
              <a:rPr lang="en-US" sz="1800" dirty="0"/>
              <a:t>_</a:t>
            </a:r>
            <a:r>
              <a:rPr lang="en-US" sz="1800" dirty="0" err="1"/>
              <a:t>hello_,_how_are_you</a:t>
            </a:r>
            <a:r>
              <a:rPr lang="en-US" sz="1800" dirty="0"/>
              <a:t>_._</a:t>
            </a:r>
          </a:p>
          <a:p>
            <a:pPr lvl="2">
              <a:lnSpc>
                <a:spcPct val="80000"/>
              </a:lnSpc>
            </a:pPr>
            <a:r>
              <a:rPr lang="en-US" sz="2000" dirty="0"/>
              <a:t>usually space and punctuation delineated</a:t>
            </a:r>
          </a:p>
          <a:p>
            <a:pPr lvl="2">
              <a:lnSpc>
                <a:spcPct val="80000"/>
              </a:lnSpc>
            </a:pPr>
            <a:r>
              <a:rPr lang="en-US" sz="2000" dirty="0"/>
              <a:t>special issues with Asian languages</a:t>
            </a:r>
          </a:p>
          <a:p>
            <a:pPr lvl="1">
              <a:lnSpc>
                <a:spcPct val="80000"/>
              </a:lnSpc>
            </a:pPr>
            <a:r>
              <a:rPr lang="en-US" sz="2400" dirty="0"/>
              <a:t>Lemmatization, stemming/morphological analysis</a:t>
            </a:r>
          </a:p>
          <a:p>
            <a:pPr lvl="1">
              <a:lnSpc>
                <a:spcPct val="80000"/>
              </a:lnSpc>
            </a:pPr>
            <a:r>
              <a:rPr lang="en-US" sz="2400" dirty="0"/>
              <a:t>What is left are terms</a:t>
            </a:r>
          </a:p>
          <a:p>
            <a:pPr lvl="1">
              <a:lnSpc>
                <a:spcPct val="80000"/>
              </a:lnSpc>
            </a:pPr>
            <a:r>
              <a:rPr lang="en-US" sz="2400" dirty="0"/>
              <a:t>Store in inverted index</a:t>
            </a:r>
          </a:p>
          <a:p>
            <a:pPr>
              <a:lnSpc>
                <a:spcPct val="80000"/>
              </a:lnSpc>
            </a:pPr>
            <a:r>
              <a:rPr lang="en-US" sz="2400" dirty="0"/>
              <a:t>Lexical analysis is the process of converting a sequence of characters into a sequence of tokens. </a:t>
            </a:r>
          </a:p>
          <a:p>
            <a:pPr lvl="1">
              <a:lnSpc>
                <a:spcPct val="80000"/>
              </a:lnSpc>
            </a:pPr>
            <a:r>
              <a:rPr lang="en-US" sz="2000" dirty="0"/>
              <a:t>A program or function which performs lexical analysis is called a lexical analyzer, </a:t>
            </a:r>
            <a:r>
              <a:rPr lang="en-US" sz="2000" dirty="0" err="1"/>
              <a:t>lexer</a:t>
            </a:r>
            <a:r>
              <a:rPr lang="en-US" sz="2000" dirty="0"/>
              <a:t> or scanner. </a:t>
            </a:r>
          </a:p>
          <a:p>
            <a:pPr lvl="1">
              <a:lnSpc>
                <a:spcPct val="80000"/>
              </a:lnSpc>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Basic indexing pipeline</a:t>
            </a:r>
          </a:p>
        </p:txBody>
      </p:sp>
      <p:grpSp>
        <p:nvGrpSpPr>
          <p:cNvPr id="37891" name="Group 3"/>
          <p:cNvGrpSpPr>
            <a:grpSpLocks/>
          </p:cNvGrpSpPr>
          <p:nvPr/>
        </p:nvGrpSpPr>
        <p:grpSpPr bwMode="auto">
          <a:xfrm>
            <a:off x="746125" y="2743200"/>
            <a:ext cx="8286750" cy="1143000"/>
            <a:chOff x="470" y="1728"/>
            <a:chExt cx="5220" cy="720"/>
          </a:xfrm>
        </p:grpSpPr>
        <p:sp>
          <p:nvSpPr>
            <p:cNvPr id="37934" name="AutoShape 4"/>
            <p:cNvSpPr>
              <a:spLocks noChangeArrowheads="1"/>
            </p:cNvSpPr>
            <p:nvPr/>
          </p:nvSpPr>
          <p:spPr bwMode="auto">
            <a:xfrm>
              <a:off x="2032" y="1728"/>
              <a:ext cx="1073" cy="314"/>
            </a:xfrm>
            <a:prstGeom prst="flowChartAlternateProcess">
              <a:avLst/>
            </a:prstGeom>
            <a:solidFill>
              <a:srgbClr val="FF9966"/>
            </a:solidFill>
            <a:ln w="9525">
              <a:solidFill>
                <a:schemeClr val="tx1"/>
              </a:solidFill>
              <a:miter lim="800000"/>
              <a:headEnd/>
              <a:tailEnd/>
            </a:ln>
          </p:spPr>
          <p:txBody>
            <a:bodyPr wrap="none" anchor="ctr">
              <a:prstTxWarp prst="textNoShape">
                <a:avLst/>
              </a:prstTxWarp>
              <a:spAutoFit/>
            </a:bodyPr>
            <a:lstStyle/>
            <a:p>
              <a:pPr algn="ctr" eaLnBrk="1" hangingPunct="1"/>
              <a:r>
                <a:rPr lang="en-US">
                  <a:latin typeface="Lucida Sans" charset="0"/>
                </a:rPr>
                <a:t>Tokenizer</a:t>
              </a:r>
            </a:p>
          </p:txBody>
        </p:sp>
        <p:sp>
          <p:nvSpPr>
            <p:cNvPr id="37935" name="AutoShape 5"/>
            <p:cNvSpPr>
              <a:spLocks noChangeArrowheads="1"/>
            </p:cNvSpPr>
            <p:nvPr/>
          </p:nvSpPr>
          <p:spPr bwMode="auto">
            <a:xfrm>
              <a:off x="2496" y="2064"/>
              <a:ext cx="192" cy="384"/>
            </a:xfrm>
            <a:prstGeom prst="downArrow">
              <a:avLst>
                <a:gd name="adj1" fmla="val 50000"/>
                <a:gd name="adj2" fmla="val 50000"/>
              </a:avLst>
            </a:prstGeom>
            <a:solidFill>
              <a:schemeClr val="accent1"/>
            </a:solidFill>
            <a:ln w="9525">
              <a:solidFill>
                <a:schemeClr val="tx1"/>
              </a:solidFill>
              <a:miter lim="800000"/>
              <a:headEnd/>
              <a:tailEnd/>
            </a:ln>
          </p:spPr>
          <p:txBody>
            <a:bodyPr anchor="ctr">
              <a:prstTxWarp prst="textNoShape">
                <a:avLst/>
              </a:prstTxWarp>
              <a:spAutoFit/>
            </a:bodyPr>
            <a:lstStyle/>
            <a:p>
              <a:endParaRPr lang="en-US"/>
            </a:p>
          </p:txBody>
        </p:sp>
        <p:sp>
          <p:nvSpPr>
            <p:cNvPr id="37936" name="Text Box 6"/>
            <p:cNvSpPr txBox="1">
              <a:spLocks noChangeArrowheads="1"/>
            </p:cNvSpPr>
            <p:nvPr/>
          </p:nvSpPr>
          <p:spPr bwMode="auto">
            <a:xfrm>
              <a:off x="470" y="2119"/>
              <a:ext cx="1232" cy="250"/>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Lucida Sans" charset="0"/>
                </a:rPr>
                <a:t>Token stream.</a:t>
              </a:r>
            </a:p>
          </p:txBody>
        </p:sp>
        <p:sp>
          <p:nvSpPr>
            <p:cNvPr id="37937"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prstTxWarp prst="textNoShape">
                <a:avLst/>
              </a:prstTxWarp>
              <a:spAutoFit/>
            </a:bodyPr>
            <a:lstStyle/>
            <a:p>
              <a:pPr algn="ctr" eaLnBrk="1" hangingPunct="1"/>
              <a:r>
                <a:rPr lang="en-US"/>
                <a:t>Friends</a:t>
              </a:r>
            </a:p>
          </p:txBody>
        </p:sp>
        <p:sp>
          <p:nvSpPr>
            <p:cNvPr id="37938"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prstTxWarp prst="textNoShape">
                <a:avLst/>
              </a:prstTxWarp>
              <a:spAutoFit/>
            </a:bodyPr>
            <a:lstStyle/>
            <a:p>
              <a:pPr algn="ctr" eaLnBrk="1" hangingPunct="1"/>
              <a:r>
                <a:rPr lang="en-US"/>
                <a:t>Romans</a:t>
              </a:r>
            </a:p>
          </p:txBody>
        </p:sp>
        <p:sp>
          <p:nvSpPr>
            <p:cNvPr id="37939" name="Rectangle 9"/>
            <p:cNvSpPr>
              <a:spLocks noChangeArrowheads="1"/>
            </p:cNvSpPr>
            <p:nvPr/>
          </p:nvSpPr>
          <p:spPr bwMode="auto">
            <a:xfrm>
              <a:off x="4608" y="2106"/>
              <a:ext cx="1082" cy="294"/>
            </a:xfrm>
            <a:prstGeom prst="rect">
              <a:avLst/>
            </a:prstGeom>
            <a:solidFill>
              <a:schemeClr val="bg1"/>
            </a:solidFill>
            <a:ln w="9525">
              <a:solidFill>
                <a:schemeClr val="tx1"/>
              </a:solidFill>
              <a:miter lim="800000"/>
              <a:headEnd/>
              <a:tailEnd/>
            </a:ln>
          </p:spPr>
          <p:txBody>
            <a:bodyPr wrap="none" anchor="ctr">
              <a:prstTxWarp prst="textNoShape">
                <a:avLst/>
              </a:prstTxWarp>
              <a:spAutoFit/>
            </a:bodyPr>
            <a:lstStyle/>
            <a:p>
              <a:pPr algn="ctr" eaLnBrk="1" hangingPunct="1"/>
              <a:r>
                <a:rPr lang="en-US"/>
                <a:t>Countrymen</a:t>
              </a:r>
            </a:p>
          </p:txBody>
        </p:sp>
      </p:grpSp>
      <p:grpSp>
        <p:nvGrpSpPr>
          <p:cNvPr id="37892" name="Group 10"/>
          <p:cNvGrpSpPr>
            <a:grpSpLocks/>
          </p:cNvGrpSpPr>
          <p:nvPr/>
        </p:nvGrpSpPr>
        <p:grpSpPr bwMode="auto">
          <a:xfrm>
            <a:off x="762000" y="3800475"/>
            <a:ext cx="8274050" cy="1381125"/>
            <a:chOff x="480" y="2394"/>
            <a:chExt cx="5212" cy="870"/>
          </a:xfrm>
        </p:grpSpPr>
        <p:sp>
          <p:nvSpPr>
            <p:cNvPr id="37928" name="AutoShape 11"/>
            <p:cNvSpPr>
              <a:spLocks noChangeArrowheads="1"/>
            </p:cNvSpPr>
            <p:nvPr/>
          </p:nvSpPr>
          <p:spPr bwMode="auto">
            <a:xfrm>
              <a:off x="1680" y="2394"/>
              <a:ext cx="1824" cy="562"/>
            </a:xfrm>
            <a:prstGeom prst="flowChartAlternateProcess">
              <a:avLst/>
            </a:prstGeom>
            <a:solidFill>
              <a:srgbClr val="FF9966"/>
            </a:solidFill>
            <a:ln w="9525">
              <a:solidFill>
                <a:schemeClr val="tx1"/>
              </a:solidFill>
              <a:miter lim="800000"/>
              <a:headEnd/>
              <a:tailEnd/>
            </a:ln>
          </p:spPr>
          <p:txBody>
            <a:bodyPr anchor="ctr">
              <a:prstTxWarp prst="textNoShape">
                <a:avLst/>
              </a:prstTxWarp>
              <a:spAutoFit/>
            </a:bodyPr>
            <a:lstStyle/>
            <a:p>
              <a:pPr algn="ctr" eaLnBrk="1" hangingPunct="1"/>
              <a:r>
                <a:rPr lang="en-US">
                  <a:latin typeface="Lucida Sans" charset="0"/>
                </a:rPr>
                <a:t>Linguistic modules</a:t>
              </a:r>
            </a:p>
          </p:txBody>
        </p:sp>
        <p:sp>
          <p:nvSpPr>
            <p:cNvPr id="37929"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prstTxWarp prst="textNoShape">
                <a:avLst/>
              </a:prstTxWarp>
              <a:spAutoFit/>
            </a:bodyPr>
            <a:lstStyle/>
            <a:p>
              <a:endParaRPr lang="en-US"/>
            </a:p>
          </p:txBody>
        </p:sp>
        <p:sp>
          <p:nvSpPr>
            <p:cNvPr id="37930" name="Text Box 13"/>
            <p:cNvSpPr txBox="1">
              <a:spLocks noChangeArrowheads="1"/>
            </p:cNvSpPr>
            <p:nvPr/>
          </p:nvSpPr>
          <p:spPr bwMode="auto">
            <a:xfrm>
              <a:off x="480" y="2935"/>
              <a:ext cx="2036" cy="252"/>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Lucida Sans" charset="0"/>
                </a:rPr>
                <a:t>Modified tokens (terms).</a:t>
              </a:r>
            </a:p>
          </p:txBody>
        </p:sp>
        <p:sp>
          <p:nvSpPr>
            <p:cNvPr id="37931"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prstTxWarp prst="textNoShape">
                <a:avLst/>
              </a:prstTxWarp>
              <a:spAutoFit/>
            </a:bodyPr>
            <a:lstStyle/>
            <a:p>
              <a:pPr algn="ctr" eaLnBrk="1" hangingPunct="1"/>
              <a:r>
                <a:rPr lang="en-US"/>
                <a:t>friend</a:t>
              </a:r>
            </a:p>
          </p:txBody>
        </p:sp>
        <p:sp>
          <p:nvSpPr>
            <p:cNvPr id="37932" name="Rectangle 15"/>
            <p:cNvSpPr>
              <a:spLocks noChangeArrowheads="1"/>
            </p:cNvSpPr>
            <p:nvPr/>
          </p:nvSpPr>
          <p:spPr bwMode="auto">
            <a:xfrm>
              <a:off x="3887" y="2874"/>
              <a:ext cx="613" cy="294"/>
            </a:xfrm>
            <a:prstGeom prst="rect">
              <a:avLst/>
            </a:prstGeom>
            <a:solidFill>
              <a:schemeClr val="bg1"/>
            </a:solidFill>
            <a:ln w="9525">
              <a:solidFill>
                <a:schemeClr val="tx1"/>
              </a:solidFill>
              <a:miter lim="800000"/>
              <a:headEnd/>
              <a:tailEnd/>
            </a:ln>
          </p:spPr>
          <p:txBody>
            <a:bodyPr wrap="none" anchor="ctr">
              <a:prstTxWarp prst="textNoShape">
                <a:avLst/>
              </a:prstTxWarp>
              <a:spAutoFit/>
            </a:bodyPr>
            <a:lstStyle/>
            <a:p>
              <a:pPr algn="ctr" eaLnBrk="1" hangingPunct="1"/>
              <a:r>
                <a:rPr lang="en-US"/>
                <a:t>roman</a:t>
              </a:r>
            </a:p>
          </p:txBody>
        </p:sp>
        <p:sp>
          <p:nvSpPr>
            <p:cNvPr id="37933" name="Rectangle 16"/>
            <p:cNvSpPr>
              <a:spLocks noChangeArrowheads="1"/>
            </p:cNvSpPr>
            <p:nvPr/>
          </p:nvSpPr>
          <p:spPr bwMode="auto">
            <a:xfrm>
              <a:off x="4653" y="2874"/>
              <a:ext cx="1039" cy="294"/>
            </a:xfrm>
            <a:prstGeom prst="rect">
              <a:avLst/>
            </a:prstGeom>
            <a:solidFill>
              <a:schemeClr val="bg1"/>
            </a:solidFill>
            <a:ln w="9525">
              <a:solidFill>
                <a:schemeClr val="tx1"/>
              </a:solidFill>
              <a:miter lim="800000"/>
              <a:headEnd/>
              <a:tailEnd/>
            </a:ln>
          </p:spPr>
          <p:txBody>
            <a:bodyPr wrap="none" anchor="ctr">
              <a:prstTxWarp prst="textNoShape">
                <a:avLst/>
              </a:prstTxWarp>
              <a:spAutoFit/>
            </a:bodyPr>
            <a:lstStyle/>
            <a:p>
              <a:pPr algn="ctr" eaLnBrk="1" hangingPunct="1"/>
              <a:r>
                <a:rPr lang="en-US"/>
                <a:t>countryman</a:t>
              </a:r>
            </a:p>
          </p:txBody>
        </p:sp>
      </p:grpSp>
      <p:grpSp>
        <p:nvGrpSpPr>
          <p:cNvPr id="37893" name="Group 17"/>
          <p:cNvGrpSpPr>
            <a:grpSpLocks/>
          </p:cNvGrpSpPr>
          <p:nvPr/>
        </p:nvGrpSpPr>
        <p:grpSpPr bwMode="auto">
          <a:xfrm>
            <a:off x="762000" y="5172075"/>
            <a:ext cx="8351838" cy="1579563"/>
            <a:chOff x="480" y="3258"/>
            <a:chExt cx="5261" cy="995"/>
          </a:xfrm>
        </p:grpSpPr>
        <p:sp>
          <p:nvSpPr>
            <p:cNvPr id="37906" name="AutoShape 18"/>
            <p:cNvSpPr>
              <a:spLocks noChangeArrowheads="1"/>
            </p:cNvSpPr>
            <p:nvPr/>
          </p:nvSpPr>
          <p:spPr bwMode="auto">
            <a:xfrm>
              <a:off x="2156" y="3258"/>
              <a:ext cx="848" cy="314"/>
            </a:xfrm>
            <a:prstGeom prst="flowChartAlternateProcess">
              <a:avLst/>
            </a:prstGeom>
            <a:solidFill>
              <a:srgbClr val="FF9966"/>
            </a:solidFill>
            <a:ln w="9525">
              <a:solidFill>
                <a:schemeClr val="tx1"/>
              </a:solidFill>
              <a:miter lim="800000"/>
              <a:headEnd/>
              <a:tailEnd/>
            </a:ln>
          </p:spPr>
          <p:txBody>
            <a:bodyPr wrap="none" anchor="ctr">
              <a:prstTxWarp prst="textNoShape">
                <a:avLst/>
              </a:prstTxWarp>
              <a:spAutoFit/>
            </a:bodyPr>
            <a:lstStyle/>
            <a:p>
              <a:pPr algn="ctr" eaLnBrk="1" hangingPunct="1"/>
              <a:r>
                <a:rPr lang="en-US">
                  <a:latin typeface="Lucida Sans" charset="0"/>
                </a:rPr>
                <a:t>Indexer</a:t>
              </a:r>
            </a:p>
          </p:txBody>
        </p:sp>
        <p:sp>
          <p:nvSpPr>
            <p:cNvPr id="37907" name="AutoShape 19"/>
            <p:cNvSpPr>
              <a:spLocks noChangeArrowheads="1"/>
            </p:cNvSpPr>
            <p:nvPr/>
          </p:nvSpPr>
          <p:spPr bwMode="auto">
            <a:xfrm>
              <a:off x="2496" y="3594"/>
              <a:ext cx="192" cy="288"/>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prstTxWarp prst="textNoShape">
                <a:avLst/>
              </a:prstTxWarp>
              <a:spAutoFit/>
            </a:bodyPr>
            <a:lstStyle/>
            <a:p>
              <a:endParaRPr lang="en-US"/>
            </a:p>
          </p:txBody>
        </p:sp>
        <p:sp>
          <p:nvSpPr>
            <p:cNvPr id="37908" name="Text Box 20"/>
            <p:cNvSpPr txBox="1">
              <a:spLocks noChangeArrowheads="1"/>
            </p:cNvSpPr>
            <p:nvPr/>
          </p:nvSpPr>
          <p:spPr bwMode="auto">
            <a:xfrm>
              <a:off x="480" y="3728"/>
              <a:ext cx="1283" cy="250"/>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Lucida Sans" charset="0"/>
                </a:rPr>
                <a:t>Inverted index.</a:t>
              </a:r>
            </a:p>
          </p:txBody>
        </p:sp>
        <p:grpSp>
          <p:nvGrpSpPr>
            <p:cNvPr id="37909" name="Group 21"/>
            <p:cNvGrpSpPr>
              <a:grpSpLocks/>
            </p:cNvGrpSpPr>
            <p:nvPr/>
          </p:nvGrpSpPr>
          <p:grpSpPr bwMode="auto">
            <a:xfrm>
              <a:off x="3024" y="3258"/>
              <a:ext cx="2717" cy="995"/>
              <a:chOff x="3024" y="3258"/>
              <a:chExt cx="2717" cy="995"/>
            </a:xfrm>
          </p:grpSpPr>
          <p:grpSp>
            <p:nvGrpSpPr>
              <p:cNvPr id="37910" name="Group 22"/>
              <p:cNvGrpSpPr>
                <a:grpSpLocks/>
              </p:cNvGrpSpPr>
              <p:nvPr/>
            </p:nvGrpSpPr>
            <p:grpSpPr bwMode="auto">
              <a:xfrm>
                <a:off x="3024" y="3306"/>
                <a:ext cx="1776" cy="947"/>
                <a:chOff x="528" y="2634"/>
                <a:chExt cx="1776" cy="947"/>
              </a:xfrm>
            </p:grpSpPr>
            <p:sp>
              <p:nvSpPr>
                <p:cNvPr id="37922" name="Text Box 23"/>
                <p:cNvSpPr txBox="1">
                  <a:spLocks noChangeArrowheads="1"/>
                </p:cNvSpPr>
                <p:nvPr/>
              </p:nvSpPr>
              <p:spPr bwMode="auto">
                <a:xfrm>
                  <a:off x="528" y="2634"/>
                  <a:ext cx="671" cy="275"/>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2200" b="1" i="1">
                      <a:latin typeface="Lucida Sans" charset="0"/>
                    </a:rPr>
                    <a:t>friend</a:t>
                  </a:r>
                </a:p>
              </p:txBody>
            </p:sp>
            <p:sp>
              <p:nvSpPr>
                <p:cNvPr id="37923" name="Text Box 24"/>
                <p:cNvSpPr txBox="1">
                  <a:spLocks noChangeArrowheads="1"/>
                </p:cNvSpPr>
                <p:nvPr/>
              </p:nvSpPr>
              <p:spPr bwMode="auto">
                <a:xfrm>
                  <a:off x="528" y="2970"/>
                  <a:ext cx="718" cy="275"/>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2200" b="1" i="1">
                      <a:latin typeface="Lucida Sans" charset="0"/>
                    </a:rPr>
                    <a:t>roman</a:t>
                  </a:r>
                </a:p>
              </p:txBody>
            </p:sp>
            <p:sp>
              <p:nvSpPr>
                <p:cNvPr id="37924" name="Text Box 25"/>
                <p:cNvSpPr txBox="1">
                  <a:spLocks noChangeArrowheads="1"/>
                </p:cNvSpPr>
                <p:nvPr/>
              </p:nvSpPr>
              <p:spPr bwMode="auto">
                <a:xfrm>
                  <a:off x="528" y="3306"/>
                  <a:ext cx="1214" cy="275"/>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2200" b="1" i="1">
                      <a:latin typeface="Lucida Sans" charset="0"/>
                    </a:rPr>
                    <a:t>countryman</a:t>
                  </a:r>
                </a:p>
              </p:txBody>
            </p:sp>
            <p:sp>
              <p:nvSpPr>
                <p:cNvPr id="37925" name="AutoShape 26"/>
                <p:cNvSpPr>
                  <a:spLocks noChangeArrowheads="1"/>
                </p:cNvSpPr>
                <p:nvPr/>
              </p:nvSpPr>
              <p:spPr bwMode="auto">
                <a:xfrm>
                  <a:off x="1584" y="2682"/>
                  <a:ext cx="720"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prstTxWarp prst="textNoShape">
                    <a:avLst/>
                  </a:prstTxWarp>
                  <a:spAutoFit/>
                </a:bodyPr>
                <a:lstStyle/>
                <a:p>
                  <a:endParaRPr lang="en-US"/>
                </a:p>
              </p:txBody>
            </p:sp>
            <p:sp>
              <p:nvSpPr>
                <p:cNvPr id="37926" name="AutoShape 27"/>
                <p:cNvSpPr>
                  <a:spLocks noChangeArrowheads="1"/>
                </p:cNvSpPr>
                <p:nvPr/>
              </p:nvSpPr>
              <p:spPr bwMode="auto">
                <a:xfrm>
                  <a:off x="1584" y="3018"/>
                  <a:ext cx="720"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prstTxWarp prst="textNoShape">
                    <a:avLst/>
                  </a:prstTxWarp>
                  <a:spAutoFit/>
                </a:bodyPr>
                <a:lstStyle/>
                <a:p>
                  <a:endParaRPr lang="en-US"/>
                </a:p>
              </p:txBody>
            </p:sp>
            <p:sp>
              <p:nvSpPr>
                <p:cNvPr id="37927" name="AutoShape 28"/>
                <p:cNvSpPr>
                  <a:spLocks noChangeArrowheads="1"/>
                </p:cNvSpPr>
                <p:nvPr/>
              </p:nvSpPr>
              <p:spPr bwMode="auto">
                <a:xfrm>
                  <a:off x="1584" y="3354"/>
                  <a:ext cx="720"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prstTxWarp prst="textNoShape">
                    <a:avLst/>
                  </a:prstTxWarp>
                  <a:spAutoFit/>
                </a:bodyPr>
                <a:lstStyle/>
                <a:p>
                  <a:endParaRPr lang="en-US"/>
                </a:p>
              </p:txBody>
            </p:sp>
          </p:grpSp>
          <p:sp>
            <p:nvSpPr>
              <p:cNvPr id="37911" name="Text Box 29"/>
              <p:cNvSpPr txBox="1">
                <a:spLocks noChangeArrowheads="1"/>
              </p:cNvSpPr>
              <p:nvPr/>
            </p:nvSpPr>
            <p:spPr bwMode="auto">
              <a:xfrm>
                <a:off x="4883" y="3258"/>
                <a:ext cx="243" cy="294"/>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Lucida Sans" charset="0"/>
                  </a:rPr>
                  <a:t>2</a:t>
                </a:r>
              </a:p>
            </p:txBody>
          </p:sp>
          <p:sp>
            <p:nvSpPr>
              <p:cNvPr id="37912" name="Text Box 30"/>
              <p:cNvSpPr txBox="1">
                <a:spLocks noChangeArrowheads="1"/>
              </p:cNvSpPr>
              <p:nvPr/>
            </p:nvSpPr>
            <p:spPr bwMode="auto">
              <a:xfrm>
                <a:off x="5291" y="3258"/>
                <a:ext cx="243" cy="294"/>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Lucida Sans" charset="0"/>
                  </a:rPr>
                  <a:t>4</a:t>
                </a:r>
              </a:p>
            </p:txBody>
          </p:sp>
          <p:sp>
            <p:nvSpPr>
              <p:cNvPr id="37913" name="Text Box 31"/>
              <p:cNvSpPr txBox="1">
                <a:spLocks noChangeArrowheads="1"/>
              </p:cNvSpPr>
              <p:nvPr/>
            </p:nvSpPr>
            <p:spPr bwMode="auto">
              <a:xfrm>
                <a:off x="5304" y="3594"/>
                <a:ext cx="243" cy="294"/>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Lucida Sans" charset="0"/>
                  </a:rPr>
                  <a:t>2</a:t>
                </a:r>
              </a:p>
            </p:txBody>
          </p:sp>
          <p:sp>
            <p:nvSpPr>
              <p:cNvPr id="37914" name="Text Box 32"/>
              <p:cNvSpPr txBox="1">
                <a:spLocks noChangeArrowheads="1"/>
              </p:cNvSpPr>
              <p:nvPr/>
            </p:nvSpPr>
            <p:spPr bwMode="auto">
              <a:xfrm>
                <a:off x="4848" y="3936"/>
                <a:ext cx="384" cy="294"/>
              </a:xfrm>
              <a:prstGeom prst="rect">
                <a:avLst/>
              </a:prstGeom>
              <a:noFill/>
              <a:ln w="9525">
                <a:solidFill>
                  <a:schemeClr val="tx1"/>
                </a:solidFill>
                <a:miter lim="800000"/>
                <a:headEnd/>
                <a:tailEnd/>
              </a:ln>
            </p:spPr>
            <p:txBody>
              <a:bodyPr>
                <a:prstTxWarp prst="textNoShape">
                  <a:avLst/>
                </a:prstTxWarp>
                <a:spAutoFit/>
              </a:bodyPr>
              <a:lstStyle/>
              <a:p>
                <a:pPr eaLnBrk="1" hangingPunct="1"/>
                <a:r>
                  <a:rPr lang="en-US">
                    <a:latin typeface="Lucida Sans" charset="0"/>
                  </a:rPr>
                  <a:t>13</a:t>
                </a:r>
              </a:p>
            </p:txBody>
          </p:sp>
          <p:sp>
            <p:nvSpPr>
              <p:cNvPr id="37915" name="Text Box 33"/>
              <p:cNvSpPr txBox="1">
                <a:spLocks noChangeArrowheads="1"/>
              </p:cNvSpPr>
              <p:nvPr/>
            </p:nvSpPr>
            <p:spPr bwMode="auto">
              <a:xfrm>
                <a:off x="5376" y="3930"/>
                <a:ext cx="365" cy="294"/>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Lucida Sans" charset="0"/>
                  </a:rPr>
                  <a:t>16</a:t>
                </a:r>
              </a:p>
            </p:txBody>
          </p:sp>
          <p:cxnSp>
            <p:nvCxnSpPr>
              <p:cNvPr id="37916" name="AutoShape 34"/>
              <p:cNvCxnSpPr>
                <a:cxnSpLocks noChangeShapeType="1"/>
                <a:stCxn id="37911" idx="3"/>
                <a:endCxn id="37912" idx="1"/>
              </p:cNvCxnSpPr>
              <p:nvPr/>
            </p:nvCxnSpPr>
            <p:spPr bwMode="auto">
              <a:xfrm>
                <a:off x="5112" y="3405"/>
                <a:ext cx="179" cy="0"/>
              </a:xfrm>
              <a:prstGeom prst="straightConnector1">
                <a:avLst/>
              </a:prstGeom>
              <a:noFill/>
              <a:ln w="9525">
                <a:solidFill>
                  <a:schemeClr val="tx1"/>
                </a:solidFill>
                <a:miter lim="800000"/>
                <a:headEnd/>
                <a:tailEnd type="triangle" w="med" len="med"/>
              </a:ln>
            </p:spPr>
          </p:cxnSp>
          <p:cxnSp>
            <p:nvCxnSpPr>
              <p:cNvPr id="37917" name="AutoShape 35"/>
              <p:cNvCxnSpPr>
                <a:cxnSpLocks noChangeShapeType="1"/>
                <a:stCxn id="37912" idx="3"/>
              </p:cNvCxnSpPr>
              <p:nvPr/>
            </p:nvCxnSpPr>
            <p:spPr bwMode="auto">
              <a:xfrm>
                <a:off x="5534" y="3405"/>
                <a:ext cx="192" cy="0"/>
              </a:xfrm>
              <a:prstGeom prst="straightConnector1">
                <a:avLst/>
              </a:prstGeom>
              <a:noFill/>
              <a:ln w="9525">
                <a:solidFill>
                  <a:schemeClr val="tx1"/>
                </a:solidFill>
                <a:miter lim="800000"/>
                <a:headEnd/>
                <a:tailEnd type="triangle" w="med" len="med"/>
              </a:ln>
            </p:spPr>
          </p:cxnSp>
          <p:sp>
            <p:nvSpPr>
              <p:cNvPr id="37918" name="Text Box 36"/>
              <p:cNvSpPr txBox="1">
                <a:spLocks noChangeArrowheads="1"/>
              </p:cNvSpPr>
              <p:nvPr/>
            </p:nvSpPr>
            <p:spPr bwMode="auto">
              <a:xfrm>
                <a:off x="4896" y="3594"/>
                <a:ext cx="243" cy="294"/>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Lucida Sans" charset="0"/>
                  </a:rPr>
                  <a:t>1</a:t>
                </a:r>
              </a:p>
            </p:txBody>
          </p:sp>
          <p:cxnSp>
            <p:nvCxnSpPr>
              <p:cNvPr id="37919" name="AutoShape 37"/>
              <p:cNvCxnSpPr>
                <a:cxnSpLocks noChangeShapeType="1"/>
                <a:stCxn id="37918" idx="3"/>
                <a:endCxn id="37913" idx="1"/>
              </p:cNvCxnSpPr>
              <p:nvPr/>
            </p:nvCxnSpPr>
            <p:spPr bwMode="auto">
              <a:xfrm>
                <a:off x="5125" y="3741"/>
                <a:ext cx="179" cy="0"/>
              </a:xfrm>
              <a:prstGeom prst="straightConnector1">
                <a:avLst/>
              </a:prstGeom>
              <a:noFill/>
              <a:ln w="9525">
                <a:solidFill>
                  <a:schemeClr val="tx1"/>
                </a:solidFill>
                <a:miter lim="800000"/>
                <a:headEnd/>
                <a:tailEnd type="triangle" w="med" len="med"/>
              </a:ln>
            </p:spPr>
          </p:cxnSp>
          <p:cxnSp>
            <p:nvCxnSpPr>
              <p:cNvPr id="37920" name="AutoShape 38"/>
              <p:cNvCxnSpPr>
                <a:cxnSpLocks noChangeShapeType="1"/>
                <a:stCxn id="37913" idx="3"/>
              </p:cNvCxnSpPr>
              <p:nvPr/>
            </p:nvCxnSpPr>
            <p:spPr bwMode="auto">
              <a:xfrm>
                <a:off x="5547" y="3741"/>
                <a:ext cx="179" cy="0"/>
              </a:xfrm>
              <a:prstGeom prst="straightConnector1">
                <a:avLst/>
              </a:prstGeom>
              <a:noFill/>
              <a:ln w="9525">
                <a:solidFill>
                  <a:schemeClr val="tx1"/>
                </a:solidFill>
                <a:miter lim="800000"/>
                <a:headEnd/>
                <a:tailEnd type="triangle" w="med" len="med"/>
              </a:ln>
            </p:spPr>
          </p:cxnSp>
          <p:cxnSp>
            <p:nvCxnSpPr>
              <p:cNvPr id="37921" name="AutoShape 39"/>
              <p:cNvCxnSpPr>
                <a:cxnSpLocks noChangeShapeType="1"/>
                <a:stCxn id="37914" idx="3"/>
                <a:endCxn id="37915" idx="1"/>
              </p:cNvCxnSpPr>
              <p:nvPr/>
            </p:nvCxnSpPr>
            <p:spPr bwMode="auto">
              <a:xfrm flipV="1">
                <a:off x="5232" y="4077"/>
                <a:ext cx="144" cy="6"/>
              </a:xfrm>
              <a:prstGeom prst="straightConnector1">
                <a:avLst/>
              </a:prstGeom>
              <a:noFill/>
              <a:ln w="9525">
                <a:solidFill>
                  <a:schemeClr val="tx1"/>
                </a:solidFill>
                <a:miter lim="800000"/>
                <a:headEnd/>
                <a:tailEnd type="triangle" w="med" len="med"/>
              </a:ln>
            </p:spPr>
          </p:cxnSp>
        </p:grpSp>
      </p:grpSp>
      <p:grpSp>
        <p:nvGrpSpPr>
          <p:cNvPr id="37894" name="Group 40"/>
          <p:cNvGrpSpPr>
            <a:grpSpLocks/>
          </p:cNvGrpSpPr>
          <p:nvPr/>
        </p:nvGrpSpPr>
        <p:grpSpPr bwMode="auto">
          <a:xfrm>
            <a:off x="3451225" y="1752600"/>
            <a:ext cx="1196975" cy="406400"/>
            <a:chOff x="399" y="1488"/>
            <a:chExt cx="849" cy="288"/>
          </a:xfrm>
        </p:grpSpPr>
        <p:pic>
          <p:nvPicPr>
            <p:cNvPr id="37901" name="Picture 41"/>
            <p:cNvPicPr>
              <a:picLocks noChangeAspect="1" noChangeArrowheads="1"/>
            </p:cNvPicPr>
            <p:nvPr/>
          </p:nvPicPr>
          <p:blipFill>
            <a:blip r:embed="rId3"/>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37902" name="Picture 42"/>
            <p:cNvPicPr>
              <a:picLocks noChangeAspect="1" noChangeArrowheads="1"/>
            </p:cNvPicPr>
            <p:nvPr/>
          </p:nvPicPr>
          <p:blipFill>
            <a:blip r:embed="rId4"/>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37903" name="Picture 43"/>
            <p:cNvPicPr>
              <a:picLocks noChangeAspect="1" noChangeArrowheads="1"/>
            </p:cNvPicPr>
            <p:nvPr/>
          </p:nvPicPr>
          <p:blipFill>
            <a:blip r:embed="rId5"/>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37904" name="Picture 44"/>
            <p:cNvPicPr>
              <a:picLocks noChangeAspect="1" noChangeArrowheads="1"/>
            </p:cNvPicPr>
            <p:nvPr/>
          </p:nvPicPr>
          <p:blipFill>
            <a:blip r:embed="rId6"/>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37905" name="Picture 45"/>
            <p:cNvPicPr>
              <a:picLocks noChangeAspect="1" noChangeArrowheads="1"/>
            </p:cNvPicPr>
            <p:nvPr/>
          </p:nvPicPr>
          <p:blipFill>
            <a:blip r:embed="rId7"/>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37895" name="AutoShape 46"/>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prstTxWarp prst="textNoShape">
              <a:avLst/>
            </a:prstTxWarp>
            <a:spAutoFit/>
          </a:bodyPr>
          <a:lstStyle/>
          <a:p>
            <a:endParaRPr lang="en-US"/>
          </a:p>
        </p:txBody>
      </p:sp>
      <p:sp>
        <p:nvSpPr>
          <p:cNvPr id="37896" name="Text Box 47"/>
          <p:cNvSpPr txBox="1">
            <a:spLocks noChangeArrowheads="1"/>
          </p:cNvSpPr>
          <p:nvPr/>
        </p:nvSpPr>
        <p:spPr bwMode="auto">
          <a:xfrm>
            <a:off x="746125" y="1687513"/>
            <a:ext cx="1909763" cy="701675"/>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Lucida Sans" charset="0"/>
              </a:rPr>
              <a:t>Documents to</a:t>
            </a:r>
          </a:p>
          <a:p>
            <a:pPr eaLnBrk="1" hangingPunct="1"/>
            <a:r>
              <a:rPr lang="en-US" sz="2000">
                <a:latin typeface="Lucida Sans" charset="0"/>
              </a:rPr>
              <a:t>be indexed.</a:t>
            </a:r>
          </a:p>
        </p:txBody>
      </p:sp>
      <p:sp>
        <p:nvSpPr>
          <p:cNvPr id="37897" name="Rectangle 48"/>
          <p:cNvSpPr>
            <a:spLocks noChangeArrowheads="1"/>
          </p:cNvSpPr>
          <p:nvPr/>
        </p:nvSpPr>
        <p:spPr bwMode="auto">
          <a:xfrm>
            <a:off x="4940300" y="1747838"/>
            <a:ext cx="3943350" cy="466725"/>
          </a:xfrm>
          <a:prstGeom prst="rect">
            <a:avLst/>
          </a:prstGeom>
          <a:solidFill>
            <a:schemeClr val="bg1"/>
          </a:solidFill>
          <a:ln w="9525">
            <a:solidFill>
              <a:schemeClr val="tx1"/>
            </a:solidFill>
            <a:miter lim="800000"/>
            <a:headEnd/>
            <a:tailEnd/>
          </a:ln>
        </p:spPr>
        <p:txBody>
          <a:bodyPr wrap="none" anchor="ctr">
            <a:prstTxWarp prst="textNoShape">
              <a:avLst/>
            </a:prstTxWarp>
            <a:spAutoFit/>
          </a:bodyPr>
          <a:lstStyle/>
          <a:p>
            <a:pPr algn="ctr" eaLnBrk="1" hangingPunct="1"/>
            <a:r>
              <a:rPr lang="en-US"/>
              <a:t>Friends, Romans, countrymen.</a:t>
            </a:r>
          </a:p>
        </p:txBody>
      </p:sp>
      <p:sp>
        <p:nvSpPr>
          <p:cNvPr id="37898" name="Oval 49"/>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
        <p:nvSpPr>
          <p:cNvPr id="37899" name="Oval 50"/>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
        <p:nvSpPr>
          <p:cNvPr id="37900" name="Oval 51"/>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prstTxWarp prst="textNoShape">
              <a:avLst/>
            </a:prstTxWarp>
            <a:spAutoFit/>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Parsing a document</a:t>
            </a:r>
            <a:br>
              <a:rPr lang="en-US"/>
            </a:br>
            <a:r>
              <a:rPr lang="en-US"/>
              <a:t>(lexical analysis)</a:t>
            </a:r>
          </a:p>
        </p:txBody>
      </p:sp>
      <p:sp>
        <p:nvSpPr>
          <p:cNvPr id="39939" name="Rectangle 3"/>
          <p:cNvSpPr>
            <a:spLocks noGrp="1" noChangeArrowheads="1"/>
          </p:cNvSpPr>
          <p:nvPr>
            <p:ph type="body" idx="1"/>
          </p:nvPr>
        </p:nvSpPr>
        <p:spPr/>
        <p:txBody>
          <a:bodyPr/>
          <a:lstStyle/>
          <a:p>
            <a:r>
              <a:rPr lang="en-US" sz="3600"/>
              <a:t>What format is it in?</a:t>
            </a:r>
          </a:p>
          <a:p>
            <a:pPr lvl="1"/>
            <a:r>
              <a:rPr lang="en-US" sz="3200"/>
              <a:t>pdf/word/excel/html?</a:t>
            </a:r>
          </a:p>
          <a:p>
            <a:r>
              <a:rPr lang="en-US" sz="3600"/>
              <a:t>What language is it in?</a:t>
            </a:r>
          </a:p>
          <a:p>
            <a:r>
              <a:rPr lang="en-US" sz="3600"/>
              <a:t>What character set is in use?</a:t>
            </a:r>
          </a:p>
        </p:txBody>
      </p:sp>
      <p:sp>
        <p:nvSpPr>
          <p:cNvPr id="423940" name="Text Box 4"/>
          <p:cNvSpPr txBox="1">
            <a:spLocks noChangeArrowheads="1"/>
          </p:cNvSpPr>
          <p:nvPr/>
        </p:nvSpPr>
        <p:spPr bwMode="auto">
          <a:xfrm>
            <a:off x="609600" y="4267200"/>
            <a:ext cx="7772400" cy="801688"/>
          </a:xfrm>
          <a:prstGeom prst="rect">
            <a:avLst/>
          </a:prstGeom>
          <a:noFill/>
          <a:ln w="9525">
            <a:noFill/>
            <a:miter lim="800000"/>
            <a:headEnd/>
            <a:tailEnd/>
          </a:ln>
        </p:spPr>
        <p:txBody>
          <a:bodyPr>
            <a:prstTxWarp prst="textNoShape">
              <a:avLst/>
            </a:prstTxWarp>
          </a:bodyPr>
          <a:lstStyle/>
          <a:p>
            <a:pPr eaLnBrk="1" hangingPunct="1"/>
            <a:r>
              <a:rPr lang="en-US" sz="2800" dirty="0">
                <a:latin typeface="Lucida Sans" charset="0"/>
              </a:rPr>
              <a:t>Each of these is a classification problem which can be solved using heuristics or machine learning methods.</a:t>
            </a:r>
          </a:p>
        </p:txBody>
      </p:sp>
      <p:sp>
        <p:nvSpPr>
          <p:cNvPr id="423941" name="Text Box 5"/>
          <p:cNvSpPr txBox="1">
            <a:spLocks noChangeArrowheads="1"/>
          </p:cNvSpPr>
          <p:nvPr/>
        </p:nvSpPr>
        <p:spPr bwMode="auto">
          <a:xfrm>
            <a:off x="609600" y="5576888"/>
            <a:ext cx="5380038" cy="519112"/>
          </a:xfrm>
          <a:prstGeom prst="rect">
            <a:avLst/>
          </a:prstGeom>
          <a:noFill/>
          <a:ln w="9525">
            <a:noFill/>
            <a:miter lim="800000"/>
            <a:headEnd/>
            <a:tailEnd/>
          </a:ln>
        </p:spPr>
        <p:txBody>
          <a:bodyPr wrap="none">
            <a:prstTxWarp prst="textNoShape">
              <a:avLst/>
            </a:prstTxWarp>
            <a:spAutoFit/>
          </a:bodyPr>
          <a:lstStyle/>
          <a:p>
            <a:pPr eaLnBrk="1" hangingPunct="1"/>
            <a:r>
              <a:rPr lang="en-US" sz="2800" dirty="0">
                <a:latin typeface="Lucida Sans" charset="0"/>
              </a:rPr>
              <a:t>But there are complications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0" grpId="0" autoUpdateAnimBg="0"/>
      <p:bldP spid="42394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Format/language stripping</a:t>
            </a:r>
          </a:p>
        </p:txBody>
      </p:sp>
      <p:sp>
        <p:nvSpPr>
          <p:cNvPr id="41987" name="Rectangle 3"/>
          <p:cNvSpPr>
            <a:spLocks noGrp="1" noChangeArrowheads="1"/>
          </p:cNvSpPr>
          <p:nvPr>
            <p:ph type="body" idx="1"/>
          </p:nvPr>
        </p:nvSpPr>
        <p:spPr/>
        <p:txBody>
          <a:bodyPr/>
          <a:lstStyle/>
          <a:p>
            <a:pPr>
              <a:lnSpc>
                <a:spcPct val="90000"/>
              </a:lnSpc>
            </a:pPr>
            <a:r>
              <a:rPr lang="en-US" sz="2800">
                <a:sym typeface="Symbol" charset="2"/>
              </a:rPr>
              <a:t>Documents being indexed can include docs from many different languages</a:t>
            </a:r>
          </a:p>
          <a:p>
            <a:pPr lvl="1">
              <a:lnSpc>
                <a:spcPct val="90000"/>
              </a:lnSpc>
            </a:pPr>
            <a:r>
              <a:rPr lang="en-US" sz="2400">
                <a:sym typeface="Symbol" charset="2"/>
              </a:rPr>
              <a:t>A single index may have to contain terms of several languages.</a:t>
            </a:r>
          </a:p>
          <a:p>
            <a:pPr>
              <a:lnSpc>
                <a:spcPct val="90000"/>
              </a:lnSpc>
            </a:pPr>
            <a:r>
              <a:rPr lang="en-US" sz="2800">
                <a:sym typeface="Symbol" charset="2"/>
              </a:rPr>
              <a:t>Sometimes a document or its components can contain multiple languages/formats</a:t>
            </a:r>
          </a:p>
          <a:p>
            <a:pPr lvl="1">
              <a:lnSpc>
                <a:spcPct val="90000"/>
              </a:lnSpc>
            </a:pPr>
            <a:r>
              <a:rPr lang="en-US" sz="2400">
                <a:sym typeface="Symbol" charset="2"/>
              </a:rPr>
              <a:t>French email with a Portuguese pdf attachment.</a:t>
            </a:r>
          </a:p>
          <a:p>
            <a:pPr>
              <a:lnSpc>
                <a:spcPct val="90000"/>
              </a:lnSpc>
            </a:pPr>
            <a:r>
              <a:rPr lang="en-US" sz="2800" u="sng"/>
              <a:t>What is a unit document</a:t>
            </a:r>
            <a:r>
              <a:rPr lang="en-US" sz="2800"/>
              <a:t>?</a:t>
            </a:r>
          </a:p>
          <a:p>
            <a:pPr lvl="1">
              <a:lnSpc>
                <a:spcPct val="90000"/>
              </a:lnSpc>
            </a:pPr>
            <a:r>
              <a:rPr lang="en-US" sz="2400"/>
              <a:t>An email?</a:t>
            </a:r>
          </a:p>
          <a:p>
            <a:pPr lvl="1">
              <a:lnSpc>
                <a:spcPct val="90000"/>
              </a:lnSpc>
            </a:pPr>
            <a:r>
              <a:rPr lang="en-US" sz="2400"/>
              <a:t>With attachments?</a:t>
            </a:r>
          </a:p>
          <a:p>
            <a:pPr lvl="1">
              <a:lnSpc>
                <a:spcPct val="90000"/>
              </a:lnSpc>
            </a:pPr>
            <a:r>
              <a:rPr lang="en-US" sz="2400"/>
              <a:t>An email with a zip containing documents?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Tokenization is the basic part of document preprocessing</a:t>
            </a:r>
          </a:p>
        </p:txBody>
      </p:sp>
      <p:sp>
        <p:nvSpPr>
          <p:cNvPr id="44035" name="Rectangle 3"/>
          <p:cNvSpPr>
            <a:spLocks noGrp="1" noChangeArrowheads="1"/>
          </p:cNvSpPr>
          <p:nvPr>
            <p:ph type="body" idx="1"/>
          </p:nvPr>
        </p:nvSpPr>
        <p:spPr>
          <a:xfrm>
            <a:off x="609600" y="1828800"/>
            <a:ext cx="7772400" cy="5105400"/>
          </a:xfrm>
        </p:spPr>
        <p:txBody>
          <a:bodyPr/>
          <a:lstStyle/>
          <a:p>
            <a:pPr>
              <a:lnSpc>
                <a:spcPct val="90000"/>
              </a:lnSpc>
            </a:pPr>
            <a:r>
              <a:rPr lang="en-US" sz="2800" dirty="0">
                <a:sym typeface="Symbol" charset="2"/>
              </a:rPr>
              <a:t>Convert byte sequences into a linear sequence of characters</a:t>
            </a:r>
          </a:p>
          <a:p>
            <a:pPr>
              <a:lnSpc>
                <a:spcPct val="90000"/>
              </a:lnSpc>
            </a:pPr>
            <a:r>
              <a:rPr lang="en-US" sz="2800" dirty="0">
                <a:sym typeface="Symbol" charset="2"/>
              </a:rPr>
              <a:t>Trivial with ascii, but not so with Unicode or others</a:t>
            </a:r>
          </a:p>
          <a:p>
            <a:pPr lvl="1">
              <a:lnSpc>
                <a:spcPct val="90000"/>
              </a:lnSpc>
            </a:pPr>
            <a:r>
              <a:rPr lang="en-US" sz="2400" dirty="0">
                <a:sym typeface="Symbol" charset="2"/>
              </a:rPr>
              <a:t>Use ML classifiers or heuristics.</a:t>
            </a:r>
          </a:p>
          <a:p>
            <a:pPr lvl="1">
              <a:lnSpc>
                <a:spcPct val="90000"/>
              </a:lnSpc>
            </a:pPr>
            <a:endParaRPr lang="en-US" sz="2400" dirty="0">
              <a:sym typeface="Symbol" charset="2"/>
            </a:endParaRPr>
          </a:p>
          <a:p>
            <a:pPr>
              <a:lnSpc>
                <a:spcPct val="90000"/>
              </a:lnSpc>
            </a:pPr>
            <a:r>
              <a:rPr lang="en-US" sz="2800" i="1" u="sng" dirty="0">
                <a:solidFill>
                  <a:srgbClr val="FF0000"/>
                </a:solidFill>
                <a:sym typeface="Symbol" charset="2"/>
              </a:rPr>
              <a:t>Crucial problem for commercial systems!</a:t>
            </a:r>
          </a:p>
          <a:p>
            <a:pPr>
              <a:lnSpc>
                <a:spcPct val="90000"/>
              </a:lnSpc>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59394" y="-76200"/>
            <a:ext cx="7772400" cy="1143000"/>
          </a:xfrm>
        </p:spPr>
        <p:txBody>
          <a:bodyPr/>
          <a:lstStyle/>
          <a:p>
            <a:r>
              <a:rPr lang="en-US" dirty="0"/>
              <a:t>Tokenization</a:t>
            </a:r>
          </a:p>
        </p:txBody>
      </p:sp>
      <p:sp>
        <p:nvSpPr>
          <p:cNvPr id="46083" name="Rectangle 3"/>
          <p:cNvSpPr>
            <a:spLocks noGrp="1" noChangeArrowheads="1"/>
          </p:cNvSpPr>
          <p:nvPr>
            <p:ph type="body" idx="1"/>
          </p:nvPr>
        </p:nvSpPr>
        <p:spPr>
          <a:xfrm>
            <a:off x="659394" y="914400"/>
            <a:ext cx="7772400" cy="5105400"/>
          </a:xfrm>
        </p:spPr>
        <p:txBody>
          <a:bodyPr/>
          <a:lstStyle/>
          <a:p>
            <a:pPr>
              <a:lnSpc>
                <a:spcPct val="90000"/>
              </a:lnSpc>
            </a:pPr>
            <a:r>
              <a:rPr lang="en-US" sz="2800" dirty="0">
                <a:sym typeface="Symbol" charset="2"/>
              </a:rPr>
              <a:t>Fundamental to Natural Language Processing (NLP), IR, deep Learning and AI</a:t>
            </a:r>
          </a:p>
          <a:p>
            <a:pPr>
              <a:lnSpc>
                <a:spcPct val="90000"/>
              </a:lnSpc>
            </a:pPr>
            <a:r>
              <a:rPr lang="en-US" sz="2800" dirty="0">
                <a:sym typeface="Symbol" charset="2"/>
              </a:rPr>
              <a:t>Parsing (chopping up) the document into basic units that are candidates for later indexing</a:t>
            </a:r>
          </a:p>
          <a:p>
            <a:pPr lvl="1">
              <a:lnSpc>
                <a:spcPct val="90000"/>
              </a:lnSpc>
            </a:pPr>
            <a:r>
              <a:rPr lang="en-US" sz="2400" dirty="0">
                <a:sym typeface="Symbol" charset="2"/>
              </a:rPr>
              <a:t>What parts of text to use and what not</a:t>
            </a:r>
          </a:p>
          <a:p>
            <a:pPr>
              <a:lnSpc>
                <a:spcPct val="90000"/>
              </a:lnSpc>
            </a:pPr>
            <a:r>
              <a:rPr lang="en-US" sz="2800" dirty="0">
                <a:sym typeface="Symbol" charset="2"/>
              </a:rPr>
              <a:t>Issues with</a:t>
            </a:r>
          </a:p>
          <a:p>
            <a:pPr lvl="1">
              <a:lnSpc>
                <a:spcPct val="90000"/>
              </a:lnSpc>
            </a:pPr>
            <a:r>
              <a:rPr lang="en-US" sz="2400" dirty="0"/>
              <a:t>Punctuation</a:t>
            </a:r>
          </a:p>
          <a:p>
            <a:pPr lvl="1">
              <a:lnSpc>
                <a:spcPct val="90000"/>
              </a:lnSpc>
            </a:pPr>
            <a:r>
              <a:rPr lang="en-US" sz="2400" dirty="0"/>
              <a:t>Numbers</a:t>
            </a:r>
          </a:p>
          <a:p>
            <a:pPr lvl="1">
              <a:lnSpc>
                <a:spcPct val="90000"/>
              </a:lnSpc>
            </a:pPr>
            <a:r>
              <a:rPr lang="en-US" sz="2400" dirty="0"/>
              <a:t>Special characters</a:t>
            </a:r>
          </a:p>
          <a:p>
            <a:pPr lvl="1">
              <a:lnSpc>
                <a:spcPct val="90000"/>
              </a:lnSpc>
            </a:pPr>
            <a:r>
              <a:rPr lang="en-US" sz="2400" dirty="0"/>
              <a:t>Equations</a:t>
            </a:r>
          </a:p>
          <a:p>
            <a:pPr lvl="1">
              <a:lnSpc>
                <a:spcPct val="90000"/>
              </a:lnSpc>
            </a:pPr>
            <a:r>
              <a:rPr lang="en-US" sz="2400" dirty="0"/>
              <a:t>Formula</a:t>
            </a:r>
          </a:p>
          <a:p>
            <a:pPr lvl="1">
              <a:lnSpc>
                <a:spcPct val="90000"/>
              </a:lnSpc>
            </a:pPr>
            <a:r>
              <a:rPr lang="en-US" sz="2400" dirty="0"/>
              <a:t>Languages</a:t>
            </a:r>
          </a:p>
          <a:p>
            <a:pPr lvl="1">
              <a:lnSpc>
                <a:spcPct val="90000"/>
              </a:lnSpc>
            </a:pPr>
            <a:r>
              <a:rPr lang="en-US" sz="2400" dirty="0"/>
              <a:t>Normalization (often by stemming)</a:t>
            </a:r>
          </a:p>
          <a:p>
            <a:pPr lvl="1">
              <a:lnSpc>
                <a:spcPct val="90000"/>
              </a:lnSpc>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4867" y="76200"/>
            <a:ext cx="7772400" cy="1143000"/>
          </a:xfrm>
        </p:spPr>
        <p:txBody>
          <a:bodyPr/>
          <a:lstStyle/>
          <a:p>
            <a:r>
              <a:rPr lang="en-US" dirty="0"/>
              <a:t>Previously</a:t>
            </a:r>
          </a:p>
        </p:txBody>
      </p:sp>
      <p:sp>
        <p:nvSpPr>
          <p:cNvPr id="19459" name="Rectangle 3"/>
          <p:cNvSpPr>
            <a:spLocks noGrp="1" noChangeArrowheads="1"/>
          </p:cNvSpPr>
          <p:nvPr>
            <p:ph type="body" idx="1"/>
          </p:nvPr>
        </p:nvSpPr>
        <p:spPr>
          <a:xfrm>
            <a:off x="654867" y="990600"/>
            <a:ext cx="7772400" cy="5105400"/>
          </a:xfrm>
        </p:spPr>
        <p:txBody>
          <a:bodyPr/>
          <a:lstStyle/>
          <a:p>
            <a:r>
              <a:rPr lang="en-US" sz="2800" dirty="0"/>
              <a:t>Documents</a:t>
            </a:r>
          </a:p>
          <a:p>
            <a:pPr lvl="1"/>
            <a:r>
              <a:rPr lang="en-US" sz="2400" dirty="0"/>
              <a:t>Corpus</a:t>
            </a:r>
          </a:p>
          <a:p>
            <a:pPr lvl="1"/>
            <a:r>
              <a:rPr lang="en-US" sz="2400" dirty="0"/>
              <a:t>Tokens (terms)</a:t>
            </a:r>
          </a:p>
          <a:p>
            <a:r>
              <a:rPr lang="en-US" sz="2800" dirty="0"/>
              <a:t>Evaluation</a:t>
            </a:r>
          </a:p>
          <a:p>
            <a:pPr lvl="1"/>
            <a:r>
              <a:rPr lang="en-US" sz="2400" dirty="0"/>
              <a:t>Relevance</a:t>
            </a:r>
          </a:p>
          <a:p>
            <a:pPr lvl="1"/>
            <a:r>
              <a:rPr lang="en-US" sz="2400" dirty="0"/>
              <a:t>Precision/recall</a:t>
            </a:r>
          </a:p>
          <a:p>
            <a:pPr lvl="1"/>
            <a:r>
              <a:rPr lang="en-US" sz="2400" dirty="0"/>
              <a:t>F measure</a:t>
            </a:r>
          </a:p>
          <a:p>
            <a:pPr lvl="1"/>
            <a:r>
              <a:rPr lang="en-US" sz="2400" dirty="0"/>
              <a:t>Competitions</a:t>
            </a:r>
          </a:p>
          <a:p>
            <a:pPr eaLnBrk="1" hangingPunct="1"/>
            <a:r>
              <a:rPr lang="en-US" sz="2800" dirty="0"/>
              <a:t>Web crawlers</a:t>
            </a:r>
          </a:p>
          <a:p>
            <a:pPr lvl="1" eaLnBrk="1" hangingPunct="1"/>
            <a:r>
              <a:rPr lang="en-US" sz="2400" dirty="0"/>
              <a:t>Crawler policy / breath vs depth first search</a:t>
            </a:r>
          </a:p>
          <a:p>
            <a:pPr lvl="1" eaLnBrk="1" hangingPunct="1"/>
            <a:r>
              <a:rPr lang="en-US" sz="2400" dirty="0" err="1"/>
              <a:t>Robots.txt</a:t>
            </a:r>
            <a:endParaRPr lang="en-US" sz="2400" dirty="0"/>
          </a:p>
          <a:p>
            <a:pPr lvl="1" eaLnBrk="1" hangingPunct="1"/>
            <a:r>
              <a:rPr lang="en-US" sz="2400" dirty="0" err="1"/>
              <a:t>Scrapy</a:t>
            </a:r>
            <a:endParaRPr lang="en-US" sz="2400" dirty="0"/>
          </a:p>
          <a:p>
            <a:endParaRPr lang="en-US" dirty="0"/>
          </a:p>
          <a:p>
            <a:endParaRPr lang="en-US" dirty="0"/>
          </a:p>
        </p:txBody>
      </p:sp>
    </p:spTree>
    <p:extLst>
      <p:ext uri="{BB962C8B-B14F-4D97-AF65-F5344CB8AC3E}">
        <p14:creationId xmlns:p14="http://schemas.microsoft.com/office/powerpoint/2010/main" val="143151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59394" y="-76200"/>
            <a:ext cx="7772400" cy="1143000"/>
          </a:xfrm>
        </p:spPr>
        <p:txBody>
          <a:bodyPr/>
          <a:lstStyle/>
          <a:p>
            <a:r>
              <a:rPr lang="en-US" dirty="0"/>
              <a:t>Tokenization</a:t>
            </a:r>
          </a:p>
        </p:txBody>
      </p:sp>
      <p:sp>
        <p:nvSpPr>
          <p:cNvPr id="46083" name="Rectangle 3"/>
          <p:cNvSpPr>
            <a:spLocks noGrp="1" noChangeArrowheads="1"/>
          </p:cNvSpPr>
          <p:nvPr>
            <p:ph type="body" idx="1"/>
          </p:nvPr>
        </p:nvSpPr>
        <p:spPr>
          <a:xfrm>
            <a:off x="659394" y="914400"/>
            <a:ext cx="7772400" cy="5105400"/>
          </a:xfrm>
        </p:spPr>
        <p:txBody>
          <a:bodyPr/>
          <a:lstStyle/>
          <a:p>
            <a:pPr>
              <a:lnSpc>
                <a:spcPct val="90000"/>
              </a:lnSpc>
            </a:pPr>
            <a:r>
              <a:rPr lang="en-US" sz="2800" dirty="0">
                <a:sym typeface="Symbol" charset="2"/>
              </a:rPr>
              <a:t>Not the tokenization of how to make data secure</a:t>
            </a:r>
            <a:endParaRPr lang="en-US" sz="2400" dirty="0"/>
          </a:p>
          <a:p>
            <a:pPr lvl="1">
              <a:lnSpc>
                <a:spcPct val="90000"/>
              </a:lnSpc>
            </a:pPr>
            <a:endParaRPr lang="en-US" sz="2400" dirty="0"/>
          </a:p>
        </p:txBody>
      </p:sp>
      <p:pic>
        <p:nvPicPr>
          <p:cNvPr id="3" name="Picture 2">
            <a:extLst>
              <a:ext uri="{FF2B5EF4-FFF2-40B4-BE49-F238E27FC236}">
                <a16:creationId xmlns:a16="http://schemas.microsoft.com/office/drawing/2014/main" id="{9B18610D-854F-C947-AFDE-DE4498593BD7}"/>
              </a:ext>
            </a:extLst>
          </p:cNvPr>
          <p:cNvPicPr>
            <a:picLocks noChangeAspect="1"/>
          </p:cNvPicPr>
          <p:nvPr/>
        </p:nvPicPr>
        <p:blipFill>
          <a:blip r:embed="rId3"/>
          <a:stretch>
            <a:fillRect/>
          </a:stretch>
        </p:blipFill>
        <p:spPr>
          <a:xfrm>
            <a:off x="838200" y="1752600"/>
            <a:ext cx="7212207" cy="3841750"/>
          </a:xfrm>
          <a:prstGeom prst="rect">
            <a:avLst/>
          </a:prstGeom>
        </p:spPr>
      </p:pic>
    </p:spTree>
    <p:extLst>
      <p:ext uri="{BB962C8B-B14F-4D97-AF65-F5344CB8AC3E}">
        <p14:creationId xmlns:p14="http://schemas.microsoft.com/office/powerpoint/2010/main" val="44699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59394" y="-76200"/>
            <a:ext cx="7772400" cy="1143000"/>
          </a:xfrm>
        </p:spPr>
        <p:txBody>
          <a:bodyPr/>
          <a:lstStyle/>
          <a:p>
            <a:r>
              <a:rPr lang="en-US" dirty="0"/>
              <a:t>Tokenization</a:t>
            </a:r>
          </a:p>
        </p:txBody>
      </p:sp>
      <p:sp>
        <p:nvSpPr>
          <p:cNvPr id="46083" name="Rectangle 3"/>
          <p:cNvSpPr>
            <a:spLocks noGrp="1" noChangeArrowheads="1"/>
          </p:cNvSpPr>
          <p:nvPr>
            <p:ph type="body" idx="1"/>
          </p:nvPr>
        </p:nvSpPr>
        <p:spPr>
          <a:xfrm>
            <a:off x="659394" y="914400"/>
            <a:ext cx="7772400" cy="5105400"/>
          </a:xfrm>
        </p:spPr>
        <p:txBody>
          <a:bodyPr/>
          <a:lstStyle/>
          <a:p>
            <a:pPr>
              <a:lnSpc>
                <a:spcPct val="90000"/>
              </a:lnSpc>
            </a:pPr>
            <a:r>
              <a:rPr lang="en-US" sz="2800" dirty="0">
                <a:sym typeface="Symbol" charset="2"/>
              </a:rPr>
              <a:t>Not the tokenization of how to make data secure</a:t>
            </a:r>
            <a:endParaRPr lang="en-US" sz="2400" dirty="0"/>
          </a:p>
          <a:p>
            <a:pPr lvl="1">
              <a:lnSpc>
                <a:spcPct val="90000"/>
              </a:lnSpc>
            </a:pPr>
            <a:endParaRPr lang="en-US" sz="2400" dirty="0"/>
          </a:p>
        </p:txBody>
      </p:sp>
      <p:pic>
        <p:nvPicPr>
          <p:cNvPr id="3" name="Picture 2">
            <a:extLst>
              <a:ext uri="{FF2B5EF4-FFF2-40B4-BE49-F238E27FC236}">
                <a16:creationId xmlns:a16="http://schemas.microsoft.com/office/drawing/2014/main" id="{9B18610D-854F-C947-AFDE-DE4498593BD7}"/>
              </a:ext>
            </a:extLst>
          </p:cNvPr>
          <p:cNvPicPr>
            <a:picLocks noChangeAspect="1"/>
          </p:cNvPicPr>
          <p:nvPr/>
        </p:nvPicPr>
        <p:blipFill>
          <a:blip r:embed="rId3"/>
          <a:stretch>
            <a:fillRect/>
          </a:stretch>
        </p:blipFill>
        <p:spPr>
          <a:xfrm>
            <a:off x="533400" y="1508125"/>
            <a:ext cx="7212207" cy="3841750"/>
          </a:xfrm>
          <a:prstGeom prst="rect">
            <a:avLst/>
          </a:prstGeom>
        </p:spPr>
      </p:pic>
      <p:pic>
        <p:nvPicPr>
          <p:cNvPr id="4" name="Picture 3">
            <a:extLst>
              <a:ext uri="{FF2B5EF4-FFF2-40B4-BE49-F238E27FC236}">
                <a16:creationId xmlns:a16="http://schemas.microsoft.com/office/drawing/2014/main" id="{FC879747-8F11-2B44-BD95-EBD5A36695B4}"/>
              </a:ext>
            </a:extLst>
          </p:cNvPr>
          <p:cNvPicPr>
            <a:picLocks noChangeAspect="1"/>
          </p:cNvPicPr>
          <p:nvPr/>
        </p:nvPicPr>
        <p:blipFill>
          <a:blip r:embed="rId4"/>
          <a:stretch>
            <a:fillRect/>
          </a:stretch>
        </p:blipFill>
        <p:spPr>
          <a:xfrm>
            <a:off x="2133600" y="1638300"/>
            <a:ext cx="3597056" cy="3581400"/>
          </a:xfrm>
          <a:prstGeom prst="rect">
            <a:avLst/>
          </a:prstGeom>
        </p:spPr>
      </p:pic>
    </p:spTree>
    <p:extLst>
      <p:ext uri="{BB962C8B-B14F-4D97-AF65-F5344CB8AC3E}">
        <p14:creationId xmlns:p14="http://schemas.microsoft.com/office/powerpoint/2010/main" val="231183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1E46EF4-C922-9641-95BD-2BFA6F130E54}"/>
              </a:ext>
            </a:extLst>
          </p:cNvPr>
          <p:cNvPicPr>
            <a:picLocks noGrp="1" noChangeAspect="1"/>
          </p:cNvPicPr>
          <p:nvPr>
            <p:ph idx="1"/>
          </p:nvPr>
        </p:nvPicPr>
        <p:blipFill>
          <a:blip r:embed="rId2"/>
          <a:stretch>
            <a:fillRect/>
          </a:stretch>
        </p:blipFill>
        <p:spPr>
          <a:xfrm>
            <a:off x="533400" y="762000"/>
            <a:ext cx="8055430" cy="4876800"/>
          </a:xfrm>
        </p:spPr>
      </p:pic>
      <p:sp>
        <p:nvSpPr>
          <p:cNvPr id="10" name="TextBox 9">
            <a:extLst>
              <a:ext uri="{FF2B5EF4-FFF2-40B4-BE49-F238E27FC236}">
                <a16:creationId xmlns:a16="http://schemas.microsoft.com/office/drawing/2014/main" id="{4BBC8BA8-D428-A545-BF38-464BBF44A358}"/>
              </a:ext>
            </a:extLst>
          </p:cNvPr>
          <p:cNvSpPr txBox="1"/>
          <p:nvPr/>
        </p:nvSpPr>
        <p:spPr>
          <a:xfrm>
            <a:off x="1600200" y="6045843"/>
            <a:ext cx="3570208" cy="461665"/>
          </a:xfrm>
          <a:prstGeom prst="rect">
            <a:avLst/>
          </a:prstGeom>
          <a:noFill/>
        </p:spPr>
        <p:txBody>
          <a:bodyPr wrap="none" rtlCol="0">
            <a:spAutoFit/>
          </a:bodyPr>
          <a:lstStyle/>
          <a:p>
            <a:r>
              <a:rPr lang="en-US" dirty="0">
                <a:solidFill>
                  <a:srgbClr val="FF3300"/>
                </a:solidFill>
              </a:rPr>
              <a:t>Sometimes called ”parsers”</a:t>
            </a:r>
          </a:p>
        </p:txBody>
      </p:sp>
    </p:spTree>
    <p:extLst>
      <p:ext uri="{BB962C8B-B14F-4D97-AF65-F5344CB8AC3E}">
        <p14:creationId xmlns:p14="http://schemas.microsoft.com/office/powerpoint/2010/main" val="2829428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2DCB-4A83-3B41-96A5-3FE0707876BC}"/>
              </a:ext>
            </a:extLst>
          </p:cNvPr>
          <p:cNvSpPr>
            <a:spLocks noGrp="1"/>
          </p:cNvSpPr>
          <p:nvPr>
            <p:ph type="title"/>
          </p:nvPr>
        </p:nvSpPr>
        <p:spPr/>
        <p:txBody>
          <a:bodyPr/>
          <a:lstStyle/>
          <a:p>
            <a:r>
              <a:rPr lang="en-US" dirty="0"/>
              <a:t>What tokenization did you use?</a:t>
            </a:r>
          </a:p>
        </p:txBody>
      </p:sp>
      <p:sp>
        <p:nvSpPr>
          <p:cNvPr id="3" name="Content Placeholder 2">
            <a:extLst>
              <a:ext uri="{FF2B5EF4-FFF2-40B4-BE49-F238E27FC236}">
                <a16:creationId xmlns:a16="http://schemas.microsoft.com/office/drawing/2014/main" id="{35C50C4E-BCE2-5147-BD88-8B73A43AF79E}"/>
              </a:ext>
            </a:extLst>
          </p:cNvPr>
          <p:cNvSpPr>
            <a:spLocks noGrp="1"/>
          </p:cNvSpPr>
          <p:nvPr>
            <p:ph idx="1"/>
          </p:nvPr>
        </p:nvSpPr>
        <p:spPr/>
        <p:txBody>
          <a:bodyPr/>
          <a:lstStyle/>
          <a:p>
            <a:r>
              <a:rPr lang="en-US" dirty="0">
                <a:solidFill>
                  <a:srgbClr val="FF0000"/>
                </a:solidFill>
              </a:rPr>
              <a:t>For real problems always ask this!</a:t>
            </a:r>
          </a:p>
          <a:p>
            <a:r>
              <a:rPr lang="en-US" dirty="0"/>
              <a:t>A fundamental question for all text processing</a:t>
            </a:r>
          </a:p>
          <a:p>
            <a:pPr lvl="1"/>
            <a:r>
              <a:rPr lang="en-US" dirty="0"/>
              <a:t>Natural language processing</a:t>
            </a:r>
          </a:p>
          <a:p>
            <a:pPr lvl="1"/>
            <a:r>
              <a:rPr lang="en-US" dirty="0"/>
              <a:t>Text mining</a:t>
            </a:r>
          </a:p>
          <a:p>
            <a:pPr lvl="1"/>
            <a:r>
              <a:rPr lang="en-US" dirty="0"/>
              <a:t>Machine learning and AI</a:t>
            </a:r>
          </a:p>
          <a:p>
            <a:pPr lvl="1"/>
            <a:r>
              <a:rPr lang="en-US" dirty="0"/>
              <a:t>Information retrieval and search</a:t>
            </a:r>
          </a:p>
          <a:p>
            <a:pPr lvl="1"/>
            <a:endParaRPr lang="en-US" dirty="0"/>
          </a:p>
        </p:txBody>
      </p:sp>
    </p:spTree>
    <p:extLst>
      <p:ext uri="{BB962C8B-B14F-4D97-AF65-F5344CB8AC3E}">
        <p14:creationId xmlns:p14="http://schemas.microsoft.com/office/powerpoint/2010/main" val="132992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52400"/>
            <a:ext cx="7120255" cy="635000"/>
          </a:xfrm>
          <a:prstGeom prst="rect">
            <a:avLst/>
          </a:prstGeom>
        </p:spPr>
        <p:txBody>
          <a:bodyPr vert="horz" wrap="square" lIns="0" tIns="12700" rIns="0" bIns="0" rtlCol="0">
            <a:spAutoFit/>
          </a:bodyPr>
          <a:lstStyle/>
          <a:p>
            <a:pPr marL="12700">
              <a:lnSpc>
                <a:spcPct val="100000"/>
              </a:lnSpc>
              <a:spcBef>
                <a:spcPts val="100"/>
              </a:spcBef>
            </a:pPr>
            <a:r>
              <a:rPr sz="4000" spc="-5" dirty="0"/>
              <a:t>Natural Language Toolkit</a:t>
            </a:r>
            <a:r>
              <a:rPr sz="4000" spc="-20" dirty="0"/>
              <a:t> </a:t>
            </a:r>
            <a:r>
              <a:rPr sz="4000" spc="-5" dirty="0"/>
              <a:t>(NLTK)</a:t>
            </a:r>
          </a:p>
        </p:txBody>
      </p:sp>
      <p:sp>
        <p:nvSpPr>
          <p:cNvPr id="3" name="object 3"/>
          <p:cNvSpPr txBox="1"/>
          <p:nvPr/>
        </p:nvSpPr>
        <p:spPr>
          <a:xfrm>
            <a:off x="609600" y="1066800"/>
            <a:ext cx="8084184" cy="2867452"/>
          </a:xfrm>
          <a:prstGeom prst="rect">
            <a:avLst/>
          </a:prstGeom>
        </p:spPr>
        <p:txBody>
          <a:bodyPr vert="horz" wrap="square" lIns="0" tIns="43180" rIns="0" bIns="0" rtlCol="0">
            <a:spAutoFit/>
          </a:bodyPr>
          <a:lstStyle/>
          <a:p>
            <a:pPr marL="355600" marR="483234" indent="-342900">
              <a:lnSpc>
                <a:spcPts val="2200"/>
              </a:lnSpc>
              <a:spcBef>
                <a:spcPts val="340"/>
              </a:spcBef>
              <a:buChar char="•"/>
              <a:tabLst>
                <a:tab pos="354965" algn="l"/>
                <a:tab pos="355600" algn="l"/>
              </a:tabLst>
            </a:pPr>
            <a:r>
              <a:rPr sz="2000" dirty="0">
                <a:latin typeface="Times New Roman"/>
                <a:cs typeface="Times New Roman"/>
              </a:rPr>
              <a:t>A </a:t>
            </a:r>
            <a:r>
              <a:rPr sz="2000" spc="-5" dirty="0">
                <a:latin typeface="Times New Roman"/>
                <a:cs typeface="Times New Roman"/>
              </a:rPr>
              <a:t>suite </a:t>
            </a:r>
            <a:r>
              <a:rPr sz="2000" dirty="0">
                <a:latin typeface="Times New Roman"/>
                <a:cs typeface="Times New Roman"/>
              </a:rPr>
              <a:t>of </a:t>
            </a:r>
            <a:r>
              <a:rPr sz="2000" spc="-5" dirty="0">
                <a:latin typeface="Times New Roman"/>
                <a:cs typeface="Times New Roman"/>
              </a:rPr>
              <a:t>Python libraries </a:t>
            </a:r>
            <a:r>
              <a:rPr sz="2000" dirty="0">
                <a:latin typeface="Times New Roman"/>
                <a:cs typeface="Times New Roman"/>
              </a:rPr>
              <a:t>for </a:t>
            </a:r>
            <a:r>
              <a:rPr sz="2000" spc="-5" dirty="0">
                <a:latin typeface="Times New Roman"/>
                <a:cs typeface="Times New Roman"/>
              </a:rPr>
              <a:t>symbolic and statistical natural language  programming</a:t>
            </a:r>
            <a:endParaRPr sz="2000" dirty="0">
              <a:latin typeface="Times New Roman"/>
              <a:cs typeface="Times New Roman"/>
            </a:endParaRPr>
          </a:p>
          <a:p>
            <a:pPr marL="755650" lvl="1" indent="-285750">
              <a:lnSpc>
                <a:spcPct val="100000"/>
              </a:lnSpc>
              <a:spcBef>
                <a:spcPts val="140"/>
              </a:spcBef>
              <a:buChar char="–"/>
              <a:tabLst>
                <a:tab pos="755015" algn="l"/>
                <a:tab pos="755650" algn="l"/>
              </a:tabLst>
            </a:pPr>
            <a:r>
              <a:rPr sz="2000" spc="-5" dirty="0">
                <a:latin typeface="Times New Roman"/>
                <a:cs typeface="Times New Roman"/>
              </a:rPr>
              <a:t>Developed at the University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Pennsylvania</a:t>
            </a:r>
            <a:endParaRPr lang="en-US" sz="2000" spc="-5" dirty="0">
              <a:latin typeface="Times New Roman"/>
              <a:cs typeface="Times New Roman"/>
            </a:endParaRPr>
          </a:p>
          <a:p>
            <a:pPr marL="755650" lvl="1" indent="-285750">
              <a:lnSpc>
                <a:spcPct val="100000"/>
              </a:lnSpc>
              <a:spcBef>
                <a:spcPts val="140"/>
              </a:spcBef>
              <a:buChar char="–"/>
              <a:tabLst>
                <a:tab pos="755015" algn="l"/>
                <a:tab pos="755650" algn="l"/>
              </a:tabLst>
            </a:pPr>
            <a:r>
              <a:rPr lang="en-US" sz="2000" spc="-5" dirty="0">
                <a:latin typeface="Times New Roman"/>
                <a:cs typeface="Times New Roman"/>
              </a:rPr>
              <a:t>Has its own tokenization</a:t>
            </a:r>
            <a:endParaRPr sz="2000" dirty="0">
              <a:latin typeface="Times New Roman"/>
              <a:cs typeface="Times New Roman"/>
            </a:endParaRPr>
          </a:p>
          <a:p>
            <a:pPr marL="355600" indent="-342900">
              <a:lnSpc>
                <a:spcPct val="100000"/>
              </a:lnSpc>
              <a:spcBef>
                <a:spcPts val="300"/>
              </a:spcBef>
              <a:buChar char="•"/>
              <a:tabLst>
                <a:tab pos="354965" algn="l"/>
                <a:tab pos="355600" algn="l"/>
              </a:tabLst>
            </a:pPr>
            <a:r>
              <a:rPr sz="2000" spc="-5" dirty="0">
                <a:latin typeface="Times New Roman"/>
                <a:cs typeface="Times New Roman"/>
              </a:rPr>
              <a:t>Developed to </a:t>
            </a:r>
            <a:r>
              <a:rPr sz="2000" dirty="0">
                <a:latin typeface="Times New Roman"/>
                <a:cs typeface="Times New Roman"/>
              </a:rPr>
              <a:t>be a </a:t>
            </a:r>
            <a:r>
              <a:rPr sz="2000" spc="-5" dirty="0">
                <a:latin typeface="Times New Roman"/>
                <a:cs typeface="Times New Roman"/>
              </a:rPr>
              <a:t>teaching tool and </a:t>
            </a:r>
            <a:r>
              <a:rPr sz="2000" dirty="0">
                <a:latin typeface="Times New Roman"/>
                <a:cs typeface="Times New Roman"/>
              </a:rPr>
              <a:t>a </a:t>
            </a:r>
            <a:r>
              <a:rPr sz="2000" spc="-5" dirty="0">
                <a:latin typeface="Times New Roman"/>
                <a:cs typeface="Times New Roman"/>
              </a:rPr>
              <a:t>platform </a:t>
            </a:r>
            <a:r>
              <a:rPr sz="2000" dirty="0">
                <a:latin typeface="Times New Roman"/>
                <a:cs typeface="Times New Roman"/>
              </a:rPr>
              <a:t>for </a:t>
            </a:r>
            <a:r>
              <a:rPr sz="2000" spc="-5" dirty="0">
                <a:latin typeface="Times New Roman"/>
                <a:cs typeface="Times New Roman"/>
              </a:rPr>
              <a:t>research NLP</a:t>
            </a:r>
            <a:r>
              <a:rPr sz="2000" spc="65" dirty="0">
                <a:latin typeface="Times New Roman"/>
                <a:cs typeface="Times New Roman"/>
              </a:rPr>
              <a:t> </a:t>
            </a:r>
            <a:r>
              <a:rPr sz="2000" spc="-5" dirty="0">
                <a:latin typeface="Times New Roman"/>
                <a:cs typeface="Times New Roman"/>
              </a:rPr>
              <a:t>prototypes</a:t>
            </a:r>
            <a:endParaRPr sz="2000" dirty="0">
              <a:latin typeface="Times New Roman"/>
              <a:cs typeface="Times New Roman"/>
            </a:endParaRPr>
          </a:p>
          <a:p>
            <a:pPr marL="755650" lvl="1" indent="-285750">
              <a:lnSpc>
                <a:spcPct val="100000"/>
              </a:lnSpc>
              <a:spcBef>
                <a:spcPts val="200"/>
              </a:spcBef>
              <a:buChar char="–"/>
              <a:tabLst>
                <a:tab pos="755015" algn="l"/>
                <a:tab pos="755650" algn="l"/>
              </a:tabLst>
            </a:pPr>
            <a:r>
              <a:rPr sz="2000" spc="-5" dirty="0">
                <a:latin typeface="Times New Roman"/>
                <a:cs typeface="Times New Roman"/>
              </a:rPr>
              <a:t>Data types are packaged as</a:t>
            </a:r>
            <a:r>
              <a:rPr sz="2000" spc="5" dirty="0">
                <a:latin typeface="Times New Roman"/>
                <a:cs typeface="Times New Roman"/>
              </a:rPr>
              <a:t> </a:t>
            </a:r>
            <a:r>
              <a:rPr sz="2000" spc="-5" dirty="0">
                <a:latin typeface="Times New Roman"/>
                <a:cs typeface="Times New Roman"/>
              </a:rPr>
              <a:t>classes</a:t>
            </a:r>
            <a:endParaRPr sz="2000" dirty="0">
              <a:latin typeface="Times New Roman"/>
              <a:cs typeface="Times New Roman"/>
            </a:endParaRPr>
          </a:p>
          <a:p>
            <a:pPr marL="755650" lvl="1" indent="-285750">
              <a:lnSpc>
                <a:spcPct val="100000"/>
              </a:lnSpc>
              <a:spcBef>
                <a:spcPts val="200"/>
              </a:spcBef>
              <a:buChar char="–"/>
              <a:tabLst>
                <a:tab pos="755015" algn="l"/>
                <a:tab pos="755650" algn="l"/>
              </a:tabLst>
            </a:pPr>
            <a:r>
              <a:rPr sz="2000" spc="-5" dirty="0">
                <a:latin typeface="Times New Roman"/>
                <a:cs typeface="Times New Roman"/>
              </a:rPr>
              <a:t>Goal </a:t>
            </a:r>
            <a:r>
              <a:rPr sz="2000" dirty="0">
                <a:latin typeface="Times New Roman"/>
                <a:cs typeface="Times New Roman"/>
              </a:rPr>
              <a:t>of </a:t>
            </a:r>
            <a:r>
              <a:rPr sz="2000" spc="-5" dirty="0">
                <a:latin typeface="Times New Roman"/>
                <a:cs typeface="Times New Roman"/>
              </a:rPr>
              <a:t>code is to </a:t>
            </a:r>
            <a:r>
              <a:rPr sz="2000" dirty="0">
                <a:latin typeface="Times New Roman"/>
                <a:cs typeface="Times New Roman"/>
              </a:rPr>
              <a:t>be </a:t>
            </a:r>
            <a:r>
              <a:rPr sz="2000" spc="-5" dirty="0">
                <a:latin typeface="Times New Roman"/>
                <a:cs typeface="Times New Roman"/>
              </a:rPr>
              <a:t>clear, rather than fastest</a:t>
            </a:r>
            <a:r>
              <a:rPr sz="2000" spc="20" dirty="0">
                <a:latin typeface="Times New Roman"/>
                <a:cs typeface="Times New Roman"/>
              </a:rPr>
              <a:t> </a:t>
            </a:r>
            <a:r>
              <a:rPr sz="2000" spc="-5" dirty="0">
                <a:latin typeface="Times New Roman"/>
                <a:cs typeface="Times New Roman"/>
              </a:rPr>
              <a:t>performance</a:t>
            </a:r>
            <a:endParaRPr sz="2000" dirty="0">
              <a:latin typeface="Times New Roman"/>
              <a:cs typeface="Times New Roman"/>
            </a:endParaRPr>
          </a:p>
          <a:p>
            <a:pPr marL="355600" indent="-342900">
              <a:lnSpc>
                <a:spcPct val="100000"/>
              </a:lnSpc>
              <a:spcBef>
                <a:spcPts val="300"/>
              </a:spcBef>
              <a:buChar char="•"/>
              <a:tabLst>
                <a:tab pos="354965" algn="l"/>
                <a:tab pos="355600" algn="l"/>
                <a:tab pos="1878964" algn="l"/>
              </a:tabLst>
            </a:pPr>
            <a:r>
              <a:rPr sz="2000" spc="-5" dirty="0">
                <a:solidFill>
                  <a:srgbClr val="FF0000"/>
                </a:solidFill>
                <a:latin typeface="Times New Roman"/>
                <a:cs typeface="Times New Roman"/>
              </a:rPr>
              <a:t>Online</a:t>
            </a:r>
            <a:r>
              <a:rPr sz="2000" dirty="0">
                <a:solidFill>
                  <a:srgbClr val="FF0000"/>
                </a:solidFill>
                <a:latin typeface="Times New Roman"/>
                <a:cs typeface="Times New Roman"/>
              </a:rPr>
              <a:t> book:	</a:t>
            </a:r>
            <a:r>
              <a:rPr sz="2000" u="sng" spc="-5" dirty="0">
                <a:solidFill>
                  <a:srgbClr val="3333CC"/>
                </a:solidFill>
                <a:uFill>
                  <a:solidFill>
                    <a:srgbClr val="434DD6"/>
                  </a:solidFill>
                </a:uFill>
                <a:latin typeface="Times New Roman"/>
                <a:cs typeface="Times New Roman"/>
                <a:hlinkClick r:id="rId2"/>
              </a:rPr>
              <a:t>http://www.nltk.org/book/</a:t>
            </a:r>
            <a:endParaRPr sz="2000" dirty="0">
              <a:latin typeface="Times New Roman"/>
              <a:cs typeface="Times New Roman"/>
            </a:endParaRPr>
          </a:p>
          <a:p>
            <a:pPr marL="755650" lvl="1" indent="-285750">
              <a:lnSpc>
                <a:spcPct val="100000"/>
              </a:lnSpc>
              <a:spcBef>
                <a:spcPts val="140"/>
              </a:spcBef>
              <a:buChar char="–"/>
              <a:tabLst>
                <a:tab pos="755015" algn="l"/>
                <a:tab pos="755650" algn="l"/>
              </a:tabLst>
            </a:pPr>
            <a:r>
              <a:rPr sz="1600" spc="-5" dirty="0">
                <a:solidFill>
                  <a:srgbClr val="FF0000"/>
                </a:solidFill>
                <a:latin typeface="Times New Roman"/>
                <a:cs typeface="Times New Roman"/>
              </a:rPr>
              <a:t>Authors: Edward Loper, Ewan Kline and Steven</a:t>
            </a:r>
            <a:r>
              <a:rPr sz="1600" spc="25" dirty="0">
                <a:solidFill>
                  <a:srgbClr val="FF0000"/>
                </a:solidFill>
                <a:latin typeface="Times New Roman"/>
                <a:cs typeface="Times New Roman"/>
              </a:rPr>
              <a:t> </a:t>
            </a:r>
            <a:r>
              <a:rPr sz="1600" spc="-5" dirty="0">
                <a:solidFill>
                  <a:srgbClr val="FF0000"/>
                </a:solidFill>
                <a:latin typeface="Times New Roman"/>
                <a:cs typeface="Times New Roman"/>
              </a:rPr>
              <a:t>Bird</a:t>
            </a:r>
            <a:endParaRPr sz="1600" dirty="0">
              <a:latin typeface="Times New Roman"/>
              <a:cs typeface="Times New Roman"/>
            </a:endParaRPr>
          </a:p>
        </p:txBody>
      </p:sp>
      <p:sp>
        <p:nvSpPr>
          <p:cNvPr id="4" name="object 4"/>
          <p:cNvSpPr/>
          <p:nvPr/>
        </p:nvSpPr>
        <p:spPr>
          <a:xfrm>
            <a:off x="1905000" y="4114798"/>
            <a:ext cx="5292723" cy="24669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7093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1041-0970-EC47-A905-2714579BDB1E}"/>
              </a:ext>
            </a:extLst>
          </p:cNvPr>
          <p:cNvSpPr>
            <a:spLocks noGrp="1"/>
          </p:cNvSpPr>
          <p:nvPr>
            <p:ph type="title"/>
          </p:nvPr>
        </p:nvSpPr>
        <p:spPr/>
        <p:txBody>
          <a:bodyPr/>
          <a:lstStyle/>
          <a:p>
            <a:r>
              <a:rPr lang="en-US" dirty="0"/>
              <a:t>Lots of tokenizers out there</a:t>
            </a:r>
          </a:p>
        </p:txBody>
      </p:sp>
      <p:pic>
        <p:nvPicPr>
          <p:cNvPr id="5" name="Content Placeholder 4">
            <a:extLst>
              <a:ext uri="{FF2B5EF4-FFF2-40B4-BE49-F238E27FC236}">
                <a16:creationId xmlns:a16="http://schemas.microsoft.com/office/drawing/2014/main" id="{DA6FF55D-3D19-904B-8E17-922ECDF8619C}"/>
              </a:ext>
            </a:extLst>
          </p:cNvPr>
          <p:cNvPicPr>
            <a:picLocks noGrp="1" noChangeAspect="1"/>
          </p:cNvPicPr>
          <p:nvPr>
            <p:ph idx="1"/>
          </p:nvPr>
        </p:nvPicPr>
        <p:blipFill>
          <a:blip r:embed="rId2"/>
          <a:stretch>
            <a:fillRect/>
          </a:stretch>
        </p:blipFill>
        <p:spPr>
          <a:xfrm>
            <a:off x="193848" y="1749424"/>
            <a:ext cx="8667750" cy="3508375"/>
          </a:xfrm>
        </p:spPr>
      </p:pic>
    </p:spTree>
    <p:extLst>
      <p:ext uri="{BB962C8B-B14F-4D97-AF65-F5344CB8AC3E}">
        <p14:creationId xmlns:p14="http://schemas.microsoft.com/office/powerpoint/2010/main" val="3091711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Tokenization example</a:t>
            </a:r>
          </a:p>
        </p:txBody>
      </p:sp>
      <p:sp>
        <p:nvSpPr>
          <p:cNvPr id="48131" name="Rectangle 3"/>
          <p:cNvSpPr>
            <a:spLocks noGrp="1" noChangeArrowheads="1"/>
          </p:cNvSpPr>
          <p:nvPr>
            <p:ph type="body" idx="1"/>
          </p:nvPr>
        </p:nvSpPr>
        <p:spPr/>
        <p:txBody>
          <a:bodyPr/>
          <a:lstStyle/>
          <a:p>
            <a:pPr>
              <a:lnSpc>
                <a:spcPct val="90000"/>
              </a:lnSpc>
            </a:pPr>
            <a:r>
              <a:rPr lang="en-US" u="sng" dirty="0">
                <a:solidFill>
                  <a:srgbClr val="A40508"/>
                </a:solidFill>
              </a:rPr>
              <a:t>Input</a:t>
            </a:r>
            <a:r>
              <a:rPr lang="en-US" dirty="0"/>
              <a:t>: “</a:t>
            </a:r>
            <a:r>
              <a:rPr lang="en-US" b="1" i="1" dirty="0"/>
              <a:t>Friends, Romans and Countrymen</a:t>
            </a:r>
            <a:r>
              <a:rPr lang="en-US" dirty="0"/>
              <a:t>”</a:t>
            </a:r>
          </a:p>
          <a:p>
            <a:pPr>
              <a:lnSpc>
                <a:spcPct val="90000"/>
              </a:lnSpc>
            </a:pPr>
            <a:r>
              <a:rPr lang="en-US" u="sng" dirty="0">
                <a:solidFill>
                  <a:srgbClr val="A40508"/>
                </a:solidFill>
              </a:rPr>
              <a:t>Output</a:t>
            </a:r>
            <a:r>
              <a:rPr lang="en-US" dirty="0"/>
              <a:t>: Tokens</a:t>
            </a:r>
          </a:p>
          <a:p>
            <a:pPr lvl="1">
              <a:lnSpc>
                <a:spcPct val="90000"/>
              </a:lnSpc>
            </a:pPr>
            <a:r>
              <a:rPr lang="en-US" b="1" i="1" dirty="0"/>
              <a:t>friends</a:t>
            </a:r>
          </a:p>
          <a:p>
            <a:pPr lvl="1">
              <a:lnSpc>
                <a:spcPct val="90000"/>
              </a:lnSpc>
            </a:pPr>
            <a:r>
              <a:rPr lang="en-US" b="1" i="1" dirty="0"/>
              <a:t>romans</a:t>
            </a:r>
          </a:p>
          <a:p>
            <a:pPr lvl="1">
              <a:lnSpc>
                <a:spcPct val="90000"/>
              </a:lnSpc>
            </a:pPr>
            <a:r>
              <a:rPr lang="en-US" b="1" i="1" dirty="0"/>
              <a:t>countrymen</a:t>
            </a:r>
          </a:p>
          <a:p>
            <a:pPr>
              <a:lnSpc>
                <a:spcPct val="90000"/>
              </a:lnSpc>
            </a:pPr>
            <a:r>
              <a:rPr lang="en-US" dirty="0"/>
              <a:t>Each such token is now a candidate for an index entry, after </a:t>
            </a:r>
            <a:r>
              <a:rPr lang="en-US" u="sng" dirty="0"/>
              <a:t>further processing</a:t>
            </a:r>
          </a:p>
          <a:p>
            <a:pPr lvl="1">
              <a:lnSpc>
                <a:spcPct val="90000"/>
              </a:lnSpc>
            </a:pPr>
            <a:r>
              <a:rPr lang="en-US" dirty="0"/>
              <a:t>Described below</a:t>
            </a:r>
          </a:p>
          <a:p>
            <a:pPr>
              <a:lnSpc>
                <a:spcPct val="90000"/>
              </a:lnSpc>
            </a:pPr>
            <a:r>
              <a:rPr lang="en-US" dirty="0"/>
              <a:t>But what are valid tokens to emit?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Tokenization</a:t>
            </a:r>
          </a:p>
        </p:txBody>
      </p:sp>
      <p:sp>
        <p:nvSpPr>
          <p:cNvPr id="50179" name="Rectangle 3"/>
          <p:cNvSpPr>
            <a:spLocks noGrp="1" noChangeArrowheads="1"/>
          </p:cNvSpPr>
          <p:nvPr>
            <p:ph type="body" idx="1"/>
          </p:nvPr>
        </p:nvSpPr>
        <p:spPr/>
        <p:txBody>
          <a:bodyPr/>
          <a:lstStyle/>
          <a:p>
            <a:pPr>
              <a:lnSpc>
                <a:spcPct val="90000"/>
              </a:lnSpc>
            </a:pPr>
            <a:r>
              <a:rPr lang="en-US" sz="3600" dirty="0"/>
              <a:t>Issues in tokenization:</a:t>
            </a:r>
          </a:p>
          <a:p>
            <a:pPr lvl="1">
              <a:lnSpc>
                <a:spcPct val="90000"/>
              </a:lnSpc>
            </a:pPr>
            <a:r>
              <a:rPr lang="en-US" sz="3200" b="1" i="1" dirty="0"/>
              <a:t>Finland’s capital </a:t>
            </a:r>
            <a:r>
              <a:rPr lang="en-US" sz="3200" b="1" i="1" dirty="0">
                <a:sym typeface="Symbol" charset="2"/>
              </a:rPr>
              <a:t> </a:t>
            </a:r>
          </a:p>
          <a:p>
            <a:pPr lvl="1">
              <a:lnSpc>
                <a:spcPct val="90000"/>
              </a:lnSpc>
              <a:buFontTx/>
              <a:buNone/>
            </a:pPr>
            <a:r>
              <a:rPr lang="en-US" sz="3200" b="1" i="1" dirty="0">
                <a:sym typeface="Symbol" charset="2"/>
              </a:rPr>
              <a:t>     Finland? </a:t>
            </a:r>
            <a:r>
              <a:rPr lang="en-US" sz="3200" b="1" i="1" dirty="0" err="1">
                <a:sym typeface="Symbol" charset="2"/>
              </a:rPr>
              <a:t>Finlands</a:t>
            </a:r>
            <a:r>
              <a:rPr lang="en-US" sz="3200" b="1" i="1" dirty="0">
                <a:sym typeface="Symbol" charset="2"/>
              </a:rPr>
              <a:t>? Finland’s</a:t>
            </a:r>
            <a:r>
              <a:rPr lang="en-US" sz="3200" dirty="0">
                <a:sym typeface="Symbol" charset="2"/>
              </a:rPr>
              <a:t>?</a:t>
            </a:r>
          </a:p>
          <a:p>
            <a:pPr lvl="1">
              <a:lnSpc>
                <a:spcPct val="90000"/>
              </a:lnSpc>
            </a:pPr>
            <a:r>
              <a:rPr lang="en-US" sz="3200" b="1" i="1" dirty="0">
                <a:sym typeface="Symbol" charset="2"/>
              </a:rPr>
              <a:t>Hewlett-Packard</a:t>
            </a:r>
            <a:r>
              <a:rPr lang="en-US" sz="3200" dirty="0">
                <a:sym typeface="Symbol" charset="2"/>
              </a:rPr>
              <a:t>                   </a:t>
            </a:r>
          </a:p>
          <a:p>
            <a:pPr lvl="2">
              <a:lnSpc>
                <a:spcPct val="90000"/>
              </a:lnSpc>
            </a:pPr>
            <a:r>
              <a:rPr lang="en-US" sz="2800" b="1" i="1" dirty="0">
                <a:sym typeface="Symbol" charset="2"/>
              </a:rPr>
              <a:t>Hewlett</a:t>
            </a:r>
            <a:r>
              <a:rPr lang="en-US" sz="2800" dirty="0">
                <a:sym typeface="Symbol" charset="2"/>
              </a:rPr>
              <a:t> and </a:t>
            </a:r>
            <a:r>
              <a:rPr lang="en-US" sz="2800" b="1" i="1" dirty="0">
                <a:sym typeface="Symbol" charset="2"/>
              </a:rPr>
              <a:t>Packard</a:t>
            </a:r>
            <a:r>
              <a:rPr lang="en-US" sz="2800" dirty="0">
                <a:sym typeface="Symbol" charset="2"/>
              </a:rPr>
              <a:t> as two tokens?</a:t>
            </a:r>
          </a:p>
          <a:p>
            <a:pPr lvl="2">
              <a:lnSpc>
                <a:spcPct val="90000"/>
              </a:lnSpc>
            </a:pPr>
            <a:r>
              <a:rPr lang="en-US" b="1" i="1" dirty="0"/>
              <a:t>State-of-the-art</a:t>
            </a:r>
            <a:r>
              <a:rPr lang="en-US" dirty="0"/>
              <a:t>: break up hyphenated sequence.  </a:t>
            </a:r>
            <a:endParaRPr lang="en-US" sz="2800" dirty="0">
              <a:sym typeface="Symbol" charset="2"/>
            </a:endParaRPr>
          </a:p>
          <a:p>
            <a:pPr lvl="2">
              <a:lnSpc>
                <a:spcPct val="90000"/>
              </a:lnSpc>
            </a:pPr>
            <a:r>
              <a:rPr lang="en-US" sz="2800" dirty="0">
                <a:sym typeface="Symbol" charset="2"/>
              </a:rPr>
              <a:t>co-education ?</a:t>
            </a:r>
          </a:p>
          <a:p>
            <a:pPr lvl="2">
              <a:lnSpc>
                <a:spcPct val="90000"/>
              </a:lnSpc>
            </a:pPr>
            <a:r>
              <a:rPr lang="en-US" sz="2100" dirty="0">
                <a:sym typeface="Symbol" charset="2"/>
              </a:rPr>
              <a:t>the hold-him-back-and-drag-him-away-maneuver ?</a:t>
            </a:r>
          </a:p>
          <a:p>
            <a:pPr lvl="1">
              <a:lnSpc>
                <a:spcPct val="90000"/>
              </a:lnSpc>
            </a:pPr>
            <a:r>
              <a:rPr lang="en-US" sz="3200" b="1" i="1" dirty="0">
                <a:sym typeface="Symbol" charset="2"/>
              </a:rPr>
              <a:t>San Francisco</a:t>
            </a:r>
            <a:r>
              <a:rPr lang="en-US" sz="3200" dirty="0">
                <a:sym typeface="Symbol" charset="2"/>
              </a:rPr>
              <a:t>: one token or two?  How do you decide it is one token?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Numbers</a:t>
            </a:r>
          </a:p>
        </p:txBody>
      </p:sp>
      <p:sp>
        <p:nvSpPr>
          <p:cNvPr id="52227" name="Rectangle 3"/>
          <p:cNvSpPr>
            <a:spLocks noGrp="1" noChangeArrowheads="1"/>
          </p:cNvSpPr>
          <p:nvPr>
            <p:ph type="body" idx="1"/>
          </p:nvPr>
        </p:nvSpPr>
        <p:spPr/>
        <p:txBody>
          <a:bodyPr/>
          <a:lstStyle/>
          <a:p>
            <a:r>
              <a:rPr lang="en-US" b="1" i="1"/>
              <a:t>3/12/91</a:t>
            </a:r>
          </a:p>
          <a:p>
            <a:r>
              <a:rPr lang="en-US" b="1" i="1"/>
              <a:t>Mar. 12, 1991</a:t>
            </a:r>
          </a:p>
          <a:p>
            <a:r>
              <a:rPr lang="en-US" b="1" i="1"/>
              <a:t>55 B.C.</a:t>
            </a:r>
          </a:p>
          <a:p>
            <a:r>
              <a:rPr lang="en-US" b="1" i="1"/>
              <a:t>B-52</a:t>
            </a:r>
          </a:p>
          <a:p>
            <a:r>
              <a:rPr lang="en-US" b="1" i="1"/>
              <a:t>My PGP key is 324a3df234cb23e</a:t>
            </a:r>
          </a:p>
          <a:p>
            <a:r>
              <a:rPr lang="en-US" b="1" i="1"/>
              <a:t>100.2.86.144</a:t>
            </a:r>
          </a:p>
          <a:p>
            <a:pPr lvl="1"/>
            <a:r>
              <a:rPr lang="en-US"/>
              <a:t>Generally, don’t index as text.</a:t>
            </a:r>
          </a:p>
          <a:p>
            <a:pPr lvl="1"/>
            <a:r>
              <a:rPr lang="en-US"/>
              <a:t>Will often index “meta-data” separately</a:t>
            </a:r>
          </a:p>
          <a:p>
            <a:pPr lvl="2"/>
            <a:r>
              <a:rPr lang="en-US"/>
              <a:t>Creation date, format,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Tokenization: Language issues</a:t>
            </a:r>
          </a:p>
        </p:txBody>
      </p:sp>
      <p:sp>
        <p:nvSpPr>
          <p:cNvPr id="54275" name="Rectangle 3"/>
          <p:cNvSpPr>
            <a:spLocks noGrp="1" noChangeArrowheads="1"/>
          </p:cNvSpPr>
          <p:nvPr>
            <p:ph type="body" idx="1"/>
          </p:nvPr>
        </p:nvSpPr>
        <p:spPr/>
        <p:txBody>
          <a:bodyPr/>
          <a:lstStyle/>
          <a:p>
            <a:r>
              <a:rPr lang="en-US" b="1" i="1" dirty="0" err="1"/>
              <a:t>L'ensemble</a:t>
            </a:r>
            <a:r>
              <a:rPr lang="en-US" dirty="0"/>
              <a:t> </a:t>
            </a:r>
            <a:r>
              <a:rPr lang="en-US" dirty="0">
                <a:sym typeface="Symbol" charset="2"/>
              </a:rPr>
              <a:t> one token or two?</a:t>
            </a:r>
          </a:p>
          <a:p>
            <a:pPr lvl="1"/>
            <a:r>
              <a:rPr lang="en-US" b="1" i="1" dirty="0">
                <a:sym typeface="Symbol" charset="2"/>
              </a:rPr>
              <a:t>L </a:t>
            </a:r>
            <a:r>
              <a:rPr lang="en-US" dirty="0">
                <a:sym typeface="Symbol" charset="2"/>
              </a:rPr>
              <a:t>? </a:t>
            </a:r>
            <a:r>
              <a:rPr lang="en-US" b="1" i="1" dirty="0">
                <a:sym typeface="Symbol" charset="2"/>
              </a:rPr>
              <a:t>L’ </a:t>
            </a:r>
            <a:r>
              <a:rPr lang="en-US" dirty="0">
                <a:sym typeface="Symbol" charset="2"/>
              </a:rPr>
              <a:t>? </a:t>
            </a:r>
            <a:r>
              <a:rPr lang="en-US" b="1" i="1" dirty="0">
                <a:sym typeface="Symbol" charset="2"/>
              </a:rPr>
              <a:t>Le </a:t>
            </a:r>
            <a:r>
              <a:rPr lang="en-US" dirty="0">
                <a:sym typeface="Symbol" charset="2"/>
              </a:rPr>
              <a:t>?</a:t>
            </a:r>
          </a:p>
          <a:p>
            <a:pPr lvl="1"/>
            <a:r>
              <a:rPr lang="en-US" dirty="0">
                <a:sym typeface="Symbol" charset="2"/>
              </a:rPr>
              <a:t>Want </a:t>
            </a:r>
            <a:r>
              <a:rPr lang="en-US" b="1" i="1" dirty="0">
                <a:sym typeface="Symbol" charset="2"/>
              </a:rPr>
              <a:t>ensemble</a:t>
            </a:r>
            <a:r>
              <a:rPr lang="en-US" dirty="0">
                <a:sym typeface="Symbol" charset="2"/>
              </a:rPr>
              <a:t> to match with </a:t>
            </a:r>
            <a:r>
              <a:rPr lang="en-US" b="1" i="1" dirty="0">
                <a:sym typeface="Symbol" charset="2"/>
              </a:rPr>
              <a:t>un ensemble</a:t>
            </a:r>
          </a:p>
          <a:p>
            <a:pPr lvl="1"/>
            <a:endParaRPr lang="en-US" b="1" i="1" dirty="0">
              <a:sym typeface="Symbol" charset="2"/>
            </a:endParaRPr>
          </a:p>
          <a:p>
            <a:r>
              <a:rPr lang="en-US" dirty="0">
                <a:sym typeface="Symbol" charset="2"/>
              </a:rPr>
              <a:t>German noun compounds are not segmented</a:t>
            </a:r>
          </a:p>
          <a:p>
            <a:pPr lvl="1"/>
            <a:r>
              <a:rPr lang="en-US" sz="2400" dirty="0" err="1">
                <a:sym typeface="Symbol" charset="2"/>
              </a:rPr>
              <a:t>Lebensversicherungsgesellschaftsangestellter</a:t>
            </a:r>
            <a:endParaRPr lang="en-US" sz="2400" dirty="0">
              <a:sym typeface="Symbol" charset="2"/>
            </a:endParaRPr>
          </a:p>
          <a:p>
            <a:pPr lvl="1"/>
            <a:r>
              <a:rPr lang="en-US" sz="2400" dirty="0">
                <a:sym typeface="Symbol" charset="2"/>
              </a:rPr>
              <a:t>‘life insurance company employee’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Text</a:t>
            </a:r>
          </a:p>
        </p:txBody>
      </p:sp>
      <p:sp>
        <p:nvSpPr>
          <p:cNvPr id="19459" name="Rectangle 3"/>
          <p:cNvSpPr>
            <a:spLocks noGrp="1" noChangeArrowheads="1"/>
          </p:cNvSpPr>
          <p:nvPr>
            <p:ph type="body" idx="1"/>
          </p:nvPr>
        </p:nvSpPr>
        <p:spPr/>
        <p:txBody>
          <a:bodyPr/>
          <a:lstStyle/>
          <a:p>
            <a:r>
              <a:rPr lang="en-US" dirty="0"/>
              <a:t>Text parsing</a:t>
            </a:r>
          </a:p>
          <a:p>
            <a:pPr lvl="1"/>
            <a:r>
              <a:rPr lang="en-US" dirty="0"/>
              <a:t>Tokenization, terms</a:t>
            </a:r>
          </a:p>
          <a:p>
            <a:pPr lvl="1"/>
            <a:r>
              <a:rPr lang="en-US" dirty="0"/>
              <a:t>A bit of linguistics</a:t>
            </a:r>
          </a:p>
          <a:p>
            <a:r>
              <a:rPr lang="en-US" dirty="0"/>
              <a:t>Text characteristics</a:t>
            </a:r>
          </a:p>
          <a:p>
            <a:pPr lvl="1"/>
            <a:r>
              <a:rPr lang="en-US" dirty="0" err="1"/>
              <a:t>Zipf’s</a:t>
            </a:r>
            <a:r>
              <a:rPr lang="en-US" dirty="0"/>
              <a:t> law</a:t>
            </a:r>
          </a:p>
          <a:p>
            <a:pPr lvl="1"/>
            <a:r>
              <a:rPr lang="en-US" dirty="0"/>
              <a:t>Heap’s law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1143000"/>
          </a:xfrm>
        </p:spPr>
        <p:txBody>
          <a:bodyPr/>
          <a:lstStyle/>
          <a:p>
            <a:r>
              <a:rPr lang="en-US"/>
              <a:t>Tokenization: language issues</a:t>
            </a:r>
          </a:p>
        </p:txBody>
      </p:sp>
      <p:sp>
        <p:nvSpPr>
          <p:cNvPr id="56323" name="Rectangle 3"/>
          <p:cNvSpPr>
            <a:spLocks noGrp="1" noChangeArrowheads="1"/>
          </p:cNvSpPr>
          <p:nvPr>
            <p:ph type="body" idx="1"/>
          </p:nvPr>
        </p:nvSpPr>
        <p:spPr>
          <a:xfrm>
            <a:off x="533400" y="914400"/>
            <a:ext cx="7772400" cy="5638800"/>
          </a:xfrm>
        </p:spPr>
        <p:txBody>
          <a:bodyPr/>
          <a:lstStyle/>
          <a:p>
            <a:r>
              <a:rPr lang="en-US">
                <a:sym typeface="Symbol" charset="2"/>
              </a:rPr>
              <a:t>Chinese and Japanese have no spaces between words:</a:t>
            </a:r>
          </a:p>
          <a:p>
            <a:pPr lvl="1"/>
            <a:r>
              <a:rPr lang="en-US">
                <a:sym typeface="Symbol" charset="2"/>
              </a:rPr>
              <a:t>Not always guaranteed a unique tokenization</a:t>
            </a:r>
          </a:p>
          <a:p>
            <a:r>
              <a:rPr lang="en-US">
                <a:sym typeface="Symbol" charset="2"/>
              </a:rPr>
              <a:t>Further complicated in Japanese, with multiple alphabets intermingled</a:t>
            </a:r>
          </a:p>
          <a:p>
            <a:pPr lvl="1"/>
            <a:r>
              <a:rPr lang="en-US">
                <a:sym typeface="Symbol" charset="2"/>
              </a:rPr>
              <a:t>Dates/amounts in multiple formats</a:t>
            </a:r>
            <a:endParaRPr lang="en-US"/>
          </a:p>
        </p:txBody>
      </p:sp>
      <p:sp>
        <p:nvSpPr>
          <p:cNvPr id="431108" name="Text Box 4"/>
          <p:cNvSpPr txBox="1">
            <a:spLocks noChangeArrowheads="1"/>
          </p:cNvSpPr>
          <p:nvPr/>
        </p:nvSpPr>
        <p:spPr bwMode="auto">
          <a:xfrm>
            <a:off x="76200" y="4343400"/>
            <a:ext cx="8601075" cy="412750"/>
          </a:xfrm>
          <a:prstGeom prst="rect">
            <a:avLst/>
          </a:prstGeom>
          <a:noFill/>
          <a:ln w="9525">
            <a:noFill/>
            <a:miter lim="800000"/>
            <a:headEnd/>
            <a:tailEnd/>
          </a:ln>
        </p:spPr>
        <p:txBody>
          <a:bodyPr wrap="none">
            <a:prstTxWarp prst="textNoShape">
              <a:avLst/>
            </a:prstTxWarp>
            <a:spAutoFit/>
          </a:bodyPr>
          <a:lstStyle/>
          <a:p>
            <a:pPr lvl="1" eaLnBrk="1" hangingPunct="1">
              <a:spcBef>
                <a:spcPct val="20000"/>
              </a:spcBef>
              <a:buClr>
                <a:schemeClr val="tx1"/>
              </a:buClr>
              <a:buSzPct val="55000"/>
              <a:buFont typeface="Wingdings" charset="2"/>
              <a:buNone/>
            </a:pPr>
            <a:r>
              <a:rPr lang="ja-JP" altLang="en-US" sz="2100" b="1" i="1">
                <a:latin typeface="Tahoma" charset="0"/>
                <a:ea typeface="ＭＳ Ｐゴシック" charset="-128"/>
                <a:cs typeface="ＭＳ Ｐゴシック" charset="-128"/>
              </a:rPr>
              <a:t>フォーチュン</a:t>
            </a:r>
            <a:r>
              <a:rPr lang="en-US" altLang="ja-JP" sz="2100" b="1" i="1">
                <a:latin typeface="Tahoma" charset="0"/>
                <a:ea typeface="ＭＳ Ｐゴシック" charset="-128"/>
                <a:cs typeface="ＭＳ Ｐゴシック" charset="-128"/>
              </a:rPr>
              <a:t>500</a:t>
            </a:r>
            <a:r>
              <a:rPr lang="ja-JP" altLang="en-US" sz="2100" b="1" i="1">
                <a:latin typeface="Tahoma" charset="0"/>
                <a:ea typeface="ＭＳ Ｐゴシック" charset="-128"/>
                <a:cs typeface="ＭＳ Ｐゴシック" charset="-128"/>
              </a:rPr>
              <a:t>社は情報不足のため時間あた</a:t>
            </a:r>
            <a:r>
              <a:rPr lang="en-US" altLang="ja-JP" sz="2100" b="1" i="1">
                <a:latin typeface="Tahoma" charset="0"/>
                <a:ea typeface="ＭＳ Ｐゴシック" charset="-128"/>
                <a:cs typeface="ＭＳ Ｐゴシック" charset="-128"/>
              </a:rPr>
              <a:t>$500K(</a:t>
            </a:r>
            <a:r>
              <a:rPr lang="ja-JP" altLang="en-US" sz="2100" b="1" i="1">
                <a:latin typeface="Tahoma" charset="0"/>
                <a:ea typeface="ＭＳ Ｐゴシック" charset="-128"/>
                <a:cs typeface="ＭＳ Ｐゴシック" charset="-128"/>
              </a:rPr>
              <a:t>約</a:t>
            </a:r>
            <a:r>
              <a:rPr lang="en-US" altLang="ja-JP" sz="2100" b="1" i="1">
                <a:latin typeface="Tahoma" charset="0"/>
                <a:ea typeface="ＭＳ Ｐゴシック" charset="-128"/>
                <a:cs typeface="ＭＳ Ｐゴシック" charset="-128"/>
              </a:rPr>
              <a:t>6,000</a:t>
            </a:r>
            <a:r>
              <a:rPr lang="ja-JP" altLang="en-US" sz="2100" b="1" i="1">
                <a:latin typeface="Tahoma" charset="0"/>
                <a:ea typeface="ＭＳ Ｐゴシック" charset="-128"/>
                <a:cs typeface="ＭＳ Ｐゴシック" charset="-128"/>
              </a:rPr>
              <a:t>万円</a:t>
            </a:r>
            <a:r>
              <a:rPr lang="en-US" altLang="ja-JP" sz="2100" b="1" i="1">
                <a:latin typeface="Tahoma" charset="0"/>
                <a:ea typeface="ＭＳ Ｐゴシック" charset="-128"/>
                <a:cs typeface="ＭＳ Ｐゴシック" charset="-128"/>
              </a:rPr>
              <a:t>)</a:t>
            </a:r>
            <a:endParaRPr lang="en-US" b="1" i="1">
              <a:latin typeface="Lucida Sans" charset="0"/>
            </a:endParaRPr>
          </a:p>
        </p:txBody>
      </p:sp>
      <p:grpSp>
        <p:nvGrpSpPr>
          <p:cNvPr id="2" name="Group 5"/>
          <p:cNvGrpSpPr>
            <a:grpSpLocks/>
          </p:cNvGrpSpPr>
          <p:nvPr/>
        </p:nvGrpSpPr>
        <p:grpSpPr bwMode="auto">
          <a:xfrm>
            <a:off x="381000" y="4343400"/>
            <a:ext cx="6716713" cy="1066800"/>
            <a:chOff x="384" y="3408"/>
            <a:chExt cx="4231" cy="672"/>
          </a:xfrm>
        </p:grpSpPr>
        <p:grpSp>
          <p:nvGrpSpPr>
            <p:cNvPr id="56330" name="Group 6"/>
            <p:cNvGrpSpPr>
              <a:grpSpLocks/>
            </p:cNvGrpSpPr>
            <p:nvPr/>
          </p:nvGrpSpPr>
          <p:grpSpPr bwMode="auto">
            <a:xfrm>
              <a:off x="864" y="3792"/>
              <a:ext cx="3751" cy="288"/>
              <a:chOff x="422" y="3792"/>
              <a:chExt cx="3751" cy="288"/>
            </a:xfrm>
          </p:grpSpPr>
          <p:sp>
            <p:nvSpPr>
              <p:cNvPr id="56339" name="Text Box 7"/>
              <p:cNvSpPr txBox="1">
                <a:spLocks noChangeArrowheads="1"/>
              </p:cNvSpPr>
              <p:nvPr/>
            </p:nvSpPr>
            <p:spPr bwMode="auto">
              <a:xfrm>
                <a:off x="422" y="3792"/>
                <a:ext cx="969" cy="288"/>
              </a:xfrm>
              <a:prstGeom prst="rect">
                <a:avLst/>
              </a:prstGeom>
              <a:solidFill>
                <a:schemeClr val="accent1">
                  <a:alpha val="50195"/>
                </a:schemeClr>
              </a:solidFill>
              <a:ln w="9525">
                <a:noFill/>
                <a:miter lim="800000"/>
                <a:headEnd/>
                <a:tailEnd/>
              </a:ln>
            </p:spPr>
            <p:txBody>
              <a:bodyPr wrap="none">
                <a:prstTxWarp prst="textNoShape">
                  <a:avLst/>
                </a:prstTxWarp>
                <a:spAutoFit/>
              </a:bodyPr>
              <a:lstStyle/>
              <a:p>
                <a:pPr eaLnBrk="1" hangingPunct="1"/>
                <a:r>
                  <a:rPr lang="en-US">
                    <a:latin typeface="Lucida Sans" charset="0"/>
                  </a:rPr>
                  <a:t>Katakana</a:t>
                </a:r>
              </a:p>
            </p:txBody>
          </p:sp>
          <p:sp>
            <p:nvSpPr>
              <p:cNvPr id="56340" name="Text Box 8"/>
              <p:cNvSpPr txBox="1">
                <a:spLocks noChangeArrowheads="1"/>
              </p:cNvSpPr>
              <p:nvPr/>
            </p:nvSpPr>
            <p:spPr bwMode="auto">
              <a:xfrm>
                <a:off x="1499" y="3792"/>
                <a:ext cx="948" cy="288"/>
              </a:xfrm>
              <a:prstGeom prst="rect">
                <a:avLst/>
              </a:prstGeom>
              <a:solidFill>
                <a:schemeClr val="accent1">
                  <a:alpha val="50195"/>
                </a:schemeClr>
              </a:solidFill>
              <a:ln w="9525">
                <a:noFill/>
                <a:miter lim="800000"/>
                <a:headEnd/>
                <a:tailEnd/>
              </a:ln>
            </p:spPr>
            <p:txBody>
              <a:bodyPr wrap="none">
                <a:prstTxWarp prst="textNoShape">
                  <a:avLst/>
                </a:prstTxWarp>
                <a:spAutoFit/>
              </a:bodyPr>
              <a:lstStyle/>
              <a:p>
                <a:pPr eaLnBrk="1" hangingPunct="1"/>
                <a:r>
                  <a:rPr lang="en-US">
                    <a:latin typeface="Lucida Sans" charset="0"/>
                  </a:rPr>
                  <a:t>Hiragana</a:t>
                </a:r>
              </a:p>
            </p:txBody>
          </p:sp>
          <p:sp>
            <p:nvSpPr>
              <p:cNvPr id="56341" name="Text Box 9"/>
              <p:cNvSpPr txBox="1">
                <a:spLocks noChangeArrowheads="1"/>
              </p:cNvSpPr>
              <p:nvPr/>
            </p:nvSpPr>
            <p:spPr bwMode="auto">
              <a:xfrm>
                <a:off x="2603" y="3792"/>
                <a:ext cx="580" cy="288"/>
              </a:xfrm>
              <a:prstGeom prst="rect">
                <a:avLst/>
              </a:prstGeom>
              <a:solidFill>
                <a:schemeClr val="accent1">
                  <a:alpha val="50195"/>
                </a:schemeClr>
              </a:solidFill>
              <a:ln w="9525">
                <a:noFill/>
                <a:miter lim="800000"/>
                <a:headEnd/>
                <a:tailEnd/>
              </a:ln>
            </p:spPr>
            <p:txBody>
              <a:bodyPr wrap="none">
                <a:prstTxWarp prst="textNoShape">
                  <a:avLst/>
                </a:prstTxWarp>
                <a:spAutoFit/>
              </a:bodyPr>
              <a:lstStyle/>
              <a:p>
                <a:pPr eaLnBrk="1" hangingPunct="1"/>
                <a:r>
                  <a:rPr lang="en-US">
                    <a:latin typeface="Lucida Sans" charset="0"/>
                  </a:rPr>
                  <a:t>Kanji</a:t>
                </a:r>
              </a:p>
            </p:txBody>
          </p:sp>
          <p:sp>
            <p:nvSpPr>
              <p:cNvPr id="56342" name="Text Box 10"/>
              <p:cNvSpPr txBox="1">
                <a:spLocks noChangeArrowheads="1"/>
              </p:cNvSpPr>
              <p:nvPr/>
            </p:nvSpPr>
            <p:spPr bwMode="auto">
              <a:xfrm>
                <a:off x="3275" y="3792"/>
                <a:ext cx="898" cy="288"/>
              </a:xfrm>
              <a:prstGeom prst="rect">
                <a:avLst/>
              </a:prstGeom>
              <a:solidFill>
                <a:schemeClr val="accent1">
                  <a:alpha val="50195"/>
                </a:schemeClr>
              </a:solidFill>
              <a:ln w="9525">
                <a:noFill/>
                <a:miter lim="800000"/>
                <a:headEnd/>
                <a:tailEnd/>
              </a:ln>
            </p:spPr>
            <p:txBody>
              <a:bodyPr wrap="none">
                <a:prstTxWarp prst="textNoShape">
                  <a:avLst/>
                </a:prstTxWarp>
                <a:spAutoFit/>
              </a:bodyPr>
              <a:lstStyle/>
              <a:p>
                <a:pPr eaLnBrk="1" hangingPunct="1"/>
                <a:r>
                  <a:rPr lang="en-US">
                    <a:latin typeface="Lucida Sans" charset="0"/>
                  </a:rPr>
                  <a:t>“Romaji”</a:t>
                </a:r>
              </a:p>
            </p:txBody>
          </p:sp>
        </p:grpSp>
        <p:sp>
          <p:nvSpPr>
            <p:cNvPr id="56331" name="Rectangle 11"/>
            <p:cNvSpPr>
              <a:spLocks noChangeArrowheads="1"/>
            </p:cNvSpPr>
            <p:nvPr/>
          </p:nvSpPr>
          <p:spPr bwMode="auto">
            <a:xfrm>
              <a:off x="384" y="3408"/>
              <a:ext cx="1008" cy="240"/>
            </a:xfrm>
            <a:prstGeom prst="rect">
              <a:avLst/>
            </a:prstGeom>
            <a:noFill/>
            <a:ln w="9525">
              <a:solidFill>
                <a:schemeClr val="tx1"/>
              </a:solidFill>
              <a:miter lim="800000"/>
              <a:headEnd/>
              <a:tailEnd/>
            </a:ln>
          </p:spPr>
          <p:txBody>
            <a:bodyPr wrap="none" anchor="ctr">
              <a:prstTxWarp prst="textNoShape">
                <a:avLst/>
              </a:prstTxWarp>
              <a:spAutoFit/>
            </a:bodyPr>
            <a:lstStyle/>
            <a:p>
              <a:endParaRPr lang="en-US"/>
            </a:p>
          </p:txBody>
        </p:sp>
        <p:cxnSp>
          <p:nvCxnSpPr>
            <p:cNvPr id="56332" name="AutoShape 12"/>
            <p:cNvCxnSpPr>
              <a:cxnSpLocks noChangeShapeType="1"/>
              <a:stCxn id="56339" idx="0"/>
              <a:endCxn id="56331" idx="2"/>
            </p:cNvCxnSpPr>
            <p:nvPr/>
          </p:nvCxnSpPr>
          <p:spPr bwMode="auto">
            <a:xfrm flipH="1" flipV="1">
              <a:off x="888" y="3648"/>
              <a:ext cx="460" cy="144"/>
            </a:xfrm>
            <a:prstGeom prst="straightConnector1">
              <a:avLst/>
            </a:prstGeom>
            <a:noFill/>
            <a:ln w="9525">
              <a:solidFill>
                <a:schemeClr val="tx1"/>
              </a:solidFill>
              <a:miter lim="800000"/>
              <a:headEnd/>
              <a:tailEnd type="triangle" w="med" len="med"/>
            </a:ln>
          </p:spPr>
        </p:cxnSp>
        <p:sp>
          <p:nvSpPr>
            <p:cNvPr id="56333" name="Rectangle 13"/>
            <p:cNvSpPr>
              <a:spLocks noChangeArrowheads="1"/>
            </p:cNvSpPr>
            <p:nvPr/>
          </p:nvSpPr>
          <p:spPr bwMode="auto">
            <a:xfrm>
              <a:off x="2736" y="3408"/>
              <a:ext cx="480" cy="240"/>
            </a:xfrm>
            <a:prstGeom prst="rect">
              <a:avLst/>
            </a:prstGeom>
            <a:noFill/>
            <a:ln w="9525">
              <a:solidFill>
                <a:schemeClr val="tx1"/>
              </a:solidFill>
              <a:miter lim="800000"/>
              <a:headEnd/>
              <a:tailEnd/>
            </a:ln>
          </p:spPr>
          <p:txBody>
            <a:bodyPr anchor="ctr">
              <a:prstTxWarp prst="textNoShape">
                <a:avLst/>
              </a:prstTxWarp>
              <a:spAutoFit/>
            </a:bodyPr>
            <a:lstStyle/>
            <a:p>
              <a:endParaRPr lang="en-US"/>
            </a:p>
          </p:txBody>
        </p:sp>
        <p:cxnSp>
          <p:nvCxnSpPr>
            <p:cNvPr id="56334" name="AutoShape 14"/>
            <p:cNvCxnSpPr>
              <a:cxnSpLocks noChangeShapeType="1"/>
              <a:stCxn id="56340" idx="0"/>
              <a:endCxn id="56333" idx="2"/>
            </p:cNvCxnSpPr>
            <p:nvPr/>
          </p:nvCxnSpPr>
          <p:spPr bwMode="auto">
            <a:xfrm flipV="1">
              <a:off x="2416" y="3648"/>
              <a:ext cx="560" cy="144"/>
            </a:xfrm>
            <a:prstGeom prst="straightConnector1">
              <a:avLst/>
            </a:prstGeom>
            <a:noFill/>
            <a:ln w="9525">
              <a:solidFill>
                <a:schemeClr val="tx1"/>
              </a:solidFill>
              <a:miter lim="800000"/>
              <a:headEnd/>
              <a:tailEnd type="triangle" w="med" len="med"/>
            </a:ln>
          </p:spPr>
        </p:cxnSp>
        <p:sp>
          <p:nvSpPr>
            <p:cNvPr id="56335" name="Rectangle 15"/>
            <p:cNvSpPr>
              <a:spLocks noChangeArrowheads="1"/>
            </p:cNvSpPr>
            <p:nvPr/>
          </p:nvSpPr>
          <p:spPr bwMode="auto">
            <a:xfrm>
              <a:off x="3216" y="3408"/>
              <a:ext cx="384" cy="240"/>
            </a:xfrm>
            <a:prstGeom prst="rect">
              <a:avLst/>
            </a:prstGeom>
            <a:noFill/>
            <a:ln w="9525">
              <a:solidFill>
                <a:schemeClr val="tx1"/>
              </a:solidFill>
              <a:miter lim="800000"/>
              <a:headEnd/>
              <a:tailEnd/>
            </a:ln>
          </p:spPr>
          <p:txBody>
            <a:bodyPr anchor="ctr">
              <a:prstTxWarp prst="textNoShape">
                <a:avLst/>
              </a:prstTxWarp>
              <a:spAutoFit/>
            </a:bodyPr>
            <a:lstStyle/>
            <a:p>
              <a:endParaRPr lang="en-US"/>
            </a:p>
          </p:txBody>
        </p:sp>
        <p:cxnSp>
          <p:nvCxnSpPr>
            <p:cNvPr id="56336" name="AutoShape 16"/>
            <p:cNvCxnSpPr>
              <a:cxnSpLocks noChangeShapeType="1"/>
              <a:stCxn id="56341" idx="0"/>
              <a:endCxn id="56335" idx="2"/>
            </p:cNvCxnSpPr>
            <p:nvPr/>
          </p:nvCxnSpPr>
          <p:spPr bwMode="auto">
            <a:xfrm flipV="1">
              <a:off x="3335" y="3648"/>
              <a:ext cx="73" cy="144"/>
            </a:xfrm>
            <a:prstGeom prst="straightConnector1">
              <a:avLst/>
            </a:prstGeom>
            <a:noFill/>
            <a:ln w="9525">
              <a:solidFill>
                <a:schemeClr val="tx1"/>
              </a:solidFill>
              <a:miter lim="800000"/>
              <a:headEnd/>
              <a:tailEnd type="triangle" w="med" len="med"/>
            </a:ln>
          </p:spPr>
        </p:cxnSp>
        <p:sp>
          <p:nvSpPr>
            <p:cNvPr id="56337" name="Rectangle 17"/>
            <p:cNvSpPr>
              <a:spLocks noChangeArrowheads="1"/>
            </p:cNvSpPr>
            <p:nvPr/>
          </p:nvSpPr>
          <p:spPr bwMode="auto">
            <a:xfrm>
              <a:off x="4320" y="3408"/>
              <a:ext cx="144" cy="240"/>
            </a:xfrm>
            <a:prstGeom prst="rect">
              <a:avLst/>
            </a:prstGeom>
            <a:noFill/>
            <a:ln w="9525">
              <a:solidFill>
                <a:schemeClr val="tx1"/>
              </a:solidFill>
              <a:miter lim="800000"/>
              <a:headEnd/>
              <a:tailEnd/>
            </a:ln>
          </p:spPr>
          <p:txBody>
            <a:bodyPr anchor="ctr">
              <a:prstTxWarp prst="textNoShape">
                <a:avLst/>
              </a:prstTxWarp>
              <a:spAutoFit/>
            </a:bodyPr>
            <a:lstStyle/>
            <a:p>
              <a:endParaRPr lang="en-US"/>
            </a:p>
          </p:txBody>
        </p:sp>
        <p:cxnSp>
          <p:nvCxnSpPr>
            <p:cNvPr id="56338" name="AutoShape 18"/>
            <p:cNvCxnSpPr>
              <a:cxnSpLocks noChangeShapeType="1"/>
              <a:stCxn id="56342" idx="0"/>
              <a:endCxn id="56337" idx="2"/>
            </p:cNvCxnSpPr>
            <p:nvPr/>
          </p:nvCxnSpPr>
          <p:spPr bwMode="auto">
            <a:xfrm flipV="1">
              <a:off x="4170" y="3648"/>
              <a:ext cx="222" cy="144"/>
            </a:xfrm>
            <a:prstGeom prst="straightConnector1">
              <a:avLst/>
            </a:prstGeom>
            <a:noFill/>
            <a:ln w="9525">
              <a:solidFill>
                <a:schemeClr val="tx1"/>
              </a:solidFill>
              <a:miter lim="800000"/>
              <a:headEnd/>
              <a:tailEnd type="triangle" w="med" len="med"/>
            </a:ln>
          </p:spPr>
        </p:cxnSp>
      </p:grpSp>
      <p:sp>
        <p:nvSpPr>
          <p:cNvPr id="431123" name="Text Box 19"/>
          <p:cNvSpPr txBox="1">
            <a:spLocks noChangeArrowheads="1"/>
          </p:cNvSpPr>
          <p:nvPr/>
        </p:nvSpPr>
        <p:spPr bwMode="auto">
          <a:xfrm>
            <a:off x="533400" y="5867400"/>
            <a:ext cx="7312025" cy="457200"/>
          </a:xfrm>
          <a:prstGeom prst="rect">
            <a:avLst/>
          </a:prstGeom>
          <a:noFill/>
          <a:ln w="9525">
            <a:noFill/>
            <a:miter lim="800000"/>
            <a:headEnd/>
            <a:tailEnd/>
          </a:ln>
        </p:spPr>
        <p:txBody>
          <a:bodyPr wrap="none">
            <a:prstTxWarp prst="textNoShape">
              <a:avLst/>
            </a:prstTxWarp>
            <a:spAutoFit/>
          </a:bodyPr>
          <a:lstStyle/>
          <a:p>
            <a:pPr eaLnBrk="1" hangingPunct="1"/>
            <a:r>
              <a:rPr lang="en-US">
                <a:latin typeface="Lucida Sans" charset="0"/>
              </a:rPr>
              <a:t>End-user can express query entirely in hiragana!</a:t>
            </a:r>
          </a:p>
        </p:txBody>
      </p:sp>
      <p:grpSp>
        <p:nvGrpSpPr>
          <p:cNvPr id="4" name="Group 20"/>
          <p:cNvGrpSpPr>
            <a:grpSpLocks/>
          </p:cNvGrpSpPr>
          <p:nvPr/>
        </p:nvGrpSpPr>
        <p:grpSpPr bwMode="auto">
          <a:xfrm>
            <a:off x="6629400" y="4191000"/>
            <a:ext cx="1447800" cy="228600"/>
            <a:chOff x="4176" y="3168"/>
            <a:chExt cx="912" cy="144"/>
          </a:xfrm>
        </p:grpSpPr>
        <p:sp>
          <p:nvSpPr>
            <p:cNvPr id="56328" name="Line 21"/>
            <p:cNvSpPr>
              <a:spLocks noChangeShapeType="1"/>
            </p:cNvSpPr>
            <p:nvPr/>
          </p:nvSpPr>
          <p:spPr bwMode="auto">
            <a:xfrm>
              <a:off x="4176" y="3168"/>
              <a:ext cx="0" cy="144"/>
            </a:xfrm>
            <a:prstGeom prst="line">
              <a:avLst/>
            </a:prstGeom>
            <a:noFill/>
            <a:ln w="9525">
              <a:solidFill>
                <a:schemeClr val="tx1"/>
              </a:solidFill>
              <a:miter lim="800000"/>
              <a:headEnd/>
              <a:tailEnd type="triangle" w="med" len="med"/>
            </a:ln>
          </p:spPr>
          <p:txBody>
            <a:bodyPr wrap="none">
              <a:prstTxWarp prst="textNoShape">
                <a:avLst/>
              </a:prstTxWarp>
              <a:spAutoFit/>
            </a:bodyPr>
            <a:lstStyle/>
            <a:p>
              <a:endParaRPr lang="en-US"/>
            </a:p>
          </p:txBody>
        </p:sp>
        <p:sp>
          <p:nvSpPr>
            <p:cNvPr id="56329" name="Line 22"/>
            <p:cNvSpPr>
              <a:spLocks noChangeShapeType="1"/>
            </p:cNvSpPr>
            <p:nvPr/>
          </p:nvSpPr>
          <p:spPr bwMode="auto">
            <a:xfrm>
              <a:off x="4176" y="3168"/>
              <a:ext cx="912" cy="144"/>
            </a:xfrm>
            <a:prstGeom prst="line">
              <a:avLst/>
            </a:prstGeom>
            <a:noFill/>
            <a:ln w="9525">
              <a:solidFill>
                <a:schemeClr val="tx1"/>
              </a:solidFill>
              <a:miter lim="800000"/>
              <a:headEnd/>
              <a:tailEnd type="triangle" w="med" len="med"/>
            </a:ln>
          </p:spPr>
          <p:txBody>
            <a:bodyPr wrap="none">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1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8" grpId="0" autoUpdateAnimBg="0"/>
      <p:bldP spid="4311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Tokenization: language issues</a:t>
            </a:r>
          </a:p>
        </p:txBody>
      </p:sp>
      <p:sp>
        <p:nvSpPr>
          <p:cNvPr id="58371" name="Rectangle 3"/>
          <p:cNvSpPr>
            <a:spLocks noGrp="1" noChangeArrowheads="1"/>
          </p:cNvSpPr>
          <p:nvPr>
            <p:ph type="body" idx="1"/>
          </p:nvPr>
        </p:nvSpPr>
        <p:spPr/>
        <p:txBody>
          <a:bodyPr/>
          <a:lstStyle/>
          <a:p>
            <a:pPr>
              <a:lnSpc>
                <a:spcPct val="90000"/>
              </a:lnSpc>
            </a:pPr>
            <a:r>
              <a:rPr lang="en-US" sz="2800"/>
              <a:t>Arabic (or Hebrew) is basically written right to left, but with certain items like numbers written left to right</a:t>
            </a:r>
          </a:p>
          <a:p>
            <a:pPr>
              <a:lnSpc>
                <a:spcPct val="90000"/>
              </a:lnSpc>
            </a:pPr>
            <a:r>
              <a:rPr lang="en-US" sz="2800"/>
              <a:t>Words are separated, but letter forms within a word form complex ligatures</a:t>
            </a:r>
          </a:p>
          <a:p>
            <a:pPr>
              <a:lnSpc>
                <a:spcPct val="90000"/>
              </a:lnSpc>
            </a:pPr>
            <a:r>
              <a:rPr lang="x-none" sz="2600">
                <a:solidFill>
                  <a:schemeClr val="folHlink"/>
                </a:solidFill>
                <a:latin typeface="Times New Roman" charset="0"/>
                <a:ea typeface="Arial" charset="0"/>
                <a:cs typeface="Arial" charset="0"/>
              </a:rPr>
              <a:t>استقلت الجزائر في سنة 1962 بعد 132 عاما من الاحتلال الفرنسي. </a:t>
            </a:r>
            <a:endParaRPr lang="en-US" sz="2600">
              <a:solidFill>
                <a:schemeClr val="folHlink"/>
              </a:solidFill>
              <a:ea typeface="Arial" charset="0"/>
              <a:cs typeface="Arial" charset="0"/>
            </a:endParaRPr>
          </a:p>
          <a:p>
            <a:pPr>
              <a:lnSpc>
                <a:spcPct val="90000"/>
              </a:lnSpc>
            </a:pPr>
            <a:r>
              <a:rPr lang="en-US" sz="2600">
                <a:solidFill>
                  <a:schemeClr val="folHlink"/>
                </a:solidFill>
                <a:ea typeface="Arial" charset="0"/>
                <a:cs typeface="Arial" charset="0"/>
              </a:rPr>
              <a:t>                         ←  →  ← →                ← start</a:t>
            </a:r>
          </a:p>
          <a:p>
            <a:pPr>
              <a:lnSpc>
                <a:spcPct val="90000"/>
              </a:lnSpc>
            </a:pPr>
            <a:r>
              <a:rPr lang="en-US" sz="2600">
                <a:solidFill>
                  <a:schemeClr val="folHlink"/>
                </a:solidFill>
                <a:ea typeface="Arial" charset="0"/>
                <a:cs typeface="Arial" charset="0"/>
              </a:rPr>
              <a:t>‘Algeria achieved its independence in 1962 after 132 years of French occupation.’</a:t>
            </a:r>
          </a:p>
          <a:p>
            <a:pPr>
              <a:lnSpc>
                <a:spcPct val="90000"/>
              </a:lnSpc>
            </a:pPr>
            <a:r>
              <a:rPr lang="en-US" sz="2600">
                <a:ea typeface="Arial" charset="0"/>
                <a:cs typeface="Arial" charset="0"/>
              </a:rPr>
              <a:t>With Unicode, the surface presentation is complex, but the stored form is straightforward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Normalization</a:t>
            </a:r>
          </a:p>
        </p:txBody>
      </p:sp>
      <p:sp>
        <p:nvSpPr>
          <p:cNvPr id="60419" name="Rectangle 3"/>
          <p:cNvSpPr>
            <a:spLocks noGrp="1" noChangeArrowheads="1"/>
          </p:cNvSpPr>
          <p:nvPr>
            <p:ph type="body" idx="1"/>
          </p:nvPr>
        </p:nvSpPr>
        <p:spPr/>
        <p:txBody>
          <a:bodyPr/>
          <a:lstStyle/>
          <a:p>
            <a:pPr>
              <a:lnSpc>
                <a:spcPct val="90000"/>
              </a:lnSpc>
            </a:pPr>
            <a:r>
              <a:rPr lang="en-US" sz="2800">
                <a:sym typeface="Symbol" charset="2"/>
              </a:rPr>
              <a:t>Need to “normalize” terms in indexed text as well as query terms into the same form</a:t>
            </a:r>
          </a:p>
          <a:p>
            <a:pPr lvl="1">
              <a:lnSpc>
                <a:spcPct val="90000"/>
              </a:lnSpc>
            </a:pPr>
            <a:r>
              <a:rPr lang="en-US" sz="2400">
                <a:sym typeface="Symbol" charset="2"/>
              </a:rPr>
              <a:t>We want to match </a:t>
            </a:r>
            <a:r>
              <a:rPr lang="en-US" sz="2400" b="1" i="1">
                <a:sym typeface="Symbol" charset="2"/>
              </a:rPr>
              <a:t>U.S.A.</a:t>
            </a:r>
            <a:r>
              <a:rPr lang="en-US" sz="2400">
                <a:sym typeface="Symbol" charset="2"/>
              </a:rPr>
              <a:t> and </a:t>
            </a:r>
            <a:r>
              <a:rPr lang="en-US" sz="2400" b="1" i="1">
                <a:sym typeface="Symbol" charset="2"/>
              </a:rPr>
              <a:t>USA</a:t>
            </a:r>
          </a:p>
          <a:p>
            <a:pPr>
              <a:lnSpc>
                <a:spcPct val="90000"/>
              </a:lnSpc>
            </a:pPr>
            <a:r>
              <a:rPr lang="en-US" sz="2800">
                <a:sym typeface="Symbol" charset="2"/>
              </a:rPr>
              <a:t>We most commonly implicitly define equivalence classes of terms</a:t>
            </a:r>
          </a:p>
          <a:p>
            <a:pPr lvl="1">
              <a:lnSpc>
                <a:spcPct val="90000"/>
              </a:lnSpc>
            </a:pPr>
            <a:r>
              <a:rPr lang="en-US" sz="2400">
                <a:sym typeface="Symbol" charset="2"/>
              </a:rPr>
              <a:t>e.g., by deleting periods in a term</a:t>
            </a:r>
          </a:p>
          <a:p>
            <a:pPr>
              <a:lnSpc>
                <a:spcPct val="90000"/>
              </a:lnSpc>
            </a:pPr>
            <a:r>
              <a:rPr lang="en-US" sz="2800">
                <a:sym typeface="Symbol" charset="2"/>
              </a:rPr>
              <a:t>Alternative is to do limited expansion:</a:t>
            </a:r>
          </a:p>
          <a:p>
            <a:pPr lvl="1">
              <a:lnSpc>
                <a:spcPct val="90000"/>
              </a:lnSpc>
            </a:pPr>
            <a:r>
              <a:rPr lang="en-US" sz="2000">
                <a:sym typeface="Symbol" charset="2"/>
              </a:rPr>
              <a:t>Enter: </a:t>
            </a:r>
            <a:r>
              <a:rPr lang="en-US" sz="2000" b="1" i="1">
                <a:sym typeface="Symbol" charset="2"/>
              </a:rPr>
              <a:t>window</a:t>
            </a:r>
            <a:r>
              <a:rPr lang="en-US" sz="2000">
                <a:sym typeface="Symbol" charset="2"/>
              </a:rPr>
              <a:t>	Search: </a:t>
            </a:r>
            <a:r>
              <a:rPr lang="en-US" sz="2000" b="1" i="1">
                <a:sym typeface="Symbol" charset="2"/>
              </a:rPr>
              <a:t>window, windows</a:t>
            </a:r>
          </a:p>
          <a:p>
            <a:pPr lvl="1">
              <a:lnSpc>
                <a:spcPct val="90000"/>
              </a:lnSpc>
            </a:pPr>
            <a:r>
              <a:rPr lang="en-US" sz="2000">
                <a:sym typeface="Symbol" charset="2"/>
              </a:rPr>
              <a:t>Enter: </a:t>
            </a:r>
            <a:r>
              <a:rPr lang="en-US" sz="2000" b="1" i="1">
                <a:sym typeface="Symbol" charset="2"/>
              </a:rPr>
              <a:t>windows</a:t>
            </a:r>
            <a:r>
              <a:rPr lang="en-US" sz="2000">
                <a:sym typeface="Symbol" charset="2"/>
              </a:rPr>
              <a:t>	Search: </a:t>
            </a:r>
            <a:r>
              <a:rPr lang="en-US" sz="2000" b="1" i="1">
                <a:sym typeface="Symbol" charset="2"/>
              </a:rPr>
              <a:t>Windows, windows</a:t>
            </a:r>
          </a:p>
          <a:p>
            <a:pPr lvl="1">
              <a:lnSpc>
                <a:spcPct val="90000"/>
              </a:lnSpc>
            </a:pPr>
            <a:r>
              <a:rPr lang="en-US" sz="2000">
                <a:sym typeface="Symbol" charset="2"/>
              </a:rPr>
              <a:t>Enter: </a:t>
            </a:r>
            <a:r>
              <a:rPr lang="en-US" sz="2000" b="1" i="1">
                <a:sym typeface="Symbol" charset="2"/>
              </a:rPr>
              <a:t>Windows</a:t>
            </a:r>
            <a:r>
              <a:rPr lang="en-US" sz="2000">
                <a:sym typeface="Symbol" charset="2"/>
              </a:rPr>
              <a:t>	Search: </a:t>
            </a:r>
            <a:r>
              <a:rPr lang="en-US" sz="2000" b="1" i="1">
                <a:sym typeface="Symbol" charset="2"/>
              </a:rPr>
              <a:t>Windows</a:t>
            </a:r>
          </a:p>
          <a:p>
            <a:pPr>
              <a:lnSpc>
                <a:spcPct val="90000"/>
              </a:lnSpc>
            </a:pPr>
            <a:r>
              <a:rPr lang="en-US" sz="2400">
                <a:sym typeface="Symbol" charset="2"/>
              </a:rPr>
              <a:t>Potentially more powerful, but less efficient</a:t>
            </a:r>
          </a:p>
          <a:p>
            <a:pPr lvl="1">
              <a:lnSpc>
                <a:spcPct val="90000"/>
              </a:lnSpc>
            </a:pPr>
            <a:endParaRPr lang="en-US" sz="2000">
              <a:sym typeface="Symbol" charset="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Case folding</a:t>
            </a:r>
          </a:p>
        </p:txBody>
      </p:sp>
      <p:sp>
        <p:nvSpPr>
          <p:cNvPr id="62467" name="Rectangle 3"/>
          <p:cNvSpPr>
            <a:spLocks noGrp="1" noChangeArrowheads="1"/>
          </p:cNvSpPr>
          <p:nvPr>
            <p:ph type="body" idx="1"/>
          </p:nvPr>
        </p:nvSpPr>
        <p:spPr/>
        <p:txBody>
          <a:bodyPr/>
          <a:lstStyle/>
          <a:p>
            <a:r>
              <a:rPr lang="en-US"/>
              <a:t>Reduce all letters to lower case</a:t>
            </a:r>
          </a:p>
          <a:p>
            <a:pPr lvl="1"/>
            <a:r>
              <a:rPr lang="en-US"/>
              <a:t>exception: upper case (in mid-sentence?)</a:t>
            </a:r>
          </a:p>
          <a:p>
            <a:pPr lvl="2"/>
            <a:r>
              <a:rPr lang="en-US"/>
              <a:t>e.g., </a:t>
            </a:r>
            <a:r>
              <a:rPr lang="en-US" b="1" i="1"/>
              <a:t>General Motors</a:t>
            </a:r>
          </a:p>
          <a:p>
            <a:pPr lvl="2"/>
            <a:r>
              <a:rPr lang="en-US" b="1" i="1"/>
              <a:t>Fed</a:t>
            </a:r>
            <a:r>
              <a:rPr lang="en-US"/>
              <a:t> vs. </a:t>
            </a:r>
            <a:r>
              <a:rPr lang="en-US" b="1" i="1"/>
              <a:t>fed</a:t>
            </a:r>
          </a:p>
          <a:p>
            <a:pPr lvl="2"/>
            <a:r>
              <a:rPr lang="en-US" b="1" i="1"/>
              <a:t>SAIL</a:t>
            </a:r>
            <a:r>
              <a:rPr lang="en-US"/>
              <a:t> vs. </a:t>
            </a:r>
            <a:r>
              <a:rPr lang="en-US" b="1" i="1"/>
              <a:t>sail</a:t>
            </a:r>
          </a:p>
          <a:p>
            <a:pPr lvl="2"/>
            <a:endParaRPr lang="en-US" b="1" i="1"/>
          </a:p>
          <a:p>
            <a:pPr lvl="1"/>
            <a:r>
              <a:rPr lang="en-US"/>
              <a:t>Often best to lower case everything, since users will use lowercase regardless of ‘correct’ capitalization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Normalizing Punctuation</a:t>
            </a:r>
          </a:p>
        </p:txBody>
      </p:sp>
      <p:sp>
        <p:nvSpPr>
          <p:cNvPr id="64515" name="Rectangle 3"/>
          <p:cNvSpPr>
            <a:spLocks noGrp="1" noChangeArrowheads="1"/>
          </p:cNvSpPr>
          <p:nvPr>
            <p:ph type="body" idx="1"/>
          </p:nvPr>
        </p:nvSpPr>
        <p:spPr/>
        <p:txBody>
          <a:bodyPr/>
          <a:lstStyle/>
          <a:p>
            <a:r>
              <a:rPr lang="en-US" b="1" i="1"/>
              <a:t>Ne’er vs. never</a:t>
            </a:r>
            <a:r>
              <a:rPr lang="en-US"/>
              <a:t>: use language-specific, handcrafted “locale” to normalize.</a:t>
            </a:r>
          </a:p>
          <a:p>
            <a:pPr lvl="1"/>
            <a:r>
              <a:rPr lang="en-US"/>
              <a:t>Which language?</a:t>
            </a:r>
          </a:p>
          <a:p>
            <a:pPr lvl="1"/>
            <a:r>
              <a:rPr lang="en-US"/>
              <a:t>Most common: detect/apply language at a pre-determined granularity: doc/paragraph.</a:t>
            </a:r>
          </a:p>
          <a:p>
            <a:r>
              <a:rPr lang="en-US" b="1" i="1"/>
              <a:t>U.S.A.</a:t>
            </a:r>
            <a:r>
              <a:rPr lang="en-US"/>
              <a:t> vs. </a:t>
            </a:r>
            <a:r>
              <a:rPr lang="en-US" b="1" i="1"/>
              <a:t>USA </a:t>
            </a:r>
            <a:r>
              <a:rPr lang="en-US"/>
              <a:t>– remove all periods or use locale.</a:t>
            </a:r>
          </a:p>
          <a:p>
            <a:r>
              <a:rPr lang="en-US" b="1" i="1"/>
              <a:t>a.out </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Thesauri and soundex</a:t>
            </a:r>
          </a:p>
        </p:txBody>
      </p:sp>
      <p:sp>
        <p:nvSpPr>
          <p:cNvPr id="66563" name="Rectangle 3"/>
          <p:cNvSpPr>
            <a:spLocks noGrp="1" noChangeArrowheads="1"/>
          </p:cNvSpPr>
          <p:nvPr>
            <p:ph type="body" idx="1"/>
          </p:nvPr>
        </p:nvSpPr>
        <p:spPr/>
        <p:txBody>
          <a:bodyPr/>
          <a:lstStyle/>
          <a:p>
            <a:pPr>
              <a:lnSpc>
                <a:spcPct val="90000"/>
              </a:lnSpc>
            </a:pPr>
            <a:r>
              <a:rPr lang="en-US" sz="2800"/>
              <a:t>Handle synonyms and homonyms</a:t>
            </a:r>
          </a:p>
          <a:p>
            <a:pPr lvl="1">
              <a:lnSpc>
                <a:spcPct val="90000"/>
              </a:lnSpc>
            </a:pPr>
            <a:r>
              <a:rPr lang="en-US" sz="2400"/>
              <a:t>Hand-constructed equivalence classes</a:t>
            </a:r>
          </a:p>
          <a:p>
            <a:pPr lvl="2">
              <a:lnSpc>
                <a:spcPct val="90000"/>
              </a:lnSpc>
            </a:pPr>
            <a:r>
              <a:rPr lang="en-US" sz="2000"/>
              <a:t>e.g., </a:t>
            </a:r>
            <a:r>
              <a:rPr lang="en-US" sz="2000" b="1" i="1"/>
              <a:t>car</a:t>
            </a:r>
            <a:r>
              <a:rPr lang="en-US" sz="2000"/>
              <a:t> = </a:t>
            </a:r>
            <a:r>
              <a:rPr lang="en-US" sz="2000" b="1" i="1"/>
              <a:t>automobile</a:t>
            </a:r>
          </a:p>
          <a:p>
            <a:pPr lvl="2">
              <a:lnSpc>
                <a:spcPct val="90000"/>
              </a:lnSpc>
            </a:pPr>
            <a:r>
              <a:rPr lang="en-US" sz="2000" b="1" i="1"/>
              <a:t>color</a:t>
            </a:r>
            <a:r>
              <a:rPr lang="en-US" sz="2000"/>
              <a:t> = </a:t>
            </a:r>
            <a:r>
              <a:rPr lang="en-US" sz="2000" b="1" i="1"/>
              <a:t>colour</a:t>
            </a:r>
          </a:p>
          <a:p>
            <a:pPr>
              <a:lnSpc>
                <a:spcPct val="90000"/>
              </a:lnSpc>
            </a:pPr>
            <a:r>
              <a:rPr lang="en-US" sz="2800"/>
              <a:t>Rewrite to form equivalence classes</a:t>
            </a:r>
          </a:p>
          <a:p>
            <a:pPr>
              <a:lnSpc>
                <a:spcPct val="90000"/>
              </a:lnSpc>
            </a:pPr>
            <a:r>
              <a:rPr lang="en-US" sz="2800"/>
              <a:t>Index such equivalences</a:t>
            </a:r>
          </a:p>
          <a:p>
            <a:pPr lvl="1">
              <a:lnSpc>
                <a:spcPct val="90000"/>
              </a:lnSpc>
            </a:pPr>
            <a:r>
              <a:rPr lang="en-US" sz="2400"/>
              <a:t>When the document contains </a:t>
            </a:r>
            <a:r>
              <a:rPr lang="en-US" sz="2400" b="1" i="1"/>
              <a:t>automobile</a:t>
            </a:r>
            <a:r>
              <a:rPr lang="en-US" sz="2400"/>
              <a:t>, index it under </a:t>
            </a:r>
            <a:r>
              <a:rPr lang="en-US" sz="2400" b="1" i="1"/>
              <a:t>car</a:t>
            </a:r>
            <a:r>
              <a:rPr lang="en-US" sz="2400"/>
              <a:t> as well (usually, also vice-versa)</a:t>
            </a:r>
          </a:p>
          <a:p>
            <a:pPr>
              <a:lnSpc>
                <a:spcPct val="90000"/>
              </a:lnSpc>
            </a:pPr>
            <a:r>
              <a:rPr lang="en-US" sz="2800"/>
              <a:t>Or expand query?</a:t>
            </a:r>
          </a:p>
          <a:p>
            <a:pPr lvl="1">
              <a:lnSpc>
                <a:spcPct val="90000"/>
              </a:lnSpc>
            </a:pPr>
            <a:r>
              <a:rPr lang="en-US" sz="2400"/>
              <a:t>When the query contains </a:t>
            </a:r>
            <a:r>
              <a:rPr lang="en-US" sz="2400" b="1" i="1"/>
              <a:t>automobile</a:t>
            </a:r>
            <a:r>
              <a:rPr lang="en-US" sz="2400"/>
              <a:t>, look under </a:t>
            </a:r>
            <a:r>
              <a:rPr lang="en-US" sz="2400" b="1" i="1"/>
              <a:t>car</a:t>
            </a:r>
            <a:r>
              <a:rPr lang="en-US" sz="2400"/>
              <a:t> as well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hlinkClick r:id="rId3"/>
              </a:rPr>
              <a:t>Soundex</a:t>
            </a:r>
            <a:endParaRPr lang="en-US"/>
          </a:p>
        </p:txBody>
      </p:sp>
      <p:sp>
        <p:nvSpPr>
          <p:cNvPr id="68611" name="Rectangle 3"/>
          <p:cNvSpPr>
            <a:spLocks noGrp="1" noChangeArrowheads="1"/>
          </p:cNvSpPr>
          <p:nvPr>
            <p:ph type="body" idx="1"/>
          </p:nvPr>
        </p:nvSpPr>
        <p:spPr/>
        <p:txBody>
          <a:bodyPr/>
          <a:lstStyle/>
          <a:p>
            <a:r>
              <a:rPr lang="en-US"/>
              <a:t>Traditional class of heuristics to expand a query into phonetic equivalents</a:t>
            </a:r>
          </a:p>
          <a:p>
            <a:pPr lvl="1"/>
            <a:r>
              <a:rPr lang="en-US"/>
              <a:t>Language specific – mainly for names</a:t>
            </a:r>
          </a:p>
          <a:p>
            <a:pPr lvl="1"/>
            <a:r>
              <a:rPr lang="en-US"/>
              <a:t>E.g., </a:t>
            </a:r>
            <a:r>
              <a:rPr lang="en-US" b="1" i="1"/>
              <a:t>chebyshev</a:t>
            </a:r>
            <a:r>
              <a:rPr lang="en-US"/>
              <a:t> </a:t>
            </a:r>
            <a:r>
              <a:rPr lang="en-US">
                <a:sym typeface="Symbol" charset="2"/>
              </a:rPr>
              <a:t> </a:t>
            </a:r>
            <a:r>
              <a:rPr lang="en-US" b="1" i="1">
                <a:sym typeface="Symbol" charset="2"/>
              </a:rPr>
              <a:t>tchebycheff</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381000"/>
            <a:ext cx="8534400" cy="1143000"/>
          </a:xfrm>
        </p:spPr>
        <p:txBody>
          <a:bodyPr/>
          <a:lstStyle/>
          <a:p>
            <a:r>
              <a:rPr lang="en-US" sz="4000"/>
              <a:t>Stemming and Morphological Analysis</a:t>
            </a:r>
            <a:endParaRPr lang="en-US"/>
          </a:p>
        </p:txBody>
      </p:sp>
      <p:sp>
        <p:nvSpPr>
          <p:cNvPr id="70659" name="Rectangle 3"/>
          <p:cNvSpPr>
            <a:spLocks noGrp="1" noChangeArrowheads="1"/>
          </p:cNvSpPr>
          <p:nvPr>
            <p:ph type="body" idx="1"/>
          </p:nvPr>
        </p:nvSpPr>
        <p:spPr>
          <a:xfrm>
            <a:off x="685800" y="1447800"/>
            <a:ext cx="7772400" cy="4673600"/>
          </a:xfrm>
        </p:spPr>
        <p:txBody>
          <a:bodyPr/>
          <a:lstStyle/>
          <a:p>
            <a:pPr>
              <a:lnSpc>
                <a:spcPct val="90000"/>
              </a:lnSpc>
            </a:pPr>
            <a:r>
              <a:rPr lang="en-US" sz="2800"/>
              <a:t>Goal: “normalize” similar words</a:t>
            </a:r>
          </a:p>
          <a:p>
            <a:pPr>
              <a:lnSpc>
                <a:spcPct val="90000"/>
              </a:lnSpc>
            </a:pPr>
            <a:r>
              <a:rPr lang="en-US" sz="2800"/>
              <a:t>Morphology (“form” of words)</a:t>
            </a:r>
          </a:p>
          <a:p>
            <a:pPr lvl="1">
              <a:lnSpc>
                <a:spcPct val="90000"/>
              </a:lnSpc>
            </a:pPr>
            <a:r>
              <a:rPr lang="en-US" sz="2400"/>
              <a:t>Inflectional Morphology</a:t>
            </a:r>
          </a:p>
          <a:p>
            <a:pPr lvl="2">
              <a:lnSpc>
                <a:spcPct val="90000"/>
              </a:lnSpc>
            </a:pPr>
            <a:r>
              <a:rPr lang="en-US" sz="1800"/>
              <a:t>E.g,. inflect verb endings and noun number</a:t>
            </a:r>
          </a:p>
          <a:p>
            <a:pPr lvl="2">
              <a:lnSpc>
                <a:spcPct val="90000"/>
              </a:lnSpc>
            </a:pPr>
            <a:r>
              <a:rPr lang="en-US" sz="1800"/>
              <a:t>Never change grammatical class</a:t>
            </a:r>
            <a:endParaRPr lang="en-US" sz="2000"/>
          </a:p>
          <a:p>
            <a:pPr lvl="3">
              <a:lnSpc>
                <a:spcPct val="90000"/>
              </a:lnSpc>
            </a:pPr>
            <a:r>
              <a:rPr lang="en-US" sz="1600" i="1"/>
              <a:t>dog, dogs</a:t>
            </a:r>
          </a:p>
          <a:p>
            <a:pPr lvl="1">
              <a:lnSpc>
                <a:spcPct val="90000"/>
              </a:lnSpc>
            </a:pPr>
            <a:r>
              <a:rPr lang="en-US" sz="2400"/>
              <a:t>Derivational Morphology </a:t>
            </a:r>
          </a:p>
          <a:p>
            <a:pPr lvl="2">
              <a:lnSpc>
                <a:spcPct val="90000"/>
              </a:lnSpc>
            </a:pPr>
            <a:r>
              <a:rPr lang="en-US" sz="1800"/>
              <a:t>Derive one word from another, </a:t>
            </a:r>
          </a:p>
          <a:p>
            <a:pPr lvl="2">
              <a:lnSpc>
                <a:spcPct val="90000"/>
              </a:lnSpc>
            </a:pPr>
            <a:r>
              <a:rPr lang="en-US" sz="1800"/>
              <a:t>Often change grammatical class</a:t>
            </a:r>
          </a:p>
          <a:p>
            <a:pPr lvl="3">
              <a:lnSpc>
                <a:spcPct val="90000"/>
              </a:lnSpc>
            </a:pPr>
            <a:r>
              <a:rPr lang="en-US" sz="1600" i="1"/>
              <a:t>build, building; health, healthy</a:t>
            </a:r>
            <a:endParaRPr lang="en-US" sz="1800"/>
          </a:p>
          <a:p>
            <a:pPr>
              <a:lnSpc>
                <a:spcPct val="90000"/>
              </a:lnSpc>
            </a:pPr>
            <a:endParaRPr lang="en-US" sz="2400"/>
          </a:p>
          <a:p>
            <a:pPr lvl="2">
              <a:lnSpc>
                <a:spcPct val="90000"/>
              </a:lnSpc>
            </a:pPr>
            <a:endParaRPr lang="en-US"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Lemmatization</a:t>
            </a:r>
          </a:p>
        </p:txBody>
      </p:sp>
      <p:sp>
        <p:nvSpPr>
          <p:cNvPr id="72707" name="Rectangle 3"/>
          <p:cNvSpPr>
            <a:spLocks noGrp="1" noChangeArrowheads="1"/>
          </p:cNvSpPr>
          <p:nvPr>
            <p:ph type="body" idx="1"/>
          </p:nvPr>
        </p:nvSpPr>
        <p:spPr/>
        <p:txBody>
          <a:bodyPr/>
          <a:lstStyle/>
          <a:p>
            <a:r>
              <a:rPr lang="en-US"/>
              <a:t>Reduce inflectional/variant forms to base form</a:t>
            </a:r>
          </a:p>
          <a:p>
            <a:r>
              <a:rPr lang="en-US"/>
              <a:t>E.g.,</a:t>
            </a:r>
          </a:p>
          <a:p>
            <a:pPr lvl="1">
              <a:spcBef>
                <a:spcPts val="500"/>
              </a:spcBef>
              <a:spcAft>
                <a:spcPts val="500"/>
              </a:spcAft>
            </a:pPr>
            <a:r>
              <a:rPr lang="en-US" i="1"/>
              <a:t>am, are,</a:t>
            </a:r>
            <a:r>
              <a:rPr lang="en-US"/>
              <a:t> </a:t>
            </a:r>
            <a:r>
              <a:rPr lang="en-US" i="1"/>
              <a:t>is </a:t>
            </a:r>
            <a:r>
              <a:rPr lang="en-US">
                <a:sym typeface="Symbol" charset="2"/>
              </a:rPr>
              <a:t></a:t>
            </a:r>
            <a:r>
              <a:rPr lang="en-US"/>
              <a:t> </a:t>
            </a:r>
            <a:r>
              <a:rPr lang="en-US" i="1"/>
              <a:t>be</a:t>
            </a:r>
            <a:endParaRPr lang="en-US"/>
          </a:p>
          <a:p>
            <a:pPr lvl="1">
              <a:spcBef>
                <a:spcPts val="500"/>
              </a:spcBef>
              <a:spcAft>
                <a:spcPts val="500"/>
              </a:spcAft>
            </a:pPr>
            <a:r>
              <a:rPr lang="en-US" i="1"/>
              <a:t>car, cars, car's</a:t>
            </a:r>
            <a:r>
              <a:rPr lang="en-US"/>
              <a:t>, </a:t>
            </a:r>
            <a:r>
              <a:rPr lang="en-US" i="1"/>
              <a:t>cars'</a:t>
            </a:r>
            <a:r>
              <a:rPr lang="en-US"/>
              <a:t> </a:t>
            </a:r>
            <a:r>
              <a:rPr lang="en-US">
                <a:sym typeface="Symbol" charset="2"/>
              </a:rPr>
              <a:t></a:t>
            </a:r>
            <a:r>
              <a:rPr lang="en-US"/>
              <a:t> </a:t>
            </a:r>
            <a:r>
              <a:rPr lang="en-US" i="1"/>
              <a:t>car</a:t>
            </a:r>
          </a:p>
          <a:p>
            <a:pPr>
              <a:spcBef>
                <a:spcPts val="500"/>
              </a:spcBef>
              <a:spcAft>
                <a:spcPts val="500"/>
              </a:spcAft>
            </a:pPr>
            <a:r>
              <a:rPr lang="en-US" i="1"/>
              <a:t>the boy's cars are different colors</a:t>
            </a:r>
            <a:r>
              <a:rPr lang="en-US"/>
              <a:t> </a:t>
            </a:r>
            <a:r>
              <a:rPr lang="en-US">
                <a:sym typeface="Symbol" charset="2"/>
              </a:rPr>
              <a:t></a:t>
            </a:r>
            <a:r>
              <a:rPr lang="en-US"/>
              <a:t> </a:t>
            </a:r>
            <a:r>
              <a:rPr lang="en-US" i="1"/>
              <a:t>the boy car be different color</a:t>
            </a:r>
          </a:p>
          <a:p>
            <a:pPr>
              <a:spcBef>
                <a:spcPts val="500"/>
              </a:spcBef>
              <a:spcAft>
                <a:spcPts val="500"/>
              </a:spcAft>
            </a:pPr>
            <a:r>
              <a:rPr lang="en-US"/>
              <a:t>Lemmatization implies doing “proper” reduction to dictionary headword form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Stemming</a:t>
            </a:r>
          </a:p>
        </p:txBody>
      </p:sp>
      <p:sp>
        <p:nvSpPr>
          <p:cNvPr id="74755" name="Text Box 3"/>
          <p:cNvSpPr txBox="1">
            <a:spLocks noChangeArrowheads="1"/>
          </p:cNvSpPr>
          <p:nvPr/>
        </p:nvSpPr>
        <p:spPr bwMode="auto">
          <a:xfrm>
            <a:off x="533400" y="1828800"/>
            <a:ext cx="8229600" cy="4524315"/>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0000CC"/>
                </a:solidFill>
              </a:rPr>
              <a:t>Morphological variants of a word (</a:t>
            </a:r>
            <a:r>
              <a:rPr lang="en-US" b="1" dirty="0">
                <a:solidFill>
                  <a:srgbClr val="0000CC"/>
                </a:solidFill>
                <a:hlinkClick r:id="rId3"/>
              </a:rPr>
              <a:t>morphemes</a:t>
            </a:r>
            <a:r>
              <a:rPr lang="en-US" b="1" dirty="0">
                <a:solidFill>
                  <a:srgbClr val="0000CC"/>
                </a:solidFill>
              </a:rPr>
              <a:t>).</a:t>
            </a:r>
            <a:r>
              <a:rPr lang="en-US" dirty="0"/>
              <a:t>  Similar terms derived from a common stem: </a:t>
            </a:r>
          </a:p>
          <a:p>
            <a:pPr>
              <a:spcBef>
                <a:spcPct val="50000"/>
              </a:spcBef>
            </a:pPr>
            <a:r>
              <a:rPr lang="en-US" dirty="0"/>
              <a:t>	engineer, engineered, engineering</a:t>
            </a:r>
          </a:p>
          <a:p>
            <a:r>
              <a:rPr lang="en-US" dirty="0"/>
              <a:t>	use, user, users, used, using</a:t>
            </a:r>
          </a:p>
          <a:p>
            <a:pPr>
              <a:spcBef>
                <a:spcPct val="50000"/>
              </a:spcBef>
            </a:pPr>
            <a:r>
              <a:rPr lang="en-US" b="1" dirty="0">
                <a:solidFill>
                  <a:srgbClr val="0000CC"/>
                </a:solidFill>
              </a:rPr>
              <a:t>Stemming in Information Retrieval.</a:t>
            </a:r>
            <a:r>
              <a:rPr lang="en-US" dirty="0"/>
              <a:t>  Grouping words with a common stem together.</a:t>
            </a:r>
          </a:p>
          <a:p>
            <a:pPr>
              <a:spcBef>
                <a:spcPct val="50000"/>
              </a:spcBef>
            </a:pPr>
            <a:r>
              <a:rPr lang="en-US" dirty="0"/>
              <a:t>For example, a search on </a:t>
            </a:r>
            <a:r>
              <a:rPr lang="en-US" i="1" dirty="0">
                <a:solidFill>
                  <a:srgbClr val="FF0000"/>
                </a:solidFill>
              </a:rPr>
              <a:t>reads</a:t>
            </a:r>
            <a:r>
              <a:rPr lang="en-US" dirty="0"/>
              <a:t>, also finds </a:t>
            </a:r>
            <a:r>
              <a:rPr lang="en-US" i="1" dirty="0">
                <a:solidFill>
                  <a:srgbClr val="FF0000"/>
                </a:solidFill>
              </a:rPr>
              <a:t>read</a:t>
            </a:r>
            <a:r>
              <a:rPr lang="en-US" dirty="0"/>
              <a:t>, </a:t>
            </a:r>
            <a:r>
              <a:rPr lang="en-US" i="1" dirty="0">
                <a:solidFill>
                  <a:srgbClr val="FF0000"/>
                </a:solidFill>
              </a:rPr>
              <a:t>reading</a:t>
            </a:r>
            <a:r>
              <a:rPr lang="en-US" dirty="0"/>
              <a:t>, and </a:t>
            </a:r>
            <a:r>
              <a:rPr lang="en-US" i="1" dirty="0">
                <a:solidFill>
                  <a:srgbClr val="FF0000"/>
                </a:solidFill>
              </a:rPr>
              <a:t>readable</a:t>
            </a:r>
          </a:p>
          <a:p>
            <a:pPr>
              <a:spcBef>
                <a:spcPct val="50000"/>
              </a:spcBef>
            </a:pPr>
            <a:r>
              <a:rPr lang="en-US" dirty="0"/>
              <a:t>Stemming consists of removing </a:t>
            </a:r>
            <a:r>
              <a:rPr lang="en-US" b="1" dirty="0">
                <a:solidFill>
                  <a:srgbClr val="0000CC"/>
                </a:solidFill>
              </a:rPr>
              <a:t>suffixes</a:t>
            </a:r>
            <a:r>
              <a:rPr lang="en-US" dirty="0"/>
              <a:t> and </a:t>
            </a:r>
            <a:r>
              <a:rPr lang="en-US" b="1" dirty="0">
                <a:solidFill>
                  <a:srgbClr val="0000CC"/>
                </a:solidFill>
              </a:rPr>
              <a:t>conflating</a:t>
            </a:r>
            <a:r>
              <a:rPr lang="en-US" dirty="0"/>
              <a:t> the resulting morphemes.  Occasionally, </a:t>
            </a:r>
            <a:r>
              <a:rPr lang="en-US" b="1" dirty="0">
                <a:solidFill>
                  <a:srgbClr val="0000CC"/>
                </a:solidFill>
              </a:rPr>
              <a:t>prefixes</a:t>
            </a:r>
            <a:r>
              <a:rPr lang="en-US" dirty="0"/>
              <a:t> are also removed.</a:t>
            </a:r>
            <a:endParaRPr lang="en-US" i="1" dirty="0">
              <a:solidFill>
                <a:srgbClr val="FF0000"/>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Why the focus on text?</a:t>
            </a:r>
          </a:p>
        </p:txBody>
      </p:sp>
      <p:sp>
        <p:nvSpPr>
          <p:cNvPr id="105475" name="Rectangle 3"/>
          <p:cNvSpPr>
            <a:spLocks noGrp="1" noChangeArrowheads="1"/>
          </p:cNvSpPr>
          <p:nvPr>
            <p:ph type="body" idx="1"/>
          </p:nvPr>
        </p:nvSpPr>
        <p:spPr/>
        <p:txBody>
          <a:bodyPr/>
          <a:lstStyle/>
          <a:p>
            <a:r>
              <a:rPr lang="en-US"/>
              <a:t>Language is the most powerful query model</a:t>
            </a:r>
          </a:p>
          <a:p>
            <a:r>
              <a:rPr lang="en-US"/>
              <a:t>Language can be treated as text</a:t>
            </a:r>
          </a:p>
          <a:p>
            <a:r>
              <a:rPr lang="en-US"/>
              <a:t>Others?</a:t>
            </a:r>
          </a:p>
        </p:txBody>
      </p:sp>
    </p:spTree>
    <p:extLst>
      <p:ext uri="{BB962C8B-B14F-4D97-AF65-F5344CB8AC3E}">
        <p14:creationId xmlns:p14="http://schemas.microsoft.com/office/powerpoint/2010/main" val="1160261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Stemming</a:t>
            </a:r>
          </a:p>
        </p:txBody>
      </p:sp>
      <p:sp>
        <p:nvSpPr>
          <p:cNvPr id="76803" name="Rectangle 3"/>
          <p:cNvSpPr>
            <a:spLocks noGrp="1" noChangeArrowheads="1"/>
          </p:cNvSpPr>
          <p:nvPr>
            <p:ph type="body" idx="1"/>
          </p:nvPr>
        </p:nvSpPr>
        <p:spPr/>
        <p:txBody>
          <a:bodyPr/>
          <a:lstStyle/>
          <a:p>
            <a:r>
              <a:rPr lang="en-US"/>
              <a:t>Reduce terms to their “roots” before indexing</a:t>
            </a:r>
          </a:p>
          <a:p>
            <a:r>
              <a:rPr lang="en-US"/>
              <a:t>“Stemming” suggest crude affix chopping</a:t>
            </a:r>
          </a:p>
          <a:p>
            <a:pPr lvl="1"/>
            <a:r>
              <a:rPr lang="en-US"/>
              <a:t>language dependent</a:t>
            </a:r>
          </a:p>
          <a:p>
            <a:pPr lvl="1"/>
            <a:r>
              <a:rPr lang="en-US"/>
              <a:t>e.g., </a:t>
            </a:r>
            <a:r>
              <a:rPr lang="en-US" b="1" i="1"/>
              <a:t>automate(s), automatic, automation</a:t>
            </a:r>
            <a:r>
              <a:rPr lang="en-US"/>
              <a:t> all reduced to </a:t>
            </a:r>
            <a:r>
              <a:rPr lang="en-US" b="1" i="1"/>
              <a:t>automat</a:t>
            </a:r>
            <a:r>
              <a:rPr lang="en-US"/>
              <a:t>.</a:t>
            </a:r>
          </a:p>
        </p:txBody>
      </p:sp>
      <p:sp>
        <p:nvSpPr>
          <p:cNvPr id="76804" name="Rectangle 4"/>
          <p:cNvSpPr>
            <a:spLocks noChangeArrowheads="1"/>
          </p:cNvSpPr>
          <p:nvPr/>
        </p:nvSpPr>
        <p:spPr bwMode="auto">
          <a:xfrm>
            <a:off x="777875" y="1671638"/>
            <a:ext cx="184150" cy="457200"/>
          </a:xfrm>
          <a:prstGeom prst="rect">
            <a:avLst/>
          </a:prstGeom>
          <a:noFill/>
          <a:ln w="9525">
            <a:noFill/>
            <a:miter lim="800000"/>
            <a:headEnd/>
            <a:tailEnd/>
          </a:ln>
        </p:spPr>
        <p:txBody>
          <a:bodyPr wrap="none">
            <a:prstTxWarp prst="textNoShape">
              <a:avLst/>
            </a:prstTxWarp>
            <a:spAutoFit/>
          </a:bodyPr>
          <a:lstStyle/>
          <a:p>
            <a:pPr eaLnBrk="1" hangingPunct="1"/>
            <a:endParaRPr lang="en-US">
              <a:latin typeface="Arial" charset="0"/>
            </a:endParaRPr>
          </a:p>
        </p:txBody>
      </p:sp>
      <p:sp>
        <p:nvSpPr>
          <p:cNvPr id="76805" name="Rectangle 5"/>
          <p:cNvSpPr>
            <a:spLocks noChangeArrowheads="1"/>
          </p:cNvSpPr>
          <p:nvPr/>
        </p:nvSpPr>
        <p:spPr bwMode="auto">
          <a:xfrm>
            <a:off x="381000" y="4648200"/>
            <a:ext cx="4089400" cy="1562100"/>
          </a:xfrm>
          <a:prstGeom prst="rect">
            <a:avLst/>
          </a:prstGeom>
          <a:solidFill>
            <a:schemeClr val="accent1">
              <a:alpha val="50195"/>
            </a:schemeClr>
          </a:solidFill>
          <a:ln w="9525">
            <a:solidFill>
              <a:schemeClr val="tx1"/>
            </a:solidFill>
            <a:miter lim="800000"/>
            <a:headEnd/>
            <a:tailEnd/>
          </a:ln>
        </p:spPr>
        <p:txBody>
          <a:bodyPr wrap="none" anchor="ctr">
            <a:prstTxWarp prst="textNoShape">
              <a:avLst/>
            </a:prstTxWarp>
            <a:spAutoFit/>
          </a:bodyPr>
          <a:lstStyle/>
          <a:p>
            <a:pPr eaLnBrk="1" hangingPunct="1"/>
            <a:r>
              <a:rPr lang="en-US" b="1" i="1">
                <a:latin typeface="Arial" charset="0"/>
              </a:rPr>
              <a:t>for example compressed </a:t>
            </a:r>
          </a:p>
          <a:p>
            <a:pPr eaLnBrk="1" hangingPunct="1"/>
            <a:r>
              <a:rPr lang="en-US" b="1" i="1">
                <a:latin typeface="Arial" charset="0"/>
              </a:rPr>
              <a:t>and compression are both </a:t>
            </a:r>
          </a:p>
          <a:p>
            <a:pPr eaLnBrk="1" hangingPunct="1"/>
            <a:r>
              <a:rPr lang="en-US" b="1" i="1">
                <a:latin typeface="Arial" charset="0"/>
              </a:rPr>
              <a:t>accepted as equivalent to </a:t>
            </a:r>
          </a:p>
          <a:p>
            <a:pPr eaLnBrk="1" hangingPunct="1"/>
            <a:r>
              <a:rPr lang="en-US" b="1" i="1">
                <a:latin typeface="Arial" charset="0"/>
              </a:rPr>
              <a:t>compress</a:t>
            </a:r>
            <a:r>
              <a:rPr lang="en-US">
                <a:latin typeface="Arial" charset="0"/>
              </a:rPr>
              <a:t>.</a:t>
            </a:r>
          </a:p>
        </p:txBody>
      </p:sp>
      <p:sp>
        <p:nvSpPr>
          <p:cNvPr id="76806" name="Rectangle 6"/>
          <p:cNvSpPr>
            <a:spLocks noChangeArrowheads="1"/>
          </p:cNvSpPr>
          <p:nvPr/>
        </p:nvSpPr>
        <p:spPr bwMode="auto">
          <a:xfrm>
            <a:off x="5000625" y="4572000"/>
            <a:ext cx="3609975" cy="1676400"/>
          </a:xfrm>
          <a:prstGeom prst="rect">
            <a:avLst/>
          </a:prstGeom>
          <a:solidFill>
            <a:schemeClr val="accent1">
              <a:alpha val="50195"/>
            </a:schemeClr>
          </a:solidFill>
          <a:ln w="9525">
            <a:solidFill>
              <a:schemeClr val="tx1"/>
            </a:solidFill>
            <a:miter lim="800000"/>
            <a:headEnd/>
            <a:tailEnd/>
          </a:ln>
        </p:spPr>
        <p:txBody>
          <a:bodyPr wrap="none">
            <a:prstTxWarp prst="textNoShape">
              <a:avLst/>
            </a:prstTxWarp>
          </a:bodyPr>
          <a:lstStyle/>
          <a:p>
            <a:pPr eaLnBrk="1" hangingPunct="1"/>
            <a:r>
              <a:rPr lang="en-US">
                <a:latin typeface="Arial" charset="0"/>
              </a:rPr>
              <a:t>for exampl compress and</a:t>
            </a:r>
          </a:p>
          <a:p>
            <a:pPr eaLnBrk="1" hangingPunct="1"/>
            <a:r>
              <a:rPr lang="en-US">
                <a:latin typeface="Arial" charset="0"/>
              </a:rPr>
              <a:t>compress ar both accept</a:t>
            </a:r>
          </a:p>
          <a:p>
            <a:pPr eaLnBrk="1" hangingPunct="1"/>
            <a:r>
              <a:rPr lang="en-US">
                <a:latin typeface="Arial" charset="0"/>
              </a:rPr>
              <a:t>as equival to compress</a:t>
            </a:r>
          </a:p>
        </p:txBody>
      </p:sp>
      <p:sp>
        <p:nvSpPr>
          <p:cNvPr id="76807" name="AutoShape 7"/>
          <p:cNvSpPr>
            <a:spLocks noChangeArrowheads="1"/>
          </p:cNvSpPr>
          <p:nvPr/>
        </p:nvSpPr>
        <p:spPr bwMode="auto">
          <a:xfrm>
            <a:off x="4572000" y="5181600"/>
            <a:ext cx="3048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Porter’s algorithm</a:t>
            </a:r>
          </a:p>
        </p:txBody>
      </p:sp>
      <p:sp>
        <p:nvSpPr>
          <p:cNvPr id="78851" name="Rectangle 3"/>
          <p:cNvSpPr>
            <a:spLocks noGrp="1" noChangeArrowheads="1"/>
          </p:cNvSpPr>
          <p:nvPr>
            <p:ph type="body" idx="1"/>
          </p:nvPr>
        </p:nvSpPr>
        <p:spPr/>
        <p:txBody>
          <a:bodyPr/>
          <a:lstStyle/>
          <a:p>
            <a:pPr>
              <a:lnSpc>
                <a:spcPct val="90000"/>
              </a:lnSpc>
            </a:pPr>
            <a:r>
              <a:rPr lang="en-US"/>
              <a:t>Commonest algorithm for stemming English</a:t>
            </a:r>
          </a:p>
          <a:p>
            <a:pPr lvl="1">
              <a:lnSpc>
                <a:spcPct val="90000"/>
              </a:lnSpc>
            </a:pPr>
            <a:r>
              <a:rPr lang="en-US"/>
              <a:t>Results suggest at least as good as other stemming options</a:t>
            </a:r>
          </a:p>
          <a:p>
            <a:pPr>
              <a:lnSpc>
                <a:spcPct val="90000"/>
              </a:lnSpc>
            </a:pPr>
            <a:r>
              <a:rPr lang="en-US"/>
              <a:t>Conventions + 5 phases of reductions</a:t>
            </a:r>
          </a:p>
          <a:p>
            <a:pPr lvl="1">
              <a:lnSpc>
                <a:spcPct val="90000"/>
              </a:lnSpc>
            </a:pPr>
            <a:r>
              <a:rPr lang="en-US"/>
              <a:t>phases applied sequentially</a:t>
            </a:r>
          </a:p>
          <a:p>
            <a:pPr lvl="1">
              <a:lnSpc>
                <a:spcPct val="90000"/>
              </a:lnSpc>
            </a:pPr>
            <a:r>
              <a:rPr lang="en-US"/>
              <a:t>each phase consists of a set of commands</a:t>
            </a:r>
          </a:p>
          <a:p>
            <a:pPr lvl="1">
              <a:lnSpc>
                <a:spcPct val="90000"/>
              </a:lnSpc>
            </a:pPr>
            <a:r>
              <a:rPr lang="en-US"/>
              <a:t>sample convention: </a:t>
            </a:r>
            <a:r>
              <a:rPr lang="en-US" i="1"/>
              <a:t>Of the rules in a compound command, select the one that applies to the longest suffix.</a:t>
            </a:r>
          </a:p>
          <a:p>
            <a:pPr>
              <a:lnSpc>
                <a:spcPct val="90000"/>
              </a:lnSpc>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Typical rules in Porter</a:t>
            </a:r>
          </a:p>
        </p:txBody>
      </p:sp>
      <p:sp>
        <p:nvSpPr>
          <p:cNvPr id="80899" name="Rectangle 3"/>
          <p:cNvSpPr>
            <a:spLocks noGrp="1" noChangeArrowheads="1"/>
          </p:cNvSpPr>
          <p:nvPr>
            <p:ph type="body" idx="1"/>
          </p:nvPr>
        </p:nvSpPr>
        <p:spPr/>
        <p:txBody>
          <a:bodyPr/>
          <a:lstStyle/>
          <a:p>
            <a:pPr>
              <a:lnSpc>
                <a:spcPct val="90000"/>
              </a:lnSpc>
            </a:pPr>
            <a:r>
              <a:rPr lang="en-US" i="1"/>
              <a:t>sses</a:t>
            </a:r>
            <a:r>
              <a:rPr lang="en-US"/>
              <a:t> </a:t>
            </a:r>
            <a:r>
              <a:rPr lang="en-US">
                <a:sym typeface="Symbol" charset="2"/>
              </a:rPr>
              <a:t> </a:t>
            </a:r>
            <a:r>
              <a:rPr lang="en-US" i="1">
                <a:sym typeface="Symbol" charset="2"/>
              </a:rPr>
              <a:t>ss</a:t>
            </a:r>
          </a:p>
          <a:p>
            <a:pPr>
              <a:lnSpc>
                <a:spcPct val="90000"/>
              </a:lnSpc>
            </a:pPr>
            <a:r>
              <a:rPr lang="en-US" i="1"/>
              <a:t>ies</a:t>
            </a:r>
            <a:r>
              <a:rPr lang="en-US"/>
              <a:t> </a:t>
            </a:r>
            <a:r>
              <a:rPr lang="en-US">
                <a:sym typeface="Symbol" charset="2"/>
              </a:rPr>
              <a:t> </a:t>
            </a:r>
            <a:r>
              <a:rPr lang="en-US" i="1">
                <a:sym typeface="Symbol" charset="2"/>
              </a:rPr>
              <a:t>i</a:t>
            </a:r>
          </a:p>
          <a:p>
            <a:pPr>
              <a:lnSpc>
                <a:spcPct val="90000"/>
              </a:lnSpc>
            </a:pPr>
            <a:r>
              <a:rPr lang="en-US" i="1"/>
              <a:t>ational</a:t>
            </a:r>
            <a:r>
              <a:rPr lang="en-US"/>
              <a:t> </a:t>
            </a:r>
            <a:r>
              <a:rPr lang="en-US">
                <a:sym typeface="Symbol" charset="2"/>
              </a:rPr>
              <a:t> </a:t>
            </a:r>
            <a:r>
              <a:rPr lang="en-US" i="1">
                <a:sym typeface="Symbol" charset="2"/>
              </a:rPr>
              <a:t>ate</a:t>
            </a:r>
          </a:p>
          <a:p>
            <a:pPr>
              <a:lnSpc>
                <a:spcPct val="90000"/>
              </a:lnSpc>
            </a:pPr>
            <a:r>
              <a:rPr lang="en-US" i="1"/>
              <a:t>tional</a:t>
            </a:r>
            <a:r>
              <a:rPr lang="en-US"/>
              <a:t> </a:t>
            </a:r>
            <a:r>
              <a:rPr lang="en-US">
                <a:sym typeface="Symbol" charset="2"/>
              </a:rPr>
              <a:t> </a:t>
            </a:r>
            <a:r>
              <a:rPr lang="en-US" i="1">
                <a:sym typeface="Symbol" charset="2"/>
              </a:rPr>
              <a:t>tion</a:t>
            </a:r>
          </a:p>
          <a:p>
            <a:pPr>
              <a:lnSpc>
                <a:spcPct val="90000"/>
              </a:lnSpc>
            </a:pPr>
            <a:endParaRPr lang="en-US" i="1">
              <a:sym typeface="Symbol" charset="2"/>
            </a:endParaRPr>
          </a:p>
          <a:p>
            <a:pPr>
              <a:lnSpc>
                <a:spcPct val="90000"/>
              </a:lnSpc>
            </a:pPr>
            <a:r>
              <a:rPr lang="en-US">
                <a:sym typeface="Symbol" charset="2"/>
              </a:rPr>
              <a:t> Weight of word sensitive rules</a:t>
            </a:r>
            <a:endParaRPr lang="en-US" b="1" i="1">
              <a:sym typeface="Symbol" charset="2"/>
            </a:endParaRPr>
          </a:p>
          <a:p>
            <a:pPr>
              <a:lnSpc>
                <a:spcPct val="90000"/>
              </a:lnSpc>
            </a:pPr>
            <a:r>
              <a:rPr lang="en-US">
                <a:sym typeface="Symbol" charset="2"/>
              </a:rPr>
              <a:t> 	</a:t>
            </a:r>
            <a:r>
              <a:rPr lang="en-US" i="1">
                <a:sym typeface="Symbol" charset="2"/>
              </a:rPr>
              <a:t>(m&gt;1) EMENT </a:t>
            </a:r>
            <a:r>
              <a:rPr lang="en-US">
                <a:ea typeface="Lucida Grande" charset="0"/>
                <a:cs typeface="Lucida Grande" charset="0"/>
                <a:sym typeface="Symbol" charset="2"/>
              </a:rPr>
              <a:t>→</a:t>
            </a:r>
            <a:endParaRPr lang="en-US">
              <a:sym typeface="Symbol" charset="2"/>
            </a:endParaRPr>
          </a:p>
          <a:p>
            <a:pPr lvl="2">
              <a:lnSpc>
                <a:spcPct val="90000"/>
              </a:lnSpc>
            </a:pPr>
            <a:r>
              <a:rPr lang="en-US" i="1">
                <a:sym typeface="Symbol" charset="2"/>
              </a:rPr>
              <a:t>replacement</a:t>
            </a:r>
            <a:r>
              <a:rPr lang="en-US">
                <a:sym typeface="Symbol" charset="2"/>
              </a:rPr>
              <a:t> </a:t>
            </a:r>
            <a:r>
              <a:rPr lang="en-US">
                <a:ea typeface="Lucida Grande" charset="0"/>
                <a:cs typeface="Lucida Grande" charset="0"/>
                <a:sym typeface="Symbol" charset="2"/>
              </a:rPr>
              <a:t>→</a:t>
            </a:r>
            <a:r>
              <a:rPr lang="en-US">
                <a:sym typeface="Symbol" charset="2"/>
              </a:rPr>
              <a:t> </a:t>
            </a:r>
            <a:r>
              <a:rPr lang="en-US" i="1">
                <a:sym typeface="Symbol" charset="2"/>
              </a:rPr>
              <a:t>replac</a:t>
            </a:r>
          </a:p>
          <a:p>
            <a:pPr lvl="2">
              <a:lnSpc>
                <a:spcPct val="90000"/>
              </a:lnSpc>
            </a:pPr>
            <a:r>
              <a:rPr lang="en-US" i="1">
                <a:sym typeface="Symbol" charset="2"/>
              </a:rPr>
              <a:t>cement </a:t>
            </a:r>
            <a:r>
              <a:rPr lang="en-US">
                <a:sym typeface="Symbol" charset="2"/>
              </a:rPr>
              <a:t> </a:t>
            </a:r>
            <a:r>
              <a:rPr lang="en-US">
                <a:ea typeface="Lucida Grande" charset="0"/>
                <a:cs typeface="Lucida Grande" charset="0"/>
                <a:sym typeface="Symbol" charset="2"/>
              </a:rPr>
              <a:t>→</a:t>
            </a:r>
            <a:r>
              <a:rPr lang="en-US">
                <a:sym typeface="Symbol" charset="2"/>
              </a:rPr>
              <a:t> </a:t>
            </a:r>
            <a:r>
              <a:rPr lang="en-US" i="1">
                <a:sym typeface="Symbol" charset="2"/>
              </a:rPr>
              <a:t>cement</a:t>
            </a:r>
          </a:p>
          <a:p>
            <a:pPr>
              <a:lnSpc>
                <a:spcPct val="90000"/>
              </a:lnSpc>
            </a:pPr>
            <a:endParaRPr lang="en-US" i="1">
              <a:sym typeface="Symbol" charset="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Other stemmers</a:t>
            </a:r>
          </a:p>
        </p:txBody>
      </p:sp>
      <p:sp>
        <p:nvSpPr>
          <p:cNvPr id="82947" name="Rectangle 3"/>
          <p:cNvSpPr>
            <a:spLocks noGrp="1" noChangeArrowheads="1"/>
          </p:cNvSpPr>
          <p:nvPr>
            <p:ph type="body" idx="1"/>
          </p:nvPr>
        </p:nvSpPr>
        <p:spPr/>
        <p:txBody>
          <a:bodyPr/>
          <a:lstStyle/>
          <a:p>
            <a:r>
              <a:rPr lang="en-US" sz="2800"/>
              <a:t>Other stemmers exist, e.g., Lovins stemmer </a:t>
            </a:r>
            <a:r>
              <a:rPr lang="en-US" sz="1700"/>
              <a:t>http://www.comp.lancs.ac.uk/computing/research/stemming/general/lovins.htm</a:t>
            </a:r>
            <a:endParaRPr lang="en-US" sz="2800"/>
          </a:p>
          <a:p>
            <a:pPr lvl="1"/>
            <a:r>
              <a:rPr lang="en-US" sz="2400"/>
              <a:t>Single-pass, longest suffix removal (about 250 rules)</a:t>
            </a:r>
          </a:p>
          <a:p>
            <a:pPr lvl="1"/>
            <a:r>
              <a:rPr lang="en-US" sz="2400"/>
              <a:t>Motivated by Linguistics as well as IR</a:t>
            </a:r>
          </a:p>
          <a:p>
            <a:endParaRPr lang="en-US" sz="1100"/>
          </a:p>
          <a:p>
            <a:r>
              <a:rPr lang="en-US" sz="2800"/>
              <a:t>Full morphological analysis – at most modest benefits for retrieval</a:t>
            </a:r>
          </a:p>
          <a:p>
            <a:endParaRPr lang="en-US" sz="1100"/>
          </a:p>
          <a:p>
            <a:r>
              <a:rPr lang="en-US" sz="2800"/>
              <a:t>Do stemming and other normalizations help?</a:t>
            </a:r>
          </a:p>
          <a:p>
            <a:pPr lvl="1"/>
            <a:r>
              <a:rPr lang="en-US" sz="2400"/>
              <a:t>Often very mixed results: really help recall for some queries but harm precision on others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Automated Methods are the norm</a:t>
            </a:r>
          </a:p>
        </p:txBody>
      </p:sp>
      <p:sp>
        <p:nvSpPr>
          <p:cNvPr id="84995" name="Rectangle 3"/>
          <p:cNvSpPr>
            <a:spLocks noGrp="1" noChangeArrowheads="1"/>
          </p:cNvSpPr>
          <p:nvPr>
            <p:ph type="body" idx="1"/>
          </p:nvPr>
        </p:nvSpPr>
        <p:spPr>
          <a:xfrm>
            <a:off x="685800" y="1533525"/>
            <a:ext cx="7772400" cy="4673600"/>
          </a:xfrm>
        </p:spPr>
        <p:txBody>
          <a:bodyPr/>
          <a:lstStyle/>
          <a:p>
            <a:pPr>
              <a:lnSpc>
                <a:spcPct val="90000"/>
              </a:lnSpc>
            </a:pPr>
            <a:r>
              <a:rPr lang="en-US" sz="3600"/>
              <a:t>Powerful multilingual tools exist for morphological analysis</a:t>
            </a:r>
          </a:p>
          <a:p>
            <a:pPr lvl="1">
              <a:lnSpc>
                <a:spcPct val="90000"/>
              </a:lnSpc>
            </a:pPr>
            <a:r>
              <a:rPr lang="en-US"/>
              <a:t>PCKimmo, Xerox Lexical technology</a:t>
            </a:r>
          </a:p>
          <a:p>
            <a:pPr lvl="1">
              <a:lnSpc>
                <a:spcPct val="90000"/>
              </a:lnSpc>
            </a:pPr>
            <a:r>
              <a:rPr lang="en-US"/>
              <a:t>Require a grammar and dictionary</a:t>
            </a:r>
          </a:p>
          <a:p>
            <a:pPr lvl="1">
              <a:lnSpc>
                <a:spcPct val="90000"/>
              </a:lnSpc>
            </a:pPr>
            <a:r>
              <a:rPr lang="en-US"/>
              <a:t>Use “two-level” automata</a:t>
            </a:r>
            <a:endParaRPr lang="en-US" sz="3200"/>
          </a:p>
          <a:p>
            <a:pPr>
              <a:lnSpc>
                <a:spcPct val="90000"/>
              </a:lnSpc>
            </a:pPr>
            <a:r>
              <a:rPr lang="en-US" sz="3600"/>
              <a:t>Stemmers:</a:t>
            </a:r>
          </a:p>
          <a:p>
            <a:pPr lvl="1">
              <a:lnSpc>
                <a:spcPct val="90000"/>
              </a:lnSpc>
            </a:pPr>
            <a:r>
              <a:rPr lang="en-US"/>
              <a:t>Very dumb rules work well (for English)</a:t>
            </a:r>
          </a:p>
          <a:p>
            <a:pPr lvl="1">
              <a:lnSpc>
                <a:spcPct val="90000"/>
              </a:lnSpc>
            </a:pPr>
            <a:r>
              <a:rPr lang="en-US"/>
              <a:t>Porter Stemmer:  Iteratively remove suffixes</a:t>
            </a:r>
          </a:p>
          <a:p>
            <a:pPr lvl="1">
              <a:lnSpc>
                <a:spcPct val="90000"/>
              </a:lnSpc>
            </a:pPr>
            <a:r>
              <a:rPr lang="en-US"/>
              <a:t>Improvement: pass results through a lexicon</a:t>
            </a:r>
            <a:endParaRPr lang="en-US" sz="3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457200"/>
            <a:ext cx="7772400" cy="1143000"/>
          </a:xfrm>
        </p:spPr>
        <p:txBody>
          <a:bodyPr/>
          <a:lstStyle/>
          <a:p>
            <a:r>
              <a:rPr lang="en-US"/>
              <a:t>Porter’s algorithm</a:t>
            </a:r>
          </a:p>
        </p:txBody>
      </p:sp>
      <p:sp>
        <p:nvSpPr>
          <p:cNvPr id="87043" name="Rectangle 3"/>
          <p:cNvSpPr>
            <a:spLocks noGrp="1" noChangeArrowheads="1"/>
          </p:cNvSpPr>
          <p:nvPr>
            <p:ph type="body" idx="1"/>
          </p:nvPr>
        </p:nvSpPr>
        <p:spPr>
          <a:xfrm>
            <a:off x="685800" y="1447800"/>
            <a:ext cx="7772400" cy="4673600"/>
          </a:xfrm>
        </p:spPr>
        <p:txBody>
          <a:bodyPr/>
          <a:lstStyle/>
          <a:p>
            <a:pPr>
              <a:lnSpc>
                <a:spcPct val="90000"/>
              </a:lnSpc>
            </a:pPr>
            <a:r>
              <a:rPr lang="en-US" sz="2400"/>
              <a:t>Commonest algorithm for stemming English</a:t>
            </a:r>
          </a:p>
          <a:p>
            <a:pPr>
              <a:lnSpc>
                <a:spcPct val="90000"/>
              </a:lnSpc>
            </a:pPr>
            <a:r>
              <a:rPr lang="en-US" sz="2400"/>
              <a:t>Conventions + 5 phases of reductions</a:t>
            </a:r>
          </a:p>
          <a:p>
            <a:pPr lvl="1">
              <a:lnSpc>
                <a:spcPct val="90000"/>
              </a:lnSpc>
            </a:pPr>
            <a:r>
              <a:rPr lang="en-US" sz="2000"/>
              <a:t>phases applied sequentially</a:t>
            </a:r>
          </a:p>
          <a:p>
            <a:pPr lvl="1">
              <a:lnSpc>
                <a:spcPct val="90000"/>
              </a:lnSpc>
            </a:pPr>
            <a:r>
              <a:rPr lang="en-US" sz="2000"/>
              <a:t>each phase consists of a set of commands</a:t>
            </a:r>
          </a:p>
          <a:p>
            <a:pPr lvl="1">
              <a:lnSpc>
                <a:spcPct val="90000"/>
              </a:lnSpc>
            </a:pPr>
            <a:r>
              <a:rPr lang="en-US" sz="2000"/>
              <a:t>sample convention: </a:t>
            </a:r>
            <a:r>
              <a:rPr lang="en-US" sz="2000" i="1"/>
              <a:t>Of the rules in a compound command, select the one that applies to the longest suffix.</a:t>
            </a:r>
          </a:p>
          <a:p>
            <a:pPr>
              <a:lnSpc>
                <a:spcPct val="90000"/>
              </a:lnSpc>
            </a:pPr>
            <a:r>
              <a:rPr lang="en-US" sz="2400"/>
              <a:t>Typical rules</a:t>
            </a:r>
            <a:endParaRPr lang="en-US" sz="2400" i="1"/>
          </a:p>
          <a:p>
            <a:pPr lvl="1">
              <a:lnSpc>
                <a:spcPct val="90000"/>
              </a:lnSpc>
            </a:pPr>
            <a:r>
              <a:rPr lang="en-US" sz="2000" i="1"/>
              <a:t>sses</a:t>
            </a:r>
            <a:r>
              <a:rPr lang="en-US" sz="2000"/>
              <a:t> </a:t>
            </a:r>
            <a:r>
              <a:rPr lang="en-US" sz="2000">
                <a:sym typeface="Symbol" charset="2"/>
              </a:rPr>
              <a:t> </a:t>
            </a:r>
            <a:r>
              <a:rPr lang="en-US" sz="2000" i="1">
                <a:sym typeface="Symbol" charset="2"/>
              </a:rPr>
              <a:t>ss</a:t>
            </a:r>
          </a:p>
          <a:p>
            <a:pPr lvl="1">
              <a:lnSpc>
                <a:spcPct val="90000"/>
              </a:lnSpc>
            </a:pPr>
            <a:r>
              <a:rPr lang="en-US" sz="2000" i="1"/>
              <a:t>ies</a:t>
            </a:r>
            <a:r>
              <a:rPr lang="en-US" sz="2000"/>
              <a:t> </a:t>
            </a:r>
            <a:r>
              <a:rPr lang="en-US" sz="2000">
                <a:sym typeface="Symbol" charset="2"/>
              </a:rPr>
              <a:t> </a:t>
            </a:r>
            <a:r>
              <a:rPr lang="en-US" sz="2000" i="1">
                <a:sym typeface="Symbol" charset="2"/>
              </a:rPr>
              <a:t>i</a:t>
            </a:r>
          </a:p>
          <a:p>
            <a:pPr lvl="1">
              <a:lnSpc>
                <a:spcPct val="90000"/>
              </a:lnSpc>
            </a:pPr>
            <a:r>
              <a:rPr lang="en-US" sz="2000" i="1"/>
              <a:t>ational</a:t>
            </a:r>
            <a:r>
              <a:rPr lang="en-US" sz="2000"/>
              <a:t> </a:t>
            </a:r>
            <a:r>
              <a:rPr lang="en-US" sz="2000">
                <a:sym typeface="Symbol" charset="2"/>
              </a:rPr>
              <a:t> </a:t>
            </a:r>
            <a:r>
              <a:rPr lang="en-US" sz="2000" i="1">
                <a:sym typeface="Symbol" charset="2"/>
              </a:rPr>
              <a:t>ate</a:t>
            </a:r>
          </a:p>
          <a:p>
            <a:pPr lvl="1">
              <a:lnSpc>
                <a:spcPct val="90000"/>
              </a:lnSpc>
            </a:pPr>
            <a:r>
              <a:rPr lang="en-US" sz="2000" i="1"/>
              <a:t>tional</a:t>
            </a:r>
            <a:r>
              <a:rPr lang="en-US" sz="2000"/>
              <a:t> </a:t>
            </a:r>
            <a:r>
              <a:rPr lang="en-US" sz="2000">
                <a:sym typeface="Symbol" charset="2"/>
              </a:rPr>
              <a:t> </a:t>
            </a:r>
            <a:r>
              <a:rPr lang="en-US" sz="2000" i="1">
                <a:sym typeface="Symbol" charset="2"/>
              </a:rPr>
              <a:t>tion</a:t>
            </a:r>
          </a:p>
          <a:p>
            <a:pPr>
              <a:lnSpc>
                <a:spcPct val="90000"/>
              </a:lnSpc>
            </a:pPr>
            <a:endParaRPr 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305800" cy="1143000"/>
          </a:xfrm>
        </p:spPr>
        <p:txBody>
          <a:bodyPr/>
          <a:lstStyle/>
          <a:p>
            <a:r>
              <a:rPr lang="en-US"/>
              <a:t>Categories of Stemmer</a:t>
            </a:r>
          </a:p>
        </p:txBody>
      </p:sp>
      <p:sp>
        <p:nvSpPr>
          <p:cNvPr id="89091" name="Text Box 3"/>
          <p:cNvSpPr txBox="1">
            <a:spLocks noChangeArrowheads="1"/>
          </p:cNvSpPr>
          <p:nvPr/>
        </p:nvSpPr>
        <p:spPr bwMode="auto">
          <a:xfrm>
            <a:off x="1066800" y="1905000"/>
            <a:ext cx="7315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9092" name="Text Box 4"/>
          <p:cNvSpPr txBox="1">
            <a:spLocks noChangeArrowheads="1"/>
          </p:cNvSpPr>
          <p:nvPr/>
        </p:nvSpPr>
        <p:spPr bwMode="auto">
          <a:xfrm>
            <a:off x="1066800" y="1600200"/>
            <a:ext cx="67818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a:t>The following diagram illustrate the various categories of stemmer.  Porter's algorithm is shown by the red path.  </a:t>
            </a:r>
          </a:p>
        </p:txBody>
      </p:sp>
      <p:sp>
        <p:nvSpPr>
          <p:cNvPr id="89093" name="Text Box 5"/>
          <p:cNvSpPr txBox="1">
            <a:spLocks noChangeArrowheads="1"/>
          </p:cNvSpPr>
          <p:nvPr/>
        </p:nvSpPr>
        <p:spPr bwMode="auto">
          <a:xfrm>
            <a:off x="3429000" y="3048000"/>
            <a:ext cx="2154238" cy="366713"/>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latin typeface="Arial" charset="0"/>
              </a:rPr>
              <a:t>Conflation methods</a:t>
            </a:r>
            <a:endParaRPr lang="en-US" sz="1800">
              <a:latin typeface="Arial" charset="0"/>
            </a:endParaRPr>
          </a:p>
        </p:txBody>
      </p:sp>
      <p:sp>
        <p:nvSpPr>
          <p:cNvPr id="89094" name="Text Box 6"/>
          <p:cNvSpPr txBox="1">
            <a:spLocks noChangeArrowheads="1"/>
          </p:cNvSpPr>
          <p:nvPr/>
        </p:nvSpPr>
        <p:spPr bwMode="auto">
          <a:xfrm>
            <a:off x="2057400" y="3733800"/>
            <a:ext cx="4376738" cy="366713"/>
          </a:xfrm>
          <a:prstGeom prst="rect">
            <a:avLst/>
          </a:prstGeom>
          <a:noFill/>
          <a:ln w="9525">
            <a:noFill/>
            <a:miter lim="800000"/>
            <a:headEnd/>
            <a:tailEnd/>
          </a:ln>
        </p:spPr>
        <p:txBody>
          <a:bodyPr wrap="none">
            <a:prstTxWarp prst="textNoShape">
              <a:avLst/>
            </a:prstTxWarp>
            <a:spAutoFit/>
          </a:bodyPr>
          <a:lstStyle/>
          <a:p>
            <a:r>
              <a:rPr lang="en-US" sz="1800">
                <a:latin typeface="Arial" charset="0"/>
              </a:rPr>
              <a:t>Manual                  </a:t>
            </a:r>
            <a:r>
              <a:rPr lang="en-US" sz="1800">
                <a:solidFill>
                  <a:srgbClr val="FF0000"/>
                </a:solidFill>
                <a:latin typeface="Arial" charset="0"/>
              </a:rPr>
              <a:t> Automatic (stemmers)</a:t>
            </a:r>
            <a:endParaRPr lang="en-US" sz="1800">
              <a:latin typeface="Arial" charset="0"/>
            </a:endParaRPr>
          </a:p>
        </p:txBody>
      </p:sp>
      <p:sp>
        <p:nvSpPr>
          <p:cNvPr id="89095" name="Text Box 7"/>
          <p:cNvSpPr txBox="1">
            <a:spLocks noChangeArrowheads="1"/>
          </p:cNvSpPr>
          <p:nvPr/>
        </p:nvSpPr>
        <p:spPr bwMode="auto">
          <a:xfrm>
            <a:off x="3200400" y="4495800"/>
            <a:ext cx="4643438" cy="641350"/>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latin typeface="Arial" charset="0"/>
              </a:rPr>
              <a:t>Affix</a:t>
            </a:r>
            <a:r>
              <a:rPr lang="en-US" sz="1800">
                <a:latin typeface="Arial" charset="0"/>
              </a:rPr>
              <a:t>            Successor       Table       n-gram</a:t>
            </a:r>
          </a:p>
          <a:p>
            <a:r>
              <a:rPr lang="en-US" sz="1800">
                <a:solidFill>
                  <a:srgbClr val="FF0000"/>
                </a:solidFill>
                <a:latin typeface="Arial" charset="0"/>
              </a:rPr>
              <a:t>removal</a:t>
            </a:r>
            <a:r>
              <a:rPr lang="en-US" sz="1800">
                <a:latin typeface="Arial" charset="0"/>
              </a:rPr>
              <a:t>        variety            lookup   </a:t>
            </a:r>
          </a:p>
        </p:txBody>
      </p:sp>
      <p:sp>
        <p:nvSpPr>
          <p:cNvPr id="89096" name="Text Box 8"/>
          <p:cNvSpPr txBox="1">
            <a:spLocks noChangeArrowheads="1"/>
          </p:cNvSpPr>
          <p:nvPr/>
        </p:nvSpPr>
        <p:spPr bwMode="auto">
          <a:xfrm>
            <a:off x="2438400" y="5491163"/>
            <a:ext cx="28956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latin typeface="Arial" charset="0"/>
              </a:rPr>
              <a:t>Longest</a:t>
            </a:r>
            <a:r>
              <a:rPr lang="en-US" sz="1800">
                <a:latin typeface="Arial" charset="0"/>
              </a:rPr>
              <a:t>         Simple</a:t>
            </a:r>
          </a:p>
          <a:p>
            <a:r>
              <a:rPr lang="en-US" sz="1800">
                <a:solidFill>
                  <a:srgbClr val="FF0000"/>
                </a:solidFill>
                <a:latin typeface="Arial" charset="0"/>
              </a:rPr>
              <a:t>match</a:t>
            </a:r>
            <a:r>
              <a:rPr lang="en-US" sz="1800">
                <a:latin typeface="Arial" charset="0"/>
              </a:rPr>
              <a:t>            removal</a:t>
            </a:r>
          </a:p>
        </p:txBody>
      </p:sp>
      <p:sp>
        <p:nvSpPr>
          <p:cNvPr id="89097" name="Line 9"/>
          <p:cNvSpPr>
            <a:spLocks noChangeShapeType="1"/>
          </p:cNvSpPr>
          <p:nvPr/>
        </p:nvSpPr>
        <p:spPr bwMode="auto">
          <a:xfrm flipH="1">
            <a:off x="2667000" y="3357563"/>
            <a:ext cx="8382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9098" name="Line 10"/>
          <p:cNvSpPr>
            <a:spLocks noChangeShapeType="1"/>
          </p:cNvSpPr>
          <p:nvPr/>
        </p:nvSpPr>
        <p:spPr bwMode="auto">
          <a:xfrm>
            <a:off x="4343400" y="3357563"/>
            <a:ext cx="6858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9099" name="Line 11"/>
          <p:cNvSpPr>
            <a:spLocks noChangeShapeType="1"/>
          </p:cNvSpPr>
          <p:nvPr/>
        </p:nvSpPr>
        <p:spPr bwMode="auto">
          <a:xfrm flipH="1">
            <a:off x="3886200" y="4043363"/>
            <a:ext cx="1066800" cy="457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9100" name="Line 12"/>
          <p:cNvSpPr>
            <a:spLocks noChangeShapeType="1"/>
          </p:cNvSpPr>
          <p:nvPr/>
        </p:nvSpPr>
        <p:spPr bwMode="auto">
          <a:xfrm flipH="1">
            <a:off x="5186363" y="4119563"/>
            <a:ext cx="147637" cy="360362"/>
          </a:xfrm>
          <a:prstGeom prst="line">
            <a:avLst/>
          </a:prstGeom>
          <a:noFill/>
          <a:ln w="9525">
            <a:solidFill>
              <a:schemeClr val="tx1"/>
            </a:solidFill>
            <a:round/>
            <a:headEnd/>
            <a:tailEnd/>
          </a:ln>
        </p:spPr>
        <p:txBody>
          <a:bodyPr>
            <a:prstTxWarp prst="textNoShape">
              <a:avLst/>
            </a:prstTxWarp>
          </a:bodyPr>
          <a:lstStyle/>
          <a:p>
            <a:endParaRPr lang="en-US"/>
          </a:p>
        </p:txBody>
      </p:sp>
      <p:sp>
        <p:nvSpPr>
          <p:cNvPr id="89101" name="Line 13"/>
          <p:cNvSpPr>
            <a:spLocks noChangeShapeType="1"/>
          </p:cNvSpPr>
          <p:nvPr/>
        </p:nvSpPr>
        <p:spPr bwMode="auto">
          <a:xfrm>
            <a:off x="5791200" y="4043363"/>
            <a:ext cx="5334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9102" name="Line 14"/>
          <p:cNvSpPr>
            <a:spLocks noChangeShapeType="1"/>
          </p:cNvSpPr>
          <p:nvPr/>
        </p:nvSpPr>
        <p:spPr bwMode="auto">
          <a:xfrm>
            <a:off x="6400800" y="4119563"/>
            <a:ext cx="914400" cy="457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9103" name="Line 15"/>
          <p:cNvSpPr>
            <a:spLocks noChangeShapeType="1"/>
          </p:cNvSpPr>
          <p:nvPr/>
        </p:nvSpPr>
        <p:spPr bwMode="auto">
          <a:xfrm flipH="1">
            <a:off x="3048000" y="5262563"/>
            <a:ext cx="457200" cy="304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9104" name="Line 16"/>
          <p:cNvSpPr>
            <a:spLocks noChangeShapeType="1"/>
          </p:cNvSpPr>
          <p:nvPr/>
        </p:nvSpPr>
        <p:spPr bwMode="auto">
          <a:xfrm>
            <a:off x="3886200" y="5186363"/>
            <a:ext cx="685800" cy="38100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srcRect l="778" t="18620" r="3513" b="6474"/>
          <a:stretch>
            <a:fillRect/>
          </a:stretch>
        </p:blipFill>
        <p:spPr bwMode="auto">
          <a:xfrm>
            <a:off x="304800" y="762000"/>
            <a:ext cx="8229600" cy="5799138"/>
          </a:xfrm>
          <a:prstGeom prst="rect">
            <a:avLst/>
          </a:prstGeom>
          <a:noFill/>
          <a:ln w="9525">
            <a:noFill/>
            <a:miter lim="800000"/>
            <a:headEnd/>
            <a:tailEnd/>
          </a:ln>
        </p:spPr>
      </p:pic>
      <p:sp>
        <p:nvSpPr>
          <p:cNvPr id="91139" name="Rectangle 3"/>
          <p:cNvSpPr>
            <a:spLocks noGrp="1" noChangeArrowheads="1"/>
          </p:cNvSpPr>
          <p:nvPr>
            <p:ph type="title"/>
          </p:nvPr>
        </p:nvSpPr>
        <p:spPr>
          <a:xfrm>
            <a:off x="685800" y="0"/>
            <a:ext cx="7772400" cy="1143000"/>
          </a:xfrm>
        </p:spPr>
        <p:txBody>
          <a:bodyPr/>
          <a:lstStyle/>
          <a:p>
            <a:r>
              <a:rPr lang="en-US">
                <a:solidFill>
                  <a:srgbClr val="FF3300"/>
                </a:solidFill>
              </a:rPr>
              <a:t>Comparison of stemmers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Stemming in Practice</a:t>
            </a:r>
          </a:p>
        </p:txBody>
      </p:sp>
      <p:sp>
        <p:nvSpPr>
          <p:cNvPr id="93187" name="Text Box 3"/>
          <p:cNvSpPr txBox="1">
            <a:spLocks noChangeArrowheads="1"/>
          </p:cNvSpPr>
          <p:nvPr/>
        </p:nvSpPr>
        <p:spPr bwMode="auto">
          <a:xfrm>
            <a:off x="762000" y="1828800"/>
            <a:ext cx="8077200" cy="4656138"/>
          </a:xfrm>
          <a:prstGeom prst="rect">
            <a:avLst/>
          </a:prstGeom>
          <a:noFill/>
          <a:ln w="9525">
            <a:noFill/>
            <a:miter lim="800000"/>
            <a:headEnd/>
            <a:tailEnd/>
          </a:ln>
        </p:spPr>
        <p:txBody>
          <a:bodyPr>
            <a:prstTxWarp prst="textNoShape">
              <a:avLst/>
            </a:prstTxWarp>
            <a:spAutoFit/>
          </a:bodyPr>
          <a:lstStyle/>
          <a:p>
            <a:pPr marL="346075" indent="-346075">
              <a:spcBef>
                <a:spcPct val="50000"/>
              </a:spcBef>
            </a:pPr>
            <a:r>
              <a:rPr lang="en-US"/>
              <a:t>Evaluation studies have found that stemming can affect retrieval </a:t>
            </a:r>
          </a:p>
          <a:p>
            <a:pPr marL="346075" indent="-346075"/>
            <a:r>
              <a:rPr lang="en-US"/>
              <a:t>performance, usually for the better, but the results are mixed.</a:t>
            </a:r>
          </a:p>
          <a:p>
            <a:pPr marL="346075" indent="-346075">
              <a:spcBef>
                <a:spcPct val="50000"/>
              </a:spcBef>
            </a:pPr>
            <a:r>
              <a:rPr lang="en-US"/>
              <a:t>•	Effectiveness is dependent on the vocabulary.  Fine distinctions may be lost through stemming.  </a:t>
            </a:r>
          </a:p>
          <a:p>
            <a:pPr marL="346075" indent="-346075">
              <a:spcBef>
                <a:spcPct val="50000"/>
              </a:spcBef>
            </a:pPr>
            <a:r>
              <a:rPr lang="en-US"/>
              <a:t>•	Automatic stemming is as effective as manual conflation.</a:t>
            </a:r>
          </a:p>
          <a:p>
            <a:pPr marL="346075" indent="-346075">
              <a:spcBef>
                <a:spcPct val="50000"/>
              </a:spcBef>
            </a:pPr>
            <a:r>
              <a:rPr lang="en-US"/>
              <a:t>•	Performance of various algorithms is similar.</a:t>
            </a:r>
          </a:p>
          <a:p>
            <a:pPr marL="346075" indent="-346075">
              <a:spcBef>
                <a:spcPct val="50000"/>
              </a:spcBef>
            </a:pPr>
            <a:r>
              <a:rPr lang="en-US"/>
              <a:t>Porter's Algorithm is entirely empirical, but has proved to be an </a:t>
            </a:r>
          </a:p>
          <a:p>
            <a:pPr marL="346075" indent="-346075"/>
            <a:r>
              <a:rPr lang="en-US"/>
              <a:t>effective algorithm for stemming English text with trained users.</a:t>
            </a:r>
          </a:p>
          <a:p>
            <a:pPr marL="346075" indent="-346075">
              <a:spcBef>
                <a:spcPct val="50000"/>
              </a:spcBef>
            </a:pPr>
            <a:r>
              <a:rPr lang="en-US"/>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Language-specificity</a:t>
            </a:r>
          </a:p>
        </p:txBody>
      </p:sp>
      <p:sp>
        <p:nvSpPr>
          <p:cNvPr id="95235" name="Rectangle 3"/>
          <p:cNvSpPr>
            <a:spLocks noGrp="1" noChangeArrowheads="1"/>
          </p:cNvSpPr>
          <p:nvPr>
            <p:ph type="body" idx="1"/>
          </p:nvPr>
        </p:nvSpPr>
        <p:spPr>
          <a:xfrm>
            <a:off x="685800" y="1295400"/>
            <a:ext cx="7772400" cy="5105400"/>
          </a:xfrm>
        </p:spPr>
        <p:txBody>
          <a:bodyPr/>
          <a:lstStyle/>
          <a:p>
            <a:pPr>
              <a:buNone/>
            </a:pPr>
            <a:endParaRPr lang="en-US" dirty="0"/>
          </a:p>
          <a:p>
            <a:r>
              <a:rPr lang="en-US" dirty="0"/>
              <a:t>Many of the above features embody transformations that are</a:t>
            </a:r>
          </a:p>
          <a:p>
            <a:pPr lvl="1"/>
            <a:r>
              <a:rPr lang="en-US" dirty="0"/>
              <a:t>Language-specific and</a:t>
            </a:r>
          </a:p>
          <a:p>
            <a:pPr lvl="1"/>
            <a:r>
              <a:rPr lang="en-US" dirty="0"/>
              <a:t>Often, application-specific</a:t>
            </a:r>
          </a:p>
          <a:p>
            <a:r>
              <a:rPr lang="en-US" dirty="0"/>
              <a:t>These are “plug-in” addenda to the indexing process</a:t>
            </a:r>
          </a:p>
          <a:p>
            <a:r>
              <a:rPr lang="en-US" dirty="0"/>
              <a:t>Both open source and commercial plug-ins available for handling these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0" y="304800"/>
            <a:ext cx="7772400" cy="1143000"/>
          </a:xfrm>
        </p:spPr>
        <p:txBody>
          <a:bodyPr/>
          <a:lstStyle/>
          <a:p>
            <a:r>
              <a:rPr lang="en-US"/>
              <a:t>Text Documents</a:t>
            </a:r>
          </a:p>
        </p:txBody>
      </p:sp>
      <p:sp>
        <p:nvSpPr>
          <p:cNvPr id="103427" name="Text Box 3"/>
          <p:cNvSpPr txBox="1">
            <a:spLocks noChangeArrowheads="1"/>
          </p:cNvSpPr>
          <p:nvPr/>
        </p:nvSpPr>
        <p:spPr bwMode="auto">
          <a:xfrm>
            <a:off x="533400" y="1447800"/>
            <a:ext cx="8610600" cy="4473575"/>
          </a:xfrm>
          <a:prstGeom prst="rect">
            <a:avLst/>
          </a:prstGeom>
          <a:noFill/>
          <a:ln w="9525">
            <a:noFill/>
            <a:miter lim="800000"/>
            <a:headEnd/>
            <a:tailEnd/>
          </a:ln>
        </p:spPr>
        <p:txBody>
          <a:bodyPr>
            <a:prstTxWarp prst="textNoShape">
              <a:avLst/>
            </a:prstTxWarp>
            <a:spAutoFit/>
          </a:bodyPr>
          <a:lstStyle/>
          <a:p>
            <a:pPr>
              <a:spcBef>
                <a:spcPct val="50000"/>
              </a:spcBef>
            </a:pPr>
            <a:r>
              <a:rPr lang="en-US"/>
              <a:t>A text digital document consists of a sequence of </a:t>
            </a:r>
            <a:r>
              <a:rPr lang="en-US" b="1">
                <a:solidFill>
                  <a:srgbClr val="0000CC"/>
                </a:solidFill>
              </a:rPr>
              <a:t>words</a:t>
            </a:r>
            <a:r>
              <a:rPr lang="en-US"/>
              <a:t> and other symbols, e.g., punctuation. </a:t>
            </a:r>
          </a:p>
          <a:p>
            <a:pPr>
              <a:spcBef>
                <a:spcPct val="50000"/>
              </a:spcBef>
            </a:pPr>
            <a:r>
              <a:rPr lang="en-US"/>
              <a:t>The individual words and other symbols are known as </a:t>
            </a:r>
            <a:r>
              <a:rPr lang="en-US" b="1">
                <a:solidFill>
                  <a:srgbClr val="0000CC"/>
                </a:solidFill>
              </a:rPr>
              <a:t>tokens</a:t>
            </a:r>
            <a:r>
              <a:rPr lang="en-US">
                <a:solidFill>
                  <a:schemeClr val="tx2"/>
                </a:solidFill>
              </a:rPr>
              <a:t> or</a:t>
            </a:r>
            <a:r>
              <a:rPr lang="en-US" b="1">
                <a:solidFill>
                  <a:srgbClr val="0000CC"/>
                </a:solidFill>
              </a:rPr>
              <a:t> terms</a:t>
            </a:r>
            <a:r>
              <a:rPr lang="en-US"/>
              <a:t>.</a:t>
            </a:r>
          </a:p>
          <a:p>
            <a:pPr>
              <a:spcBef>
                <a:spcPct val="50000"/>
              </a:spcBef>
            </a:pPr>
            <a:r>
              <a:rPr lang="en-US"/>
              <a:t>A textual document can be:</a:t>
            </a:r>
          </a:p>
          <a:p>
            <a:pPr>
              <a:spcBef>
                <a:spcPct val="50000"/>
              </a:spcBef>
            </a:pPr>
            <a:r>
              <a:rPr lang="en-US">
                <a:ea typeface="Times New Roman" charset="0"/>
                <a:cs typeface="Times New Roman" charset="0"/>
              </a:rPr>
              <a:t>•    </a:t>
            </a:r>
            <a:r>
              <a:rPr lang="en-US" b="1">
                <a:solidFill>
                  <a:srgbClr val="0000CC"/>
                </a:solidFill>
                <a:ea typeface="Times New Roman" charset="0"/>
                <a:cs typeface="Times New Roman" charset="0"/>
              </a:rPr>
              <a:t>Free text</a:t>
            </a:r>
            <a:r>
              <a:rPr lang="en-US">
                <a:ea typeface="Times New Roman" charset="0"/>
                <a:cs typeface="Times New Roman" charset="0"/>
              </a:rPr>
              <a:t>, also known as </a:t>
            </a:r>
            <a:r>
              <a:rPr lang="en-US" b="1">
                <a:solidFill>
                  <a:srgbClr val="0000CC"/>
                </a:solidFill>
                <a:ea typeface="Times New Roman" charset="0"/>
                <a:cs typeface="Times New Roman" charset="0"/>
              </a:rPr>
              <a:t>unstructured</a:t>
            </a:r>
            <a:r>
              <a:rPr lang="en-US">
                <a:ea typeface="Times New Roman" charset="0"/>
                <a:cs typeface="Times New Roman" charset="0"/>
              </a:rPr>
              <a:t> text, which is a </a:t>
            </a:r>
          </a:p>
          <a:p>
            <a:r>
              <a:rPr lang="en-US">
                <a:ea typeface="Times New Roman" charset="0"/>
                <a:cs typeface="Times New Roman" charset="0"/>
              </a:rPr>
              <a:t>     continuous sequence of tokens.</a:t>
            </a:r>
          </a:p>
          <a:p>
            <a:pPr>
              <a:spcBef>
                <a:spcPct val="50000"/>
              </a:spcBef>
            </a:pPr>
            <a:r>
              <a:rPr lang="en-US">
                <a:ea typeface="Times New Roman" charset="0"/>
                <a:cs typeface="Times New Roman" charset="0"/>
              </a:rPr>
              <a:t>•    </a:t>
            </a:r>
            <a:r>
              <a:rPr lang="en-US" b="1">
                <a:solidFill>
                  <a:srgbClr val="0000CC"/>
                </a:solidFill>
                <a:ea typeface="Times New Roman" charset="0"/>
                <a:cs typeface="Times New Roman" charset="0"/>
              </a:rPr>
              <a:t>Fielded text</a:t>
            </a:r>
            <a:r>
              <a:rPr lang="en-US">
                <a:ea typeface="Times New Roman" charset="0"/>
                <a:cs typeface="Times New Roman" charset="0"/>
              </a:rPr>
              <a:t>, also known as </a:t>
            </a:r>
            <a:r>
              <a:rPr lang="en-US" b="1">
                <a:solidFill>
                  <a:srgbClr val="0000CC"/>
                </a:solidFill>
                <a:ea typeface="Times New Roman" charset="0"/>
                <a:cs typeface="Times New Roman" charset="0"/>
              </a:rPr>
              <a:t>structured</a:t>
            </a:r>
            <a:r>
              <a:rPr lang="en-US">
                <a:ea typeface="Times New Roman" charset="0"/>
                <a:cs typeface="Times New Roman" charset="0"/>
              </a:rPr>
              <a:t> text, in which the text </a:t>
            </a:r>
          </a:p>
          <a:p>
            <a:r>
              <a:rPr lang="en-US">
                <a:ea typeface="Times New Roman" charset="0"/>
                <a:cs typeface="Times New Roman" charset="0"/>
              </a:rPr>
              <a:t>     is broken into sections that are distinguished by tags or other </a:t>
            </a:r>
          </a:p>
          <a:p>
            <a:r>
              <a:rPr lang="en-US">
                <a:ea typeface="Times New Roman" charset="0"/>
                <a:cs typeface="Times New Roman" charset="0"/>
              </a:rPr>
              <a:t>     markup.  </a:t>
            </a:r>
          </a:p>
        </p:txBody>
      </p:sp>
      <p:sp>
        <p:nvSpPr>
          <p:cNvPr id="103428" name="Text Box 4"/>
          <p:cNvSpPr txBox="1">
            <a:spLocks noChangeArrowheads="1"/>
          </p:cNvSpPr>
          <p:nvPr/>
        </p:nvSpPr>
        <p:spPr bwMode="auto">
          <a:xfrm>
            <a:off x="2270125" y="5756275"/>
            <a:ext cx="1532792" cy="461665"/>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Examples?</a:t>
            </a:r>
            <a:endParaRPr lang="en-US"/>
          </a:p>
        </p:txBody>
      </p:sp>
    </p:spTree>
    <p:extLst>
      <p:ext uri="{BB962C8B-B14F-4D97-AF65-F5344CB8AC3E}">
        <p14:creationId xmlns:p14="http://schemas.microsoft.com/office/powerpoint/2010/main" val="20110709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Normalization: other languages</a:t>
            </a:r>
          </a:p>
        </p:txBody>
      </p:sp>
      <p:sp>
        <p:nvSpPr>
          <p:cNvPr id="97283" name="Rectangle 3"/>
          <p:cNvSpPr>
            <a:spLocks noGrp="1" noChangeArrowheads="1"/>
          </p:cNvSpPr>
          <p:nvPr>
            <p:ph type="body" idx="1"/>
          </p:nvPr>
        </p:nvSpPr>
        <p:spPr/>
        <p:txBody>
          <a:bodyPr/>
          <a:lstStyle/>
          <a:p>
            <a:pPr>
              <a:lnSpc>
                <a:spcPct val="90000"/>
              </a:lnSpc>
            </a:pPr>
            <a:r>
              <a:rPr lang="en-US" dirty="0"/>
              <a:t>Accents:</a:t>
            </a:r>
            <a:r>
              <a:rPr lang="en-US" b="1" i="1" dirty="0"/>
              <a:t> résumé</a:t>
            </a:r>
            <a:r>
              <a:rPr lang="en-US" dirty="0"/>
              <a:t> vs. </a:t>
            </a:r>
            <a:r>
              <a:rPr lang="en-US" b="1" i="1" dirty="0"/>
              <a:t>resume</a:t>
            </a:r>
            <a:r>
              <a:rPr lang="en-US" dirty="0"/>
              <a:t>.</a:t>
            </a:r>
          </a:p>
          <a:p>
            <a:pPr>
              <a:lnSpc>
                <a:spcPct val="90000"/>
              </a:lnSpc>
            </a:pPr>
            <a:r>
              <a:rPr lang="en-US" dirty="0">
                <a:sym typeface="Symbol" charset="2"/>
              </a:rPr>
              <a:t>Most important criterion:</a:t>
            </a:r>
          </a:p>
          <a:p>
            <a:pPr lvl="1">
              <a:lnSpc>
                <a:spcPct val="90000"/>
              </a:lnSpc>
            </a:pPr>
            <a:r>
              <a:rPr lang="en-US" dirty="0">
                <a:sym typeface="Symbol" charset="2"/>
              </a:rPr>
              <a:t>How will your users write their queries for these words?</a:t>
            </a:r>
          </a:p>
          <a:p>
            <a:pPr lvl="1">
              <a:lnSpc>
                <a:spcPct val="90000"/>
              </a:lnSpc>
            </a:pPr>
            <a:endParaRPr lang="en-US" dirty="0">
              <a:sym typeface="Symbol" charset="2"/>
            </a:endParaRPr>
          </a:p>
          <a:p>
            <a:pPr>
              <a:lnSpc>
                <a:spcPct val="90000"/>
              </a:lnSpc>
            </a:pPr>
            <a:r>
              <a:rPr lang="en-US" dirty="0">
                <a:sym typeface="Symbol" charset="2"/>
              </a:rPr>
              <a:t>Even in languages that standardly have accents, users often may not type them</a:t>
            </a:r>
          </a:p>
          <a:p>
            <a:pPr>
              <a:lnSpc>
                <a:spcPct val="90000"/>
              </a:lnSpc>
            </a:pPr>
            <a:endParaRPr lang="en-US" dirty="0">
              <a:sym typeface="Symbol" charset="2"/>
            </a:endParaRPr>
          </a:p>
          <a:p>
            <a:pPr>
              <a:lnSpc>
                <a:spcPct val="90000"/>
              </a:lnSpc>
            </a:pPr>
            <a:r>
              <a:rPr lang="en-US" dirty="0">
                <a:sym typeface="Symbol" charset="2"/>
              </a:rPr>
              <a:t>German: </a:t>
            </a:r>
            <a:r>
              <a:rPr lang="en-US" dirty="0" err="1">
                <a:sym typeface="Symbol" charset="2"/>
              </a:rPr>
              <a:t>Tuebingen</a:t>
            </a:r>
            <a:r>
              <a:rPr lang="en-US" dirty="0">
                <a:sym typeface="Symbol" charset="2"/>
              </a:rPr>
              <a:t> vs. Tübingen</a:t>
            </a:r>
          </a:p>
          <a:p>
            <a:pPr lvl="1">
              <a:lnSpc>
                <a:spcPct val="90000"/>
              </a:lnSpc>
            </a:pPr>
            <a:r>
              <a:rPr lang="en-US" dirty="0">
                <a:sym typeface="Symbol" charset="2"/>
              </a:rPr>
              <a:t>Should be equivalent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Normalization: other languages</a:t>
            </a:r>
          </a:p>
        </p:txBody>
      </p:sp>
      <p:sp>
        <p:nvSpPr>
          <p:cNvPr id="99331" name="Rectangle 3"/>
          <p:cNvSpPr>
            <a:spLocks noGrp="1" noChangeArrowheads="1"/>
          </p:cNvSpPr>
          <p:nvPr>
            <p:ph type="body" idx="1"/>
          </p:nvPr>
        </p:nvSpPr>
        <p:spPr>
          <a:xfrm>
            <a:off x="685800" y="1219200"/>
            <a:ext cx="7772400" cy="5334000"/>
          </a:xfrm>
        </p:spPr>
        <p:txBody>
          <a:bodyPr/>
          <a:lstStyle/>
          <a:p>
            <a:r>
              <a:rPr lang="en-US">
                <a:sym typeface="Symbol" charset="2"/>
              </a:rPr>
              <a:t>Need to “normalize” indexed text as well as query terms into the same form</a:t>
            </a:r>
          </a:p>
          <a:p>
            <a:endParaRPr lang="en-US">
              <a:sym typeface="Symbol" charset="2"/>
            </a:endParaRPr>
          </a:p>
          <a:p>
            <a:r>
              <a:rPr lang="en-US">
                <a:sym typeface="Symbol" charset="2"/>
              </a:rPr>
              <a:t>Character-level alphabet detection and conversion</a:t>
            </a:r>
          </a:p>
          <a:p>
            <a:pPr lvl="1"/>
            <a:r>
              <a:rPr lang="en-US">
                <a:sym typeface="Symbol" charset="2"/>
              </a:rPr>
              <a:t>Tokenization not separable from this.</a:t>
            </a:r>
          </a:p>
          <a:p>
            <a:pPr lvl="1"/>
            <a:r>
              <a:rPr lang="en-US">
                <a:sym typeface="Symbol" charset="2"/>
              </a:rPr>
              <a:t>Sometimes ambiguous:</a:t>
            </a:r>
          </a:p>
        </p:txBody>
      </p:sp>
      <p:grpSp>
        <p:nvGrpSpPr>
          <p:cNvPr id="99332" name="Group 4"/>
          <p:cNvGrpSpPr>
            <a:grpSpLocks/>
          </p:cNvGrpSpPr>
          <p:nvPr/>
        </p:nvGrpSpPr>
        <p:grpSpPr bwMode="auto">
          <a:xfrm>
            <a:off x="2209800" y="2667000"/>
            <a:ext cx="4140200" cy="2743200"/>
            <a:chOff x="1497" y="2448"/>
            <a:chExt cx="2608" cy="1728"/>
          </a:xfrm>
        </p:grpSpPr>
        <p:sp>
          <p:nvSpPr>
            <p:cNvPr id="99336" name="Text Box 5"/>
            <p:cNvSpPr txBox="1">
              <a:spLocks noChangeArrowheads="1"/>
            </p:cNvSpPr>
            <p:nvPr/>
          </p:nvSpPr>
          <p:spPr bwMode="auto">
            <a:xfrm>
              <a:off x="1772" y="2448"/>
              <a:ext cx="1568" cy="288"/>
            </a:xfrm>
            <a:prstGeom prst="rect">
              <a:avLst/>
            </a:prstGeom>
            <a:noFill/>
            <a:ln w="9525">
              <a:noFill/>
              <a:miter lim="800000"/>
              <a:headEnd/>
              <a:tailEnd/>
            </a:ln>
          </p:spPr>
          <p:txBody>
            <a:bodyPr wrap="none">
              <a:prstTxWarp prst="textNoShape">
                <a:avLst/>
              </a:prstTxWarp>
              <a:spAutoFit/>
            </a:bodyPr>
            <a:lstStyle/>
            <a:p>
              <a:pPr eaLnBrk="1" hangingPunct="1"/>
              <a:r>
                <a:rPr lang="en-US" b="1" i="1">
                  <a:solidFill>
                    <a:srgbClr val="A40508"/>
                  </a:solidFill>
                  <a:latin typeface="楷体_GB2312" charset="0"/>
                </a:rPr>
                <a:t>7</a:t>
              </a:r>
              <a:r>
                <a:rPr lang="ja-JP" altLang="en-US" b="1" i="1">
                  <a:solidFill>
                    <a:srgbClr val="A40508"/>
                  </a:solidFill>
                  <a:latin typeface="楷体_GB2312" charset="0"/>
                  <a:ea typeface="ＭＳ Ｐゴシック" charset="-128"/>
                  <a:cs typeface="ＭＳ Ｐゴシック" charset="-128"/>
                </a:rPr>
                <a:t>月</a:t>
              </a:r>
              <a:r>
                <a:rPr lang="en-US" altLang="ja-JP" b="1" i="1">
                  <a:solidFill>
                    <a:srgbClr val="A40508"/>
                  </a:solidFill>
                  <a:latin typeface="楷体_GB2312" charset="0"/>
                </a:rPr>
                <a:t>30</a:t>
              </a:r>
              <a:r>
                <a:rPr lang="ja-JP" altLang="en-US" b="1" i="1">
                  <a:solidFill>
                    <a:srgbClr val="A40508"/>
                  </a:solidFill>
                  <a:latin typeface="楷体_GB2312" charset="0"/>
                  <a:ea typeface="ＭＳ Ｐゴシック" charset="-128"/>
                  <a:cs typeface="ＭＳ Ｐゴシック" charset="-128"/>
                </a:rPr>
                <a:t>日</a:t>
              </a:r>
              <a:r>
                <a:rPr lang="en-US" altLang="ja-JP" b="1" i="1">
                  <a:solidFill>
                    <a:srgbClr val="A40508"/>
                  </a:solidFill>
                  <a:latin typeface="楷体_GB2312" charset="0"/>
                </a:rPr>
                <a:t> vs. 7/30</a:t>
              </a:r>
              <a:endParaRPr lang="en-US" b="1" i="1">
                <a:solidFill>
                  <a:srgbClr val="A40508"/>
                </a:solidFill>
                <a:latin typeface="楷体_GB2312" charset="0"/>
              </a:endParaRPr>
            </a:p>
          </p:txBody>
        </p:sp>
        <p:sp>
          <p:nvSpPr>
            <p:cNvPr id="99337" name="Text Box 6"/>
            <p:cNvSpPr txBox="1">
              <a:spLocks noChangeArrowheads="1"/>
            </p:cNvSpPr>
            <p:nvPr/>
          </p:nvSpPr>
          <p:spPr bwMode="auto">
            <a:xfrm>
              <a:off x="1497" y="3888"/>
              <a:ext cx="2608" cy="288"/>
            </a:xfrm>
            <a:prstGeom prst="rect">
              <a:avLst/>
            </a:prstGeom>
            <a:noFill/>
            <a:ln w="9525">
              <a:noFill/>
              <a:miter lim="800000"/>
              <a:headEnd/>
              <a:tailEnd/>
            </a:ln>
          </p:spPr>
          <p:txBody>
            <a:bodyPr wrap="none">
              <a:prstTxWarp prst="textNoShape">
                <a:avLst/>
              </a:prstTxWarp>
              <a:spAutoFit/>
            </a:bodyPr>
            <a:lstStyle/>
            <a:p>
              <a:pPr eaLnBrk="1" hangingPunct="1"/>
              <a:r>
                <a:rPr lang="en-US" b="1" i="1">
                  <a:latin typeface="Lucida Sans" charset="0"/>
                </a:rPr>
                <a:t>Morgen will ich in MIT</a:t>
              </a:r>
              <a:r>
                <a:rPr lang="en-US">
                  <a:latin typeface="Lucida Sans" charset="0"/>
                </a:rPr>
                <a:t> … </a:t>
              </a:r>
            </a:p>
          </p:txBody>
        </p:sp>
      </p:grpSp>
      <p:grpSp>
        <p:nvGrpSpPr>
          <p:cNvPr id="99333" name="Group 7"/>
          <p:cNvGrpSpPr>
            <a:grpSpLocks/>
          </p:cNvGrpSpPr>
          <p:nvPr/>
        </p:nvGrpSpPr>
        <p:grpSpPr bwMode="auto">
          <a:xfrm>
            <a:off x="5105400" y="4572000"/>
            <a:ext cx="3821113" cy="831850"/>
            <a:chOff x="3216" y="3604"/>
            <a:chExt cx="2407" cy="524"/>
          </a:xfrm>
        </p:grpSpPr>
        <p:sp>
          <p:nvSpPr>
            <p:cNvPr id="99334" name="Rectangle 8"/>
            <p:cNvSpPr>
              <a:spLocks noChangeArrowheads="1"/>
            </p:cNvSpPr>
            <p:nvPr/>
          </p:nvSpPr>
          <p:spPr bwMode="auto">
            <a:xfrm>
              <a:off x="3216" y="3888"/>
              <a:ext cx="432" cy="240"/>
            </a:xfrm>
            <a:prstGeom prst="rect">
              <a:avLst/>
            </a:prstGeom>
            <a:noFill/>
            <a:ln w="9525">
              <a:solidFill>
                <a:schemeClr val="tx1"/>
              </a:solidFill>
              <a:miter lim="800000"/>
              <a:headEnd/>
              <a:tailEnd/>
            </a:ln>
          </p:spPr>
          <p:txBody>
            <a:bodyPr wrap="none" anchor="ctr">
              <a:prstTxWarp prst="textNoShape">
                <a:avLst/>
              </a:prstTxWarp>
              <a:spAutoFit/>
            </a:bodyPr>
            <a:lstStyle/>
            <a:p>
              <a:endParaRPr lang="en-US"/>
            </a:p>
          </p:txBody>
        </p:sp>
        <p:sp>
          <p:nvSpPr>
            <p:cNvPr id="99335" name="AutoShape 9"/>
            <p:cNvSpPr>
              <a:spLocks/>
            </p:cNvSpPr>
            <p:nvPr/>
          </p:nvSpPr>
          <p:spPr bwMode="auto">
            <a:xfrm>
              <a:off x="4181" y="3604"/>
              <a:ext cx="1442" cy="524"/>
            </a:xfrm>
            <a:prstGeom prst="borderCallout2">
              <a:avLst>
                <a:gd name="adj1" fmla="val 18750"/>
                <a:gd name="adj2" fmla="val -3083"/>
                <a:gd name="adj3" fmla="val 18750"/>
                <a:gd name="adj4" fmla="val -10218"/>
                <a:gd name="adj5" fmla="val 72917"/>
                <a:gd name="adj6" fmla="val -36056"/>
              </a:avLst>
            </a:prstGeom>
            <a:noFill/>
            <a:ln w="9525">
              <a:solidFill>
                <a:schemeClr val="tx1"/>
              </a:solidFill>
              <a:miter lim="800000"/>
              <a:headEnd/>
              <a:tailEnd/>
            </a:ln>
          </p:spPr>
          <p:txBody>
            <a:bodyPr wrap="none">
              <a:prstTxWarp prst="textNoShape">
                <a:avLst/>
              </a:prstTxWarp>
              <a:spAutoFit/>
            </a:bodyPr>
            <a:lstStyle/>
            <a:p>
              <a:pPr algn="ctr" eaLnBrk="1" hangingPunct="1"/>
              <a:r>
                <a:rPr lang="en-US">
                  <a:latin typeface="Lucida Sans" charset="0"/>
                </a:rPr>
                <a:t>Is this</a:t>
              </a:r>
            </a:p>
            <a:p>
              <a:pPr algn="ctr" eaLnBrk="1" hangingPunct="1"/>
              <a:r>
                <a:rPr lang="en-US">
                  <a:latin typeface="Lucida Sans" charset="0"/>
                </a:rPr>
                <a:t>German “mit”?</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Dictionary entries – first cut</a:t>
            </a:r>
          </a:p>
        </p:txBody>
      </p:sp>
      <p:graphicFrame>
        <p:nvGraphicFramePr>
          <p:cNvPr id="448536" name="Group 24"/>
          <p:cNvGraphicFramePr>
            <a:graphicFrameLocks noGrp="1"/>
          </p:cNvGraphicFramePr>
          <p:nvPr>
            <p:ph type="tbl" idx="1"/>
          </p:nvPr>
        </p:nvGraphicFramePr>
        <p:xfrm>
          <a:off x="685800" y="1447800"/>
          <a:ext cx="3505200" cy="4876800"/>
        </p:xfrm>
        <a:graphic>
          <a:graphicData uri="http://schemas.openxmlformats.org/drawingml/2006/table">
            <a:tbl>
              <a:tblPr/>
              <a:tblGrid>
                <a:gridCol w="3505200">
                  <a:extLst>
                    <a:ext uri="{9D8B030D-6E8A-4147-A177-3AD203B41FA5}">
                      <a16:colId xmlns:a16="http://schemas.microsoft.com/office/drawing/2014/main" val="20000"/>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800" b="1" i="1" u="none" strike="noStrike" cap="none" normalizeH="0" baseline="0">
                          <a:ln>
                            <a:noFill/>
                          </a:ln>
                          <a:solidFill>
                            <a:schemeClr val="tx1"/>
                          </a:solidFill>
                          <a:effectLst/>
                          <a:latin typeface="Times New Roman" charset="0"/>
                        </a:rPr>
                        <a:t>ensemble.french</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ja-JP" altLang="en-US" sz="2700" b="1" i="1" u="none" strike="noStrike" cap="none" normalizeH="0" baseline="0">
                          <a:ln>
                            <a:noFill/>
                          </a:ln>
                          <a:solidFill>
                            <a:schemeClr val="tx1"/>
                          </a:solidFill>
                          <a:effectLst/>
                          <a:latin typeface="Tahoma" charset="0"/>
                          <a:ea typeface="ＭＳ Ｐゴシック" charset="-128"/>
                          <a:cs typeface="ＭＳ Ｐゴシック" charset="-128"/>
                        </a:rPr>
                        <a:t>時間</a:t>
                      </a:r>
                      <a:r>
                        <a:rPr kumimoji="0" lang="ja-JP" altLang="en-US" sz="2700" b="1" i="1" u="none" strike="noStrike" cap="none" normalizeH="0" baseline="0">
                          <a:ln>
                            <a:noFill/>
                          </a:ln>
                          <a:solidFill>
                            <a:schemeClr val="tx1"/>
                          </a:solidFill>
                          <a:effectLst/>
                          <a:latin typeface="Times New Roman" charset="0"/>
                          <a:ea typeface="ＭＳ Ｐゴシック" charset="-128"/>
                          <a:cs typeface="ＭＳ Ｐゴシック" charset="-128"/>
                        </a:rPr>
                        <a:t>.</a:t>
                      </a:r>
                      <a:r>
                        <a:rPr kumimoji="0" lang="en-US" altLang="ja-JP" sz="2800" b="1" i="1" u="none" strike="noStrike" cap="none" normalizeH="0" baseline="0">
                          <a:ln>
                            <a:noFill/>
                          </a:ln>
                          <a:solidFill>
                            <a:schemeClr val="tx1"/>
                          </a:solidFill>
                          <a:effectLst/>
                          <a:latin typeface="Times New Roman" charset="0"/>
                          <a:ea typeface="ＭＳ Ｐゴシック" charset="-128"/>
                          <a:cs typeface="ＭＳ Ｐゴシック" charset="-128"/>
                        </a:rPr>
                        <a:t>japanese</a:t>
                      </a:r>
                      <a:endParaRPr kumimoji="0" lang="en-US" sz="2800" b="1" i="1"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800" b="1" i="1" u="none" strike="noStrike" cap="none" normalizeH="0" baseline="0">
                          <a:ln>
                            <a:noFill/>
                          </a:ln>
                          <a:solidFill>
                            <a:schemeClr val="tx1"/>
                          </a:solidFill>
                          <a:effectLst/>
                          <a:latin typeface="Times New Roman" charset="0"/>
                        </a:rPr>
                        <a:t>MIT.english</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800" b="1" i="1" u="none" strike="noStrike" cap="none" normalizeH="0" baseline="0">
                          <a:ln>
                            <a:noFill/>
                          </a:ln>
                          <a:solidFill>
                            <a:schemeClr val="tx1"/>
                          </a:solidFill>
                          <a:effectLst/>
                          <a:latin typeface="Times New Roman" charset="0"/>
                        </a:rPr>
                        <a:t>mit.german</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800" b="1" i="1" u="none" strike="noStrike" cap="none" normalizeH="0" baseline="0">
                          <a:ln>
                            <a:noFill/>
                          </a:ln>
                          <a:solidFill>
                            <a:schemeClr val="tx1"/>
                          </a:solidFill>
                          <a:effectLst/>
                          <a:latin typeface="Times New Roman" charset="0"/>
                        </a:rPr>
                        <a:t>guaranteed.english</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800" b="1" i="1" u="none" strike="noStrike" cap="none" normalizeH="0" baseline="0">
                          <a:ln>
                            <a:noFill/>
                          </a:ln>
                          <a:solidFill>
                            <a:schemeClr val="tx1"/>
                          </a:solidFill>
                          <a:effectLst/>
                          <a:latin typeface="Times New Roman" charset="0"/>
                        </a:rPr>
                        <a:t>entries.english</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800" b="1" i="1" u="none" strike="noStrike" cap="none" normalizeH="0" baseline="0">
                          <a:ln>
                            <a:noFill/>
                          </a:ln>
                          <a:solidFill>
                            <a:schemeClr val="tx1"/>
                          </a:solidFill>
                          <a:effectLst/>
                          <a:latin typeface="Times New Roman" charset="0"/>
                        </a:rPr>
                        <a:t>sometimes.english</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6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800" b="1" i="1" u="none" strike="noStrike" cap="none" normalizeH="0" baseline="0">
                          <a:ln>
                            <a:noFill/>
                          </a:ln>
                          <a:solidFill>
                            <a:schemeClr val="tx1"/>
                          </a:solidFill>
                          <a:effectLst/>
                          <a:latin typeface="Times New Roman" charset="0"/>
                        </a:rPr>
                        <a:t>tokenization.english</a:t>
                      </a:r>
                    </a:p>
                  </a:txBody>
                  <a:tcPr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1399" name="AutoShape 23"/>
          <p:cNvSpPr>
            <a:spLocks noChangeArrowheads="1"/>
          </p:cNvSpPr>
          <p:nvPr/>
        </p:nvSpPr>
        <p:spPr bwMode="auto">
          <a:xfrm>
            <a:off x="4408488" y="3121025"/>
            <a:ext cx="4125912" cy="2292350"/>
          </a:xfrm>
          <a:prstGeom prst="leftArrowCallout">
            <a:avLst>
              <a:gd name="adj1" fmla="val 25000"/>
              <a:gd name="adj2" fmla="val 25000"/>
              <a:gd name="adj3" fmla="val 29998"/>
              <a:gd name="adj4" fmla="val 66667"/>
            </a:avLst>
          </a:prstGeom>
          <a:solidFill>
            <a:schemeClr val="accent1"/>
          </a:solidFill>
          <a:ln w="9525">
            <a:solidFill>
              <a:schemeClr val="tx1"/>
            </a:solidFill>
            <a:miter lim="800000"/>
            <a:headEnd/>
            <a:tailEnd/>
          </a:ln>
        </p:spPr>
        <p:txBody>
          <a:bodyPr anchor="ctr">
            <a:prstTxWarp prst="textNoShape">
              <a:avLst/>
            </a:prstTxWarp>
            <a:spAutoFit/>
          </a:bodyPr>
          <a:lstStyle/>
          <a:p>
            <a:pPr algn="ctr" eaLnBrk="1" hangingPunct="1"/>
            <a:r>
              <a:rPr lang="en-US">
                <a:latin typeface="Lucida Sans" charset="0"/>
              </a:rPr>
              <a:t>These may be grouped by language.  More on this in ranking/query processing.</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Interface</a:t>
            </a:r>
          </a:p>
        </p:txBody>
      </p:sp>
      <p:sp>
        <p:nvSpPr>
          <p:cNvPr id="109571" name="Rectangle 3"/>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Query Engine</a:t>
            </a:r>
          </a:p>
        </p:txBody>
      </p:sp>
      <p:sp>
        <p:nvSpPr>
          <p:cNvPr id="109572" name="Rectangle 4"/>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Indexer</a:t>
            </a:r>
          </a:p>
        </p:txBody>
      </p:sp>
      <p:sp>
        <p:nvSpPr>
          <p:cNvPr id="109573" name="Oval 5"/>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Index</a:t>
            </a:r>
          </a:p>
        </p:txBody>
      </p:sp>
      <p:sp>
        <p:nvSpPr>
          <p:cNvPr id="109574" name="Rectangle 6"/>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Crawler</a:t>
            </a:r>
          </a:p>
        </p:txBody>
      </p:sp>
      <p:sp>
        <p:nvSpPr>
          <p:cNvPr id="109575" name="Line 7"/>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76" name="Line 8"/>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77" name="Line 9"/>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78" name="Line 10"/>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79" name="Line 11"/>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80" name="Line 12"/>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81" name="Line 13"/>
          <p:cNvSpPr>
            <a:spLocks noChangeShapeType="1"/>
          </p:cNvSpPr>
          <p:nvPr/>
        </p:nvSpPr>
        <p:spPr bwMode="auto">
          <a:xfrm flipV="1">
            <a:off x="4724400" y="3200400"/>
            <a:ext cx="0" cy="990600"/>
          </a:xfrm>
          <a:prstGeom prst="line">
            <a:avLst/>
          </a:prstGeom>
          <a:noFill/>
          <a:ln w="9525">
            <a:solidFill>
              <a:schemeClr val="tx1"/>
            </a:solidFill>
            <a:miter lim="800000"/>
            <a:headEnd/>
            <a:tailEnd/>
          </a:ln>
        </p:spPr>
        <p:txBody>
          <a:bodyPr wrap="none">
            <a:prstTxWarp prst="textNoShape">
              <a:avLst/>
            </a:prstTxWarp>
          </a:bodyPr>
          <a:lstStyle/>
          <a:p>
            <a:endParaRPr lang="en-US"/>
          </a:p>
        </p:txBody>
      </p:sp>
      <p:sp>
        <p:nvSpPr>
          <p:cNvPr id="109582" name="Line 14"/>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09583" name="Line 15"/>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09584" name="Line 16"/>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85" name="Line 17"/>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09586" name="Line 18"/>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09587" name="Line 19"/>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88" name="Line 20"/>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89" name="Line 21"/>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109590" name="Text Box 22"/>
          <p:cNvSpPr txBox="1">
            <a:spLocks noChangeArrowheads="1"/>
          </p:cNvSpPr>
          <p:nvPr/>
        </p:nvSpPr>
        <p:spPr bwMode="auto">
          <a:xfrm>
            <a:off x="517525" y="3394075"/>
            <a:ext cx="877888" cy="457200"/>
          </a:xfrm>
          <a:prstGeom prst="rect">
            <a:avLst/>
          </a:prstGeom>
          <a:noFill/>
          <a:ln w="9525">
            <a:noFill/>
            <a:miter lim="800000"/>
            <a:headEnd/>
            <a:tailEnd/>
          </a:ln>
        </p:spPr>
        <p:txBody>
          <a:bodyPr wrap="none">
            <a:prstTxWarp prst="textNoShape">
              <a:avLst/>
            </a:prstTxWarp>
            <a:spAutoFit/>
          </a:bodyPr>
          <a:lstStyle/>
          <a:p>
            <a:pPr eaLnBrk="1" hangingPunct="1"/>
            <a:r>
              <a:rPr lang="en-US"/>
              <a:t>Users</a:t>
            </a:r>
          </a:p>
        </p:txBody>
      </p:sp>
      <p:sp>
        <p:nvSpPr>
          <p:cNvPr id="109591" name="Text Box 23"/>
          <p:cNvSpPr txBox="1">
            <a:spLocks noChangeArrowheads="1"/>
          </p:cNvSpPr>
          <p:nvPr/>
        </p:nvSpPr>
        <p:spPr bwMode="auto">
          <a:xfrm>
            <a:off x="4267200" y="5562600"/>
            <a:ext cx="758825" cy="457200"/>
          </a:xfrm>
          <a:prstGeom prst="rect">
            <a:avLst/>
          </a:prstGeom>
          <a:noFill/>
          <a:ln w="9525">
            <a:noFill/>
            <a:miter lim="800000"/>
            <a:headEnd/>
            <a:tailEnd/>
          </a:ln>
        </p:spPr>
        <p:txBody>
          <a:bodyPr wrap="none">
            <a:prstTxWarp prst="textNoShape">
              <a:avLst/>
            </a:prstTxWarp>
            <a:spAutoFit/>
          </a:bodyPr>
          <a:lstStyle/>
          <a:p>
            <a:pPr eaLnBrk="1" hangingPunct="1"/>
            <a:r>
              <a:rPr lang="en-US"/>
              <a:t>Web</a:t>
            </a:r>
          </a:p>
        </p:txBody>
      </p:sp>
      <p:sp>
        <p:nvSpPr>
          <p:cNvPr id="109592" name="Text Box 24"/>
          <p:cNvSpPr txBox="1">
            <a:spLocks noChangeArrowheads="1"/>
          </p:cNvSpPr>
          <p:nvPr/>
        </p:nvSpPr>
        <p:spPr bwMode="auto">
          <a:xfrm>
            <a:off x="1828800" y="5943600"/>
            <a:ext cx="5422900" cy="579438"/>
          </a:xfrm>
          <a:prstGeom prst="rect">
            <a:avLst/>
          </a:prstGeom>
          <a:noFill/>
          <a:ln w="9525">
            <a:noFill/>
            <a:miter lim="800000"/>
            <a:headEnd/>
            <a:tailEnd/>
          </a:ln>
        </p:spPr>
        <p:txBody>
          <a:bodyPr wrap="none">
            <a:prstTxWarp prst="textNoShape">
              <a:avLst/>
            </a:prstTxWarp>
            <a:spAutoFit/>
          </a:bodyPr>
          <a:lstStyle/>
          <a:p>
            <a:pPr eaLnBrk="1" hangingPunct="1"/>
            <a:r>
              <a:rPr lang="en-US" sz="3200" b="1"/>
              <a:t>A Typical Web Search Engine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Content Analysis of Text</a:t>
            </a:r>
          </a:p>
        </p:txBody>
      </p:sp>
      <p:sp>
        <p:nvSpPr>
          <p:cNvPr id="111619" name="Rectangle 3"/>
          <p:cNvSpPr>
            <a:spLocks noGrp="1" noChangeArrowheads="1"/>
          </p:cNvSpPr>
          <p:nvPr>
            <p:ph type="body" idx="1"/>
          </p:nvPr>
        </p:nvSpPr>
        <p:spPr>
          <a:xfrm>
            <a:off x="609600" y="1600200"/>
            <a:ext cx="7772400" cy="4114800"/>
          </a:xfrm>
        </p:spPr>
        <p:txBody>
          <a:bodyPr/>
          <a:lstStyle/>
          <a:p>
            <a:r>
              <a:rPr lang="en-US" sz="2400"/>
              <a:t>Automated Transformation of </a:t>
            </a:r>
            <a:r>
              <a:rPr lang="en-US" sz="2400">
                <a:solidFill>
                  <a:srgbClr val="FF3300"/>
                </a:solidFill>
              </a:rPr>
              <a:t>raw text</a:t>
            </a:r>
            <a:r>
              <a:rPr lang="en-US" sz="2400"/>
              <a:t> into a form that represent some aspect(s) of its meaning</a:t>
            </a:r>
          </a:p>
          <a:p>
            <a:r>
              <a:rPr lang="en-US" sz="2400"/>
              <a:t>Including, but not limited to:</a:t>
            </a:r>
          </a:p>
          <a:p>
            <a:pPr lvl="1"/>
            <a:r>
              <a:rPr lang="en-US" sz="2000"/>
              <a:t>Token creation</a:t>
            </a:r>
          </a:p>
          <a:p>
            <a:pPr lvl="1"/>
            <a:r>
              <a:rPr lang="en-US" sz="2000"/>
              <a:t>Matrices and Vectorization</a:t>
            </a:r>
          </a:p>
          <a:p>
            <a:pPr lvl="1"/>
            <a:r>
              <a:rPr lang="en-US" sz="2000"/>
              <a:t>Phrase Detection</a:t>
            </a:r>
          </a:p>
          <a:p>
            <a:pPr lvl="1"/>
            <a:r>
              <a:rPr lang="en-US" sz="2000"/>
              <a:t>Categorization</a:t>
            </a:r>
          </a:p>
          <a:p>
            <a:pPr lvl="1"/>
            <a:r>
              <a:rPr lang="en-US" sz="2000"/>
              <a:t>Clustering</a:t>
            </a:r>
          </a:p>
          <a:p>
            <a:pPr lvl="1"/>
            <a:r>
              <a:rPr lang="en-US" sz="2000"/>
              <a:t>Summarization</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Techniques for Content Analysis</a:t>
            </a:r>
          </a:p>
        </p:txBody>
      </p:sp>
      <p:sp>
        <p:nvSpPr>
          <p:cNvPr id="113667" name="Rectangle 3"/>
          <p:cNvSpPr>
            <a:spLocks noGrp="1" noChangeArrowheads="1"/>
          </p:cNvSpPr>
          <p:nvPr>
            <p:ph type="body" idx="1"/>
          </p:nvPr>
        </p:nvSpPr>
        <p:spPr>
          <a:xfrm>
            <a:off x="685800" y="1447800"/>
            <a:ext cx="7772400" cy="4673600"/>
          </a:xfrm>
        </p:spPr>
        <p:txBody>
          <a:bodyPr/>
          <a:lstStyle/>
          <a:p>
            <a:r>
              <a:rPr lang="en-US" sz="2400"/>
              <a:t>Statistical / vector</a:t>
            </a:r>
          </a:p>
          <a:p>
            <a:pPr lvl="1"/>
            <a:r>
              <a:rPr lang="en-US" sz="1800"/>
              <a:t>Single Document</a:t>
            </a:r>
          </a:p>
          <a:p>
            <a:pPr lvl="1"/>
            <a:r>
              <a:rPr lang="en-US" sz="1800"/>
              <a:t>Full Collection</a:t>
            </a:r>
            <a:endParaRPr lang="en-US" sz="2000"/>
          </a:p>
          <a:p>
            <a:r>
              <a:rPr lang="en-US" sz="2400"/>
              <a:t>Linguistic</a:t>
            </a:r>
          </a:p>
          <a:p>
            <a:pPr lvl="1"/>
            <a:r>
              <a:rPr lang="en-US" sz="1800"/>
              <a:t>Syntactic</a:t>
            </a:r>
          </a:p>
          <a:p>
            <a:pPr lvl="1"/>
            <a:r>
              <a:rPr lang="en-US" sz="1800"/>
              <a:t>Semantic</a:t>
            </a:r>
          </a:p>
          <a:p>
            <a:pPr lvl="1"/>
            <a:r>
              <a:rPr lang="en-US" sz="1800"/>
              <a:t>Pragmatic</a:t>
            </a:r>
            <a:endParaRPr lang="en-US" sz="2000"/>
          </a:p>
          <a:p>
            <a:r>
              <a:rPr lang="en-US" sz="2400"/>
              <a:t>Knowledge-Based (Artificial Intelligence)</a:t>
            </a:r>
          </a:p>
          <a:p>
            <a:r>
              <a:rPr lang="en-US" sz="2400"/>
              <a:t>Hybrid (Combinations)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143000" y="1600200"/>
            <a:ext cx="7620000" cy="4524315"/>
          </a:xfrm>
          <a:prstGeom prst="rect">
            <a:avLst/>
          </a:prstGeom>
          <a:noFill/>
          <a:ln w="9525">
            <a:noFill/>
            <a:miter lim="800000"/>
            <a:headEnd/>
            <a:tailEnd/>
          </a:ln>
        </p:spPr>
        <p:txBody>
          <a:bodyPr>
            <a:prstTxWarp prst="textNoShape">
              <a:avLst/>
            </a:prstTxWarp>
            <a:spAutoFit/>
          </a:bodyPr>
          <a:lstStyle/>
          <a:p>
            <a:pPr>
              <a:spcBef>
                <a:spcPct val="50000"/>
              </a:spcBef>
              <a:buFont typeface="Arial" charset="0"/>
              <a:buChar char="•"/>
            </a:pPr>
            <a:r>
              <a:rPr lang="en-US" dirty="0"/>
              <a:t>Very common words, such as </a:t>
            </a:r>
            <a:r>
              <a:rPr lang="en-US" i="1" dirty="0"/>
              <a:t>of</a:t>
            </a:r>
            <a:r>
              <a:rPr lang="en-US" dirty="0"/>
              <a:t>, </a:t>
            </a:r>
            <a:r>
              <a:rPr lang="en-US" i="1" dirty="0"/>
              <a:t>and</a:t>
            </a:r>
            <a:r>
              <a:rPr lang="en-US" dirty="0"/>
              <a:t>, </a:t>
            </a:r>
            <a:r>
              <a:rPr lang="en-US" i="1" dirty="0"/>
              <a:t>the</a:t>
            </a:r>
            <a:r>
              <a:rPr lang="en-US" dirty="0"/>
              <a:t>, are rarely of use in information retrieval.</a:t>
            </a:r>
          </a:p>
          <a:p>
            <a:pPr>
              <a:spcBef>
                <a:spcPct val="50000"/>
              </a:spcBef>
              <a:buFont typeface="Arial" charset="0"/>
              <a:buChar char="•"/>
            </a:pPr>
            <a:r>
              <a:rPr lang="en-US" dirty="0"/>
              <a:t>A </a:t>
            </a:r>
            <a:r>
              <a:rPr lang="en-US" b="1" dirty="0">
                <a:solidFill>
                  <a:srgbClr val="0000CC"/>
                </a:solidFill>
              </a:rPr>
              <a:t>stop list</a:t>
            </a:r>
            <a:r>
              <a:rPr lang="en-US" dirty="0"/>
              <a:t> is a list of such words that are removed during lexical analysis.</a:t>
            </a:r>
          </a:p>
          <a:p>
            <a:pPr>
              <a:spcBef>
                <a:spcPct val="50000"/>
              </a:spcBef>
              <a:buFont typeface="Arial" charset="0"/>
              <a:buChar char="•"/>
            </a:pPr>
            <a:r>
              <a:rPr lang="en-US" b="1" i="1" dirty="0"/>
              <a:t>NOT INDEXED</a:t>
            </a:r>
          </a:p>
          <a:p>
            <a:pPr>
              <a:spcBef>
                <a:spcPct val="50000"/>
              </a:spcBef>
              <a:buFont typeface="Arial" charset="0"/>
              <a:buChar char="•"/>
            </a:pPr>
            <a:r>
              <a:rPr lang="en-US" dirty="0"/>
              <a:t>A long stop list saves space in indexes, speeds processing, and eliminates many false hits.</a:t>
            </a:r>
          </a:p>
          <a:p>
            <a:pPr>
              <a:spcBef>
                <a:spcPct val="50000"/>
              </a:spcBef>
              <a:buFont typeface="Arial" charset="0"/>
              <a:buChar char="•"/>
            </a:pPr>
            <a:r>
              <a:rPr lang="en-US" dirty="0"/>
              <a:t>However, common words are sometimes significant in information retrieval, which is an argument for a short stop list.  (Consider the query, </a:t>
            </a:r>
            <a:r>
              <a:rPr lang="en-US" dirty="0">
                <a:solidFill>
                  <a:srgbClr val="FF0000"/>
                </a:solidFill>
              </a:rPr>
              <a:t>"To be or not to be?"</a:t>
            </a:r>
            <a:r>
              <a:rPr lang="en-US" dirty="0"/>
              <a:t>)</a:t>
            </a:r>
          </a:p>
        </p:txBody>
      </p:sp>
      <p:sp>
        <p:nvSpPr>
          <p:cNvPr id="115715" name="Text Box 3"/>
          <p:cNvSpPr txBox="1">
            <a:spLocks noChangeArrowheads="1"/>
          </p:cNvSpPr>
          <p:nvPr/>
        </p:nvSpPr>
        <p:spPr bwMode="auto">
          <a:xfrm>
            <a:off x="762000" y="304800"/>
            <a:ext cx="7924800" cy="8302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800" b="1">
                <a:solidFill>
                  <a:srgbClr val="FF0000"/>
                </a:solidFill>
              </a:rPr>
              <a:t>Stop Lists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14400" y="228600"/>
            <a:ext cx="7543800" cy="1143000"/>
          </a:xfrm>
        </p:spPr>
        <p:txBody>
          <a:bodyPr/>
          <a:lstStyle/>
          <a:p>
            <a:r>
              <a:rPr lang="en-US"/>
              <a:t>Suggestions for Including Words in a Stop List</a:t>
            </a:r>
          </a:p>
        </p:txBody>
      </p:sp>
      <p:sp>
        <p:nvSpPr>
          <p:cNvPr id="117763" name="Rectangle 3"/>
          <p:cNvSpPr>
            <a:spLocks noGrp="1" noChangeArrowheads="1"/>
          </p:cNvSpPr>
          <p:nvPr>
            <p:ph type="body" idx="1"/>
          </p:nvPr>
        </p:nvSpPr>
        <p:spPr/>
        <p:txBody>
          <a:bodyPr/>
          <a:lstStyle/>
          <a:p>
            <a:pPr>
              <a:buFontTx/>
              <a:buNone/>
            </a:pPr>
            <a:r>
              <a:rPr lang="en-US" sz="2800"/>
              <a:t>•	</a:t>
            </a:r>
            <a:r>
              <a:rPr lang="en-US" sz="2800" b="1">
                <a:solidFill>
                  <a:srgbClr val="0000CC"/>
                </a:solidFill>
              </a:rPr>
              <a:t>Include</a:t>
            </a:r>
            <a:r>
              <a:rPr lang="en-US" sz="2800"/>
              <a:t> the most common words in the English language (perhaps 50 to 250 words).</a:t>
            </a:r>
          </a:p>
          <a:p>
            <a:pPr>
              <a:spcBef>
                <a:spcPct val="50000"/>
              </a:spcBef>
              <a:buFontTx/>
              <a:buNone/>
            </a:pPr>
            <a:r>
              <a:rPr lang="en-US" sz="2800"/>
              <a:t>•	</a:t>
            </a:r>
            <a:r>
              <a:rPr lang="en-US" sz="2800" b="1">
                <a:solidFill>
                  <a:srgbClr val="0000CC"/>
                </a:solidFill>
              </a:rPr>
              <a:t>Do not include</a:t>
            </a:r>
            <a:r>
              <a:rPr lang="en-US" sz="2800"/>
              <a:t> words that might be important for retrieval (Among the 200 most frequently occurring words in general literature in English are</a:t>
            </a:r>
            <a:r>
              <a:rPr lang="en-US" sz="2800" i="1"/>
              <a:t> time</a:t>
            </a:r>
            <a:r>
              <a:rPr lang="en-US" sz="2800"/>
              <a:t>,</a:t>
            </a:r>
            <a:r>
              <a:rPr lang="en-US" sz="2800" i="1"/>
              <a:t> war</a:t>
            </a:r>
            <a:r>
              <a:rPr lang="en-US" sz="2800"/>
              <a:t>,</a:t>
            </a:r>
            <a:r>
              <a:rPr lang="en-US" sz="2800" i="1"/>
              <a:t> home</a:t>
            </a:r>
            <a:r>
              <a:rPr lang="en-US" sz="2800"/>
              <a:t>,</a:t>
            </a:r>
            <a:r>
              <a:rPr lang="en-US" sz="2800" i="1"/>
              <a:t> life</a:t>
            </a:r>
            <a:r>
              <a:rPr lang="en-US" sz="2800"/>
              <a:t>, </a:t>
            </a:r>
            <a:r>
              <a:rPr lang="en-US" sz="2800" i="1"/>
              <a:t>water</a:t>
            </a:r>
            <a:r>
              <a:rPr lang="en-US" sz="2800"/>
              <a:t>, and</a:t>
            </a:r>
            <a:r>
              <a:rPr lang="en-US" sz="2800" i="1"/>
              <a:t> world</a:t>
            </a:r>
            <a:r>
              <a:rPr lang="en-US" sz="2800"/>
              <a:t>).</a:t>
            </a:r>
            <a:endParaRPr lang="en-US" sz="2800" i="1"/>
          </a:p>
          <a:p>
            <a:pPr>
              <a:spcBef>
                <a:spcPct val="50000"/>
              </a:spcBef>
              <a:buFontTx/>
              <a:buNone/>
            </a:pPr>
            <a:r>
              <a:rPr lang="en-US" sz="2800"/>
              <a:t>•	In addition, </a:t>
            </a:r>
            <a:r>
              <a:rPr lang="en-US" sz="2800" b="1">
                <a:solidFill>
                  <a:srgbClr val="0000CC"/>
                </a:solidFill>
              </a:rPr>
              <a:t>include</a:t>
            </a:r>
            <a:r>
              <a:rPr lang="en-US" sz="2800"/>
              <a:t> words that are very common in context (e.g., </a:t>
            </a:r>
            <a:r>
              <a:rPr lang="en-US" sz="2800" i="1"/>
              <a:t>computer</a:t>
            </a:r>
            <a:r>
              <a:rPr lang="en-US" sz="2800"/>
              <a:t>, </a:t>
            </a:r>
            <a:r>
              <a:rPr lang="en-US" sz="2800" i="1"/>
              <a:t>information</a:t>
            </a:r>
            <a:r>
              <a:rPr lang="en-US" sz="2800"/>
              <a:t>, </a:t>
            </a:r>
            <a:r>
              <a:rPr lang="en-US" sz="2800" i="1"/>
              <a:t>system</a:t>
            </a:r>
            <a:r>
              <a:rPr lang="en-US" sz="2800"/>
              <a:t> in a set of computing documents).</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1143000"/>
          </a:xfrm>
        </p:spPr>
        <p:txBody>
          <a:bodyPr/>
          <a:lstStyle/>
          <a:p>
            <a:r>
              <a:rPr lang="en-US" sz="3600"/>
              <a:t>Example: the WAIS stop list</a:t>
            </a:r>
            <a:br>
              <a:rPr lang="en-US" sz="3600"/>
            </a:br>
            <a:r>
              <a:rPr lang="en-US" sz="3600"/>
              <a:t>(first 84 of 363 multi-letter words)</a:t>
            </a:r>
            <a:endParaRPr lang="en-US"/>
          </a:p>
        </p:txBody>
      </p:sp>
      <p:sp>
        <p:nvSpPr>
          <p:cNvPr id="119811" name="Text Box 3"/>
          <p:cNvSpPr txBox="1">
            <a:spLocks noChangeArrowheads="1"/>
          </p:cNvSpPr>
          <p:nvPr/>
        </p:nvSpPr>
        <p:spPr bwMode="auto">
          <a:xfrm>
            <a:off x="228600" y="1450975"/>
            <a:ext cx="8686800" cy="5203825"/>
          </a:xfrm>
          <a:prstGeom prst="rect">
            <a:avLst/>
          </a:prstGeom>
          <a:noFill/>
          <a:ln w="9525">
            <a:noFill/>
            <a:miter lim="800000"/>
            <a:headEnd/>
            <a:tailEnd/>
          </a:ln>
        </p:spPr>
        <p:txBody>
          <a:bodyPr>
            <a:prstTxWarp prst="textNoShape">
              <a:avLst/>
            </a:prstTxWarp>
            <a:spAutoFit/>
          </a:bodyPr>
          <a:lstStyle/>
          <a:p>
            <a:pPr>
              <a:tabLst>
                <a:tab pos="0" algn="l"/>
                <a:tab pos="1366838" algn="l"/>
                <a:tab pos="2744788" algn="l"/>
                <a:tab pos="4110038" algn="l"/>
                <a:tab pos="5426075" algn="l"/>
                <a:tab pos="6854825" algn="l"/>
              </a:tabLst>
            </a:pPr>
            <a:r>
              <a:rPr lang="en-US"/>
              <a:t>about	above	according	across	actually 	adj                    after 	afterwards	again 	against 	all 	almost        alone  	along 	already	also	although     always              among   	amongst 	an           	another 	any   	anyhow            anyone   	anything  	anywhere  	are 	aren't       	around               at            	be         	became  	because   	become  	becomes becoming 	been   	before  	beforehand begin       	beginning     behind    	being       	below  	beside  	besides 	between                beyond   	billion  	both       	but	by    	can                     can't     	cannot  	caption   	co      	could    	couldn't </a:t>
            </a:r>
          </a:p>
          <a:p>
            <a:pPr>
              <a:tabLst>
                <a:tab pos="0" algn="l"/>
                <a:tab pos="1366838" algn="l"/>
                <a:tab pos="2744788" algn="l"/>
                <a:tab pos="4110038" algn="l"/>
                <a:tab pos="5426075" algn="l"/>
                <a:tab pos="6854825" algn="l"/>
              </a:tabLst>
            </a:pPr>
            <a:r>
              <a:rPr lang="en-US"/>
              <a:t>did 	didn't       	do    	does  	doesn't 	don't                down     	during  	each      	eg  	eight        	eighty </a:t>
            </a:r>
          </a:p>
          <a:p>
            <a:pPr>
              <a:tabLst>
                <a:tab pos="0" algn="l"/>
                <a:tab pos="1366838" algn="l"/>
                <a:tab pos="2744788" algn="l"/>
                <a:tab pos="4110038" algn="l"/>
                <a:tab pos="5426075" algn="l"/>
                <a:tab pos="6854825" algn="l"/>
              </a:tabLst>
            </a:pPr>
            <a:r>
              <a:rPr lang="en-US"/>
              <a:t>either 	else 	elsewhere  end        	ending    	enough      </a:t>
            </a:r>
          </a:p>
          <a:p>
            <a:pPr>
              <a:tabLst>
                <a:tab pos="0" algn="l"/>
                <a:tab pos="1366838" algn="l"/>
                <a:tab pos="2744788" algn="l"/>
                <a:tab pos="4110038" algn="l"/>
                <a:tab pos="5426075" algn="l"/>
                <a:tab pos="6854825" algn="l"/>
              </a:tabLst>
            </a:pPr>
            <a:r>
              <a:rPr lang="en-US"/>
              <a:t>etc        	even         	ever     	every  	everyone    everything              </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Stop list policies</a:t>
            </a:r>
          </a:p>
        </p:txBody>
      </p:sp>
      <p:sp>
        <p:nvSpPr>
          <p:cNvPr id="121859" name="Text Box 3"/>
          <p:cNvSpPr txBox="1">
            <a:spLocks noChangeArrowheads="1"/>
          </p:cNvSpPr>
          <p:nvPr/>
        </p:nvSpPr>
        <p:spPr bwMode="auto">
          <a:xfrm>
            <a:off x="685800" y="1752600"/>
            <a:ext cx="7315200" cy="4364038"/>
          </a:xfrm>
          <a:prstGeom prst="rect">
            <a:avLst/>
          </a:prstGeom>
          <a:noFill/>
          <a:ln w="9525">
            <a:noFill/>
            <a:miter lim="800000"/>
            <a:headEnd/>
            <a:tailEnd/>
          </a:ln>
        </p:spPr>
        <p:txBody>
          <a:bodyPr>
            <a:prstTxWarp prst="textNoShape">
              <a:avLst/>
            </a:prstTxWarp>
            <a:spAutoFit/>
          </a:bodyPr>
          <a:lstStyle/>
          <a:p>
            <a:pPr>
              <a:spcBef>
                <a:spcPct val="50000"/>
              </a:spcBef>
            </a:pPr>
            <a:r>
              <a:rPr lang="en-US" u="sng"/>
              <a:t>How many words should be in the stop list?</a:t>
            </a:r>
          </a:p>
          <a:p>
            <a:pPr>
              <a:spcBef>
                <a:spcPct val="50000"/>
              </a:spcBef>
            </a:pPr>
            <a:r>
              <a:rPr lang="en-US">
                <a:solidFill>
                  <a:schemeClr val="tx2"/>
                </a:solidFill>
                <a:ea typeface="Times New Roman" charset="0"/>
                <a:cs typeface="Times New Roman" charset="0"/>
              </a:rPr>
              <a:t>•   Long list lowers recall</a:t>
            </a:r>
          </a:p>
          <a:p>
            <a:pPr>
              <a:spcBef>
                <a:spcPct val="50000"/>
              </a:spcBef>
            </a:pPr>
            <a:r>
              <a:rPr lang="en-US" u="sng">
                <a:solidFill>
                  <a:schemeClr val="tx2"/>
                </a:solidFill>
                <a:ea typeface="Times New Roman" charset="0"/>
                <a:cs typeface="Times New Roman" charset="0"/>
              </a:rPr>
              <a:t>Which words should be in list?</a:t>
            </a:r>
          </a:p>
          <a:p>
            <a:pPr>
              <a:spcBef>
                <a:spcPct val="50000"/>
              </a:spcBef>
            </a:pPr>
            <a:r>
              <a:rPr lang="en-US">
                <a:solidFill>
                  <a:schemeClr val="tx2"/>
                </a:solidFill>
                <a:ea typeface="Times New Roman" charset="0"/>
                <a:cs typeface="Times New Roman" charset="0"/>
              </a:rPr>
              <a:t>•   Some common words may have retrieval importance:</a:t>
            </a:r>
          </a:p>
          <a:p>
            <a:pPr>
              <a:spcBef>
                <a:spcPct val="10000"/>
              </a:spcBef>
            </a:pPr>
            <a:r>
              <a:rPr lang="en-US">
                <a:solidFill>
                  <a:schemeClr val="tx2"/>
                </a:solidFill>
                <a:ea typeface="Times New Roman" charset="0"/>
                <a:cs typeface="Times New Roman" charset="0"/>
              </a:rPr>
              <a:t>	--  </a:t>
            </a:r>
            <a:r>
              <a:rPr lang="en-US" i="1">
                <a:solidFill>
                  <a:schemeClr val="tx2"/>
                </a:solidFill>
                <a:ea typeface="Times New Roman" charset="0"/>
                <a:cs typeface="Times New Roman" charset="0"/>
              </a:rPr>
              <a:t>war, home, life, water, world</a:t>
            </a:r>
            <a:endParaRPr lang="en-US">
              <a:solidFill>
                <a:schemeClr val="tx2"/>
              </a:solidFill>
              <a:ea typeface="Times New Roman" charset="0"/>
              <a:cs typeface="Times New Roman" charset="0"/>
            </a:endParaRPr>
          </a:p>
          <a:p>
            <a:pPr>
              <a:spcBef>
                <a:spcPct val="50000"/>
              </a:spcBef>
            </a:pPr>
            <a:r>
              <a:rPr lang="en-US">
                <a:solidFill>
                  <a:schemeClr val="tx2"/>
                </a:solidFill>
                <a:ea typeface="Times New Roman" charset="0"/>
                <a:cs typeface="Times New Roman" charset="0"/>
              </a:rPr>
              <a:t>•   In certain domains, some words are very common:</a:t>
            </a:r>
          </a:p>
          <a:p>
            <a:pPr>
              <a:spcBef>
                <a:spcPct val="10000"/>
              </a:spcBef>
            </a:pPr>
            <a:r>
              <a:rPr lang="en-US">
                <a:solidFill>
                  <a:schemeClr val="tx2"/>
                </a:solidFill>
                <a:ea typeface="Times New Roman" charset="0"/>
                <a:cs typeface="Times New Roman" charset="0"/>
              </a:rPr>
              <a:t>	-- </a:t>
            </a:r>
            <a:r>
              <a:rPr lang="en-US" i="1">
                <a:solidFill>
                  <a:schemeClr val="tx2"/>
                </a:solidFill>
                <a:ea typeface="Times New Roman" charset="0"/>
                <a:cs typeface="Times New Roman" charset="0"/>
              </a:rPr>
              <a:t>computer, program, source, machine, language</a:t>
            </a:r>
            <a:endParaRPr lang="en-US">
              <a:solidFill>
                <a:schemeClr val="tx2"/>
              </a:solidFill>
              <a:ea typeface="Times New Roman" charset="0"/>
              <a:cs typeface="Times New Roman" charset="0"/>
            </a:endParaRPr>
          </a:p>
          <a:p>
            <a:pPr>
              <a:spcBef>
                <a:spcPct val="50000"/>
              </a:spcBef>
            </a:pPr>
            <a:r>
              <a:rPr lang="en-US" b="1" i="1">
                <a:solidFill>
                  <a:srgbClr val="0000CC"/>
                </a:solidFill>
                <a:ea typeface="Times New Roman" charset="0"/>
                <a:cs typeface="Times New Roman" charset="0"/>
              </a:rPr>
              <a:t>There is very little systematic evidence to use in selecting a stop list.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Text Based Information Retrieval</a:t>
            </a:r>
          </a:p>
        </p:txBody>
      </p:sp>
      <p:sp>
        <p:nvSpPr>
          <p:cNvPr id="107523" name="Text Box 3"/>
          <p:cNvSpPr txBox="1">
            <a:spLocks noChangeArrowheads="1"/>
          </p:cNvSpPr>
          <p:nvPr/>
        </p:nvSpPr>
        <p:spPr bwMode="auto">
          <a:xfrm>
            <a:off x="1295400" y="1524000"/>
            <a:ext cx="6705600" cy="4838700"/>
          </a:xfrm>
          <a:prstGeom prst="rect">
            <a:avLst/>
          </a:prstGeom>
          <a:noFill/>
          <a:ln w="9525">
            <a:noFill/>
            <a:miter lim="800000"/>
            <a:headEnd/>
            <a:tailEnd/>
          </a:ln>
        </p:spPr>
        <p:txBody>
          <a:bodyPr>
            <a:prstTxWarp prst="textNoShape">
              <a:avLst/>
            </a:prstTxWarp>
            <a:spAutoFit/>
          </a:bodyPr>
          <a:lstStyle/>
          <a:p>
            <a:pPr>
              <a:spcBef>
                <a:spcPct val="50000"/>
              </a:spcBef>
            </a:pPr>
            <a:r>
              <a:rPr lang="en-US"/>
              <a:t>Most </a:t>
            </a:r>
            <a:r>
              <a:rPr lang="en-US" b="1">
                <a:solidFill>
                  <a:srgbClr val="0000CC"/>
                </a:solidFill>
              </a:rPr>
              <a:t>matching</a:t>
            </a:r>
            <a:r>
              <a:rPr lang="en-US"/>
              <a:t> methods are based on </a:t>
            </a:r>
            <a:r>
              <a:rPr lang="en-US" b="1">
                <a:solidFill>
                  <a:srgbClr val="0000CC"/>
                </a:solidFill>
              </a:rPr>
              <a:t>Boolean operators</a:t>
            </a:r>
            <a:r>
              <a:rPr lang="en-US"/>
              <a:t>.</a:t>
            </a:r>
          </a:p>
          <a:p>
            <a:pPr>
              <a:spcBef>
                <a:spcPct val="50000"/>
              </a:spcBef>
            </a:pPr>
            <a:r>
              <a:rPr lang="en-US"/>
              <a:t>Most </a:t>
            </a:r>
            <a:r>
              <a:rPr lang="en-US" b="1">
                <a:solidFill>
                  <a:srgbClr val="0000CC"/>
                </a:solidFill>
              </a:rPr>
              <a:t>ranking</a:t>
            </a:r>
            <a:r>
              <a:rPr lang="en-US"/>
              <a:t> methods are based on the</a:t>
            </a:r>
            <a:r>
              <a:rPr lang="en-US" b="1" i="1"/>
              <a:t> </a:t>
            </a:r>
            <a:r>
              <a:rPr lang="en-US" b="1">
                <a:solidFill>
                  <a:srgbClr val="0000CC"/>
                </a:solidFill>
              </a:rPr>
              <a:t>vector space model.  </a:t>
            </a:r>
          </a:p>
          <a:p>
            <a:pPr>
              <a:spcBef>
                <a:spcPct val="50000"/>
              </a:spcBef>
            </a:pPr>
            <a:r>
              <a:rPr lang="en-US" b="1">
                <a:solidFill>
                  <a:srgbClr val="0000CC"/>
                </a:solidFill>
              </a:rPr>
              <a:t>Web search</a:t>
            </a:r>
            <a:r>
              <a:rPr lang="en-US">
                <a:solidFill>
                  <a:srgbClr val="0000CC"/>
                </a:solidFill>
              </a:rPr>
              <a:t> </a:t>
            </a:r>
            <a:r>
              <a:rPr lang="en-US"/>
              <a:t>methods combine vector space model with ranking based on </a:t>
            </a:r>
            <a:r>
              <a:rPr lang="en-US" b="1">
                <a:solidFill>
                  <a:schemeClr val="accent2"/>
                </a:solidFill>
              </a:rPr>
              <a:t>importance</a:t>
            </a:r>
            <a:r>
              <a:rPr lang="en-US"/>
              <a:t> of documents.</a:t>
            </a:r>
          </a:p>
          <a:p>
            <a:pPr>
              <a:spcBef>
                <a:spcPct val="50000"/>
              </a:spcBef>
            </a:pPr>
            <a:r>
              <a:rPr lang="en-US"/>
              <a:t>Many practical systems combine features of several approaches.</a:t>
            </a:r>
          </a:p>
          <a:p>
            <a:pPr>
              <a:spcBef>
                <a:spcPct val="50000"/>
              </a:spcBef>
            </a:pPr>
            <a:r>
              <a:rPr lang="en-US"/>
              <a:t>In the basic form, all approaches treat </a:t>
            </a:r>
            <a:r>
              <a:rPr lang="en-US" b="1">
                <a:solidFill>
                  <a:srgbClr val="0000CC"/>
                </a:solidFill>
              </a:rPr>
              <a:t>words</a:t>
            </a:r>
            <a:r>
              <a:rPr lang="en-US"/>
              <a:t> as </a:t>
            </a:r>
            <a:r>
              <a:rPr lang="en-US" b="1">
                <a:solidFill>
                  <a:srgbClr val="0000CC"/>
                </a:solidFill>
              </a:rPr>
              <a:t>separate tokens</a:t>
            </a:r>
            <a:r>
              <a:rPr lang="en-US"/>
              <a:t> with minimal attempt to interpret them linguistically.</a:t>
            </a:r>
          </a:p>
        </p:txBody>
      </p:sp>
    </p:spTree>
    <p:extLst>
      <p:ext uri="{BB962C8B-B14F-4D97-AF65-F5344CB8AC3E}">
        <p14:creationId xmlns:p14="http://schemas.microsoft.com/office/powerpoint/2010/main" val="352085332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Stop Lists in Practice</a:t>
            </a:r>
          </a:p>
        </p:txBody>
      </p:sp>
      <p:sp>
        <p:nvSpPr>
          <p:cNvPr id="123907" name="Text Box 3"/>
          <p:cNvSpPr txBox="1">
            <a:spLocks noChangeArrowheads="1"/>
          </p:cNvSpPr>
          <p:nvPr/>
        </p:nvSpPr>
        <p:spPr bwMode="auto">
          <a:xfrm>
            <a:off x="457200" y="1981200"/>
            <a:ext cx="8305800" cy="3231654"/>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dirty="0"/>
              <a:t>The modern tendency is:</a:t>
            </a:r>
          </a:p>
          <a:p>
            <a:pPr marL="457200" indent="-457200">
              <a:spcBef>
                <a:spcPct val="50000"/>
              </a:spcBef>
              <a:buFont typeface="Times" charset="0"/>
              <a:buAutoNum type="alphaLcParenBoth"/>
            </a:pPr>
            <a:r>
              <a:rPr lang="en-US" dirty="0"/>
              <a:t>have very short stop lists for broad-ranging or multi-lingual document collections, especially when the users are not trained (or none at all – Moore’s law)</a:t>
            </a:r>
          </a:p>
          <a:p>
            <a:pPr marL="457200" indent="-457200">
              <a:spcBef>
                <a:spcPct val="50000"/>
              </a:spcBef>
              <a:buFont typeface="Times" charset="0"/>
              <a:buAutoNum type="alphaLcParenBoth"/>
            </a:pPr>
            <a:r>
              <a:rPr lang="en-US" dirty="0"/>
              <a:t>have longer stop lists for document collections in well-defined fields, especially when the users are trained professional.</a:t>
            </a:r>
          </a:p>
          <a:p>
            <a:pPr marL="457200" indent="-457200">
              <a:spcBef>
                <a:spcPct val="50000"/>
              </a:spcBef>
              <a:buFont typeface="Times" charset="0"/>
              <a:buAutoNum type="alphaLcParenBoth"/>
            </a:pPr>
            <a:r>
              <a:rPr lang="en-US" dirty="0"/>
              <a:t>Web search engines have no stop lists</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4000"/>
              <a:t> Token generation - stemming</a:t>
            </a:r>
          </a:p>
        </p:txBody>
      </p:sp>
      <p:sp>
        <p:nvSpPr>
          <p:cNvPr id="125955" name="Rectangle 3"/>
          <p:cNvSpPr>
            <a:spLocks noGrp="1" noChangeArrowheads="1"/>
          </p:cNvSpPr>
          <p:nvPr>
            <p:ph type="body" idx="1"/>
          </p:nvPr>
        </p:nvSpPr>
        <p:spPr/>
        <p:txBody>
          <a:bodyPr/>
          <a:lstStyle/>
          <a:p>
            <a:r>
              <a:rPr lang="en-US"/>
              <a:t>What are tokens for documents?</a:t>
            </a:r>
          </a:p>
          <a:p>
            <a:pPr lvl="1"/>
            <a:r>
              <a:rPr lang="en-US"/>
              <a:t>Words (things between spaces)</a:t>
            </a:r>
          </a:p>
          <a:p>
            <a:r>
              <a:rPr lang="en-US"/>
              <a:t>Some words equivalent</a:t>
            </a:r>
          </a:p>
          <a:p>
            <a:r>
              <a:rPr lang="en-US"/>
              <a:t>Stemming finds equivalences among words</a:t>
            </a:r>
          </a:p>
          <a:p>
            <a:r>
              <a:rPr lang="en-US"/>
              <a:t>Removal of grammatical suffixes</a:t>
            </a:r>
          </a:p>
          <a:p>
            <a:pPr lvl="1"/>
            <a:endParaRPr 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Stemming</a:t>
            </a:r>
          </a:p>
        </p:txBody>
      </p:sp>
      <p:sp>
        <p:nvSpPr>
          <p:cNvPr id="128003" name="Rectangle 3"/>
          <p:cNvSpPr>
            <a:spLocks noGrp="1" noChangeArrowheads="1"/>
          </p:cNvSpPr>
          <p:nvPr>
            <p:ph type="body" idx="1"/>
          </p:nvPr>
        </p:nvSpPr>
        <p:spPr/>
        <p:txBody>
          <a:bodyPr/>
          <a:lstStyle/>
          <a:p>
            <a:r>
              <a:rPr lang="en-US"/>
              <a:t>Reduce terms to their roots before indexing</a:t>
            </a:r>
          </a:p>
          <a:p>
            <a:pPr lvl="1"/>
            <a:r>
              <a:rPr lang="en-US"/>
              <a:t>language dependent</a:t>
            </a:r>
          </a:p>
          <a:p>
            <a:pPr lvl="1"/>
            <a:r>
              <a:rPr lang="en-US"/>
              <a:t>e.g., </a:t>
            </a:r>
            <a:r>
              <a:rPr lang="en-US" b="1" i="1"/>
              <a:t>automate(s), automatic, automation</a:t>
            </a:r>
            <a:r>
              <a:rPr lang="en-US"/>
              <a:t> all reduced to </a:t>
            </a:r>
            <a:r>
              <a:rPr lang="en-US" b="1" i="1"/>
              <a:t>automat</a:t>
            </a:r>
            <a:r>
              <a:rPr lang="en-US"/>
              <a:t>.</a:t>
            </a:r>
          </a:p>
        </p:txBody>
      </p:sp>
      <p:sp>
        <p:nvSpPr>
          <p:cNvPr id="128004" name="Rectangle 4"/>
          <p:cNvSpPr>
            <a:spLocks noChangeArrowheads="1"/>
          </p:cNvSpPr>
          <p:nvPr/>
        </p:nvSpPr>
        <p:spPr bwMode="auto">
          <a:xfrm>
            <a:off x="777875" y="167163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28005" name="Rectangle 5"/>
          <p:cNvSpPr>
            <a:spLocks noChangeArrowheads="1"/>
          </p:cNvSpPr>
          <p:nvPr/>
        </p:nvSpPr>
        <p:spPr bwMode="auto">
          <a:xfrm>
            <a:off x="990600" y="4572000"/>
            <a:ext cx="3429000" cy="1644650"/>
          </a:xfrm>
          <a:prstGeom prst="rect">
            <a:avLst/>
          </a:prstGeom>
          <a:solidFill>
            <a:schemeClr val="accent1">
              <a:alpha val="50195"/>
            </a:schemeClr>
          </a:solidFill>
          <a:ln w="9525">
            <a:solidFill>
              <a:schemeClr val="tx1"/>
            </a:solidFill>
            <a:miter lim="800000"/>
            <a:headEnd/>
            <a:tailEnd/>
          </a:ln>
        </p:spPr>
        <p:txBody>
          <a:bodyPr wrap="none" anchor="ctr">
            <a:prstTxWarp prst="textNoShape">
              <a:avLst/>
            </a:prstTxWarp>
          </a:bodyPr>
          <a:lstStyle/>
          <a:p>
            <a:pPr algn="ctr"/>
            <a:r>
              <a:rPr lang="en-US"/>
              <a:t>for example compressed </a:t>
            </a:r>
          </a:p>
          <a:p>
            <a:pPr algn="ctr"/>
            <a:r>
              <a:rPr lang="en-US"/>
              <a:t>and compression are both </a:t>
            </a:r>
          </a:p>
          <a:p>
            <a:pPr algn="ctr"/>
            <a:r>
              <a:rPr lang="en-US"/>
              <a:t>accepted as equivalent to </a:t>
            </a:r>
          </a:p>
          <a:p>
            <a:pPr algn="ctr"/>
            <a:r>
              <a:rPr lang="en-US"/>
              <a:t>compress.</a:t>
            </a:r>
          </a:p>
        </p:txBody>
      </p:sp>
      <p:sp>
        <p:nvSpPr>
          <p:cNvPr id="128006" name="Rectangle 6"/>
          <p:cNvSpPr>
            <a:spLocks noChangeArrowheads="1"/>
          </p:cNvSpPr>
          <p:nvPr/>
        </p:nvSpPr>
        <p:spPr bwMode="auto">
          <a:xfrm>
            <a:off x="5000625" y="4572000"/>
            <a:ext cx="3427413" cy="1644650"/>
          </a:xfrm>
          <a:prstGeom prst="rect">
            <a:avLst/>
          </a:prstGeom>
          <a:solidFill>
            <a:schemeClr val="accent1">
              <a:alpha val="50195"/>
            </a:schemeClr>
          </a:solidFill>
          <a:ln w="9525">
            <a:solidFill>
              <a:schemeClr val="tx1"/>
            </a:solidFill>
            <a:miter lim="800000"/>
            <a:headEnd/>
            <a:tailEnd/>
          </a:ln>
        </p:spPr>
        <p:txBody>
          <a:bodyPr wrap="none">
            <a:prstTxWarp prst="textNoShape">
              <a:avLst/>
            </a:prstTxWarp>
          </a:bodyPr>
          <a:lstStyle/>
          <a:p>
            <a:r>
              <a:rPr lang="en-US"/>
              <a:t>for exampl compres and</a:t>
            </a:r>
          </a:p>
          <a:p>
            <a:r>
              <a:rPr lang="en-US"/>
              <a:t>compres are both accept as</a:t>
            </a:r>
          </a:p>
          <a:p>
            <a:r>
              <a:rPr lang="en-US"/>
              <a:t>equival to compres.</a:t>
            </a:r>
          </a:p>
        </p:txBody>
      </p:sp>
      <p:sp>
        <p:nvSpPr>
          <p:cNvPr id="128007" name="AutoShape 7"/>
          <p:cNvSpPr>
            <a:spLocks noChangeArrowheads="1"/>
          </p:cNvSpPr>
          <p:nvPr/>
        </p:nvSpPr>
        <p:spPr bwMode="auto">
          <a:xfrm>
            <a:off x="4572000" y="5181600"/>
            <a:ext cx="3048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descr="Picture 2"/>
          <p:cNvPicPr>
            <a:picLocks noChangeAspect="1" noChangeArrowheads="1"/>
          </p:cNvPicPr>
          <p:nvPr/>
        </p:nvPicPr>
        <p:blipFill>
          <a:blip r:embed="rId3"/>
          <a:srcRect/>
          <a:stretch>
            <a:fillRect/>
          </a:stretch>
        </p:blipFill>
        <p:spPr bwMode="auto">
          <a:xfrm>
            <a:off x="457200" y="533400"/>
            <a:ext cx="8199438" cy="57499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a:cs typeface="Courier"/>
              </a:rPr>
              <a:t>Analyzer: </a:t>
            </a:r>
            <a:br>
              <a:rPr lang="en-US" dirty="0">
                <a:latin typeface="Courier"/>
                <a:cs typeface="Courier"/>
              </a:rPr>
            </a:br>
            <a:r>
              <a:rPr lang="en-US" dirty="0">
                <a:latin typeface="Courier"/>
                <a:cs typeface="Courier"/>
              </a:rPr>
              <a:t>Lucene Tokenization</a:t>
            </a:r>
            <a:endParaRPr lang="en-US" dirty="0"/>
          </a:p>
        </p:txBody>
      </p:sp>
      <p:sp>
        <p:nvSpPr>
          <p:cNvPr id="3" name="Content Placeholder 2"/>
          <p:cNvSpPr>
            <a:spLocks noGrp="1"/>
          </p:cNvSpPr>
          <p:nvPr>
            <p:ph idx="1"/>
          </p:nvPr>
        </p:nvSpPr>
        <p:spPr>
          <a:xfrm>
            <a:off x="685800" y="1600200"/>
            <a:ext cx="7772400" cy="5105400"/>
          </a:xfrm>
        </p:spPr>
        <p:txBody>
          <a:bodyPr>
            <a:normAutofit fontScale="92500" lnSpcReduction="20000"/>
          </a:bodyPr>
          <a:lstStyle/>
          <a:p>
            <a:r>
              <a:rPr lang="en-US" dirty="0"/>
              <a:t>Tokenizes the input text</a:t>
            </a:r>
          </a:p>
          <a:p>
            <a:r>
              <a:rPr lang="en-US" dirty="0"/>
              <a:t>Common </a:t>
            </a:r>
            <a:r>
              <a:rPr lang="en-US" dirty="0">
                <a:latin typeface="Courier"/>
                <a:cs typeface="Courier"/>
              </a:rPr>
              <a:t>Analyzer</a:t>
            </a:r>
            <a:r>
              <a:rPr lang="en-US" dirty="0"/>
              <a:t>s</a:t>
            </a:r>
          </a:p>
          <a:p>
            <a:pPr lvl="1"/>
            <a:r>
              <a:rPr lang="en-US" dirty="0" err="1">
                <a:latin typeface="Courier"/>
                <a:cs typeface="Courier"/>
              </a:rPr>
              <a:t>WhitespaceAnalyzer</a:t>
            </a:r>
            <a:br>
              <a:rPr lang="en-US" dirty="0"/>
            </a:br>
            <a:r>
              <a:rPr lang="en-US" dirty="0"/>
              <a:t>Splits tokens on whitespace</a:t>
            </a:r>
          </a:p>
          <a:p>
            <a:pPr lvl="1"/>
            <a:r>
              <a:rPr lang="en-US" dirty="0" err="1">
                <a:latin typeface="Courier"/>
                <a:cs typeface="Courier"/>
              </a:rPr>
              <a:t>SimpleAnalyzer</a:t>
            </a:r>
            <a:br>
              <a:rPr lang="en-US" dirty="0"/>
            </a:br>
            <a:r>
              <a:rPr lang="en-US" dirty="0"/>
              <a:t>Splits tokens on non-letters, and then lowercases</a:t>
            </a:r>
          </a:p>
          <a:p>
            <a:pPr lvl="1"/>
            <a:r>
              <a:rPr lang="en-US" dirty="0" err="1">
                <a:latin typeface="Courier"/>
                <a:cs typeface="Courier"/>
              </a:rPr>
              <a:t>StopAnalyzer</a:t>
            </a:r>
            <a:br>
              <a:rPr lang="en-US" dirty="0"/>
            </a:br>
            <a:r>
              <a:rPr lang="en-US" dirty="0"/>
              <a:t>Same as </a:t>
            </a:r>
            <a:r>
              <a:rPr lang="en-US" dirty="0" err="1">
                <a:latin typeface="Courier"/>
                <a:cs typeface="Courier"/>
              </a:rPr>
              <a:t>SimpleAnalyzer</a:t>
            </a:r>
            <a:r>
              <a:rPr lang="en-US" dirty="0"/>
              <a:t>, but also removes stop words</a:t>
            </a:r>
          </a:p>
          <a:p>
            <a:pPr lvl="1"/>
            <a:r>
              <a:rPr lang="en-US" dirty="0" err="1">
                <a:latin typeface="Courier"/>
                <a:cs typeface="Courier"/>
              </a:rPr>
              <a:t>StandardAnalyzer</a:t>
            </a:r>
            <a:br>
              <a:rPr lang="en-US" dirty="0"/>
            </a:br>
            <a:r>
              <a:rPr lang="en-US" dirty="0"/>
              <a:t>Most sophisticated analyzer that knows about certain token types, lowercases, removes stop words, ...</a:t>
            </a:r>
          </a:p>
        </p:txBody>
      </p:sp>
    </p:spTree>
    <p:extLst>
      <p:ext uri="{BB962C8B-B14F-4D97-AF65-F5344CB8AC3E}">
        <p14:creationId xmlns:p14="http://schemas.microsoft.com/office/powerpoint/2010/main" val="26394427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example</a:t>
            </a:r>
          </a:p>
        </p:txBody>
      </p:sp>
      <p:sp>
        <p:nvSpPr>
          <p:cNvPr id="3" name="Content Placeholder 2"/>
          <p:cNvSpPr>
            <a:spLocks noGrp="1"/>
          </p:cNvSpPr>
          <p:nvPr>
            <p:ph idx="1"/>
          </p:nvPr>
        </p:nvSpPr>
        <p:spPr/>
        <p:txBody>
          <a:bodyPr>
            <a:normAutofit fontScale="92500" lnSpcReduction="20000"/>
          </a:bodyPr>
          <a:lstStyle/>
          <a:p>
            <a:r>
              <a:rPr lang="en-US" dirty="0"/>
              <a:t>“The quick brown fox jumped over the lazy dog”</a:t>
            </a:r>
          </a:p>
          <a:p>
            <a:r>
              <a:rPr lang="en-US" dirty="0" err="1">
                <a:latin typeface="Courier"/>
                <a:cs typeface="Courier"/>
              </a:rPr>
              <a:t>WhitespaceAnalyzer</a:t>
            </a:r>
            <a:endParaRPr lang="en-US" dirty="0">
              <a:latin typeface="Courier"/>
              <a:cs typeface="Courier"/>
            </a:endParaRPr>
          </a:p>
          <a:p>
            <a:pPr lvl="1"/>
            <a:r>
              <a:rPr lang="en-US" dirty="0"/>
              <a:t>[The] [quick] [brown] [fox] [jumped] [over] [the] [lazy] [dog]</a:t>
            </a:r>
          </a:p>
          <a:p>
            <a:r>
              <a:rPr lang="en-US" dirty="0" err="1">
                <a:latin typeface="Courier"/>
                <a:cs typeface="Courier"/>
              </a:rPr>
              <a:t>SimpleAnalyzer</a:t>
            </a:r>
            <a:endParaRPr lang="en-US" dirty="0">
              <a:latin typeface="Courier"/>
              <a:cs typeface="Courier"/>
            </a:endParaRPr>
          </a:p>
          <a:p>
            <a:pPr lvl="1"/>
            <a:r>
              <a:rPr lang="en-US" dirty="0"/>
              <a:t>[the] [quick] [brown] [fox] [jumped] [over] [the] [lazy] [dog]</a:t>
            </a:r>
          </a:p>
          <a:p>
            <a:r>
              <a:rPr lang="en-US" dirty="0" err="1">
                <a:latin typeface="Courier"/>
                <a:cs typeface="Courier"/>
              </a:rPr>
              <a:t>StopAnalyzer</a:t>
            </a:r>
            <a:endParaRPr lang="en-US" dirty="0">
              <a:latin typeface="Courier"/>
              <a:cs typeface="Courier"/>
            </a:endParaRPr>
          </a:p>
          <a:p>
            <a:pPr lvl="1"/>
            <a:r>
              <a:rPr lang="en-US" dirty="0"/>
              <a:t>[quick] [brown] [fox] [jumped] [over] [lazy] [dog]</a:t>
            </a:r>
          </a:p>
          <a:p>
            <a:r>
              <a:rPr lang="en-US" dirty="0" err="1"/>
              <a:t>StandardAnalyzer</a:t>
            </a:r>
            <a:endParaRPr lang="en-US" dirty="0"/>
          </a:p>
          <a:p>
            <a:pPr lvl="1"/>
            <a:r>
              <a:rPr lang="en-US" dirty="0"/>
              <a:t>[quick] [brown] [fox] [jumped] [over] [lazy] [dog]</a:t>
            </a:r>
          </a:p>
          <a:p>
            <a:pPr marL="457200" lvl="1" indent="0">
              <a:buNone/>
            </a:pPr>
            <a:endParaRPr lang="en-US" dirty="0"/>
          </a:p>
          <a:p>
            <a:pPr lvl="1"/>
            <a:endParaRPr lang="en-US" dirty="0"/>
          </a:p>
        </p:txBody>
      </p:sp>
    </p:spTree>
    <p:extLst>
      <p:ext uri="{BB962C8B-B14F-4D97-AF65-F5344CB8AC3E}">
        <p14:creationId xmlns:p14="http://schemas.microsoft.com/office/powerpoint/2010/main" val="1807175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analysis example</a:t>
            </a:r>
          </a:p>
        </p:txBody>
      </p:sp>
      <p:sp>
        <p:nvSpPr>
          <p:cNvPr id="3" name="Content Placeholder 2"/>
          <p:cNvSpPr>
            <a:spLocks noGrp="1"/>
          </p:cNvSpPr>
          <p:nvPr>
            <p:ph idx="1"/>
          </p:nvPr>
        </p:nvSpPr>
        <p:spPr/>
        <p:txBody>
          <a:bodyPr>
            <a:normAutofit/>
          </a:bodyPr>
          <a:lstStyle/>
          <a:p>
            <a:r>
              <a:rPr lang="en-US" dirty="0"/>
              <a:t>“XY&amp;Z Corporation – </a:t>
            </a:r>
            <a:r>
              <a:rPr lang="en-US" dirty="0" err="1"/>
              <a:t>xyz@example.com</a:t>
            </a:r>
            <a:r>
              <a:rPr lang="en-US" dirty="0"/>
              <a:t>”</a:t>
            </a:r>
          </a:p>
          <a:p>
            <a:r>
              <a:rPr lang="en-US" dirty="0" err="1">
                <a:latin typeface="Courier"/>
                <a:cs typeface="Courier"/>
              </a:rPr>
              <a:t>WhitespaceAnalyzer</a:t>
            </a:r>
            <a:endParaRPr lang="en-US" dirty="0">
              <a:latin typeface="Courier"/>
              <a:cs typeface="Courier"/>
            </a:endParaRPr>
          </a:p>
          <a:p>
            <a:pPr lvl="1"/>
            <a:r>
              <a:rPr lang="en-US" dirty="0"/>
              <a:t>[XY&amp;Z] [Corporation] [-] [</a:t>
            </a:r>
            <a:r>
              <a:rPr lang="en-US" dirty="0" err="1"/>
              <a:t>xyz@example.com</a:t>
            </a:r>
            <a:r>
              <a:rPr lang="en-US" dirty="0"/>
              <a:t>]</a:t>
            </a:r>
          </a:p>
          <a:p>
            <a:r>
              <a:rPr lang="en-US" dirty="0" err="1">
                <a:latin typeface="Courier"/>
                <a:cs typeface="Courier"/>
              </a:rPr>
              <a:t>SimpleAnalyzer</a:t>
            </a:r>
            <a:endParaRPr lang="en-US" dirty="0">
              <a:latin typeface="Courier"/>
              <a:cs typeface="Courier"/>
            </a:endParaRPr>
          </a:p>
          <a:p>
            <a:pPr lvl="1"/>
            <a:r>
              <a:rPr lang="en-US" dirty="0"/>
              <a:t>[</a:t>
            </a:r>
            <a:r>
              <a:rPr lang="en-US" dirty="0" err="1"/>
              <a:t>xy</a:t>
            </a:r>
            <a:r>
              <a:rPr lang="en-US" dirty="0"/>
              <a:t>] [z] [corporation] [xyz] [example] [com]</a:t>
            </a:r>
          </a:p>
          <a:p>
            <a:r>
              <a:rPr lang="en-US" dirty="0" err="1">
                <a:latin typeface="Courier"/>
                <a:cs typeface="Courier"/>
              </a:rPr>
              <a:t>StopAnalyzer</a:t>
            </a:r>
            <a:endParaRPr lang="en-US" dirty="0">
              <a:latin typeface="Courier"/>
              <a:cs typeface="Courier"/>
            </a:endParaRPr>
          </a:p>
          <a:p>
            <a:pPr lvl="1"/>
            <a:r>
              <a:rPr lang="en-US" dirty="0"/>
              <a:t>[</a:t>
            </a:r>
            <a:r>
              <a:rPr lang="en-US" dirty="0" err="1"/>
              <a:t>xy</a:t>
            </a:r>
            <a:r>
              <a:rPr lang="en-US" dirty="0"/>
              <a:t>] [z] [corporation] [xyz] [example] [com]</a:t>
            </a:r>
          </a:p>
          <a:p>
            <a:r>
              <a:rPr lang="en-US" dirty="0" err="1"/>
              <a:t>StandardAnalyzer</a:t>
            </a:r>
            <a:endParaRPr lang="en-US" dirty="0"/>
          </a:p>
          <a:p>
            <a:pPr lvl="1"/>
            <a:r>
              <a:rPr lang="en-US" dirty="0"/>
              <a:t>[</a:t>
            </a:r>
            <a:r>
              <a:rPr lang="en-US" dirty="0" err="1"/>
              <a:t>xy&amp;z</a:t>
            </a:r>
            <a:r>
              <a:rPr lang="en-US" dirty="0"/>
              <a:t>] [corporation] [</a:t>
            </a:r>
            <a:r>
              <a:rPr lang="en-US" dirty="0" err="1"/>
              <a:t>xyz@example.com</a:t>
            </a:r>
            <a:r>
              <a:rPr lang="en-US" dirty="0"/>
              <a:t>]</a:t>
            </a:r>
          </a:p>
          <a:p>
            <a:pPr lvl="1"/>
            <a:endParaRPr lang="en-US" dirty="0"/>
          </a:p>
        </p:txBody>
      </p:sp>
    </p:spTree>
    <p:extLst>
      <p:ext uri="{BB962C8B-B14F-4D97-AF65-F5344CB8AC3E}">
        <p14:creationId xmlns:p14="http://schemas.microsoft.com/office/powerpoint/2010/main" val="928445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457200"/>
            <a:ext cx="8153400" cy="1143000"/>
          </a:xfrm>
        </p:spPr>
        <p:txBody>
          <a:bodyPr/>
          <a:lstStyle/>
          <a:p>
            <a:r>
              <a:rPr lang="en-US" dirty="0"/>
              <a:t>Example of tokenizing a document with different Lucene Analyzers</a:t>
            </a:r>
          </a:p>
        </p:txBody>
      </p:sp>
      <p:pic>
        <p:nvPicPr>
          <p:cNvPr id="136195" name="Picture 4"/>
          <p:cNvPicPr>
            <a:picLocks noChangeAspect="1" noChangeArrowheads="1"/>
          </p:cNvPicPr>
          <p:nvPr/>
        </p:nvPicPr>
        <p:blipFill>
          <a:blip r:embed="rId3"/>
          <a:srcRect/>
          <a:stretch>
            <a:fillRect/>
          </a:stretch>
        </p:blipFill>
        <p:spPr bwMode="auto">
          <a:xfrm>
            <a:off x="0" y="2438400"/>
            <a:ext cx="8991600" cy="33972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inside an </a:t>
            </a:r>
            <a:r>
              <a:rPr lang="en-US" dirty="0">
                <a:latin typeface="Courier"/>
                <a:cs typeface="Courier"/>
              </a:rPr>
              <a:t>Analyzer</a:t>
            </a:r>
            <a:r>
              <a:rPr lang="en-US" dirty="0"/>
              <a:t>?</a:t>
            </a:r>
          </a:p>
        </p:txBody>
      </p:sp>
      <p:sp>
        <p:nvSpPr>
          <p:cNvPr id="3" name="Content Placeholder 2"/>
          <p:cNvSpPr>
            <a:spLocks noGrp="1"/>
          </p:cNvSpPr>
          <p:nvPr>
            <p:ph idx="1"/>
          </p:nvPr>
        </p:nvSpPr>
        <p:spPr/>
        <p:txBody>
          <a:bodyPr/>
          <a:lstStyle/>
          <a:p>
            <a:r>
              <a:rPr lang="en-US" dirty="0">
                <a:latin typeface="Courier"/>
                <a:cs typeface="Courier"/>
              </a:rPr>
              <a:t>Analyzer</a:t>
            </a:r>
            <a:r>
              <a:rPr lang="en-US" dirty="0"/>
              <a:t>s need to return a </a:t>
            </a:r>
            <a:r>
              <a:rPr lang="en-US" dirty="0" err="1">
                <a:latin typeface="Courier"/>
                <a:cs typeface="Courier"/>
              </a:rPr>
              <a:t>TokenStream</a:t>
            </a:r>
            <a:br>
              <a:rPr lang="en-US" dirty="0"/>
            </a:br>
            <a:r>
              <a:rPr lang="en-US" sz="2000" dirty="0">
                <a:latin typeface="Courier"/>
                <a:cs typeface="Courier"/>
              </a:rPr>
              <a:t>public </a:t>
            </a:r>
            <a:r>
              <a:rPr lang="en-US" sz="2000" dirty="0" err="1">
                <a:latin typeface="Courier"/>
                <a:cs typeface="Courier"/>
              </a:rPr>
              <a:t>TokenStream</a:t>
            </a:r>
            <a:r>
              <a:rPr lang="en-US" sz="2000" dirty="0">
                <a:latin typeface="Courier"/>
                <a:cs typeface="Courier"/>
              </a:rPr>
              <a:t> </a:t>
            </a:r>
            <a:r>
              <a:rPr lang="en-US" sz="2000" dirty="0" err="1">
                <a:latin typeface="Courier"/>
                <a:cs typeface="Courier"/>
              </a:rPr>
              <a:t>tokenStream</a:t>
            </a:r>
            <a:r>
              <a:rPr lang="en-US" sz="2000" dirty="0">
                <a:latin typeface="Courier"/>
                <a:cs typeface="Courier"/>
              </a:rPr>
              <a:t>(String </a:t>
            </a:r>
            <a:r>
              <a:rPr lang="en-US" sz="2000" dirty="0" err="1">
                <a:latin typeface="Courier"/>
                <a:cs typeface="Courier"/>
              </a:rPr>
              <a:t>fieldName</a:t>
            </a:r>
            <a:r>
              <a:rPr lang="en-US" sz="2000" dirty="0">
                <a:latin typeface="Courier"/>
                <a:cs typeface="Courier"/>
              </a:rPr>
              <a:t>,</a:t>
            </a:r>
            <a:br>
              <a:rPr lang="en-US" sz="2000" dirty="0">
                <a:latin typeface="Courier"/>
                <a:cs typeface="Courier"/>
              </a:rPr>
            </a:br>
            <a:r>
              <a:rPr lang="en-US" sz="2000" dirty="0">
                <a:latin typeface="Courier"/>
                <a:cs typeface="Courier"/>
              </a:rPr>
              <a:t>											Reader reader)</a:t>
            </a:r>
            <a:endParaRPr lang="en-US" sz="2000" dirty="0"/>
          </a:p>
        </p:txBody>
      </p:sp>
      <p:sp>
        <p:nvSpPr>
          <p:cNvPr id="4" name="Process 3"/>
          <p:cNvSpPr/>
          <p:nvPr/>
        </p:nvSpPr>
        <p:spPr>
          <a:xfrm>
            <a:off x="3505200" y="3085930"/>
            <a:ext cx="2398326" cy="573492"/>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urier"/>
                <a:cs typeface="Courier"/>
              </a:rPr>
              <a:t>TokenStream</a:t>
            </a:r>
            <a:endParaRPr lang="en-US" dirty="0">
              <a:latin typeface="Courier"/>
              <a:cs typeface="Courier"/>
            </a:endParaRPr>
          </a:p>
        </p:txBody>
      </p:sp>
      <p:sp>
        <p:nvSpPr>
          <p:cNvPr id="5" name="Process 4"/>
          <p:cNvSpPr/>
          <p:nvPr/>
        </p:nvSpPr>
        <p:spPr>
          <a:xfrm>
            <a:off x="2243615" y="4057603"/>
            <a:ext cx="1909823" cy="573492"/>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urier"/>
                <a:cs typeface="Courier"/>
              </a:rPr>
              <a:t>Tokenizer</a:t>
            </a:r>
            <a:endParaRPr lang="en-US" dirty="0">
              <a:latin typeface="Courier"/>
              <a:cs typeface="Courier"/>
            </a:endParaRPr>
          </a:p>
        </p:txBody>
      </p:sp>
      <p:sp>
        <p:nvSpPr>
          <p:cNvPr id="6" name="Process 5"/>
          <p:cNvSpPr/>
          <p:nvPr/>
        </p:nvSpPr>
        <p:spPr>
          <a:xfrm>
            <a:off x="5002269" y="4057603"/>
            <a:ext cx="2389131" cy="573492"/>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urier"/>
                <a:cs typeface="Courier"/>
              </a:rPr>
              <a:t>TokenFilter</a:t>
            </a:r>
            <a:endParaRPr lang="en-US" dirty="0">
              <a:latin typeface="Courier"/>
              <a:cs typeface="Courier"/>
            </a:endParaRPr>
          </a:p>
        </p:txBody>
      </p:sp>
      <p:cxnSp>
        <p:nvCxnSpPr>
          <p:cNvPr id="8" name="Straight Arrow Connector 7"/>
          <p:cNvCxnSpPr>
            <a:cxnSpLocks/>
            <a:stCxn id="5" idx="0"/>
          </p:cNvCxnSpPr>
          <p:nvPr/>
        </p:nvCxnSpPr>
        <p:spPr>
          <a:xfrm flipV="1">
            <a:off x="3198527" y="3659423"/>
            <a:ext cx="954911" cy="398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a:stCxn id="6" idx="0"/>
          </p:cNvCxnSpPr>
          <p:nvPr/>
        </p:nvCxnSpPr>
        <p:spPr>
          <a:xfrm flipH="1" flipV="1">
            <a:off x="5002271" y="3659423"/>
            <a:ext cx="1194564" cy="398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a:stCxn id="4" idx="3"/>
          </p:cNvCxnSpPr>
          <p:nvPr/>
        </p:nvCxnSpPr>
        <p:spPr>
          <a:xfrm>
            <a:off x="5903526" y="3372676"/>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a:endCxn id="6" idx="0"/>
          </p:cNvCxnSpPr>
          <p:nvPr/>
        </p:nvCxnSpPr>
        <p:spPr>
          <a:xfrm>
            <a:off x="5903526" y="3372676"/>
            <a:ext cx="293309" cy="684927"/>
          </a:xfrm>
          <a:prstGeom prst="line">
            <a:avLst/>
          </a:prstGeom>
        </p:spPr>
        <p:style>
          <a:lnRef idx="2">
            <a:schemeClr val="accent1"/>
          </a:lnRef>
          <a:fillRef idx="0">
            <a:schemeClr val="accent1"/>
          </a:fillRef>
          <a:effectRef idx="1">
            <a:schemeClr val="accent1"/>
          </a:effectRef>
          <a:fontRef idx="minor">
            <a:schemeClr val="tx1"/>
          </a:fontRef>
        </p:style>
      </p:cxnSp>
      <p:sp>
        <p:nvSpPr>
          <p:cNvPr id="17" name="Diamond 16"/>
          <p:cNvSpPr/>
          <p:nvPr/>
        </p:nvSpPr>
        <p:spPr>
          <a:xfrm>
            <a:off x="5833053" y="3921059"/>
            <a:ext cx="140945" cy="136544"/>
          </a:xfrm>
          <a:prstGeom prst="diamond">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685800" y="5452895"/>
            <a:ext cx="7486233" cy="573492"/>
            <a:chOff x="50805" y="5396451"/>
            <a:chExt cx="7486233" cy="573492"/>
          </a:xfrm>
        </p:grpSpPr>
        <p:sp>
          <p:nvSpPr>
            <p:cNvPr id="18" name="Process 17"/>
            <p:cNvSpPr/>
            <p:nvPr/>
          </p:nvSpPr>
          <p:spPr>
            <a:xfrm>
              <a:off x="50805" y="5396451"/>
              <a:ext cx="1205493" cy="573492"/>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urier"/>
                  <a:cs typeface="Courier"/>
                </a:rPr>
                <a:t>Reader</a:t>
              </a:r>
            </a:p>
          </p:txBody>
        </p:sp>
        <p:sp>
          <p:nvSpPr>
            <p:cNvPr id="19" name="Process 18"/>
            <p:cNvSpPr/>
            <p:nvPr/>
          </p:nvSpPr>
          <p:spPr>
            <a:xfrm>
              <a:off x="1608620" y="5396451"/>
              <a:ext cx="1439380" cy="573492"/>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err="1">
                  <a:latin typeface="Courier"/>
                  <a:cs typeface="Courier"/>
                </a:rPr>
                <a:t>Tokenizer</a:t>
              </a:r>
              <a:endParaRPr lang="en-US" sz="1800" dirty="0">
                <a:latin typeface="Courier"/>
                <a:cs typeface="Courier"/>
              </a:endParaRPr>
            </a:p>
          </p:txBody>
        </p:sp>
        <p:sp>
          <p:nvSpPr>
            <p:cNvPr id="20" name="Process 19"/>
            <p:cNvSpPr/>
            <p:nvPr/>
          </p:nvSpPr>
          <p:spPr>
            <a:xfrm>
              <a:off x="3400322" y="5396451"/>
              <a:ext cx="1716809" cy="573492"/>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err="1">
                  <a:latin typeface="Courier"/>
                  <a:cs typeface="Courier"/>
                </a:rPr>
                <a:t>TokenFilter</a:t>
              </a:r>
              <a:endParaRPr lang="en-US" sz="1800" dirty="0">
                <a:latin typeface="Courier"/>
                <a:cs typeface="Courier"/>
              </a:endParaRPr>
            </a:p>
          </p:txBody>
        </p:sp>
        <p:sp>
          <p:nvSpPr>
            <p:cNvPr id="21" name="Process 20"/>
            <p:cNvSpPr/>
            <p:nvPr/>
          </p:nvSpPr>
          <p:spPr>
            <a:xfrm>
              <a:off x="5467907" y="5396451"/>
              <a:ext cx="1716809" cy="573492"/>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err="1">
                  <a:latin typeface="Courier"/>
                  <a:cs typeface="Courier"/>
                </a:rPr>
                <a:t>TokenFilter</a:t>
              </a:r>
              <a:endParaRPr lang="en-US" sz="1800" dirty="0">
                <a:latin typeface="Courier"/>
                <a:cs typeface="Courier"/>
              </a:endParaRPr>
            </a:p>
          </p:txBody>
        </p:sp>
        <p:cxnSp>
          <p:nvCxnSpPr>
            <p:cNvPr id="24" name="Straight Arrow Connector 23"/>
            <p:cNvCxnSpPr/>
            <p:nvPr/>
          </p:nvCxnSpPr>
          <p:spPr>
            <a:xfrm>
              <a:off x="1256298" y="5683197"/>
              <a:ext cx="35232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048000" y="5683197"/>
              <a:ext cx="35232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117131" y="5683197"/>
              <a:ext cx="35232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184716" y="5683197"/>
              <a:ext cx="35232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29" name="Process 28">
            <a:extLst>
              <a:ext uri="{FF2B5EF4-FFF2-40B4-BE49-F238E27FC236}">
                <a16:creationId xmlns:a16="http://schemas.microsoft.com/office/drawing/2014/main" id="{38C1551C-2EE3-0E49-A151-1850E199088B}"/>
              </a:ext>
            </a:extLst>
          </p:cNvPr>
          <p:cNvSpPr/>
          <p:nvPr/>
        </p:nvSpPr>
        <p:spPr>
          <a:xfrm>
            <a:off x="3080248" y="6230112"/>
            <a:ext cx="2406152" cy="609834"/>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urier"/>
                <a:cs typeface="Courier"/>
              </a:rPr>
              <a:t>lemmatization</a:t>
            </a:r>
          </a:p>
        </p:txBody>
      </p:sp>
      <p:cxnSp>
        <p:nvCxnSpPr>
          <p:cNvPr id="30" name="Straight Arrow Connector 29">
            <a:extLst>
              <a:ext uri="{FF2B5EF4-FFF2-40B4-BE49-F238E27FC236}">
                <a16:creationId xmlns:a16="http://schemas.microsoft.com/office/drawing/2014/main" id="{74F9D648-1D8B-2140-BE00-6E380D75727F}"/>
              </a:ext>
            </a:extLst>
          </p:cNvPr>
          <p:cNvCxnSpPr>
            <a:cxnSpLocks/>
            <a:stCxn id="29" idx="3"/>
          </p:cNvCxnSpPr>
          <p:nvPr/>
        </p:nvCxnSpPr>
        <p:spPr>
          <a:xfrm flipV="1">
            <a:off x="5486400" y="5982479"/>
            <a:ext cx="152400" cy="5525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824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a:cs typeface="Courier"/>
              </a:rPr>
              <a:t>Lucene Tokenizer</a:t>
            </a:r>
            <a:r>
              <a:rPr lang="en-US" dirty="0"/>
              <a:t>s and </a:t>
            </a:r>
            <a:r>
              <a:rPr lang="en-US" dirty="0" err="1">
                <a:latin typeface="Courier"/>
                <a:cs typeface="Courier"/>
              </a:rPr>
              <a:t>TokenFilter</a:t>
            </a:r>
            <a:r>
              <a:rPr lang="en-US" dirty="0" err="1"/>
              <a:t>s</a:t>
            </a:r>
            <a:endParaRPr lang="en-US" dirty="0"/>
          </a:p>
        </p:txBody>
      </p:sp>
      <p:sp>
        <p:nvSpPr>
          <p:cNvPr id="3" name="Content Placeholder 2"/>
          <p:cNvSpPr>
            <a:spLocks noGrp="1"/>
          </p:cNvSpPr>
          <p:nvPr>
            <p:ph idx="1"/>
          </p:nvPr>
        </p:nvSpPr>
        <p:spPr>
          <a:xfrm>
            <a:off x="228600" y="2362200"/>
            <a:ext cx="4419600" cy="2971800"/>
          </a:xfrm>
        </p:spPr>
        <p:txBody>
          <a:bodyPr/>
          <a:lstStyle/>
          <a:p>
            <a:r>
              <a:rPr lang="en-US" dirty="0" err="1">
                <a:latin typeface="Courier"/>
                <a:cs typeface="Courier"/>
              </a:rPr>
              <a:t>Tokenizer</a:t>
            </a:r>
            <a:endParaRPr lang="en-US" dirty="0">
              <a:latin typeface="Courier"/>
              <a:cs typeface="Courier"/>
            </a:endParaRPr>
          </a:p>
          <a:p>
            <a:pPr lvl="1"/>
            <a:r>
              <a:rPr lang="en-US" dirty="0" err="1">
                <a:latin typeface="Courier"/>
                <a:cs typeface="Courier"/>
              </a:rPr>
              <a:t>WhitespaceTokenizer</a:t>
            </a:r>
            <a:endParaRPr lang="en-US" dirty="0">
              <a:latin typeface="Courier"/>
              <a:cs typeface="Courier"/>
            </a:endParaRPr>
          </a:p>
          <a:p>
            <a:pPr lvl="1"/>
            <a:r>
              <a:rPr lang="en-US" dirty="0" err="1">
                <a:latin typeface="Courier"/>
                <a:cs typeface="Courier"/>
              </a:rPr>
              <a:t>KeywordTokenizer</a:t>
            </a:r>
            <a:endParaRPr lang="en-US" dirty="0">
              <a:latin typeface="Courier"/>
              <a:cs typeface="Courier"/>
            </a:endParaRPr>
          </a:p>
          <a:p>
            <a:pPr lvl="1"/>
            <a:r>
              <a:rPr lang="en-US" dirty="0" err="1">
                <a:latin typeface="Courier"/>
                <a:cs typeface="Courier"/>
              </a:rPr>
              <a:t>LetterTokenizer</a:t>
            </a:r>
            <a:endParaRPr lang="en-US" dirty="0">
              <a:latin typeface="Courier"/>
              <a:cs typeface="Courier"/>
            </a:endParaRPr>
          </a:p>
          <a:p>
            <a:pPr lvl="1"/>
            <a:r>
              <a:rPr lang="en-US" dirty="0" err="1">
                <a:latin typeface="Courier"/>
                <a:cs typeface="Courier"/>
              </a:rPr>
              <a:t>StandardTokenizer</a:t>
            </a:r>
            <a:endParaRPr lang="en-US" dirty="0">
              <a:latin typeface="Courier"/>
              <a:cs typeface="Courier"/>
            </a:endParaRPr>
          </a:p>
          <a:p>
            <a:pPr lvl="1"/>
            <a:r>
              <a:rPr lang="en-US" dirty="0">
                <a:latin typeface="Courier"/>
                <a:cs typeface="Courier"/>
              </a:rPr>
              <a:t>...</a:t>
            </a:r>
          </a:p>
        </p:txBody>
      </p:sp>
      <p:sp>
        <p:nvSpPr>
          <p:cNvPr id="4" name="Content Placeholder 2"/>
          <p:cNvSpPr txBox="1">
            <a:spLocks/>
          </p:cNvSpPr>
          <p:nvPr/>
        </p:nvSpPr>
        <p:spPr bwMode="auto">
          <a:xfrm>
            <a:off x="4800600" y="2362200"/>
            <a:ext cx="4343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437085"/>
              </a:buClr>
              <a:buFont typeface="Wingdings"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357E69"/>
              </a:buClr>
              <a:buFont typeface="Wingdings"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918BA3"/>
              </a:buClr>
              <a:buFont typeface="Wingdings"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2F6E7E"/>
              </a:buClr>
              <a:buFont typeface="Wingdings"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233337"/>
              </a:buClr>
              <a:buFont typeface="Wingdings"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latin typeface="Courier"/>
                <a:cs typeface="Courier"/>
              </a:rPr>
              <a:t>TokenFilter</a:t>
            </a:r>
            <a:endParaRPr lang="en-US" dirty="0">
              <a:latin typeface="Courier"/>
              <a:cs typeface="Courier"/>
            </a:endParaRPr>
          </a:p>
          <a:p>
            <a:pPr lvl="1"/>
            <a:r>
              <a:rPr lang="en-US" dirty="0" err="1">
                <a:latin typeface="Courier"/>
                <a:cs typeface="Courier"/>
              </a:rPr>
              <a:t>LowerCaseFilter</a:t>
            </a:r>
            <a:endParaRPr lang="en-US" dirty="0">
              <a:latin typeface="Courier"/>
              <a:cs typeface="Courier"/>
            </a:endParaRPr>
          </a:p>
          <a:p>
            <a:pPr lvl="1"/>
            <a:r>
              <a:rPr lang="en-US" dirty="0" err="1">
                <a:latin typeface="Courier"/>
                <a:cs typeface="Courier"/>
              </a:rPr>
              <a:t>StopFilter</a:t>
            </a:r>
            <a:endParaRPr lang="en-US" dirty="0">
              <a:latin typeface="Courier"/>
              <a:cs typeface="Courier"/>
            </a:endParaRPr>
          </a:p>
          <a:p>
            <a:pPr lvl="1"/>
            <a:r>
              <a:rPr lang="en-US" dirty="0" err="1">
                <a:latin typeface="Courier"/>
                <a:cs typeface="Courier"/>
              </a:rPr>
              <a:t>PorterStemFilter</a:t>
            </a:r>
            <a:endParaRPr lang="en-US" dirty="0">
              <a:latin typeface="Courier"/>
              <a:cs typeface="Courier"/>
            </a:endParaRPr>
          </a:p>
          <a:p>
            <a:pPr lvl="1"/>
            <a:r>
              <a:rPr lang="en-US" dirty="0" err="1">
                <a:latin typeface="Courier"/>
                <a:cs typeface="Courier"/>
              </a:rPr>
              <a:t>ASCIIFoldingFilter</a:t>
            </a:r>
            <a:endParaRPr lang="en-US" dirty="0">
              <a:latin typeface="Courier"/>
              <a:cs typeface="Courier"/>
            </a:endParaRPr>
          </a:p>
          <a:p>
            <a:pPr lvl="1"/>
            <a:r>
              <a:rPr lang="en-US" dirty="0" err="1">
                <a:latin typeface="Courier"/>
                <a:cs typeface="Courier"/>
              </a:rPr>
              <a:t>StandardFilter</a:t>
            </a:r>
            <a:endParaRPr lang="en-US" dirty="0">
              <a:latin typeface="Courier"/>
              <a:cs typeface="Courier"/>
            </a:endParaRPr>
          </a:p>
          <a:p>
            <a:pPr lvl="1"/>
            <a:r>
              <a:rPr lang="en-US" dirty="0">
                <a:latin typeface="Courier"/>
                <a:cs typeface="Courier"/>
              </a:rPr>
              <a:t>...</a:t>
            </a:r>
          </a:p>
        </p:txBody>
      </p:sp>
    </p:spTree>
    <p:extLst>
      <p:ext uri="{BB962C8B-B14F-4D97-AF65-F5344CB8AC3E}">
        <p14:creationId xmlns:p14="http://schemas.microsoft.com/office/powerpoint/2010/main" val="232258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Interface</a:t>
            </a:r>
          </a:p>
        </p:txBody>
      </p:sp>
      <p:sp>
        <p:nvSpPr>
          <p:cNvPr id="21507" name="Rectangle 3"/>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Query Engine</a:t>
            </a:r>
          </a:p>
        </p:txBody>
      </p:sp>
      <p:sp>
        <p:nvSpPr>
          <p:cNvPr id="21508" name="Rectangle 4"/>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Indexer</a:t>
            </a:r>
          </a:p>
        </p:txBody>
      </p:sp>
      <p:sp>
        <p:nvSpPr>
          <p:cNvPr id="21509" name="Oval 5"/>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Index</a:t>
            </a:r>
          </a:p>
        </p:txBody>
      </p:sp>
      <p:sp>
        <p:nvSpPr>
          <p:cNvPr id="21510" name="Rectangle 6"/>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t>Crawler</a:t>
            </a:r>
          </a:p>
        </p:txBody>
      </p:sp>
      <p:sp>
        <p:nvSpPr>
          <p:cNvPr id="21511" name="Line 7"/>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2" name="Line 8"/>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3" name="Line 9"/>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4" name="Line 10"/>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5" name="Line 11"/>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6" name="Line 12"/>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7" name="Line 13"/>
          <p:cNvSpPr>
            <a:spLocks noChangeShapeType="1"/>
          </p:cNvSpPr>
          <p:nvPr/>
        </p:nvSpPr>
        <p:spPr bwMode="auto">
          <a:xfrm flipV="1">
            <a:off x="4724400" y="3200400"/>
            <a:ext cx="0" cy="990600"/>
          </a:xfrm>
          <a:prstGeom prst="line">
            <a:avLst/>
          </a:prstGeom>
          <a:noFill/>
          <a:ln w="9525">
            <a:solidFill>
              <a:schemeClr val="tx1"/>
            </a:solidFill>
            <a:miter lim="800000"/>
            <a:headEnd/>
            <a:tailEnd/>
          </a:ln>
        </p:spPr>
        <p:txBody>
          <a:bodyPr wrap="none">
            <a:prstTxWarp prst="textNoShape">
              <a:avLst/>
            </a:prstTxWarp>
          </a:bodyPr>
          <a:lstStyle/>
          <a:p>
            <a:endParaRPr lang="en-US"/>
          </a:p>
        </p:txBody>
      </p:sp>
      <p:sp>
        <p:nvSpPr>
          <p:cNvPr id="21518" name="Line 14"/>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19" name="Line 15"/>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20" name="Line 16"/>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1" name="Line 17"/>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22" name="Line 18"/>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23" name="Line 19"/>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4" name="Line 20"/>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5" name="Line 21"/>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6" name="Text Box 22"/>
          <p:cNvSpPr txBox="1">
            <a:spLocks noChangeArrowheads="1"/>
          </p:cNvSpPr>
          <p:nvPr/>
        </p:nvSpPr>
        <p:spPr bwMode="auto">
          <a:xfrm>
            <a:off x="517525" y="3394075"/>
            <a:ext cx="877888" cy="457200"/>
          </a:xfrm>
          <a:prstGeom prst="rect">
            <a:avLst/>
          </a:prstGeom>
          <a:noFill/>
          <a:ln w="9525">
            <a:noFill/>
            <a:miter lim="800000"/>
            <a:headEnd/>
            <a:tailEnd/>
          </a:ln>
        </p:spPr>
        <p:txBody>
          <a:bodyPr wrap="none">
            <a:prstTxWarp prst="textNoShape">
              <a:avLst/>
            </a:prstTxWarp>
            <a:spAutoFit/>
          </a:bodyPr>
          <a:lstStyle/>
          <a:p>
            <a:pPr eaLnBrk="1" hangingPunct="1"/>
            <a:r>
              <a:rPr lang="en-US"/>
              <a:t>Users</a:t>
            </a:r>
          </a:p>
        </p:txBody>
      </p:sp>
      <p:sp>
        <p:nvSpPr>
          <p:cNvPr id="21527" name="Text Box 23"/>
          <p:cNvSpPr txBox="1">
            <a:spLocks noChangeArrowheads="1"/>
          </p:cNvSpPr>
          <p:nvPr/>
        </p:nvSpPr>
        <p:spPr bwMode="auto">
          <a:xfrm>
            <a:off x="4267200" y="5562600"/>
            <a:ext cx="758825" cy="457200"/>
          </a:xfrm>
          <a:prstGeom prst="rect">
            <a:avLst/>
          </a:prstGeom>
          <a:noFill/>
          <a:ln w="9525">
            <a:noFill/>
            <a:miter lim="800000"/>
            <a:headEnd/>
            <a:tailEnd/>
          </a:ln>
        </p:spPr>
        <p:txBody>
          <a:bodyPr wrap="none">
            <a:prstTxWarp prst="textNoShape">
              <a:avLst/>
            </a:prstTxWarp>
            <a:spAutoFit/>
          </a:bodyPr>
          <a:lstStyle/>
          <a:p>
            <a:pPr eaLnBrk="1" hangingPunct="1"/>
            <a:r>
              <a:rPr lang="en-US"/>
              <a:t>Web</a:t>
            </a:r>
          </a:p>
        </p:txBody>
      </p:sp>
      <p:sp>
        <p:nvSpPr>
          <p:cNvPr id="21528" name="Text Box 24"/>
          <p:cNvSpPr txBox="1">
            <a:spLocks noChangeArrowheads="1"/>
          </p:cNvSpPr>
          <p:nvPr/>
        </p:nvSpPr>
        <p:spPr bwMode="auto">
          <a:xfrm>
            <a:off x="1828800" y="5943600"/>
            <a:ext cx="5422900" cy="579438"/>
          </a:xfrm>
          <a:prstGeom prst="rect">
            <a:avLst/>
          </a:prstGeom>
          <a:noFill/>
          <a:ln w="9525">
            <a:noFill/>
            <a:miter lim="800000"/>
            <a:headEnd/>
            <a:tailEnd/>
          </a:ln>
        </p:spPr>
        <p:txBody>
          <a:bodyPr wrap="none">
            <a:prstTxWarp prst="textNoShape">
              <a:avLst/>
            </a:prstTxWarp>
            <a:spAutoFit/>
          </a:bodyPr>
          <a:lstStyle/>
          <a:p>
            <a:pPr eaLnBrk="1" hangingPunct="1"/>
            <a:r>
              <a:rPr lang="en-US" sz="3200" b="1"/>
              <a:t>A Typical Web Search Engine</a:t>
            </a:r>
          </a:p>
        </p:txBody>
      </p:sp>
      <p:sp>
        <p:nvSpPr>
          <p:cNvPr id="418841" name="Rectangle 25"/>
          <p:cNvSpPr>
            <a:spLocks noChangeArrowheads="1"/>
          </p:cNvSpPr>
          <p:nvPr/>
        </p:nvSpPr>
        <p:spPr bwMode="auto">
          <a:xfrm>
            <a:off x="4114800" y="2895600"/>
            <a:ext cx="1219200" cy="609600"/>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pPr algn="ctr"/>
            <a:r>
              <a:rPr lang="en-US" sz="1400" dirty="0"/>
              <a:t>Text processing</a:t>
            </a:r>
          </a:p>
          <a:p>
            <a:pPr algn="ctr"/>
            <a:r>
              <a:rPr lang="en-US" sz="1400" dirty="0"/>
              <a:t>(preprocessing)</a:t>
            </a:r>
            <a:endParaRPr lang="en-US" dirty="0"/>
          </a:p>
        </p:txBody>
      </p:sp>
      <p:grpSp>
        <p:nvGrpSpPr>
          <p:cNvPr id="27" name="Group 27"/>
          <p:cNvGrpSpPr>
            <a:grpSpLocks/>
          </p:cNvGrpSpPr>
          <p:nvPr/>
        </p:nvGrpSpPr>
        <p:grpSpPr bwMode="auto">
          <a:xfrm>
            <a:off x="3962400" y="1676400"/>
            <a:ext cx="4191000" cy="2243137"/>
            <a:chOff x="288" y="699"/>
            <a:chExt cx="864" cy="1413"/>
          </a:xfrm>
        </p:grpSpPr>
        <p:sp>
          <p:nvSpPr>
            <p:cNvPr id="28" name="Rectangle 25"/>
            <p:cNvSpPr>
              <a:spLocks noChangeArrowheads="1"/>
            </p:cNvSpPr>
            <p:nvPr/>
          </p:nvSpPr>
          <p:spPr bwMode="auto">
            <a:xfrm>
              <a:off x="288" y="1083"/>
              <a:ext cx="864" cy="1029"/>
            </a:xfrm>
            <a:prstGeom prst="rect">
              <a:avLst/>
            </a:prstGeom>
            <a:solidFill>
              <a:schemeClr val="accent1">
                <a:alpha val="0"/>
              </a:schemeClr>
            </a:solidFill>
            <a:ln w="28575">
              <a:solidFill>
                <a:srgbClr val="FF0000"/>
              </a:solidFill>
              <a:miter lim="800000"/>
              <a:headEnd/>
              <a:tailEnd/>
            </a:ln>
          </p:spPr>
          <p:txBody>
            <a:bodyPr wrap="none" anchor="ctr">
              <a:prstTxWarp prst="textNoShape">
                <a:avLst/>
              </a:prstTxWarp>
            </a:bodyPr>
            <a:lstStyle/>
            <a:p>
              <a:endParaRPr lang="en-US"/>
            </a:p>
          </p:txBody>
        </p:sp>
        <p:sp>
          <p:nvSpPr>
            <p:cNvPr id="29" name="Text Box 26"/>
            <p:cNvSpPr txBox="1">
              <a:spLocks noChangeArrowheads="1"/>
            </p:cNvSpPr>
            <p:nvPr/>
          </p:nvSpPr>
          <p:spPr bwMode="auto">
            <a:xfrm>
              <a:off x="429" y="699"/>
              <a:ext cx="366" cy="291"/>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Pre-indexing</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41"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4000"/>
              <a:t>Other Analyzers</a:t>
            </a:r>
          </a:p>
        </p:txBody>
      </p:sp>
      <p:sp>
        <p:nvSpPr>
          <p:cNvPr id="138243" name="Rectangle 3"/>
          <p:cNvSpPr>
            <a:spLocks noGrp="1" noChangeArrowheads="1"/>
          </p:cNvSpPr>
          <p:nvPr>
            <p:ph type="body" idx="1"/>
          </p:nvPr>
        </p:nvSpPr>
        <p:spPr/>
        <p:txBody>
          <a:bodyPr/>
          <a:lstStyle/>
          <a:p>
            <a:pPr>
              <a:lnSpc>
                <a:spcPct val="90000"/>
              </a:lnSpc>
            </a:pPr>
            <a:r>
              <a:rPr lang="en-US" sz="2800"/>
              <a:t>Also available</a:t>
            </a:r>
          </a:p>
          <a:p>
            <a:pPr lvl="1">
              <a:lnSpc>
                <a:spcPct val="90000"/>
              </a:lnSpc>
            </a:pPr>
            <a:r>
              <a:rPr lang="en-US" sz="2400"/>
              <a:t>GermanAnalyzer</a:t>
            </a:r>
          </a:p>
          <a:p>
            <a:pPr lvl="1">
              <a:lnSpc>
                <a:spcPct val="90000"/>
              </a:lnSpc>
            </a:pPr>
            <a:r>
              <a:rPr lang="en-US" sz="2400"/>
              <a:t>RussianAnalyzer</a:t>
            </a:r>
          </a:p>
          <a:p>
            <a:pPr lvl="1">
              <a:lnSpc>
                <a:spcPct val="90000"/>
              </a:lnSpc>
            </a:pPr>
            <a:r>
              <a:rPr lang="en-US" sz="2400"/>
              <a:t>(Lucene Sandbox)</a:t>
            </a:r>
          </a:p>
          <a:p>
            <a:pPr lvl="2">
              <a:lnSpc>
                <a:spcPct val="90000"/>
              </a:lnSpc>
            </a:pPr>
            <a:r>
              <a:rPr lang="en-US" sz="2000"/>
              <a:t>BrazilianAnaylzer</a:t>
            </a:r>
          </a:p>
          <a:p>
            <a:pPr lvl="2">
              <a:lnSpc>
                <a:spcPct val="90000"/>
              </a:lnSpc>
            </a:pPr>
            <a:r>
              <a:rPr lang="en-US" sz="2000"/>
              <a:t>ChineseAnalyzer (UTF-8)</a:t>
            </a:r>
          </a:p>
          <a:p>
            <a:pPr lvl="2">
              <a:lnSpc>
                <a:spcPct val="90000"/>
              </a:lnSpc>
            </a:pPr>
            <a:r>
              <a:rPr lang="en-US" sz="2000"/>
              <a:t>CzechAnalyzer</a:t>
            </a:r>
          </a:p>
          <a:p>
            <a:pPr lvl="2">
              <a:lnSpc>
                <a:spcPct val="90000"/>
              </a:lnSpc>
            </a:pPr>
            <a:r>
              <a:rPr lang="en-US" sz="2000"/>
              <a:t>DutchAnalyzer</a:t>
            </a:r>
          </a:p>
          <a:p>
            <a:pPr lvl="2">
              <a:lnSpc>
                <a:spcPct val="90000"/>
              </a:lnSpc>
            </a:pPr>
            <a:r>
              <a:rPr lang="en-US" sz="2000"/>
              <a:t>FrenchAnalyzer</a:t>
            </a:r>
          </a:p>
          <a:p>
            <a:pPr lvl="2">
              <a:lnSpc>
                <a:spcPct val="90000"/>
              </a:lnSpc>
            </a:pPr>
            <a:r>
              <a:rPr lang="en-US" sz="2000"/>
              <a:t>GreekAnalyzer</a:t>
            </a:r>
          </a:p>
          <a:p>
            <a:pPr lvl="2">
              <a:lnSpc>
                <a:spcPct val="90000"/>
              </a:lnSpc>
            </a:pPr>
            <a:r>
              <a:rPr lang="en-US" sz="2000"/>
              <a:t>KoreanAnalyzer</a:t>
            </a:r>
          </a:p>
          <a:p>
            <a:pPr lvl="2">
              <a:lnSpc>
                <a:spcPct val="90000"/>
              </a:lnSpc>
            </a:pPr>
            <a:r>
              <a:rPr lang="en-US" sz="2000"/>
              <a:t>JapaneseAnalyzer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000" dirty="0"/>
              <a:t>Analyzer for Lucene</a:t>
            </a:r>
          </a:p>
        </p:txBody>
      </p:sp>
      <p:sp>
        <p:nvSpPr>
          <p:cNvPr id="132099" name="Rectangle 3"/>
          <p:cNvSpPr>
            <a:spLocks noGrp="1" noChangeArrowheads="1"/>
          </p:cNvSpPr>
          <p:nvPr>
            <p:ph type="body" idx="1"/>
          </p:nvPr>
        </p:nvSpPr>
        <p:spPr/>
        <p:txBody>
          <a:bodyPr/>
          <a:lstStyle/>
          <a:p>
            <a:pPr>
              <a:lnSpc>
                <a:spcPct val="90000"/>
              </a:lnSpc>
            </a:pPr>
            <a:r>
              <a:rPr lang="en-US" sz="2800"/>
              <a:t>Tokenization: Create an Analyser</a:t>
            </a:r>
          </a:p>
          <a:p>
            <a:pPr lvl="1">
              <a:lnSpc>
                <a:spcPct val="90000"/>
              </a:lnSpc>
            </a:pPr>
            <a:r>
              <a:rPr lang="en-US" sz="2500"/>
              <a:t>Options</a:t>
            </a:r>
          </a:p>
          <a:p>
            <a:pPr lvl="2">
              <a:lnSpc>
                <a:spcPct val="90000"/>
              </a:lnSpc>
            </a:pPr>
            <a:r>
              <a:rPr lang="en-US" sz="2100">
                <a:solidFill>
                  <a:srgbClr val="FF3300"/>
                </a:solidFill>
              </a:rPr>
              <a:t>WhitespaceAnalyzer</a:t>
            </a:r>
          </a:p>
          <a:p>
            <a:pPr lvl="3">
              <a:lnSpc>
                <a:spcPct val="90000"/>
              </a:lnSpc>
            </a:pPr>
            <a:r>
              <a:rPr lang="en-US" sz="1800"/>
              <a:t>divides text at whitespace</a:t>
            </a:r>
          </a:p>
          <a:p>
            <a:pPr lvl="2">
              <a:lnSpc>
                <a:spcPct val="90000"/>
              </a:lnSpc>
            </a:pPr>
            <a:r>
              <a:rPr lang="en-US" sz="2100">
                <a:solidFill>
                  <a:srgbClr val="FF3300"/>
                </a:solidFill>
              </a:rPr>
              <a:t>SimpleAnalyzer</a:t>
            </a:r>
          </a:p>
          <a:p>
            <a:pPr lvl="3">
              <a:lnSpc>
                <a:spcPct val="90000"/>
              </a:lnSpc>
            </a:pPr>
            <a:r>
              <a:rPr lang="en-US" sz="1800"/>
              <a:t>divides text at non-letters</a:t>
            </a:r>
          </a:p>
          <a:p>
            <a:pPr lvl="3">
              <a:lnSpc>
                <a:spcPct val="90000"/>
              </a:lnSpc>
            </a:pPr>
            <a:r>
              <a:rPr lang="en-US" sz="1800"/>
              <a:t>convert to lower case</a:t>
            </a:r>
          </a:p>
          <a:p>
            <a:pPr lvl="2">
              <a:lnSpc>
                <a:spcPct val="90000"/>
              </a:lnSpc>
            </a:pPr>
            <a:r>
              <a:rPr lang="en-US" sz="2100">
                <a:solidFill>
                  <a:srgbClr val="FF3300"/>
                </a:solidFill>
              </a:rPr>
              <a:t>StopAnalyzer</a:t>
            </a:r>
          </a:p>
          <a:p>
            <a:pPr lvl="3">
              <a:lnSpc>
                <a:spcPct val="90000"/>
              </a:lnSpc>
            </a:pPr>
            <a:r>
              <a:rPr lang="en-US" sz="1800"/>
              <a:t>SimpleAnalyzer</a:t>
            </a:r>
          </a:p>
          <a:p>
            <a:pPr lvl="3">
              <a:lnSpc>
                <a:spcPct val="90000"/>
              </a:lnSpc>
            </a:pPr>
            <a:r>
              <a:rPr lang="en-US" sz="1800"/>
              <a:t>removes stop words</a:t>
            </a:r>
          </a:p>
          <a:p>
            <a:pPr lvl="2">
              <a:lnSpc>
                <a:spcPct val="90000"/>
              </a:lnSpc>
            </a:pPr>
            <a:r>
              <a:rPr lang="en-US" sz="2100">
                <a:solidFill>
                  <a:srgbClr val="FF3300"/>
                </a:solidFill>
              </a:rPr>
              <a:t>StandardAnalyzer</a:t>
            </a:r>
          </a:p>
          <a:p>
            <a:pPr lvl="3">
              <a:lnSpc>
                <a:spcPct val="90000"/>
              </a:lnSpc>
            </a:pPr>
            <a:r>
              <a:rPr lang="en-US" sz="1800"/>
              <a:t>good for most European Languages</a:t>
            </a:r>
          </a:p>
          <a:p>
            <a:pPr lvl="3">
              <a:lnSpc>
                <a:spcPct val="90000"/>
              </a:lnSpc>
            </a:pPr>
            <a:r>
              <a:rPr lang="en-US" sz="1800"/>
              <a:t>removes stop words</a:t>
            </a:r>
          </a:p>
          <a:p>
            <a:pPr lvl="3">
              <a:lnSpc>
                <a:spcPct val="90000"/>
              </a:lnSpc>
            </a:pPr>
            <a:r>
              <a:rPr lang="en-US" sz="1800"/>
              <a:t>convert to lower case</a:t>
            </a:r>
          </a:p>
          <a:p>
            <a:pPr>
              <a:lnSpc>
                <a:spcPct val="90000"/>
              </a:lnSpc>
            </a:pPr>
            <a:endParaRPr lang="en-US" sz="2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AC60-3942-104F-84CE-42C84D3E1DF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AC5649-3EAD-0144-BDC1-89A94D18AE47}"/>
              </a:ext>
            </a:extLst>
          </p:cNvPr>
          <p:cNvPicPr>
            <a:picLocks noGrp="1" noChangeAspect="1"/>
          </p:cNvPicPr>
          <p:nvPr>
            <p:ph idx="1"/>
          </p:nvPr>
        </p:nvPicPr>
        <p:blipFill>
          <a:blip r:embed="rId2"/>
          <a:stretch>
            <a:fillRect/>
          </a:stretch>
        </p:blipFill>
        <p:spPr>
          <a:xfrm>
            <a:off x="533400" y="304800"/>
            <a:ext cx="7437577" cy="6248400"/>
          </a:xfrm>
        </p:spPr>
      </p:pic>
    </p:spTree>
    <p:extLst>
      <p:ext uri="{BB962C8B-B14F-4D97-AF65-F5344CB8AC3E}">
        <p14:creationId xmlns:p14="http://schemas.microsoft.com/office/powerpoint/2010/main" val="17002063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Summary of Text</a:t>
            </a:r>
          </a:p>
        </p:txBody>
      </p:sp>
      <p:sp>
        <p:nvSpPr>
          <p:cNvPr id="140291" name="Rectangle 3"/>
          <p:cNvSpPr>
            <a:spLocks noGrp="1" noChangeArrowheads="1"/>
          </p:cNvSpPr>
          <p:nvPr>
            <p:ph type="body" idx="1"/>
          </p:nvPr>
        </p:nvSpPr>
        <p:spPr/>
        <p:txBody>
          <a:bodyPr/>
          <a:lstStyle/>
          <a:p>
            <a:r>
              <a:rPr lang="en-US" dirty="0"/>
              <a:t>Text is reduced to tokens (terms)</a:t>
            </a:r>
          </a:p>
          <a:p>
            <a:r>
              <a:rPr lang="en-US" dirty="0"/>
              <a:t>Stop words can be removed</a:t>
            </a:r>
          </a:p>
          <a:p>
            <a:r>
              <a:rPr lang="en-US" dirty="0"/>
              <a:t>Tokenizer has many features</a:t>
            </a:r>
          </a:p>
          <a:p>
            <a:r>
              <a:rPr lang="en-US" dirty="0"/>
              <a:t>Stemmers widely used for token generation</a:t>
            </a:r>
          </a:p>
          <a:p>
            <a:pPr lvl="1"/>
            <a:r>
              <a:rPr lang="en-US" dirty="0"/>
              <a:t>Porter stemmer most common</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81000"/>
            <a:ext cx="7772400" cy="1143000"/>
          </a:xfrm>
        </p:spPr>
        <p:txBody>
          <a:bodyPr/>
          <a:lstStyle/>
          <a:p>
            <a:r>
              <a:rPr lang="en-US"/>
              <a:t>Selection of tokens, weights, stop lists and stemming</a:t>
            </a:r>
          </a:p>
        </p:txBody>
      </p:sp>
      <p:sp>
        <p:nvSpPr>
          <p:cNvPr id="130051" name="Text Box 3"/>
          <p:cNvSpPr txBox="1">
            <a:spLocks noChangeArrowheads="1"/>
          </p:cNvSpPr>
          <p:nvPr/>
        </p:nvSpPr>
        <p:spPr bwMode="auto">
          <a:xfrm>
            <a:off x="381000" y="1600200"/>
            <a:ext cx="8610600" cy="5021263"/>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b="1">
                <a:solidFill>
                  <a:srgbClr val="0000CC"/>
                </a:solidFill>
              </a:rPr>
              <a:t>Special purpose collections (e.g., law, medicine, monographs)</a:t>
            </a:r>
          </a:p>
          <a:p>
            <a:pPr marL="457200" indent="-457200">
              <a:spcBef>
                <a:spcPct val="50000"/>
              </a:spcBef>
            </a:pPr>
            <a:r>
              <a:rPr lang="en-US"/>
              <a:t>	Best results are obtained by tuning the search engine for the characteristics of the collections and the expected queries.</a:t>
            </a:r>
          </a:p>
          <a:p>
            <a:pPr marL="457200" indent="-457200">
              <a:spcBef>
                <a:spcPct val="50000"/>
              </a:spcBef>
            </a:pPr>
            <a:r>
              <a:rPr lang="en-US"/>
              <a:t>	It is valuable to use a </a:t>
            </a:r>
            <a:r>
              <a:rPr lang="en-US" b="1">
                <a:solidFill>
                  <a:srgbClr val="0000CC"/>
                </a:solidFill>
              </a:rPr>
              <a:t>training set</a:t>
            </a:r>
            <a:r>
              <a:rPr lang="en-US"/>
              <a:t> of queries, with lists of relevant documents, to tune the system for each application.</a:t>
            </a:r>
          </a:p>
          <a:p>
            <a:pPr marL="457200" indent="-457200">
              <a:spcBef>
                <a:spcPct val="50000"/>
              </a:spcBef>
            </a:pPr>
            <a:r>
              <a:rPr lang="en-US" b="1">
                <a:solidFill>
                  <a:srgbClr val="0000CC"/>
                </a:solidFill>
              </a:rPr>
              <a:t>General purpose collections (e.g., web search)</a:t>
            </a:r>
            <a:endParaRPr lang="en-US"/>
          </a:p>
          <a:p>
            <a:pPr marL="457200" indent="-457200">
              <a:spcBef>
                <a:spcPct val="50000"/>
              </a:spcBef>
            </a:pPr>
            <a:r>
              <a:rPr lang="en-US"/>
              <a:t>	The modern practice is to use a basic weighting scheme (e.g., </a:t>
            </a:r>
            <a:r>
              <a:rPr lang="en-US" i="1"/>
              <a:t>tf.idf</a:t>
            </a:r>
            <a:r>
              <a:rPr lang="en-US"/>
              <a:t>), a simple definition of token, a short stop list and no stemming except for plurals, with minimal conflation.</a:t>
            </a:r>
          </a:p>
          <a:p>
            <a:pPr marL="457200" indent="-457200">
              <a:spcBef>
                <a:spcPct val="50000"/>
              </a:spcBef>
            </a:pPr>
            <a:r>
              <a:rPr lang="en-US"/>
              <a:t>	Web searching combine similarity ranking with ranking based on document importance.  </a:t>
            </a:r>
          </a:p>
        </p:txBody>
      </p:sp>
    </p:spTree>
    <p:extLst>
      <p:ext uri="{BB962C8B-B14F-4D97-AF65-F5344CB8AC3E}">
        <p14:creationId xmlns:p14="http://schemas.microsoft.com/office/powerpoint/2010/main" val="157868546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381000"/>
            <a:ext cx="7772400" cy="1143000"/>
          </a:xfrm>
        </p:spPr>
        <p:txBody>
          <a:bodyPr/>
          <a:lstStyle/>
          <a:p>
            <a:r>
              <a:rPr lang="en-US"/>
              <a:t>Indexing Subsystem</a:t>
            </a:r>
          </a:p>
        </p:txBody>
      </p:sp>
      <p:sp>
        <p:nvSpPr>
          <p:cNvPr id="142339" name="AutoShape 3"/>
          <p:cNvSpPr>
            <a:spLocks noChangeArrowheads="1"/>
          </p:cNvSpPr>
          <p:nvPr/>
        </p:nvSpPr>
        <p:spPr bwMode="auto">
          <a:xfrm>
            <a:off x="152400" y="1600200"/>
            <a:ext cx="1981200" cy="762000"/>
          </a:xfrm>
          <a:prstGeom prst="hexagon">
            <a:avLst>
              <a:gd name="adj" fmla="val 65000"/>
              <a:gd name="vf" fmla="val 115470"/>
            </a:avLst>
          </a:prstGeom>
          <a:solidFill>
            <a:srgbClr val="DDDDDD"/>
          </a:solidFill>
          <a:ln w="9525">
            <a:solidFill>
              <a:schemeClr val="tx1"/>
            </a:solidFill>
            <a:miter lim="800000"/>
            <a:headEnd/>
            <a:tailEnd/>
          </a:ln>
        </p:spPr>
        <p:txBody>
          <a:bodyPr wrap="none" anchor="ctr">
            <a:prstTxWarp prst="textNoShape">
              <a:avLst/>
            </a:prstTxWarp>
          </a:bodyPr>
          <a:lstStyle/>
          <a:p>
            <a:endParaRPr lang="en-US"/>
          </a:p>
        </p:txBody>
      </p:sp>
      <p:sp>
        <p:nvSpPr>
          <p:cNvPr id="142340" name="Text Box 4"/>
          <p:cNvSpPr txBox="1">
            <a:spLocks noChangeArrowheads="1"/>
          </p:cNvSpPr>
          <p:nvPr/>
        </p:nvSpPr>
        <p:spPr bwMode="auto">
          <a:xfrm>
            <a:off x="381000" y="1752600"/>
            <a:ext cx="1828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Documents</a:t>
            </a:r>
          </a:p>
        </p:txBody>
      </p:sp>
      <p:sp>
        <p:nvSpPr>
          <p:cNvPr id="142341" name="Text Box 5"/>
          <p:cNvSpPr txBox="1">
            <a:spLocks noChangeArrowheads="1"/>
          </p:cNvSpPr>
          <p:nvPr/>
        </p:nvSpPr>
        <p:spPr bwMode="auto">
          <a:xfrm>
            <a:off x="1752600" y="2590800"/>
            <a:ext cx="23622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break into tokens</a:t>
            </a:r>
          </a:p>
        </p:txBody>
      </p:sp>
      <p:sp>
        <p:nvSpPr>
          <p:cNvPr id="142342" name="Text Box 6"/>
          <p:cNvSpPr txBox="1">
            <a:spLocks noChangeArrowheads="1"/>
          </p:cNvSpPr>
          <p:nvPr/>
        </p:nvSpPr>
        <p:spPr bwMode="auto">
          <a:xfrm>
            <a:off x="3200400" y="3276600"/>
            <a:ext cx="16002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stop list*</a:t>
            </a:r>
          </a:p>
        </p:txBody>
      </p:sp>
      <p:sp>
        <p:nvSpPr>
          <p:cNvPr id="142343" name="Text Box 7"/>
          <p:cNvSpPr txBox="1">
            <a:spLocks noChangeArrowheads="1"/>
          </p:cNvSpPr>
          <p:nvPr/>
        </p:nvSpPr>
        <p:spPr bwMode="auto">
          <a:xfrm>
            <a:off x="4419600" y="3886200"/>
            <a:ext cx="16002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stemming*</a:t>
            </a:r>
          </a:p>
        </p:txBody>
      </p:sp>
      <p:sp>
        <p:nvSpPr>
          <p:cNvPr id="142344" name="Text Box 8"/>
          <p:cNvSpPr txBox="1">
            <a:spLocks noChangeArrowheads="1"/>
          </p:cNvSpPr>
          <p:nvPr/>
        </p:nvSpPr>
        <p:spPr bwMode="auto">
          <a:xfrm>
            <a:off x="5410200" y="4572000"/>
            <a:ext cx="22860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term weighting*</a:t>
            </a:r>
          </a:p>
        </p:txBody>
      </p:sp>
      <p:sp>
        <p:nvSpPr>
          <p:cNvPr id="142345" name="AutoShape 9"/>
          <p:cNvSpPr>
            <a:spLocks noChangeArrowheads="1"/>
          </p:cNvSpPr>
          <p:nvPr/>
        </p:nvSpPr>
        <p:spPr bwMode="auto">
          <a:xfrm>
            <a:off x="6781800" y="5334000"/>
            <a:ext cx="1905000" cy="1143000"/>
          </a:xfrm>
          <a:prstGeom prst="can">
            <a:avLst>
              <a:gd name="adj" fmla="val 25000"/>
            </a:avLst>
          </a:prstGeom>
          <a:solidFill>
            <a:srgbClr val="CCFFFF"/>
          </a:solidFill>
          <a:ln w="9525">
            <a:solidFill>
              <a:schemeClr val="tx1"/>
            </a:solidFill>
            <a:round/>
            <a:headEnd/>
            <a:tailEnd/>
          </a:ln>
        </p:spPr>
        <p:txBody>
          <a:bodyPr wrap="none" anchor="ctr">
            <a:prstTxWarp prst="textNoShape">
              <a:avLst/>
            </a:prstTxWarp>
          </a:bodyPr>
          <a:lstStyle/>
          <a:p>
            <a:endParaRPr lang="en-US"/>
          </a:p>
        </p:txBody>
      </p:sp>
      <p:sp>
        <p:nvSpPr>
          <p:cNvPr id="142346" name="Text Box 10"/>
          <p:cNvSpPr txBox="1">
            <a:spLocks noChangeArrowheads="1"/>
          </p:cNvSpPr>
          <p:nvPr/>
        </p:nvSpPr>
        <p:spPr bwMode="auto">
          <a:xfrm>
            <a:off x="6858000" y="5562600"/>
            <a:ext cx="1828800" cy="822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a:t>Index database</a:t>
            </a:r>
          </a:p>
        </p:txBody>
      </p:sp>
      <p:sp>
        <p:nvSpPr>
          <p:cNvPr id="142347" name="Line 11"/>
          <p:cNvSpPr>
            <a:spLocks noChangeShapeType="1"/>
          </p:cNvSpPr>
          <p:nvPr/>
        </p:nvSpPr>
        <p:spPr bwMode="auto">
          <a:xfrm>
            <a:off x="1066800" y="2362200"/>
            <a:ext cx="0" cy="457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2348" name="Line 12"/>
          <p:cNvSpPr>
            <a:spLocks noChangeShapeType="1"/>
          </p:cNvSpPr>
          <p:nvPr/>
        </p:nvSpPr>
        <p:spPr bwMode="auto">
          <a:xfrm>
            <a:off x="1066800" y="2819400"/>
            <a:ext cx="6858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2349" name="Text Box 13"/>
          <p:cNvSpPr txBox="1">
            <a:spLocks noChangeArrowheads="1"/>
          </p:cNvSpPr>
          <p:nvPr/>
        </p:nvSpPr>
        <p:spPr bwMode="auto">
          <a:xfrm>
            <a:off x="381000" y="2438400"/>
            <a:ext cx="91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text</a:t>
            </a:r>
          </a:p>
        </p:txBody>
      </p:sp>
      <p:sp>
        <p:nvSpPr>
          <p:cNvPr id="142350" name="Line 14"/>
          <p:cNvSpPr>
            <a:spLocks noChangeShapeType="1"/>
          </p:cNvSpPr>
          <p:nvPr/>
        </p:nvSpPr>
        <p:spPr bwMode="auto">
          <a:xfrm>
            <a:off x="2438400" y="3048000"/>
            <a:ext cx="0" cy="457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2351" name="Line 15"/>
          <p:cNvSpPr>
            <a:spLocks noChangeShapeType="1"/>
          </p:cNvSpPr>
          <p:nvPr/>
        </p:nvSpPr>
        <p:spPr bwMode="auto">
          <a:xfrm>
            <a:off x="2438400" y="3505200"/>
            <a:ext cx="7620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2352" name="Text Box 16"/>
          <p:cNvSpPr txBox="1">
            <a:spLocks noChangeArrowheads="1"/>
          </p:cNvSpPr>
          <p:nvPr/>
        </p:nvSpPr>
        <p:spPr bwMode="auto">
          <a:xfrm>
            <a:off x="2133600" y="3733800"/>
            <a:ext cx="1676400" cy="822325"/>
          </a:xfrm>
          <a:prstGeom prst="rect">
            <a:avLst/>
          </a:prstGeom>
          <a:noFill/>
          <a:ln w="9525">
            <a:noFill/>
            <a:miter lim="800000"/>
            <a:headEnd/>
            <a:tailEnd/>
          </a:ln>
        </p:spPr>
        <p:txBody>
          <a:bodyPr>
            <a:prstTxWarp prst="textNoShape">
              <a:avLst/>
            </a:prstTxWarp>
            <a:spAutoFit/>
          </a:bodyPr>
          <a:lstStyle/>
          <a:p>
            <a:pPr algn="r">
              <a:spcBef>
                <a:spcPct val="50000"/>
              </a:spcBef>
            </a:pPr>
            <a:r>
              <a:rPr lang="en-US"/>
              <a:t>non-stoplist tokens</a:t>
            </a:r>
          </a:p>
        </p:txBody>
      </p:sp>
      <p:sp>
        <p:nvSpPr>
          <p:cNvPr id="142353" name="Line 17"/>
          <p:cNvSpPr>
            <a:spLocks noChangeShapeType="1"/>
          </p:cNvSpPr>
          <p:nvPr/>
        </p:nvSpPr>
        <p:spPr bwMode="auto">
          <a:xfrm>
            <a:off x="3733800" y="3733800"/>
            <a:ext cx="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2354" name="Line 18"/>
          <p:cNvSpPr>
            <a:spLocks noChangeShapeType="1"/>
          </p:cNvSpPr>
          <p:nvPr/>
        </p:nvSpPr>
        <p:spPr bwMode="auto">
          <a:xfrm>
            <a:off x="3733800" y="4114800"/>
            <a:ext cx="6858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2355" name="Text Box 19"/>
          <p:cNvSpPr txBox="1">
            <a:spLocks noChangeArrowheads="1"/>
          </p:cNvSpPr>
          <p:nvPr/>
        </p:nvSpPr>
        <p:spPr bwMode="auto">
          <a:xfrm>
            <a:off x="1295400" y="32004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tokens</a:t>
            </a:r>
          </a:p>
        </p:txBody>
      </p:sp>
      <p:sp>
        <p:nvSpPr>
          <p:cNvPr id="142356" name="Text Box 20"/>
          <p:cNvSpPr txBox="1">
            <a:spLocks noChangeArrowheads="1"/>
          </p:cNvSpPr>
          <p:nvPr/>
        </p:nvSpPr>
        <p:spPr bwMode="auto">
          <a:xfrm>
            <a:off x="3124200" y="4572000"/>
            <a:ext cx="1752600" cy="822325"/>
          </a:xfrm>
          <a:prstGeom prst="rect">
            <a:avLst/>
          </a:prstGeom>
          <a:noFill/>
          <a:ln w="9525">
            <a:noFill/>
            <a:miter lim="800000"/>
            <a:headEnd/>
            <a:tailEnd/>
          </a:ln>
        </p:spPr>
        <p:txBody>
          <a:bodyPr>
            <a:prstTxWarp prst="textNoShape">
              <a:avLst/>
            </a:prstTxWarp>
            <a:spAutoFit/>
          </a:bodyPr>
          <a:lstStyle/>
          <a:p>
            <a:pPr algn="r">
              <a:spcBef>
                <a:spcPct val="50000"/>
              </a:spcBef>
            </a:pPr>
            <a:r>
              <a:rPr lang="en-US"/>
              <a:t>stemmed terms</a:t>
            </a:r>
          </a:p>
        </p:txBody>
      </p:sp>
      <p:sp>
        <p:nvSpPr>
          <p:cNvPr id="142357" name="Line 21"/>
          <p:cNvSpPr>
            <a:spLocks noChangeShapeType="1"/>
          </p:cNvSpPr>
          <p:nvPr/>
        </p:nvSpPr>
        <p:spPr bwMode="auto">
          <a:xfrm>
            <a:off x="4953000" y="4343400"/>
            <a:ext cx="0" cy="457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2358" name="Line 22"/>
          <p:cNvSpPr>
            <a:spLocks noChangeShapeType="1"/>
          </p:cNvSpPr>
          <p:nvPr/>
        </p:nvSpPr>
        <p:spPr bwMode="auto">
          <a:xfrm>
            <a:off x="4953000" y="4800600"/>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2359" name="Line 23"/>
          <p:cNvSpPr>
            <a:spLocks noChangeShapeType="1"/>
          </p:cNvSpPr>
          <p:nvPr/>
        </p:nvSpPr>
        <p:spPr bwMode="auto">
          <a:xfrm>
            <a:off x="5943600" y="5029200"/>
            <a:ext cx="0" cy="685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2360" name="Line 24"/>
          <p:cNvSpPr>
            <a:spLocks noChangeShapeType="1"/>
          </p:cNvSpPr>
          <p:nvPr/>
        </p:nvSpPr>
        <p:spPr bwMode="auto">
          <a:xfrm>
            <a:off x="5943600" y="5715000"/>
            <a:ext cx="838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2361" name="Text Box 25"/>
          <p:cNvSpPr txBox="1">
            <a:spLocks noChangeArrowheads="1"/>
          </p:cNvSpPr>
          <p:nvPr/>
        </p:nvSpPr>
        <p:spPr bwMode="auto">
          <a:xfrm>
            <a:off x="4495800" y="5562600"/>
            <a:ext cx="1524000" cy="822325"/>
          </a:xfrm>
          <a:prstGeom prst="rect">
            <a:avLst/>
          </a:prstGeom>
          <a:noFill/>
          <a:ln w="9525">
            <a:noFill/>
            <a:miter lim="800000"/>
            <a:headEnd/>
            <a:tailEnd/>
          </a:ln>
        </p:spPr>
        <p:txBody>
          <a:bodyPr>
            <a:prstTxWarp prst="textNoShape">
              <a:avLst/>
            </a:prstTxWarp>
            <a:spAutoFit/>
          </a:bodyPr>
          <a:lstStyle/>
          <a:p>
            <a:pPr algn="r">
              <a:spcBef>
                <a:spcPct val="50000"/>
              </a:spcBef>
            </a:pPr>
            <a:r>
              <a:rPr lang="en-US"/>
              <a:t>terms with weights</a:t>
            </a:r>
          </a:p>
        </p:txBody>
      </p:sp>
      <p:sp>
        <p:nvSpPr>
          <p:cNvPr id="142362" name="Text Box 26"/>
          <p:cNvSpPr txBox="1">
            <a:spLocks noChangeArrowheads="1"/>
          </p:cNvSpPr>
          <p:nvPr/>
        </p:nvSpPr>
        <p:spPr bwMode="auto">
          <a:xfrm>
            <a:off x="0" y="4357688"/>
            <a:ext cx="19050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a:t>*Indicates     optional operation.</a:t>
            </a:r>
          </a:p>
        </p:txBody>
      </p:sp>
      <p:sp>
        <p:nvSpPr>
          <p:cNvPr id="142363" name="Text Box 27"/>
          <p:cNvSpPr txBox="1">
            <a:spLocks noChangeArrowheads="1"/>
          </p:cNvSpPr>
          <p:nvPr/>
        </p:nvSpPr>
        <p:spPr bwMode="auto">
          <a:xfrm>
            <a:off x="5410200" y="1752600"/>
            <a:ext cx="28956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assign document IDs</a:t>
            </a:r>
          </a:p>
        </p:txBody>
      </p:sp>
      <p:sp>
        <p:nvSpPr>
          <p:cNvPr id="142364" name="Line 28"/>
          <p:cNvSpPr>
            <a:spLocks noChangeShapeType="1"/>
          </p:cNvSpPr>
          <p:nvPr/>
        </p:nvSpPr>
        <p:spPr bwMode="auto">
          <a:xfrm>
            <a:off x="2133600" y="1981200"/>
            <a:ext cx="3276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2365" name="Text Box 29"/>
          <p:cNvSpPr txBox="1">
            <a:spLocks noChangeArrowheads="1"/>
          </p:cNvSpPr>
          <p:nvPr/>
        </p:nvSpPr>
        <p:spPr bwMode="auto">
          <a:xfrm>
            <a:off x="3048000" y="1524000"/>
            <a:ext cx="1828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documents</a:t>
            </a:r>
          </a:p>
        </p:txBody>
      </p:sp>
      <p:sp>
        <p:nvSpPr>
          <p:cNvPr id="142366" name="Line 30"/>
          <p:cNvSpPr>
            <a:spLocks noChangeShapeType="1"/>
          </p:cNvSpPr>
          <p:nvPr/>
        </p:nvSpPr>
        <p:spPr bwMode="auto">
          <a:xfrm>
            <a:off x="7924800" y="2209800"/>
            <a:ext cx="0" cy="3200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2367" name="Text Box 31"/>
          <p:cNvSpPr txBox="1">
            <a:spLocks noChangeArrowheads="1"/>
          </p:cNvSpPr>
          <p:nvPr/>
        </p:nvSpPr>
        <p:spPr bwMode="auto">
          <a:xfrm>
            <a:off x="6400800" y="2438400"/>
            <a:ext cx="1447800" cy="1552575"/>
          </a:xfrm>
          <a:prstGeom prst="rect">
            <a:avLst/>
          </a:prstGeom>
          <a:noFill/>
          <a:ln w="9525">
            <a:noFill/>
            <a:miter lim="800000"/>
            <a:headEnd/>
            <a:tailEnd/>
          </a:ln>
        </p:spPr>
        <p:txBody>
          <a:bodyPr>
            <a:prstTxWarp prst="textNoShape">
              <a:avLst/>
            </a:prstTxWarp>
            <a:spAutoFit/>
          </a:bodyPr>
          <a:lstStyle/>
          <a:p>
            <a:pPr algn="r">
              <a:spcBef>
                <a:spcPct val="50000"/>
              </a:spcBef>
            </a:pPr>
            <a:r>
              <a:rPr lang="en-US"/>
              <a:t>document numbers and *field numbers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228600"/>
            <a:ext cx="7772400" cy="1143000"/>
          </a:xfrm>
        </p:spPr>
        <p:txBody>
          <a:bodyPr/>
          <a:lstStyle/>
          <a:p>
            <a:r>
              <a:rPr lang="en-US"/>
              <a:t>Search Subsystem</a:t>
            </a:r>
          </a:p>
        </p:txBody>
      </p:sp>
      <p:grpSp>
        <p:nvGrpSpPr>
          <p:cNvPr id="144387" name="Group 3"/>
          <p:cNvGrpSpPr>
            <a:grpSpLocks/>
          </p:cNvGrpSpPr>
          <p:nvPr/>
        </p:nvGrpSpPr>
        <p:grpSpPr bwMode="auto">
          <a:xfrm>
            <a:off x="457200" y="1600200"/>
            <a:ext cx="1365250" cy="927100"/>
            <a:chOff x="1688" y="2032"/>
            <a:chExt cx="860" cy="584"/>
          </a:xfrm>
        </p:grpSpPr>
        <p:sp>
          <p:nvSpPr>
            <p:cNvPr id="144416" name="Line 4"/>
            <p:cNvSpPr>
              <a:spLocks noChangeShapeType="1"/>
            </p:cNvSpPr>
            <p:nvPr/>
          </p:nvSpPr>
          <p:spPr bwMode="auto">
            <a:xfrm>
              <a:off x="2004" y="2344"/>
              <a:ext cx="544" cy="0"/>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144417" name="Line 5"/>
            <p:cNvSpPr>
              <a:spLocks noChangeShapeType="1"/>
            </p:cNvSpPr>
            <p:nvPr/>
          </p:nvSpPr>
          <p:spPr bwMode="auto">
            <a:xfrm flipH="1">
              <a:off x="2076" y="2352"/>
              <a:ext cx="64" cy="240"/>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144418" name="Line 6"/>
            <p:cNvSpPr>
              <a:spLocks noChangeShapeType="1"/>
            </p:cNvSpPr>
            <p:nvPr/>
          </p:nvSpPr>
          <p:spPr bwMode="auto">
            <a:xfrm flipH="1" flipV="1">
              <a:off x="2412" y="2344"/>
              <a:ext cx="64" cy="272"/>
            </a:xfrm>
            <a:prstGeom prst="line">
              <a:avLst/>
            </a:prstGeom>
            <a:noFill/>
            <a:ln w="25400">
              <a:solidFill>
                <a:schemeClr val="bg2"/>
              </a:solidFill>
              <a:round/>
              <a:headEnd/>
              <a:tailEnd/>
            </a:ln>
          </p:spPr>
          <p:txBody>
            <a:bodyPr wrap="none" anchor="ctr">
              <a:prstTxWarp prst="textNoShape">
                <a:avLst/>
              </a:prstTxWarp>
            </a:bodyPr>
            <a:lstStyle/>
            <a:p>
              <a:endParaRPr lang="en-US"/>
            </a:p>
          </p:txBody>
        </p:sp>
        <p:grpSp>
          <p:nvGrpSpPr>
            <p:cNvPr id="144419" name="Group 7"/>
            <p:cNvGrpSpPr>
              <a:grpSpLocks/>
            </p:cNvGrpSpPr>
            <p:nvPr/>
          </p:nvGrpSpPr>
          <p:grpSpPr bwMode="auto">
            <a:xfrm>
              <a:off x="1688" y="2032"/>
              <a:ext cx="341" cy="484"/>
              <a:chOff x="344" y="1456"/>
              <a:chExt cx="341" cy="484"/>
            </a:xfrm>
          </p:grpSpPr>
          <p:sp>
            <p:nvSpPr>
              <p:cNvPr id="144422" name="Oval 8"/>
              <p:cNvSpPr>
                <a:spLocks noChangeArrowheads="1"/>
              </p:cNvSpPr>
              <p:nvPr/>
            </p:nvSpPr>
            <p:spPr bwMode="auto">
              <a:xfrm>
                <a:off x="416" y="1456"/>
                <a:ext cx="64" cy="64"/>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p>
            </p:txBody>
          </p:sp>
          <p:sp>
            <p:nvSpPr>
              <p:cNvPr id="144423" name="Line 9"/>
              <p:cNvSpPr>
                <a:spLocks noChangeShapeType="1"/>
              </p:cNvSpPr>
              <p:nvPr/>
            </p:nvSpPr>
            <p:spPr bwMode="auto">
              <a:xfrm>
                <a:off x="344" y="1540"/>
                <a:ext cx="0" cy="376"/>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144424" name="Line 10"/>
              <p:cNvSpPr>
                <a:spLocks noChangeShapeType="1"/>
              </p:cNvSpPr>
              <p:nvPr/>
            </p:nvSpPr>
            <p:spPr bwMode="auto">
              <a:xfrm>
                <a:off x="356" y="1776"/>
                <a:ext cx="160" cy="8"/>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144425" name="Line 11"/>
              <p:cNvSpPr>
                <a:spLocks noChangeShapeType="1"/>
              </p:cNvSpPr>
              <p:nvPr/>
            </p:nvSpPr>
            <p:spPr bwMode="auto">
              <a:xfrm>
                <a:off x="552" y="1788"/>
                <a:ext cx="0" cy="144"/>
              </a:xfrm>
              <a:prstGeom prst="line">
                <a:avLst/>
              </a:prstGeom>
              <a:noFill/>
              <a:ln w="25400">
                <a:solidFill>
                  <a:schemeClr val="bg2"/>
                </a:solidFill>
                <a:round/>
                <a:headEnd/>
                <a:tailEnd/>
              </a:ln>
            </p:spPr>
            <p:txBody>
              <a:bodyPr wrap="none" anchor="ctr">
                <a:prstTxWarp prst="textNoShape">
                  <a:avLst/>
                </a:prstTxWarp>
              </a:bodyPr>
              <a:lstStyle/>
              <a:p>
                <a:endParaRPr lang="en-US"/>
              </a:p>
            </p:txBody>
          </p:sp>
          <p:sp>
            <p:nvSpPr>
              <p:cNvPr id="144426" name="Freeform 12"/>
              <p:cNvSpPr>
                <a:spLocks/>
              </p:cNvSpPr>
              <p:nvPr/>
            </p:nvSpPr>
            <p:spPr bwMode="auto">
              <a:xfrm>
                <a:off x="388" y="1516"/>
                <a:ext cx="65" cy="217"/>
              </a:xfrm>
              <a:custGeom>
                <a:avLst/>
                <a:gdLst>
                  <a:gd name="T0" fmla="*/ 64 w 65"/>
                  <a:gd name="T1" fmla="*/ 0 h 217"/>
                  <a:gd name="T2" fmla="*/ 0 w 65"/>
                  <a:gd name="T3" fmla="*/ 104 h 217"/>
                  <a:gd name="T4" fmla="*/ 0 w 65"/>
                  <a:gd name="T5" fmla="*/ 216 h 217"/>
                  <a:gd name="T6" fmla="*/ 0 60000 65536"/>
                  <a:gd name="T7" fmla="*/ 0 60000 65536"/>
                  <a:gd name="T8" fmla="*/ 0 60000 65536"/>
                  <a:gd name="T9" fmla="*/ 0 w 65"/>
                  <a:gd name="T10" fmla="*/ 0 h 217"/>
                  <a:gd name="T11" fmla="*/ 65 w 65"/>
                  <a:gd name="T12" fmla="*/ 217 h 217"/>
                </a:gdLst>
                <a:ahLst/>
                <a:cxnLst>
                  <a:cxn ang="T6">
                    <a:pos x="T0" y="T1"/>
                  </a:cxn>
                  <a:cxn ang="T7">
                    <a:pos x="T2" y="T3"/>
                  </a:cxn>
                  <a:cxn ang="T8">
                    <a:pos x="T4" y="T5"/>
                  </a:cxn>
                </a:cxnLst>
                <a:rect l="T9" t="T10" r="T11" b="T12"/>
                <a:pathLst>
                  <a:path w="65" h="217">
                    <a:moveTo>
                      <a:pt x="64" y="0"/>
                    </a:moveTo>
                    <a:lnTo>
                      <a:pt x="0" y="104"/>
                    </a:lnTo>
                    <a:lnTo>
                      <a:pt x="0" y="216"/>
                    </a:lnTo>
                  </a:path>
                </a:pathLst>
              </a:custGeom>
              <a:noFill/>
              <a:ln w="25400" cap="rnd">
                <a:solidFill>
                  <a:srgbClr val="000000"/>
                </a:solidFill>
                <a:round/>
                <a:headEnd/>
                <a:tailEnd/>
              </a:ln>
            </p:spPr>
            <p:txBody>
              <a:bodyPr>
                <a:prstTxWarp prst="textNoShape">
                  <a:avLst/>
                </a:prstTxWarp>
              </a:bodyPr>
              <a:lstStyle/>
              <a:p>
                <a:endParaRPr lang="en-US"/>
              </a:p>
            </p:txBody>
          </p:sp>
          <p:sp>
            <p:nvSpPr>
              <p:cNvPr id="144427" name="Line 13"/>
              <p:cNvSpPr>
                <a:spLocks noChangeShapeType="1"/>
              </p:cNvSpPr>
              <p:nvPr/>
            </p:nvSpPr>
            <p:spPr bwMode="auto">
              <a:xfrm>
                <a:off x="396" y="1740"/>
                <a:ext cx="168"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44428" name="Line 14"/>
              <p:cNvSpPr>
                <a:spLocks noChangeShapeType="1"/>
              </p:cNvSpPr>
              <p:nvPr/>
            </p:nvSpPr>
            <p:spPr bwMode="auto">
              <a:xfrm>
                <a:off x="588" y="1756"/>
                <a:ext cx="16" cy="184"/>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44429" name="Line 15"/>
              <p:cNvSpPr>
                <a:spLocks noChangeShapeType="1"/>
              </p:cNvSpPr>
              <p:nvPr/>
            </p:nvSpPr>
            <p:spPr bwMode="auto">
              <a:xfrm flipV="1">
                <a:off x="620" y="1916"/>
                <a:ext cx="32" cy="24"/>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44430" name="Freeform 16"/>
              <p:cNvSpPr>
                <a:spLocks/>
              </p:cNvSpPr>
              <p:nvPr/>
            </p:nvSpPr>
            <p:spPr bwMode="auto">
              <a:xfrm>
                <a:off x="404" y="1596"/>
                <a:ext cx="281" cy="57"/>
              </a:xfrm>
              <a:custGeom>
                <a:avLst/>
                <a:gdLst>
                  <a:gd name="T0" fmla="*/ 0 w 281"/>
                  <a:gd name="T1" fmla="*/ 0 h 57"/>
                  <a:gd name="T2" fmla="*/ 136 w 281"/>
                  <a:gd name="T3" fmla="*/ 56 h 57"/>
                  <a:gd name="T4" fmla="*/ 280 w 281"/>
                  <a:gd name="T5" fmla="*/ 8 h 57"/>
                  <a:gd name="T6" fmla="*/ 0 60000 65536"/>
                  <a:gd name="T7" fmla="*/ 0 60000 65536"/>
                  <a:gd name="T8" fmla="*/ 0 60000 65536"/>
                  <a:gd name="T9" fmla="*/ 0 w 281"/>
                  <a:gd name="T10" fmla="*/ 0 h 57"/>
                  <a:gd name="T11" fmla="*/ 281 w 281"/>
                  <a:gd name="T12" fmla="*/ 57 h 57"/>
                </a:gdLst>
                <a:ahLst/>
                <a:cxnLst>
                  <a:cxn ang="T6">
                    <a:pos x="T0" y="T1"/>
                  </a:cxn>
                  <a:cxn ang="T7">
                    <a:pos x="T2" y="T3"/>
                  </a:cxn>
                  <a:cxn ang="T8">
                    <a:pos x="T4" y="T5"/>
                  </a:cxn>
                </a:cxnLst>
                <a:rect l="T9" t="T10" r="T11" b="T12"/>
                <a:pathLst>
                  <a:path w="281" h="57">
                    <a:moveTo>
                      <a:pt x="0" y="0"/>
                    </a:moveTo>
                    <a:lnTo>
                      <a:pt x="136" y="56"/>
                    </a:lnTo>
                    <a:lnTo>
                      <a:pt x="280" y="8"/>
                    </a:lnTo>
                  </a:path>
                </a:pathLst>
              </a:custGeom>
              <a:noFill/>
              <a:ln w="25400" cap="rnd">
                <a:solidFill>
                  <a:srgbClr val="000000"/>
                </a:solidFill>
                <a:round/>
                <a:headEnd/>
                <a:tailEnd/>
              </a:ln>
            </p:spPr>
            <p:txBody>
              <a:bodyPr>
                <a:prstTxWarp prst="textNoShape">
                  <a:avLst/>
                </a:prstTxWarp>
              </a:bodyPr>
              <a:lstStyle/>
              <a:p>
                <a:endParaRPr lang="en-US"/>
              </a:p>
            </p:txBody>
          </p:sp>
        </p:grpSp>
        <p:sp>
          <p:nvSpPr>
            <p:cNvPr id="144420" name="Rectangle 17"/>
            <p:cNvSpPr>
              <a:spLocks noChangeArrowheads="1"/>
            </p:cNvSpPr>
            <p:nvPr/>
          </p:nvSpPr>
          <p:spPr bwMode="auto">
            <a:xfrm>
              <a:off x="2160" y="2064"/>
              <a:ext cx="240" cy="24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44421" name="Rectangle 18"/>
            <p:cNvSpPr>
              <a:spLocks noChangeArrowheads="1"/>
            </p:cNvSpPr>
            <p:nvPr/>
          </p:nvSpPr>
          <p:spPr bwMode="auto">
            <a:xfrm>
              <a:off x="2194" y="2088"/>
              <a:ext cx="162" cy="1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grpSp>
      <p:sp>
        <p:nvSpPr>
          <p:cNvPr id="144388" name="AutoShape 19"/>
          <p:cNvSpPr>
            <a:spLocks noChangeArrowheads="1"/>
          </p:cNvSpPr>
          <p:nvPr/>
        </p:nvSpPr>
        <p:spPr bwMode="auto">
          <a:xfrm>
            <a:off x="6781800" y="5334000"/>
            <a:ext cx="1905000" cy="1143000"/>
          </a:xfrm>
          <a:prstGeom prst="can">
            <a:avLst>
              <a:gd name="adj" fmla="val 25000"/>
            </a:avLst>
          </a:prstGeom>
          <a:solidFill>
            <a:srgbClr val="CCFFFF"/>
          </a:solidFill>
          <a:ln w="9525">
            <a:solidFill>
              <a:schemeClr val="tx1"/>
            </a:solidFill>
            <a:round/>
            <a:headEnd/>
            <a:tailEnd/>
          </a:ln>
        </p:spPr>
        <p:txBody>
          <a:bodyPr wrap="none" anchor="ctr">
            <a:prstTxWarp prst="textNoShape">
              <a:avLst/>
            </a:prstTxWarp>
          </a:bodyPr>
          <a:lstStyle/>
          <a:p>
            <a:endParaRPr lang="en-US"/>
          </a:p>
        </p:txBody>
      </p:sp>
      <p:sp>
        <p:nvSpPr>
          <p:cNvPr id="144389" name="Text Box 20"/>
          <p:cNvSpPr txBox="1">
            <a:spLocks noChangeArrowheads="1"/>
          </p:cNvSpPr>
          <p:nvPr/>
        </p:nvSpPr>
        <p:spPr bwMode="auto">
          <a:xfrm>
            <a:off x="6858000" y="5562600"/>
            <a:ext cx="1828800" cy="822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a:t>Index database</a:t>
            </a:r>
          </a:p>
        </p:txBody>
      </p:sp>
      <p:sp>
        <p:nvSpPr>
          <p:cNvPr id="144390" name="Text Box 21"/>
          <p:cNvSpPr txBox="1">
            <a:spLocks noChangeArrowheads="1"/>
          </p:cNvSpPr>
          <p:nvPr/>
        </p:nvSpPr>
        <p:spPr bwMode="auto">
          <a:xfrm>
            <a:off x="1752600" y="1447800"/>
            <a:ext cx="91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query</a:t>
            </a:r>
          </a:p>
        </p:txBody>
      </p:sp>
      <p:sp>
        <p:nvSpPr>
          <p:cNvPr id="144391" name="Text Box 22"/>
          <p:cNvSpPr txBox="1">
            <a:spLocks noChangeArrowheads="1"/>
          </p:cNvSpPr>
          <p:nvPr/>
        </p:nvSpPr>
        <p:spPr bwMode="auto">
          <a:xfrm>
            <a:off x="2667000" y="1600200"/>
            <a:ext cx="16764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parse query</a:t>
            </a:r>
          </a:p>
        </p:txBody>
      </p:sp>
      <p:sp>
        <p:nvSpPr>
          <p:cNvPr id="144392" name="Text Box 23"/>
          <p:cNvSpPr txBox="1">
            <a:spLocks noChangeArrowheads="1"/>
          </p:cNvSpPr>
          <p:nvPr/>
        </p:nvSpPr>
        <p:spPr bwMode="auto">
          <a:xfrm>
            <a:off x="5334000" y="3733800"/>
            <a:ext cx="16002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stemming*</a:t>
            </a:r>
          </a:p>
        </p:txBody>
      </p:sp>
      <p:sp>
        <p:nvSpPr>
          <p:cNvPr id="144393" name="Text Box 24"/>
          <p:cNvSpPr txBox="1">
            <a:spLocks noChangeArrowheads="1"/>
          </p:cNvSpPr>
          <p:nvPr/>
        </p:nvSpPr>
        <p:spPr bwMode="auto">
          <a:xfrm>
            <a:off x="7315200" y="4114800"/>
            <a:ext cx="13716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t>stemmed terms</a:t>
            </a:r>
          </a:p>
        </p:txBody>
      </p:sp>
      <p:sp>
        <p:nvSpPr>
          <p:cNvPr id="144394" name="Text Box 25"/>
          <p:cNvSpPr txBox="1">
            <a:spLocks noChangeArrowheads="1"/>
          </p:cNvSpPr>
          <p:nvPr/>
        </p:nvSpPr>
        <p:spPr bwMode="auto">
          <a:xfrm>
            <a:off x="4038600" y="2743200"/>
            <a:ext cx="14478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stop list*</a:t>
            </a:r>
          </a:p>
        </p:txBody>
      </p:sp>
      <p:sp>
        <p:nvSpPr>
          <p:cNvPr id="144395" name="Text Box 26"/>
          <p:cNvSpPr txBox="1">
            <a:spLocks noChangeArrowheads="1"/>
          </p:cNvSpPr>
          <p:nvPr/>
        </p:nvSpPr>
        <p:spPr bwMode="auto">
          <a:xfrm>
            <a:off x="6248400" y="2743200"/>
            <a:ext cx="16764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t>non-stoplist tokens</a:t>
            </a:r>
          </a:p>
        </p:txBody>
      </p:sp>
      <p:sp>
        <p:nvSpPr>
          <p:cNvPr id="144396" name="Text Box 27"/>
          <p:cNvSpPr txBox="1">
            <a:spLocks noChangeArrowheads="1"/>
          </p:cNvSpPr>
          <p:nvPr/>
        </p:nvSpPr>
        <p:spPr bwMode="auto">
          <a:xfrm>
            <a:off x="4648200" y="182880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query tokens</a:t>
            </a:r>
          </a:p>
        </p:txBody>
      </p:sp>
      <p:sp>
        <p:nvSpPr>
          <p:cNvPr id="144397" name="Line 28"/>
          <p:cNvSpPr>
            <a:spLocks noChangeShapeType="1"/>
          </p:cNvSpPr>
          <p:nvPr/>
        </p:nvSpPr>
        <p:spPr bwMode="auto">
          <a:xfrm>
            <a:off x="1600200" y="1905000"/>
            <a:ext cx="10668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4398" name="Line 29"/>
          <p:cNvSpPr>
            <a:spLocks noChangeShapeType="1"/>
          </p:cNvSpPr>
          <p:nvPr/>
        </p:nvSpPr>
        <p:spPr bwMode="auto">
          <a:xfrm>
            <a:off x="4343400" y="1828800"/>
            <a:ext cx="304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4399" name="Line 30"/>
          <p:cNvSpPr>
            <a:spLocks noChangeShapeType="1"/>
          </p:cNvSpPr>
          <p:nvPr/>
        </p:nvSpPr>
        <p:spPr bwMode="auto">
          <a:xfrm>
            <a:off x="4648200" y="1828800"/>
            <a:ext cx="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4400" name="Line 31"/>
          <p:cNvSpPr>
            <a:spLocks noChangeShapeType="1"/>
          </p:cNvSpPr>
          <p:nvPr/>
        </p:nvSpPr>
        <p:spPr bwMode="auto">
          <a:xfrm>
            <a:off x="5486400" y="2971800"/>
            <a:ext cx="685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4401" name="Line 32"/>
          <p:cNvSpPr>
            <a:spLocks noChangeShapeType="1"/>
          </p:cNvSpPr>
          <p:nvPr/>
        </p:nvSpPr>
        <p:spPr bwMode="auto">
          <a:xfrm>
            <a:off x="6172200" y="2971800"/>
            <a:ext cx="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4402" name="Line 33"/>
          <p:cNvSpPr>
            <a:spLocks noChangeShapeType="1"/>
          </p:cNvSpPr>
          <p:nvPr/>
        </p:nvSpPr>
        <p:spPr bwMode="auto">
          <a:xfrm>
            <a:off x="6934200" y="3962400"/>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4403" name="Line 34"/>
          <p:cNvSpPr>
            <a:spLocks noChangeShapeType="1"/>
          </p:cNvSpPr>
          <p:nvPr/>
        </p:nvSpPr>
        <p:spPr bwMode="auto">
          <a:xfrm>
            <a:off x="7162800" y="3962400"/>
            <a:ext cx="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4404" name="Text Box 35"/>
          <p:cNvSpPr txBox="1">
            <a:spLocks noChangeArrowheads="1"/>
          </p:cNvSpPr>
          <p:nvPr/>
        </p:nvSpPr>
        <p:spPr bwMode="auto">
          <a:xfrm>
            <a:off x="3886200" y="4648200"/>
            <a:ext cx="1676400" cy="831850"/>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lgn="ctr">
              <a:spcBef>
                <a:spcPct val="50000"/>
              </a:spcBef>
            </a:pPr>
            <a:r>
              <a:rPr lang="en-US"/>
              <a:t>Boolean operations*</a:t>
            </a:r>
          </a:p>
        </p:txBody>
      </p:sp>
      <p:sp>
        <p:nvSpPr>
          <p:cNvPr id="144405" name="Text Box 36"/>
          <p:cNvSpPr txBox="1">
            <a:spLocks noChangeArrowheads="1"/>
          </p:cNvSpPr>
          <p:nvPr/>
        </p:nvSpPr>
        <p:spPr bwMode="auto">
          <a:xfrm>
            <a:off x="2667000" y="3352800"/>
            <a:ext cx="1295400" cy="466725"/>
          </a:xfrm>
          <a:prstGeom prst="rect">
            <a:avLst/>
          </a:prstGeom>
          <a:solidFill>
            <a:srgbClr val="DDDDDD"/>
          </a:solidFill>
          <a:ln w="9525">
            <a:solidFill>
              <a:schemeClr val="tx1"/>
            </a:solidFill>
            <a:miter lim="800000"/>
            <a:headEnd/>
            <a:tailEnd/>
          </a:ln>
        </p:spPr>
        <p:txBody>
          <a:bodyPr>
            <a:prstTxWarp prst="textNoShape">
              <a:avLst/>
            </a:prstTxWarp>
            <a:spAutoFit/>
          </a:bodyPr>
          <a:lstStyle/>
          <a:p>
            <a:pPr>
              <a:spcBef>
                <a:spcPct val="50000"/>
              </a:spcBef>
            </a:pPr>
            <a:r>
              <a:rPr lang="en-US"/>
              <a:t>ranking*</a:t>
            </a:r>
          </a:p>
        </p:txBody>
      </p:sp>
      <p:sp>
        <p:nvSpPr>
          <p:cNvPr id="144406" name="Line 37"/>
          <p:cNvSpPr>
            <a:spLocks noChangeShapeType="1"/>
          </p:cNvSpPr>
          <p:nvPr/>
        </p:nvSpPr>
        <p:spPr bwMode="auto">
          <a:xfrm flipH="1">
            <a:off x="4724400" y="5943600"/>
            <a:ext cx="20574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4407" name="Line 38"/>
          <p:cNvSpPr>
            <a:spLocks noChangeShapeType="1"/>
          </p:cNvSpPr>
          <p:nvPr/>
        </p:nvSpPr>
        <p:spPr bwMode="auto">
          <a:xfrm flipV="1">
            <a:off x="4724400" y="5486400"/>
            <a:ext cx="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4408" name="Line 39"/>
          <p:cNvSpPr>
            <a:spLocks noChangeShapeType="1"/>
          </p:cNvSpPr>
          <p:nvPr/>
        </p:nvSpPr>
        <p:spPr bwMode="auto">
          <a:xfrm flipH="1">
            <a:off x="3352800" y="5029200"/>
            <a:ext cx="5334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4409" name="Line 40"/>
          <p:cNvSpPr>
            <a:spLocks noChangeShapeType="1"/>
          </p:cNvSpPr>
          <p:nvPr/>
        </p:nvSpPr>
        <p:spPr bwMode="auto">
          <a:xfrm flipH="1" flipV="1">
            <a:off x="3352800" y="3810000"/>
            <a:ext cx="0" cy="1219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4410" name="Line 41"/>
          <p:cNvSpPr>
            <a:spLocks noChangeShapeType="1"/>
          </p:cNvSpPr>
          <p:nvPr/>
        </p:nvSpPr>
        <p:spPr bwMode="auto">
          <a:xfrm flipH="1">
            <a:off x="1524000" y="3581400"/>
            <a:ext cx="1143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4411" name="Line 42"/>
          <p:cNvSpPr>
            <a:spLocks noChangeShapeType="1"/>
          </p:cNvSpPr>
          <p:nvPr/>
        </p:nvSpPr>
        <p:spPr bwMode="auto">
          <a:xfrm flipH="1" flipV="1">
            <a:off x="1524000" y="2209800"/>
            <a:ext cx="0" cy="1371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4412" name="Text Box 43"/>
          <p:cNvSpPr txBox="1">
            <a:spLocks noChangeArrowheads="1"/>
          </p:cNvSpPr>
          <p:nvPr/>
        </p:nvSpPr>
        <p:spPr bwMode="auto">
          <a:xfrm>
            <a:off x="4724400" y="5943600"/>
            <a:ext cx="1905000" cy="822325"/>
          </a:xfrm>
          <a:prstGeom prst="rect">
            <a:avLst/>
          </a:prstGeom>
          <a:noFill/>
          <a:ln w="9525">
            <a:noFill/>
            <a:miter lim="800000"/>
            <a:headEnd/>
            <a:tailEnd/>
          </a:ln>
        </p:spPr>
        <p:txBody>
          <a:bodyPr>
            <a:prstTxWarp prst="textNoShape">
              <a:avLst/>
            </a:prstTxWarp>
            <a:spAutoFit/>
          </a:bodyPr>
          <a:lstStyle/>
          <a:p>
            <a:pPr algn="ctr">
              <a:spcBef>
                <a:spcPct val="50000"/>
              </a:spcBef>
            </a:pPr>
            <a:r>
              <a:rPr lang="en-US"/>
              <a:t>relevant document set</a:t>
            </a:r>
          </a:p>
        </p:txBody>
      </p:sp>
      <p:sp>
        <p:nvSpPr>
          <p:cNvPr id="144413" name="Text Box 44"/>
          <p:cNvSpPr txBox="1">
            <a:spLocks noChangeArrowheads="1"/>
          </p:cNvSpPr>
          <p:nvPr/>
        </p:nvSpPr>
        <p:spPr bwMode="auto">
          <a:xfrm>
            <a:off x="1524000" y="2438400"/>
            <a:ext cx="1828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t>ranked document set</a:t>
            </a:r>
          </a:p>
        </p:txBody>
      </p:sp>
      <p:sp>
        <p:nvSpPr>
          <p:cNvPr id="144414" name="Text Box 45"/>
          <p:cNvSpPr txBox="1">
            <a:spLocks noChangeArrowheads="1"/>
          </p:cNvSpPr>
          <p:nvPr/>
        </p:nvSpPr>
        <p:spPr bwMode="auto">
          <a:xfrm>
            <a:off x="1447800" y="4953000"/>
            <a:ext cx="2438400" cy="822325"/>
          </a:xfrm>
          <a:prstGeom prst="rect">
            <a:avLst/>
          </a:prstGeom>
          <a:noFill/>
          <a:ln w="9525">
            <a:noFill/>
            <a:miter lim="800000"/>
            <a:headEnd/>
            <a:tailEnd/>
          </a:ln>
        </p:spPr>
        <p:txBody>
          <a:bodyPr>
            <a:prstTxWarp prst="textNoShape">
              <a:avLst/>
            </a:prstTxWarp>
            <a:spAutoFit/>
          </a:bodyPr>
          <a:lstStyle/>
          <a:p>
            <a:pPr algn="r">
              <a:spcBef>
                <a:spcPct val="50000"/>
              </a:spcBef>
            </a:pPr>
            <a:r>
              <a:rPr lang="en-US"/>
              <a:t>retrieved document set</a:t>
            </a:r>
          </a:p>
        </p:txBody>
      </p:sp>
      <p:sp>
        <p:nvSpPr>
          <p:cNvPr id="144415" name="Text Box 46"/>
          <p:cNvSpPr txBox="1">
            <a:spLocks noChangeArrowheads="1"/>
          </p:cNvSpPr>
          <p:nvPr/>
        </p:nvSpPr>
        <p:spPr bwMode="auto">
          <a:xfrm>
            <a:off x="304800" y="5029200"/>
            <a:ext cx="19050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a:t>*Indicates     optional operation.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3"/>
          <a:srcRect l="1591" t="22311" r="1360" b="2641"/>
          <a:stretch>
            <a:fillRect/>
          </a:stretch>
        </p:blipFill>
        <p:spPr bwMode="auto">
          <a:xfrm>
            <a:off x="152400" y="152400"/>
            <a:ext cx="8991600" cy="58674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D557-A56E-E741-A37A-5B299651A044}"/>
              </a:ext>
            </a:extLst>
          </p:cNvPr>
          <p:cNvSpPr>
            <a:spLocks noGrp="1"/>
          </p:cNvSpPr>
          <p:nvPr>
            <p:ph type="title"/>
          </p:nvPr>
        </p:nvSpPr>
        <p:spPr/>
        <p:txBody>
          <a:bodyPr/>
          <a:lstStyle/>
          <a:p>
            <a:r>
              <a:rPr lang="en-US" dirty="0"/>
              <a:t>Try </a:t>
            </a:r>
            <a:r>
              <a:rPr lang="en-US"/>
              <a:t>out queries </a:t>
            </a:r>
            <a:r>
              <a:rPr lang="en-US" dirty="0"/>
              <a:t>on Google</a:t>
            </a:r>
          </a:p>
        </p:txBody>
      </p:sp>
      <p:sp>
        <p:nvSpPr>
          <p:cNvPr id="3" name="Content Placeholder 2">
            <a:extLst>
              <a:ext uri="{FF2B5EF4-FFF2-40B4-BE49-F238E27FC236}">
                <a16:creationId xmlns:a16="http://schemas.microsoft.com/office/drawing/2014/main" id="{FABCF066-1C5E-E047-B85A-7F6B49A1BF84}"/>
              </a:ext>
            </a:extLst>
          </p:cNvPr>
          <p:cNvSpPr>
            <a:spLocks noGrp="1"/>
          </p:cNvSpPr>
          <p:nvPr>
            <p:ph idx="1"/>
          </p:nvPr>
        </p:nvSpPr>
        <p:spPr/>
        <p:txBody>
          <a:bodyPr/>
          <a:lstStyle/>
          <a:p>
            <a:r>
              <a:rPr lang="en-US" dirty="0"/>
              <a:t>fish</a:t>
            </a:r>
          </a:p>
          <a:p>
            <a:r>
              <a:rPr lang="en-US" dirty="0" err="1"/>
              <a:t>fishs</a:t>
            </a:r>
            <a:endParaRPr lang="en-US" dirty="0"/>
          </a:p>
          <a:p>
            <a:r>
              <a:rPr lang="en-US" dirty="0"/>
              <a:t>fishes</a:t>
            </a:r>
          </a:p>
          <a:p>
            <a:r>
              <a:rPr lang="en-US" dirty="0"/>
              <a:t>fishing</a:t>
            </a:r>
          </a:p>
        </p:txBody>
      </p:sp>
    </p:spTree>
    <p:extLst>
      <p:ext uri="{BB962C8B-B14F-4D97-AF65-F5344CB8AC3E}">
        <p14:creationId xmlns:p14="http://schemas.microsoft.com/office/powerpoint/2010/main" val="575444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713B-00D4-784D-A917-EA3300672E5A}"/>
              </a:ext>
            </a:extLst>
          </p:cNvPr>
          <p:cNvSpPr>
            <a:spLocks noGrp="1"/>
          </p:cNvSpPr>
          <p:nvPr>
            <p:ph type="title"/>
          </p:nvPr>
        </p:nvSpPr>
        <p:spPr/>
        <p:txBody>
          <a:bodyPr/>
          <a:lstStyle/>
          <a:p>
            <a:r>
              <a:rPr lang="en-US" dirty="0"/>
              <a:t>Google Translate Example - problems</a:t>
            </a:r>
          </a:p>
        </p:txBody>
      </p:sp>
      <p:pic>
        <p:nvPicPr>
          <p:cNvPr id="11" name="Content Placeholder 10">
            <a:extLst>
              <a:ext uri="{FF2B5EF4-FFF2-40B4-BE49-F238E27FC236}">
                <a16:creationId xmlns:a16="http://schemas.microsoft.com/office/drawing/2014/main" id="{79D58235-1A96-E048-9607-2C09B0362B60}"/>
              </a:ext>
            </a:extLst>
          </p:cNvPr>
          <p:cNvPicPr>
            <a:picLocks noGrp="1" noChangeAspect="1"/>
          </p:cNvPicPr>
          <p:nvPr>
            <p:ph sz="half" idx="1"/>
          </p:nvPr>
        </p:nvPicPr>
        <p:blipFill>
          <a:blip r:embed="rId2"/>
          <a:stretch>
            <a:fillRect/>
          </a:stretch>
        </p:blipFill>
        <p:spPr>
          <a:xfrm>
            <a:off x="228600" y="2362200"/>
            <a:ext cx="8081963" cy="3021742"/>
          </a:xfrm>
        </p:spPr>
      </p:pic>
    </p:spTree>
    <p:extLst>
      <p:ext uri="{BB962C8B-B14F-4D97-AF65-F5344CB8AC3E}">
        <p14:creationId xmlns:p14="http://schemas.microsoft.com/office/powerpoint/2010/main" val="362196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81000"/>
            <a:ext cx="7772400" cy="1143000"/>
          </a:xfrm>
        </p:spPr>
        <p:txBody>
          <a:bodyPr/>
          <a:lstStyle/>
          <a:p>
            <a:r>
              <a:rPr lang="en-US"/>
              <a:t>Focus on documents</a:t>
            </a:r>
          </a:p>
        </p:txBody>
      </p:sp>
      <p:sp>
        <p:nvSpPr>
          <p:cNvPr id="23555" name="Rectangle 3"/>
          <p:cNvSpPr>
            <a:spLocks noGrp="1" noChangeArrowheads="1"/>
          </p:cNvSpPr>
          <p:nvPr>
            <p:ph type="body" idx="1"/>
          </p:nvPr>
        </p:nvSpPr>
        <p:spPr>
          <a:xfrm>
            <a:off x="609600" y="1600200"/>
            <a:ext cx="7772400" cy="4114800"/>
          </a:xfrm>
        </p:spPr>
        <p:txBody>
          <a:bodyPr/>
          <a:lstStyle/>
          <a:p>
            <a:pPr>
              <a:lnSpc>
                <a:spcPct val="90000"/>
              </a:lnSpc>
              <a:buFontTx/>
              <a:buNone/>
            </a:pPr>
            <a:r>
              <a:rPr lang="en-US" sz="2800" i="1" dirty="0"/>
              <a:t>Decide what is an individual document</a:t>
            </a:r>
          </a:p>
          <a:p>
            <a:pPr lvl="1">
              <a:lnSpc>
                <a:spcPct val="90000"/>
              </a:lnSpc>
              <a:buFontTx/>
              <a:buNone/>
            </a:pPr>
            <a:r>
              <a:rPr lang="en-US" sz="2400" i="1" dirty="0"/>
              <a:t>Can vary depending on problem</a:t>
            </a:r>
          </a:p>
          <a:p>
            <a:pPr>
              <a:lnSpc>
                <a:spcPct val="90000"/>
              </a:lnSpc>
            </a:pPr>
            <a:r>
              <a:rPr lang="en-US" sz="2800" dirty="0"/>
              <a:t>Documents are </a:t>
            </a:r>
            <a:r>
              <a:rPr lang="en-US" sz="2800" b="1" i="1" dirty="0"/>
              <a:t>basic</a:t>
            </a:r>
            <a:r>
              <a:rPr lang="en-US" sz="2800" dirty="0"/>
              <a:t> </a:t>
            </a:r>
            <a:r>
              <a:rPr lang="en-US" sz="2800" b="1" i="1" dirty="0"/>
              <a:t>units</a:t>
            </a:r>
            <a:r>
              <a:rPr lang="en-US" sz="2800" dirty="0"/>
              <a:t> consisting of a sequence of </a:t>
            </a:r>
            <a:r>
              <a:rPr lang="en-US" sz="2800" b="1" dirty="0">
                <a:solidFill>
                  <a:srgbClr val="FF0000"/>
                </a:solidFill>
              </a:rPr>
              <a:t>tokens</a:t>
            </a:r>
            <a:r>
              <a:rPr lang="en-US" sz="2800" dirty="0"/>
              <a:t> or terms and are to be indexed.</a:t>
            </a:r>
          </a:p>
          <a:p>
            <a:pPr>
              <a:lnSpc>
                <a:spcPct val="90000"/>
              </a:lnSpc>
            </a:pPr>
            <a:r>
              <a:rPr lang="en-US" sz="2800" dirty="0"/>
              <a:t>Terms (derived from </a:t>
            </a:r>
            <a:r>
              <a:rPr lang="en-US" sz="2800" b="1" dirty="0">
                <a:solidFill>
                  <a:srgbClr val="FF0000"/>
                </a:solidFill>
              </a:rPr>
              <a:t>tokens</a:t>
            </a:r>
            <a:r>
              <a:rPr lang="en-US" sz="2800" dirty="0"/>
              <a:t>) are words or roots of words, semantic units or phrases which are the atoms of indexing</a:t>
            </a:r>
          </a:p>
          <a:p>
            <a:pPr>
              <a:lnSpc>
                <a:spcPct val="90000"/>
              </a:lnSpc>
            </a:pPr>
            <a:r>
              <a:rPr lang="en-US" sz="2800" dirty="0"/>
              <a:t>Repositories (databases) and corpora are collections of documents.</a:t>
            </a:r>
          </a:p>
          <a:p>
            <a:pPr>
              <a:lnSpc>
                <a:spcPct val="90000"/>
              </a:lnSpc>
            </a:pPr>
            <a:r>
              <a:rPr lang="en-US" sz="2800" dirty="0"/>
              <a:t>Query is a request for documents on a query-related topic.</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713B-00D4-784D-A917-EA3300672E5A}"/>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79D58235-1A96-E048-9607-2C09B0362B60}"/>
              </a:ext>
            </a:extLst>
          </p:cNvPr>
          <p:cNvPicPr>
            <a:picLocks noGrp="1" noChangeAspect="1"/>
          </p:cNvPicPr>
          <p:nvPr>
            <p:ph sz="half" idx="1"/>
          </p:nvPr>
        </p:nvPicPr>
        <p:blipFill>
          <a:blip r:embed="rId2"/>
          <a:stretch>
            <a:fillRect/>
          </a:stretch>
        </p:blipFill>
        <p:spPr>
          <a:xfrm>
            <a:off x="383970" y="152400"/>
            <a:ext cx="8081963" cy="3021742"/>
          </a:xfrm>
        </p:spPr>
      </p:pic>
      <p:pic>
        <p:nvPicPr>
          <p:cNvPr id="13" name="Picture 12">
            <a:extLst>
              <a:ext uri="{FF2B5EF4-FFF2-40B4-BE49-F238E27FC236}">
                <a16:creationId xmlns:a16="http://schemas.microsoft.com/office/drawing/2014/main" id="{4B58013E-77AB-C948-B886-FB8E71190F28}"/>
              </a:ext>
            </a:extLst>
          </p:cNvPr>
          <p:cNvPicPr>
            <a:picLocks noChangeAspect="1"/>
          </p:cNvPicPr>
          <p:nvPr/>
        </p:nvPicPr>
        <p:blipFill>
          <a:blip r:embed="rId3"/>
          <a:stretch>
            <a:fillRect/>
          </a:stretch>
        </p:blipFill>
        <p:spPr>
          <a:xfrm>
            <a:off x="281781" y="3516827"/>
            <a:ext cx="8432800" cy="3378200"/>
          </a:xfrm>
          <a:prstGeom prst="rect">
            <a:avLst/>
          </a:prstGeom>
        </p:spPr>
      </p:pic>
    </p:spTree>
    <p:extLst>
      <p:ext uri="{BB962C8B-B14F-4D97-AF65-F5344CB8AC3E}">
        <p14:creationId xmlns:p14="http://schemas.microsoft.com/office/powerpoint/2010/main" val="40513795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Statistical Properties of Text</a:t>
            </a:r>
          </a:p>
        </p:txBody>
      </p:sp>
      <p:sp>
        <p:nvSpPr>
          <p:cNvPr id="148483" name="Rectangle 3"/>
          <p:cNvSpPr>
            <a:spLocks noGrp="1" noChangeArrowheads="1"/>
          </p:cNvSpPr>
          <p:nvPr>
            <p:ph type="body" idx="1"/>
          </p:nvPr>
        </p:nvSpPr>
        <p:spPr/>
        <p:txBody>
          <a:bodyPr/>
          <a:lstStyle/>
          <a:p>
            <a:r>
              <a:rPr lang="en-US" dirty="0"/>
              <a:t>Token occurrences in text are </a:t>
            </a:r>
            <a:r>
              <a:rPr lang="en-US" dirty="0">
                <a:solidFill>
                  <a:srgbClr val="FF3300"/>
                </a:solidFill>
              </a:rPr>
              <a:t>not</a:t>
            </a:r>
            <a:r>
              <a:rPr lang="en-US" dirty="0"/>
              <a:t> uniformly distributed</a:t>
            </a:r>
          </a:p>
          <a:p>
            <a:r>
              <a:rPr lang="en-US" dirty="0"/>
              <a:t>They are also </a:t>
            </a:r>
            <a:r>
              <a:rPr lang="en-US" dirty="0">
                <a:solidFill>
                  <a:srgbClr val="FF3300"/>
                </a:solidFill>
              </a:rPr>
              <a:t>not</a:t>
            </a:r>
            <a:r>
              <a:rPr lang="en-US" dirty="0"/>
              <a:t> normally distributed</a:t>
            </a:r>
          </a:p>
          <a:p>
            <a:r>
              <a:rPr lang="en-US" dirty="0"/>
              <a:t>They do exhibit a </a:t>
            </a:r>
            <a:r>
              <a:rPr lang="en-US" dirty="0" err="1">
                <a:solidFill>
                  <a:schemeClr val="accent2"/>
                </a:solidFill>
              </a:rPr>
              <a:t>Zipf</a:t>
            </a:r>
            <a:r>
              <a:rPr lang="en-US" dirty="0">
                <a:solidFill>
                  <a:schemeClr val="accent2"/>
                </a:solidFill>
              </a:rPr>
              <a:t> distribution</a:t>
            </a:r>
          </a:p>
          <a:p>
            <a:pPr lvl="1"/>
            <a:r>
              <a:rPr lang="en-US" dirty="0">
                <a:solidFill>
                  <a:schemeClr val="accent1"/>
                </a:solidFill>
              </a:rPr>
              <a:t>Also known as “discrete Pareto distribution”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6D90-7AC0-2940-B7F9-39ECE17BDF5C}"/>
              </a:ext>
            </a:extLst>
          </p:cNvPr>
          <p:cNvSpPr>
            <a:spLocks noGrp="1"/>
          </p:cNvSpPr>
          <p:nvPr>
            <p:ph type="title"/>
          </p:nvPr>
        </p:nvSpPr>
        <p:spPr/>
        <p:txBody>
          <a:bodyPr/>
          <a:lstStyle/>
          <a:p>
            <a:r>
              <a:rPr lang="en-US" dirty="0" err="1"/>
              <a:t>Zipf</a:t>
            </a:r>
            <a:r>
              <a:rPr lang="en-US" dirty="0"/>
              <a:t> Distribution</a:t>
            </a:r>
          </a:p>
        </p:txBody>
      </p:sp>
      <p:sp>
        <p:nvSpPr>
          <p:cNvPr id="3" name="Content Placeholder 2">
            <a:extLst>
              <a:ext uri="{FF2B5EF4-FFF2-40B4-BE49-F238E27FC236}">
                <a16:creationId xmlns:a16="http://schemas.microsoft.com/office/drawing/2014/main" id="{7F54E4C6-FEBA-7A48-800D-781D9F4DE3A5}"/>
              </a:ext>
            </a:extLst>
          </p:cNvPr>
          <p:cNvSpPr>
            <a:spLocks noGrp="1"/>
          </p:cNvSpPr>
          <p:nvPr>
            <p:ph idx="1"/>
          </p:nvPr>
        </p:nvSpPr>
        <p:spPr/>
        <p:txBody>
          <a:bodyPr/>
          <a:lstStyle/>
          <a:p>
            <a:r>
              <a:rPr lang="en-US" dirty="0">
                <a:hlinkClick r:id="rId2"/>
              </a:rPr>
              <a:t>https://www.youtube.com/watch?v=fCn8zs912OE&amp;ab_channel=Vsauce</a:t>
            </a:r>
            <a:endParaRPr lang="en-US" dirty="0"/>
          </a:p>
          <a:p>
            <a:endParaRPr lang="en-US" dirty="0"/>
          </a:p>
        </p:txBody>
      </p:sp>
    </p:spTree>
    <p:extLst>
      <p:ext uri="{BB962C8B-B14F-4D97-AF65-F5344CB8AC3E}">
        <p14:creationId xmlns:p14="http://schemas.microsoft.com/office/powerpoint/2010/main" val="11560466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152400"/>
            <a:ext cx="7772400" cy="1143000"/>
          </a:xfrm>
        </p:spPr>
        <p:txBody>
          <a:bodyPr/>
          <a:lstStyle/>
          <a:p>
            <a:r>
              <a:rPr lang="en-US"/>
              <a:t>A More Standard Collection</a:t>
            </a:r>
          </a:p>
        </p:txBody>
      </p:sp>
      <p:sp>
        <p:nvSpPr>
          <p:cNvPr id="150531" name="Rectangle 3"/>
          <p:cNvSpPr>
            <a:spLocks noChangeArrowheads="1"/>
          </p:cNvSpPr>
          <p:nvPr/>
        </p:nvSpPr>
        <p:spPr bwMode="auto">
          <a:xfrm>
            <a:off x="762000" y="1676400"/>
            <a:ext cx="1344613" cy="4473575"/>
          </a:xfrm>
          <a:prstGeom prst="rect">
            <a:avLst/>
          </a:prstGeom>
          <a:noFill/>
          <a:ln w="12700">
            <a:noFill/>
            <a:miter lim="800000"/>
            <a:headEnd type="none" w="sm" len="sm"/>
            <a:tailEnd type="none" w="sm" len="sm"/>
          </a:ln>
        </p:spPr>
        <p:txBody>
          <a:bodyPr wrap="none">
            <a:prstTxWarp prst="textNoShape">
              <a:avLst/>
            </a:prstTxWarp>
            <a:spAutoFit/>
          </a:bodyPr>
          <a:lstStyle/>
          <a:p>
            <a:r>
              <a:rPr lang="en-US"/>
              <a:t>8164 the</a:t>
            </a:r>
          </a:p>
          <a:p>
            <a:r>
              <a:rPr lang="en-US"/>
              <a:t>4771 of</a:t>
            </a:r>
          </a:p>
          <a:p>
            <a:r>
              <a:rPr lang="en-US"/>
              <a:t>4005 to</a:t>
            </a:r>
          </a:p>
          <a:p>
            <a:r>
              <a:rPr lang="en-US"/>
              <a:t>2834 a</a:t>
            </a:r>
          </a:p>
          <a:p>
            <a:r>
              <a:rPr lang="en-US"/>
              <a:t>2827 and</a:t>
            </a:r>
          </a:p>
          <a:p>
            <a:r>
              <a:rPr lang="en-US"/>
              <a:t>2802 in</a:t>
            </a:r>
          </a:p>
          <a:p>
            <a:r>
              <a:rPr lang="en-US"/>
              <a:t>1592 The</a:t>
            </a:r>
          </a:p>
          <a:p>
            <a:r>
              <a:rPr lang="en-US"/>
              <a:t>1370 for</a:t>
            </a:r>
          </a:p>
          <a:p>
            <a:r>
              <a:rPr lang="en-US"/>
              <a:t>1326 is</a:t>
            </a:r>
          </a:p>
          <a:p>
            <a:r>
              <a:rPr lang="en-US"/>
              <a:t>1324 s</a:t>
            </a:r>
          </a:p>
          <a:p>
            <a:r>
              <a:rPr lang="en-US"/>
              <a:t>1194 that</a:t>
            </a:r>
          </a:p>
          <a:p>
            <a:r>
              <a:rPr lang="en-US"/>
              <a:t> 973 by</a:t>
            </a:r>
          </a:p>
        </p:txBody>
      </p:sp>
      <p:sp>
        <p:nvSpPr>
          <p:cNvPr id="150532" name="Rectangle 4"/>
          <p:cNvSpPr>
            <a:spLocks noChangeArrowheads="1"/>
          </p:cNvSpPr>
          <p:nvPr/>
        </p:nvSpPr>
        <p:spPr bwMode="auto">
          <a:xfrm>
            <a:off x="2286000" y="1676400"/>
            <a:ext cx="2333625" cy="4838700"/>
          </a:xfrm>
          <a:prstGeom prst="rect">
            <a:avLst/>
          </a:prstGeom>
          <a:noFill/>
          <a:ln w="12700">
            <a:noFill/>
            <a:miter lim="800000"/>
            <a:headEnd type="none" w="sm" len="sm"/>
            <a:tailEnd type="none" w="sm" len="sm"/>
          </a:ln>
        </p:spPr>
        <p:txBody>
          <a:bodyPr wrap="none">
            <a:prstTxWarp prst="textNoShape">
              <a:avLst/>
            </a:prstTxWarp>
            <a:spAutoFit/>
          </a:bodyPr>
          <a:lstStyle/>
          <a:p>
            <a:r>
              <a:rPr lang="en-US"/>
              <a:t> 969 on</a:t>
            </a:r>
          </a:p>
          <a:p>
            <a:r>
              <a:rPr lang="en-US"/>
              <a:t> 915 FT</a:t>
            </a:r>
          </a:p>
          <a:p>
            <a:r>
              <a:rPr lang="en-US"/>
              <a:t> 883 Mr</a:t>
            </a:r>
          </a:p>
          <a:p>
            <a:r>
              <a:rPr lang="en-US"/>
              <a:t> 860 was</a:t>
            </a:r>
          </a:p>
          <a:p>
            <a:r>
              <a:rPr lang="en-US"/>
              <a:t> 855 be</a:t>
            </a:r>
          </a:p>
          <a:p>
            <a:r>
              <a:rPr lang="en-US"/>
              <a:t> 849 Pounds</a:t>
            </a:r>
          </a:p>
          <a:p>
            <a:r>
              <a:rPr lang="en-US"/>
              <a:t> 798 TEXT</a:t>
            </a:r>
          </a:p>
          <a:p>
            <a:r>
              <a:rPr lang="en-US"/>
              <a:t> 798 PUB</a:t>
            </a:r>
          </a:p>
          <a:p>
            <a:r>
              <a:rPr lang="en-US"/>
              <a:t> 798 PROFILE</a:t>
            </a:r>
          </a:p>
          <a:p>
            <a:r>
              <a:rPr lang="en-US"/>
              <a:t> 798 PAGE</a:t>
            </a:r>
          </a:p>
          <a:p>
            <a:r>
              <a:rPr lang="en-US"/>
              <a:t> 798 HEADLINE</a:t>
            </a:r>
          </a:p>
          <a:p>
            <a:r>
              <a:rPr lang="en-US"/>
              <a:t> 798 DOCNO</a:t>
            </a:r>
          </a:p>
          <a:p>
            <a:r>
              <a:rPr lang="en-US"/>
              <a:t> </a:t>
            </a:r>
          </a:p>
        </p:txBody>
      </p:sp>
      <p:sp>
        <p:nvSpPr>
          <p:cNvPr id="150533" name="Rectangle 5"/>
          <p:cNvSpPr>
            <a:spLocks noChangeArrowheads="1"/>
          </p:cNvSpPr>
          <p:nvPr/>
        </p:nvSpPr>
        <p:spPr bwMode="auto">
          <a:xfrm>
            <a:off x="4648200" y="1828800"/>
            <a:ext cx="2774950" cy="4473575"/>
          </a:xfrm>
          <a:prstGeom prst="rect">
            <a:avLst/>
          </a:prstGeom>
          <a:noFill/>
          <a:ln w="12700">
            <a:noFill/>
            <a:miter lim="800000"/>
            <a:headEnd type="none" w="sm" len="sm"/>
            <a:tailEnd type="none" w="sm" len="sm"/>
          </a:ln>
        </p:spPr>
        <p:txBody>
          <a:bodyPr wrap="none">
            <a:prstTxWarp prst="textNoShape">
              <a:avLst/>
            </a:prstTxWarp>
            <a:spAutoFit/>
          </a:bodyPr>
          <a:lstStyle/>
          <a:p>
            <a:r>
              <a:rPr lang="en-US"/>
              <a:t>   1 ABC</a:t>
            </a:r>
          </a:p>
          <a:p>
            <a:r>
              <a:rPr lang="en-US"/>
              <a:t>   1 ABFT</a:t>
            </a:r>
          </a:p>
          <a:p>
            <a:r>
              <a:rPr lang="en-US"/>
              <a:t>   1 ABOUT</a:t>
            </a:r>
          </a:p>
          <a:p>
            <a:r>
              <a:rPr lang="en-US"/>
              <a:t>   1 ACFT</a:t>
            </a:r>
          </a:p>
          <a:p>
            <a:r>
              <a:rPr lang="en-US"/>
              <a:t>   1 ACI</a:t>
            </a:r>
          </a:p>
          <a:p>
            <a:r>
              <a:rPr lang="en-US"/>
              <a:t>   1 ACQUI</a:t>
            </a:r>
          </a:p>
          <a:p>
            <a:r>
              <a:rPr lang="en-US"/>
              <a:t>   1 ACQUISITIONS</a:t>
            </a:r>
          </a:p>
          <a:p>
            <a:r>
              <a:rPr lang="en-US"/>
              <a:t>   1 ACSIS</a:t>
            </a:r>
          </a:p>
          <a:p>
            <a:r>
              <a:rPr lang="en-US"/>
              <a:t>   1 ADFT</a:t>
            </a:r>
          </a:p>
          <a:p>
            <a:r>
              <a:rPr lang="en-US"/>
              <a:t>   1 ADVISERS</a:t>
            </a:r>
          </a:p>
          <a:p>
            <a:r>
              <a:rPr lang="en-US"/>
              <a:t>   1 AE</a:t>
            </a:r>
          </a:p>
          <a:p>
            <a:r>
              <a:rPr lang="en-US"/>
              <a:t>   </a:t>
            </a:r>
          </a:p>
        </p:txBody>
      </p:sp>
      <p:sp>
        <p:nvSpPr>
          <p:cNvPr id="150534" name="Text Box 6"/>
          <p:cNvSpPr txBox="1">
            <a:spLocks noChangeArrowheads="1"/>
          </p:cNvSpPr>
          <p:nvPr/>
        </p:nvSpPr>
        <p:spPr bwMode="auto">
          <a:xfrm>
            <a:off x="609600" y="1143000"/>
            <a:ext cx="7977188" cy="519113"/>
          </a:xfrm>
          <a:prstGeom prst="rect">
            <a:avLst/>
          </a:prstGeom>
          <a:noFill/>
          <a:ln w="12700">
            <a:noFill/>
            <a:miter lim="800000"/>
            <a:headEnd type="none" w="sm" len="sm"/>
            <a:tailEnd type="none" w="sm" len="sm"/>
          </a:ln>
        </p:spPr>
        <p:txBody>
          <a:bodyPr wrap="none">
            <a:prstTxWarp prst="textNoShape">
              <a:avLst/>
            </a:prstTxWarp>
            <a:spAutoFit/>
          </a:bodyPr>
          <a:lstStyle/>
          <a:p>
            <a:r>
              <a:rPr lang="en-US" sz="2800"/>
              <a:t>Government documents, 157734 tokens, 32259 unique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z="4000"/>
              <a:t>Plotting Word Frequency by Rank</a:t>
            </a:r>
          </a:p>
        </p:txBody>
      </p:sp>
      <p:sp>
        <p:nvSpPr>
          <p:cNvPr id="152579" name="Rectangle 3"/>
          <p:cNvSpPr>
            <a:spLocks noGrp="1" noChangeArrowheads="1"/>
          </p:cNvSpPr>
          <p:nvPr>
            <p:ph type="body" idx="1"/>
          </p:nvPr>
        </p:nvSpPr>
        <p:spPr/>
        <p:txBody>
          <a:bodyPr/>
          <a:lstStyle/>
          <a:p>
            <a:r>
              <a:rPr lang="en-US"/>
              <a:t>Main idea: count</a:t>
            </a:r>
          </a:p>
          <a:p>
            <a:pPr lvl="1"/>
            <a:r>
              <a:rPr lang="en-US"/>
              <a:t>How many times tokens occur in the text</a:t>
            </a:r>
          </a:p>
          <a:p>
            <a:pPr lvl="2"/>
            <a:r>
              <a:rPr lang="en-US"/>
              <a:t>Over all texts in the collection  </a:t>
            </a:r>
          </a:p>
          <a:p>
            <a:r>
              <a:rPr lang="en-US"/>
              <a:t>Now rank these according to how often they occur.  This is called the </a:t>
            </a:r>
            <a:r>
              <a:rPr lang="en-US">
                <a:solidFill>
                  <a:schemeClr val="tx2"/>
                </a:solidFill>
              </a:rPr>
              <a:t>rank</a:t>
            </a:r>
            <a:r>
              <a:rPr lang="en-US"/>
              <a:t>.</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124200"/>
            <a:ext cx="7772400" cy="1143000"/>
          </a:xfrm>
          <a:noFill/>
        </p:spPr>
        <p:txBody>
          <a:bodyPr lIns="92075" tIns="46038" rIns="92075" bIns="46038"/>
          <a:lstStyle/>
          <a:p>
            <a:pPr algn="l">
              <a:lnSpc>
                <a:spcPct val="80000"/>
              </a:lnSpc>
            </a:pPr>
            <a:r>
              <a:rPr lang="en-US" sz="2000">
                <a:solidFill>
                  <a:schemeClr val="tx1"/>
                </a:solidFill>
              </a:rPr>
              <a:t>Rank   Freq   Term</a:t>
            </a:r>
            <a:br>
              <a:rPr lang="en-US" sz="2000">
                <a:solidFill>
                  <a:schemeClr val="tx1"/>
                </a:solidFill>
              </a:rPr>
            </a:br>
            <a:r>
              <a:rPr lang="en-US" sz="2000">
                <a:solidFill>
                  <a:schemeClr val="tx1"/>
                </a:solidFill>
              </a:rPr>
              <a:t>1        37      system</a:t>
            </a:r>
            <a:br>
              <a:rPr lang="en-US" sz="2000">
                <a:solidFill>
                  <a:schemeClr val="tx1"/>
                </a:solidFill>
              </a:rPr>
            </a:br>
            <a:r>
              <a:rPr lang="en-US" sz="2000">
                <a:solidFill>
                  <a:schemeClr val="tx1"/>
                </a:solidFill>
              </a:rPr>
              <a:t>2        32      knowledg</a:t>
            </a:r>
            <a:br>
              <a:rPr lang="en-US" sz="2000">
                <a:solidFill>
                  <a:schemeClr val="tx1"/>
                </a:solidFill>
              </a:rPr>
            </a:br>
            <a:r>
              <a:rPr lang="en-US" sz="2000">
                <a:solidFill>
                  <a:schemeClr val="tx1"/>
                </a:solidFill>
              </a:rPr>
              <a:t>3        24      base</a:t>
            </a:r>
            <a:br>
              <a:rPr lang="en-US" sz="2000">
                <a:solidFill>
                  <a:schemeClr val="tx1"/>
                </a:solidFill>
              </a:rPr>
            </a:br>
            <a:r>
              <a:rPr lang="en-US" sz="2000">
                <a:solidFill>
                  <a:schemeClr val="tx1"/>
                </a:solidFill>
              </a:rPr>
              <a:t>4        20      problem</a:t>
            </a:r>
            <a:br>
              <a:rPr lang="en-US" sz="2000">
                <a:solidFill>
                  <a:schemeClr val="tx1"/>
                </a:solidFill>
              </a:rPr>
            </a:br>
            <a:r>
              <a:rPr lang="en-US" sz="2000">
                <a:solidFill>
                  <a:schemeClr val="tx1"/>
                </a:solidFill>
              </a:rPr>
              <a:t>5        18      abstract</a:t>
            </a:r>
            <a:br>
              <a:rPr lang="en-US" sz="2000">
                <a:solidFill>
                  <a:schemeClr val="tx1"/>
                </a:solidFill>
              </a:rPr>
            </a:br>
            <a:r>
              <a:rPr lang="en-US" sz="2000">
                <a:solidFill>
                  <a:schemeClr val="tx1"/>
                </a:solidFill>
              </a:rPr>
              <a:t>6        15      model</a:t>
            </a:r>
            <a:br>
              <a:rPr lang="en-US" sz="2000">
                <a:solidFill>
                  <a:schemeClr val="tx1"/>
                </a:solidFill>
              </a:rPr>
            </a:br>
            <a:r>
              <a:rPr lang="en-US" sz="2000">
                <a:solidFill>
                  <a:schemeClr val="tx1"/>
                </a:solidFill>
              </a:rPr>
              <a:t>7        15      languag</a:t>
            </a:r>
            <a:br>
              <a:rPr lang="en-US" sz="2000">
                <a:solidFill>
                  <a:schemeClr val="tx1"/>
                </a:solidFill>
              </a:rPr>
            </a:br>
            <a:r>
              <a:rPr lang="en-US" sz="2000">
                <a:solidFill>
                  <a:schemeClr val="tx1"/>
                </a:solidFill>
              </a:rPr>
              <a:t>8        15      implem</a:t>
            </a:r>
            <a:br>
              <a:rPr lang="en-US" sz="2000">
                <a:solidFill>
                  <a:schemeClr val="tx1"/>
                </a:solidFill>
              </a:rPr>
            </a:br>
            <a:r>
              <a:rPr lang="en-US" sz="2000">
                <a:solidFill>
                  <a:schemeClr val="tx1"/>
                </a:solidFill>
              </a:rPr>
              <a:t>9        13      reason</a:t>
            </a:r>
            <a:br>
              <a:rPr lang="en-US" sz="2000">
                <a:solidFill>
                  <a:schemeClr val="tx1"/>
                </a:solidFill>
              </a:rPr>
            </a:br>
            <a:r>
              <a:rPr lang="en-US" sz="2000">
                <a:solidFill>
                  <a:schemeClr val="tx1"/>
                </a:solidFill>
              </a:rPr>
              <a:t>10       13      inform</a:t>
            </a:r>
            <a:br>
              <a:rPr lang="en-US" sz="2000">
                <a:solidFill>
                  <a:schemeClr val="tx1"/>
                </a:solidFill>
              </a:rPr>
            </a:br>
            <a:r>
              <a:rPr lang="en-US" sz="2000">
                <a:solidFill>
                  <a:schemeClr val="tx1"/>
                </a:solidFill>
              </a:rPr>
              <a:t>11       11      expert</a:t>
            </a:r>
            <a:br>
              <a:rPr lang="en-US" sz="2000">
                <a:solidFill>
                  <a:schemeClr val="tx1"/>
                </a:solidFill>
              </a:rPr>
            </a:br>
            <a:r>
              <a:rPr lang="en-US" sz="2000">
                <a:solidFill>
                  <a:schemeClr val="tx1"/>
                </a:solidFill>
              </a:rPr>
              <a:t>12       11      analysi</a:t>
            </a:r>
            <a:br>
              <a:rPr lang="en-US" sz="2000">
                <a:solidFill>
                  <a:schemeClr val="tx1"/>
                </a:solidFill>
              </a:rPr>
            </a:br>
            <a:r>
              <a:rPr lang="en-US" sz="2000">
                <a:solidFill>
                  <a:schemeClr val="tx1"/>
                </a:solidFill>
              </a:rPr>
              <a:t>13       10      rule</a:t>
            </a:r>
            <a:br>
              <a:rPr lang="en-US" sz="2000">
                <a:solidFill>
                  <a:schemeClr val="tx1"/>
                </a:solidFill>
              </a:rPr>
            </a:br>
            <a:r>
              <a:rPr lang="en-US" sz="2000">
                <a:solidFill>
                  <a:schemeClr val="tx1"/>
                </a:solidFill>
              </a:rPr>
              <a:t>14       10      program</a:t>
            </a:r>
            <a:br>
              <a:rPr lang="en-US" sz="2000">
                <a:solidFill>
                  <a:schemeClr val="tx1"/>
                </a:solidFill>
              </a:rPr>
            </a:br>
            <a:r>
              <a:rPr lang="en-US" sz="2000">
                <a:solidFill>
                  <a:schemeClr val="tx1"/>
                </a:solidFill>
              </a:rPr>
              <a:t>15       10      oper</a:t>
            </a:r>
            <a:br>
              <a:rPr lang="en-US" sz="2000">
                <a:solidFill>
                  <a:schemeClr val="tx1"/>
                </a:solidFill>
              </a:rPr>
            </a:br>
            <a:r>
              <a:rPr lang="en-US" sz="2000">
                <a:solidFill>
                  <a:schemeClr val="tx1"/>
                </a:solidFill>
              </a:rPr>
              <a:t>16       10      evalu</a:t>
            </a:r>
            <a:br>
              <a:rPr lang="en-US" sz="2000">
                <a:solidFill>
                  <a:schemeClr val="tx1"/>
                </a:solidFill>
              </a:rPr>
            </a:br>
            <a:r>
              <a:rPr lang="en-US" sz="2000">
                <a:solidFill>
                  <a:schemeClr val="tx1"/>
                </a:solidFill>
              </a:rPr>
              <a:t>17       10      comput</a:t>
            </a:r>
            <a:br>
              <a:rPr lang="en-US" sz="2000">
                <a:solidFill>
                  <a:schemeClr val="tx1"/>
                </a:solidFill>
              </a:rPr>
            </a:br>
            <a:r>
              <a:rPr lang="en-US" sz="2000">
                <a:solidFill>
                  <a:schemeClr val="tx1"/>
                </a:solidFill>
              </a:rPr>
              <a:t>18       10      case</a:t>
            </a:r>
            <a:br>
              <a:rPr lang="en-US" sz="2000">
                <a:solidFill>
                  <a:schemeClr val="tx1"/>
                </a:solidFill>
              </a:rPr>
            </a:br>
            <a:r>
              <a:rPr lang="en-US" sz="2000">
                <a:solidFill>
                  <a:schemeClr val="tx1"/>
                </a:solidFill>
              </a:rPr>
              <a:t>19       9       gener</a:t>
            </a:r>
            <a:br>
              <a:rPr lang="en-US" sz="2000">
                <a:solidFill>
                  <a:schemeClr val="tx1"/>
                </a:solidFill>
              </a:rPr>
            </a:br>
            <a:r>
              <a:rPr lang="en-US" sz="2000">
                <a:solidFill>
                  <a:schemeClr val="tx1"/>
                </a:solidFill>
              </a:rPr>
              <a:t>20       9       form</a:t>
            </a:r>
          </a:p>
        </p:txBody>
      </p:sp>
      <p:sp>
        <p:nvSpPr>
          <p:cNvPr id="154627" name="Rectangle 3"/>
          <p:cNvSpPr>
            <a:spLocks noChangeArrowheads="1"/>
          </p:cNvSpPr>
          <p:nvPr/>
        </p:nvSpPr>
        <p:spPr bwMode="auto">
          <a:xfrm>
            <a:off x="3657600" y="1295400"/>
            <a:ext cx="4572000" cy="5035550"/>
          </a:xfrm>
          <a:prstGeom prst="rect">
            <a:avLst/>
          </a:prstGeom>
          <a:noFill/>
          <a:ln w="12700">
            <a:noFill/>
            <a:miter lim="800000"/>
            <a:headEnd/>
            <a:tailEnd/>
          </a:ln>
        </p:spPr>
        <p:txBody>
          <a:bodyPr>
            <a:prstTxWarp prst="textNoShape">
              <a:avLst/>
            </a:prstTxWarp>
            <a:spAutoFit/>
          </a:bodyPr>
          <a:lstStyle/>
          <a:p>
            <a:r>
              <a:rPr lang="en-US" sz="1800"/>
              <a:t>150      2       enhanc</a:t>
            </a:r>
          </a:p>
          <a:p>
            <a:r>
              <a:rPr lang="en-US" sz="1800"/>
              <a:t>151      2       energi</a:t>
            </a:r>
          </a:p>
          <a:p>
            <a:r>
              <a:rPr lang="en-US" sz="1800"/>
              <a:t>152      2       emphasi</a:t>
            </a:r>
          </a:p>
          <a:p>
            <a:r>
              <a:rPr lang="en-US" sz="1800"/>
              <a:t>153      2       detect</a:t>
            </a:r>
          </a:p>
          <a:p>
            <a:r>
              <a:rPr lang="en-US" sz="1800"/>
              <a:t>154      2       desir</a:t>
            </a:r>
          </a:p>
          <a:p>
            <a:r>
              <a:rPr lang="en-US" sz="1800"/>
              <a:t>155      2       date</a:t>
            </a:r>
          </a:p>
          <a:p>
            <a:r>
              <a:rPr lang="en-US" sz="1800"/>
              <a:t>156      2       critic</a:t>
            </a:r>
          </a:p>
          <a:p>
            <a:r>
              <a:rPr lang="en-US" sz="1800"/>
              <a:t>157      2       content</a:t>
            </a:r>
          </a:p>
          <a:p>
            <a:r>
              <a:rPr lang="en-US" sz="1800"/>
              <a:t>158      2       consider</a:t>
            </a:r>
          </a:p>
          <a:p>
            <a:r>
              <a:rPr lang="en-US" sz="1800"/>
              <a:t>159      2       concern</a:t>
            </a:r>
          </a:p>
          <a:p>
            <a:r>
              <a:rPr lang="en-US" sz="1800"/>
              <a:t>160      2       compon</a:t>
            </a:r>
          </a:p>
          <a:p>
            <a:r>
              <a:rPr lang="en-US" sz="1800"/>
              <a:t>161      2       compar</a:t>
            </a:r>
          </a:p>
          <a:p>
            <a:r>
              <a:rPr lang="en-US" sz="1800"/>
              <a:t>162      2       commerci</a:t>
            </a:r>
          </a:p>
          <a:p>
            <a:r>
              <a:rPr lang="en-US" sz="1800"/>
              <a:t>163      2       clause</a:t>
            </a:r>
          </a:p>
          <a:p>
            <a:r>
              <a:rPr lang="en-US" sz="1800"/>
              <a:t>164      2       aspect</a:t>
            </a:r>
          </a:p>
          <a:p>
            <a:r>
              <a:rPr lang="en-US" sz="1800"/>
              <a:t>165      2       area</a:t>
            </a:r>
          </a:p>
          <a:p>
            <a:r>
              <a:rPr lang="en-US" sz="1800"/>
              <a:t>166      2       aim</a:t>
            </a:r>
          </a:p>
          <a:p>
            <a:r>
              <a:rPr lang="en-US" sz="1800"/>
              <a:t>167      2       affect</a:t>
            </a:r>
          </a:p>
        </p:txBody>
      </p:sp>
      <p:sp>
        <p:nvSpPr>
          <p:cNvPr id="154628" name="Rectangle 4"/>
          <p:cNvSpPr>
            <a:spLocks noChangeArrowheads="1"/>
          </p:cNvSpPr>
          <p:nvPr/>
        </p:nvSpPr>
        <p:spPr bwMode="auto">
          <a:xfrm>
            <a:off x="762000" y="0"/>
            <a:ext cx="7772400" cy="1143000"/>
          </a:xfrm>
          <a:prstGeom prst="rect">
            <a:avLst/>
          </a:prstGeom>
          <a:noFill/>
          <a:ln w="9525">
            <a:noFill/>
            <a:miter lim="800000"/>
            <a:headEnd/>
            <a:tailEnd/>
          </a:ln>
        </p:spPr>
        <p:txBody>
          <a:bodyPr lIns="92075" tIns="46038" rIns="92075" bIns="46038" anchor="ctr">
            <a:prstTxWarp prst="textNoShape">
              <a:avLst/>
            </a:prstTxWarp>
          </a:bodyPr>
          <a:lstStyle/>
          <a:p>
            <a:pPr algn="ctr"/>
            <a:r>
              <a:rPr lang="en-US" sz="3600">
                <a:solidFill>
                  <a:schemeClr val="tx2"/>
                </a:solidFill>
                <a:latin typeface="Lucida Sans Unicode" charset="0"/>
              </a:rPr>
              <a:t>Most and Least Frequent Terms</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hort-zipf"/>
          <p:cNvPicPr>
            <a:picLocks noChangeAspect="1" noChangeArrowheads="1"/>
          </p:cNvPicPr>
          <p:nvPr/>
        </p:nvPicPr>
        <p:blipFill>
          <a:blip r:embed="rId3"/>
          <a:srcRect/>
          <a:stretch>
            <a:fillRect/>
          </a:stretch>
        </p:blipFill>
        <p:spPr bwMode="auto">
          <a:xfrm>
            <a:off x="2438400" y="914400"/>
            <a:ext cx="6515100" cy="5554663"/>
          </a:xfrm>
          <a:prstGeom prst="rect">
            <a:avLst/>
          </a:prstGeom>
          <a:noFill/>
          <a:ln w="9525">
            <a:noFill/>
            <a:miter lim="800000"/>
            <a:headEnd/>
            <a:tailEnd/>
          </a:ln>
        </p:spPr>
      </p:pic>
      <p:sp>
        <p:nvSpPr>
          <p:cNvPr id="156675" name="Rectangle 3"/>
          <p:cNvSpPr>
            <a:spLocks noGrp="1" noChangeArrowheads="1"/>
          </p:cNvSpPr>
          <p:nvPr>
            <p:ph type="title"/>
          </p:nvPr>
        </p:nvSpPr>
        <p:spPr>
          <a:xfrm>
            <a:off x="0" y="914400"/>
            <a:ext cx="2590800" cy="5715000"/>
          </a:xfrm>
          <a:noFill/>
        </p:spPr>
        <p:txBody>
          <a:bodyPr lIns="92075" tIns="46038" rIns="92075" bIns="46038"/>
          <a:lstStyle/>
          <a:p>
            <a:pPr algn="l">
              <a:lnSpc>
                <a:spcPct val="80000"/>
              </a:lnSpc>
            </a:pPr>
            <a:r>
              <a:rPr lang="en-US" sz="2000">
                <a:solidFill>
                  <a:schemeClr val="tx1"/>
                </a:solidFill>
              </a:rPr>
              <a:t>Rank  Freq</a:t>
            </a:r>
            <a:br>
              <a:rPr lang="en-US" sz="2000">
                <a:solidFill>
                  <a:schemeClr val="tx1"/>
                </a:solidFill>
              </a:rPr>
            </a:br>
            <a:r>
              <a:rPr lang="en-US" sz="2000">
                <a:solidFill>
                  <a:schemeClr val="tx1"/>
                </a:solidFill>
              </a:rPr>
              <a:t>1        37      system</a:t>
            </a:r>
            <a:br>
              <a:rPr lang="en-US" sz="2000">
                <a:solidFill>
                  <a:schemeClr val="tx1"/>
                </a:solidFill>
              </a:rPr>
            </a:br>
            <a:r>
              <a:rPr lang="en-US" sz="2000">
                <a:solidFill>
                  <a:schemeClr val="tx1"/>
                </a:solidFill>
              </a:rPr>
              <a:t>2        32      knowledg</a:t>
            </a:r>
            <a:br>
              <a:rPr lang="en-US" sz="2000">
                <a:solidFill>
                  <a:schemeClr val="tx1"/>
                </a:solidFill>
              </a:rPr>
            </a:br>
            <a:r>
              <a:rPr lang="en-US" sz="2000">
                <a:solidFill>
                  <a:schemeClr val="tx1"/>
                </a:solidFill>
              </a:rPr>
              <a:t>3        24      base</a:t>
            </a:r>
            <a:br>
              <a:rPr lang="en-US" sz="2000">
                <a:solidFill>
                  <a:schemeClr val="tx1"/>
                </a:solidFill>
              </a:rPr>
            </a:br>
            <a:r>
              <a:rPr lang="en-US" sz="2000">
                <a:solidFill>
                  <a:schemeClr val="tx1"/>
                </a:solidFill>
              </a:rPr>
              <a:t>4        20      problem</a:t>
            </a:r>
            <a:br>
              <a:rPr lang="en-US" sz="2000">
                <a:solidFill>
                  <a:schemeClr val="tx1"/>
                </a:solidFill>
              </a:rPr>
            </a:br>
            <a:r>
              <a:rPr lang="en-US" sz="2000">
                <a:solidFill>
                  <a:schemeClr val="tx1"/>
                </a:solidFill>
              </a:rPr>
              <a:t>5        18      abstract</a:t>
            </a:r>
            <a:br>
              <a:rPr lang="en-US" sz="2000">
                <a:solidFill>
                  <a:schemeClr val="tx1"/>
                </a:solidFill>
              </a:rPr>
            </a:br>
            <a:r>
              <a:rPr lang="en-US" sz="2000">
                <a:solidFill>
                  <a:schemeClr val="tx1"/>
                </a:solidFill>
              </a:rPr>
              <a:t>6        15      model</a:t>
            </a:r>
            <a:br>
              <a:rPr lang="en-US" sz="2000">
                <a:solidFill>
                  <a:schemeClr val="tx1"/>
                </a:solidFill>
              </a:rPr>
            </a:br>
            <a:r>
              <a:rPr lang="en-US" sz="2000">
                <a:solidFill>
                  <a:schemeClr val="tx1"/>
                </a:solidFill>
              </a:rPr>
              <a:t>7        15      languag</a:t>
            </a:r>
            <a:br>
              <a:rPr lang="en-US" sz="2000">
                <a:solidFill>
                  <a:schemeClr val="tx1"/>
                </a:solidFill>
              </a:rPr>
            </a:br>
            <a:r>
              <a:rPr lang="en-US" sz="2000">
                <a:solidFill>
                  <a:schemeClr val="tx1"/>
                </a:solidFill>
              </a:rPr>
              <a:t>8        15      implem</a:t>
            </a:r>
            <a:br>
              <a:rPr lang="en-US" sz="2000">
                <a:solidFill>
                  <a:schemeClr val="tx1"/>
                </a:solidFill>
              </a:rPr>
            </a:br>
            <a:r>
              <a:rPr lang="en-US" sz="2000">
                <a:solidFill>
                  <a:schemeClr val="tx1"/>
                </a:solidFill>
              </a:rPr>
              <a:t>9        13      reason</a:t>
            </a:r>
            <a:br>
              <a:rPr lang="en-US" sz="2000">
                <a:solidFill>
                  <a:schemeClr val="tx1"/>
                </a:solidFill>
              </a:rPr>
            </a:br>
            <a:r>
              <a:rPr lang="en-US" sz="2000">
                <a:solidFill>
                  <a:schemeClr val="tx1"/>
                </a:solidFill>
              </a:rPr>
              <a:t>10       13      inform</a:t>
            </a:r>
            <a:br>
              <a:rPr lang="en-US" sz="2000">
                <a:solidFill>
                  <a:schemeClr val="tx1"/>
                </a:solidFill>
              </a:rPr>
            </a:br>
            <a:r>
              <a:rPr lang="en-US" sz="2000">
                <a:solidFill>
                  <a:schemeClr val="tx1"/>
                </a:solidFill>
              </a:rPr>
              <a:t>11       11      expert</a:t>
            </a:r>
            <a:br>
              <a:rPr lang="en-US" sz="2000">
                <a:solidFill>
                  <a:schemeClr val="tx1"/>
                </a:solidFill>
              </a:rPr>
            </a:br>
            <a:r>
              <a:rPr lang="en-US" sz="2000">
                <a:solidFill>
                  <a:schemeClr val="tx1"/>
                </a:solidFill>
              </a:rPr>
              <a:t>12       11      analysi</a:t>
            </a:r>
            <a:br>
              <a:rPr lang="en-US" sz="2000">
                <a:solidFill>
                  <a:schemeClr val="tx1"/>
                </a:solidFill>
              </a:rPr>
            </a:br>
            <a:r>
              <a:rPr lang="en-US" sz="2000">
                <a:solidFill>
                  <a:schemeClr val="tx1"/>
                </a:solidFill>
              </a:rPr>
              <a:t>13       10      rule</a:t>
            </a:r>
            <a:br>
              <a:rPr lang="en-US" sz="2000">
                <a:solidFill>
                  <a:schemeClr val="tx1"/>
                </a:solidFill>
              </a:rPr>
            </a:br>
            <a:r>
              <a:rPr lang="en-US" sz="2000">
                <a:solidFill>
                  <a:schemeClr val="tx1"/>
                </a:solidFill>
              </a:rPr>
              <a:t>14       10      program</a:t>
            </a:r>
            <a:br>
              <a:rPr lang="en-US" sz="2000">
                <a:solidFill>
                  <a:schemeClr val="tx1"/>
                </a:solidFill>
              </a:rPr>
            </a:br>
            <a:r>
              <a:rPr lang="en-US" sz="2000">
                <a:solidFill>
                  <a:schemeClr val="tx1"/>
                </a:solidFill>
              </a:rPr>
              <a:t>15       10      oper</a:t>
            </a:r>
            <a:br>
              <a:rPr lang="en-US" sz="2000">
                <a:solidFill>
                  <a:schemeClr val="tx1"/>
                </a:solidFill>
              </a:rPr>
            </a:br>
            <a:r>
              <a:rPr lang="en-US" sz="2000">
                <a:solidFill>
                  <a:schemeClr val="tx1"/>
                </a:solidFill>
              </a:rPr>
              <a:t>16       10      evalu</a:t>
            </a:r>
            <a:br>
              <a:rPr lang="en-US" sz="2000">
                <a:solidFill>
                  <a:schemeClr val="tx1"/>
                </a:solidFill>
              </a:rPr>
            </a:br>
            <a:r>
              <a:rPr lang="en-US" sz="2000">
                <a:solidFill>
                  <a:schemeClr val="tx1"/>
                </a:solidFill>
              </a:rPr>
              <a:t>17       10      comput</a:t>
            </a:r>
            <a:br>
              <a:rPr lang="en-US" sz="2000">
                <a:solidFill>
                  <a:schemeClr val="tx1"/>
                </a:solidFill>
              </a:rPr>
            </a:br>
            <a:r>
              <a:rPr lang="en-US" sz="2000">
                <a:solidFill>
                  <a:schemeClr val="tx1"/>
                </a:solidFill>
              </a:rPr>
              <a:t>18       10      case</a:t>
            </a:r>
            <a:br>
              <a:rPr lang="en-US" sz="2000">
                <a:solidFill>
                  <a:schemeClr val="tx1"/>
                </a:solidFill>
              </a:rPr>
            </a:br>
            <a:r>
              <a:rPr lang="en-US" sz="2000">
                <a:solidFill>
                  <a:schemeClr val="tx1"/>
                </a:solidFill>
              </a:rPr>
              <a:t>19       9       gener</a:t>
            </a:r>
            <a:br>
              <a:rPr lang="en-US" sz="2000">
                <a:solidFill>
                  <a:schemeClr val="tx1"/>
                </a:solidFill>
              </a:rPr>
            </a:br>
            <a:r>
              <a:rPr lang="en-US" sz="2000">
                <a:solidFill>
                  <a:schemeClr val="tx1"/>
                </a:solidFill>
              </a:rPr>
              <a:t>20       9       form</a:t>
            </a:r>
          </a:p>
        </p:txBody>
      </p:sp>
      <p:sp>
        <p:nvSpPr>
          <p:cNvPr id="156676" name="Rectangle 4"/>
          <p:cNvSpPr>
            <a:spLocks noChangeArrowheads="1"/>
          </p:cNvSpPr>
          <p:nvPr/>
        </p:nvSpPr>
        <p:spPr bwMode="auto">
          <a:xfrm>
            <a:off x="762000" y="228600"/>
            <a:ext cx="6334125" cy="641350"/>
          </a:xfrm>
          <a:prstGeom prst="rect">
            <a:avLst/>
          </a:prstGeom>
          <a:noFill/>
          <a:ln w="12700">
            <a:noFill/>
            <a:miter lim="800000"/>
            <a:headEnd/>
            <a:tailEnd/>
          </a:ln>
        </p:spPr>
        <p:txBody>
          <a:bodyPr wrap="none">
            <a:prstTxWarp prst="textNoShape">
              <a:avLst/>
            </a:prstTxWarp>
            <a:spAutoFit/>
          </a:bodyPr>
          <a:lstStyle/>
          <a:p>
            <a:r>
              <a:rPr lang="en-US" sz="3600">
                <a:solidFill>
                  <a:schemeClr val="tx2"/>
                </a:solidFill>
                <a:latin typeface="Lucida Sans Unicode" charset="0"/>
              </a:rPr>
              <a:t>The Corresponding Zipf Curve</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762000" y="228600"/>
            <a:ext cx="7046913" cy="641350"/>
          </a:xfrm>
          <a:prstGeom prst="rect">
            <a:avLst/>
          </a:prstGeom>
          <a:noFill/>
          <a:ln w="12700">
            <a:noFill/>
            <a:miter lim="800000"/>
            <a:headEnd/>
            <a:tailEnd/>
          </a:ln>
        </p:spPr>
        <p:txBody>
          <a:bodyPr wrap="none">
            <a:prstTxWarp prst="textNoShape">
              <a:avLst/>
            </a:prstTxWarp>
            <a:spAutoFit/>
          </a:bodyPr>
          <a:lstStyle/>
          <a:p>
            <a:r>
              <a:rPr lang="en-US" sz="3600">
                <a:solidFill>
                  <a:schemeClr val="tx2"/>
                </a:solidFill>
                <a:latin typeface="Lucida Sans Unicode" charset="0"/>
              </a:rPr>
              <a:t>Zoom in on the Knee of the Curve</a:t>
            </a:r>
          </a:p>
        </p:txBody>
      </p:sp>
      <p:pic>
        <p:nvPicPr>
          <p:cNvPr id="158723" name="Picture 3" descr="short-zipf-zoom"/>
          <p:cNvPicPr>
            <a:picLocks noChangeAspect="1" noChangeArrowheads="1"/>
          </p:cNvPicPr>
          <p:nvPr/>
        </p:nvPicPr>
        <p:blipFill>
          <a:blip r:embed="rId3"/>
          <a:srcRect/>
          <a:stretch>
            <a:fillRect/>
          </a:stretch>
        </p:blipFill>
        <p:spPr bwMode="auto">
          <a:xfrm>
            <a:off x="2732088" y="990600"/>
            <a:ext cx="6411912" cy="5565775"/>
          </a:xfrm>
          <a:prstGeom prst="rect">
            <a:avLst/>
          </a:prstGeom>
          <a:noFill/>
          <a:ln w="9525">
            <a:noFill/>
            <a:miter lim="800000"/>
            <a:headEnd/>
            <a:tailEnd/>
          </a:ln>
        </p:spPr>
      </p:pic>
      <p:sp>
        <p:nvSpPr>
          <p:cNvPr id="158724" name="Rectangle 4"/>
          <p:cNvSpPr>
            <a:spLocks noGrp="1" noChangeArrowheads="1"/>
          </p:cNvSpPr>
          <p:nvPr>
            <p:ph type="title"/>
          </p:nvPr>
        </p:nvSpPr>
        <p:spPr>
          <a:xfrm>
            <a:off x="228600" y="914400"/>
            <a:ext cx="2514600" cy="5715000"/>
          </a:xfrm>
          <a:noFill/>
        </p:spPr>
        <p:txBody>
          <a:bodyPr lIns="92075" tIns="46038" rIns="92075" bIns="46038"/>
          <a:lstStyle/>
          <a:p>
            <a:pPr algn="l">
              <a:spcBef>
                <a:spcPct val="50000"/>
              </a:spcBef>
            </a:pPr>
            <a:r>
              <a:rPr lang="en-US" sz="2000">
                <a:solidFill>
                  <a:schemeClr val="tx1"/>
                </a:solidFill>
              </a:rPr>
              <a:t>43       6       approach</a:t>
            </a:r>
            <a:br>
              <a:rPr lang="en-US" sz="2000">
                <a:solidFill>
                  <a:schemeClr val="tx1"/>
                </a:solidFill>
              </a:rPr>
            </a:br>
            <a:r>
              <a:rPr lang="en-US" sz="2000">
                <a:solidFill>
                  <a:schemeClr val="tx1"/>
                </a:solidFill>
              </a:rPr>
              <a:t>44       5       work</a:t>
            </a:r>
            <a:br>
              <a:rPr lang="en-US" sz="2000">
                <a:solidFill>
                  <a:schemeClr val="tx1"/>
                </a:solidFill>
              </a:rPr>
            </a:br>
            <a:r>
              <a:rPr lang="en-US" sz="2000">
                <a:solidFill>
                  <a:schemeClr val="tx1"/>
                </a:solidFill>
              </a:rPr>
              <a:t>45       5       variabl</a:t>
            </a:r>
            <a:br>
              <a:rPr lang="en-US" sz="2000">
                <a:solidFill>
                  <a:schemeClr val="tx1"/>
                </a:solidFill>
              </a:rPr>
            </a:br>
            <a:r>
              <a:rPr lang="en-US" sz="2000">
                <a:solidFill>
                  <a:schemeClr val="tx1"/>
                </a:solidFill>
              </a:rPr>
              <a:t>46       5       theori</a:t>
            </a:r>
            <a:br>
              <a:rPr lang="en-US" sz="2000">
                <a:solidFill>
                  <a:schemeClr val="tx1"/>
                </a:solidFill>
              </a:rPr>
            </a:br>
            <a:r>
              <a:rPr lang="en-US" sz="2000">
                <a:solidFill>
                  <a:schemeClr val="tx1"/>
                </a:solidFill>
              </a:rPr>
              <a:t>47       5       specif</a:t>
            </a:r>
            <a:br>
              <a:rPr lang="en-US" sz="2000">
                <a:solidFill>
                  <a:schemeClr val="tx1"/>
                </a:solidFill>
              </a:rPr>
            </a:br>
            <a:r>
              <a:rPr lang="en-US" sz="2000">
                <a:solidFill>
                  <a:schemeClr val="tx1"/>
                </a:solidFill>
              </a:rPr>
              <a:t>48       5       softwar</a:t>
            </a:r>
            <a:br>
              <a:rPr lang="en-US" sz="2000">
                <a:solidFill>
                  <a:schemeClr val="tx1"/>
                </a:solidFill>
              </a:rPr>
            </a:br>
            <a:r>
              <a:rPr lang="en-US" sz="2000">
                <a:solidFill>
                  <a:schemeClr val="tx1"/>
                </a:solidFill>
              </a:rPr>
              <a:t>49       5       requir</a:t>
            </a:r>
            <a:br>
              <a:rPr lang="en-US" sz="2000">
                <a:solidFill>
                  <a:schemeClr val="tx1"/>
                </a:solidFill>
              </a:rPr>
            </a:br>
            <a:r>
              <a:rPr lang="en-US" sz="2000">
                <a:solidFill>
                  <a:schemeClr val="tx1"/>
                </a:solidFill>
              </a:rPr>
              <a:t>50       5       potenti</a:t>
            </a:r>
            <a:br>
              <a:rPr lang="en-US" sz="2000">
                <a:solidFill>
                  <a:schemeClr val="tx1"/>
                </a:solidFill>
              </a:rPr>
            </a:br>
            <a:r>
              <a:rPr lang="en-US" sz="2000">
                <a:solidFill>
                  <a:schemeClr val="tx1"/>
                </a:solidFill>
              </a:rPr>
              <a:t>51       5       method</a:t>
            </a:r>
            <a:br>
              <a:rPr lang="en-US" sz="2000">
                <a:solidFill>
                  <a:schemeClr val="tx1"/>
                </a:solidFill>
              </a:rPr>
            </a:br>
            <a:r>
              <a:rPr lang="en-US" sz="2000">
                <a:solidFill>
                  <a:schemeClr val="tx1"/>
                </a:solidFill>
              </a:rPr>
              <a:t>52       5       mean</a:t>
            </a:r>
            <a:br>
              <a:rPr lang="en-US" sz="2000">
                <a:solidFill>
                  <a:schemeClr val="tx1"/>
                </a:solidFill>
              </a:rPr>
            </a:br>
            <a:r>
              <a:rPr lang="en-US" sz="2000">
                <a:solidFill>
                  <a:schemeClr val="tx1"/>
                </a:solidFill>
              </a:rPr>
              <a:t>53       5       inher</a:t>
            </a:r>
            <a:br>
              <a:rPr lang="en-US" sz="2000">
                <a:solidFill>
                  <a:schemeClr val="tx1"/>
                </a:solidFill>
              </a:rPr>
            </a:br>
            <a:r>
              <a:rPr lang="en-US" sz="2000">
                <a:solidFill>
                  <a:schemeClr val="tx1"/>
                </a:solidFill>
              </a:rPr>
              <a:t>54       5       data</a:t>
            </a:r>
            <a:br>
              <a:rPr lang="en-US" sz="2000">
                <a:solidFill>
                  <a:schemeClr val="tx1"/>
                </a:solidFill>
              </a:rPr>
            </a:br>
            <a:r>
              <a:rPr lang="en-US" sz="2000">
                <a:solidFill>
                  <a:schemeClr val="tx1"/>
                </a:solidFill>
              </a:rPr>
              <a:t>55       5       commit</a:t>
            </a:r>
            <a:br>
              <a:rPr lang="en-US" sz="2000">
                <a:solidFill>
                  <a:schemeClr val="tx1"/>
                </a:solidFill>
              </a:rPr>
            </a:br>
            <a:r>
              <a:rPr lang="en-US" sz="2000">
                <a:solidFill>
                  <a:schemeClr val="tx1"/>
                </a:solidFill>
              </a:rPr>
              <a:t>56       5       applic</a:t>
            </a:r>
            <a:br>
              <a:rPr lang="en-US" sz="2000">
                <a:solidFill>
                  <a:schemeClr val="tx1"/>
                </a:solidFill>
              </a:rPr>
            </a:br>
            <a:r>
              <a:rPr lang="en-US" sz="2000">
                <a:solidFill>
                  <a:schemeClr val="tx1"/>
                </a:solidFill>
              </a:rPr>
              <a:t>57       4       tool</a:t>
            </a:r>
            <a:br>
              <a:rPr lang="en-US" sz="2000">
                <a:solidFill>
                  <a:schemeClr val="tx1"/>
                </a:solidFill>
              </a:rPr>
            </a:br>
            <a:r>
              <a:rPr lang="en-US" sz="2000">
                <a:solidFill>
                  <a:schemeClr val="tx1"/>
                </a:solidFill>
              </a:rPr>
              <a:t>58       4       technolog</a:t>
            </a:r>
            <a:br>
              <a:rPr lang="en-US" sz="2000">
                <a:solidFill>
                  <a:schemeClr val="tx1"/>
                </a:solidFill>
              </a:rPr>
            </a:br>
            <a:r>
              <a:rPr lang="en-US" sz="2000">
                <a:solidFill>
                  <a:schemeClr val="tx1"/>
                </a:solidFill>
              </a:rPr>
              <a:t>59       4       techniqu</a:t>
            </a:r>
            <a:endParaRPr lang="en-US" sz="2400">
              <a:solidFill>
                <a:schemeClr val="tx1"/>
              </a:solidFill>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09600" y="228600"/>
            <a:ext cx="7772400" cy="1143000"/>
          </a:xfrm>
        </p:spPr>
        <p:txBody>
          <a:bodyPr/>
          <a:lstStyle/>
          <a:p>
            <a:r>
              <a:rPr lang="en-US"/>
              <a:t>Zipf Distribution</a:t>
            </a:r>
          </a:p>
        </p:txBody>
      </p:sp>
      <p:sp>
        <p:nvSpPr>
          <p:cNvPr id="160771" name="Rectangle 3"/>
          <p:cNvSpPr>
            <a:spLocks noGrp="1" noChangeArrowheads="1"/>
          </p:cNvSpPr>
          <p:nvPr>
            <p:ph type="body" idx="1"/>
          </p:nvPr>
        </p:nvSpPr>
        <p:spPr>
          <a:xfrm>
            <a:off x="609600" y="1066800"/>
            <a:ext cx="7772400" cy="4953000"/>
          </a:xfrm>
        </p:spPr>
        <p:txBody>
          <a:bodyPr/>
          <a:lstStyle/>
          <a:p>
            <a:pPr lvl="1">
              <a:lnSpc>
                <a:spcPct val="90000"/>
              </a:lnSpc>
              <a:buFontTx/>
              <a:buNone/>
            </a:pPr>
            <a:endParaRPr lang="en-US" sz="3200"/>
          </a:p>
          <a:p>
            <a:pPr>
              <a:lnSpc>
                <a:spcPct val="90000"/>
              </a:lnSpc>
            </a:pPr>
            <a:r>
              <a:rPr lang="en-US" sz="3600"/>
              <a:t>The Important Points:</a:t>
            </a:r>
          </a:p>
          <a:p>
            <a:pPr lvl="1">
              <a:lnSpc>
                <a:spcPct val="90000"/>
              </a:lnSpc>
            </a:pPr>
            <a:r>
              <a:rPr lang="en-US"/>
              <a:t>a </a:t>
            </a:r>
            <a:r>
              <a:rPr lang="en-US">
                <a:solidFill>
                  <a:schemeClr val="tx2"/>
                </a:solidFill>
              </a:rPr>
              <a:t>few</a:t>
            </a:r>
            <a:r>
              <a:rPr lang="en-US"/>
              <a:t> elements occur </a:t>
            </a:r>
            <a:r>
              <a:rPr lang="en-US" i="1">
                <a:solidFill>
                  <a:schemeClr val="tx2"/>
                </a:solidFill>
              </a:rPr>
              <a:t>very</a:t>
            </a:r>
            <a:r>
              <a:rPr lang="en-US">
                <a:solidFill>
                  <a:schemeClr val="tx2"/>
                </a:solidFill>
              </a:rPr>
              <a:t> </a:t>
            </a:r>
            <a:r>
              <a:rPr lang="en-US" i="1">
                <a:solidFill>
                  <a:schemeClr val="tx2"/>
                </a:solidFill>
              </a:rPr>
              <a:t>frequently</a:t>
            </a:r>
          </a:p>
          <a:p>
            <a:pPr lvl="1">
              <a:lnSpc>
                <a:spcPct val="90000"/>
              </a:lnSpc>
            </a:pPr>
            <a:r>
              <a:rPr lang="en-US"/>
              <a:t>a medium number of elements have medium frequency</a:t>
            </a:r>
          </a:p>
          <a:p>
            <a:pPr lvl="1">
              <a:lnSpc>
                <a:spcPct val="90000"/>
              </a:lnSpc>
            </a:pPr>
            <a:r>
              <a:rPr lang="en-US">
                <a:solidFill>
                  <a:schemeClr val="tx2"/>
                </a:solidFill>
              </a:rPr>
              <a:t>many</a:t>
            </a:r>
            <a:r>
              <a:rPr lang="en-US">
                <a:solidFill>
                  <a:schemeClr val="accent2"/>
                </a:solidFill>
              </a:rPr>
              <a:t> </a:t>
            </a:r>
            <a:r>
              <a:rPr lang="en-US"/>
              <a:t>elements occur </a:t>
            </a:r>
            <a:r>
              <a:rPr lang="en-US" i="1">
                <a:solidFill>
                  <a:schemeClr val="tx2"/>
                </a:solidFill>
              </a:rPr>
              <a:t>very infrequently</a:t>
            </a:r>
          </a:p>
          <a:p>
            <a:pPr lvl="1">
              <a:lnSpc>
                <a:spcPct val="90000"/>
              </a:lnSpc>
            </a:pPr>
            <a:r>
              <a:rPr lang="en-US">
                <a:solidFill>
                  <a:schemeClr val="tx2"/>
                </a:solidFill>
              </a:rPr>
              <a:t>Self similarity</a:t>
            </a:r>
          </a:p>
          <a:p>
            <a:pPr lvl="2">
              <a:lnSpc>
                <a:spcPct val="90000"/>
              </a:lnSpc>
            </a:pPr>
            <a:r>
              <a:rPr lang="en-US" sz="2800">
                <a:solidFill>
                  <a:schemeClr val="tx2"/>
                </a:solidFill>
              </a:rPr>
              <a:t>Same shape for large and small frequency words</a:t>
            </a:r>
          </a:p>
          <a:p>
            <a:pPr lvl="1">
              <a:lnSpc>
                <a:spcPct val="90000"/>
              </a:lnSpc>
            </a:pPr>
            <a:r>
              <a:rPr lang="en-US">
                <a:solidFill>
                  <a:schemeClr val="tx2"/>
                </a:solidFill>
              </a:rPr>
              <a:t>Long tail</a:t>
            </a:r>
          </a:p>
          <a:p>
            <a:pPr lvl="1">
              <a:lnSpc>
                <a:spcPct val="90000"/>
              </a:lnSpc>
            </a:pPr>
            <a:r>
              <a:rPr lang="en-US">
                <a:solidFill>
                  <a:schemeClr val="tx2"/>
                </a:solidFill>
              </a:rPr>
              <a:t>Not necessarily obeys central limit theorem</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ChangeArrowheads="1"/>
          </p:cNvSpPr>
          <p:nvPr/>
        </p:nvSpPr>
        <p:spPr bwMode="auto">
          <a:xfrm>
            <a:off x="2971800" y="2895600"/>
            <a:ext cx="2057400" cy="1447800"/>
          </a:xfrm>
          <a:prstGeom prst="rect">
            <a:avLst/>
          </a:prstGeom>
          <a:solidFill>
            <a:srgbClr val="FFCC99"/>
          </a:solidFill>
          <a:ln w="12700">
            <a:solidFill>
              <a:schemeClr val="tx1"/>
            </a:solidFill>
            <a:miter lim="800000"/>
            <a:headEnd/>
            <a:tailEnd/>
          </a:ln>
        </p:spPr>
        <p:txBody>
          <a:bodyPr wrap="none" anchor="ctr">
            <a:prstTxWarp prst="textNoShape">
              <a:avLst/>
            </a:prstTxWarp>
          </a:bodyPr>
          <a:lstStyle/>
          <a:p>
            <a:endParaRPr lang="en-US"/>
          </a:p>
        </p:txBody>
      </p:sp>
      <p:sp>
        <p:nvSpPr>
          <p:cNvPr id="162820" name="Rectangle 3"/>
          <p:cNvSpPr>
            <a:spLocks noGrp="1" noChangeArrowheads="1"/>
          </p:cNvSpPr>
          <p:nvPr>
            <p:ph type="title"/>
          </p:nvPr>
        </p:nvSpPr>
        <p:spPr>
          <a:xfrm>
            <a:off x="609600" y="228600"/>
            <a:ext cx="7772400" cy="1143000"/>
          </a:xfrm>
        </p:spPr>
        <p:txBody>
          <a:bodyPr/>
          <a:lstStyle/>
          <a:p>
            <a:r>
              <a:rPr lang="en-US"/>
              <a:t>Zipf Distribution</a:t>
            </a:r>
          </a:p>
        </p:txBody>
      </p:sp>
      <p:sp>
        <p:nvSpPr>
          <p:cNvPr id="162821" name="Rectangle 4"/>
          <p:cNvSpPr>
            <a:spLocks noGrp="1" noChangeArrowheads="1"/>
          </p:cNvSpPr>
          <p:nvPr>
            <p:ph type="body" idx="1"/>
          </p:nvPr>
        </p:nvSpPr>
        <p:spPr>
          <a:xfrm>
            <a:off x="609600" y="1752600"/>
            <a:ext cx="7772400" cy="4114800"/>
          </a:xfrm>
        </p:spPr>
        <p:txBody>
          <a:bodyPr/>
          <a:lstStyle/>
          <a:p>
            <a:pPr>
              <a:lnSpc>
                <a:spcPct val="90000"/>
              </a:lnSpc>
            </a:pPr>
            <a:r>
              <a:rPr lang="en-US" sz="2400"/>
              <a:t>The product of the frequency of words (f) and their rank (r) is approximately constant</a:t>
            </a:r>
          </a:p>
          <a:p>
            <a:pPr lvl="1">
              <a:lnSpc>
                <a:spcPct val="90000"/>
              </a:lnSpc>
            </a:pPr>
            <a:r>
              <a:rPr lang="en-US" sz="2000"/>
              <a:t>Rank = order of words’ frequency of occurrence</a:t>
            </a:r>
          </a:p>
          <a:p>
            <a:pPr lvl="1">
              <a:lnSpc>
                <a:spcPct val="90000"/>
              </a:lnSpc>
            </a:pPr>
            <a:endParaRPr lang="en-US" sz="2000"/>
          </a:p>
          <a:p>
            <a:pPr lvl="1">
              <a:lnSpc>
                <a:spcPct val="90000"/>
              </a:lnSpc>
            </a:pPr>
            <a:endParaRPr lang="en-US" sz="2000"/>
          </a:p>
          <a:p>
            <a:pPr lvl="1">
              <a:lnSpc>
                <a:spcPct val="90000"/>
              </a:lnSpc>
            </a:pPr>
            <a:endParaRPr lang="en-US" sz="2000"/>
          </a:p>
          <a:p>
            <a:pPr>
              <a:lnSpc>
                <a:spcPct val="90000"/>
              </a:lnSpc>
            </a:pPr>
            <a:endParaRPr lang="en-US" sz="2000"/>
          </a:p>
          <a:p>
            <a:pPr>
              <a:lnSpc>
                <a:spcPct val="90000"/>
              </a:lnSpc>
            </a:pPr>
            <a:endParaRPr lang="en-US" sz="2000"/>
          </a:p>
          <a:p>
            <a:pPr>
              <a:lnSpc>
                <a:spcPct val="90000"/>
              </a:lnSpc>
            </a:pPr>
            <a:r>
              <a:rPr lang="en-US" sz="2000"/>
              <a:t>Another way to state this is with an approximately correct rule of thumb:</a:t>
            </a:r>
          </a:p>
          <a:p>
            <a:pPr lvl="1">
              <a:lnSpc>
                <a:spcPct val="90000"/>
              </a:lnSpc>
            </a:pPr>
            <a:r>
              <a:rPr lang="en-US" sz="1800"/>
              <a:t>Say the most common term occurs C times</a:t>
            </a:r>
          </a:p>
          <a:p>
            <a:pPr lvl="1">
              <a:lnSpc>
                <a:spcPct val="90000"/>
              </a:lnSpc>
            </a:pPr>
            <a:r>
              <a:rPr lang="en-US" sz="1800"/>
              <a:t>The second most common occurs C/2 times</a:t>
            </a:r>
          </a:p>
          <a:p>
            <a:pPr lvl="1">
              <a:lnSpc>
                <a:spcPct val="90000"/>
              </a:lnSpc>
            </a:pPr>
            <a:r>
              <a:rPr lang="en-US" sz="1800"/>
              <a:t>The third most common occurs C/3 times</a:t>
            </a:r>
          </a:p>
          <a:p>
            <a:pPr lvl="1">
              <a:lnSpc>
                <a:spcPct val="90000"/>
              </a:lnSpc>
            </a:pPr>
            <a:r>
              <a:rPr lang="en-US" sz="1800"/>
              <a:t>…</a:t>
            </a:r>
          </a:p>
          <a:p>
            <a:pPr>
              <a:lnSpc>
                <a:spcPct val="90000"/>
              </a:lnSpc>
            </a:pPr>
            <a:endParaRPr lang="en-US" sz="2800" i="1"/>
          </a:p>
        </p:txBody>
      </p:sp>
      <p:graphicFrame>
        <p:nvGraphicFramePr>
          <p:cNvPr id="162818" name="Object 2"/>
          <p:cNvGraphicFramePr>
            <a:graphicFrameLocks noChangeAspect="1"/>
          </p:cNvGraphicFramePr>
          <p:nvPr/>
        </p:nvGraphicFramePr>
        <p:xfrm>
          <a:off x="3276600" y="3200400"/>
          <a:ext cx="1447800" cy="911225"/>
        </p:xfrm>
        <a:graphic>
          <a:graphicData uri="http://schemas.openxmlformats.org/presentationml/2006/ole">
            <mc:AlternateContent xmlns:mc="http://schemas.openxmlformats.org/markup-compatibility/2006">
              <mc:Choice xmlns:v="urn:schemas-microsoft-com:vml" Requires="v">
                <p:oleObj spid="_x0000_s162889" name="Equation" r:id="rId4" imgW="736677" imgH="406620" progId="Equation.3">
                  <p:embed/>
                </p:oleObj>
              </mc:Choice>
              <mc:Fallback>
                <p:oleObj name="Equation" r:id="rId4" imgW="736677" imgH="4066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200400"/>
                        <a:ext cx="1447800" cy="911225"/>
                      </a:xfrm>
                      <a:prstGeom prst="rect">
                        <a:avLst/>
                      </a:prstGeom>
                      <a:solidFill>
                        <a:srgbClr val="FFCC99"/>
                      </a:solidFill>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Building an index</a:t>
            </a:r>
          </a:p>
        </p:txBody>
      </p:sp>
      <p:sp>
        <p:nvSpPr>
          <p:cNvPr id="25603" name="Rectangle 3"/>
          <p:cNvSpPr>
            <a:spLocks noGrp="1" noChangeArrowheads="1"/>
          </p:cNvSpPr>
          <p:nvPr>
            <p:ph type="body" idx="1"/>
          </p:nvPr>
        </p:nvSpPr>
        <p:spPr/>
        <p:txBody>
          <a:bodyPr/>
          <a:lstStyle/>
          <a:p>
            <a:r>
              <a:rPr lang="en-US"/>
              <a:t>Collect documents to be indexed</a:t>
            </a:r>
          </a:p>
          <a:p>
            <a:pPr lvl="1"/>
            <a:r>
              <a:rPr lang="en-US"/>
              <a:t>Create your corpora</a:t>
            </a:r>
          </a:p>
          <a:p>
            <a:r>
              <a:rPr lang="en-US"/>
              <a:t>Tokenize the text</a:t>
            </a:r>
          </a:p>
          <a:p>
            <a:r>
              <a:rPr lang="en-US"/>
              <a:t>Linguistic processing</a:t>
            </a:r>
          </a:p>
          <a:p>
            <a:r>
              <a:rPr lang="en-US"/>
              <a:t>Build the inverted index from terms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Zipf Distribution</a:t>
            </a:r>
            <a:br>
              <a:rPr lang="en-US"/>
            </a:br>
            <a:r>
              <a:rPr lang="en-US"/>
              <a:t>(linear and log scale)</a:t>
            </a:r>
          </a:p>
        </p:txBody>
      </p:sp>
      <p:pic>
        <p:nvPicPr>
          <p:cNvPr id="164867" name="Picture 3" descr="zipf_linear"/>
          <p:cNvPicPr>
            <a:picLocks noChangeAspect="1" noChangeArrowheads="1"/>
          </p:cNvPicPr>
          <p:nvPr/>
        </p:nvPicPr>
        <p:blipFill>
          <a:blip r:embed="rId3"/>
          <a:srcRect/>
          <a:stretch>
            <a:fillRect/>
          </a:stretch>
        </p:blipFill>
        <p:spPr bwMode="auto">
          <a:xfrm>
            <a:off x="609600" y="1981200"/>
            <a:ext cx="3330575" cy="2965450"/>
          </a:xfrm>
          <a:prstGeom prst="rect">
            <a:avLst/>
          </a:prstGeom>
          <a:noFill/>
          <a:ln w="9525">
            <a:noFill/>
            <a:miter lim="800000"/>
            <a:headEnd/>
            <a:tailEnd/>
          </a:ln>
        </p:spPr>
      </p:pic>
      <p:pic>
        <p:nvPicPr>
          <p:cNvPr id="164868" name="Picture 4" descr="zipf_log"/>
          <p:cNvPicPr>
            <a:picLocks noChangeAspect="1" noChangeArrowheads="1"/>
          </p:cNvPicPr>
          <p:nvPr/>
        </p:nvPicPr>
        <p:blipFill>
          <a:blip r:embed="rId4"/>
          <a:srcRect/>
          <a:stretch>
            <a:fillRect/>
          </a:stretch>
        </p:blipFill>
        <p:spPr bwMode="auto">
          <a:xfrm>
            <a:off x="4648200" y="1981200"/>
            <a:ext cx="3406775" cy="3033713"/>
          </a:xfrm>
          <a:prstGeom prst="rect">
            <a:avLst/>
          </a:prstGeom>
          <a:noFill/>
          <a:ln w="9525">
            <a:noFill/>
            <a:miter lim="800000"/>
            <a:headEnd/>
            <a:tailEnd/>
          </a:ln>
        </p:spPr>
      </p:pic>
      <p:sp>
        <p:nvSpPr>
          <p:cNvPr id="164869" name="Text Box 5"/>
          <p:cNvSpPr txBox="1">
            <a:spLocks noChangeArrowheads="1"/>
          </p:cNvSpPr>
          <p:nvPr/>
        </p:nvSpPr>
        <p:spPr bwMode="auto">
          <a:xfrm>
            <a:off x="288925" y="5299075"/>
            <a:ext cx="184150" cy="457200"/>
          </a:xfrm>
          <a:prstGeom prst="rect">
            <a:avLst/>
          </a:prstGeom>
          <a:noFill/>
          <a:ln w="12700">
            <a:noFill/>
            <a:miter lim="800000"/>
            <a:headEnd/>
            <a:tailEnd/>
          </a:ln>
        </p:spPr>
        <p:txBody>
          <a:bodyPr wrap="none">
            <a:prstTxWarp prst="textNoShape">
              <a:avLst/>
            </a:prstTxWarp>
            <a:spAutoFit/>
          </a:bodyPr>
          <a:lstStyle/>
          <a:p>
            <a:endParaRPr lang="en-US"/>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z="3600" dirty="0"/>
              <a:t>What Kinds of Data Exhibit a </a:t>
            </a:r>
            <a:r>
              <a:rPr lang="en-US" sz="3600" dirty="0" err="1"/>
              <a:t>Zipf</a:t>
            </a:r>
            <a:r>
              <a:rPr lang="en-US" sz="3600" dirty="0"/>
              <a:t> Distribution?</a:t>
            </a:r>
          </a:p>
        </p:txBody>
      </p:sp>
      <p:sp>
        <p:nvSpPr>
          <p:cNvPr id="166915" name="Rectangle 3"/>
          <p:cNvSpPr>
            <a:spLocks noGrp="1" noChangeArrowheads="1"/>
          </p:cNvSpPr>
          <p:nvPr>
            <p:ph type="body" idx="1"/>
          </p:nvPr>
        </p:nvSpPr>
        <p:spPr/>
        <p:txBody>
          <a:bodyPr/>
          <a:lstStyle/>
          <a:p>
            <a:r>
              <a:rPr lang="en-US"/>
              <a:t>Words in a text collection</a:t>
            </a:r>
          </a:p>
          <a:p>
            <a:pPr lvl="1"/>
            <a:r>
              <a:rPr lang="en-US"/>
              <a:t>Virtually any language usage</a:t>
            </a:r>
          </a:p>
          <a:p>
            <a:r>
              <a:rPr lang="en-US"/>
              <a:t>Library book checkout patterns</a:t>
            </a:r>
          </a:p>
          <a:p>
            <a:r>
              <a:rPr lang="en-US"/>
              <a:t>Incoming Web Page Requests </a:t>
            </a:r>
            <a:r>
              <a:rPr lang="en-US" sz="2400"/>
              <a:t>(Nielsen)</a:t>
            </a:r>
            <a:endParaRPr lang="en-US"/>
          </a:p>
          <a:p>
            <a:r>
              <a:rPr lang="en-US"/>
              <a:t>Outgoing Web Page Requests </a:t>
            </a:r>
            <a:r>
              <a:rPr lang="en-US" sz="2400"/>
              <a:t>(Cunha &amp; Crovella)</a:t>
            </a:r>
          </a:p>
          <a:p>
            <a:r>
              <a:rPr lang="en-US"/>
              <a:t>Document Size on Web </a:t>
            </a:r>
            <a:r>
              <a:rPr lang="en-US" sz="2400"/>
              <a:t>(Cunha &amp; Crovella)</a:t>
            </a:r>
          </a:p>
          <a:p>
            <a:r>
              <a:rPr lang="en-US"/>
              <a:t>Many sales with certain retailers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D9812D6D-0F5A-7344-8B3E-2665303D0D37}"/>
              </a:ext>
            </a:extLst>
          </p:cNvPr>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1pPr>
            <a:lvl2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Noto Sans CJK SC Regular" charset="0"/>
                <a:cs typeface="Noto Sans CJK SC Regular" charset="0"/>
              </a:defRPr>
            </a:lvl9pPr>
          </a:lstStyle>
          <a:p>
            <a:pPr eaLnBrk="1" hangingPunct="1">
              <a:buClrTx/>
              <a:buFontTx/>
              <a:buNone/>
            </a:pPr>
            <a:r>
              <a:rPr lang="en-US" altLang="en-US" sz="3600">
                <a:solidFill>
                  <a:srgbClr val="3333FF"/>
                </a:solidFill>
              </a:rPr>
              <a:t>Prevalence of Zipfian Laws</a:t>
            </a:r>
          </a:p>
        </p:txBody>
      </p:sp>
      <p:sp>
        <p:nvSpPr>
          <p:cNvPr id="26626" name="Text Box 2">
            <a:extLst>
              <a:ext uri="{FF2B5EF4-FFF2-40B4-BE49-F238E27FC236}">
                <a16:creationId xmlns:a16="http://schemas.microsoft.com/office/drawing/2014/main" id="{1643C32E-F0CF-4C40-8DA8-50DCE71DD730}"/>
              </a:ext>
            </a:extLst>
          </p:cNvPr>
          <p:cNvSpPr txBox="1">
            <a:spLocks noChangeArrowheads="1"/>
          </p:cNvSpPr>
          <p:nvPr/>
        </p:nvSpPr>
        <p:spPr bwMode="auto">
          <a:xfrm>
            <a:off x="685800" y="1371600"/>
            <a:ext cx="7772400" cy="468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1pPr>
            <a:lvl2pPr marL="741363" indent="-284163"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2pPr>
            <a:lvl3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3pPr>
            <a:lvl4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4pPr>
            <a:lvl5pPr algn="ctr">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5pPr>
            <a:lvl6pPr marL="25146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6pPr>
            <a:lvl7pPr marL="29718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7pPr>
            <a:lvl8pPr marL="34290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8pPr>
            <a:lvl9pPr marL="3886200" indent="-228600" algn="ctr"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bg1"/>
                </a:solidFill>
                <a:latin typeface="Times New Roman" panose="02020603050405020304" pitchFamily="18" charset="0"/>
                <a:ea typeface="Noto Sans CJK SC Regular" charset="0"/>
                <a:cs typeface="Noto Sans CJK SC Regular" charset="0"/>
              </a:defRPr>
            </a:lvl9pPr>
          </a:lstStyle>
          <a:p>
            <a:pPr algn="l" eaLnBrk="1" hangingPunct="1">
              <a:spcBef>
                <a:spcPts val="800"/>
              </a:spcBef>
              <a:buClr>
                <a:srgbClr val="FF0000"/>
              </a:buClr>
              <a:buFont typeface="Times New Roman" panose="02020603050405020304" pitchFamily="18" charset="0"/>
              <a:buChar char="•"/>
            </a:pPr>
            <a:r>
              <a:rPr lang="en-US" altLang="en-US" sz="3200">
                <a:solidFill>
                  <a:srgbClr val="000000"/>
                </a:solidFill>
              </a:rPr>
              <a:t>Many items exhibit a Zipfian distribution.</a:t>
            </a:r>
          </a:p>
          <a:p>
            <a:pPr lvl="1" algn="l" eaLnBrk="1" hangingPunct="1">
              <a:spcBef>
                <a:spcPts val="700"/>
              </a:spcBef>
              <a:buClr>
                <a:srgbClr val="00CC00"/>
              </a:buClr>
              <a:buFont typeface="Times New Roman" panose="02020603050405020304" pitchFamily="18" charset="0"/>
              <a:buChar char="–"/>
            </a:pPr>
            <a:r>
              <a:rPr lang="en-US" altLang="en-US" sz="2800">
                <a:solidFill>
                  <a:srgbClr val="333399"/>
                </a:solidFill>
              </a:rPr>
              <a:t>Population of cities</a:t>
            </a:r>
          </a:p>
          <a:p>
            <a:pPr lvl="1" algn="l" eaLnBrk="1" hangingPunct="1">
              <a:spcBef>
                <a:spcPts val="700"/>
              </a:spcBef>
              <a:buClr>
                <a:srgbClr val="00CC00"/>
              </a:buClr>
              <a:buFont typeface="Times New Roman" panose="02020603050405020304" pitchFamily="18" charset="0"/>
              <a:buChar char="–"/>
            </a:pPr>
            <a:r>
              <a:rPr lang="en-US" altLang="en-US" sz="2800">
                <a:solidFill>
                  <a:srgbClr val="333399"/>
                </a:solidFill>
              </a:rPr>
              <a:t>Wealth of individuals</a:t>
            </a:r>
          </a:p>
          <a:p>
            <a:pPr lvl="2" algn="l" eaLnBrk="1" hangingPunct="1">
              <a:spcBef>
                <a:spcPts val="600"/>
              </a:spcBef>
              <a:buClr>
                <a:srgbClr val="3333CC"/>
              </a:buClr>
              <a:buFont typeface="Times New Roman" panose="02020603050405020304" pitchFamily="18" charset="0"/>
              <a:buChar char="•"/>
            </a:pPr>
            <a:r>
              <a:rPr lang="en-US" altLang="en-US" sz="2400">
                <a:solidFill>
                  <a:srgbClr val="006600"/>
                </a:solidFill>
              </a:rPr>
              <a:t>Discovered by sociologist/economist Pareto in 1909</a:t>
            </a:r>
          </a:p>
          <a:p>
            <a:pPr lvl="1" algn="l" eaLnBrk="1" hangingPunct="1">
              <a:spcBef>
                <a:spcPts val="700"/>
              </a:spcBef>
              <a:buClr>
                <a:srgbClr val="00CC00"/>
              </a:buClr>
              <a:buFont typeface="Times New Roman" panose="02020603050405020304" pitchFamily="18" charset="0"/>
              <a:buChar char="–"/>
            </a:pPr>
            <a:r>
              <a:rPr lang="en-US" altLang="en-US" sz="2800">
                <a:solidFill>
                  <a:srgbClr val="333399"/>
                </a:solidFill>
              </a:rPr>
              <a:t>Popularity of books, movies, music, web-pages,  etc.</a:t>
            </a:r>
          </a:p>
          <a:p>
            <a:pPr lvl="1" algn="l" eaLnBrk="1" hangingPunct="1">
              <a:spcBef>
                <a:spcPts val="700"/>
              </a:spcBef>
              <a:buClr>
                <a:srgbClr val="00CC00"/>
              </a:buClr>
              <a:buFont typeface="Times New Roman" panose="02020603050405020304" pitchFamily="18" charset="0"/>
              <a:buChar char="–"/>
            </a:pPr>
            <a:r>
              <a:rPr lang="en-US" altLang="en-US" sz="2800">
                <a:solidFill>
                  <a:srgbClr val="333399"/>
                </a:solidFill>
              </a:rPr>
              <a:t>Popularity of consumer products</a:t>
            </a:r>
          </a:p>
          <a:p>
            <a:pPr lvl="2" algn="l" eaLnBrk="1" hangingPunct="1">
              <a:spcBef>
                <a:spcPts val="600"/>
              </a:spcBef>
              <a:buClr>
                <a:srgbClr val="3333CC"/>
              </a:buClr>
              <a:buFont typeface="Times New Roman" panose="02020603050405020304" pitchFamily="18" charset="0"/>
              <a:buChar char="•"/>
            </a:pPr>
            <a:r>
              <a:rPr lang="en-US" altLang="en-US" sz="2400">
                <a:solidFill>
                  <a:srgbClr val="006600"/>
                </a:solidFill>
              </a:rPr>
              <a:t>Chris Anderson’s “long tail”</a:t>
            </a:r>
          </a:p>
        </p:txBody>
      </p:sp>
    </p:spTree>
    <p:extLst>
      <p:ext uri="{BB962C8B-B14F-4D97-AF65-F5344CB8AC3E}">
        <p14:creationId xmlns:p14="http://schemas.microsoft.com/office/powerpoint/2010/main" val="174939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28600"/>
            <a:ext cx="7772400" cy="609600"/>
          </a:xfrm>
        </p:spPr>
        <p:txBody>
          <a:bodyPr/>
          <a:lstStyle/>
          <a:p>
            <a:r>
              <a:rPr lang="en-US" sz="2800"/>
              <a:t>Power Laws</a:t>
            </a:r>
          </a:p>
        </p:txBody>
      </p:sp>
      <p:pic>
        <p:nvPicPr>
          <p:cNvPr id="168963" name="Picture 4"/>
          <p:cNvPicPr>
            <a:picLocks noChangeAspect="1" noChangeArrowheads="1"/>
          </p:cNvPicPr>
          <p:nvPr/>
        </p:nvPicPr>
        <p:blipFill>
          <a:blip r:embed="rId3"/>
          <a:srcRect/>
          <a:stretch>
            <a:fillRect/>
          </a:stretch>
        </p:blipFill>
        <p:spPr bwMode="auto">
          <a:xfrm>
            <a:off x="228600" y="838200"/>
            <a:ext cx="8739188" cy="54991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85800" y="228600"/>
            <a:ext cx="7772400" cy="609600"/>
          </a:xfrm>
        </p:spPr>
        <p:txBody>
          <a:bodyPr/>
          <a:lstStyle/>
          <a:p>
            <a:r>
              <a:rPr lang="en-US" sz="2800"/>
              <a:t>Power Law Statistics - problems with means</a:t>
            </a:r>
          </a:p>
        </p:txBody>
      </p:sp>
      <p:pic>
        <p:nvPicPr>
          <p:cNvPr id="171011" name="Picture 4"/>
          <p:cNvPicPr>
            <a:picLocks noChangeAspect="1" noChangeArrowheads="1"/>
          </p:cNvPicPr>
          <p:nvPr/>
        </p:nvPicPr>
        <p:blipFill>
          <a:blip r:embed="rId3"/>
          <a:srcRect/>
          <a:stretch>
            <a:fillRect/>
          </a:stretch>
        </p:blipFill>
        <p:spPr bwMode="auto">
          <a:xfrm>
            <a:off x="152400" y="914400"/>
            <a:ext cx="8802688" cy="57912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lstStyle/>
          <a:p>
            <a:r>
              <a:rPr lang="en-US"/>
              <a:t>Power-law distributions</a:t>
            </a:r>
          </a:p>
        </p:txBody>
      </p:sp>
      <p:sp>
        <p:nvSpPr>
          <p:cNvPr id="173060" name="Rectangle 3"/>
          <p:cNvSpPr>
            <a:spLocks noGrp="1" noChangeArrowheads="1"/>
          </p:cNvSpPr>
          <p:nvPr>
            <p:ph type="body" idx="1"/>
          </p:nvPr>
        </p:nvSpPr>
        <p:spPr>
          <a:xfrm>
            <a:off x="381000" y="1905000"/>
            <a:ext cx="8229600" cy="4852988"/>
          </a:xfrm>
        </p:spPr>
        <p:txBody>
          <a:bodyPr/>
          <a:lstStyle/>
          <a:p>
            <a:pPr>
              <a:lnSpc>
                <a:spcPct val="80000"/>
              </a:lnSpc>
            </a:pPr>
            <a:r>
              <a:rPr lang="en-US" sz="2000"/>
              <a:t>The degree distributions of most real-life networks follow a </a:t>
            </a:r>
            <a:r>
              <a:rPr lang="en-US" sz="2000">
                <a:solidFill>
                  <a:srgbClr val="FF3300"/>
                </a:solidFill>
              </a:rPr>
              <a:t>power law</a:t>
            </a:r>
          </a:p>
          <a:p>
            <a:pPr>
              <a:lnSpc>
                <a:spcPct val="80000"/>
              </a:lnSpc>
            </a:pPr>
            <a:endParaRPr lang="en-US" sz="2000"/>
          </a:p>
          <a:p>
            <a:pPr>
              <a:lnSpc>
                <a:spcPct val="80000"/>
              </a:lnSpc>
            </a:pPr>
            <a:endParaRPr lang="en-US" sz="2000"/>
          </a:p>
          <a:p>
            <a:pPr>
              <a:lnSpc>
                <a:spcPct val="80000"/>
              </a:lnSpc>
            </a:pPr>
            <a:r>
              <a:rPr lang="en-US" sz="2000"/>
              <a:t>Right-skewed/Heavy-tail distribution</a:t>
            </a:r>
          </a:p>
          <a:p>
            <a:pPr lvl="1">
              <a:lnSpc>
                <a:spcPct val="80000"/>
              </a:lnSpc>
            </a:pPr>
            <a:r>
              <a:rPr lang="en-US" sz="1800"/>
              <a:t>there is a non-negligible fraction of nodes that has very high degree (hubs)</a:t>
            </a:r>
          </a:p>
          <a:p>
            <a:pPr lvl="1">
              <a:lnSpc>
                <a:spcPct val="80000"/>
              </a:lnSpc>
            </a:pPr>
            <a:r>
              <a:rPr lang="en-US" sz="1800">
                <a:solidFill>
                  <a:srgbClr val="FF3300"/>
                </a:solidFill>
              </a:rPr>
              <a:t>scale-free</a:t>
            </a:r>
            <a:r>
              <a:rPr lang="en-US" sz="1800"/>
              <a:t>: no characteristic scale, average is not informative</a:t>
            </a:r>
          </a:p>
          <a:p>
            <a:pPr>
              <a:lnSpc>
                <a:spcPct val="80000"/>
              </a:lnSpc>
            </a:pPr>
            <a:endParaRPr lang="en-US" sz="2000"/>
          </a:p>
          <a:p>
            <a:pPr>
              <a:lnSpc>
                <a:spcPct val="80000"/>
              </a:lnSpc>
            </a:pPr>
            <a:r>
              <a:rPr lang="en-US" sz="2000"/>
              <a:t>In stark contrast with the random graph model!</a:t>
            </a:r>
          </a:p>
          <a:p>
            <a:pPr lvl="1">
              <a:lnSpc>
                <a:spcPct val="80000"/>
              </a:lnSpc>
            </a:pPr>
            <a:r>
              <a:rPr lang="en-US" sz="1800"/>
              <a:t>Poisson degree distribution, z=np</a:t>
            </a:r>
          </a:p>
          <a:p>
            <a:pPr lvl="1">
              <a:lnSpc>
                <a:spcPct val="80000"/>
              </a:lnSpc>
            </a:pPr>
            <a:endParaRPr lang="en-US" sz="1800"/>
          </a:p>
          <a:p>
            <a:pPr lvl="1">
              <a:lnSpc>
                <a:spcPct val="80000"/>
              </a:lnSpc>
            </a:pPr>
            <a:endParaRPr lang="en-US" sz="1800"/>
          </a:p>
          <a:p>
            <a:pPr lvl="1">
              <a:lnSpc>
                <a:spcPct val="80000"/>
              </a:lnSpc>
            </a:pPr>
            <a:endParaRPr lang="en-US" sz="1800"/>
          </a:p>
          <a:p>
            <a:pPr lvl="1">
              <a:lnSpc>
                <a:spcPct val="80000"/>
              </a:lnSpc>
            </a:pPr>
            <a:r>
              <a:rPr lang="en-US" sz="1800"/>
              <a:t>highly concentrated around the mean</a:t>
            </a:r>
          </a:p>
          <a:p>
            <a:pPr lvl="1">
              <a:lnSpc>
                <a:spcPct val="80000"/>
              </a:lnSpc>
            </a:pPr>
            <a:r>
              <a:rPr lang="en-US" sz="1800"/>
              <a:t>the probability of very high degree nodes is exponentially small</a:t>
            </a:r>
          </a:p>
        </p:txBody>
      </p:sp>
      <p:sp>
        <p:nvSpPr>
          <p:cNvPr id="173061" name="Text Box 4"/>
          <p:cNvSpPr txBox="1">
            <a:spLocks noChangeArrowheads="1"/>
          </p:cNvSpPr>
          <p:nvPr/>
        </p:nvSpPr>
        <p:spPr bwMode="auto">
          <a:xfrm>
            <a:off x="3492500" y="2205038"/>
            <a:ext cx="1747838" cy="427037"/>
          </a:xfrm>
          <a:prstGeom prst="rect">
            <a:avLst/>
          </a:prstGeom>
          <a:noFill/>
          <a:ln w="9525">
            <a:noFill/>
            <a:miter lim="800000"/>
            <a:headEnd/>
            <a:tailEnd/>
          </a:ln>
        </p:spPr>
        <p:txBody>
          <a:bodyPr>
            <a:prstTxWarp prst="textNoShape">
              <a:avLst/>
            </a:prstTxWarp>
            <a:spAutoFit/>
          </a:bodyPr>
          <a:lstStyle/>
          <a:p>
            <a:pPr eaLnBrk="1" hangingPunct="1"/>
            <a:r>
              <a:rPr lang="en-US" sz="2200">
                <a:latin typeface="Arial" charset="0"/>
                <a:ea typeface="Arial" charset="0"/>
                <a:cs typeface="Arial" charset="0"/>
              </a:rPr>
              <a:t>p(k) = Ck</a:t>
            </a:r>
            <a:r>
              <a:rPr lang="en-US" sz="2200" baseline="30000">
                <a:latin typeface="Arial" charset="0"/>
                <a:ea typeface="Arial" charset="0"/>
                <a:cs typeface="Arial" charset="0"/>
              </a:rPr>
              <a:t>-</a:t>
            </a:r>
            <a:r>
              <a:rPr lang="el-GR" sz="2200" b="1" baseline="30000">
                <a:latin typeface="Symbol" charset="2"/>
                <a:ea typeface="Arial" charset="0"/>
                <a:cs typeface="Arial" charset="0"/>
              </a:rPr>
              <a:t>a</a:t>
            </a:r>
            <a:endParaRPr lang="el-GR" sz="2200">
              <a:latin typeface="Arial" charset="0"/>
              <a:ea typeface="Arial" charset="0"/>
              <a:cs typeface="Arial" charset="0"/>
            </a:endParaRPr>
          </a:p>
        </p:txBody>
      </p:sp>
      <p:graphicFrame>
        <p:nvGraphicFramePr>
          <p:cNvPr id="173058" name="Object 2"/>
          <p:cNvGraphicFramePr>
            <a:graphicFrameLocks noChangeAspect="1"/>
          </p:cNvGraphicFramePr>
          <p:nvPr/>
        </p:nvGraphicFramePr>
        <p:xfrm>
          <a:off x="2987675" y="4724400"/>
          <a:ext cx="2305050" cy="698500"/>
        </p:xfrm>
        <a:graphic>
          <a:graphicData uri="http://schemas.openxmlformats.org/presentationml/2006/ole">
            <mc:AlternateContent xmlns:mc="http://schemas.openxmlformats.org/markup-compatibility/2006">
              <mc:Choice xmlns:v="urn:schemas-microsoft-com:vml" Requires="v">
                <p:oleObj spid="_x0000_s173129" name="Equation" r:id="rId4" imgW="1384697" imgH="419497" progId="Equation.3">
                  <p:embed/>
                </p:oleObj>
              </mc:Choice>
              <mc:Fallback>
                <p:oleObj name="Equation" r:id="rId4" imgW="1384697" imgH="4194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724400"/>
                        <a:ext cx="2305050"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Power-law signature</a:t>
            </a:r>
          </a:p>
        </p:txBody>
      </p:sp>
      <p:sp>
        <p:nvSpPr>
          <p:cNvPr id="175107" name="Rectangle 3"/>
          <p:cNvSpPr>
            <a:spLocks noGrp="1" noChangeArrowheads="1"/>
          </p:cNvSpPr>
          <p:nvPr>
            <p:ph type="body" idx="1"/>
          </p:nvPr>
        </p:nvSpPr>
        <p:spPr>
          <a:xfrm>
            <a:off x="685800" y="1371600"/>
            <a:ext cx="8229600" cy="5068888"/>
          </a:xfrm>
        </p:spPr>
        <p:txBody>
          <a:bodyPr/>
          <a:lstStyle/>
          <a:p>
            <a:pPr>
              <a:lnSpc>
                <a:spcPct val="90000"/>
              </a:lnSpc>
            </a:pPr>
            <a:r>
              <a:rPr lang="en-US" sz="2000"/>
              <a:t>Power-law distribution gives a line in the log-log plot</a:t>
            </a:r>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l-GR" sz="2000" b="1">
              <a:latin typeface="Symbol" charset="2"/>
            </a:endParaRPr>
          </a:p>
          <a:p>
            <a:pPr>
              <a:lnSpc>
                <a:spcPct val="90000"/>
              </a:lnSpc>
            </a:pPr>
            <a:endParaRPr lang="el-GR" sz="2000" b="1">
              <a:latin typeface="Symbol" charset="2"/>
            </a:endParaRPr>
          </a:p>
          <a:p>
            <a:pPr>
              <a:lnSpc>
                <a:spcPct val="90000"/>
              </a:lnSpc>
            </a:pPr>
            <a:endParaRPr lang="el-GR" sz="2000" b="1">
              <a:latin typeface="Symbol" charset="2"/>
            </a:endParaRPr>
          </a:p>
          <a:p>
            <a:pPr>
              <a:lnSpc>
                <a:spcPct val="90000"/>
              </a:lnSpc>
            </a:pPr>
            <a:endParaRPr lang="el-GR" sz="2000" b="1">
              <a:latin typeface="Symbol" charset="2"/>
            </a:endParaRPr>
          </a:p>
          <a:p>
            <a:pPr>
              <a:lnSpc>
                <a:spcPct val="90000"/>
              </a:lnSpc>
            </a:pPr>
            <a:r>
              <a:rPr lang="el-GR" sz="2000" b="1">
                <a:latin typeface="Symbol" charset="2"/>
              </a:rPr>
              <a:t>a</a:t>
            </a:r>
            <a:r>
              <a:rPr lang="fi-FI" sz="2000">
                <a:latin typeface="Arial" charset="0"/>
              </a:rPr>
              <a:t> : </a:t>
            </a:r>
            <a:r>
              <a:rPr lang="en-US" sz="2000">
                <a:latin typeface="Arial" charset="0"/>
              </a:rPr>
              <a:t>power-law exponent (typically 2 ≤ </a:t>
            </a:r>
            <a:r>
              <a:rPr lang="el-GR" sz="2000" b="1">
                <a:latin typeface="Symbol" charset="2"/>
              </a:rPr>
              <a:t>a</a:t>
            </a:r>
            <a:r>
              <a:rPr lang="fi-FI" sz="2000">
                <a:latin typeface="Arial" charset="0"/>
              </a:rPr>
              <a:t> </a:t>
            </a:r>
            <a:r>
              <a:rPr lang="en-US" sz="2000">
                <a:latin typeface="Arial" charset="0"/>
              </a:rPr>
              <a:t>≤ 3)</a:t>
            </a:r>
          </a:p>
        </p:txBody>
      </p:sp>
      <p:sp>
        <p:nvSpPr>
          <p:cNvPr id="175108" name="Line 4"/>
          <p:cNvSpPr>
            <a:spLocks noChangeShapeType="1"/>
          </p:cNvSpPr>
          <p:nvPr/>
        </p:nvSpPr>
        <p:spPr bwMode="auto">
          <a:xfrm>
            <a:off x="1803400" y="3525838"/>
            <a:ext cx="1588" cy="2119312"/>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75109" name="Line 5"/>
          <p:cNvSpPr>
            <a:spLocks noChangeShapeType="1"/>
          </p:cNvSpPr>
          <p:nvPr/>
        </p:nvSpPr>
        <p:spPr bwMode="auto">
          <a:xfrm>
            <a:off x="1731963" y="5500688"/>
            <a:ext cx="2716212" cy="476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75110" name="Freeform 6"/>
          <p:cNvSpPr>
            <a:spLocks/>
          </p:cNvSpPr>
          <p:nvPr/>
        </p:nvSpPr>
        <p:spPr bwMode="auto">
          <a:xfrm>
            <a:off x="1947863" y="3562350"/>
            <a:ext cx="2212975" cy="1865313"/>
          </a:xfrm>
          <a:custGeom>
            <a:avLst/>
            <a:gdLst>
              <a:gd name="T0" fmla="*/ 0 w 2813"/>
              <a:gd name="T1" fmla="*/ 0 h 1111"/>
              <a:gd name="T2" fmla="*/ 2147483647 w 2813"/>
              <a:gd name="T3" fmla="*/ 2147483647 h 1111"/>
              <a:gd name="T4" fmla="*/ 2147483647 w 2813"/>
              <a:gd name="T5" fmla="*/ 2147483647 h 1111"/>
              <a:gd name="T6" fmla="*/ 2147483647 w 2813"/>
              <a:gd name="T7" fmla="*/ 2147483647 h 1111"/>
              <a:gd name="T8" fmla="*/ 2147483647 w 2813"/>
              <a:gd name="T9" fmla="*/ 2147483647 h 1111"/>
              <a:gd name="T10" fmla="*/ 0 60000 65536"/>
              <a:gd name="T11" fmla="*/ 0 60000 65536"/>
              <a:gd name="T12" fmla="*/ 0 60000 65536"/>
              <a:gd name="T13" fmla="*/ 0 60000 65536"/>
              <a:gd name="T14" fmla="*/ 0 60000 65536"/>
              <a:gd name="T15" fmla="*/ 0 w 2813"/>
              <a:gd name="T16" fmla="*/ 0 h 1111"/>
              <a:gd name="T17" fmla="*/ 2813 w 2813"/>
              <a:gd name="T18" fmla="*/ 1111 h 1111"/>
            </a:gdLst>
            <a:ahLst/>
            <a:cxnLst>
              <a:cxn ang="T10">
                <a:pos x="T0" y="T1"/>
              </a:cxn>
              <a:cxn ang="T11">
                <a:pos x="T2" y="T3"/>
              </a:cxn>
              <a:cxn ang="T12">
                <a:pos x="T4" y="T5"/>
              </a:cxn>
              <a:cxn ang="T13">
                <a:pos x="T6" y="T7"/>
              </a:cxn>
              <a:cxn ang="T14">
                <a:pos x="T8" y="T9"/>
              </a:cxn>
            </a:cxnLst>
            <a:rect l="T15" t="T16" r="T17" b="T18"/>
            <a:pathLst>
              <a:path w="2813" h="1111">
                <a:moveTo>
                  <a:pt x="0" y="0"/>
                </a:moveTo>
                <a:cubicBezTo>
                  <a:pt x="38" y="260"/>
                  <a:pt x="76" y="521"/>
                  <a:pt x="182" y="680"/>
                </a:cubicBezTo>
                <a:cubicBezTo>
                  <a:pt x="288" y="839"/>
                  <a:pt x="348" y="884"/>
                  <a:pt x="635" y="952"/>
                </a:cubicBezTo>
                <a:cubicBezTo>
                  <a:pt x="922" y="1020"/>
                  <a:pt x="1543" y="1065"/>
                  <a:pt x="1906" y="1088"/>
                </a:cubicBezTo>
                <a:cubicBezTo>
                  <a:pt x="2269" y="1111"/>
                  <a:pt x="2662" y="1088"/>
                  <a:pt x="2813" y="1088"/>
                </a:cubicBezTo>
              </a:path>
            </a:pathLst>
          </a:custGeom>
          <a:noFill/>
          <a:ln w="28575">
            <a:solidFill>
              <a:schemeClr val="tx1"/>
            </a:solidFill>
            <a:round/>
            <a:headEnd/>
            <a:tailEnd/>
          </a:ln>
        </p:spPr>
        <p:txBody>
          <a:bodyPr>
            <a:prstTxWarp prst="textNoShape">
              <a:avLst/>
            </a:prstTxWarp>
          </a:bodyPr>
          <a:lstStyle/>
          <a:p>
            <a:endParaRPr lang="en-US"/>
          </a:p>
        </p:txBody>
      </p:sp>
      <p:sp>
        <p:nvSpPr>
          <p:cNvPr id="175111" name="Text Box 7"/>
          <p:cNvSpPr txBox="1">
            <a:spLocks noChangeArrowheads="1"/>
          </p:cNvSpPr>
          <p:nvPr/>
        </p:nvSpPr>
        <p:spPr bwMode="auto">
          <a:xfrm>
            <a:off x="2484438" y="5597525"/>
            <a:ext cx="8953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latin typeface="Arial" charset="0"/>
                <a:ea typeface="Arial" charset="0"/>
                <a:cs typeface="Arial" charset="0"/>
              </a:rPr>
              <a:t>degree</a:t>
            </a:r>
          </a:p>
        </p:txBody>
      </p:sp>
      <p:sp>
        <p:nvSpPr>
          <p:cNvPr id="175112" name="Text Box 8"/>
          <p:cNvSpPr txBox="1">
            <a:spLocks noChangeArrowheads="1"/>
          </p:cNvSpPr>
          <p:nvPr/>
        </p:nvSpPr>
        <p:spPr bwMode="auto">
          <a:xfrm>
            <a:off x="684213" y="3797300"/>
            <a:ext cx="11874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latin typeface="Arial" charset="0"/>
                <a:ea typeface="Arial" charset="0"/>
                <a:cs typeface="Arial" charset="0"/>
              </a:rPr>
              <a:t>frequency</a:t>
            </a:r>
          </a:p>
        </p:txBody>
      </p:sp>
      <p:sp>
        <p:nvSpPr>
          <p:cNvPr id="175113" name="Line 9"/>
          <p:cNvSpPr>
            <a:spLocks noChangeShapeType="1"/>
          </p:cNvSpPr>
          <p:nvPr/>
        </p:nvSpPr>
        <p:spPr bwMode="auto">
          <a:xfrm>
            <a:off x="5332413" y="3500438"/>
            <a:ext cx="1587" cy="2119312"/>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75114" name="Line 10"/>
          <p:cNvSpPr>
            <a:spLocks noChangeShapeType="1"/>
          </p:cNvSpPr>
          <p:nvPr/>
        </p:nvSpPr>
        <p:spPr bwMode="auto">
          <a:xfrm>
            <a:off x="5260975" y="5475288"/>
            <a:ext cx="2716213" cy="476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75115" name="Text Box 11"/>
          <p:cNvSpPr txBox="1">
            <a:spLocks noChangeArrowheads="1"/>
          </p:cNvSpPr>
          <p:nvPr/>
        </p:nvSpPr>
        <p:spPr bwMode="auto">
          <a:xfrm>
            <a:off x="6013450" y="5572125"/>
            <a:ext cx="1265238"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latin typeface="Arial" charset="0"/>
                <a:ea typeface="Arial" charset="0"/>
                <a:cs typeface="Arial" charset="0"/>
              </a:rPr>
              <a:t>log degree</a:t>
            </a:r>
          </a:p>
        </p:txBody>
      </p:sp>
      <p:sp>
        <p:nvSpPr>
          <p:cNvPr id="175116" name="Text Box 12"/>
          <p:cNvSpPr txBox="1">
            <a:spLocks noChangeArrowheads="1"/>
          </p:cNvSpPr>
          <p:nvPr/>
        </p:nvSpPr>
        <p:spPr bwMode="auto">
          <a:xfrm>
            <a:off x="3729038" y="3771900"/>
            <a:ext cx="1557337"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latin typeface="Arial" charset="0"/>
                <a:ea typeface="Arial" charset="0"/>
                <a:cs typeface="Arial" charset="0"/>
              </a:rPr>
              <a:t>log frequency</a:t>
            </a:r>
          </a:p>
        </p:txBody>
      </p:sp>
      <p:sp>
        <p:nvSpPr>
          <p:cNvPr id="175117" name="Line 13"/>
          <p:cNvSpPr>
            <a:spLocks noChangeShapeType="1"/>
          </p:cNvSpPr>
          <p:nvPr/>
        </p:nvSpPr>
        <p:spPr bwMode="auto">
          <a:xfrm>
            <a:off x="5456238" y="3705225"/>
            <a:ext cx="2089150" cy="165735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75118" name="Line 14"/>
          <p:cNvSpPr>
            <a:spLocks noChangeShapeType="1"/>
          </p:cNvSpPr>
          <p:nvPr/>
        </p:nvSpPr>
        <p:spPr bwMode="auto">
          <a:xfrm>
            <a:off x="5435600" y="3803650"/>
            <a:ext cx="172878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5119" name="Freeform 15"/>
          <p:cNvSpPr>
            <a:spLocks/>
          </p:cNvSpPr>
          <p:nvPr/>
        </p:nvSpPr>
        <p:spPr bwMode="auto">
          <a:xfrm>
            <a:off x="5867400" y="3803650"/>
            <a:ext cx="85725" cy="215900"/>
          </a:xfrm>
          <a:custGeom>
            <a:avLst/>
            <a:gdLst>
              <a:gd name="T0" fmla="*/ 2147483647 w 54"/>
              <a:gd name="T1" fmla="*/ 0 h 136"/>
              <a:gd name="T2" fmla="*/ 2147483647 w 54"/>
              <a:gd name="T3" fmla="*/ 2147483647 h 136"/>
              <a:gd name="T4" fmla="*/ 0 w 54"/>
              <a:gd name="T5" fmla="*/ 2147483647 h 136"/>
              <a:gd name="T6" fmla="*/ 0 60000 65536"/>
              <a:gd name="T7" fmla="*/ 0 60000 65536"/>
              <a:gd name="T8" fmla="*/ 0 60000 65536"/>
              <a:gd name="T9" fmla="*/ 0 w 54"/>
              <a:gd name="T10" fmla="*/ 0 h 136"/>
              <a:gd name="T11" fmla="*/ 54 w 54"/>
              <a:gd name="T12" fmla="*/ 136 h 136"/>
            </a:gdLst>
            <a:ahLst/>
            <a:cxnLst>
              <a:cxn ang="T6">
                <a:pos x="T0" y="T1"/>
              </a:cxn>
              <a:cxn ang="T7">
                <a:pos x="T2" y="T3"/>
              </a:cxn>
              <a:cxn ang="T8">
                <a:pos x="T4" y="T5"/>
              </a:cxn>
            </a:cxnLst>
            <a:rect l="T9" t="T10" r="T11" b="T12"/>
            <a:pathLst>
              <a:path w="54" h="136">
                <a:moveTo>
                  <a:pt x="46" y="0"/>
                </a:moveTo>
                <a:cubicBezTo>
                  <a:pt x="50" y="34"/>
                  <a:pt x="54" y="68"/>
                  <a:pt x="46" y="91"/>
                </a:cubicBezTo>
                <a:cubicBezTo>
                  <a:pt x="38" y="114"/>
                  <a:pt x="19" y="125"/>
                  <a:pt x="0" y="136"/>
                </a:cubicBezTo>
              </a:path>
            </a:pathLst>
          </a:custGeom>
          <a:noFill/>
          <a:ln w="9525">
            <a:solidFill>
              <a:schemeClr val="tx1"/>
            </a:solidFill>
            <a:round/>
            <a:headEnd/>
            <a:tailEnd/>
          </a:ln>
        </p:spPr>
        <p:txBody>
          <a:bodyPr>
            <a:prstTxWarp prst="textNoShape">
              <a:avLst/>
            </a:prstTxWarp>
          </a:bodyPr>
          <a:lstStyle/>
          <a:p>
            <a:endParaRPr lang="en-US"/>
          </a:p>
        </p:txBody>
      </p:sp>
      <p:sp>
        <p:nvSpPr>
          <p:cNvPr id="175120" name="Text Box 16"/>
          <p:cNvSpPr txBox="1">
            <a:spLocks noChangeArrowheads="1"/>
          </p:cNvSpPr>
          <p:nvPr/>
        </p:nvSpPr>
        <p:spPr bwMode="auto">
          <a:xfrm>
            <a:off x="6208713" y="3751263"/>
            <a:ext cx="315912" cy="366712"/>
          </a:xfrm>
          <a:prstGeom prst="rect">
            <a:avLst/>
          </a:prstGeom>
          <a:noFill/>
          <a:ln w="9525">
            <a:noFill/>
            <a:miter lim="800000"/>
            <a:headEnd/>
            <a:tailEnd/>
          </a:ln>
        </p:spPr>
        <p:txBody>
          <a:bodyPr wrap="none">
            <a:prstTxWarp prst="textNoShape">
              <a:avLst/>
            </a:prstTxWarp>
            <a:spAutoFit/>
          </a:bodyPr>
          <a:lstStyle/>
          <a:p>
            <a:pPr eaLnBrk="1" hangingPunct="1"/>
            <a:r>
              <a:rPr lang="el-GR" sz="1800">
                <a:latin typeface="Arial" charset="0"/>
                <a:ea typeface="Arial" charset="0"/>
                <a:cs typeface="Arial" charset="0"/>
              </a:rPr>
              <a:t>α</a:t>
            </a:r>
          </a:p>
        </p:txBody>
      </p:sp>
      <p:sp>
        <p:nvSpPr>
          <p:cNvPr id="175121" name="Text Box 17"/>
          <p:cNvSpPr txBox="1">
            <a:spLocks noChangeArrowheads="1"/>
          </p:cNvSpPr>
          <p:nvPr/>
        </p:nvSpPr>
        <p:spPr bwMode="auto">
          <a:xfrm>
            <a:off x="2608263" y="2586038"/>
            <a:ext cx="3459162" cy="457200"/>
          </a:xfrm>
          <a:prstGeom prst="rect">
            <a:avLst/>
          </a:prstGeom>
          <a:noFill/>
          <a:ln w="9525">
            <a:noFill/>
            <a:miter lim="800000"/>
            <a:headEnd/>
            <a:tailEnd/>
          </a:ln>
        </p:spPr>
        <p:txBody>
          <a:bodyPr wrap="none">
            <a:prstTxWarp prst="textNoShape">
              <a:avLst/>
            </a:prstTxWarp>
            <a:spAutoFit/>
          </a:bodyPr>
          <a:lstStyle/>
          <a:p>
            <a:pPr eaLnBrk="1" hangingPunct="1"/>
            <a:r>
              <a:rPr lang="en-US">
                <a:latin typeface="Arial" charset="0"/>
                <a:ea typeface="Arial" charset="0"/>
                <a:cs typeface="Arial" charset="0"/>
              </a:rPr>
              <a:t>log p(k) = -</a:t>
            </a:r>
            <a:r>
              <a:rPr lang="el-GR">
                <a:latin typeface="Symbol" charset="2"/>
                <a:ea typeface="Arial" charset="0"/>
                <a:cs typeface="Arial" charset="0"/>
              </a:rPr>
              <a:t>a</a:t>
            </a:r>
            <a:r>
              <a:rPr lang="fi-FI">
                <a:latin typeface="Arial" charset="0"/>
                <a:ea typeface="Arial" charset="0"/>
                <a:cs typeface="Arial" charset="0"/>
              </a:rPr>
              <a:t> logk + logC</a:t>
            </a:r>
            <a:endParaRPr lang="el-GR">
              <a:latin typeface="Arial" charset="0"/>
              <a:ea typeface="Arial" charset="0"/>
              <a:cs typeface="Arial"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z="3200"/>
              <a:t>Examples of degree distribution for power laws</a:t>
            </a:r>
            <a:endParaRPr lang="en-US"/>
          </a:p>
        </p:txBody>
      </p:sp>
      <p:pic>
        <p:nvPicPr>
          <p:cNvPr id="177155" name="Picture 4"/>
          <p:cNvPicPr>
            <a:picLocks noChangeAspect="1" noChangeArrowheads="1"/>
          </p:cNvPicPr>
          <p:nvPr/>
        </p:nvPicPr>
        <p:blipFill>
          <a:blip r:embed="rId3"/>
          <a:srcRect/>
          <a:stretch>
            <a:fillRect/>
          </a:stretch>
        </p:blipFill>
        <p:spPr bwMode="auto">
          <a:xfrm>
            <a:off x="179388" y="1700213"/>
            <a:ext cx="8855075" cy="2384425"/>
          </a:xfrm>
          <a:prstGeom prst="rect">
            <a:avLst/>
          </a:prstGeom>
          <a:noFill/>
          <a:ln w="9525">
            <a:noFill/>
            <a:miter lim="800000"/>
            <a:headEnd/>
            <a:tailEnd/>
          </a:ln>
        </p:spPr>
      </p:pic>
      <p:pic>
        <p:nvPicPr>
          <p:cNvPr id="177156" name="Picture 5"/>
          <p:cNvPicPr>
            <a:picLocks noChangeAspect="1" noChangeArrowheads="1"/>
          </p:cNvPicPr>
          <p:nvPr/>
        </p:nvPicPr>
        <p:blipFill>
          <a:blip r:embed="rId4"/>
          <a:srcRect/>
          <a:stretch>
            <a:fillRect/>
          </a:stretch>
        </p:blipFill>
        <p:spPr bwMode="auto">
          <a:xfrm>
            <a:off x="971550" y="3789363"/>
            <a:ext cx="3240088" cy="2368550"/>
          </a:xfrm>
          <a:prstGeom prst="rect">
            <a:avLst/>
          </a:prstGeom>
          <a:noFill/>
          <a:ln w="9525">
            <a:noFill/>
            <a:miter lim="800000"/>
            <a:headEnd/>
            <a:tailEnd/>
          </a:ln>
        </p:spPr>
      </p:pic>
      <p:pic>
        <p:nvPicPr>
          <p:cNvPr id="177157" name="Picture 6"/>
          <p:cNvPicPr>
            <a:picLocks noChangeAspect="1" noChangeArrowheads="1"/>
          </p:cNvPicPr>
          <p:nvPr/>
        </p:nvPicPr>
        <p:blipFill>
          <a:blip r:embed="rId5"/>
          <a:srcRect t="5898"/>
          <a:stretch>
            <a:fillRect/>
          </a:stretch>
        </p:blipFill>
        <p:spPr bwMode="auto">
          <a:xfrm>
            <a:off x="4787900" y="3860800"/>
            <a:ext cx="3255963" cy="2305050"/>
          </a:xfrm>
          <a:prstGeom prst="rect">
            <a:avLst/>
          </a:prstGeom>
          <a:noFill/>
          <a:ln w="9525">
            <a:noFill/>
            <a:miter lim="800000"/>
            <a:headEnd/>
            <a:tailEnd/>
          </a:ln>
        </p:spPr>
      </p:pic>
      <p:sp>
        <p:nvSpPr>
          <p:cNvPr id="177158" name="Text Box 7"/>
          <p:cNvSpPr txBox="1">
            <a:spLocks noChangeArrowheads="1"/>
          </p:cNvSpPr>
          <p:nvPr/>
        </p:nvSpPr>
        <p:spPr bwMode="auto">
          <a:xfrm>
            <a:off x="2319338" y="6256338"/>
            <a:ext cx="3005137" cy="366712"/>
          </a:xfrm>
          <a:prstGeom prst="rect">
            <a:avLst/>
          </a:prstGeom>
          <a:noFill/>
          <a:ln w="9525">
            <a:noFill/>
            <a:miter lim="800000"/>
            <a:headEnd/>
            <a:tailEnd/>
          </a:ln>
        </p:spPr>
        <p:txBody>
          <a:bodyPr wrap="none">
            <a:prstTxWarp prst="textNoShape">
              <a:avLst/>
            </a:prstTxWarp>
            <a:spAutoFit/>
          </a:bodyPr>
          <a:lstStyle/>
          <a:p>
            <a:pPr eaLnBrk="1" hangingPunct="1"/>
            <a:r>
              <a:rPr lang="en-US" sz="1800">
                <a:latin typeface="Arial" charset="0"/>
                <a:ea typeface="Arial" charset="0"/>
                <a:cs typeface="Arial" charset="0"/>
              </a:rPr>
              <a:t>Taken from [Newman 2003]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228600"/>
            <a:ext cx="7772400" cy="609600"/>
          </a:xfrm>
        </p:spPr>
        <p:txBody>
          <a:bodyPr/>
          <a:lstStyle/>
          <a:p>
            <a:r>
              <a:rPr lang="en-US" sz="2800"/>
              <a:t>Power Law Statistics - long tails</a:t>
            </a:r>
          </a:p>
        </p:txBody>
      </p:sp>
      <p:pic>
        <p:nvPicPr>
          <p:cNvPr id="179203" name="Picture 4"/>
          <p:cNvPicPr>
            <a:picLocks noChangeAspect="1" noChangeArrowheads="1"/>
          </p:cNvPicPr>
          <p:nvPr/>
        </p:nvPicPr>
        <p:blipFill>
          <a:blip r:embed="rId3"/>
          <a:srcRect/>
          <a:stretch>
            <a:fillRect/>
          </a:stretch>
        </p:blipFill>
        <p:spPr bwMode="auto">
          <a:xfrm>
            <a:off x="6553200" y="1066800"/>
            <a:ext cx="2260600" cy="3314700"/>
          </a:xfrm>
          <a:prstGeom prst="rect">
            <a:avLst/>
          </a:prstGeom>
          <a:noFill/>
          <a:ln w="9525">
            <a:noFill/>
            <a:miter lim="800000"/>
            <a:headEnd/>
            <a:tailEnd/>
          </a:ln>
        </p:spPr>
      </p:pic>
      <p:sp>
        <p:nvSpPr>
          <p:cNvPr id="179204" name="Text Box 5"/>
          <p:cNvSpPr txBox="1">
            <a:spLocks noChangeArrowheads="1"/>
          </p:cNvSpPr>
          <p:nvPr/>
        </p:nvSpPr>
        <p:spPr bwMode="auto">
          <a:xfrm>
            <a:off x="228600" y="1143000"/>
            <a:ext cx="6172200" cy="5467350"/>
          </a:xfrm>
          <a:prstGeom prst="rect">
            <a:avLst/>
          </a:prstGeom>
          <a:noFill/>
          <a:ln w="9525">
            <a:noFill/>
            <a:miter lim="800000"/>
            <a:headEnd/>
            <a:tailEnd/>
          </a:ln>
        </p:spPr>
        <p:txBody>
          <a:bodyPr>
            <a:prstTxWarp prst="textNoShape">
              <a:avLst/>
            </a:prstTxWarp>
            <a:spAutoFit/>
          </a:bodyPr>
          <a:lstStyle/>
          <a:p>
            <a:r>
              <a:rPr lang="en-US"/>
              <a:t>Power of the long tail:</a:t>
            </a:r>
          </a:p>
          <a:p>
            <a:endParaRPr lang="en-US"/>
          </a:p>
          <a:p>
            <a:r>
              <a:rPr lang="en-US" sz="1600"/>
              <a:t>The phrase The Long Tail, as a proper noun, was first coined by Chris Anderson. The concept drew in part from an influential February 2003 essay by Clay Shirky, "Power Laws, Weblogs and Inequality" that noted that a relative handful of weblogs have many links going into them but "the long tail" of millions of weblogs may have only a handful of links going into them. Beginning in a series of speeches in early 2004 and culminating with the publication of a Wired magazine article in October 2004, Anderson described the effects of the long tail on current and future business models. Anderson later extended it into the book The Long Tail: Why the Future of Business is Selling Less of More (2006).</a:t>
            </a:r>
          </a:p>
          <a:p>
            <a:endParaRPr lang="en-US" sz="1600"/>
          </a:p>
          <a:p>
            <a:r>
              <a:rPr lang="en-US" sz="1600"/>
              <a:t>Anderson argued that products that are in low demand or have low sales volume can collectively make up a market share that rivals or exceeds the relatively few current bestsellers and blockbusters, if the store or distribution channel is large enough. Examples of such mega-stores include the online retailer Amazon.com and the online video rental service Netflix. The Long Tail is a potential market and, as the examples illustrate, the distribution and sales channel opportunities created by the Internet often enable businesses to tap into that market successfully.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4000"/>
              <a:t>Word Frequency vs. Resolving Power</a:t>
            </a:r>
          </a:p>
        </p:txBody>
      </p:sp>
      <p:sp>
        <p:nvSpPr>
          <p:cNvPr id="181251" name="Text Box 3"/>
          <p:cNvSpPr txBox="1">
            <a:spLocks noChangeArrowheads="1"/>
          </p:cNvSpPr>
          <p:nvPr/>
        </p:nvSpPr>
        <p:spPr bwMode="auto">
          <a:xfrm>
            <a:off x="441325" y="-9525"/>
            <a:ext cx="184150" cy="519113"/>
          </a:xfrm>
          <a:prstGeom prst="rect">
            <a:avLst/>
          </a:prstGeom>
          <a:noFill/>
          <a:ln w="12700">
            <a:noFill/>
            <a:miter lim="800000"/>
            <a:headEnd type="none" w="sm" len="sm"/>
            <a:tailEnd type="none" w="sm" len="sm"/>
          </a:ln>
        </p:spPr>
        <p:txBody>
          <a:bodyPr wrap="none">
            <a:prstTxWarp prst="textNoShape">
              <a:avLst/>
            </a:prstTxWarp>
            <a:spAutoFit/>
          </a:bodyPr>
          <a:lstStyle/>
          <a:p>
            <a:endParaRPr lang="en-US" sz="2800"/>
          </a:p>
        </p:txBody>
      </p:sp>
      <p:pic>
        <p:nvPicPr>
          <p:cNvPr id="181252" name="Picture 4" descr="zipf-resolving"/>
          <p:cNvPicPr>
            <a:picLocks noChangeAspect="1" noChangeArrowheads="1"/>
          </p:cNvPicPr>
          <p:nvPr/>
        </p:nvPicPr>
        <p:blipFill>
          <a:blip r:embed="rId3"/>
          <a:srcRect/>
          <a:stretch>
            <a:fillRect/>
          </a:stretch>
        </p:blipFill>
        <p:spPr bwMode="auto">
          <a:xfrm>
            <a:off x="1828800" y="1981200"/>
            <a:ext cx="5181600" cy="4000500"/>
          </a:xfrm>
          <a:prstGeom prst="rect">
            <a:avLst/>
          </a:prstGeom>
          <a:noFill/>
          <a:ln w="9525">
            <a:noFill/>
            <a:miter lim="800000"/>
            <a:headEnd/>
            <a:tailEnd/>
          </a:ln>
        </p:spPr>
      </p:pic>
      <p:sp>
        <p:nvSpPr>
          <p:cNvPr id="181253" name="Text Box 5"/>
          <p:cNvSpPr txBox="1">
            <a:spLocks noChangeArrowheads="1"/>
          </p:cNvSpPr>
          <p:nvPr/>
        </p:nvSpPr>
        <p:spPr bwMode="auto">
          <a:xfrm>
            <a:off x="762000" y="1524000"/>
            <a:ext cx="6761163" cy="457200"/>
          </a:xfrm>
          <a:prstGeom prst="rect">
            <a:avLst/>
          </a:prstGeom>
          <a:noFill/>
          <a:ln w="12700">
            <a:noFill/>
            <a:miter lim="800000"/>
            <a:headEnd type="none" w="sm" len="sm"/>
            <a:tailEnd type="none" w="sm" len="sm"/>
          </a:ln>
        </p:spPr>
        <p:txBody>
          <a:bodyPr wrap="none">
            <a:prstTxWarp prst="textNoShape">
              <a:avLst/>
            </a:prstTxWarp>
            <a:spAutoFit/>
          </a:bodyPr>
          <a:lstStyle/>
          <a:p>
            <a:r>
              <a:rPr lang="en-US">
                <a:solidFill>
                  <a:srgbClr val="FF3300"/>
                </a:solidFill>
              </a:rPr>
              <a:t>The most frequent words are not the most descriptive.</a:t>
            </a:r>
            <a:endParaRPr lang="en-US" sz="2800">
              <a:solidFill>
                <a:srgbClr val="FF3300"/>
              </a:solidFill>
            </a:endParaRPr>
          </a:p>
        </p:txBody>
      </p:sp>
      <p:sp>
        <p:nvSpPr>
          <p:cNvPr id="181254" name="Text Box 6"/>
          <p:cNvSpPr txBox="1">
            <a:spLocks noChangeArrowheads="1"/>
          </p:cNvSpPr>
          <p:nvPr/>
        </p:nvSpPr>
        <p:spPr bwMode="auto">
          <a:xfrm>
            <a:off x="6248400" y="5943600"/>
            <a:ext cx="24018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van Rijsbergen 79</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14221</TotalTime>
  <Words>6681</Words>
  <Application>Microsoft Macintosh PowerPoint</Application>
  <PresentationFormat>On-screen Show (4:3)</PresentationFormat>
  <Paragraphs>1454</Paragraphs>
  <Slides>120</Slides>
  <Notes>104</Notes>
  <HiddenSlides>6</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37" baseType="lpstr">
      <vt:lpstr>American Typewriter</vt:lpstr>
      <vt:lpstr>Arial</vt:lpstr>
      <vt:lpstr>Book Antiqua</vt:lpstr>
      <vt:lpstr>Courier</vt:lpstr>
      <vt:lpstr>Garamond</vt:lpstr>
      <vt:lpstr>Helvetica</vt:lpstr>
      <vt:lpstr>楷体_GB2312</vt:lpstr>
      <vt:lpstr>Lucida Sans</vt:lpstr>
      <vt:lpstr>Lucida Sans Unicode</vt:lpstr>
      <vt:lpstr>Palatino</vt:lpstr>
      <vt:lpstr>Symbol</vt:lpstr>
      <vt:lpstr>Tahoma</vt:lpstr>
      <vt:lpstr>Times</vt:lpstr>
      <vt:lpstr>Times New Roman</vt:lpstr>
      <vt:lpstr>Wingdings</vt:lpstr>
      <vt:lpstr>Blank Presentation</vt:lpstr>
      <vt:lpstr>Equation</vt:lpstr>
      <vt:lpstr>Text Processing, Tokenization, &amp; Characteristics</vt:lpstr>
      <vt:lpstr>Previously</vt:lpstr>
      <vt:lpstr>Text</vt:lpstr>
      <vt:lpstr>Why the focus on text?</vt:lpstr>
      <vt:lpstr>Text Documents</vt:lpstr>
      <vt:lpstr>Text Based Information Retrieval</vt:lpstr>
      <vt:lpstr>PowerPoint Presentation</vt:lpstr>
      <vt:lpstr>Focus on documents</vt:lpstr>
      <vt:lpstr>Building an index</vt:lpstr>
      <vt:lpstr>What is a Document?</vt:lpstr>
      <vt:lpstr>What is Text?</vt:lpstr>
      <vt:lpstr>Collection of text</vt:lpstr>
      <vt:lpstr>Written corpora</vt:lpstr>
      <vt:lpstr>Text Processing – Lexical Analysis</vt:lpstr>
      <vt:lpstr>Basic indexing pipeline</vt:lpstr>
      <vt:lpstr>Parsing a document (lexical analysis)</vt:lpstr>
      <vt:lpstr>Format/language stripping</vt:lpstr>
      <vt:lpstr>Tokenization is the basic part of document preprocessing</vt:lpstr>
      <vt:lpstr>Tokenization</vt:lpstr>
      <vt:lpstr>Tokenization</vt:lpstr>
      <vt:lpstr>Tokenization</vt:lpstr>
      <vt:lpstr>PowerPoint Presentation</vt:lpstr>
      <vt:lpstr>What tokenization did you use?</vt:lpstr>
      <vt:lpstr>Natural Language Toolkit (NLTK)</vt:lpstr>
      <vt:lpstr>Lots of tokenizers out there</vt:lpstr>
      <vt:lpstr>Tokenization example</vt:lpstr>
      <vt:lpstr>Tokenization</vt:lpstr>
      <vt:lpstr>Numbers</vt:lpstr>
      <vt:lpstr>Tokenization: Language issues</vt:lpstr>
      <vt:lpstr>Tokenization: language issues</vt:lpstr>
      <vt:lpstr>Tokenization: language issues</vt:lpstr>
      <vt:lpstr>Normalization</vt:lpstr>
      <vt:lpstr>Case folding</vt:lpstr>
      <vt:lpstr>Normalizing Punctuation</vt:lpstr>
      <vt:lpstr>Thesauri and soundex</vt:lpstr>
      <vt:lpstr>Soundex</vt:lpstr>
      <vt:lpstr>Stemming and Morphological Analysis</vt:lpstr>
      <vt:lpstr>Lemmatization</vt:lpstr>
      <vt:lpstr>Stemming</vt:lpstr>
      <vt:lpstr>Stemming</vt:lpstr>
      <vt:lpstr>Porter’s algorithm</vt:lpstr>
      <vt:lpstr>Typical rules in Porter</vt:lpstr>
      <vt:lpstr>Other stemmers</vt:lpstr>
      <vt:lpstr>Automated Methods are the norm</vt:lpstr>
      <vt:lpstr>Porter’s algorithm</vt:lpstr>
      <vt:lpstr>Categories of Stemmer</vt:lpstr>
      <vt:lpstr>Comparison of stemmers</vt:lpstr>
      <vt:lpstr>Stemming in Practice</vt:lpstr>
      <vt:lpstr>Language-specificity</vt:lpstr>
      <vt:lpstr>Normalization: other languages</vt:lpstr>
      <vt:lpstr>Normalization: other languages</vt:lpstr>
      <vt:lpstr>Dictionary entries – first cut</vt:lpstr>
      <vt:lpstr>PowerPoint Presentation</vt:lpstr>
      <vt:lpstr>Content Analysis of Text</vt:lpstr>
      <vt:lpstr>Techniques for Content Analysis</vt:lpstr>
      <vt:lpstr>PowerPoint Presentation</vt:lpstr>
      <vt:lpstr>Suggestions for Including Words in a Stop List</vt:lpstr>
      <vt:lpstr>Example: the WAIS stop list (first 84 of 363 multi-letter words)</vt:lpstr>
      <vt:lpstr>Stop list policies</vt:lpstr>
      <vt:lpstr>Stop Lists in Practice</vt:lpstr>
      <vt:lpstr> Token generation - stemming</vt:lpstr>
      <vt:lpstr>Stemming</vt:lpstr>
      <vt:lpstr>PowerPoint Presentation</vt:lpstr>
      <vt:lpstr>Analyzer:  Lucene Tokenization</vt:lpstr>
      <vt:lpstr>Analysis example</vt:lpstr>
      <vt:lpstr>Another analysis example</vt:lpstr>
      <vt:lpstr>Example of tokenizing a document with different Lucene Analyzers</vt:lpstr>
      <vt:lpstr>What’s inside an Analyzer?</vt:lpstr>
      <vt:lpstr>Lucene Tokenizers and TokenFilters</vt:lpstr>
      <vt:lpstr>Other Analyzers</vt:lpstr>
      <vt:lpstr>Analyzer for Lucene</vt:lpstr>
      <vt:lpstr>PowerPoint Presentation</vt:lpstr>
      <vt:lpstr>Summary of Text</vt:lpstr>
      <vt:lpstr>Selection of tokens, weights, stop lists and stemming</vt:lpstr>
      <vt:lpstr>Indexing Subsystem</vt:lpstr>
      <vt:lpstr>Search Subsystem</vt:lpstr>
      <vt:lpstr>PowerPoint Presentation</vt:lpstr>
      <vt:lpstr>Try out queries on Google</vt:lpstr>
      <vt:lpstr>Google Translate Example - problems</vt:lpstr>
      <vt:lpstr>PowerPoint Presentation</vt:lpstr>
      <vt:lpstr>Statistical Properties of Text</vt:lpstr>
      <vt:lpstr>Zipf Distribution</vt:lpstr>
      <vt:lpstr>A More Standard Collection</vt:lpstr>
      <vt:lpstr>Plotting Word Frequency by Rank</vt:lpstr>
      <vt:lpstr>Rank   Freq   Term 1        37      system 2        32      knowledg 3        24      base 4        20      problem 5        18      abstract 6        15      model 7        15      languag 8        15      implem 9        13      reason 10       13      inform 11       11      expert 12       11      analysi 13       10      rule 14       10      program 15       10      oper 16       10      evalu 17       10      comput 18       10      case 19       9       gener 20       9       form</vt:lpstr>
      <vt:lpstr>Rank  Freq 1        37      system 2        32      knowledg 3        24      base 4        20      problem 5        18      abstract 6        15      model 7        15      languag 8        15      implem 9        13      reason 10       13      inform 11       11      expert 12       11      analysi 13       10      rule 14       10      program 15       10      oper 16       10      evalu 17       10      comput 18       10      case 19       9       gener 20       9       form</vt:lpstr>
      <vt:lpstr>43       6       approach 44       5       work 45       5       variabl 46       5       theori 47       5       specif 48       5       softwar 49       5       requir 50       5       potenti 51       5       method 52       5       mean 53       5       inher 54       5       data 55       5       commit 56       5       applic 57       4       tool 58       4       technolog 59       4       techniqu</vt:lpstr>
      <vt:lpstr>Zipf Distribution</vt:lpstr>
      <vt:lpstr>Zipf Distribution</vt:lpstr>
      <vt:lpstr>Zipf Distribution (linear and log scale)</vt:lpstr>
      <vt:lpstr>What Kinds of Data Exhibit a Zipf Distribution?</vt:lpstr>
      <vt:lpstr>PowerPoint Presentation</vt:lpstr>
      <vt:lpstr>Power Laws</vt:lpstr>
      <vt:lpstr>Power Law Statistics - problems with means</vt:lpstr>
      <vt:lpstr>Power-law distributions</vt:lpstr>
      <vt:lpstr>Power-law signature</vt:lpstr>
      <vt:lpstr>Examples of degree distribution for power laws</vt:lpstr>
      <vt:lpstr>Power Law Statistics - long tails</vt:lpstr>
      <vt:lpstr>Word Frequency vs. Resolving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Consequences of Zipf for IR</vt:lpstr>
      <vt:lpstr>PowerPoint Presentation</vt:lpstr>
      <vt:lpstr>PowerPoint Presentation</vt:lpstr>
      <vt:lpstr>PowerPoint Presentation</vt:lpstr>
      <vt:lpstr>PowerPoint Presentation</vt:lpstr>
      <vt:lpstr>PowerPoint Presentation</vt:lpstr>
      <vt:lpstr>PowerPoint Presentation</vt:lpstr>
      <vt:lpstr>Lemmatization vs stemming</vt:lpstr>
      <vt:lpstr>Text - 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processing</dc:title>
  <dc:subject/>
  <dc:creator/>
  <cp:keywords/>
  <dc:description/>
  <cp:lastModifiedBy>Giles, C Lee</cp:lastModifiedBy>
  <cp:revision>202</cp:revision>
  <cp:lastPrinted>1998-10-06T15:47:32Z</cp:lastPrinted>
  <dcterms:created xsi:type="dcterms:W3CDTF">2014-02-03T13:34:55Z</dcterms:created>
  <dcterms:modified xsi:type="dcterms:W3CDTF">2021-09-21T19:32:58Z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ray@sherlock.berkeley.edu</vt:lpwstr>
  </property>
  <property fmtid="{D5CDD505-2E9C-101B-9397-08002B2CF9AE}" pid="8" name="HomePage">
    <vt:lpwstr>http://sims.berkeley.edu/~ray</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H:\Classes\Sims202\f98</vt:lpwstr>
  </property>
</Properties>
</file>