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6"/>
  </p:notesMasterIdLst>
  <p:handoutMasterIdLst>
    <p:handoutMasterId r:id="rId157"/>
  </p:handoutMasterIdLst>
  <p:sldIdLst>
    <p:sldId id="256" r:id="rId2"/>
    <p:sldId id="435" r:id="rId3"/>
    <p:sldId id="447" r:id="rId4"/>
    <p:sldId id="436" r:id="rId5"/>
    <p:sldId id="790" r:id="rId6"/>
    <p:sldId id="320" r:id="rId7"/>
    <p:sldId id="411" r:id="rId8"/>
    <p:sldId id="434" r:id="rId9"/>
    <p:sldId id="443" r:id="rId10"/>
    <p:sldId id="444" r:id="rId11"/>
    <p:sldId id="437" r:id="rId12"/>
    <p:sldId id="463" r:id="rId13"/>
    <p:sldId id="470" r:id="rId14"/>
    <p:sldId id="465" r:id="rId15"/>
    <p:sldId id="464" r:id="rId16"/>
    <p:sldId id="449" r:id="rId17"/>
    <p:sldId id="451" r:id="rId18"/>
    <p:sldId id="466" r:id="rId19"/>
    <p:sldId id="450" r:id="rId20"/>
    <p:sldId id="468" r:id="rId21"/>
    <p:sldId id="467" r:id="rId22"/>
    <p:sldId id="442" r:id="rId23"/>
    <p:sldId id="422" r:id="rId24"/>
    <p:sldId id="423" r:id="rId25"/>
    <p:sldId id="452" r:id="rId26"/>
    <p:sldId id="453" r:id="rId27"/>
    <p:sldId id="454" r:id="rId28"/>
    <p:sldId id="455" r:id="rId29"/>
    <p:sldId id="424" r:id="rId30"/>
    <p:sldId id="425" r:id="rId31"/>
    <p:sldId id="457" r:id="rId32"/>
    <p:sldId id="458" r:id="rId33"/>
    <p:sldId id="459" r:id="rId34"/>
    <p:sldId id="791" r:id="rId35"/>
    <p:sldId id="460" r:id="rId36"/>
    <p:sldId id="461" r:id="rId37"/>
    <p:sldId id="440" r:id="rId38"/>
    <p:sldId id="341" r:id="rId39"/>
    <p:sldId id="335" r:id="rId40"/>
    <p:sldId id="336" r:id="rId41"/>
    <p:sldId id="352" r:id="rId42"/>
    <p:sldId id="337" r:id="rId43"/>
    <p:sldId id="338" r:id="rId44"/>
    <p:sldId id="353" r:id="rId45"/>
    <p:sldId id="339" r:id="rId46"/>
    <p:sldId id="417" r:id="rId47"/>
    <p:sldId id="418" r:id="rId48"/>
    <p:sldId id="419" r:id="rId49"/>
    <p:sldId id="420" r:id="rId50"/>
    <p:sldId id="412" r:id="rId51"/>
    <p:sldId id="413" r:id="rId52"/>
    <p:sldId id="414" r:id="rId53"/>
    <p:sldId id="415" r:id="rId54"/>
    <p:sldId id="416" r:id="rId55"/>
    <p:sldId id="354" r:id="rId56"/>
    <p:sldId id="355" r:id="rId57"/>
    <p:sldId id="356" r:id="rId58"/>
    <p:sldId id="357" r:id="rId59"/>
    <p:sldId id="358" r:id="rId60"/>
    <p:sldId id="359" r:id="rId61"/>
    <p:sldId id="360" r:id="rId62"/>
    <p:sldId id="382" r:id="rId63"/>
    <p:sldId id="361" r:id="rId64"/>
    <p:sldId id="362" r:id="rId65"/>
    <p:sldId id="363" r:id="rId66"/>
    <p:sldId id="364" r:id="rId67"/>
    <p:sldId id="365" r:id="rId68"/>
    <p:sldId id="366" r:id="rId69"/>
    <p:sldId id="367" r:id="rId70"/>
    <p:sldId id="371" r:id="rId71"/>
    <p:sldId id="372" r:id="rId72"/>
    <p:sldId id="478" r:id="rId73"/>
    <p:sldId id="373" r:id="rId74"/>
    <p:sldId id="374" r:id="rId75"/>
    <p:sldId id="476" r:id="rId76"/>
    <p:sldId id="479" r:id="rId77"/>
    <p:sldId id="477" r:id="rId78"/>
    <p:sldId id="375" r:id="rId79"/>
    <p:sldId id="462" r:id="rId80"/>
    <p:sldId id="376" r:id="rId81"/>
    <p:sldId id="377" r:id="rId82"/>
    <p:sldId id="378" r:id="rId83"/>
    <p:sldId id="430" r:id="rId84"/>
    <p:sldId id="431" r:id="rId85"/>
    <p:sldId id="432" r:id="rId86"/>
    <p:sldId id="438" r:id="rId87"/>
    <p:sldId id="439" r:id="rId88"/>
    <p:sldId id="379" r:id="rId89"/>
    <p:sldId id="448" r:id="rId90"/>
    <p:sldId id="433" r:id="rId91"/>
    <p:sldId id="380" r:id="rId92"/>
    <p:sldId id="381" r:id="rId93"/>
    <p:sldId id="324" r:id="rId94"/>
    <p:sldId id="325" r:id="rId95"/>
    <p:sldId id="326" r:id="rId96"/>
    <p:sldId id="342" r:id="rId97"/>
    <p:sldId id="327" r:id="rId98"/>
    <p:sldId id="471" r:id="rId99"/>
    <p:sldId id="472" r:id="rId100"/>
    <p:sldId id="474" r:id="rId101"/>
    <p:sldId id="473" r:id="rId102"/>
    <p:sldId id="343" r:id="rId103"/>
    <p:sldId id="344" r:id="rId104"/>
    <p:sldId id="345" r:id="rId105"/>
    <p:sldId id="346" r:id="rId106"/>
    <p:sldId id="347" r:id="rId107"/>
    <p:sldId id="348" r:id="rId108"/>
    <p:sldId id="349" r:id="rId109"/>
    <p:sldId id="350" r:id="rId110"/>
    <p:sldId id="328" r:id="rId111"/>
    <p:sldId id="329" r:id="rId112"/>
    <p:sldId id="330" r:id="rId113"/>
    <p:sldId id="331" r:id="rId114"/>
    <p:sldId id="332" r:id="rId115"/>
    <p:sldId id="334" r:id="rId116"/>
    <p:sldId id="333" r:id="rId117"/>
    <p:sldId id="446" r:id="rId118"/>
    <p:sldId id="351"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26" r:id="rId148"/>
    <p:sldId id="427" r:id="rId149"/>
    <p:sldId id="428" r:id="rId150"/>
    <p:sldId id="429" r:id="rId151"/>
    <p:sldId id="421" r:id="rId152"/>
    <p:sldId id="441" r:id="rId153"/>
    <p:sldId id="445" r:id="rId154"/>
    <p:sldId id="475" r:id="rId1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23218"/>
    <a:srgbClr val="A15F1D"/>
    <a:srgbClr val="5FD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541"/>
  </p:normalViewPr>
  <p:slideViewPr>
    <p:cSldViewPr>
      <p:cViewPr varScale="1">
        <p:scale>
          <a:sx n="124" d="100"/>
          <a:sy n="124" d="100"/>
        </p:scale>
        <p:origin x="1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56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93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93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93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576A857-8B37-584C-900B-05739E184002}" type="slidenum">
              <a:rPr lang="en-US"/>
              <a:pPr>
                <a:defRPr/>
              </a:pPr>
              <a:t>‹#›</a:t>
            </a:fld>
            <a:endParaRPr lang="en-US"/>
          </a:p>
        </p:txBody>
      </p:sp>
    </p:spTree>
    <p:extLst>
      <p:ext uri="{BB962C8B-B14F-4D97-AF65-F5344CB8AC3E}">
        <p14:creationId xmlns:p14="http://schemas.microsoft.com/office/powerpoint/2010/main" val="360470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7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7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7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7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AC95B6D-5B85-5D47-BE77-F408210F2A9C}" type="slidenum">
              <a:rPr lang="en-US"/>
              <a:pPr>
                <a:defRPr/>
              </a:pPr>
              <a:t>‹#›</a:t>
            </a:fld>
            <a:endParaRPr lang="en-US"/>
          </a:p>
        </p:txBody>
      </p:sp>
    </p:spTree>
    <p:extLst>
      <p:ext uri="{BB962C8B-B14F-4D97-AF65-F5344CB8AC3E}">
        <p14:creationId xmlns:p14="http://schemas.microsoft.com/office/powerpoint/2010/main" val="4279064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E27365F-83B5-F742-9DA5-A6168A8220C2}"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203E067-6F5C-374B-9321-771F5DF04E5F}" type="slidenum">
              <a:rPr lang="en-US"/>
              <a:pPr/>
              <a:t>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9179BF4A-62DA-7247-A4DC-548F87B093F1}" type="slidenum">
              <a:rPr lang="en-US"/>
              <a:pPr/>
              <a:t>118</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36AFC67-353E-B845-AFB0-EF6567EA5427}" type="slidenum">
              <a:rPr lang="en-US"/>
              <a:pPr/>
              <a:t>119</a:t>
            </a:fld>
            <a:endParaRPr lang="en-US"/>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Crawlers exploit the graph structure of the web to move from one page to another</a:t>
            </a:r>
          </a:p>
          <a:p>
            <a:pPr eaLnBrk="1" hangingPunct="1"/>
            <a:r>
              <a:rPr lang="en-US"/>
              <a:t>Motivation for a crawler is to add web pages to a local repository, which is then used by applications such as search engine</a:t>
            </a:r>
          </a:p>
          <a:p>
            <a:pPr eaLnBrk="1" hangingPunct="1"/>
            <a:r>
              <a:rPr lang="en-US"/>
              <a:t>The web is a dynamic entity. All the time we have new pages that are being added, old pages are removed, modified or moved, so to have a current system, periodic crawls are needed</a:t>
            </a:r>
          </a:p>
          <a:p>
            <a:pPr eaLnBrk="1" hangingPunct="1"/>
            <a:r>
              <a:rPr lang="en-US"/>
              <a:t>A simple crawler consists of a seed URL. It then uses the external links within the seed to download linked pages. For each new page, this process is repeated, until a sufficient number of pages are retrieved</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756F22C8-207C-614B-A3A8-BFD288EBCA92}" type="slidenum">
              <a:rPr lang="en-US"/>
              <a:pPr/>
              <a:t>120</a:t>
            </a:fld>
            <a:endParaRPr lang="en-US"/>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Search engines can be classified as general purpose search engine, which are designed for the largest subset of users, to answer a user query. These search engines strive for broad coverage, exhaustive in their approach </a:t>
            </a:r>
          </a:p>
          <a:p>
            <a:pPr eaLnBrk="1" hangingPunct="1"/>
            <a:endParaRPr lang="en-US"/>
          </a:p>
          <a:p>
            <a:pPr eaLnBrk="1" hangingPunct="1"/>
            <a:r>
              <a:rPr lang="en-US"/>
              <a:t>Selective crawlers that fetch pages within a certain topic are focused crawlers</a:t>
            </a:r>
          </a:p>
          <a:p>
            <a:pPr eaLnBrk="1" hangingPunct="1"/>
            <a:r>
              <a:rPr lang="en-US"/>
              <a:t>Focused crawlers – lead to subspaces in the web relevant to a particular user community</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C094952-C2FD-CF49-84D0-892EF65E7AF4}" type="slidenum">
              <a:rPr lang="en-US"/>
              <a:pPr/>
              <a:t>121</a:t>
            </a:fld>
            <a:endParaRPr lang="en-US"/>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Broadly categorized into</a:t>
            </a:r>
          </a:p>
          <a:p>
            <a:pPr lvl="1" eaLnBrk="1" hangingPunct="1"/>
            <a:r>
              <a:rPr lang="en-US"/>
              <a:t>Exhaustive crawl</a:t>
            </a:r>
          </a:p>
          <a:p>
            <a:pPr lvl="2" eaLnBrk="1" hangingPunct="1"/>
            <a:r>
              <a:rPr lang="en-US"/>
              <a:t>broad coverage</a:t>
            </a:r>
          </a:p>
          <a:p>
            <a:pPr lvl="2" eaLnBrk="1" hangingPunct="1"/>
            <a:r>
              <a:rPr lang="en-US"/>
              <a:t>used by general purpose search engines</a:t>
            </a:r>
          </a:p>
          <a:p>
            <a:pPr lvl="1" eaLnBrk="1" hangingPunct="1"/>
            <a:r>
              <a:rPr lang="en-US"/>
              <a:t>Selective crawl</a:t>
            </a:r>
          </a:p>
          <a:p>
            <a:pPr lvl="2" eaLnBrk="1" hangingPunct="1"/>
            <a:r>
              <a:rPr lang="en-US"/>
              <a:t>fetch pages according to some criteria, for e.g., popular pages, similar pages</a:t>
            </a:r>
          </a:p>
          <a:p>
            <a:pPr lvl="2" eaLnBrk="1" hangingPunct="1"/>
            <a:r>
              <a:rPr lang="en-US"/>
              <a:t>exploit semantic content, rich contextual aspects</a:t>
            </a:r>
          </a:p>
          <a:p>
            <a:pPr eaLnBrk="1" hangingPunct="1"/>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A4D3FE6-A848-3041-A90A-85F93F9CDF31}" type="slidenum">
              <a:rPr lang="en-US"/>
              <a:pPr/>
              <a:t>122</a:t>
            </a:fld>
            <a:endParaRPr lang="en-US"/>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lvl="1" eaLnBrk="1" hangingPunct="1"/>
            <a:r>
              <a:rPr lang="en-US"/>
              <a:t>insert and extract URLs in the queue </a:t>
            </a:r>
          </a:p>
          <a:p>
            <a:pPr eaLnBrk="1" hangingPunct="1"/>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7B20954D-1B5A-8A4C-A1AC-D4E250C84897}" type="slidenum">
              <a:rPr lang="en-US"/>
              <a:pPr/>
              <a:t>123</a:t>
            </a:fld>
            <a:endParaRPr lang="en-US"/>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identify most important pages</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FCB2532A-55C3-334F-8624-F5460FFBC0C7}" type="slidenum">
              <a:rPr lang="en-US"/>
              <a:pPr/>
              <a:t>124</a:t>
            </a:fld>
            <a:endParaRPr lang="en-US"/>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Rank of a document is high if the sum of the parent’s rank is high</a:t>
            </a:r>
          </a:p>
          <a:p>
            <a:pPr eaLnBrk="1" hangingPunct="1"/>
            <a:r>
              <a:rPr lang="en-US">
                <a:latin typeface="Verdana" charset="0"/>
              </a:rPr>
              <a:t>The more links there are on a page, the less PageRank value your page will receive from it. </a:t>
            </a:r>
          </a:p>
          <a:p>
            <a:pPr eaLnBrk="1" hangingPunct="1"/>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2B2BF7D0-70B8-3E45-9D01-F152D04083D5}" type="slidenum">
              <a:rPr lang="en-US"/>
              <a:pPr/>
              <a:t>125</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4ADF21F6-A1B3-C844-85DF-F32432EBF1BB}" type="slidenum">
              <a:rPr lang="en-US"/>
              <a:pPr/>
              <a:t>126</a:t>
            </a:fld>
            <a:endParaRPr lang="en-US"/>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Refined selective crawler</a:t>
            </a:r>
          </a:p>
          <a:p>
            <a:pPr eaLnBrk="1" hangingPunct="1"/>
            <a:r>
              <a:rPr lang="en-US"/>
              <a:t>Relevance is defined w.r.t expected page utility for users</a:t>
            </a:r>
          </a:p>
          <a:p>
            <a:pPr eaLnBrk="1" hangingPunct="1"/>
            <a:r>
              <a:rPr lang="en-US"/>
              <a:t>Score canot be computed exactly, we use several techniques for approximation score</a:t>
            </a:r>
          </a:p>
          <a:p>
            <a:pPr eaLnBrk="1" hangingPunct="1"/>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E7D67131-AB1B-A542-B2A3-7BBEE587D150}" type="slidenum">
              <a:rPr lang="en-US"/>
              <a:pPr/>
              <a:t>127</a:t>
            </a:fld>
            <a:endParaRPr 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19EF63F-3609-E747-BB6C-2ED7E4A68BC2}" type="slidenum">
              <a:rPr lang="en-US"/>
              <a:pPr/>
              <a:t>128</a:t>
            </a:fld>
            <a:endParaRPr lang="en-US"/>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topic locality principle</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34D27EAF-24B7-B445-9741-F42145D3BFFC}" type="slidenum">
              <a:rPr lang="en-US"/>
              <a:pPr/>
              <a:t>129</a:t>
            </a:fld>
            <a:endParaRPr lang="en-US"/>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C4F2C816-7F0C-654A-8670-6DD0184BB197}" type="slidenum">
              <a:rPr lang="en-US"/>
              <a:pPr/>
              <a:t>130</a:t>
            </a:fld>
            <a:endParaRPr lang="en-US"/>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t>Inlinks to the seed are in layer 1</a:t>
            </a:r>
          </a:p>
          <a:p>
            <a:pPr eaLnBrk="1" hangingPunct="1"/>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F011B92E-A871-9B4E-AB18-83DBAC4B28A8}" type="slidenum">
              <a:rPr lang="en-US"/>
              <a:pPr/>
              <a:t>131</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7B56AD38-D512-EA41-9A42-116B132FB7A1}" type="slidenum">
              <a:rPr lang="en-US"/>
              <a:pPr/>
              <a:t>132</a:t>
            </a:fld>
            <a:endParaRPr lang="en-US"/>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B8AA34DB-7C0E-144B-B409-0E605B971F37}" type="slidenum">
              <a:rPr lang="en-US"/>
              <a:pPr/>
              <a:t>133</a:t>
            </a:fld>
            <a:endParaRPr lang="en-US"/>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02B4C3D6-4BD9-6143-B2DF-3F522BC2A924}" type="slidenum">
              <a:rPr lang="en-US"/>
              <a:pPr/>
              <a:t>134</a:t>
            </a:fld>
            <a:endParaRPr lang="en-US"/>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lvl="1" eaLnBrk="1" hangingPunct="1"/>
            <a:r>
              <a:rPr lang="en-US"/>
              <a:t>actions affect immediate rewards, and next situation, and therefore subsequent rewards</a:t>
            </a:r>
          </a:p>
          <a:p>
            <a:pPr lvl="1" eaLnBrk="1" hangingPunct="1"/>
            <a:endParaRPr lang="en-US"/>
          </a:p>
          <a:p>
            <a:pPr eaLnBrk="1" hangingPunct="1"/>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9062E081-AD20-4A46-AEFD-215DC8CE1889}" type="slidenum">
              <a:rPr lang="en-US"/>
              <a:pPr/>
              <a:t>135</a:t>
            </a:fld>
            <a:endParaRPr lang="en-US"/>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5A9804DB-0246-2744-B3D3-141334BE13C0}" type="slidenum">
              <a:rPr lang="en-US"/>
              <a:pPr/>
              <a:t>136</a:t>
            </a:fld>
            <a:endParaRPr lang="en-US"/>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E71C73DE-91D8-B444-B5F9-F9264CD92B64}" type="slidenum">
              <a:rPr lang="en-US"/>
              <a:pPr/>
              <a:t>137</a:t>
            </a:fld>
            <a:endParaRPr lang="en-US"/>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0580354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D11988AA-3F2C-5D4D-B9A6-73ECA8FA093A}" type="slidenum">
              <a:rPr lang="en-US"/>
              <a:pPr/>
              <a:t>138</a:t>
            </a:fld>
            <a:endParaRPr lang="en-US"/>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3D02E016-D292-F647-A194-446BB214E837}" type="slidenum">
              <a:rPr lang="en-US"/>
              <a:pPr/>
              <a:t>139</a:t>
            </a:fld>
            <a:endParaRPr lang="en-US"/>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47BE4E0-26D4-E74C-B985-9733C9F768AA}" type="slidenum">
              <a:rPr lang="en-US"/>
              <a:pPr/>
              <a:t>140</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E68B1AD9-019E-F943-B73C-949729DF5174}" type="slidenum">
              <a:rPr lang="en-US"/>
              <a:pPr/>
              <a:t>141</a:t>
            </a:fld>
            <a:endParaRPr lang="en-US"/>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CAD5B99F-07C7-E948-BDD4-F3AFE11B1B82}" type="slidenum">
              <a:rPr lang="en-US"/>
              <a:pPr/>
              <a:t>142</a:t>
            </a:fld>
            <a:endParaRPr lang="en-US"/>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919074B3-A090-F84A-BF60-4983083C22EA}" type="slidenum">
              <a:rPr lang="en-US"/>
              <a:pPr/>
              <a:t>143</a:t>
            </a:fld>
            <a:endParaRPr lang="en-US"/>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8260B959-54A0-BB4F-9756-C7495FFA6C26}" type="slidenum">
              <a:rPr lang="en-US"/>
              <a:pPr/>
              <a:t>144</a:t>
            </a:fld>
            <a:endParaRPr lang="en-US"/>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B05DDEA3-2246-5F46-9564-0D6D2656D4C1}" type="slidenum">
              <a:rPr lang="en-US"/>
              <a:pPr/>
              <a:t>145</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A9065848-B82B-DB4D-8AED-9B8A3D882D3A}" type="slidenum">
              <a:rPr lang="en-US"/>
              <a:pPr/>
              <a:t>146</a:t>
            </a:fld>
            <a:endParaRPr lang="en-US"/>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24502832-EE80-8344-813D-5645C3945810}" type="slidenum">
              <a:rPr lang="en-US"/>
              <a:pPr/>
              <a:t>147</a:t>
            </a:fld>
            <a:endParaRPr lang="en-US"/>
          </a:p>
        </p:txBody>
      </p:sp>
      <p:sp>
        <p:nvSpPr>
          <p:cNvPr id="251907" name="Rectangle 2"/>
          <p:cNvSpPr>
            <a:spLocks noGrp="1" noRot="1" noChangeAspect="1" noChangeArrowheads="1"/>
          </p:cNvSpPr>
          <p:nvPr>
            <p:ph type="sldImg"/>
          </p:nvPr>
        </p:nvSpPr>
        <p:spPr>
          <a:xfrm>
            <a:off x="1144588" y="685800"/>
            <a:ext cx="4572000" cy="3429000"/>
          </a:xfrm>
          <a:solidFill>
            <a:srgbClr val="FFFFFF"/>
          </a:solidFill>
          <a:ln/>
        </p:spPr>
      </p:sp>
      <p:sp>
        <p:nvSpPr>
          <p:cNvPr id="2519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801262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7EA460AC-BAAE-DE48-8A94-969B781E33CC}" type="slidenum">
              <a:rPr lang="en-US"/>
              <a:pPr/>
              <a:t>148</a:t>
            </a:fld>
            <a:endParaRPr lang="en-US"/>
          </a:p>
        </p:txBody>
      </p:sp>
      <p:sp>
        <p:nvSpPr>
          <p:cNvPr id="253955" name="Rectangle 2"/>
          <p:cNvSpPr>
            <a:spLocks noGrp="1" noRot="1" noChangeAspect="1" noChangeArrowheads="1"/>
          </p:cNvSpPr>
          <p:nvPr>
            <p:ph type="sldImg"/>
          </p:nvPr>
        </p:nvSpPr>
        <p:spPr>
          <a:xfrm>
            <a:off x="1144588" y="685800"/>
            <a:ext cx="4572000" cy="3429000"/>
          </a:xfrm>
          <a:solidFill>
            <a:srgbClr val="FFFFFF"/>
          </a:solidFill>
          <a:ln/>
        </p:spPr>
      </p:sp>
      <p:sp>
        <p:nvSpPr>
          <p:cNvPr id="2539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758B550B-A0AB-8A46-B385-A66F55FBF5E5}" type="slidenum">
              <a:rPr lang="en-US"/>
              <a:pPr/>
              <a:t>149</a:t>
            </a:fld>
            <a:endParaRPr lang="en-US"/>
          </a:p>
        </p:txBody>
      </p:sp>
      <p:sp>
        <p:nvSpPr>
          <p:cNvPr id="256003" name="Rectangle 2"/>
          <p:cNvSpPr>
            <a:spLocks noGrp="1" noRot="1" noChangeAspect="1" noChangeArrowheads="1"/>
          </p:cNvSpPr>
          <p:nvPr>
            <p:ph type="sldImg"/>
          </p:nvPr>
        </p:nvSpPr>
        <p:spPr>
          <a:xfrm>
            <a:off x="1144588" y="685800"/>
            <a:ext cx="4572000" cy="3429000"/>
          </a:xfrm>
          <a:solidFill>
            <a:srgbClr val="FFFFFF"/>
          </a:solidFill>
          <a:ln/>
        </p:spPr>
      </p:sp>
      <p:sp>
        <p:nvSpPr>
          <p:cNvPr id="2560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F7043E86-F012-9048-8CFF-ABD59009FD88}" type="slidenum">
              <a:rPr lang="en-US"/>
              <a:pPr/>
              <a:t>150</a:t>
            </a:fld>
            <a:endParaRPr lang="en-US"/>
          </a:p>
        </p:txBody>
      </p:sp>
      <p:sp>
        <p:nvSpPr>
          <p:cNvPr id="258051" name="Rectangle 2"/>
          <p:cNvSpPr>
            <a:spLocks noGrp="1" noRot="1" noChangeAspect="1" noChangeArrowheads="1"/>
          </p:cNvSpPr>
          <p:nvPr>
            <p:ph type="sldImg"/>
          </p:nvPr>
        </p:nvSpPr>
        <p:spPr>
          <a:xfrm>
            <a:off x="1144588" y="685800"/>
            <a:ext cx="4572000" cy="3429000"/>
          </a:xfrm>
          <a:solidFill>
            <a:srgbClr val="FFFFFF"/>
          </a:solidFill>
          <a:ln/>
        </p:spPr>
      </p:sp>
      <p:sp>
        <p:nvSpPr>
          <p:cNvPr id="2580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880C9B52-D634-3F4A-A5FA-1E63FBCD185C}" type="slidenum">
              <a:rPr lang="en-US"/>
              <a:pPr/>
              <a:t>151</a:t>
            </a:fld>
            <a:endParaRPr lang="en-US"/>
          </a:p>
        </p:txBody>
      </p:sp>
      <p:sp>
        <p:nvSpPr>
          <p:cNvPr id="260099" name="Rectangle 2"/>
          <p:cNvSpPr>
            <a:spLocks noGrp="1" noRot="1" noChangeAspect="1" noChangeArrowheads="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D223538F-D73E-E443-B702-EBEA1BB3E77D}" type="slidenum">
              <a:rPr lang="en-US"/>
              <a:pPr/>
              <a:t>152</a:t>
            </a:fld>
            <a:endParaRPr lang="en-US"/>
          </a:p>
        </p:txBody>
      </p:sp>
      <p:sp>
        <p:nvSpPr>
          <p:cNvPr id="262147" name="Rectangle 2"/>
          <p:cNvSpPr>
            <a:spLocks noGrp="1" noRot="1" noChangeAspect="1" noChangeArrowheads="1"/>
          </p:cNvSpPr>
          <p:nvPr>
            <p:ph type="sldImg"/>
          </p:nvPr>
        </p:nvSpPr>
        <p:spPr>
          <a:solidFill>
            <a:srgbClr val="FFFFFF"/>
          </a:solidFill>
          <a:ln/>
        </p:spPr>
      </p:sp>
      <p:sp>
        <p:nvSpPr>
          <p:cNvPr id="262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CECA170C-2E04-EF43-BC01-D2DA13B5CE44}" type="slidenum">
              <a:rPr lang="en-US"/>
              <a:pPr/>
              <a:t>153</a:t>
            </a:fld>
            <a:endParaRPr lang="en-US"/>
          </a:p>
        </p:txBody>
      </p:sp>
      <p:sp>
        <p:nvSpPr>
          <p:cNvPr id="264195" name="Rectangle 2"/>
          <p:cNvSpPr>
            <a:spLocks noGrp="1" noRot="1" noChangeAspect="1" noChangeArrowheads="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CECA170C-2E04-EF43-BC01-D2DA13B5CE44}" type="slidenum">
              <a:rPr lang="en-US"/>
              <a:pPr/>
              <a:t>154</a:t>
            </a:fld>
            <a:endParaRPr lang="en-US"/>
          </a:p>
        </p:txBody>
      </p:sp>
      <p:sp>
        <p:nvSpPr>
          <p:cNvPr id="264195" name="Rectangle 2"/>
          <p:cNvSpPr>
            <a:spLocks noGrp="1" noRot="1" noChangeAspect="1" noChangeArrowheads="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908814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294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6380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19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0DBFB20-FDC1-644F-B3AF-F854BA04F9B4}" type="slidenum">
              <a:rPr lang="en-US"/>
              <a:pPr/>
              <a:t>2</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20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85976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01AF0F-E20C-AD49-AD6F-4CC75BA8C066}" type="slidenum">
              <a:rPr lang="en-US"/>
              <a:pPr/>
              <a:t>21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06698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0EB2D5C-D905-DE45-A7AC-1CE62ECF9693}" type="slidenum">
              <a:rPr lang="en-US"/>
              <a:pPr/>
              <a:t>22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8F8C5C-17B8-1040-B401-33A2A5E70553}" type="slidenum">
              <a:rPr lang="en-US"/>
              <a:pPr/>
              <a:t>23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964D9AB-823F-5444-8F59-B418F38B7AF0}" type="slidenum">
              <a:rPr lang="en-US"/>
              <a:pPr/>
              <a:t>24</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03EA04D-8514-5A48-AD6B-0784718CBC2C}" type="slidenum">
              <a:rPr lang="en-US"/>
              <a:pPr/>
              <a:t>29</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0416F5F-50B0-F74E-B47C-EA36175B33AB}" type="slidenum">
              <a:rPr lang="en-US"/>
              <a:pPr/>
              <a:t>30</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C0B5BD9-B30F-144C-9D0B-C96D843F574F}" type="slidenum">
              <a:rPr lang="en-US"/>
              <a:pPr/>
              <a:t>37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1CBC786-E969-0B4A-9902-5A90B3143540}" type="slidenum">
              <a:rPr lang="en-US"/>
              <a:pPr/>
              <a:t>38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FEE9531-26A3-194D-8410-3F8F5F7257CC}" type="slidenum">
              <a:rPr lang="en-US"/>
              <a:pPr/>
              <a:t>39</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85F567F-8E13-DB47-BC8C-B9F8DF408B0C}" type="slidenum">
              <a:rPr lang="en-US"/>
              <a:pPr/>
              <a:t>3</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C2F26B7-916F-3D4A-946D-890E97CFD199}" type="slidenum">
              <a:rPr lang="en-US"/>
              <a:pPr/>
              <a:t>40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166A098-19F5-D947-ACBF-BC64D8B27C80}" type="slidenum">
              <a:rPr lang="en-US"/>
              <a:pPr/>
              <a:t>41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17225E2-1755-044E-86EB-50F456B5AE8F}" type="slidenum">
              <a:rPr lang="en-US"/>
              <a:pPr/>
              <a:t>42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6331206-A924-1F4F-95D7-832C3D7FD544}" type="slidenum">
              <a:rPr lang="en-US"/>
              <a:pPr/>
              <a:t>43</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4B0CC8E-0C64-B54F-9F52-DBA6D5CAA953}" type="slidenum">
              <a:rPr lang="en-US"/>
              <a:pPr/>
              <a:t>44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9175442-8F8A-1C4C-8394-433EDC64B674}" type="slidenum">
              <a:rPr lang="en-US"/>
              <a:pPr/>
              <a:t>45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1ED7A75-3FED-4744-888F-9F69A4698D0D}" type="slidenum">
              <a:rPr lang="en-US"/>
              <a:pPr/>
              <a:t>46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391E946-34EB-C44C-85B4-0DC4985992C7}" type="slidenum">
              <a:rPr lang="en-US"/>
              <a:pPr/>
              <a:t>47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EF2BCBC-4BE6-8A49-AE56-FEA22B42BB5E}" type="slidenum">
              <a:rPr lang="en-US"/>
              <a:pPr/>
              <a:t>48</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D0FE847-70F0-C14C-A591-4968418B9D47}" type="slidenum">
              <a:rPr lang="en-US"/>
              <a:pPr/>
              <a:t>49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8BD74F9-9608-094C-8A8F-973ACD63F111}" type="slidenum">
              <a:rPr lang="en-US"/>
              <a:pPr/>
              <a:t>4</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64CEA35-A74B-EF47-B0AF-10BA7362DE42}" type="slidenum">
              <a:rPr lang="en-US"/>
              <a:pPr/>
              <a:t>50</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7FF4298-56D5-3148-AAEB-BC346EB7F812}" type="slidenum">
              <a:rPr lang="en-US"/>
              <a:pPr/>
              <a:t>51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B04E1B1-8BA9-0447-82FD-1244D453FFFF}" type="slidenum">
              <a:rPr lang="en-US"/>
              <a:pPr/>
              <a:t>52</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878D0CB-DD2A-A447-AB70-FD7A7B09C10A}" type="slidenum">
              <a:rPr lang="en-US"/>
              <a:pPr/>
              <a:t>53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E992FF4-E9BB-0E41-8E37-5D049336B6B2}" type="slidenum">
              <a:rPr lang="en-US"/>
              <a:pPr/>
              <a:t>54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F11DECD-7DF4-4A41-B5CA-8CA800C30EAF}" type="slidenum">
              <a:rPr lang="en-US"/>
              <a:pPr/>
              <a:t>55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5F0AB8D-A760-2449-B9F2-71F28307A62B}" type="slidenum">
              <a:rPr lang="en-US"/>
              <a:pPr/>
              <a:t>56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A050DD0-2A09-2548-8C7B-18E2BD1CC8E2}" type="slidenum">
              <a:rPr lang="en-US"/>
              <a:pPr/>
              <a:t>57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97107EE-D16B-CC42-9434-0C81921058EB}" type="slidenum">
              <a:rPr lang="en-US"/>
              <a:pPr/>
              <a:t>58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519AA76-78B4-DD4D-BF76-665A9189D792}" type="slidenum">
              <a:rPr lang="en-US"/>
              <a:pPr/>
              <a:t>59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539B5497-63FF-834F-A4CB-7013B9999BA6}"/>
              </a:ext>
            </a:extLst>
          </p:cNvPr>
          <p:cNvSpPr>
            <a:spLocks noGrp="1" noRot="1" noChangeAspect="1" noChangeArrowheads="1" noTextEdit="1"/>
          </p:cNvSpPr>
          <p:nvPr>
            <p:ph type="sldImg"/>
          </p:nvPr>
        </p:nvSpPr>
        <p:spPr>
          <a:solidFill>
            <a:srgbClr val="FFFFFF"/>
          </a:solidFill>
          <a:ln/>
        </p:spPr>
      </p:sp>
      <p:sp>
        <p:nvSpPr>
          <p:cNvPr id="27650" name="Rectangle 3">
            <a:extLst>
              <a:ext uri="{FF2B5EF4-FFF2-40B4-BE49-F238E27FC236}">
                <a16:creationId xmlns:a16="http://schemas.microsoft.com/office/drawing/2014/main" id="{2FA1A9F4-3D56-8B4D-BF32-FE41480AD1EE}"/>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00C8BBA-CF46-5E46-B3BE-3E7164239D13}" type="slidenum">
              <a:rPr lang="en-US"/>
              <a:pPr/>
              <a:t>60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34A3F6-4DBA-C044-B8FD-54AEF9BB5818}" type="slidenum">
              <a:rPr lang="en-US"/>
              <a:pPr/>
              <a:t>61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4D7C0EA-A563-1B48-9714-D445BC8AEF08}" type="slidenum">
              <a:rPr lang="en-US"/>
              <a:pPr/>
              <a:t>62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86F0712-C2A4-774A-A775-7C61E7B3F020}" type="slidenum">
              <a:rPr lang="en-US"/>
              <a:pPr/>
              <a:t>63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0F71112-D122-574E-86F7-E287C29B474C}" type="slidenum">
              <a:rPr lang="en-US"/>
              <a:pPr/>
              <a:t>64</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C3147C4-2638-C445-BD9E-AE9F9AF6D56F}" type="slidenum">
              <a:rPr lang="en-US"/>
              <a:pPr/>
              <a:t>65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7483181-2579-B648-8F1C-03C182F36C0D}" type="slidenum">
              <a:rPr lang="en-US"/>
              <a:pPr/>
              <a:t>66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16CD981-577C-F441-88CF-742E5E21DCBC}" type="slidenum">
              <a:rPr lang="en-US"/>
              <a:pPr/>
              <a:t>67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9327E86-5E5D-9A49-9439-51C3A2804356}" type="slidenum">
              <a:rPr lang="en-US"/>
              <a:pPr/>
              <a:t>68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A7DCBEE-6F7C-2B4A-91C3-8999277EA42A}" type="slidenum">
              <a:rPr lang="en-US"/>
              <a:pPr/>
              <a:t>69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CAB0287-0BFC-6A4D-9148-037B51C5D2B7}" type="slidenum">
              <a:rPr lang="en-US"/>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B23172B-4AC4-C34D-8A37-244A4E15ED20}" type="slidenum">
              <a:rPr lang="en-US"/>
              <a:pPr/>
              <a:t>70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6E56D75-9BC5-9F48-A8E0-B6BAB1A0CE8D}" type="slidenum">
              <a:rPr lang="en-US"/>
              <a:pPr/>
              <a:t>71</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B831266-FD95-174E-AB63-7D96CE0C5F28}" type="slidenum">
              <a:rPr lang="en-US"/>
              <a:pPr/>
              <a:t>73</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07035DD-CF5B-F64C-AEC6-71E0F4E08AFA}" type="slidenum">
              <a:rPr lang="en-US"/>
              <a:pPr/>
              <a:t>74</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38AD3B6-216C-C04A-B825-7946CDA55D72}" type="slidenum">
              <a:rPr lang="en-US"/>
              <a:pPr/>
              <a:t>78</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38AD3B6-216C-C04A-B825-7946CDA55D72}" type="slidenum">
              <a:rPr lang="en-US"/>
              <a:pPr/>
              <a:t>79</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4985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B0510F0-9C6E-F145-857C-FD8FDC269A33}" type="slidenum">
              <a:rPr lang="en-US"/>
              <a:pPr/>
              <a:t>80</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D5077AA-600A-644C-90FD-226D53484A66}" type="slidenum">
              <a:rPr lang="en-US"/>
              <a:pPr/>
              <a:t>81</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D7491F6-B5C5-A549-81DA-586373C2C6E2}" type="slidenum">
              <a:rPr lang="en-US"/>
              <a:pPr/>
              <a:t>82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0240C9F-1D6C-EF42-92CF-224ED02BCE0D}" type="slidenum">
              <a:rPr lang="en-US"/>
              <a:pPr/>
              <a:t>83</a:t>
            </a:fld>
            <a:endParaRPr lang="en-US"/>
          </a:p>
        </p:txBody>
      </p:sp>
      <p:sp>
        <p:nvSpPr>
          <p:cNvPr id="131075" name="Slide Image Placeholder 1"/>
          <p:cNvSpPr>
            <a:spLocks noGrp="1" noRot="1" noChangeAspect="1" noTextEdit="1"/>
          </p:cNvSpPr>
          <p:nvPr>
            <p:ph type="sldImg"/>
          </p:nvPr>
        </p:nvSpPr>
        <p:spPr>
          <a:noFill/>
          <a:ln/>
        </p:spPr>
      </p:sp>
      <p:sp>
        <p:nvSpPr>
          <p:cNvPr id="131076" name="Notes Placeholder 2"/>
          <p:cNvSpPr>
            <a:spLocks noGrp="1"/>
          </p:cNvSpPr>
          <p:nvPr>
            <p:ph type="body" idx="1"/>
          </p:nvPr>
        </p:nvSpPr>
        <p:spPr>
          <a:noFill/>
          <a:ln>
            <a:solidFill>
              <a:srgbClr val="000000"/>
            </a:solidFill>
          </a:ln>
        </p:spPr>
        <p:txBody>
          <a:bodyPr lIns="91431" tIns="45716" rIns="91431" bIns="45716"/>
          <a:lstStyle/>
          <a:p>
            <a:pPr eaLnBrk="1" hangingPunct="1">
              <a:spcBef>
                <a:spcPct val="0"/>
              </a:spcBef>
            </a:pPr>
            <a:endParaRPr lang="en-US">
              <a:ea typeface="宋体" charset="-122"/>
              <a:cs typeface="宋体" charset="-122"/>
            </a:endParaRPr>
          </a:p>
        </p:txBody>
      </p:sp>
      <p:sp>
        <p:nvSpPr>
          <p:cNvPr id="1310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44550"/>
            <a:fld id="{F9C49F74-4DCB-1C4C-9A9F-ADCB10C21D00}" type="slidenum">
              <a:rPr lang="en-US" sz="1200">
                <a:ea typeface="宋体" charset="-122"/>
                <a:cs typeface="宋体" charset="-122"/>
              </a:rPr>
              <a:pPr algn="r" defTabSz="844550"/>
              <a:t>83</a:t>
            </a:fld>
            <a:endParaRPr lang="en-US" sz="1200">
              <a:ea typeface="宋体" charset="-122"/>
              <a:cs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F815DC2-E8DC-2C4D-93DA-B5A7206D2189}" type="slidenum">
              <a:rPr lang="en-US"/>
              <a:pPr/>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6B71DC8-24A6-4940-B04E-B0DC29A1F735}" type="slidenum">
              <a:rPr lang="en-US"/>
              <a:pPr/>
              <a:t>84</a:t>
            </a:fld>
            <a:endParaRPr lang="en-US"/>
          </a:p>
        </p:txBody>
      </p:sp>
      <p:sp>
        <p:nvSpPr>
          <p:cNvPr id="133123" name="Slide Image Placeholder 1"/>
          <p:cNvSpPr>
            <a:spLocks noGrp="1" noRot="1" noChangeAspect="1" noTextEdit="1"/>
          </p:cNvSpPr>
          <p:nvPr>
            <p:ph type="sldImg"/>
          </p:nvPr>
        </p:nvSpPr>
        <p:spPr>
          <a:noFill/>
          <a:ln/>
        </p:spPr>
      </p:sp>
      <p:sp>
        <p:nvSpPr>
          <p:cNvPr id="133124" name="Notes Placeholder 2"/>
          <p:cNvSpPr>
            <a:spLocks noGrp="1"/>
          </p:cNvSpPr>
          <p:nvPr>
            <p:ph type="body" idx="1"/>
          </p:nvPr>
        </p:nvSpPr>
        <p:spPr>
          <a:noFill/>
          <a:ln>
            <a:solidFill>
              <a:srgbClr val="000000"/>
            </a:solidFill>
          </a:ln>
        </p:spPr>
        <p:txBody>
          <a:bodyPr lIns="91431" tIns="45716" rIns="91431" bIns="45716"/>
          <a:lstStyle/>
          <a:p>
            <a:pPr eaLnBrk="1" hangingPunct="1">
              <a:spcBef>
                <a:spcPct val="0"/>
              </a:spcBef>
            </a:pPr>
            <a:endParaRPr lang="en-US">
              <a:ea typeface="宋体" charset="-122"/>
              <a:cs typeface="宋体" charset="-122"/>
            </a:endParaRPr>
          </a:p>
        </p:txBody>
      </p:sp>
      <p:sp>
        <p:nvSpPr>
          <p:cNvPr id="1331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44550"/>
            <a:fld id="{762B33B8-EEB2-0041-A296-D30421238A79}" type="slidenum">
              <a:rPr lang="en-US" sz="1200">
                <a:ea typeface="宋体" charset="-122"/>
                <a:cs typeface="宋体" charset="-122"/>
              </a:rPr>
              <a:pPr algn="r" defTabSz="844550"/>
              <a:t>84</a:t>
            </a:fld>
            <a:endParaRPr lang="en-US" sz="1200">
              <a:ea typeface="宋体" charset="-122"/>
              <a:cs typeface="宋体"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A3CE51B-C842-1348-A890-58F9C4CBFF83}" type="slidenum">
              <a:rPr lang="en-US"/>
              <a:pPr/>
              <a:t>85</a:t>
            </a:fld>
            <a:endParaRPr lang="en-US"/>
          </a:p>
        </p:txBody>
      </p:sp>
      <p:sp>
        <p:nvSpPr>
          <p:cNvPr id="135171" name="Slide Image Placeholder 1"/>
          <p:cNvSpPr>
            <a:spLocks noGrp="1" noRot="1" noChangeAspect="1" noTextEdit="1"/>
          </p:cNvSpPr>
          <p:nvPr>
            <p:ph type="sldImg"/>
          </p:nvPr>
        </p:nvSpPr>
        <p:spPr>
          <a:solidFill>
            <a:srgbClr val="FFFFFF"/>
          </a:solidFill>
          <a:ln/>
        </p:spPr>
      </p:sp>
      <p:sp>
        <p:nvSpPr>
          <p:cNvPr id="135172" name="Notes Placeholder 2"/>
          <p:cNvSpPr>
            <a:spLocks noGrp="1"/>
          </p:cNvSpPr>
          <p:nvPr>
            <p:ph type="body" idx="1"/>
          </p:nvPr>
        </p:nvSpPr>
        <p:spPr>
          <a:solidFill>
            <a:srgbClr val="FFFFFF"/>
          </a:solidFill>
          <a:ln>
            <a:solidFill>
              <a:srgbClr val="000000"/>
            </a:solidFill>
          </a:ln>
        </p:spPr>
        <p:txBody>
          <a:bodyPr lIns="91431" tIns="45716" rIns="91431" bIns="45716"/>
          <a:lstStyle/>
          <a:p>
            <a:pPr eaLnBrk="1" hangingPunct="1">
              <a:spcBef>
                <a:spcPct val="0"/>
              </a:spcBef>
            </a:pPr>
            <a:endParaRPr lang="en-US"/>
          </a:p>
        </p:txBody>
      </p:sp>
      <p:sp>
        <p:nvSpPr>
          <p:cNvPr id="13517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44550"/>
            <a:fld id="{8F37094B-1DE1-0A4C-B85D-06D9381E8A60}" type="slidenum">
              <a:rPr lang="en-US" sz="1200">
                <a:latin typeface="Calibri" charset="0"/>
              </a:rPr>
              <a:pPr algn="r" defTabSz="844550"/>
              <a:t>85</a:t>
            </a:fld>
            <a:endParaRPr lang="en-US" sz="1200">
              <a:latin typeface="Calibri"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DD5BFE4D-7D39-374D-A15E-F6993E9CA8AA}" type="slidenum">
              <a:rPr lang="en-US"/>
              <a:pPr/>
              <a:t>86</a:t>
            </a:fld>
            <a:endParaRPr lang="en-US"/>
          </a:p>
        </p:txBody>
      </p:sp>
      <p:sp>
        <p:nvSpPr>
          <p:cNvPr id="137219" name="Slide Image Placeholder 1"/>
          <p:cNvSpPr>
            <a:spLocks noGrp="1" noRot="1" noChangeAspect="1" noTextEdit="1"/>
          </p:cNvSpPr>
          <p:nvPr>
            <p:ph type="sldImg"/>
          </p:nvPr>
        </p:nvSpPr>
        <p:spPr>
          <a:solidFill>
            <a:srgbClr val="FFFFFF"/>
          </a:solidFill>
          <a:ln/>
        </p:spPr>
      </p:sp>
      <p:sp>
        <p:nvSpPr>
          <p:cNvPr id="137220" name="Notes Placeholder 2"/>
          <p:cNvSpPr>
            <a:spLocks noGrp="1"/>
          </p:cNvSpPr>
          <p:nvPr>
            <p:ph type="body" idx="1"/>
          </p:nvPr>
        </p:nvSpPr>
        <p:spPr>
          <a:solidFill>
            <a:srgbClr val="FFFFFF"/>
          </a:solidFill>
          <a:ln>
            <a:solidFill>
              <a:srgbClr val="000000"/>
            </a:solidFill>
          </a:ln>
        </p:spPr>
        <p:txBody>
          <a:bodyPr lIns="91431" tIns="45716" rIns="91431" bIns="45716"/>
          <a:lstStyle/>
          <a:p>
            <a:pPr eaLnBrk="1" hangingPunct="1">
              <a:spcBef>
                <a:spcPct val="0"/>
              </a:spcBef>
            </a:pPr>
            <a:endParaRPr lang="en-US"/>
          </a:p>
        </p:txBody>
      </p:sp>
      <p:sp>
        <p:nvSpPr>
          <p:cNvPr id="13722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44550"/>
            <a:fld id="{1BE93548-42B5-DC42-93DA-1A664AC812B6}" type="slidenum">
              <a:rPr lang="en-US" sz="1200">
                <a:latin typeface="Calibri" charset="0"/>
              </a:rPr>
              <a:pPr algn="r" defTabSz="844550"/>
              <a:t>86</a:t>
            </a:fld>
            <a:endParaRPr lang="en-US" sz="1200">
              <a:latin typeface="Calibri"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1588F6C-4714-9F46-A71B-045789B07878}" type="slidenum">
              <a:rPr lang="en-US"/>
              <a:pPr/>
              <a:t>87</a:t>
            </a:fld>
            <a:endParaRPr lang="en-US"/>
          </a:p>
        </p:txBody>
      </p:sp>
      <p:sp>
        <p:nvSpPr>
          <p:cNvPr id="139267" name="Slide Image Placeholder 1"/>
          <p:cNvSpPr>
            <a:spLocks noGrp="1" noRot="1" noChangeAspect="1" noTextEdit="1"/>
          </p:cNvSpPr>
          <p:nvPr>
            <p:ph type="sldImg"/>
          </p:nvPr>
        </p:nvSpPr>
        <p:spPr>
          <a:solidFill>
            <a:srgbClr val="FFFFFF"/>
          </a:solidFill>
          <a:ln/>
        </p:spPr>
      </p:sp>
      <p:sp>
        <p:nvSpPr>
          <p:cNvPr id="139268" name="Notes Placeholder 2"/>
          <p:cNvSpPr>
            <a:spLocks noGrp="1"/>
          </p:cNvSpPr>
          <p:nvPr>
            <p:ph type="body" idx="1"/>
          </p:nvPr>
        </p:nvSpPr>
        <p:spPr>
          <a:solidFill>
            <a:srgbClr val="FFFFFF"/>
          </a:solidFill>
          <a:ln>
            <a:solidFill>
              <a:srgbClr val="000000"/>
            </a:solidFill>
          </a:ln>
        </p:spPr>
        <p:txBody>
          <a:bodyPr lIns="91431" tIns="45716" rIns="91431" bIns="45716"/>
          <a:lstStyle/>
          <a:p>
            <a:pPr eaLnBrk="1" hangingPunct="1">
              <a:spcBef>
                <a:spcPct val="0"/>
              </a:spcBef>
            </a:pPr>
            <a:endParaRPr lang="en-US"/>
          </a:p>
        </p:txBody>
      </p:sp>
      <p:sp>
        <p:nvSpPr>
          <p:cNvPr id="13926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prstTxWarp prst="textNoShape">
              <a:avLst/>
            </a:prstTxWarp>
          </a:bodyPr>
          <a:lstStyle/>
          <a:p>
            <a:pPr algn="r" defTabSz="844550"/>
            <a:fld id="{9A4D7093-3414-0A4D-944F-A9E49F0CF8B1}" type="slidenum">
              <a:rPr lang="en-US" sz="1200">
                <a:latin typeface="Calibri" charset="0"/>
              </a:rPr>
              <a:pPr algn="r" defTabSz="844550"/>
              <a:t>87</a:t>
            </a:fld>
            <a:endParaRPr lang="en-US" sz="1200">
              <a:latin typeface="Calibri"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3749019-4CC9-234C-BD95-C2E952A2CC39}" type="slidenum">
              <a:rPr lang="en-US"/>
              <a:pPr/>
              <a:t>88</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3749019-4CC9-234C-BD95-C2E952A2CC39}" type="slidenum">
              <a:rPr lang="en-US"/>
              <a:pPr/>
              <a:t>89</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350843C-6F63-7D44-88CB-287D0476D790}" type="slidenum">
              <a:rPr lang="en-US"/>
              <a:pPr/>
              <a:t>90</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4694676-6F0E-8945-9B9D-4276D7D7AC52}" type="slidenum">
              <a:rPr lang="en-US"/>
              <a:pPr/>
              <a:t>91</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BFFC163-4507-B24D-851D-D7EA3D6BAE47}" type="slidenum">
              <a:rPr lang="en-US"/>
              <a:pPr/>
              <a:t>92</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46F5CEE-933D-7C4E-BDE9-CEF4F10C5D6F}" type="slidenum">
              <a:rPr lang="en-US"/>
              <a:pPr/>
              <a:t>93</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3A1D4D9-BBA9-914B-AE27-775CAE305B22}"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03C7D7F-97DA-AB49-96E8-83510382EA43}" type="slidenum">
              <a:rPr lang="en-US"/>
              <a:pPr/>
              <a:t>94</a:t>
            </a:fld>
            <a:endParaRPr lang="en-US"/>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7A7F7A5-1B36-C940-A245-0F7965BBFA26}" type="slidenum">
              <a:rPr lang="en-US"/>
              <a:pPr/>
              <a:t>95</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3F614A09-9B97-FE4D-A4D8-2A09B8E6AAAF}" type="slidenum">
              <a:rPr lang="en-US"/>
              <a:pPr/>
              <a:t>96</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297098C-F97C-674E-A787-03555B41E2C2}" type="slidenum">
              <a:rPr lang="en-US"/>
              <a:pPr/>
              <a:t>97</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3A27078-FF48-514D-AFD8-148E3D5F8E62}" type="slidenum">
              <a:rPr lang="en-US"/>
              <a:pPr/>
              <a:t>102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C0401B47-CE9F-EA48-852A-F05D64DA4D24}" type="slidenum">
              <a:rPr lang="en-US"/>
              <a:pPr/>
              <a:t>103</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FD64AD3-3F58-274E-87D5-D3895140CA67}" type="slidenum">
              <a:rPr lang="en-US"/>
              <a:pPr/>
              <a:t>104</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8E2BFCF-BF6A-7749-AE4E-089682560185}" type="slidenum">
              <a:rPr lang="en-US"/>
              <a:pPr/>
              <a:t>105</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59122273-8E05-374E-BFF4-22D5E986788D}" type="slidenum">
              <a:rPr lang="en-US"/>
              <a:pPr/>
              <a:t>106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6E73307-498B-5246-BCEA-CF0D8A89404C}" type="slidenum">
              <a:rPr lang="en-US"/>
              <a:pPr/>
              <a:t>107</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AC35945-D4CC-A246-B18B-F11C07004713}" type="slidenum">
              <a:rPr lang="en-US"/>
              <a:pPr/>
              <a:t>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69E7D88B-57AF-684A-99CA-F4E50F42EC2D}" type="slidenum">
              <a:rPr lang="en-US"/>
              <a:pPr/>
              <a:t>108</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B38D0765-326D-B849-B04F-4087A8F0EC1C}" type="slidenum">
              <a:rPr lang="en-US"/>
              <a:pPr/>
              <a:t>109</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19B23D4F-79EE-DC42-89E0-CE9F5FE3FFC3}" type="slidenum">
              <a:rPr lang="en-US"/>
              <a:pPr/>
              <a:t>110</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B52660EA-B596-DA42-908B-0826DAC01C72}" type="slidenum">
              <a:rPr lang="en-US"/>
              <a:pPr/>
              <a:t>111</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0679B0DB-B9C7-5141-AF6E-6E14CB041045}" type="slidenum">
              <a:rPr lang="en-US"/>
              <a:pPr/>
              <a:t>112</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4685EA25-DB24-9A47-BD8E-56E2298C5204}" type="slidenum">
              <a:rPr lang="en-US"/>
              <a:pPr/>
              <a:t>113</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89816FB2-9AE7-2D4A-9829-97BC963F2267}" type="slidenum">
              <a:rPr lang="en-US"/>
              <a:pPr/>
              <a:t>114</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4AB9CC3F-E7C8-9B4B-B5D9-B0646B5C5EE5}" type="slidenum">
              <a:rPr lang="en-US"/>
              <a:pPr/>
              <a:t>115</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C400F1C7-FD04-9A44-9CE2-81FE7F563A6F}" type="slidenum">
              <a:rPr lang="en-US"/>
              <a:pPr/>
              <a:t>116</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61F14946-CC87-8745-8652-3CC5266A214B}" type="slidenum">
              <a:rPr lang="en-US"/>
              <a:pPr/>
              <a:t>117</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63"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3364" name="Rectangle 4"/>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Arial" charset="0"/>
          <a:ea typeface="Arial" charset="0"/>
          <a:cs typeface="Arial" charset="0"/>
        </a:defRPr>
      </a:lvl2pPr>
      <a:lvl3pPr algn="ctr" rtl="0" eaLnBrk="0" fontAlgn="base" hangingPunct="0">
        <a:spcBef>
          <a:spcPct val="0"/>
        </a:spcBef>
        <a:spcAft>
          <a:spcPct val="0"/>
        </a:spcAft>
        <a:defRPr sz="4400">
          <a:solidFill>
            <a:srgbClr val="0000FF"/>
          </a:solidFill>
          <a:latin typeface="Arial" charset="0"/>
          <a:ea typeface="Arial" charset="0"/>
          <a:cs typeface="Arial" charset="0"/>
        </a:defRPr>
      </a:lvl3pPr>
      <a:lvl4pPr algn="ctr" rtl="0" eaLnBrk="0" fontAlgn="base" hangingPunct="0">
        <a:spcBef>
          <a:spcPct val="0"/>
        </a:spcBef>
        <a:spcAft>
          <a:spcPct val="0"/>
        </a:spcAft>
        <a:defRPr sz="4400">
          <a:solidFill>
            <a:srgbClr val="0000FF"/>
          </a:solidFill>
          <a:latin typeface="Arial" charset="0"/>
          <a:ea typeface="Arial" charset="0"/>
          <a:cs typeface="Arial" charset="0"/>
        </a:defRPr>
      </a:lvl4pPr>
      <a:lvl5pPr algn="ctr" rtl="0" eaLnBrk="0" fontAlgn="base" hangingPunct="0">
        <a:spcBef>
          <a:spcPct val="0"/>
        </a:spcBef>
        <a:spcAft>
          <a:spcPct val="0"/>
        </a:spcAft>
        <a:defRPr sz="4400">
          <a:solidFill>
            <a:srgbClr val="0000FF"/>
          </a:solidFill>
          <a:latin typeface="Arial" charset="0"/>
          <a:ea typeface="Arial" charset="0"/>
          <a:cs typeface="Arial" charset="0"/>
        </a:defRPr>
      </a:lvl5pPr>
      <a:lvl6pPr marL="457200" algn="ctr" rtl="0" fontAlgn="base">
        <a:spcBef>
          <a:spcPct val="0"/>
        </a:spcBef>
        <a:spcAft>
          <a:spcPct val="0"/>
        </a:spcAft>
        <a:defRPr sz="4400">
          <a:solidFill>
            <a:srgbClr val="0000FF"/>
          </a:solidFill>
          <a:latin typeface="Arial" charset="0"/>
          <a:ea typeface="Arial" charset="0"/>
          <a:cs typeface="Arial" charset="0"/>
        </a:defRPr>
      </a:lvl6pPr>
      <a:lvl7pPr marL="914400" algn="ctr" rtl="0" fontAlgn="base">
        <a:spcBef>
          <a:spcPct val="0"/>
        </a:spcBef>
        <a:spcAft>
          <a:spcPct val="0"/>
        </a:spcAft>
        <a:defRPr sz="4400">
          <a:solidFill>
            <a:srgbClr val="0000FF"/>
          </a:solidFill>
          <a:latin typeface="Arial" charset="0"/>
          <a:ea typeface="Arial" charset="0"/>
          <a:cs typeface="Arial" charset="0"/>
        </a:defRPr>
      </a:lvl7pPr>
      <a:lvl8pPr marL="1371600" algn="ctr" rtl="0" fontAlgn="base">
        <a:spcBef>
          <a:spcPct val="0"/>
        </a:spcBef>
        <a:spcAft>
          <a:spcPct val="0"/>
        </a:spcAft>
        <a:defRPr sz="4400">
          <a:solidFill>
            <a:srgbClr val="0000FF"/>
          </a:solidFill>
          <a:latin typeface="Arial" charset="0"/>
          <a:ea typeface="Arial" charset="0"/>
          <a:cs typeface="Arial" charset="0"/>
        </a:defRPr>
      </a:lvl8pPr>
      <a:lvl9pPr marL="1828800" algn="ctr" rtl="0" fontAlgn="base">
        <a:spcBef>
          <a:spcPct val="0"/>
        </a:spcBef>
        <a:spcAft>
          <a:spcPct val="0"/>
        </a:spcAft>
        <a:defRPr sz="4400">
          <a:solidFill>
            <a:srgbClr val="0000FF"/>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tx1"/>
        </a:buCl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Arial" charset="0"/>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Font typeface="Arial" charset="0"/>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Font typeface="Arial" charset="0"/>
        <a:defRPr sz="2000">
          <a:solidFill>
            <a:schemeClr val="tx1"/>
          </a:solidFill>
          <a:latin typeface="+mn-lt"/>
          <a:ea typeface="+mn-ea"/>
          <a:cs typeface="+mn-cs"/>
        </a:defRPr>
      </a:lvl5pPr>
      <a:lvl6pPr marL="2514600" indent="-228600" algn="l" rtl="0" fontAlgn="base">
        <a:spcBef>
          <a:spcPct val="20000"/>
        </a:spcBef>
        <a:spcAft>
          <a:spcPct val="0"/>
        </a:spcAft>
        <a:buClr>
          <a:schemeClr val="tx1"/>
        </a:buClr>
        <a:buFont typeface="Arial" charset="0"/>
        <a:defRPr sz="2000">
          <a:solidFill>
            <a:schemeClr val="tx1"/>
          </a:solidFill>
          <a:latin typeface="+mn-lt"/>
          <a:ea typeface="+mn-ea"/>
          <a:cs typeface="+mn-cs"/>
        </a:defRPr>
      </a:lvl6pPr>
      <a:lvl7pPr marL="2971800" indent="-228600" algn="l" rtl="0" fontAlgn="base">
        <a:spcBef>
          <a:spcPct val="20000"/>
        </a:spcBef>
        <a:spcAft>
          <a:spcPct val="0"/>
        </a:spcAft>
        <a:buClr>
          <a:schemeClr val="tx1"/>
        </a:buClr>
        <a:buFont typeface="Arial" charset="0"/>
        <a:defRPr sz="2000">
          <a:solidFill>
            <a:schemeClr val="tx1"/>
          </a:solidFill>
          <a:latin typeface="+mn-lt"/>
          <a:ea typeface="+mn-ea"/>
          <a:cs typeface="+mn-cs"/>
        </a:defRPr>
      </a:lvl7pPr>
      <a:lvl8pPr marL="3429000" indent="-228600" algn="l" rtl="0" fontAlgn="base">
        <a:spcBef>
          <a:spcPct val="20000"/>
        </a:spcBef>
        <a:spcAft>
          <a:spcPct val="0"/>
        </a:spcAft>
        <a:buClr>
          <a:schemeClr val="tx1"/>
        </a:buClr>
        <a:buFont typeface="Arial" charset="0"/>
        <a:defRPr sz="2000">
          <a:solidFill>
            <a:schemeClr val="tx1"/>
          </a:solidFill>
          <a:latin typeface="+mn-lt"/>
          <a:ea typeface="+mn-ea"/>
          <a:cs typeface="+mn-cs"/>
        </a:defRPr>
      </a:lvl8pPr>
      <a:lvl9pPr marL="3886200" indent="-228600" algn="l" rtl="0" fontAlgn="base">
        <a:spcBef>
          <a:spcPct val="20000"/>
        </a:spcBef>
        <a:spcAft>
          <a:spcPct val="0"/>
        </a:spcAft>
        <a:buClr>
          <a:schemeClr val="tx1"/>
        </a:buClr>
        <a:buFont typeface="Arial" charset="0"/>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hyperlink" Target="http://spiders.must.die.net"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robotstxt.org/wc/norobot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ebizsearch.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iki.apache.org/solr/Deduplication"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robotstxt.org/wc/norobots.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Robots_exclusion_standard" TargetMode="External"/><Relationship Id="rId7" Type="http://schemas.openxmlformats.org/officeDocument/2006/relationships/hyperlink" Target="http://en.wikipedia.org.robots.tx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clgiles.ist.psu.edu/robots.txt" TargetMode="External"/><Relationship Id="rId5" Type="http://schemas.openxmlformats.org/officeDocument/2006/relationships/hyperlink" Target="http://www.cnn.com/robots.txt" TargetMode="External"/><Relationship Id="rId4" Type="http://schemas.openxmlformats.org/officeDocument/2006/relationships/hyperlink" Target="http://www.ebay.com/robots.txt"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84.xml.rels><?xml version="1.0" encoding="UTF-8" standalone="yes"?>
<Relationships xmlns="http://schemas.openxmlformats.org/package/2006/relationships"><Relationship Id="rId3" Type="http://schemas.openxmlformats.org/officeDocument/2006/relationships/hyperlink" Target="http://botseer.ist.psu.edu"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88.xml.rels><?xml version="1.0" encoding="UTF-8" standalone="yes"?>
<Relationships xmlns="http://schemas.openxmlformats.org/package/2006/relationships"><Relationship Id="rId3" Type="http://schemas.openxmlformats.org/officeDocument/2006/relationships/hyperlink" Target="http://en.wikipedia.org/wiki/Robots_exclusion_standard"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archive.org"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524000"/>
            <a:ext cx="7772400" cy="1470025"/>
          </a:xfrm>
        </p:spPr>
        <p:txBody>
          <a:bodyPr/>
          <a:lstStyle/>
          <a:p>
            <a:pPr eaLnBrk="1" hangingPunct="1"/>
            <a:r>
              <a:rPr lang="en-US" b="1">
                <a:ea typeface="Times New Roman" charset="0"/>
                <a:cs typeface="Times New Roman" charset="0"/>
              </a:rPr>
              <a:t>Spiders, crawlers, harvesters, bots</a:t>
            </a:r>
            <a:br>
              <a:rPr lang="en-US">
                <a:ea typeface="Times New Roman" charset="0"/>
                <a:cs typeface="Times New Roman" charset="0"/>
              </a:rPr>
            </a:br>
            <a:br>
              <a:rPr lang="en-US">
                <a:ea typeface="Times New Roman" charset="0"/>
                <a:cs typeface="Times New Roman" charset="0"/>
              </a:rPr>
            </a:br>
            <a:endParaRPr lang="en-US">
              <a:ea typeface="Times New Roman" charset="0"/>
              <a:cs typeface="Times New Roman" charset="0"/>
            </a:endParaRPr>
          </a:p>
        </p:txBody>
      </p:sp>
      <p:sp>
        <p:nvSpPr>
          <p:cNvPr id="15363" name="Rectangle 3"/>
          <p:cNvSpPr>
            <a:spLocks noGrp="1" noChangeArrowheads="1"/>
          </p:cNvSpPr>
          <p:nvPr>
            <p:ph type="subTitle" idx="1"/>
          </p:nvPr>
        </p:nvSpPr>
        <p:spPr>
          <a:xfrm>
            <a:off x="1371600" y="3276600"/>
            <a:ext cx="6400800" cy="1752600"/>
          </a:xfrm>
        </p:spPr>
        <p:txBody>
          <a:bodyPr/>
          <a:lstStyle/>
          <a:p>
            <a:pPr eaLnBrk="1" hangingPunct="1"/>
            <a:r>
              <a:rPr lang="en-US" sz="2400">
                <a:ea typeface="Times New Roman" charset="0"/>
                <a:cs typeface="Times New Roman" charset="0"/>
              </a:rPr>
              <a:t>Thanks to </a:t>
            </a:r>
          </a:p>
          <a:p>
            <a:pPr eaLnBrk="1" hangingPunct="1"/>
            <a:r>
              <a:rPr lang="en-US" sz="2400">
                <a:ea typeface="Times New Roman" charset="0"/>
                <a:cs typeface="Times New Roman" charset="0"/>
              </a:rPr>
              <a:t>B. Arms</a:t>
            </a:r>
          </a:p>
          <a:p>
            <a:pPr eaLnBrk="1" hangingPunct="1"/>
            <a:r>
              <a:rPr lang="en-US" sz="2400">
                <a:ea typeface="Times New Roman" charset="0"/>
                <a:cs typeface="Times New Roman" charset="0"/>
              </a:rPr>
              <a:t>R. Mooney</a:t>
            </a:r>
          </a:p>
          <a:p>
            <a:pPr eaLnBrk="1" hangingPunct="1"/>
            <a:r>
              <a:rPr lang="en-US" sz="2400">
                <a:ea typeface="Times New Roman" charset="0"/>
                <a:cs typeface="Times New Roman" charset="0"/>
              </a:rPr>
              <a:t>P. Baldi</a:t>
            </a:r>
          </a:p>
          <a:p>
            <a:pPr eaLnBrk="1" hangingPunct="1"/>
            <a:r>
              <a:rPr lang="en-US" sz="2400">
                <a:ea typeface="Times New Roman" charset="0"/>
                <a:cs typeface="Times New Roman" charset="0"/>
              </a:rPr>
              <a:t>P. Frasconi</a:t>
            </a:r>
          </a:p>
          <a:p>
            <a:pPr eaLnBrk="1" hangingPunct="1"/>
            <a:r>
              <a:rPr lang="en-US" sz="2400">
                <a:ea typeface="Times New Roman" charset="0"/>
                <a:cs typeface="Times New Roman" charset="0"/>
              </a:rPr>
              <a:t>P. Smyth</a:t>
            </a:r>
          </a:p>
          <a:p>
            <a:pPr eaLnBrk="1" hangingPunct="1"/>
            <a:r>
              <a:rPr lang="en-US" sz="2400">
                <a:ea typeface="Times New Roman" charset="0"/>
                <a:cs typeface="Times New Roman" charset="0"/>
              </a:rPr>
              <a:t>C. Manning</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Web crawler policies</a:t>
            </a:r>
            <a:endParaRPr lang="en-GB"/>
          </a:p>
        </p:txBody>
      </p:sp>
      <p:sp>
        <p:nvSpPr>
          <p:cNvPr id="31747" name="Text Box 3"/>
          <p:cNvSpPr txBox="1">
            <a:spLocks noChangeArrowheads="1"/>
          </p:cNvSpPr>
          <p:nvPr/>
        </p:nvSpPr>
        <p:spPr bwMode="auto">
          <a:xfrm>
            <a:off x="1066800" y="1447800"/>
            <a:ext cx="7620000" cy="5632450"/>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buFontTx/>
              <a:buChar char="•"/>
            </a:pPr>
            <a:r>
              <a:rPr lang="en-US" sz="2400" dirty="0">
                <a:solidFill>
                  <a:srgbClr val="000000"/>
                </a:solidFill>
                <a:latin typeface="Times New Roman" charset="0"/>
              </a:rPr>
              <a:t>The behavior of a Web crawler is the outcome of a combination of policies:</a:t>
            </a:r>
          </a:p>
          <a:p>
            <a:pPr marL="796925" lvl="1" indent="-339725" eaLnBrk="0" hangingPunct="0">
              <a:spcBef>
                <a:spcPct val="50000"/>
              </a:spcBef>
              <a:buFontTx/>
              <a:buChar char="•"/>
            </a:pPr>
            <a:r>
              <a:rPr lang="en-US" sz="2400" dirty="0">
                <a:solidFill>
                  <a:srgbClr val="000000"/>
                </a:solidFill>
                <a:latin typeface="Times New Roman" charset="0"/>
              </a:rPr>
              <a:t>a selection policy that states which pages to download,</a:t>
            </a:r>
          </a:p>
          <a:p>
            <a:pPr marL="796925" lvl="1" indent="-339725" eaLnBrk="0" hangingPunct="0">
              <a:spcBef>
                <a:spcPct val="50000"/>
              </a:spcBef>
              <a:buFontTx/>
              <a:buChar char="•"/>
            </a:pPr>
            <a:r>
              <a:rPr lang="en-US" sz="2400" dirty="0">
                <a:solidFill>
                  <a:srgbClr val="000000"/>
                </a:solidFill>
                <a:latin typeface="Times New Roman" charset="0"/>
              </a:rPr>
              <a:t>a re-visit policy that states when to check for changes to the pages,</a:t>
            </a:r>
          </a:p>
          <a:p>
            <a:pPr marL="796925" lvl="1" indent="-339725" eaLnBrk="0" hangingPunct="0">
              <a:spcBef>
                <a:spcPct val="50000"/>
              </a:spcBef>
              <a:buFontTx/>
              <a:buChar char="•"/>
            </a:pPr>
            <a:r>
              <a:rPr lang="en-US" sz="2400" dirty="0">
                <a:solidFill>
                  <a:srgbClr val="000000"/>
                </a:solidFill>
                <a:latin typeface="Times New Roman" charset="0"/>
              </a:rPr>
              <a:t>a duplication policy,</a:t>
            </a:r>
          </a:p>
          <a:p>
            <a:pPr marL="796925" lvl="1" indent="-339725" eaLnBrk="0" hangingPunct="0">
              <a:spcBef>
                <a:spcPct val="50000"/>
              </a:spcBef>
              <a:buFontTx/>
              <a:buChar char="•"/>
            </a:pPr>
            <a:r>
              <a:rPr lang="en-US" sz="2400" dirty="0">
                <a:solidFill>
                  <a:srgbClr val="000000"/>
                </a:solidFill>
                <a:latin typeface="Times New Roman" charset="0"/>
              </a:rPr>
              <a:t>a politeness policy that states how to avoid overloading Web sites, and</a:t>
            </a:r>
          </a:p>
          <a:p>
            <a:pPr marL="796925" lvl="1" indent="-339725" eaLnBrk="0" hangingPunct="0">
              <a:spcBef>
                <a:spcPct val="50000"/>
              </a:spcBef>
              <a:buFontTx/>
              <a:buChar char="•"/>
            </a:pPr>
            <a:r>
              <a:rPr lang="en-US" sz="2400" dirty="0">
                <a:solidFill>
                  <a:srgbClr val="000000"/>
                </a:solidFill>
                <a:latin typeface="Times New Roman" charset="0"/>
              </a:rPr>
              <a:t>a parallelization policy that states how to coordinate distributed Web crawlers.</a:t>
            </a:r>
          </a:p>
          <a:p>
            <a:pPr marL="339725" indent="-339725" eaLnBrk="0" hangingPunct="0">
              <a:spcBef>
                <a:spcPct val="50000"/>
              </a:spcBef>
            </a:pPr>
            <a:endParaRPr lang="en-US" sz="2400" dirty="0">
              <a:latin typeface="Times New Roman"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BD3A-497C-F040-A215-6D58FB176A75}"/>
              </a:ext>
            </a:extLst>
          </p:cNvPr>
          <p:cNvSpPr>
            <a:spLocks noGrp="1"/>
          </p:cNvSpPr>
          <p:nvPr>
            <p:ph type="title"/>
          </p:nvPr>
        </p:nvSpPr>
        <p:spPr/>
        <p:txBody>
          <a:bodyPr/>
          <a:lstStyle/>
          <a:p>
            <a:r>
              <a:rPr lang="en-US" dirty="0"/>
              <a:t>Scraping Google</a:t>
            </a:r>
          </a:p>
        </p:txBody>
      </p:sp>
      <p:sp>
        <p:nvSpPr>
          <p:cNvPr id="3" name="Content Placeholder 2">
            <a:extLst>
              <a:ext uri="{FF2B5EF4-FFF2-40B4-BE49-F238E27FC236}">
                <a16:creationId xmlns:a16="http://schemas.microsoft.com/office/drawing/2014/main" id="{731DEA43-7F4A-D547-9263-AEE626284AFB}"/>
              </a:ext>
            </a:extLst>
          </p:cNvPr>
          <p:cNvSpPr>
            <a:spLocks noGrp="1"/>
          </p:cNvSpPr>
          <p:nvPr>
            <p:ph idx="1"/>
          </p:nvPr>
        </p:nvSpPr>
        <p:spPr>
          <a:xfrm>
            <a:off x="457200" y="1417638"/>
            <a:ext cx="8229600" cy="4525963"/>
          </a:xfrm>
        </p:spPr>
        <p:txBody>
          <a:bodyPr/>
          <a:lstStyle/>
          <a:p>
            <a:r>
              <a:rPr lang="en-US" sz="1800" dirty="0"/>
              <a:t>Google is using a complex system of request rate limitation which is different for each Language, Country, User-Agent as well as depending on the keyword and keyword search parameters. The rate limitation can make it unpredictable when accessing a search engine automated as the </a:t>
            </a:r>
            <a:r>
              <a:rPr lang="en-US" sz="1800" dirty="0" err="1"/>
              <a:t>behaviour</a:t>
            </a:r>
            <a:r>
              <a:rPr lang="en-US" sz="1800" dirty="0"/>
              <a:t> patterns are not known to the outside developer or user.</a:t>
            </a:r>
          </a:p>
          <a:p>
            <a:endParaRPr lang="en-US" sz="1800" dirty="0"/>
          </a:p>
          <a:p>
            <a:r>
              <a:rPr lang="en-US" sz="1800" dirty="0"/>
              <a:t>Network and IP limitations are as well part of the scraping defense systems. Search engines can not easily be tricked by changing to another IP, while using proxies is a very important part in successful scraping. The diversity and abusive history of an IP is important as well.</a:t>
            </a:r>
          </a:p>
          <a:p>
            <a:endParaRPr lang="en-US" sz="1800" dirty="0"/>
          </a:p>
          <a:p>
            <a:r>
              <a:rPr lang="en-US" sz="1800" dirty="0"/>
              <a:t>Offending IPs and offending IP networks can easily be stored in a blacklist database to detect offenders much faster. The fact that most ISPs give dynamic IP addresses to customers requires that such automated bans be only temporary, to not block innocent users.</a:t>
            </a:r>
          </a:p>
        </p:txBody>
      </p:sp>
    </p:spTree>
    <p:extLst>
      <p:ext uri="{BB962C8B-B14F-4D97-AF65-F5344CB8AC3E}">
        <p14:creationId xmlns:p14="http://schemas.microsoft.com/office/powerpoint/2010/main" val="14294914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BD3A-497C-F040-A215-6D58FB176A75}"/>
              </a:ext>
            </a:extLst>
          </p:cNvPr>
          <p:cNvSpPr>
            <a:spLocks noGrp="1"/>
          </p:cNvSpPr>
          <p:nvPr>
            <p:ph type="title"/>
          </p:nvPr>
        </p:nvSpPr>
        <p:spPr/>
        <p:txBody>
          <a:bodyPr/>
          <a:lstStyle/>
          <a:p>
            <a:r>
              <a:rPr lang="en-US" dirty="0"/>
              <a:t>Scraping Google</a:t>
            </a:r>
          </a:p>
        </p:txBody>
      </p:sp>
      <p:sp>
        <p:nvSpPr>
          <p:cNvPr id="3" name="Content Placeholder 2">
            <a:extLst>
              <a:ext uri="{FF2B5EF4-FFF2-40B4-BE49-F238E27FC236}">
                <a16:creationId xmlns:a16="http://schemas.microsoft.com/office/drawing/2014/main" id="{731DEA43-7F4A-D547-9263-AEE626284AFB}"/>
              </a:ext>
            </a:extLst>
          </p:cNvPr>
          <p:cNvSpPr>
            <a:spLocks noGrp="1"/>
          </p:cNvSpPr>
          <p:nvPr>
            <p:ph idx="1"/>
          </p:nvPr>
        </p:nvSpPr>
        <p:spPr>
          <a:xfrm>
            <a:off x="457200" y="1417638"/>
            <a:ext cx="8229600" cy="4525963"/>
          </a:xfrm>
        </p:spPr>
        <p:txBody>
          <a:bodyPr/>
          <a:lstStyle/>
          <a:p>
            <a:r>
              <a:rPr lang="en-US" sz="1800" dirty="0" err="1"/>
              <a:t>Behaviour</a:t>
            </a:r>
            <a:r>
              <a:rPr lang="en-US" sz="1800" dirty="0"/>
              <a:t> based detection is the most difficult defense system. Search engines serve their pages to millions of users every day, this provides a large amount of </a:t>
            </a:r>
            <a:r>
              <a:rPr lang="en-US" sz="1800" dirty="0" err="1"/>
              <a:t>behaviour</a:t>
            </a:r>
            <a:r>
              <a:rPr lang="en-US" sz="1800" dirty="0"/>
              <a:t> information. A scraping script or bot is not behaving like a real user, aside from having non-typical access times, delays and session times the keywords being harvested might be related to each other or include unusual parameters. Google for example has a very sophisticated </a:t>
            </a:r>
            <a:r>
              <a:rPr lang="en-US" sz="1800" dirty="0" err="1"/>
              <a:t>behaviour</a:t>
            </a:r>
            <a:r>
              <a:rPr lang="en-US" sz="1800" dirty="0"/>
              <a:t> analyzation system, possibly using deep learning software to detect unusual patterns of access. It can detect unusual activity much faster than other search engines.</a:t>
            </a:r>
          </a:p>
          <a:p>
            <a:endParaRPr lang="en-US" sz="1800" dirty="0"/>
          </a:p>
          <a:p>
            <a:r>
              <a:rPr lang="en-US" sz="1800" dirty="0"/>
              <a:t>HTML markup changes, depending on the methods used to harvest the content of a website even a small change in HTML data can render a scraping tool broken until it was </a:t>
            </a:r>
            <a:r>
              <a:rPr lang="en-US" sz="1800"/>
              <a:t>updated.</a:t>
            </a:r>
          </a:p>
          <a:p>
            <a:endParaRPr lang="en-US" sz="1800" dirty="0"/>
          </a:p>
          <a:p>
            <a:r>
              <a:rPr lang="en-US" sz="1800" dirty="0"/>
              <a:t>General changes in detection systems. In the past years search engines have tightened their detection systems nearly month by month making it more and more difficult to reliable scrape as the developers need to experiment and adapt their code regularly.</a:t>
            </a:r>
          </a:p>
        </p:txBody>
      </p:sp>
    </p:spTree>
    <p:extLst>
      <p:ext uri="{BB962C8B-B14F-4D97-AF65-F5344CB8AC3E}">
        <p14:creationId xmlns:p14="http://schemas.microsoft.com/office/powerpoint/2010/main" val="3241345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t>Example: Heritrix Crawler</a:t>
            </a:r>
          </a:p>
        </p:txBody>
      </p:sp>
      <p:sp>
        <p:nvSpPr>
          <p:cNvPr id="158723" name="Text Box 3"/>
          <p:cNvSpPr txBox="1">
            <a:spLocks noChangeArrowheads="1"/>
          </p:cNvSpPr>
          <p:nvPr/>
        </p:nvSpPr>
        <p:spPr bwMode="auto">
          <a:xfrm>
            <a:off x="914400" y="2438400"/>
            <a:ext cx="62484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2400">
              <a:latin typeface="Times New Roman" charset="0"/>
            </a:endParaRPr>
          </a:p>
        </p:txBody>
      </p:sp>
      <p:sp>
        <p:nvSpPr>
          <p:cNvPr id="158724" name="Text Box 4"/>
          <p:cNvSpPr txBox="1">
            <a:spLocks noChangeArrowheads="1"/>
          </p:cNvSpPr>
          <p:nvPr/>
        </p:nvSpPr>
        <p:spPr bwMode="auto">
          <a:xfrm>
            <a:off x="609600" y="2057400"/>
            <a:ext cx="7924800" cy="13700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a:latin typeface="Times New Roman" charset="0"/>
              </a:rPr>
              <a:t>A high-performance, open source crawler for production and research</a:t>
            </a:r>
          </a:p>
          <a:p>
            <a:pPr eaLnBrk="0" hangingPunct="0">
              <a:spcBef>
                <a:spcPct val="50000"/>
              </a:spcBef>
            </a:pPr>
            <a:r>
              <a:rPr lang="en-US" sz="2400">
                <a:latin typeface="Times New Roman" charset="0"/>
              </a:rPr>
              <a:t>Developed by the Internet Archive and others.</a:t>
            </a:r>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t>Heritrix: Design Goals</a:t>
            </a:r>
          </a:p>
        </p:txBody>
      </p:sp>
      <p:sp>
        <p:nvSpPr>
          <p:cNvPr id="160771" name="Text Box 3"/>
          <p:cNvSpPr txBox="1">
            <a:spLocks noChangeArrowheads="1"/>
          </p:cNvSpPr>
          <p:nvPr/>
        </p:nvSpPr>
        <p:spPr bwMode="auto">
          <a:xfrm>
            <a:off x="381000" y="1524000"/>
            <a:ext cx="8305800" cy="5021263"/>
          </a:xfrm>
          <a:prstGeom prst="rect">
            <a:avLst/>
          </a:prstGeom>
          <a:noFill/>
          <a:ln w="9525">
            <a:noFill/>
            <a:miter lim="800000"/>
            <a:headEnd/>
            <a:tailEnd/>
          </a:ln>
        </p:spPr>
        <p:txBody>
          <a:bodyPr>
            <a:prstTxWarp prst="textNoShape">
              <a:avLst/>
            </a:prstTxWarp>
            <a:spAutoFit/>
          </a:bodyPr>
          <a:lstStyle/>
          <a:p>
            <a:pPr eaLnBrk="0" hangingPunct="0"/>
            <a:r>
              <a:rPr lang="en-US" sz="2400" b="1">
                <a:solidFill>
                  <a:srgbClr val="0000CC"/>
                </a:solidFill>
                <a:latin typeface="Times New Roman" charset="0"/>
              </a:rPr>
              <a:t>Broad crawling:</a:t>
            </a:r>
            <a:r>
              <a:rPr lang="en-US" sz="2400">
                <a:latin typeface="Times New Roman" charset="0"/>
              </a:rPr>
              <a:t> Large, high-bandwidth crawls to sample as much of the web as possible given the time, bandwidth, and storage resources available.</a:t>
            </a:r>
          </a:p>
          <a:p>
            <a:pPr eaLnBrk="0" hangingPunct="0">
              <a:spcBef>
                <a:spcPct val="50000"/>
              </a:spcBef>
            </a:pPr>
            <a:r>
              <a:rPr lang="en-US" sz="2400" b="1">
                <a:solidFill>
                  <a:srgbClr val="0000CC"/>
                </a:solidFill>
                <a:latin typeface="Times New Roman" charset="0"/>
              </a:rPr>
              <a:t>Focused crawling:</a:t>
            </a:r>
            <a:r>
              <a:rPr lang="en-US" sz="2400">
                <a:latin typeface="Times New Roman" charset="0"/>
              </a:rPr>
              <a:t> Small- to medium-sized crawls (usually less than 10 million unique documents) in which the quality criterion is complete coverage of selected sites or topics.</a:t>
            </a:r>
          </a:p>
          <a:p>
            <a:pPr eaLnBrk="0" hangingPunct="0">
              <a:spcBef>
                <a:spcPct val="50000"/>
              </a:spcBef>
            </a:pPr>
            <a:r>
              <a:rPr lang="en-US" sz="2400" b="1">
                <a:solidFill>
                  <a:srgbClr val="0000CC"/>
                </a:solidFill>
                <a:latin typeface="Times New Roman" charset="0"/>
              </a:rPr>
              <a:t>Continuous crawling:</a:t>
            </a:r>
            <a:r>
              <a:rPr lang="en-US" sz="2400">
                <a:latin typeface="Times New Roman" charset="0"/>
              </a:rPr>
              <a:t> Crawls that revisit previously fetched pages, looking for changes and new pages, even adapting its crawl rate based on parameters and estimated change frequencies.</a:t>
            </a:r>
          </a:p>
          <a:p>
            <a:pPr eaLnBrk="0" hangingPunct="0">
              <a:spcBef>
                <a:spcPct val="50000"/>
              </a:spcBef>
            </a:pPr>
            <a:r>
              <a:rPr lang="en-US" sz="2400" b="1">
                <a:solidFill>
                  <a:srgbClr val="0000CC"/>
                </a:solidFill>
                <a:latin typeface="Times New Roman" charset="0"/>
              </a:rPr>
              <a:t>Experimental crawling:</a:t>
            </a:r>
            <a:r>
              <a:rPr lang="en-US" sz="2400">
                <a:latin typeface="Times New Roman" charset="0"/>
              </a:rPr>
              <a:t> Experiment with crawling techniques, such as choice of what to crawl, order of crawled, crawling using diverse protocols, and analysis and archiving of crawl results.</a:t>
            </a:r>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t>Heritrix</a:t>
            </a:r>
          </a:p>
        </p:txBody>
      </p:sp>
      <p:sp>
        <p:nvSpPr>
          <p:cNvPr id="162819" name="Text Box 3"/>
          <p:cNvSpPr txBox="1">
            <a:spLocks noChangeArrowheads="1"/>
          </p:cNvSpPr>
          <p:nvPr/>
        </p:nvSpPr>
        <p:spPr bwMode="auto">
          <a:xfrm>
            <a:off x="609600" y="1447800"/>
            <a:ext cx="8001000" cy="5203825"/>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pPr>
            <a:r>
              <a:rPr lang="en-US" sz="2400" b="1">
                <a:solidFill>
                  <a:srgbClr val="0000CC"/>
                </a:solidFill>
                <a:latin typeface="Times New Roman" charset="0"/>
              </a:rPr>
              <a:t>Design parameters</a:t>
            </a:r>
          </a:p>
          <a:p>
            <a:pPr marL="339725" indent="-339725" eaLnBrk="0" hangingPunct="0">
              <a:spcBef>
                <a:spcPct val="50000"/>
              </a:spcBef>
            </a:pPr>
            <a:r>
              <a:rPr lang="en-US" sz="2400">
                <a:latin typeface="Times New Roman" charset="0"/>
                <a:ea typeface="Times New Roman" charset="0"/>
                <a:cs typeface="Times New Roman" charset="0"/>
              </a:rPr>
              <a:t>•	</a:t>
            </a:r>
            <a:r>
              <a:rPr lang="en-US" sz="2400" u="sng">
                <a:latin typeface="Times New Roman" charset="0"/>
                <a:ea typeface="Times New Roman" charset="0"/>
                <a:cs typeface="Times New Roman" charset="0"/>
              </a:rPr>
              <a:t>Extensible</a:t>
            </a:r>
            <a:r>
              <a:rPr lang="en-US" sz="2400">
                <a:latin typeface="Times New Roman" charset="0"/>
                <a:ea typeface="Times New Roman" charset="0"/>
                <a:cs typeface="Times New Roman" charset="0"/>
              </a:rPr>
              <a:t>.  Many components are plugins that can be rewritten for different tasks.  </a:t>
            </a:r>
          </a:p>
          <a:p>
            <a:pPr marL="339725" indent="-339725" eaLnBrk="0" hangingPunct="0">
              <a:spcBef>
                <a:spcPct val="50000"/>
              </a:spcBef>
            </a:pPr>
            <a:r>
              <a:rPr lang="en-US" sz="2400">
                <a:latin typeface="Times New Roman" charset="0"/>
                <a:ea typeface="Times New Roman" charset="0"/>
                <a:cs typeface="Times New Roman" charset="0"/>
              </a:rPr>
              <a:t>•	</a:t>
            </a:r>
            <a:r>
              <a:rPr lang="en-US" sz="2400" u="sng">
                <a:latin typeface="Times New Roman" charset="0"/>
                <a:ea typeface="Times New Roman" charset="0"/>
                <a:cs typeface="Times New Roman" charset="0"/>
              </a:rPr>
              <a:t>Distributed</a:t>
            </a:r>
            <a:r>
              <a:rPr lang="en-US" sz="2400">
                <a:latin typeface="Times New Roman" charset="0"/>
                <a:ea typeface="Times New Roman" charset="0"/>
                <a:cs typeface="Times New Roman" charset="0"/>
              </a:rPr>
              <a:t>.  A crawl can be distributed in a symmetric fashion across many machines.</a:t>
            </a:r>
          </a:p>
          <a:p>
            <a:pPr marL="339725" indent="-339725" eaLnBrk="0" hangingPunct="0">
              <a:spcBef>
                <a:spcPct val="50000"/>
              </a:spcBef>
            </a:pPr>
            <a:r>
              <a:rPr lang="en-US" sz="2400">
                <a:latin typeface="Times New Roman" charset="0"/>
                <a:ea typeface="Times New Roman" charset="0"/>
                <a:cs typeface="Times New Roman" charset="0"/>
              </a:rPr>
              <a:t>•	</a:t>
            </a:r>
            <a:r>
              <a:rPr lang="en-US" sz="2400" u="sng">
                <a:latin typeface="Times New Roman" charset="0"/>
                <a:ea typeface="Times New Roman" charset="0"/>
                <a:cs typeface="Times New Roman" charset="0"/>
              </a:rPr>
              <a:t>Scalable</a:t>
            </a:r>
            <a:r>
              <a:rPr lang="en-US" sz="2400">
                <a:latin typeface="Times New Roman" charset="0"/>
                <a:ea typeface="Times New Roman" charset="0"/>
                <a:cs typeface="Times New Roman" charset="0"/>
              </a:rPr>
              <a:t>.  Size of within memory data structures is bounded.</a:t>
            </a:r>
          </a:p>
          <a:p>
            <a:pPr marL="339725" indent="-339725" eaLnBrk="0" hangingPunct="0">
              <a:spcBef>
                <a:spcPct val="50000"/>
              </a:spcBef>
            </a:pPr>
            <a:r>
              <a:rPr lang="en-US" sz="2400">
                <a:latin typeface="Times New Roman" charset="0"/>
                <a:ea typeface="Times New Roman" charset="0"/>
                <a:cs typeface="Times New Roman" charset="0"/>
              </a:rPr>
              <a:t>•	</a:t>
            </a:r>
            <a:r>
              <a:rPr lang="en-US" sz="2400" u="sng">
                <a:latin typeface="Times New Roman" charset="0"/>
                <a:ea typeface="Times New Roman" charset="0"/>
                <a:cs typeface="Times New Roman" charset="0"/>
              </a:rPr>
              <a:t>High performance</a:t>
            </a:r>
            <a:r>
              <a:rPr lang="en-US" sz="2400">
                <a:latin typeface="Times New Roman" charset="0"/>
                <a:ea typeface="Times New Roman" charset="0"/>
                <a:cs typeface="Times New Roman" charset="0"/>
              </a:rPr>
              <a:t>. Performance is limited by speed of Internet connection (e.g., with 160 Mbit/sec connection, downloads 50 million documents per day).</a:t>
            </a:r>
          </a:p>
          <a:p>
            <a:pPr marL="339725" indent="-339725" eaLnBrk="0" hangingPunct="0">
              <a:spcBef>
                <a:spcPct val="50000"/>
              </a:spcBef>
            </a:pPr>
            <a:r>
              <a:rPr lang="en-US" sz="2400">
                <a:latin typeface="Times New Roman" charset="0"/>
                <a:ea typeface="Times New Roman" charset="0"/>
                <a:cs typeface="Times New Roman" charset="0"/>
              </a:rPr>
              <a:t>•	</a:t>
            </a:r>
            <a:r>
              <a:rPr lang="en-US" sz="2400" u="sng">
                <a:latin typeface="Times New Roman" charset="0"/>
                <a:ea typeface="Times New Roman" charset="0"/>
                <a:cs typeface="Times New Roman" charset="0"/>
              </a:rPr>
              <a:t>Polite</a:t>
            </a:r>
            <a:r>
              <a:rPr lang="en-US" sz="2400">
                <a:latin typeface="Times New Roman" charset="0"/>
                <a:ea typeface="Times New Roman" charset="0"/>
                <a:cs typeface="Times New Roman" charset="0"/>
              </a:rPr>
              <a:t>.  Options of weak or strong politeness.</a:t>
            </a:r>
          </a:p>
          <a:p>
            <a:pPr marL="339725" indent="-339725" eaLnBrk="0" hangingPunct="0">
              <a:spcBef>
                <a:spcPct val="50000"/>
              </a:spcBef>
            </a:pPr>
            <a:r>
              <a:rPr lang="en-US" sz="2400">
                <a:latin typeface="Times New Roman" charset="0"/>
                <a:ea typeface="Times New Roman" charset="0"/>
                <a:cs typeface="Times New Roman" charset="0"/>
              </a:rPr>
              <a:t>•	</a:t>
            </a:r>
            <a:r>
              <a:rPr lang="en-US" sz="2400" u="sng">
                <a:latin typeface="Times New Roman" charset="0"/>
                <a:ea typeface="Times New Roman" charset="0"/>
                <a:cs typeface="Times New Roman" charset="0"/>
              </a:rPr>
              <a:t>Continuous</a:t>
            </a:r>
            <a:r>
              <a:rPr lang="en-US" sz="2400">
                <a:latin typeface="Times New Roman" charset="0"/>
                <a:ea typeface="Times New Roman" charset="0"/>
                <a:cs typeface="Times New Roman" charset="0"/>
              </a:rPr>
              <a:t>.  Will support continuous crawling. </a:t>
            </a: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t>Heritrix:  Main Components</a:t>
            </a:r>
          </a:p>
        </p:txBody>
      </p:sp>
      <p:sp>
        <p:nvSpPr>
          <p:cNvPr id="164867" name="Text Box 3"/>
          <p:cNvSpPr txBox="1">
            <a:spLocks noChangeArrowheads="1"/>
          </p:cNvSpPr>
          <p:nvPr/>
        </p:nvSpPr>
        <p:spPr bwMode="auto">
          <a:xfrm>
            <a:off x="609600" y="1600200"/>
            <a:ext cx="8077200" cy="4857750"/>
          </a:xfrm>
          <a:prstGeom prst="rect">
            <a:avLst/>
          </a:prstGeom>
          <a:noFill/>
          <a:ln w="9525">
            <a:noFill/>
            <a:miter lim="800000"/>
            <a:headEnd/>
            <a:tailEnd/>
          </a:ln>
        </p:spPr>
        <p:txBody>
          <a:bodyPr>
            <a:prstTxWarp prst="textNoShape">
              <a:avLst/>
            </a:prstTxWarp>
            <a:spAutoFit/>
          </a:bodyPr>
          <a:lstStyle/>
          <a:p>
            <a:pPr eaLnBrk="0" hangingPunct="0"/>
            <a:r>
              <a:rPr lang="en-US" sz="2400" b="1">
                <a:solidFill>
                  <a:srgbClr val="0000CC"/>
                </a:solidFill>
                <a:latin typeface="Times New Roman" charset="0"/>
              </a:rPr>
              <a:t>Scope:</a:t>
            </a:r>
            <a:r>
              <a:rPr lang="en-US" sz="2400">
                <a:latin typeface="Times New Roman" charset="0"/>
              </a:rPr>
              <a:t> Determines what URIs are ruled into or out of a certain crawl. Includes the </a:t>
            </a:r>
            <a:r>
              <a:rPr lang="en-US" sz="2400" b="1">
                <a:solidFill>
                  <a:srgbClr val="0000CC"/>
                </a:solidFill>
                <a:latin typeface="Times New Roman" charset="0"/>
              </a:rPr>
              <a:t>seed URIs</a:t>
            </a:r>
            <a:r>
              <a:rPr lang="en-US" sz="2400">
                <a:latin typeface="Times New Roman" charset="0"/>
              </a:rPr>
              <a:t> used to start a crawl, plus the rules to determine which discovered URIs are also to be scheduled for download.</a:t>
            </a:r>
          </a:p>
          <a:p>
            <a:pPr eaLnBrk="0" hangingPunct="0">
              <a:spcBef>
                <a:spcPct val="50000"/>
              </a:spcBef>
            </a:pPr>
            <a:r>
              <a:rPr lang="en-US" sz="2400" b="1">
                <a:solidFill>
                  <a:srgbClr val="0000CC"/>
                </a:solidFill>
                <a:latin typeface="Times New Roman" charset="0"/>
              </a:rPr>
              <a:t>Frontier:</a:t>
            </a:r>
            <a:r>
              <a:rPr lang="en-US" sz="2400">
                <a:latin typeface="Times New Roman" charset="0"/>
              </a:rPr>
              <a:t> Tracks which URIs are scheduled to be collected, and those that have already been collected. It is responsible for selecting the next URI to be tried, and prevents the redundant rescheduling of already-scheduled URIs.</a:t>
            </a:r>
          </a:p>
          <a:p>
            <a:pPr eaLnBrk="0" hangingPunct="0">
              <a:spcBef>
                <a:spcPct val="55000"/>
              </a:spcBef>
            </a:pPr>
            <a:r>
              <a:rPr lang="en-US" sz="2400" b="1">
                <a:solidFill>
                  <a:srgbClr val="0000CC"/>
                </a:solidFill>
                <a:latin typeface="Times New Roman" charset="0"/>
              </a:rPr>
              <a:t>Processor Chains:</a:t>
            </a:r>
            <a:r>
              <a:rPr lang="en-US" sz="2400">
                <a:latin typeface="Times New Roman" charset="0"/>
              </a:rPr>
              <a:t> Modular Processors that perform specific, ordered actions on each URI in turn. These include fetching the URI, analyzing the returned results, and passing discovered URIs back to the Frontier.</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z="3200"/>
              <a:t>Mercator (Altavista Crawler):  Main Components</a:t>
            </a:r>
            <a:endParaRPr lang="en-US"/>
          </a:p>
        </p:txBody>
      </p:sp>
      <p:sp>
        <p:nvSpPr>
          <p:cNvPr id="166915" name="Text Box 3"/>
          <p:cNvSpPr txBox="1">
            <a:spLocks noChangeArrowheads="1"/>
          </p:cNvSpPr>
          <p:nvPr/>
        </p:nvSpPr>
        <p:spPr bwMode="auto">
          <a:xfrm>
            <a:off x="533400" y="1447800"/>
            <a:ext cx="8077200" cy="5021263"/>
          </a:xfrm>
          <a:prstGeom prst="rect">
            <a:avLst/>
          </a:prstGeom>
          <a:noFill/>
          <a:ln w="9525">
            <a:noFill/>
            <a:miter lim="800000"/>
            <a:headEnd/>
            <a:tailEnd/>
          </a:ln>
        </p:spPr>
        <p:txBody>
          <a:bodyPr>
            <a:prstTxWarp prst="textNoShape">
              <a:avLst/>
            </a:prstTxWarp>
            <a:spAutoFit/>
          </a:bodyPr>
          <a:lstStyle/>
          <a:p>
            <a:pPr marL="287338" indent="-287338" eaLnBrk="0" hangingPunct="0">
              <a:spcBef>
                <a:spcPct val="50000"/>
              </a:spcBef>
            </a:pPr>
            <a:r>
              <a:rPr lang="en-US" sz="2400">
                <a:latin typeface="Times New Roman" charset="0"/>
                <a:ea typeface="Times New Roman" charset="0"/>
                <a:cs typeface="Times New Roman" charset="0"/>
              </a:rPr>
              <a:t>•	</a:t>
            </a:r>
            <a:r>
              <a:rPr lang="en-US" sz="2400">
                <a:latin typeface="Times New Roman" charset="0"/>
              </a:rPr>
              <a:t>Crawling is carried out by multiple </a:t>
            </a:r>
            <a:r>
              <a:rPr lang="en-US" sz="2400" b="1">
                <a:solidFill>
                  <a:srgbClr val="0000CC"/>
                </a:solidFill>
                <a:latin typeface="Times New Roman" charset="0"/>
              </a:rPr>
              <a:t>worker threads</a:t>
            </a:r>
            <a:r>
              <a:rPr lang="en-US" sz="2400">
                <a:latin typeface="Times New Roman" charset="0"/>
              </a:rPr>
              <a:t>, e.g., 500 threads for a big crawl.</a:t>
            </a:r>
            <a:endParaRPr lang="en-US" sz="2400" b="1">
              <a:solidFill>
                <a:srgbClr val="0000CC"/>
              </a:solidFill>
              <a:latin typeface="Times New Roman" charset="0"/>
            </a:endParaRPr>
          </a:p>
          <a:p>
            <a:pPr marL="287338" indent="-287338" eaLnBrk="0" hangingPunct="0">
              <a:spcBef>
                <a:spcPct val="50000"/>
              </a:spcBef>
            </a:pPr>
            <a:r>
              <a:rPr lang="en-US" sz="2400">
                <a:latin typeface="Times New Roman" charset="0"/>
                <a:ea typeface="Times New Roman" charset="0"/>
                <a:cs typeface="Times New Roman" charset="0"/>
              </a:rPr>
              <a:t>•	The </a:t>
            </a:r>
            <a:r>
              <a:rPr lang="en-US" sz="2400" b="1">
                <a:solidFill>
                  <a:srgbClr val="0000CC"/>
                </a:solidFill>
                <a:latin typeface="Times New Roman" charset="0"/>
              </a:rPr>
              <a:t>URL frontier</a:t>
            </a:r>
            <a:r>
              <a:rPr lang="en-US" sz="2400">
                <a:latin typeface="Times New Roman" charset="0"/>
              </a:rPr>
              <a:t> stores the list of absolute URLs to download.</a:t>
            </a:r>
          </a:p>
          <a:p>
            <a:pPr marL="287338" indent="-287338" eaLnBrk="0" hangingPunct="0">
              <a:spcBef>
                <a:spcPct val="50000"/>
              </a:spcBef>
            </a:pPr>
            <a:r>
              <a:rPr lang="en-US" sz="2400">
                <a:latin typeface="Times New Roman" charset="0"/>
                <a:ea typeface="Times New Roman" charset="0"/>
                <a:cs typeface="Times New Roman" charset="0"/>
              </a:rPr>
              <a:t>•	The </a:t>
            </a:r>
            <a:r>
              <a:rPr lang="en-US" sz="2400" b="1">
                <a:solidFill>
                  <a:srgbClr val="0000CC"/>
                </a:solidFill>
                <a:latin typeface="Times New Roman" charset="0"/>
                <a:ea typeface="Times New Roman" charset="0"/>
                <a:cs typeface="Times New Roman" charset="0"/>
              </a:rPr>
              <a:t>DNS resolver</a:t>
            </a:r>
            <a:r>
              <a:rPr lang="en-US" sz="2400">
                <a:latin typeface="Times New Roman" charset="0"/>
                <a:ea typeface="Times New Roman" charset="0"/>
                <a:cs typeface="Times New Roman" charset="0"/>
              </a:rPr>
              <a:t> resolves domain names into IP addresses.</a:t>
            </a:r>
          </a:p>
          <a:p>
            <a:pPr marL="287338" indent="-287338" eaLnBrk="0" hangingPunct="0">
              <a:spcBef>
                <a:spcPct val="50000"/>
              </a:spcBef>
            </a:pPr>
            <a:r>
              <a:rPr lang="en-US" sz="2400">
                <a:latin typeface="Times New Roman" charset="0"/>
                <a:ea typeface="Times New Roman" charset="0"/>
                <a:cs typeface="Times New Roman" charset="0"/>
              </a:rPr>
              <a:t>•	</a:t>
            </a:r>
            <a:r>
              <a:rPr lang="en-US" sz="2400" b="1">
                <a:solidFill>
                  <a:srgbClr val="0000CC"/>
                </a:solidFill>
                <a:latin typeface="Times New Roman" charset="0"/>
                <a:ea typeface="Times New Roman" charset="0"/>
                <a:cs typeface="Times New Roman" charset="0"/>
              </a:rPr>
              <a:t>Protocol modules</a:t>
            </a:r>
            <a:r>
              <a:rPr lang="en-US" sz="2400">
                <a:latin typeface="Times New Roman" charset="0"/>
                <a:ea typeface="Times New Roman" charset="0"/>
                <a:cs typeface="Times New Roman" charset="0"/>
              </a:rPr>
              <a:t> download documents using appropriate protocol (e.g., HTML).</a:t>
            </a:r>
          </a:p>
          <a:p>
            <a:pPr marL="287338" indent="-287338" eaLnBrk="0" hangingPunct="0">
              <a:spcBef>
                <a:spcPct val="50000"/>
              </a:spcBef>
            </a:pPr>
            <a:r>
              <a:rPr lang="en-US" sz="2400">
                <a:latin typeface="Times New Roman" charset="0"/>
                <a:ea typeface="Times New Roman" charset="0"/>
                <a:cs typeface="Times New Roman" charset="0"/>
              </a:rPr>
              <a:t>•	</a:t>
            </a:r>
            <a:r>
              <a:rPr lang="en-US" sz="2400" b="1">
                <a:solidFill>
                  <a:srgbClr val="0000CC"/>
                </a:solidFill>
                <a:latin typeface="Times New Roman" charset="0"/>
                <a:ea typeface="Times New Roman" charset="0"/>
                <a:cs typeface="Times New Roman" charset="0"/>
              </a:rPr>
              <a:t>Link extractor</a:t>
            </a:r>
            <a:r>
              <a:rPr lang="en-US" sz="2400">
                <a:solidFill>
                  <a:schemeClr val="tx2"/>
                </a:solidFill>
                <a:latin typeface="Times New Roman" charset="0"/>
                <a:ea typeface="Times New Roman" charset="0"/>
                <a:cs typeface="Times New Roman" charset="0"/>
              </a:rPr>
              <a:t> extracts URLs from pages and converts to absolute URLs.</a:t>
            </a:r>
          </a:p>
          <a:p>
            <a:pPr marL="287338" indent="-287338" eaLnBrk="0" hangingPunct="0">
              <a:spcBef>
                <a:spcPct val="50000"/>
              </a:spcBef>
            </a:pPr>
            <a:r>
              <a:rPr lang="en-US" sz="2400">
                <a:latin typeface="Times New Roman" charset="0"/>
                <a:ea typeface="Times New Roman" charset="0"/>
                <a:cs typeface="Times New Roman" charset="0"/>
              </a:rPr>
              <a:t>•	</a:t>
            </a:r>
            <a:r>
              <a:rPr lang="en-US" sz="2400" b="1">
                <a:solidFill>
                  <a:srgbClr val="0000CC"/>
                </a:solidFill>
                <a:latin typeface="Times New Roman" charset="0"/>
                <a:ea typeface="Times New Roman" charset="0"/>
                <a:cs typeface="Times New Roman" charset="0"/>
              </a:rPr>
              <a:t>URL filter</a:t>
            </a:r>
            <a:r>
              <a:rPr lang="en-US" sz="2400">
                <a:latin typeface="Times New Roman" charset="0"/>
                <a:ea typeface="Times New Roman" charset="0"/>
                <a:cs typeface="Times New Roman" charset="0"/>
              </a:rPr>
              <a:t> and </a:t>
            </a:r>
            <a:r>
              <a:rPr lang="en-US" sz="2400" b="1">
                <a:solidFill>
                  <a:srgbClr val="0000CC"/>
                </a:solidFill>
                <a:latin typeface="Times New Roman" charset="0"/>
                <a:ea typeface="Times New Roman" charset="0"/>
                <a:cs typeface="Times New Roman" charset="0"/>
              </a:rPr>
              <a:t>duplicate URL eliminator</a:t>
            </a:r>
            <a:r>
              <a:rPr lang="en-US" sz="2400">
                <a:solidFill>
                  <a:schemeClr val="tx2"/>
                </a:solidFill>
                <a:latin typeface="Times New Roman" charset="0"/>
                <a:ea typeface="Times New Roman" charset="0"/>
                <a:cs typeface="Times New Roman" charset="0"/>
              </a:rPr>
              <a:t> determine which URLs to add to frontier.</a:t>
            </a:r>
            <a:r>
              <a:rPr lang="en-US" sz="2400" b="1">
                <a:solidFill>
                  <a:srgbClr val="0000CC"/>
                </a:solidFill>
                <a:latin typeface="Times New Roman" charset="0"/>
                <a:ea typeface="Times New Roman" charset="0"/>
                <a:cs typeface="Times New Roman" charset="0"/>
              </a:rPr>
              <a:t> </a:t>
            </a:r>
            <a:endParaRPr lang="en-US" sz="2400">
              <a:latin typeface="Times New Roman" charset="0"/>
            </a:endParaRP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a:t>Mercator: The URL Frontier</a:t>
            </a:r>
          </a:p>
        </p:txBody>
      </p:sp>
      <p:sp>
        <p:nvSpPr>
          <p:cNvPr id="168963" name="Text Box 3"/>
          <p:cNvSpPr txBox="1">
            <a:spLocks noChangeArrowheads="1"/>
          </p:cNvSpPr>
          <p:nvPr/>
        </p:nvSpPr>
        <p:spPr bwMode="auto">
          <a:xfrm>
            <a:off x="457200" y="1752600"/>
            <a:ext cx="8305800" cy="46561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a:latin typeface="Times New Roman" charset="0"/>
              </a:rPr>
              <a:t>A repository with two pluggable methods: add a URL, get a URL.</a:t>
            </a:r>
          </a:p>
          <a:p>
            <a:pPr eaLnBrk="0" hangingPunct="0">
              <a:spcBef>
                <a:spcPct val="50000"/>
              </a:spcBef>
            </a:pPr>
            <a:r>
              <a:rPr lang="en-US" sz="2400">
                <a:latin typeface="Times New Roman" charset="0"/>
              </a:rPr>
              <a:t>Most web crawlers use variations of breadth-first traversal, but ...</a:t>
            </a:r>
          </a:p>
          <a:p>
            <a:pPr eaLnBrk="0" hangingPunct="0">
              <a:spcBef>
                <a:spcPct val="50000"/>
              </a:spcBef>
            </a:pPr>
            <a:r>
              <a:rPr lang="en-US" sz="2400">
                <a:latin typeface="Times New Roman" charset="0"/>
                <a:ea typeface="Times New Roman" charset="0"/>
                <a:cs typeface="Times New Roman" charset="0"/>
              </a:rPr>
              <a:t>•   Most URLs on a web page are relative (about 80%).</a:t>
            </a:r>
          </a:p>
          <a:p>
            <a:pPr eaLnBrk="0" hangingPunct="0">
              <a:spcBef>
                <a:spcPct val="50000"/>
              </a:spcBef>
            </a:pPr>
            <a:r>
              <a:rPr lang="en-US" sz="2400">
                <a:latin typeface="Times New Roman" charset="0"/>
                <a:ea typeface="Times New Roman" charset="0"/>
                <a:cs typeface="Times New Roman" charset="0"/>
              </a:rPr>
              <a:t>•   A single FIFO queue, serving many threads, would send many simultaneous requests to a single server.</a:t>
            </a:r>
          </a:p>
          <a:p>
            <a:pPr eaLnBrk="0" hangingPunct="0">
              <a:spcBef>
                <a:spcPct val="50000"/>
              </a:spcBef>
            </a:pPr>
            <a:r>
              <a:rPr lang="en-US" sz="2400" b="1" i="1">
                <a:solidFill>
                  <a:srgbClr val="0000CC"/>
                </a:solidFill>
                <a:latin typeface="Times New Roman" charset="0"/>
              </a:rPr>
              <a:t>Weak politeness guarantee:</a:t>
            </a:r>
            <a:r>
              <a:rPr lang="en-US" sz="2400">
                <a:solidFill>
                  <a:schemeClr val="tx2"/>
                </a:solidFill>
                <a:latin typeface="Times New Roman" charset="0"/>
              </a:rPr>
              <a:t> Only one thread allowed to contact a particular web server.</a:t>
            </a:r>
          </a:p>
          <a:p>
            <a:pPr eaLnBrk="0" hangingPunct="0">
              <a:spcBef>
                <a:spcPct val="50000"/>
              </a:spcBef>
            </a:pPr>
            <a:r>
              <a:rPr lang="en-US" sz="2400" b="1" i="1">
                <a:solidFill>
                  <a:srgbClr val="0000CC"/>
                </a:solidFill>
                <a:latin typeface="Times New Roman" charset="0"/>
              </a:rPr>
              <a:t>Stronger politeness guarantee:</a:t>
            </a:r>
            <a:r>
              <a:rPr lang="en-US" sz="2400" b="1">
                <a:solidFill>
                  <a:srgbClr val="0000CC"/>
                </a:solidFill>
                <a:latin typeface="Times New Roman" charset="0"/>
              </a:rPr>
              <a:t> </a:t>
            </a:r>
            <a:r>
              <a:rPr lang="en-US" sz="2400">
                <a:latin typeface="Times New Roman" charset="0"/>
              </a:rPr>
              <a:t>Maintain </a:t>
            </a:r>
            <a:r>
              <a:rPr lang="en-US" sz="2400" i="1">
                <a:latin typeface="Times New Roman" charset="0"/>
              </a:rPr>
              <a:t>n</a:t>
            </a:r>
            <a:r>
              <a:rPr lang="en-US" sz="2400">
                <a:latin typeface="Times New Roman" charset="0"/>
              </a:rPr>
              <a:t> FIFO queues, each for a single host, which feed the queues for the crawling threads by rules based on priority and politeness factors.</a:t>
            </a: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a:t>Mercator: Duplicate URL Elimination</a:t>
            </a:r>
          </a:p>
        </p:txBody>
      </p:sp>
      <p:sp>
        <p:nvSpPr>
          <p:cNvPr id="171011" name="Text Box 3"/>
          <p:cNvSpPr txBox="1">
            <a:spLocks noChangeArrowheads="1"/>
          </p:cNvSpPr>
          <p:nvPr/>
        </p:nvSpPr>
        <p:spPr bwMode="auto">
          <a:xfrm>
            <a:off x="838200" y="1600200"/>
            <a:ext cx="7848600" cy="48387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a:solidFill>
                  <a:srgbClr val="0000CC"/>
                </a:solidFill>
                <a:latin typeface="Times New Roman" charset="0"/>
              </a:rPr>
              <a:t>Duplicate URLs</a:t>
            </a:r>
            <a:r>
              <a:rPr lang="en-US" sz="2400">
                <a:latin typeface="Times New Roman" charset="0"/>
              </a:rPr>
              <a:t> are not added to the URL Frontier</a:t>
            </a:r>
          </a:p>
          <a:p>
            <a:pPr eaLnBrk="0" hangingPunct="0">
              <a:spcBef>
                <a:spcPct val="50000"/>
              </a:spcBef>
            </a:pPr>
            <a:r>
              <a:rPr lang="en-US" sz="2400">
                <a:latin typeface="Times New Roman" charset="0"/>
              </a:rPr>
              <a:t>Requires efficient data structure to store all URLs that have been seen and to check a new URL.</a:t>
            </a:r>
          </a:p>
          <a:p>
            <a:pPr eaLnBrk="0" hangingPunct="0">
              <a:spcBef>
                <a:spcPct val="50000"/>
              </a:spcBef>
            </a:pPr>
            <a:r>
              <a:rPr lang="en-US" sz="2400" b="1">
                <a:solidFill>
                  <a:srgbClr val="0000CC"/>
                </a:solidFill>
                <a:latin typeface="Times New Roman" charset="0"/>
              </a:rPr>
              <a:t>In memory:</a:t>
            </a:r>
            <a:r>
              <a:rPr lang="en-US" sz="2400" b="1">
                <a:latin typeface="Times New Roman" charset="0"/>
              </a:rPr>
              <a:t> </a:t>
            </a:r>
          </a:p>
          <a:p>
            <a:pPr eaLnBrk="0" hangingPunct="0">
              <a:spcBef>
                <a:spcPct val="50000"/>
              </a:spcBef>
            </a:pPr>
            <a:r>
              <a:rPr lang="en-US" sz="2400">
                <a:latin typeface="Times New Roman" charset="0"/>
              </a:rPr>
              <a:t>Represent URL by 8-byte checksum.  Maintain in-memory hash table of URLs.</a:t>
            </a:r>
          </a:p>
          <a:p>
            <a:pPr eaLnBrk="0" hangingPunct="0">
              <a:spcBef>
                <a:spcPct val="50000"/>
              </a:spcBef>
            </a:pPr>
            <a:r>
              <a:rPr lang="en-US" sz="2400">
                <a:latin typeface="Times New Roman" charset="0"/>
              </a:rPr>
              <a:t>Requires 5 Gigabytes for 1 billion URLs.</a:t>
            </a:r>
          </a:p>
          <a:p>
            <a:pPr eaLnBrk="0" hangingPunct="0">
              <a:spcBef>
                <a:spcPct val="50000"/>
              </a:spcBef>
            </a:pPr>
            <a:r>
              <a:rPr lang="en-US" sz="2400" b="1">
                <a:solidFill>
                  <a:srgbClr val="0000CC"/>
                </a:solidFill>
                <a:latin typeface="Times New Roman" charset="0"/>
              </a:rPr>
              <a:t>Disk based:</a:t>
            </a:r>
          </a:p>
          <a:p>
            <a:pPr eaLnBrk="0" hangingPunct="0">
              <a:spcBef>
                <a:spcPct val="50000"/>
              </a:spcBef>
            </a:pPr>
            <a:r>
              <a:rPr lang="en-US" sz="2400">
                <a:latin typeface="Times New Roman" charset="0"/>
              </a:rPr>
              <a:t>Combination of disk file and in-memory cache with batch updating to minimize disk head movement.</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a:t>Mercator: Domain Name Lookup</a:t>
            </a:r>
          </a:p>
        </p:txBody>
      </p:sp>
      <p:sp>
        <p:nvSpPr>
          <p:cNvPr id="173059" name="Text Box 3"/>
          <p:cNvSpPr txBox="1">
            <a:spLocks noChangeArrowheads="1"/>
          </p:cNvSpPr>
          <p:nvPr/>
        </p:nvSpPr>
        <p:spPr bwMode="auto">
          <a:xfrm>
            <a:off x="609600" y="1676400"/>
            <a:ext cx="8001000" cy="37433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a:latin typeface="Times New Roman" charset="0"/>
              </a:rPr>
              <a:t>Resolving domain names to IP addresses is a major bottleneck of web crawlers. </a:t>
            </a:r>
          </a:p>
          <a:p>
            <a:pPr eaLnBrk="0" hangingPunct="0">
              <a:spcBef>
                <a:spcPct val="50000"/>
              </a:spcBef>
            </a:pPr>
            <a:r>
              <a:rPr lang="en-US" sz="2400" b="1">
                <a:solidFill>
                  <a:srgbClr val="0000CC"/>
                </a:solidFill>
                <a:latin typeface="Times New Roman" charset="0"/>
              </a:rPr>
              <a:t>Approach:</a:t>
            </a:r>
          </a:p>
          <a:p>
            <a:pPr eaLnBrk="0" hangingPunct="0">
              <a:spcBef>
                <a:spcPct val="50000"/>
              </a:spcBef>
            </a:pPr>
            <a:r>
              <a:rPr lang="en-US" sz="2400">
                <a:latin typeface="Times New Roman" charset="0"/>
                <a:ea typeface="Times New Roman" charset="0"/>
                <a:cs typeface="Times New Roman" charset="0"/>
              </a:rPr>
              <a:t>•   Separate DNS resolver and cache on each crawling computer.</a:t>
            </a:r>
          </a:p>
          <a:p>
            <a:pPr eaLnBrk="0" hangingPunct="0">
              <a:spcBef>
                <a:spcPct val="50000"/>
              </a:spcBef>
            </a:pPr>
            <a:r>
              <a:rPr lang="en-US" sz="2400">
                <a:latin typeface="Times New Roman" charset="0"/>
                <a:ea typeface="Times New Roman" charset="0"/>
                <a:cs typeface="Times New Roman" charset="0"/>
              </a:rPr>
              <a:t>•   Create multi-threaded version of DNS code (BIND).</a:t>
            </a:r>
          </a:p>
          <a:p>
            <a:pPr eaLnBrk="0" hangingPunct="0">
              <a:spcBef>
                <a:spcPct val="50000"/>
              </a:spcBef>
            </a:pPr>
            <a:r>
              <a:rPr lang="en-US" sz="2400">
                <a:latin typeface="Times New Roman" charset="0"/>
                <a:ea typeface="Times New Roman" charset="0"/>
                <a:cs typeface="Times New Roman" charset="0"/>
              </a:rPr>
              <a:t>These changes reduced DNS loop-up from 70% to 14% of each thread's elapsed time.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229600" cy="1143000"/>
          </a:xfrm>
        </p:spPr>
        <p:txBody>
          <a:bodyPr/>
          <a:lstStyle/>
          <a:p>
            <a:pPr eaLnBrk="1" hangingPunct="1"/>
            <a:r>
              <a:rPr lang="en-US"/>
              <a:t>Crawlers vs Browsers vs Scrapers</a:t>
            </a:r>
            <a:endParaRPr lang="en-GB"/>
          </a:p>
        </p:txBody>
      </p:sp>
      <p:sp>
        <p:nvSpPr>
          <p:cNvPr id="33795" name="Text Box 3"/>
          <p:cNvSpPr txBox="1">
            <a:spLocks noChangeArrowheads="1"/>
          </p:cNvSpPr>
          <p:nvPr/>
        </p:nvSpPr>
        <p:spPr bwMode="auto">
          <a:xfrm>
            <a:off x="990600" y="2057400"/>
            <a:ext cx="7162800" cy="3231654"/>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buFontTx/>
              <a:buChar char="•"/>
            </a:pPr>
            <a:r>
              <a:rPr lang="en-US" sz="2400" dirty="0">
                <a:solidFill>
                  <a:srgbClr val="FF0000"/>
                </a:solidFill>
                <a:latin typeface="Times New Roman" charset="0"/>
              </a:rPr>
              <a:t>Crawlers</a:t>
            </a:r>
            <a:r>
              <a:rPr lang="en-US" sz="2400" dirty="0">
                <a:latin typeface="Times New Roman" charset="0"/>
              </a:rPr>
              <a:t> automatically harvest all types of files on the web</a:t>
            </a:r>
          </a:p>
          <a:p>
            <a:pPr marL="339725" indent="-339725" eaLnBrk="0" hangingPunct="0">
              <a:spcBef>
                <a:spcPct val="50000"/>
              </a:spcBef>
              <a:buFontTx/>
              <a:buChar char="•"/>
            </a:pPr>
            <a:r>
              <a:rPr lang="en-US" sz="2400" dirty="0">
                <a:solidFill>
                  <a:srgbClr val="FF0000"/>
                </a:solidFill>
                <a:latin typeface="Times New Roman" charset="0"/>
              </a:rPr>
              <a:t>Browsers</a:t>
            </a:r>
            <a:r>
              <a:rPr lang="en-US" sz="2400" dirty="0">
                <a:latin typeface="Times New Roman" charset="0"/>
              </a:rPr>
              <a:t> are manual crawlers</a:t>
            </a:r>
          </a:p>
          <a:p>
            <a:pPr marL="339725" indent="-339725" eaLnBrk="0" hangingPunct="0">
              <a:spcBef>
                <a:spcPct val="50000"/>
              </a:spcBef>
              <a:buFontTx/>
              <a:buChar char="•"/>
            </a:pPr>
            <a:r>
              <a:rPr lang="en-US" sz="2400" dirty="0">
                <a:solidFill>
                  <a:srgbClr val="FF0000"/>
                </a:solidFill>
                <a:latin typeface="Times New Roman" charset="0"/>
              </a:rPr>
              <a:t>Web Scrapers</a:t>
            </a:r>
            <a:r>
              <a:rPr lang="en-US" sz="2400" dirty="0">
                <a:latin typeface="Times New Roman" charset="0"/>
              </a:rPr>
              <a:t> automatically harvest the visual files for a web site, are manually directed, and are limited crawlers (sometimes called “screen scrapers”)</a:t>
            </a:r>
          </a:p>
          <a:p>
            <a:pPr marL="339725" indent="-339725" eaLnBrk="0" hangingPunct="0">
              <a:spcBef>
                <a:spcPct val="50000"/>
              </a:spcBef>
            </a:pPr>
            <a:endParaRPr lang="en-US" sz="2400" dirty="0">
              <a:latin typeface="Times New Roman"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a:t>Robots Exclusion</a:t>
            </a:r>
          </a:p>
        </p:txBody>
      </p:sp>
      <p:sp>
        <p:nvSpPr>
          <p:cNvPr id="175107" name="Text Box 3"/>
          <p:cNvSpPr txBox="1">
            <a:spLocks noChangeArrowheads="1"/>
          </p:cNvSpPr>
          <p:nvPr/>
        </p:nvSpPr>
        <p:spPr bwMode="auto">
          <a:xfrm>
            <a:off x="990600" y="1676400"/>
            <a:ext cx="7924800" cy="4108450"/>
          </a:xfrm>
          <a:prstGeom prst="rect">
            <a:avLst/>
          </a:prstGeom>
          <a:noFill/>
          <a:ln w="9525">
            <a:noFill/>
            <a:miter lim="800000"/>
            <a:headEnd/>
            <a:tailEnd/>
          </a:ln>
        </p:spPr>
        <p:txBody>
          <a:bodyPr>
            <a:prstTxWarp prst="textNoShape">
              <a:avLst/>
            </a:prstTxWarp>
            <a:spAutoFit/>
          </a:bodyPr>
          <a:lstStyle/>
          <a:p>
            <a:pPr eaLnBrk="0" hangingPunct="0"/>
            <a:r>
              <a:rPr lang="en-US" sz="2400" b="1">
                <a:solidFill>
                  <a:srgbClr val="0000CC"/>
                </a:solidFill>
                <a:latin typeface="Times New Roman" charset="0"/>
              </a:rPr>
              <a:t>The Robots Exclusion Protocol</a:t>
            </a:r>
            <a:r>
              <a:rPr lang="en-US" sz="2400">
                <a:latin typeface="Times New Roman" charset="0"/>
              </a:rPr>
              <a:t>  </a:t>
            </a:r>
          </a:p>
          <a:p>
            <a:pPr eaLnBrk="0" hangingPunct="0">
              <a:spcBef>
                <a:spcPct val="50000"/>
              </a:spcBef>
            </a:pPr>
            <a:r>
              <a:rPr lang="en-US" sz="2400">
                <a:latin typeface="Times New Roman" charset="0"/>
              </a:rPr>
              <a:t>A Web site administrator can indicate which parts of the site should not be visited by a robot, by providing a specially formatted file on their site, in http://.../robots.txt.</a:t>
            </a:r>
          </a:p>
          <a:p>
            <a:pPr eaLnBrk="0" hangingPunct="0">
              <a:spcBef>
                <a:spcPct val="50000"/>
              </a:spcBef>
            </a:pPr>
            <a:r>
              <a:rPr lang="en-US" sz="2400" b="1">
                <a:solidFill>
                  <a:srgbClr val="0000CC"/>
                </a:solidFill>
                <a:latin typeface="Times New Roman" charset="0"/>
              </a:rPr>
              <a:t>The Robots META tag</a:t>
            </a:r>
            <a:r>
              <a:rPr lang="en-US" sz="2400">
                <a:latin typeface="Times New Roman" charset="0"/>
              </a:rPr>
              <a:t>  </a:t>
            </a:r>
          </a:p>
          <a:p>
            <a:pPr eaLnBrk="0" hangingPunct="0">
              <a:spcBef>
                <a:spcPct val="50000"/>
              </a:spcBef>
            </a:pPr>
            <a:r>
              <a:rPr lang="en-US" sz="2400">
                <a:latin typeface="Times New Roman" charset="0"/>
              </a:rPr>
              <a:t>A Web author can indicate if a page may or may not be indexed, or analyzed for links, through the use of a special HTML META tag</a:t>
            </a:r>
          </a:p>
          <a:p>
            <a:pPr eaLnBrk="0" hangingPunct="0">
              <a:spcBef>
                <a:spcPct val="50000"/>
              </a:spcBef>
            </a:pPr>
            <a:r>
              <a:rPr lang="en-US" sz="2400" b="1">
                <a:solidFill>
                  <a:srgbClr val="0000CC"/>
                </a:solidFill>
                <a:latin typeface="Times New Roman" charset="0"/>
              </a:rPr>
              <a:t>See:</a:t>
            </a:r>
            <a:r>
              <a:rPr lang="en-US" sz="2400">
                <a:latin typeface="Times New Roman" charset="0"/>
              </a:rPr>
              <a:t> http://www.robotstxt.org/wc/exclusion.html</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t>Robots Exclusion</a:t>
            </a:r>
          </a:p>
        </p:txBody>
      </p:sp>
      <p:sp>
        <p:nvSpPr>
          <p:cNvPr id="177155" name="Text Box 3"/>
          <p:cNvSpPr txBox="1">
            <a:spLocks noChangeArrowheads="1"/>
          </p:cNvSpPr>
          <p:nvPr/>
        </p:nvSpPr>
        <p:spPr bwMode="auto">
          <a:xfrm>
            <a:off x="533400" y="1524000"/>
            <a:ext cx="8382000" cy="46561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a:solidFill>
                  <a:srgbClr val="A15F1D"/>
                </a:solidFill>
                <a:latin typeface="Times New Roman" charset="0"/>
              </a:rPr>
              <a:t>Example file:</a:t>
            </a:r>
            <a:r>
              <a:rPr lang="en-US" sz="2400">
                <a:latin typeface="Times New Roman" charset="0"/>
              </a:rPr>
              <a:t> /robots.txt</a:t>
            </a:r>
          </a:p>
          <a:p>
            <a:pPr eaLnBrk="0" hangingPunct="0">
              <a:spcBef>
                <a:spcPct val="50000"/>
              </a:spcBef>
            </a:pPr>
            <a:r>
              <a:rPr lang="en-US" sz="2400">
                <a:latin typeface="Times New Roman" charset="0"/>
              </a:rPr>
              <a:t># Disallow allow all robots</a:t>
            </a:r>
          </a:p>
          <a:p>
            <a:pPr eaLnBrk="0" hangingPunct="0"/>
            <a:r>
              <a:rPr lang="en-US" sz="2400">
                <a:latin typeface="Times New Roman" charset="0"/>
              </a:rPr>
              <a:t>User-agent: *</a:t>
            </a:r>
          </a:p>
          <a:p>
            <a:pPr eaLnBrk="0" hangingPunct="0"/>
            <a:r>
              <a:rPr lang="en-US" sz="2400">
                <a:latin typeface="Times New Roman" charset="0"/>
              </a:rPr>
              <a:t>Disallow: /cyberworld/map/ </a:t>
            </a:r>
          </a:p>
          <a:p>
            <a:pPr eaLnBrk="0" hangingPunct="0"/>
            <a:r>
              <a:rPr lang="en-US" sz="2400">
                <a:latin typeface="Times New Roman" charset="0"/>
              </a:rPr>
              <a:t>Disallow: /tmp/           # these will soon disappear</a:t>
            </a:r>
          </a:p>
          <a:p>
            <a:pPr eaLnBrk="0" hangingPunct="0"/>
            <a:r>
              <a:rPr lang="en-US" sz="2400">
                <a:latin typeface="Times New Roman" charset="0"/>
              </a:rPr>
              <a:t>Disallow: /foo.html</a:t>
            </a:r>
          </a:p>
          <a:p>
            <a:pPr eaLnBrk="0" hangingPunct="0"/>
            <a:endParaRPr lang="en-US" sz="2400">
              <a:latin typeface="Times New Roman" charset="0"/>
            </a:endParaRPr>
          </a:p>
          <a:p>
            <a:pPr eaLnBrk="0" hangingPunct="0"/>
            <a:r>
              <a:rPr lang="en-US" sz="2400">
                <a:latin typeface="Times New Roman" charset="0"/>
              </a:rPr>
              <a:t># To allow Cybermapper</a:t>
            </a:r>
          </a:p>
          <a:p>
            <a:pPr eaLnBrk="0" hangingPunct="0"/>
            <a:r>
              <a:rPr lang="en-US" sz="2400">
                <a:latin typeface="Times New Roman" charset="0"/>
              </a:rPr>
              <a:t>User-agent: cybermapper</a:t>
            </a:r>
          </a:p>
          <a:p>
            <a:pPr eaLnBrk="0" hangingPunct="0"/>
            <a:r>
              <a:rPr lang="en-US" sz="2400">
                <a:latin typeface="Times New Roman" charset="0"/>
              </a:rPr>
              <a:t>Disallow:</a:t>
            </a:r>
          </a:p>
          <a:p>
            <a:pPr eaLnBrk="0" hangingPunct="0">
              <a:spcBef>
                <a:spcPct val="50000"/>
              </a:spcBef>
              <a:spcAft>
                <a:spcPct val="50000"/>
              </a:spcAft>
            </a:pPr>
            <a:endParaRPr lang="en-US" sz="2400">
              <a:latin typeface="Times New Roman" charset="0"/>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z="4000"/>
              <a:t>Extracts from:</a:t>
            </a:r>
            <a:br>
              <a:rPr lang="en-US" sz="4000"/>
            </a:br>
            <a:r>
              <a:rPr lang="en-US" sz="4000"/>
              <a:t>http://www.nytimes.com/robots.txt</a:t>
            </a:r>
            <a:endParaRPr lang="en-US"/>
          </a:p>
        </p:txBody>
      </p:sp>
      <p:sp>
        <p:nvSpPr>
          <p:cNvPr id="179203" name="Text Box 3"/>
          <p:cNvSpPr txBox="1">
            <a:spLocks noChangeArrowheads="1"/>
          </p:cNvSpPr>
          <p:nvPr/>
        </p:nvSpPr>
        <p:spPr bwMode="auto">
          <a:xfrm>
            <a:off x="2133600" y="1600200"/>
            <a:ext cx="5486400" cy="5203825"/>
          </a:xfrm>
          <a:prstGeom prst="rect">
            <a:avLst/>
          </a:prstGeom>
          <a:noFill/>
          <a:ln w="9525">
            <a:noFill/>
            <a:miter lim="800000"/>
            <a:headEnd/>
            <a:tailEnd/>
          </a:ln>
        </p:spPr>
        <p:txBody>
          <a:bodyPr>
            <a:prstTxWarp prst="textNoShape">
              <a:avLst/>
            </a:prstTxWarp>
            <a:spAutoFit/>
          </a:bodyPr>
          <a:lstStyle/>
          <a:p>
            <a:pPr eaLnBrk="0" hangingPunct="0"/>
            <a:r>
              <a:rPr lang="en-US" sz="2400">
                <a:latin typeface="Arial Unicode MS" charset="0"/>
              </a:rPr>
              <a:t># robots.txt, nytimes.com 4/10/2002 </a:t>
            </a:r>
          </a:p>
          <a:p>
            <a:pPr eaLnBrk="0" hangingPunct="0"/>
            <a:r>
              <a:rPr lang="en-US" sz="2400">
                <a:latin typeface="Arial Unicode MS" charset="0"/>
              </a:rPr>
              <a:t>User-agent: * </a:t>
            </a:r>
          </a:p>
          <a:p>
            <a:pPr eaLnBrk="0" hangingPunct="0"/>
            <a:r>
              <a:rPr lang="en-US" sz="2400">
                <a:latin typeface="Arial Unicode MS" charset="0"/>
              </a:rPr>
              <a:t>Disallow: /2000</a:t>
            </a:r>
          </a:p>
          <a:p>
            <a:pPr eaLnBrk="0" hangingPunct="0"/>
            <a:r>
              <a:rPr lang="en-US" sz="2400">
                <a:latin typeface="Arial Unicode MS" charset="0"/>
              </a:rPr>
              <a:t>Disallow: /2001 </a:t>
            </a:r>
          </a:p>
          <a:p>
            <a:pPr eaLnBrk="0" hangingPunct="0"/>
            <a:r>
              <a:rPr lang="en-US" sz="2400">
                <a:latin typeface="Arial Unicode MS" charset="0"/>
              </a:rPr>
              <a:t>Disallow: /2002 </a:t>
            </a:r>
          </a:p>
          <a:p>
            <a:pPr eaLnBrk="0" hangingPunct="0"/>
            <a:r>
              <a:rPr lang="en-US" sz="2400">
                <a:latin typeface="Arial Unicode MS" charset="0"/>
              </a:rPr>
              <a:t>Disallow: /learning </a:t>
            </a:r>
          </a:p>
          <a:p>
            <a:pPr eaLnBrk="0" hangingPunct="0"/>
            <a:r>
              <a:rPr lang="en-US" sz="2400">
                <a:latin typeface="Arial Unicode MS" charset="0"/>
              </a:rPr>
              <a:t>Disallow: /library </a:t>
            </a:r>
          </a:p>
          <a:p>
            <a:pPr eaLnBrk="0" hangingPunct="0"/>
            <a:r>
              <a:rPr lang="en-US" sz="2400">
                <a:latin typeface="Arial Unicode MS" charset="0"/>
              </a:rPr>
              <a:t>Disallow: /reuters </a:t>
            </a:r>
          </a:p>
          <a:p>
            <a:pPr eaLnBrk="0" hangingPunct="0"/>
            <a:r>
              <a:rPr lang="en-US" sz="2400">
                <a:latin typeface="Arial Unicode MS" charset="0"/>
              </a:rPr>
              <a:t>Disallow: /cnet </a:t>
            </a:r>
          </a:p>
          <a:p>
            <a:pPr eaLnBrk="0" hangingPunct="0"/>
            <a:r>
              <a:rPr lang="en-US" sz="2400">
                <a:latin typeface="Arial Unicode MS" charset="0"/>
              </a:rPr>
              <a:t>Disallow: /archives </a:t>
            </a:r>
          </a:p>
          <a:p>
            <a:pPr eaLnBrk="0" hangingPunct="0"/>
            <a:r>
              <a:rPr lang="en-US" sz="2400">
                <a:latin typeface="Arial Unicode MS" charset="0"/>
              </a:rPr>
              <a:t>Disallow: /indexes </a:t>
            </a:r>
          </a:p>
          <a:p>
            <a:pPr eaLnBrk="0" hangingPunct="0"/>
            <a:r>
              <a:rPr lang="en-US" sz="2400">
                <a:latin typeface="Arial Unicode MS" charset="0"/>
              </a:rPr>
              <a:t>Disallow: /weather </a:t>
            </a:r>
          </a:p>
          <a:p>
            <a:pPr eaLnBrk="0" hangingPunct="0"/>
            <a:r>
              <a:rPr lang="en-US" sz="2400">
                <a:latin typeface="Arial Unicode MS" charset="0"/>
              </a:rPr>
              <a:t>Disallow: /RealMedia </a:t>
            </a: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a:t>The Robots META tag</a:t>
            </a:r>
          </a:p>
        </p:txBody>
      </p:sp>
      <p:sp>
        <p:nvSpPr>
          <p:cNvPr id="181251" name="Text Box 3"/>
          <p:cNvSpPr txBox="1">
            <a:spLocks noChangeArrowheads="1"/>
          </p:cNvSpPr>
          <p:nvPr/>
        </p:nvSpPr>
        <p:spPr bwMode="auto">
          <a:xfrm>
            <a:off x="152400" y="1752600"/>
            <a:ext cx="8610600" cy="3925888"/>
          </a:xfrm>
          <a:prstGeom prst="rect">
            <a:avLst/>
          </a:prstGeom>
          <a:noFill/>
          <a:ln w="9525">
            <a:noFill/>
            <a:miter lim="800000"/>
            <a:headEnd/>
            <a:tailEnd/>
          </a:ln>
        </p:spPr>
        <p:txBody>
          <a:bodyPr>
            <a:prstTxWarp prst="textNoShape">
              <a:avLst/>
            </a:prstTxWarp>
            <a:spAutoFit/>
          </a:bodyPr>
          <a:lstStyle/>
          <a:p>
            <a:pPr eaLnBrk="0" hangingPunct="0"/>
            <a:r>
              <a:rPr lang="en-US" sz="2400">
                <a:latin typeface="Times New Roman" charset="0"/>
              </a:rPr>
              <a:t>The </a:t>
            </a:r>
            <a:r>
              <a:rPr lang="en-US" sz="2400" b="1">
                <a:solidFill>
                  <a:srgbClr val="0000CC"/>
                </a:solidFill>
                <a:latin typeface="Times New Roman" charset="0"/>
              </a:rPr>
              <a:t>Robots META tag</a:t>
            </a:r>
            <a:r>
              <a:rPr lang="en-US" sz="2400">
                <a:latin typeface="Times New Roman" charset="0"/>
              </a:rPr>
              <a:t> allows HTML authors to indicate to visiting robots if a document may be indexed, or used to harvest more links. No server administrator action is required.</a:t>
            </a:r>
          </a:p>
          <a:p>
            <a:pPr eaLnBrk="0" hangingPunct="0">
              <a:spcBef>
                <a:spcPct val="50000"/>
              </a:spcBef>
            </a:pPr>
            <a:r>
              <a:rPr lang="en-US" sz="2400" i="1">
                <a:latin typeface="Times New Roman" charset="0"/>
              </a:rPr>
              <a:t>Note that currently only a few robots implement this.</a:t>
            </a:r>
            <a:endParaRPr lang="en-US" sz="2400">
              <a:latin typeface="Times New Roman" charset="0"/>
            </a:endParaRPr>
          </a:p>
          <a:p>
            <a:pPr eaLnBrk="0" hangingPunct="0">
              <a:spcBef>
                <a:spcPct val="50000"/>
              </a:spcBef>
            </a:pPr>
            <a:r>
              <a:rPr lang="en-US" sz="2400">
                <a:latin typeface="Times New Roman" charset="0"/>
              </a:rPr>
              <a:t>In this simple example:</a:t>
            </a:r>
          </a:p>
          <a:p>
            <a:pPr eaLnBrk="0" hangingPunct="0">
              <a:spcBef>
                <a:spcPct val="50000"/>
              </a:spcBef>
            </a:pPr>
            <a:r>
              <a:rPr lang="en-US" sz="2400">
                <a:latin typeface="Times New Roman" charset="0"/>
              </a:rPr>
              <a:t>&lt;meta name="robots" content="noindex, nofollow"&gt;</a:t>
            </a:r>
          </a:p>
          <a:p>
            <a:pPr eaLnBrk="0" hangingPunct="0">
              <a:spcBef>
                <a:spcPct val="50000"/>
              </a:spcBef>
            </a:pPr>
            <a:r>
              <a:rPr lang="en-US" sz="2400">
                <a:latin typeface="Times New Roman" charset="0"/>
              </a:rPr>
              <a:t>a robot should neither index this document, nor analyze it for links.</a:t>
            </a:r>
          </a:p>
          <a:p>
            <a:pPr algn="r" eaLnBrk="0" hangingPunct="0">
              <a:spcBef>
                <a:spcPct val="50000"/>
              </a:spcBef>
            </a:pPr>
            <a:r>
              <a:rPr lang="en-US" sz="2400" i="1">
                <a:latin typeface="Times New Roman" charset="0"/>
              </a:rPr>
              <a:t>http://www.robotstxt.org/wc/exclusion.html#meta</a:t>
            </a:r>
            <a:endParaRPr lang="en-US" sz="2400">
              <a:latin typeface="Times New Roman" charset="0"/>
            </a:endParaRP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t>High Performance Web Crawling</a:t>
            </a:r>
          </a:p>
        </p:txBody>
      </p:sp>
      <p:sp>
        <p:nvSpPr>
          <p:cNvPr id="183299" name="Text Box 3"/>
          <p:cNvSpPr txBox="1">
            <a:spLocks noChangeArrowheads="1"/>
          </p:cNvSpPr>
          <p:nvPr/>
        </p:nvSpPr>
        <p:spPr bwMode="auto">
          <a:xfrm>
            <a:off x="609600" y="1676400"/>
            <a:ext cx="8153400" cy="3743325"/>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pPr>
            <a:r>
              <a:rPr lang="en-US" sz="2400" b="1" i="1">
                <a:solidFill>
                  <a:srgbClr val="0000CC"/>
                </a:solidFill>
                <a:latin typeface="Times New Roman" charset="0"/>
              </a:rPr>
              <a:t>The web is growing fast:</a:t>
            </a:r>
          </a:p>
          <a:p>
            <a:pPr marL="339725" indent="-339725" eaLnBrk="0" hangingPunct="0">
              <a:spcBef>
                <a:spcPct val="50000"/>
              </a:spcBef>
            </a:pPr>
            <a:r>
              <a:rPr lang="en-US" sz="2400">
                <a:latin typeface="Times New Roman" charset="0"/>
                <a:ea typeface="Times New Roman" charset="0"/>
                <a:cs typeface="Times New Roman" charset="0"/>
              </a:rPr>
              <a:t>•	To crawl a billion pages a month, a crawler must download about 400 pages per second.</a:t>
            </a:r>
          </a:p>
          <a:p>
            <a:pPr marL="339725" indent="-339725" eaLnBrk="0" hangingPunct="0">
              <a:spcBef>
                <a:spcPct val="50000"/>
              </a:spcBef>
            </a:pPr>
            <a:r>
              <a:rPr lang="en-US" sz="2400">
                <a:latin typeface="Times New Roman" charset="0"/>
                <a:ea typeface="Times New Roman" charset="0"/>
                <a:cs typeface="Times New Roman" charset="0"/>
              </a:rPr>
              <a:t>•	Internal data structures must scale beyond the limits of main memory.</a:t>
            </a:r>
          </a:p>
          <a:p>
            <a:pPr marL="339725" indent="-339725" eaLnBrk="0" hangingPunct="0">
              <a:spcBef>
                <a:spcPct val="50000"/>
              </a:spcBef>
            </a:pPr>
            <a:r>
              <a:rPr lang="en-US" sz="2400" b="1" i="1">
                <a:solidFill>
                  <a:srgbClr val="0000CC"/>
                </a:solidFill>
                <a:latin typeface="Times New Roman" charset="0"/>
                <a:ea typeface="Times New Roman" charset="0"/>
                <a:cs typeface="Times New Roman" charset="0"/>
              </a:rPr>
              <a:t>Politeness:</a:t>
            </a:r>
          </a:p>
          <a:p>
            <a:pPr marL="339725" indent="-339725" eaLnBrk="0" hangingPunct="0">
              <a:spcBef>
                <a:spcPct val="50000"/>
              </a:spcBef>
            </a:pPr>
            <a:r>
              <a:rPr lang="en-US" sz="2400">
                <a:latin typeface="Times New Roman" charset="0"/>
                <a:ea typeface="Times New Roman" charset="0"/>
                <a:cs typeface="Times New Roman" charset="0"/>
              </a:rPr>
              <a:t>•	A web crawler must not overload the servers that it is downloading from.</a:t>
            </a:r>
          </a:p>
        </p:txBody>
      </p:sp>
      <p:sp>
        <p:nvSpPr>
          <p:cNvPr id="183300" name="Rectangle 4"/>
          <p:cNvSpPr>
            <a:spLocks noChangeArrowheads="1"/>
          </p:cNvSpPr>
          <p:nvPr/>
        </p:nvSpPr>
        <p:spPr bwMode="auto">
          <a:xfrm>
            <a:off x="315913" y="6904038"/>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srcRect/>
          <a:stretch>
            <a:fillRect/>
          </a:stretch>
        </p:blipFill>
        <p:spPr bwMode="auto">
          <a:xfrm>
            <a:off x="152400" y="914400"/>
            <a:ext cx="8839200" cy="5397500"/>
          </a:xfrm>
          <a:prstGeom prst="rect">
            <a:avLst/>
          </a:prstGeom>
          <a:noFill/>
          <a:ln w="9525">
            <a:noFill/>
            <a:miter lim="800000"/>
            <a:headEnd/>
            <a:tailEnd/>
          </a:ln>
        </p:spPr>
      </p:pic>
      <p:sp>
        <p:nvSpPr>
          <p:cNvPr id="185347" name="Text Box 3"/>
          <p:cNvSpPr txBox="1">
            <a:spLocks noChangeArrowheads="1"/>
          </p:cNvSpPr>
          <p:nvPr/>
        </p:nvSpPr>
        <p:spPr bwMode="auto">
          <a:xfrm>
            <a:off x="2133600" y="228600"/>
            <a:ext cx="3994150" cy="457200"/>
          </a:xfrm>
          <a:prstGeom prst="rect">
            <a:avLst/>
          </a:prstGeom>
          <a:noFill/>
          <a:ln w="9525">
            <a:noFill/>
            <a:miter lim="800000"/>
            <a:headEnd/>
            <a:tailEnd/>
          </a:ln>
        </p:spPr>
        <p:txBody>
          <a:bodyPr wrap="none">
            <a:prstTxWarp prst="textNoShape">
              <a:avLst/>
            </a:prstTxWarp>
            <a:spAutoFit/>
          </a:bodyPr>
          <a:lstStyle/>
          <a:p>
            <a:r>
              <a:rPr lang="en-US" sz="2400" b="1">
                <a:solidFill>
                  <a:schemeClr val="hlink"/>
                </a:solidFill>
                <a:hlinkClick r:id="rId4"/>
              </a:rPr>
              <a:t>http://spiders.must.die.net</a:t>
            </a:r>
            <a:endParaRPr lang="en-US" sz="2400" b="1">
              <a:solidFill>
                <a:schemeClr val="hlink"/>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0"/>
            <a:ext cx="8229600" cy="1143000"/>
          </a:xfrm>
        </p:spPr>
        <p:txBody>
          <a:bodyPr/>
          <a:lstStyle/>
          <a:p>
            <a:pPr eaLnBrk="1" hangingPunct="1"/>
            <a:r>
              <a:rPr lang="en-US"/>
              <a:t>Spider Traps</a:t>
            </a:r>
            <a:endParaRPr lang="en-GB"/>
          </a:p>
        </p:txBody>
      </p:sp>
      <p:sp>
        <p:nvSpPr>
          <p:cNvPr id="187395" name="Rectangle 3"/>
          <p:cNvSpPr>
            <a:spLocks noGrp="1" noChangeArrowheads="1"/>
          </p:cNvSpPr>
          <p:nvPr>
            <p:ph type="body" idx="1"/>
          </p:nvPr>
        </p:nvSpPr>
        <p:spPr>
          <a:xfrm>
            <a:off x="533400" y="1066800"/>
            <a:ext cx="8229600" cy="4525963"/>
          </a:xfrm>
        </p:spPr>
        <p:txBody>
          <a:bodyPr/>
          <a:lstStyle/>
          <a:p>
            <a:pPr eaLnBrk="1" hangingPunct="1">
              <a:lnSpc>
                <a:spcPct val="90000"/>
              </a:lnSpc>
              <a:spcBef>
                <a:spcPct val="50000"/>
              </a:spcBef>
              <a:buFontTx/>
              <a:buChar char="•"/>
            </a:pPr>
            <a:r>
              <a:rPr lang="en-US" sz="2000">
                <a:ea typeface="Times New Roman" charset="0"/>
                <a:cs typeface="Times New Roman" charset="0"/>
              </a:rPr>
              <a:t>A spider trap (or crawler trap) is a set of web pages that may intentionally or unintentionally be used to cause a web crawler or search bot to make an infinite number of requests or cause a poorly constructed crawler to crash. </a:t>
            </a:r>
          </a:p>
          <a:p>
            <a:pPr eaLnBrk="1" hangingPunct="1">
              <a:lnSpc>
                <a:spcPct val="90000"/>
              </a:lnSpc>
              <a:spcBef>
                <a:spcPct val="50000"/>
              </a:spcBef>
              <a:buFontTx/>
              <a:buChar char="•"/>
            </a:pPr>
            <a:r>
              <a:rPr lang="en-US" sz="2000">
                <a:ea typeface="Times New Roman" charset="0"/>
                <a:cs typeface="Times New Roman" charset="0"/>
              </a:rPr>
              <a:t>Spider traps may be created</a:t>
            </a:r>
            <a:r>
              <a:rPr lang="en-US" sz="2400">
                <a:ea typeface="Times New Roman" charset="0"/>
                <a:cs typeface="Times New Roman" charset="0"/>
              </a:rPr>
              <a:t> </a:t>
            </a:r>
            <a:r>
              <a:rPr lang="en-US" sz="2000">
                <a:ea typeface="Times New Roman" charset="0"/>
                <a:cs typeface="Times New Roman" charset="0"/>
              </a:rPr>
              <a:t>to "catch" spambots or other crawlers that waste a website's bandwidth. Common techniques used are:</a:t>
            </a:r>
          </a:p>
          <a:p>
            <a:pPr lvl="1" eaLnBrk="1" hangingPunct="1">
              <a:lnSpc>
                <a:spcPct val="90000"/>
              </a:lnSpc>
              <a:spcBef>
                <a:spcPct val="50000"/>
              </a:spcBef>
              <a:buFont typeface="Arial" charset="0"/>
              <a:buChar char="•"/>
            </a:pPr>
            <a:r>
              <a:rPr lang="en-US" sz="1800">
                <a:ea typeface="Times New Roman" charset="0"/>
                <a:cs typeface="Times New Roman" charset="0"/>
              </a:rPr>
              <a:t>creation of indefinitely deep directory structures like</a:t>
            </a:r>
          </a:p>
          <a:p>
            <a:pPr lvl="2" eaLnBrk="1" hangingPunct="1">
              <a:lnSpc>
                <a:spcPct val="90000"/>
              </a:lnSpc>
              <a:spcBef>
                <a:spcPct val="50000"/>
              </a:spcBef>
              <a:buFont typeface="Arial" charset="0"/>
              <a:buChar char="•"/>
            </a:pPr>
            <a:r>
              <a:rPr lang="en-US" sz="1600">
                <a:ea typeface="Times New Roman" charset="0"/>
                <a:cs typeface="Times New Roman" charset="0"/>
              </a:rPr>
              <a:t>http://foo.com/bar/foo/bar/foo/bar/foo/bar/.....</a:t>
            </a:r>
          </a:p>
          <a:p>
            <a:pPr lvl="1" eaLnBrk="1" hangingPunct="1">
              <a:lnSpc>
                <a:spcPct val="90000"/>
              </a:lnSpc>
              <a:spcBef>
                <a:spcPct val="50000"/>
              </a:spcBef>
              <a:buFont typeface="Arial" charset="0"/>
              <a:buChar char="•"/>
            </a:pPr>
            <a:r>
              <a:rPr lang="en-US" sz="1800">
                <a:ea typeface="Times New Roman" charset="0"/>
                <a:cs typeface="Times New Roman" charset="0"/>
              </a:rPr>
              <a:t>dynamic pages like calendars that produce an infinite number of pages for a web crawler to follow.</a:t>
            </a:r>
          </a:p>
          <a:p>
            <a:pPr lvl="1" eaLnBrk="1" hangingPunct="1">
              <a:lnSpc>
                <a:spcPct val="90000"/>
              </a:lnSpc>
              <a:spcBef>
                <a:spcPct val="50000"/>
              </a:spcBef>
              <a:buFont typeface="Arial" charset="0"/>
              <a:buChar char="•"/>
            </a:pPr>
            <a:r>
              <a:rPr lang="en-US" sz="1800">
                <a:ea typeface="Times New Roman" charset="0"/>
                <a:cs typeface="Times New Roman" charset="0"/>
              </a:rPr>
              <a:t>pages filled with a large number of characters, crashing the lexical analyzer parsing the page.</a:t>
            </a:r>
          </a:p>
          <a:p>
            <a:pPr lvl="1" eaLnBrk="1" hangingPunct="1">
              <a:lnSpc>
                <a:spcPct val="90000"/>
              </a:lnSpc>
              <a:spcBef>
                <a:spcPct val="50000"/>
              </a:spcBef>
              <a:buFont typeface="Arial" charset="0"/>
              <a:buChar char="•"/>
            </a:pPr>
            <a:r>
              <a:rPr lang="en-US" sz="1800">
                <a:ea typeface="Times New Roman" charset="0"/>
                <a:cs typeface="Times New Roman" charset="0"/>
              </a:rPr>
              <a:t>pages with session-id's based on required cookies</a:t>
            </a:r>
          </a:p>
          <a:p>
            <a:pPr lvl="1" eaLnBrk="1" hangingPunct="1">
              <a:lnSpc>
                <a:spcPct val="90000"/>
              </a:lnSpc>
              <a:spcBef>
                <a:spcPct val="50000"/>
              </a:spcBef>
              <a:buFont typeface="Arial" charset="0"/>
              <a:buChar char="•"/>
            </a:pPr>
            <a:r>
              <a:rPr lang="en-US" sz="1800">
                <a:ea typeface="Times New Roman" charset="0"/>
                <a:cs typeface="Times New Roman" charset="0"/>
              </a:rPr>
              <a:t>Others?</a:t>
            </a:r>
            <a:endParaRPr lang="en-US" sz="2000">
              <a:ea typeface="Times New Roman" charset="0"/>
              <a:cs typeface="Times New Roman" charset="0"/>
            </a:endParaRPr>
          </a:p>
          <a:p>
            <a:pPr eaLnBrk="1" hangingPunct="1">
              <a:lnSpc>
                <a:spcPct val="90000"/>
              </a:lnSpc>
              <a:spcBef>
                <a:spcPct val="50000"/>
              </a:spcBef>
              <a:buFontTx/>
              <a:buChar char="•"/>
            </a:pPr>
            <a:r>
              <a:rPr lang="en-US" sz="2000">
                <a:ea typeface="Times New Roman" charset="0"/>
                <a:cs typeface="Times New Roman" charset="0"/>
              </a:rPr>
              <a:t>There is no algorithm to detect all spider traps. Some classes of traps can be detected automatically, but new, unrecognized traps arise quickly.</a:t>
            </a:r>
            <a:endParaRPr lang="en-GB" sz="20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a:t>Research Topics in Web Crawling</a:t>
            </a:r>
            <a:endParaRPr lang="en-GB"/>
          </a:p>
        </p:txBody>
      </p:sp>
      <p:sp>
        <p:nvSpPr>
          <p:cNvPr id="189443" name="Rectangle 3"/>
          <p:cNvSpPr>
            <a:spLocks noGrp="1" noChangeArrowheads="1"/>
          </p:cNvSpPr>
          <p:nvPr>
            <p:ph type="body" idx="1"/>
          </p:nvPr>
        </p:nvSpPr>
        <p:spPr/>
        <p:txBody>
          <a:bodyPr/>
          <a:lstStyle/>
          <a:p>
            <a:pPr eaLnBrk="1" hangingPunct="1">
              <a:lnSpc>
                <a:spcPct val="90000"/>
              </a:lnSpc>
              <a:spcBef>
                <a:spcPct val="50000"/>
              </a:spcBef>
            </a:pPr>
            <a:r>
              <a:rPr lang="en-US" sz="2800">
                <a:ea typeface="Times New Roman" charset="0"/>
                <a:cs typeface="Times New Roman" charset="0"/>
              </a:rPr>
              <a:t>Intelligent crawling - focused crawling	</a:t>
            </a:r>
          </a:p>
          <a:p>
            <a:pPr lvl="1" eaLnBrk="1" hangingPunct="1">
              <a:lnSpc>
                <a:spcPct val="90000"/>
              </a:lnSpc>
              <a:spcBef>
                <a:spcPct val="50000"/>
              </a:spcBef>
            </a:pPr>
            <a:r>
              <a:rPr lang="en-GB" sz="2400"/>
              <a:t>How frequently to crawl</a:t>
            </a:r>
          </a:p>
          <a:p>
            <a:pPr lvl="1" eaLnBrk="1" hangingPunct="1">
              <a:lnSpc>
                <a:spcPct val="90000"/>
              </a:lnSpc>
              <a:spcBef>
                <a:spcPct val="50000"/>
              </a:spcBef>
            </a:pPr>
            <a:r>
              <a:rPr lang="en-GB" sz="2400"/>
              <a:t>What to crawl</a:t>
            </a:r>
          </a:p>
          <a:p>
            <a:pPr lvl="1" eaLnBrk="1" hangingPunct="1">
              <a:lnSpc>
                <a:spcPct val="90000"/>
              </a:lnSpc>
              <a:spcBef>
                <a:spcPct val="50000"/>
              </a:spcBef>
            </a:pPr>
            <a:r>
              <a:rPr lang="en-GB" sz="2400"/>
              <a:t>What strategies to use.</a:t>
            </a:r>
          </a:p>
          <a:p>
            <a:pPr eaLnBrk="1" hangingPunct="1">
              <a:lnSpc>
                <a:spcPct val="90000"/>
              </a:lnSpc>
              <a:spcBef>
                <a:spcPct val="50000"/>
              </a:spcBef>
            </a:pPr>
            <a:r>
              <a:rPr lang="en-US" sz="2800">
                <a:ea typeface="Times New Roman" charset="0"/>
                <a:cs typeface="Times New Roman" charset="0"/>
              </a:rPr>
              <a:t>•	</a:t>
            </a:r>
            <a:r>
              <a:rPr lang="en-GB" sz="2800"/>
              <a:t>Identification of anomalies and crawling traps.</a:t>
            </a:r>
          </a:p>
          <a:p>
            <a:pPr eaLnBrk="1" hangingPunct="1">
              <a:lnSpc>
                <a:spcPct val="90000"/>
              </a:lnSpc>
              <a:spcBef>
                <a:spcPct val="50000"/>
              </a:spcBef>
            </a:pPr>
            <a:r>
              <a:rPr lang="en-US" sz="2800">
                <a:ea typeface="Times New Roman" charset="0"/>
                <a:cs typeface="Times New Roman" charset="0"/>
              </a:rPr>
              <a:t>•	</a:t>
            </a:r>
            <a:r>
              <a:rPr lang="en-GB" sz="2800"/>
              <a:t>Strategies for crawling based on the content of web pages (focused and selective crawling).</a:t>
            </a:r>
          </a:p>
          <a:p>
            <a:pPr eaLnBrk="1" hangingPunct="1">
              <a:lnSpc>
                <a:spcPct val="90000"/>
              </a:lnSpc>
              <a:spcBef>
                <a:spcPct val="50000"/>
              </a:spcBef>
            </a:pPr>
            <a:r>
              <a:rPr lang="en-US" sz="2800">
                <a:ea typeface="Times New Roman" charset="0"/>
                <a:cs typeface="Times New Roman" charset="0"/>
              </a:rPr>
              <a:t>•	Duplicate detection.</a:t>
            </a:r>
            <a:endParaRPr lang="en-GB" sz="2800"/>
          </a:p>
          <a:p>
            <a:pPr eaLnBrk="1" hangingPunct="1">
              <a:lnSpc>
                <a:spcPct val="90000"/>
              </a:lnSpc>
            </a:pPr>
            <a:endParaRPr lang="en-GB" sz="28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a:t>Detecting Bots</a:t>
            </a:r>
          </a:p>
        </p:txBody>
      </p:sp>
      <p:sp>
        <p:nvSpPr>
          <p:cNvPr id="191491" name="Text Box 3"/>
          <p:cNvSpPr txBox="1">
            <a:spLocks noChangeArrowheads="1"/>
          </p:cNvSpPr>
          <p:nvPr/>
        </p:nvSpPr>
        <p:spPr bwMode="auto">
          <a:xfrm>
            <a:off x="381000" y="1371600"/>
            <a:ext cx="7924800" cy="4364038"/>
          </a:xfrm>
          <a:prstGeom prst="rect">
            <a:avLst/>
          </a:prstGeom>
          <a:noFill/>
          <a:ln w="9525">
            <a:noFill/>
            <a:miter lim="800000"/>
            <a:headEnd/>
            <a:tailEnd/>
          </a:ln>
        </p:spPr>
        <p:txBody>
          <a:bodyPr>
            <a:prstTxWarp prst="textNoShape">
              <a:avLst/>
            </a:prstTxWarp>
            <a:spAutoFit/>
          </a:bodyPr>
          <a:lstStyle/>
          <a:p>
            <a:pPr>
              <a:lnSpc>
                <a:spcPct val="130000"/>
              </a:lnSpc>
            </a:pPr>
            <a:r>
              <a:rPr lang="en-US" sz="2400" b="1" i="1">
                <a:solidFill>
                  <a:srgbClr val="FF0000"/>
                </a:solidFill>
                <a:latin typeface="Lucida Grande" charset="0"/>
                <a:ea typeface="Times New Roman" charset="0"/>
                <a:cs typeface="Times New Roman" charset="0"/>
              </a:rPr>
              <a:t>It’s the wild, wild west out there!</a:t>
            </a:r>
            <a:endParaRPr lang="en-US" sz="2400" b="1" i="1">
              <a:latin typeface="Times New Roman" charset="0"/>
              <a:ea typeface="Times New Roman" charset="0"/>
              <a:cs typeface="Times New Roman" charset="0"/>
            </a:endParaRPr>
          </a:p>
          <a:p>
            <a:pPr>
              <a:lnSpc>
                <a:spcPct val="130000"/>
              </a:lnSpc>
            </a:pPr>
            <a:r>
              <a:rPr lang="en-US" sz="2400" b="1">
                <a:latin typeface="Times New Roman" charset="0"/>
                <a:ea typeface="Times New Roman" charset="0"/>
                <a:cs typeface="Times New Roman" charset="0"/>
              </a:rPr>
              <a:t>Inspect Server Logs:</a:t>
            </a:r>
          </a:p>
          <a:p>
            <a:pPr>
              <a:lnSpc>
                <a:spcPct val="130000"/>
              </a:lnSpc>
              <a:buFontTx/>
              <a:buChar char="•"/>
            </a:pPr>
            <a:r>
              <a:rPr lang="en-US" sz="2400" b="1">
                <a:latin typeface="Times New Roman" charset="0"/>
                <a:ea typeface="Times New Roman" charset="0"/>
                <a:cs typeface="Times New Roman" charset="0"/>
              </a:rPr>
              <a:t>User Agent Name</a:t>
            </a:r>
            <a:r>
              <a:rPr lang="en-US" sz="2400">
                <a:latin typeface="Times New Roman" charset="0"/>
                <a:ea typeface="Times New Roman" charset="0"/>
                <a:cs typeface="Times New Roman" charset="0"/>
              </a:rPr>
              <a:t> - user agent name. </a:t>
            </a:r>
          </a:p>
          <a:p>
            <a:pPr>
              <a:lnSpc>
                <a:spcPct val="130000"/>
              </a:lnSpc>
              <a:buFontTx/>
              <a:buChar char="•"/>
            </a:pPr>
            <a:r>
              <a:rPr lang="en-US" sz="2400" b="1">
                <a:latin typeface="Times New Roman" charset="0"/>
                <a:ea typeface="Times New Roman" charset="0"/>
                <a:cs typeface="Times New Roman" charset="0"/>
              </a:rPr>
              <a:t>Frequency of Access</a:t>
            </a:r>
            <a:r>
              <a:rPr lang="en-US" sz="2400">
                <a:latin typeface="Times New Roman" charset="0"/>
                <a:ea typeface="Times New Roman" charset="0"/>
                <a:cs typeface="Times New Roman" charset="0"/>
              </a:rPr>
              <a:t> - A very large volume of accesses from the same IP address is usually a tale-tell sign of a bot or spider.</a:t>
            </a:r>
          </a:p>
          <a:p>
            <a:pPr>
              <a:lnSpc>
                <a:spcPct val="130000"/>
              </a:lnSpc>
              <a:buFontTx/>
              <a:buChar char="•"/>
            </a:pPr>
            <a:r>
              <a:rPr lang="en-US" sz="2400" b="1">
                <a:latin typeface="Times New Roman" charset="0"/>
                <a:ea typeface="Times New Roman" charset="0"/>
                <a:cs typeface="Times New Roman" charset="0"/>
              </a:rPr>
              <a:t>Access Method</a:t>
            </a:r>
            <a:r>
              <a:rPr lang="en-US" sz="2400">
                <a:latin typeface="Times New Roman" charset="0"/>
                <a:ea typeface="Times New Roman" charset="0"/>
                <a:cs typeface="Times New Roman" charset="0"/>
              </a:rPr>
              <a:t> - Web browsers being used by human users will almost always download all of the images too. A bot typically only goes after the text.</a:t>
            </a:r>
            <a:r>
              <a:rPr lang="en-US" sz="2400">
                <a:latin typeface="Times New Roman" charset="0"/>
              </a:rPr>
              <a:t> </a:t>
            </a:r>
          </a:p>
          <a:p>
            <a:pPr>
              <a:lnSpc>
                <a:spcPct val="130000"/>
              </a:lnSpc>
              <a:buFontTx/>
              <a:buChar char="•"/>
            </a:pPr>
            <a:r>
              <a:rPr lang="en-US" sz="2400" b="1">
                <a:latin typeface="Times New Roman" charset="0"/>
              </a:rPr>
              <a:t>Access Pattern</a:t>
            </a:r>
            <a:r>
              <a:rPr lang="en-US" sz="2400">
                <a:latin typeface="Times New Roman" charset="0"/>
              </a:rPr>
              <a:t> - Not erratic</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a:t>Web Crawler</a:t>
            </a:r>
          </a:p>
        </p:txBody>
      </p:sp>
      <p:sp>
        <p:nvSpPr>
          <p:cNvPr id="193539" name="Rectangle 3"/>
          <p:cNvSpPr>
            <a:spLocks noGrp="1" noChangeArrowheads="1"/>
          </p:cNvSpPr>
          <p:nvPr>
            <p:ph type="body" idx="1"/>
          </p:nvPr>
        </p:nvSpPr>
        <p:spPr/>
        <p:txBody>
          <a:bodyPr/>
          <a:lstStyle/>
          <a:p>
            <a:pPr eaLnBrk="1" hangingPunct="1">
              <a:lnSpc>
                <a:spcPct val="90000"/>
              </a:lnSpc>
            </a:pPr>
            <a:r>
              <a:rPr lang="en-US" sz="2800"/>
              <a:t>Program that autonomously navigates the web and downloads documents</a:t>
            </a:r>
          </a:p>
          <a:p>
            <a:pPr eaLnBrk="1" hangingPunct="1">
              <a:lnSpc>
                <a:spcPct val="90000"/>
              </a:lnSpc>
            </a:pPr>
            <a:r>
              <a:rPr lang="en-US" sz="2800"/>
              <a:t>For a simple crawler</a:t>
            </a:r>
          </a:p>
          <a:p>
            <a:pPr lvl="1" eaLnBrk="1" hangingPunct="1">
              <a:lnSpc>
                <a:spcPct val="90000"/>
              </a:lnSpc>
            </a:pPr>
            <a:r>
              <a:rPr lang="en-US" sz="2400"/>
              <a:t>start with a seed URL, </a:t>
            </a:r>
            <a:r>
              <a:rPr lang="en-US" sz="2400" i="1"/>
              <a:t>S</a:t>
            </a:r>
            <a:r>
              <a:rPr lang="en-US" sz="2400" i="1" baseline="-25000"/>
              <a:t>0</a:t>
            </a:r>
          </a:p>
          <a:p>
            <a:pPr lvl="1" eaLnBrk="1" hangingPunct="1">
              <a:lnSpc>
                <a:spcPct val="90000"/>
              </a:lnSpc>
            </a:pPr>
            <a:r>
              <a:rPr lang="en-US" sz="2400"/>
              <a:t>download all reachable pages from </a:t>
            </a:r>
            <a:r>
              <a:rPr lang="en-US" sz="2400" i="1"/>
              <a:t>S</a:t>
            </a:r>
            <a:r>
              <a:rPr lang="en-US" sz="2400" i="1" baseline="-25000"/>
              <a:t>0 </a:t>
            </a:r>
          </a:p>
          <a:p>
            <a:pPr lvl="1" eaLnBrk="1" hangingPunct="1">
              <a:lnSpc>
                <a:spcPct val="90000"/>
              </a:lnSpc>
            </a:pPr>
            <a:r>
              <a:rPr lang="en-US" sz="2400"/>
              <a:t>repeat the process for each new page</a:t>
            </a:r>
          </a:p>
          <a:p>
            <a:pPr lvl="1" eaLnBrk="1" hangingPunct="1">
              <a:lnSpc>
                <a:spcPct val="90000"/>
              </a:lnSpc>
            </a:pPr>
            <a:r>
              <a:rPr lang="en-US" sz="2400"/>
              <a:t>until a sufficient number of pages are retrieved</a:t>
            </a:r>
          </a:p>
          <a:p>
            <a:pPr eaLnBrk="1" hangingPunct="1">
              <a:lnSpc>
                <a:spcPct val="90000"/>
              </a:lnSpc>
            </a:pPr>
            <a:r>
              <a:rPr lang="en-US" sz="2800"/>
              <a:t>Ideal crawler</a:t>
            </a:r>
          </a:p>
          <a:p>
            <a:pPr lvl="1" eaLnBrk="1" hangingPunct="1">
              <a:lnSpc>
                <a:spcPct val="90000"/>
              </a:lnSpc>
            </a:pPr>
            <a:r>
              <a:rPr lang="en-US" sz="2400"/>
              <a:t>recognize relevant pages</a:t>
            </a:r>
          </a:p>
          <a:p>
            <a:pPr lvl="1" eaLnBrk="1" hangingPunct="1">
              <a:lnSpc>
                <a:spcPct val="90000"/>
              </a:lnSpc>
            </a:pPr>
            <a:r>
              <a:rPr lang="en-US" sz="2400"/>
              <a:t>limit fetching to most relevant pages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lstStyle/>
          <a:p>
            <a:r>
              <a:rPr lang="en-US" sz="3600" dirty="0"/>
              <a:t>Open source crawlers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7841"/>
            <a:ext cx="9144000" cy="4607102"/>
          </a:xfrm>
          <a:prstGeom prst="rect">
            <a:avLst/>
          </a:prstGeom>
        </p:spPr>
      </p:pic>
    </p:spTree>
    <p:extLst>
      <p:ext uri="{BB962C8B-B14F-4D97-AF65-F5344CB8AC3E}">
        <p14:creationId xmlns:p14="http://schemas.microsoft.com/office/powerpoint/2010/main" val="14004359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t>Nature of Crawl</a:t>
            </a:r>
          </a:p>
        </p:txBody>
      </p:sp>
      <p:sp>
        <p:nvSpPr>
          <p:cNvPr id="195587" name="Rectangle 3"/>
          <p:cNvSpPr>
            <a:spLocks noGrp="1" noChangeArrowheads="1"/>
          </p:cNvSpPr>
          <p:nvPr>
            <p:ph type="body" idx="1"/>
          </p:nvPr>
        </p:nvSpPr>
        <p:spPr/>
        <p:txBody>
          <a:bodyPr/>
          <a:lstStyle/>
          <a:p>
            <a:pPr eaLnBrk="1" hangingPunct="1"/>
            <a:r>
              <a:rPr lang="en-US"/>
              <a:t>Broadly categorized into</a:t>
            </a:r>
          </a:p>
          <a:p>
            <a:pPr lvl="1" eaLnBrk="1" hangingPunct="1"/>
            <a:r>
              <a:rPr lang="en-US"/>
              <a:t>Exhaustive crawl</a:t>
            </a:r>
          </a:p>
          <a:p>
            <a:pPr lvl="2" eaLnBrk="1" hangingPunct="1"/>
            <a:r>
              <a:rPr lang="en-US"/>
              <a:t>broad coverage</a:t>
            </a:r>
          </a:p>
          <a:p>
            <a:pPr lvl="2" eaLnBrk="1" hangingPunct="1"/>
            <a:r>
              <a:rPr lang="en-US"/>
              <a:t>used by general purpose search engines</a:t>
            </a:r>
          </a:p>
          <a:p>
            <a:pPr lvl="1" eaLnBrk="1" hangingPunct="1"/>
            <a:r>
              <a:rPr lang="en-US"/>
              <a:t>Selective crawl</a:t>
            </a:r>
          </a:p>
          <a:p>
            <a:pPr lvl="2" eaLnBrk="1" hangingPunct="1"/>
            <a:r>
              <a:rPr lang="en-US"/>
              <a:t>fetch pages according to some criteria, for e.g., popular pages, similar pages</a:t>
            </a:r>
          </a:p>
          <a:p>
            <a:pPr lvl="2" eaLnBrk="1" hangingPunct="1"/>
            <a:r>
              <a:rPr lang="en-US"/>
              <a:t>exploit semantic content, rich contextual aspects</a:t>
            </a:r>
          </a:p>
          <a:p>
            <a:pPr eaLnBrk="1" hangingPunct="1"/>
            <a:endParaRPr lang="en-US"/>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a:t>Selective Crawling</a:t>
            </a:r>
          </a:p>
        </p:txBody>
      </p:sp>
      <p:sp>
        <p:nvSpPr>
          <p:cNvPr id="197635" name="Rectangle 3"/>
          <p:cNvSpPr>
            <a:spLocks noGrp="1" noChangeArrowheads="1"/>
          </p:cNvSpPr>
          <p:nvPr>
            <p:ph type="body" idx="1"/>
          </p:nvPr>
        </p:nvSpPr>
        <p:spPr/>
        <p:txBody>
          <a:bodyPr/>
          <a:lstStyle/>
          <a:p>
            <a:pPr eaLnBrk="1" hangingPunct="1">
              <a:lnSpc>
                <a:spcPct val="90000"/>
              </a:lnSpc>
            </a:pPr>
            <a:r>
              <a:rPr lang="en-US"/>
              <a:t>Retrieve web pages according to some criteria</a:t>
            </a:r>
          </a:p>
          <a:p>
            <a:pPr eaLnBrk="1" hangingPunct="1">
              <a:lnSpc>
                <a:spcPct val="90000"/>
              </a:lnSpc>
            </a:pPr>
            <a:r>
              <a:rPr lang="en-US"/>
              <a:t>Page relevance is determined by a scoring function </a:t>
            </a:r>
            <a:r>
              <a:rPr lang="en-US" i="1"/>
              <a:t>s</a:t>
            </a:r>
            <a:r>
              <a:rPr lang="en-US" i="1" baseline="-25000">
                <a:sym typeface="Symbol" charset="2"/>
              </a:rPr>
              <a:t></a:t>
            </a:r>
            <a:r>
              <a:rPr lang="en-US" i="1" baseline="30000">
                <a:sym typeface="Symbol" charset="2"/>
              </a:rPr>
              <a:t>()</a:t>
            </a:r>
            <a:r>
              <a:rPr lang="en-US" i="1">
                <a:sym typeface="Symbol" charset="2"/>
              </a:rPr>
              <a:t>(u)</a:t>
            </a:r>
          </a:p>
          <a:p>
            <a:pPr lvl="1" eaLnBrk="1" hangingPunct="1">
              <a:lnSpc>
                <a:spcPct val="90000"/>
              </a:lnSpc>
            </a:pPr>
            <a:r>
              <a:rPr lang="en-US" i="1">
                <a:sym typeface="Symbol" charset="2"/>
              </a:rPr>
              <a:t></a:t>
            </a:r>
            <a:r>
              <a:rPr lang="en-US">
                <a:sym typeface="Symbol" charset="2"/>
              </a:rPr>
              <a:t> relevance criterion</a:t>
            </a:r>
          </a:p>
          <a:p>
            <a:pPr lvl="1" eaLnBrk="1" hangingPunct="1">
              <a:lnSpc>
                <a:spcPct val="90000"/>
              </a:lnSpc>
            </a:pPr>
            <a:r>
              <a:rPr lang="en-US" i="1">
                <a:sym typeface="Symbol" charset="2"/>
              </a:rPr>
              <a:t></a:t>
            </a:r>
            <a:r>
              <a:rPr lang="en-US">
                <a:sym typeface="Symbol" charset="2"/>
              </a:rPr>
              <a:t> parameters</a:t>
            </a:r>
          </a:p>
          <a:p>
            <a:pPr lvl="1" eaLnBrk="1" hangingPunct="1">
              <a:lnSpc>
                <a:spcPct val="90000"/>
              </a:lnSpc>
            </a:pPr>
            <a:r>
              <a:rPr lang="en-US"/>
              <a:t>for e.g., a boolean relevance function</a:t>
            </a:r>
          </a:p>
          <a:p>
            <a:pPr lvl="2" eaLnBrk="1" hangingPunct="1">
              <a:lnSpc>
                <a:spcPct val="90000"/>
              </a:lnSpc>
            </a:pPr>
            <a:r>
              <a:rPr lang="en-US" i="1"/>
              <a:t>s(u) =1</a:t>
            </a:r>
            <a:r>
              <a:rPr lang="en-US"/>
              <a:t> document is relevant</a:t>
            </a:r>
          </a:p>
          <a:p>
            <a:pPr lvl="2" eaLnBrk="1" hangingPunct="1">
              <a:lnSpc>
                <a:spcPct val="90000"/>
              </a:lnSpc>
            </a:pPr>
            <a:r>
              <a:rPr lang="en-US" i="1"/>
              <a:t>s(u) =0</a:t>
            </a:r>
            <a:r>
              <a:rPr lang="en-US"/>
              <a:t> document is irrelevant</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a:t>Selective Crawler</a:t>
            </a:r>
          </a:p>
        </p:txBody>
      </p:sp>
      <p:sp>
        <p:nvSpPr>
          <p:cNvPr id="199683" name="Rectangle 3"/>
          <p:cNvSpPr>
            <a:spLocks noGrp="1" noChangeArrowheads="1"/>
          </p:cNvSpPr>
          <p:nvPr>
            <p:ph type="body" idx="1"/>
          </p:nvPr>
        </p:nvSpPr>
        <p:spPr/>
        <p:txBody>
          <a:bodyPr/>
          <a:lstStyle/>
          <a:p>
            <a:pPr eaLnBrk="1" hangingPunct="1"/>
            <a:r>
              <a:rPr lang="en-US"/>
              <a:t>Basic approach</a:t>
            </a:r>
          </a:p>
          <a:p>
            <a:pPr lvl="1" eaLnBrk="1" hangingPunct="1"/>
            <a:r>
              <a:rPr lang="en-US"/>
              <a:t>sort the fetched URLs according to a relevance score</a:t>
            </a:r>
          </a:p>
          <a:p>
            <a:pPr lvl="1" eaLnBrk="1" hangingPunct="1"/>
            <a:r>
              <a:rPr lang="en-US"/>
              <a:t>use best-first search to obtain pages with a high score first</a:t>
            </a:r>
          </a:p>
          <a:p>
            <a:pPr lvl="1" eaLnBrk="1" hangingPunct="1"/>
            <a:r>
              <a:rPr lang="en-US"/>
              <a:t>search leads to most relevant pages</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a:t>Examples of Scoring Function</a:t>
            </a:r>
          </a:p>
        </p:txBody>
      </p:sp>
      <p:sp>
        <p:nvSpPr>
          <p:cNvPr id="201731" name="Rectangle 3"/>
          <p:cNvSpPr>
            <a:spLocks noGrp="1" noChangeArrowheads="1"/>
          </p:cNvSpPr>
          <p:nvPr>
            <p:ph type="body" idx="1"/>
          </p:nvPr>
        </p:nvSpPr>
        <p:spPr/>
        <p:txBody>
          <a:bodyPr/>
          <a:lstStyle/>
          <a:p>
            <a:pPr eaLnBrk="1" hangingPunct="1"/>
            <a:r>
              <a:rPr lang="en-US"/>
              <a:t>Depth </a:t>
            </a:r>
          </a:p>
          <a:p>
            <a:pPr lvl="1" eaLnBrk="1" hangingPunct="1"/>
            <a:r>
              <a:rPr lang="en-US" sz="2000"/>
              <a:t>length of the path from the site homepage to the document</a:t>
            </a:r>
          </a:p>
          <a:p>
            <a:pPr lvl="1" eaLnBrk="1" hangingPunct="1"/>
            <a:r>
              <a:rPr lang="en-US" sz="2000"/>
              <a:t>limit total number of levels retrieved from a site</a:t>
            </a:r>
          </a:p>
          <a:p>
            <a:pPr lvl="1" eaLnBrk="1" hangingPunct="1"/>
            <a:r>
              <a:rPr lang="en-US" sz="2000"/>
              <a:t>maximize coverage breadth</a:t>
            </a:r>
          </a:p>
          <a:p>
            <a:pPr eaLnBrk="1" hangingPunct="1"/>
            <a:endParaRPr lang="en-US"/>
          </a:p>
          <a:p>
            <a:pPr eaLnBrk="1" hangingPunct="1"/>
            <a:r>
              <a:rPr lang="en-US"/>
              <a:t>Popularity</a:t>
            </a:r>
          </a:p>
          <a:p>
            <a:pPr lvl="1" eaLnBrk="1" hangingPunct="1"/>
            <a:r>
              <a:rPr lang="en-US" sz="2000"/>
              <a:t>assign relevance according to which pages are more important than others</a:t>
            </a:r>
          </a:p>
          <a:p>
            <a:pPr lvl="1" eaLnBrk="1" hangingPunct="1"/>
            <a:r>
              <a:rPr lang="en-US" sz="2000"/>
              <a:t>estimate the number of backlinks</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US"/>
              <a:t>Examples of Scoring Function</a:t>
            </a:r>
          </a:p>
        </p:txBody>
      </p:sp>
      <p:sp>
        <p:nvSpPr>
          <p:cNvPr id="203779" name="Rectangle 3"/>
          <p:cNvSpPr>
            <a:spLocks noGrp="1" noChangeArrowheads="1"/>
          </p:cNvSpPr>
          <p:nvPr>
            <p:ph type="body" idx="1"/>
          </p:nvPr>
        </p:nvSpPr>
        <p:spPr/>
        <p:txBody>
          <a:bodyPr/>
          <a:lstStyle/>
          <a:p>
            <a:pPr eaLnBrk="1" hangingPunct="1"/>
            <a:r>
              <a:rPr lang="en-US"/>
              <a:t>PageRank</a:t>
            </a:r>
          </a:p>
          <a:p>
            <a:pPr lvl="1" eaLnBrk="1" hangingPunct="1"/>
            <a:r>
              <a:rPr lang="en-US"/>
              <a:t>assign value of importance</a:t>
            </a:r>
          </a:p>
          <a:p>
            <a:pPr lvl="1" eaLnBrk="1" hangingPunct="1"/>
            <a:r>
              <a:rPr lang="en-US"/>
              <a:t>value is proportional to the popularity of the source document</a:t>
            </a:r>
          </a:p>
          <a:p>
            <a:pPr lvl="1" eaLnBrk="1" hangingPunct="1"/>
            <a:r>
              <a:rPr lang="en-US">
                <a:latin typeface="Verdana" charset="0"/>
              </a:rPr>
              <a:t>estimated by a measure of indegree of a page</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en-US"/>
              <a:t>Efficiency of Selective Crawlers</a:t>
            </a:r>
          </a:p>
        </p:txBody>
      </p:sp>
      <p:pic>
        <p:nvPicPr>
          <p:cNvPr id="205827" name="Picture 3"/>
          <p:cNvPicPr>
            <a:picLocks noChangeAspect="1" noChangeArrowheads="1"/>
          </p:cNvPicPr>
          <p:nvPr/>
        </p:nvPicPr>
        <p:blipFill>
          <a:blip r:embed="rId3"/>
          <a:srcRect t="77777" r="16490"/>
          <a:stretch>
            <a:fillRect/>
          </a:stretch>
        </p:blipFill>
        <p:spPr bwMode="auto">
          <a:xfrm>
            <a:off x="762000" y="1524000"/>
            <a:ext cx="7391400" cy="3581400"/>
          </a:xfrm>
          <a:prstGeom prst="rect">
            <a:avLst/>
          </a:prstGeom>
          <a:noFill/>
          <a:ln w="9525">
            <a:noFill/>
            <a:miter lim="800000"/>
            <a:headEnd/>
            <a:tailEnd/>
          </a:ln>
        </p:spPr>
      </p:pic>
      <p:grpSp>
        <p:nvGrpSpPr>
          <p:cNvPr id="205828" name="Group 4"/>
          <p:cNvGrpSpPr>
            <a:grpSpLocks/>
          </p:cNvGrpSpPr>
          <p:nvPr/>
        </p:nvGrpSpPr>
        <p:grpSpPr bwMode="auto">
          <a:xfrm>
            <a:off x="3821113" y="5270500"/>
            <a:ext cx="3117850" cy="825500"/>
            <a:chOff x="2407" y="3320"/>
            <a:chExt cx="1964" cy="520"/>
          </a:xfrm>
        </p:grpSpPr>
        <p:sp>
          <p:nvSpPr>
            <p:cNvPr id="205832" name="Text Box 5"/>
            <p:cNvSpPr txBox="1">
              <a:spLocks noChangeArrowheads="1"/>
            </p:cNvSpPr>
            <p:nvPr/>
          </p:nvSpPr>
          <p:spPr bwMode="auto">
            <a:xfrm>
              <a:off x="2839" y="3320"/>
              <a:ext cx="1532" cy="520"/>
            </a:xfrm>
            <a:prstGeom prst="rect">
              <a:avLst/>
            </a:prstGeom>
            <a:noFill/>
            <a:ln w="9525">
              <a:noFill/>
              <a:miter lim="800000"/>
              <a:headEnd/>
              <a:tailEnd/>
            </a:ln>
          </p:spPr>
          <p:txBody>
            <a:bodyPr wrap="none">
              <a:prstTxWarp prst="textNoShape">
                <a:avLst/>
              </a:prstTxWarp>
              <a:spAutoFit/>
            </a:bodyPr>
            <a:lstStyle/>
            <a:p>
              <a:r>
                <a:rPr lang="en-US" sz="1600"/>
                <a:t>BFS crawler</a:t>
              </a:r>
            </a:p>
            <a:p>
              <a:r>
                <a:rPr lang="en-US" sz="1600"/>
                <a:t>Crawler using backlinks</a:t>
              </a:r>
            </a:p>
            <a:p>
              <a:r>
                <a:rPr lang="en-US" sz="1600"/>
                <a:t>Crawler using PageRank</a:t>
              </a:r>
            </a:p>
          </p:txBody>
        </p:sp>
        <p:sp>
          <p:nvSpPr>
            <p:cNvPr id="205833" name="Line 6"/>
            <p:cNvSpPr>
              <a:spLocks noChangeShapeType="1"/>
            </p:cNvSpPr>
            <p:nvPr/>
          </p:nvSpPr>
          <p:spPr bwMode="auto">
            <a:xfrm>
              <a:off x="2407" y="3608"/>
              <a:ext cx="336"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834" name="Line 7"/>
            <p:cNvSpPr>
              <a:spLocks noChangeShapeType="1"/>
            </p:cNvSpPr>
            <p:nvPr/>
          </p:nvSpPr>
          <p:spPr bwMode="auto">
            <a:xfrm>
              <a:off x="2407" y="3755"/>
              <a:ext cx="336" cy="0"/>
            </a:xfrm>
            <a:prstGeom prst="line">
              <a:avLst/>
            </a:prstGeom>
            <a:noFill/>
            <a:ln w="9525">
              <a:solidFill>
                <a:schemeClr val="tx1"/>
              </a:solidFill>
              <a:prstDash val="lgDash"/>
              <a:round/>
              <a:headEnd/>
              <a:tailEnd/>
            </a:ln>
          </p:spPr>
          <p:txBody>
            <a:bodyPr>
              <a:prstTxWarp prst="textNoShape">
                <a:avLst/>
              </a:prstTxWarp>
            </a:bodyPr>
            <a:lstStyle/>
            <a:p>
              <a:endParaRPr lang="en-US"/>
            </a:p>
          </p:txBody>
        </p:sp>
        <p:sp>
          <p:nvSpPr>
            <p:cNvPr id="205835" name="Line 8"/>
            <p:cNvSpPr>
              <a:spLocks noChangeShapeType="1"/>
            </p:cNvSpPr>
            <p:nvPr/>
          </p:nvSpPr>
          <p:spPr bwMode="auto">
            <a:xfrm>
              <a:off x="2407" y="3434"/>
              <a:ext cx="336" cy="0"/>
            </a:xfrm>
            <a:prstGeom prst="line">
              <a:avLst/>
            </a:prstGeom>
            <a:noFill/>
            <a:ln w="9525">
              <a:solidFill>
                <a:schemeClr val="tx1"/>
              </a:solidFill>
              <a:prstDash val="dash"/>
              <a:round/>
              <a:headEnd/>
              <a:tailEnd/>
            </a:ln>
          </p:spPr>
          <p:txBody>
            <a:bodyPr>
              <a:prstTxWarp prst="textNoShape">
                <a:avLst/>
              </a:prstTxWarp>
            </a:bodyPr>
            <a:lstStyle/>
            <a:p>
              <a:endParaRPr lang="en-US"/>
            </a:p>
          </p:txBody>
        </p:sp>
      </p:grpSp>
      <p:sp>
        <p:nvSpPr>
          <p:cNvPr id="205829" name="Text Box 9"/>
          <p:cNvSpPr txBox="1">
            <a:spLocks noChangeArrowheads="1"/>
          </p:cNvSpPr>
          <p:nvPr/>
        </p:nvSpPr>
        <p:spPr bwMode="auto">
          <a:xfrm>
            <a:off x="6537325" y="6208713"/>
            <a:ext cx="1481138" cy="366712"/>
          </a:xfrm>
          <a:prstGeom prst="rect">
            <a:avLst/>
          </a:prstGeom>
          <a:noFill/>
          <a:ln w="9525">
            <a:noFill/>
            <a:miter lim="800000"/>
            <a:headEnd/>
            <a:tailEnd/>
          </a:ln>
        </p:spPr>
        <p:txBody>
          <a:bodyPr wrap="none">
            <a:prstTxWarp prst="textNoShape">
              <a:avLst/>
            </a:prstTxWarp>
            <a:spAutoFit/>
          </a:bodyPr>
          <a:lstStyle/>
          <a:p>
            <a:r>
              <a:rPr lang="en-US" i="1"/>
              <a:t>Cho, et.al 98</a:t>
            </a:r>
            <a:endParaRPr lang="en-US"/>
          </a:p>
        </p:txBody>
      </p:sp>
      <p:sp>
        <p:nvSpPr>
          <p:cNvPr id="205830" name="Text Box 10"/>
          <p:cNvSpPr txBox="1">
            <a:spLocks noChangeArrowheads="1"/>
          </p:cNvSpPr>
          <p:nvPr/>
        </p:nvSpPr>
        <p:spPr bwMode="auto">
          <a:xfrm>
            <a:off x="381000" y="5410200"/>
            <a:ext cx="3284538" cy="366713"/>
          </a:xfrm>
          <a:prstGeom prst="rect">
            <a:avLst/>
          </a:prstGeom>
          <a:noFill/>
          <a:ln w="9525">
            <a:noFill/>
            <a:miter lim="800000"/>
            <a:headEnd/>
            <a:tailEnd/>
          </a:ln>
        </p:spPr>
        <p:txBody>
          <a:bodyPr wrap="none">
            <a:prstTxWarp prst="textNoShape">
              <a:avLst/>
            </a:prstTxWarp>
            <a:spAutoFit/>
          </a:bodyPr>
          <a:lstStyle/>
          <a:p>
            <a:r>
              <a:rPr lang="en-US"/>
              <a:t>Diagonal line - random crawler</a:t>
            </a:r>
          </a:p>
        </p:txBody>
      </p:sp>
      <p:sp>
        <p:nvSpPr>
          <p:cNvPr id="205831" name="Text Box 11"/>
          <p:cNvSpPr txBox="1">
            <a:spLocks noChangeArrowheads="1"/>
          </p:cNvSpPr>
          <p:nvPr/>
        </p:nvSpPr>
        <p:spPr bwMode="auto">
          <a:xfrm>
            <a:off x="517525" y="5827713"/>
            <a:ext cx="3792538" cy="641350"/>
          </a:xfrm>
          <a:prstGeom prst="rect">
            <a:avLst/>
          </a:prstGeom>
          <a:noFill/>
          <a:ln w="9525">
            <a:noFill/>
            <a:miter lim="800000"/>
            <a:headEnd/>
            <a:tailEnd/>
          </a:ln>
        </p:spPr>
        <p:txBody>
          <a:bodyPr wrap="none">
            <a:prstTxWarp prst="textNoShape">
              <a:avLst/>
            </a:prstTxWarp>
            <a:spAutoFit/>
          </a:bodyPr>
          <a:lstStyle/>
          <a:p>
            <a:r>
              <a:rPr lang="en-US"/>
              <a:t>N pages, t fetched</a:t>
            </a:r>
          </a:p>
          <a:p>
            <a:r>
              <a:rPr lang="en-US"/>
              <a:t>rt # of fetched pages with min score</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r>
              <a:rPr lang="en-US"/>
              <a:t>Focused Crawling</a:t>
            </a:r>
          </a:p>
        </p:txBody>
      </p:sp>
      <p:sp>
        <p:nvSpPr>
          <p:cNvPr id="207875" name="Rectangle 3"/>
          <p:cNvSpPr>
            <a:spLocks noGrp="1" noChangeArrowheads="1"/>
          </p:cNvSpPr>
          <p:nvPr>
            <p:ph type="body" idx="1"/>
          </p:nvPr>
        </p:nvSpPr>
        <p:spPr/>
        <p:txBody>
          <a:bodyPr/>
          <a:lstStyle/>
          <a:p>
            <a:pPr eaLnBrk="1" hangingPunct="1"/>
            <a:r>
              <a:rPr lang="en-US" sz="2800"/>
              <a:t>Fetch pages within a certain topic</a:t>
            </a:r>
          </a:p>
          <a:p>
            <a:pPr eaLnBrk="1" hangingPunct="1"/>
            <a:r>
              <a:rPr lang="en-US" sz="2800"/>
              <a:t>Relevance function</a:t>
            </a:r>
          </a:p>
          <a:p>
            <a:pPr lvl="1" eaLnBrk="1" hangingPunct="1"/>
            <a:r>
              <a:rPr lang="en-US" sz="2400"/>
              <a:t>use text categorization techniques</a:t>
            </a:r>
          </a:p>
          <a:p>
            <a:pPr lvl="1" eaLnBrk="1" hangingPunct="1"/>
            <a:r>
              <a:rPr lang="en-US" sz="2400" i="1"/>
              <a:t>s</a:t>
            </a:r>
            <a:r>
              <a:rPr lang="en-US" sz="2400" i="1" baseline="-25000">
                <a:sym typeface="Symbol" charset="2"/>
              </a:rPr>
              <a:t></a:t>
            </a:r>
            <a:r>
              <a:rPr lang="en-US" sz="2400" i="1" baseline="30000">
                <a:sym typeface="Symbol" charset="2"/>
              </a:rPr>
              <a:t>(topic)</a:t>
            </a:r>
            <a:r>
              <a:rPr lang="en-US" sz="2400" i="1">
                <a:sym typeface="Symbol" charset="2"/>
              </a:rPr>
              <a:t>(u) = P(c|d(u), )</a:t>
            </a:r>
          </a:p>
          <a:p>
            <a:pPr lvl="1" eaLnBrk="1" hangingPunct="1"/>
            <a:r>
              <a:rPr lang="en-US" sz="1600" i="1">
                <a:sym typeface="Symbol" charset="2"/>
              </a:rPr>
              <a:t>s score of topic, c topic of interest, d page pointed to by u,  statistical parameters</a:t>
            </a:r>
          </a:p>
          <a:p>
            <a:pPr eaLnBrk="1" hangingPunct="1"/>
            <a:r>
              <a:rPr lang="en-US" sz="2800"/>
              <a:t>Parent based method</a:t>
            </a:r>
          </a:p>
          <a:p>
            <a:pPr lvl="1" eaLnBrk="1" hangingPunct="1"/>
            <a:r>
              <a:rPr lang="en-US" sz="2400"/>
              <a:t>score of parent is extended to children URL</a:t>
            </a:r>
          </a:p>
          <a:p>
            <a:pPr eaLnBrk="1" hangingPunct="1"/>
            <a:r>
              <a:rPr lang="en-US" sz="2800"/>
              <a:t>Anchor based method</a:t>
            </a:r>
          </a:p>
          <a:p>
            <a:pPr lvl="1" eaLnBrk="1" hangingPunct="1"/>
            <a:r>
              <a:rPr lang="en-US" sz="2400"/>
              <a:t>anchor text is used for scoring pages</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a:t>Focused Crawler</a:t>
            </a:r>
          </a:p>
        </p:txBody>
      </p:sp>
      <p:sp>
        <p:nvSpPr>
          <p:cNvPr id="209923" name="Rectangle 3"/>
          <p:cNvSpPr>
            <a:spLocks noGrp="1" noChangeArrowheads="1"/>
          </p:cNvSpPr>
          <p:nvPr>
            <p:ph type="body" idx="1"/>
          </p:nvPr>
        </p:nvSpPr>
        <p:spPr/>
        <p:txBody>
          <a:bodyPr/>
          <a:lstStyle/>
          <a:p>
            <a:pPr eaLnBrk="1" hangingPunct="1"/>
            <a:r>
              <a:rPr lang="en-US"/>
              <a:t>Basic approach</a:t>
            </a:r>
          </a:p>
          <a:p>
            <a:pPr lvl="1" eaLnBrk="1" hangingPunct="1"/>
            <a:r>
              <a:rPr lang="en-US"/>
              <a:t>classify crawled pages into categories</a:t>
            </a:r>
          </a:p>
          <a:p>
            <a:pPr lvl="1" eaLnBrk="1" hangingPunct="1"/>
            <a:r>
              <a:rPr lang="en-US"/>
              <a:t>use a topic taxonomy, provide example URLs, and mark categories of interest</a:t>
            </a:r>
          </a:p>
          <a:p>
            <a:pPr lvl="1" eaLnBrk="1" hangingPunct="1"/>
            <a:r>
              <a:rPr lang="en-US"/>
              <a:t>use a Bayesian classifier to find </a:t>
            </a:r>
            <a:r>
              <a:rPr lang="en-US" i="1"/>
              <a:t>P(c|p)</a:t>
            </a:r>
          </a:p>
          <a:p>
            <a:pPr lvl="1" eaLnBrk="1" hangingPunct="1"/>
            <a:r>
              <a:rPr lang="en-US"/>
              <a:t>compute relevance score for each page</a:t>
            </a:r>
          </a:p>
          <a:p>
            <a:pPr lvl="1" eaLnBrk="1" hangingPunct="1"/>
            <a:r>
              <a:rPr lang="en-US" i="1"/>
              <a:t>R(p) = </a:t>
            </a:r>
            <a:r>
              <a:rPr lang="en-US" i="1">
                <a:sym typeface="Symbol" charset="2"/>
              </a:rPr>
              <a:t></a:t>
            </a:r>
            <a:r>
              <a:rPr lang="en-US" i="1" baseline="-25000">
                <a:sym typeface="Symbol" charset="2"/>
              </a:rPr>
              <a:t>cgood</a:t>
            </a:r>
            <a:r>
              <a:rPr lang="en-US" i="1">
                <a:sym typeface="Symbol" charset="2"/>
              </a:rPr>
              <a:t> P(c|p)</a:t>
            </a:r>
            <a:endParaRPr lang="en-US"/>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a:t>Focused Crawler</a:t>
            </a:r>
          </a:p>
        </p:txBody>
      </p:sp>
      <p:sp>
        <p:nvSpPr>
          <p:cNvPr id="211971" name="Rectangle 3"/>
          <p:cNvSpPr>
            <a:spLocks noGrp="1" noChangeArrowheads="1"/>
          </p:cNvSpPr>
          <p:nvPr>
            <p:ph type="body" idx="1"/>
          </p:nvPr>
        </p:nvSpPr>
        <p:spPr>
          <a:xfrm>
            <a:off x="457200" y="1524000"/>
            <a:ext cx="8229600" cy="4525963"/>
          </a:xfrm>
        </p:spPr>
        <p:txBody>
          <a:bodyPr/>
          <a:lstStyle/>
          <a:p>
            <a:pPr eaLnBrk="1" hangingPunct="1">
              <a:lnSpc>
                <a:spcPct val="90000"/>
              </a:lnSpc>
            </a:pPr>
            <a:r>
              <a:rPr lang="en-US" sz="2400"/>
              <a:t>Soft Focusing</a:t>
            </a:r>
          </a:p>
          <a:p>
            <a:pPr lvl="1" eaLnBrk="1" hangingPunct="1">
              <a:lnSpc>
                <a:spcPct val="90000"/>
              </a:lnSpc>
            </a:pPr>
            <a:r>
              <a:rPr lang="en-US" sz="2000"/>
              <a:t>compute score for a fetched document, </a:t>
            </a:r>
            <a:r>
              <a:rPr lang="en-US" sz="2000" i="1"/>
              <a:t>S</a:t>
            </a:r>
            <a:r>
              <a:rPr lang="en-US" sz="2000" i="1" baseline="-25000"/>
              <a:t>0</a:t>
            </a:r>
          </a:p>
          <a:p>
            <a:pPr lvl="1" eaLnBrk="1" hangingPunct="1">
              <a:lnSpc>
                <a:spcPct val="90000"/>
              </a:lnSpc>
            </a:pPr>
            <a:r>
              <a:rPr lang="en-US" sz="2000"/>
              <a:t>extend the score to all URL in </a:t>
            </a:r>
            <a:r>
              <a:rPr lang="en-US" sz="2000" i="1"/>
              <a:t>S</a:t>
            </a:r>
            <a:r>
              <a:rPr lang="en-US" sz="2000" i="1" baseline="-25000"/>
              <a:t>0</a:t>
            </a:r>
          </a:p>
          <a:p>
            <a:pPr lvl="1" eaLnBrk="1" hangingPunct="1">
              <a:lnSpc>
                <a:spcPct val="90000"/>
              </a:lnSpc>
            </a:pPr>
            <a:r>
              <a:rPr lang="en-US" sz="2000" i="1"/>
              <a:t>s</a:t>
            </a:r>
            <a:r>
              <a:rPr lang="en-US" sz="2000" i="1" baseline="-25000">
                <a:sym typeface="Symbol" charset="2"/>
              </a:rPr>
              <a:t></a:t>
            </a:r>
            <a:r>
              <a:rPr lang="en-US" sz="2000" i="1" baseline="30000">
                <a:sym typeface="Symbol" charset="2"/>
              </a:rPr>
              <a:t>(topic)</a:t>
            </a:r>
            <a:r>
              <a:rPr lang="en-US" sz="2000" i="1">
                <a:sym typeface="Symbol" charset="2"/>
              </a:rPr>
              <a:t>(u) = P(c|d(v),  )</a:t>
            </a:r>
            <a:endParaRPr lang="en-US" sz="2000" i="1" baseline="-25000"/>
          </a:p>
          <a:p>
            <a:pPr lvl="1" eaLnBrk="1" hangingPunct="1">
              <a:lnSpc>
                <a:spcPct val="90000"/>
              </a:lnSpc>
            </a:pPr>
            <a:r>
              <a:rPr lang="en-US" sz="2000"/>
              <a:t>if same URL is fetched from multiple parents, update </a:t>
            </a:r>
            <a:r>
              <a:rPr lang="en-US" sz="2000" i="1"/>
              <a:t>s(u);</a:t>
            </a:r>
          </a:p>
          <a:p>
            <a:pPr lvl="1" eaLnBrk="1" hangingPunct="1">
              <a:lnSpc>
                <a:spcPct val="90000"/>
              </a:lnSpc>
            </a:pPr>
            <a:r>
              <a:rPr lang="en-US" sz="2000" i="1"/>
              <a:t>v</a:t>
            </a:r>
            <a:r>
              <a:rPr lang="en-US" sz="2000"/>
              <a:t> is a parent of </a:t>
            </a:r>
            <a:r>
              <a:rPr lang="en-US" sz="2000" i="1"/>
              <a:t>u</a:t>
            </a:r>
            <a:endParaRPr lang="en-US" sz="2000"/>
          </a:p>
          <a:p>
            <a:pPr eaLnBrk="1" hangingPunct="1">
              <a:lnSpc>
                <a:spcPct val="90000"/>
              </a:lnSpc>
            </a:pPr>
            <a:r>
              <a:rPr lang="en-US" sz="2400"/>
              <a:t>Hard Focusing</a:t>
            </a:r>
          </a:p>
          <a:p>
            <a:pPr lvl="1" eaLnBrk="1" hangingPunct="1">
              <a:lnSpc>
                <a:spcPct val="90000"/>
              </a:lnSpc>
            </a:pPr>
            <a:r>
              <a:rPr lang="en-US" sz="2000"/>
              <a:t>for a crawled page </a:t>
            </a:r>
            <a:r>
              <a:rPr lang="en-US" sz="2000" i="1"/>
              <a:t>d</a:t>
            </a:r>
            <a:r>
              <a:rPr lang="en-US" sz="2000"/>
              <a:t>, find leaf node with highest probability </a:t>
            </a:r>
            <a:r>
              <a:rPr lang="en-US" sz="2000" i="1"/>
              <a:t>(c*)</a:t>
            </a:r>
          </a:p>
          <a:p>
            <a:pPr lvl="1" eaLnBrk="1" hangingPunct="1">
              <a:lnSpc>
                <a:spcPct val="90000"/>
              </a:lnSpc>
            </a:pPr>
            <a:r>
              <a:rPr lang="en-US" sz="2000"/>
              <a:t>if some ancestor of </a:t>
            </a:r>
            <a:r>
              <a:rPr lang="en-US" sz="2000" i="1"/>
              <a:t>c*</a:t>
            </a:r>
            <a:r>
              <a:rPr lang="en-US" sz="2000"/>
              <a:t> is marked good, extract URLS from </a:t>
            </a:r>
            <a:r>
              <a:rPr lang="en-US" sz="2000" i="1"/>
              <a:t>d</a:t>
            </a:r>
          </a:p>
          <a:p>
            <a:pPr lvl="1" eaLnBrk="1" hangingPunct="1">
              <a:lnSpc>
                <a:spcPct val="90000"/>
              </a:lnSpc>
            </a:pPr>
            <a:r>
              <a:rPr lang="en-US" sz="2000"/>
              <a:t>else the crawl is pruned at d </a:t>
            </a:r>
            <a:endParaRPr lang="en-US" sz="2000" i="1"/>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a:t>Efficiency of a Focused Crawler</a:t>
            </a:r>
          </a:p>
        </p:txBody>
      </p:sp>
      <p:pic>
        <p:nvPicPr>
          <p:cNvPr id="214019" name="Picture 3"/>
          <p:cNvPicPr>
            <a:picLocks noChangeAspect="1" noChangeArrowheads="1"/>
          </p:cNvPicPr>
          <p:nvPr/>
        </p:nvPicPr>
        <p:blipFill>
          <a:blip r:embed="rId3"/>
          <a:srcRect t="54274"/>
          <a:stretch>
            <a:fillRect/>
          </a:stretch>
        </p:blipFill>
        <p:spPr bwMode="auto">
          <a:xfrm>
            <a:off x="990600" y="1295400"/>
            <a:ext cx="7391400" cy="4786313"/>
          </a:xfrm>
          <a:prstGeom prst="rect">
            <a:avLst/>
          </a:prstGeom>
          <a:noFill/>
          <a:ln w="9525">
            <a:noFill/>
            <a:miter lim="800000"/>
            <a:headEnd/>
            <a:tailEnd/>
          </a:ln>
        </p:spPr>
      </p:pic>
      <p:sp>
        <p:nvSpPr>
          <p:cNvPr id="214020" name="Text Box 4"/>
          <p:cNvSpPr txBox="1">
            <a:spLocks noChangeArrowheads="1"/>
          </p:cNvSpPr>
          <p:nvPr/>
        </p:nvSpPr>
        <p:spPr bwMode="auto">
          <a:xfrm>
            <a:off x="6858000" y="1725613"/>
            <a:ext cx="1573213" cy="336550"/>
          </a:xfrm>
          <a:prstGeom prst="rect">
            <a:avLst/>
          </a:prstGeom>
          <a:noFill/>
          <a:ln w="9525">
            <a:noFill/>
            <a:miter lim="800000"/>
            <a:headEnd/>
            <a:tailEnd/>
          </a:ln>
        </p:spPr>
        <p:txBody>
          <a:bodyPr wrap="none">
            <a:prstTxWarp prst="textNoShape">
              <a:avLst/>
            </a:prstTxWarp>
            <a:spAutoFit/>
          </a:bodyPr>
          <a:lstStyle/>
          <a:p>
            <a:r>
              <a:rPr lang="en-US" sz="1600"/>
              <a:t>Chakrabarti, 99</a:t>
            </a:r>
            <a:endParaRPr lang="en-US" sz="1400"/>
          </a:p>
        </p:txBody>
      </p:sp>
      <p:sp>
        <p:nvSpPr>
          <p:cNvPr id="214021" name="Text Box 5"/>
          <p:cNvSpPr txBox="1">
            <a:spLocks noChangeArrowheads="1"/>
          </p:cNvSpPr>
          <p:nvPr/>
        </p:nvSpPr>
        <p:spPr bwMode="auto">
          <a:xfrm>
            <a:off x="1219200" y="6172200"/>
            <a:ext cx="5864225" cy="366713"/>
          </a:xfrm>
          <a:prstGeom prst="rect">
            <a:avLst/>
          </a:prstGeom>
          <a:noFill/>
          <a:ln w="9525">
            <a:noFill/>
            <a:miter lim="800000"/>
            <a:headEnd/>
            <a:tailEnd/>
          </a:ln>
        </p:spPr>
        <p:txBody>
          <a:bodyPr wrap="none">
            <a:prstTxWarp prst="textNoShape">
              <a:avLst/>
            </a:prstTxWarp>
            <a:spAutoFit/>
          </a:bodyPr>
          <a:lstStyle/>
          <a:p>
            <a:r>
              <a:rPr lang="en-US"/>
              <a:t>Average relevance of fetched docs vs # of fetched docs.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461"/>
            <a:ext cx="8229600" cy="792162"/>
          </a:xfrm>
        </p:spPr>
        <p:txBody>
          <a:bodyPr/>
          <a:lstStyle/>
          <a:p>
            <a:r>
              <a:rPr lang="en-US" sz="3600" dirty="0"/>
              <a:t>Open source crawlers</a:t>
            </a:r>
          </a:p>
        </p:txBody>
      </p:sp>
      <p:pic>
        <p:nvPicPr>
          <p:cNvPr id="7" name="Picture 6">
            <a:extLst>
              <a:ext uri="{FF2B5EF4-FFF2-40B4-BE49-F238E27FC236}">
                <a16:creationId xmlns:a16="http://schemas.microsoft.com/office/drawing/2014/main" id="{6FED0255-03D0-4D4A-A708-216F77DED289}"/>
              </a:ext>
            </a:extLst>
          </p:cNvPr>
          <p:cNvPicPr>
            <a:picLocks noChangeAspect="1"/>
          </p:cNvPicPr>
          <p:nvPr/>
        </p:nvPicPr>
        <p:blipFill>
          <a:blip r:embed="rId3"/>
          <a:stretch>
            <a:fillRect/>
          </a:stretch>
        </p:blipFill>
        <p:spPr>
          <a:xfrm>
            <a:off x="0" y="1090264"/>
            <a:ext cx="9144000" cy="4677472"/>
          </a:xfrm>
          <a:prstGeom prst="rect">
            <a:avLst/>
          </a:prstGeom>
        </p:spPr>
      </p:pic>
    </p:spTree>
    <p:extLst>
      <p:ext uri="{BB962C8B-B14F-4D97-AF65-F5344CB8AC3E}">
        <p14:creationId xmlns:p14="http://schemas.microsoft.com/office/powerpoint/2010/main" val="848597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n-US"/>
              <a:t>Context Focused Crawlers</a:t>
            </a:r>
          </a:p>
        </p:txBody>
      </p:sp>
      <p:sp>
        <p:nvSpPr>
          <p:cNvPr id="216067" name="Rectangle 3"/>
          <p:cNvSpPr>
            <a:spLocks noGrp="1" noChangeArrowheads="1"/>
          </p:cNvSpPr>
          <p:nvPr>
            <p:ph type="body" idx="1"/>
          </p:nvPr>
        </p:nvSpPr>
        <p:spPr/>
        <p:txBody>
          <a:bodyPr/>
          <a:lstStyle/>
          <a:p>
            <a:pPr eaLnBrk="1" hangingPunct="1"/>
            <a:r>
              <a:rPr lang="en-US"/>
              <a:t>Classifiers are trained </a:t>
            </a:r>
          </a:p>
          <a:p>
            <a:pPr lvl="1" eaLnBrk="1" hangingPunct="1"/>
            <a:r>
              <a:rPr lang="en-US"/>
              <a:t>to estimate the link distance between a crawled page and the relevant pages</a:t>
            </a:r>
          </a:p>
          <a:p>
            <a:pPr lvl="1" eaLnBrk="1" hangingPunct="1"/>
            <a:r>
              <a:rPr lang="en-US"/>
              <a:t>use context graph of </a:t>
            </a:r>
            <a:r>
              <a:rPr lang="en-US" i="1"/>
              <a:t>L</a:t>
            </a:r>
            <a:r>
              <a:rPr lang="en-US"/>
              <a:t> layers for each seed page</a:t>
            </a:r>
          </a:p>
          <a:p>
            <a:pPr eaLnBrk="1" hangingPunct="1"/>
            <a:endParaRPr lang="en-US"/>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t>Context Graphs</a:t>
            </a:r>
          </a:p>
        </p:txBody>
      </p:sp>
      <p:sp>
        <p:nvSpPr>
          <p:cNvPr id="218115" name="Rectangle 3"/>
          <p:cNvSpPr>
            <a:spLocks noGrp="1" noChangeArrowheads="1"/>
          </p:cNvSpPr>
          <p:nvPr>
            <p:ph type="body" idx="1"/>
          </p:nvPr>
        </p:nvSpPr>
        <p:spPr/>
        <p:txBody>
          <a:bodyPr/>
          <a:lstStyle/>
          <a:p>
            <a:pPr eaLnBrk="1" hangingPunct="1"/>
            <a:r>
              <a:rPr lang="en-US"/>
              <a:t>Seed page forms layer </a:t>
            </a:r>
            <a:r>
              <a:rPr lang="en-US" i="1"/>
              <a:t>0</a:t>
            </a:r>
          </a:p>
          <a:p>
            <a:pPr eaLnBrk="1" hangingPunct="1"/>
            <a:r>
              <a:rPr lang="en-US"/>
              <a:t>Layer </a:t>
            </a:r>
            <a:r>
              <a:rPr lang="en-US" i="1"/>
              <a:t>i</a:t>
            </a:r>
            <a:r>
              <a:rPr lang="en-US"/>
              <a:t> contains all the parents of the nodes in layer </a:t>
            </a:r>
            <a:r>
              <a:rPr lang="en-US" i="1"/>
              <a:t>i-1</a:t>
            </a:r>
          </a:p>
          <a:p>
            <a:pPr eaLnBrk="1" hangingPunct="1"/>
            <a:endParaRPr lang="en-US"/>
          </a:p>
        </p:txBody>
      </p:sp>
      <p:pic>
        <p:nvPicPr>
          <p:cNvPr id="218116" name="Picture 4"/>
          <p:cNvPicPr>
            <a:picLocks noChangeAspect="1" noChangeArrowheads="1"/>
          </p:cNvPicPr>
          <p:nvPr/>
        </p:nvPicPr>
        <p:blipFill>
          <a:blip r:embed="rId3"/>
          <a:srcRect t="53419" r="23752"/>
          <a:stretch>
            <a:fillRect/>
          </a:stretch>
        </p:blipFill>
        <p:spPr bwMode="auto">
          <a:xfrm>
            <a:off x="2895600" y="3276600"/>
            <a:ext cx="3048000" cy="2636838"/>
          </a:xfrm>
          <a:prstGeom prst="rect">
            <a:avLst/>
          </a:prstGeom>
          <a:noFill/>
          <a:ln w="9525">
            <a:noFill/>
            <a:miter lim="800000"/>
            <a:headEnd/>
            <a:tailEnd/>
          </a:ln>
        </p:spPr>
      </p:pic>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a:t>Context Graphs</a:t>
            </a:r>
          </a:p>
        </p:txBody>
      </p:sp>
      <p:sp>
        <p:nvSpPr>
          <p:cNvPr id="220163" name="Rectangle 3"/>
          <p:cNvSpPr>
            <a:spLocks noGrp="1" noChangeArrowheads="1"/>
          </p:cNvSpPr>
          <p:nvPr>
            <p:ph type="body" idx="1"/>
          </p:nvPr>
        </p:nvSpPr>
        <p:spPr/>
        <p:txBody>
          <a:bodyPr/>
          <a:lstStyle/>
          <a:p>
            <a:pPr eaLnBrk="1" hangingPunct="1"/>
            <a:r>
              <a:rPr lang="en-US"/>
              <a:t>To compute the relevance function</a:t>
            </a:r>
          </a:p>
          <a:p>
            <a:pPr lvl="1" eaLnBrk="1" hangingPunct="1"/>
            <a:r>
              <a:rPr lang="en-US"/>
              <a:t>set of Naïve Bayes classifiers are built for each layer</a:t>
            </a:r>
          </a:p>
          <a:p>
            <a:pPr lvl="1" eaLnBrk="1" hangingPunct="1"/>
            <a:r>
              <a:rPr lang="en-US"/>
              <a:t>compute P(t|c1) from the pages in each layer </a:t>
            </a:r>
          </a:p>
          <a:p>
            <a:pPr lvl="1" eaLnBrk="1" hangingPunct="1"/>
            <a:r>
              <a:rPr lang="en-US"/>
              <a:t>compute P(c1 |p) </a:t>
            </a:r>
          </a:p>
          <a:p>
            <a:pPr lvl="1" eaLnBrk="1" hangingPunct="1"/>
            <a:r>
              <a:rPr lang="en-US"/>
              <a:t>class with highest probability is assigned the page</a:t>
            </a:r>
          </a:p>
          <a:p>
            <a:pPr lvl="1" eaLnBrk="1" hangingPunct="1"/>
            <a:r>
              <a:rPr lang="en-US"/>
              <a:t>if (P (c1 | p) &lt; </a:t>
            </a:r>
            <a:r>
              <a:rPr lang="en-US">
                <a:sym typeface="Symbol" charset="2"/>
              </a:rPr>
              <a:t>, then page is assigned to ‘other’ class</a:t>
            </a:r>
          </a:p>
        </p:txBody>
      </p:sp>
      <p:sp>
        <p:nvSpPr>
          <p:cNvPr id="220164" name="Text Box 4"/>
          <p:cNvSpPr txBox="1">
            <a:spLocks noChangeArrowheads="1"/>
          </p:cNvSpPr>
          <p:nvPr/>
        </p:nvSpPr>
        <p:spPr bwMode="auto">
          <a:xfrm>
            <a:off x="5334000" y="6019800"/>
            <a:ext cx="1633538" cy="366713"/>
          </a:xfrm>
          <a:prstGeom prst="rect">
            <a:avLst/>
          </a:prstGeom>
          <a:noFill/>
          <a:ln w="9525">
            <a:noFill/>
            <a:miter lim="800000"/>
            <a:headEnd/>
            <a:tailEnd/>
          </a:ln>
        </p:spPr>
        <p:txBody>
          <a:bodyPr wrap="none">
            <a:prstTxWarp prst="textNoShape">
              <a:avLst/>
            </a:prstTxWarp>
            <a:spAutoFit/>
          </a:bodyPr>
          <a:lstStyle/>
          <a:p>
            <a:r>
              <a:rPr lang="en-US"/>
              <a:t>Diligenti, 2000</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a:t>Context Graphs</a:t>
            </a:r>
          </a:p>
        </p:txBody>
      </p:sp>
      <p:sp>
        <p:nvSpPr>
          <p:cNvPr id="222211" name="Rectangle 3"/>
          <p:cNvSpPr>
            <a:spLocks noGrp="1" noChangeArrowheads="1"/>
          </p:cNvSpPr>
          <p:nvPr>
            <p:ph type="body" idx="1"/>
          </p:nvPr>
        </p:nvSpPr>
        <p:spPr/>
        <p:txBody>
          <a:bodyPr/>
          <a:lstStyle/>
          <a:p>
            <a:pPr eaLnBrk="1" hangingPunct="1"/>
            <a:r>
              <a:rPr lang="en-US"/>
              <a:t>Maintain a queue for each layer</a:t>
            </a:r>
          </a:p>
          <a:p>
            <a:pPr eaLnBrk="1" hangingPunct="1"/>
            <a:r>
              <a:rPr lang="en-US"/>
              <a:t>Sort queue by probability scores </a:t>
            </a:r>
            <a:r>
              <a:rPr lang="en-US" i="1"/>
              <a:t>P(cl|p)</a:t>
            </a:r>
          </a:p>
          <a:p>
            <a:pPr eaLnBrk="1" hangingPunct="1"/>
            <a:r>
              <a:rPr lang="en-US"/>
              <a:t>For the next URL in the crawler</a:t>
            </a:r>
          </a:p>
          <a:p>
            <a:pPr lvl="1" eaLnBrk="1" hangingPunct="1"/>
            <a:r>
              <a:rPr lang="en-US"/>
              <a:t>pick top page from the queue with smallest </a:t>
            </a:r>
            <a:r>
              <a:rPr lang="en-US" i="1"/>
              <a:t>l</a:t>
            </a:r>
          </a:p>
          <a:p>
            <a:pPr lvl="1" eaLnBrk="1" hangingPunct="1"/>
            <a:r>
              <a:rPr lang="en-US"/>
              <a:t>results in pages that are closer to the relevant page first</a:t>
            </a:r>
          </a:p>
          <a:p>
            <a:pPr lvl="1" eaLnBrk="1" hangingPunct="1"/>
            <a:r>
              <a:rPr lang="en-US"/>
              <a:t>explore outlink of such pages </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a:t>Reinforcement Learning</a:t>
            </a:r>
          </a:p>
        </p:txBody>
      </p:sp>
      <p:sp>
        <p:nvSpPr>
          <p:cNvPr id="224259" name="Rectangle 3"/>
          <p:cNvSpPr>
            <a:spLocks noGrp="1" noChangeArrowheads="1"/>
          </p:cNvSpPr>
          <p:nvPr>
            <p:ph type="body" idx="1"/>
          </p:nvPr>
        </p:nvSpPr>
        <p:spPr/>
        <p:txBody>
          <a:bodyPr/>
          <a:lstStyle/>
          <a:p>
            <a:pPr eaLnBrk="1" hangingPunct="1">
              <a:lnSpc>
                <a:spcPct val="90000"/>
              </a:lnSpc>
            </a:pPr>
            <a:r>
              <a:rPr lang="en-US"/>
              <a:t>Learning what action yields maximum rewards</a:t>
            </a:r>
          </a:p>
          <a:p>
            <a:pPr eaLnBrk="1" hangingPunct="1">
              <a:lnSpc>
                <a:spcPct val="90000"/>
              </a:lnSpc>
            </a:pPr>
            <a:r>
              <a:rPr lang="en-US"/>
              <a:t>To maximize rewards</a:t>
            </a:r>
          </a:p>
          <a:p>
            <a:pPr lvl="1" eaLnBrk="1" hangingPunct="1">
              <a:lnSpc>
                <a:spcPct val="90000"/>
              </a:lnSpc>
            </a:pPr>
            <a:r>
              <a:rPr lang="en-US"/>
              <a:t>learning agent uses  previously tried actions that produced effective rewards</a:t>
            </a:r>
          </a:p>
          <a:p>
            <a:pPr lvl="1" eaLnBrk="1" hangingPunct="1">
              <a:lnSpc>
                <a:spcPct val="90000"/>
              </a:lnSpc>
            </a:pPr>
            <a:r>
              <a:rPr lang="en-US"/>
              <a:t>explore better action selections in future</a:t>
            </a:r>
          </a:p>
          <a:p>
            <a:pPr eaLnBrk="1" hangingPunct="1">
              <a:lnSpc>
                <a:spcPct val="90000"/>
              </a:lnSpc>
            </a:pPr>
            <a:r>
              <a:rPr lang="en-US"/>
              <a:t>Properties</a:t>
            </a:r>
          </a:p>
          <a:p>
            <a:pPr lvl="1" eaLnBrk="1" hangingPunct="1">
              <a:lnSpc>
                <a:spcPct val="90000"/>
              </a:lnSpc>
            </a:pPr>
            <a:r>
              <a:rPr lang="en-US"/>
              <a:t>trial and error method</a:t>
            </a:r>
          </a:p>
          <a:p>
            <a:pPr lvl="1" eaLnBrk="1" hangingPunct="1">
              <a:lnSpc>
                <a:spcPct val="90000"/>
              </a:lnSpc>
            </a:pPr>
            <a:r>
              <a:rPr lang="en-US"/>
              <a:t>delayed rewards</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a:t>Elements of Reinforcement Learning</a:t>
            </a:r>
          </a:p>
        </p:txBody>
      </p:sp>
      <p:sp>
        <p:nvSpPr>
          <p:cNvPr id="226307" name="Rectangle 3"/>
          <p:cNvSpPr>
            <a:spLocks noGrp="1" noChangeArrowheads="1"/>
          </p:cNvSpPr>
          <p:nvPr>
            <p:ph type="body" idx="1"/>
          </p:nvPr>
        </p:nvSpPr>
        <p:spPr/>
        <p:txBody>
          <a:bodyPr/>
          <a:lstStyle/>
          <a:p>
            <a:pPr eaLnBrk="1" hangingPunct="1"/>
            <a:r>
              <a:rPr lang="en-US" sz="2400"/>
              <a:t>Policy </a:t>
            </a:r>
            <a:r>
              <a:rPr lang="en-US" sz="2400" i="1">
                <a:sym typeface="Symbol" charset="2"/>
              </a:rPr>
              <a:t>(s,a)</a:t>
            </a:r>
            <a:r>
              <a:rPr lang="en-US" sz="2400">
                <a:sym typeface="Symbol" charset="2"/>
              </a:rPr>
              <a:t> </a:t>
            </a:r>
          </a:p>
          <a:p>
            <a:pPr lvl="1" eaLnBrk="1" hangingPunct="1"/>
            <a:r>
              <a:rPr lang="en-US" sz="2000"/>
              <a:t>probability of taking an action a in state s</a:t>
            </a:r>
          </a:p>
          <a:p>
            <a:pPr eaLnBrk="1" hangingPunct="1"/>
            <a:r>
              <a:rPr lang="en-US" sz="2400"/>
              <a:t>Rewards function </a:t>
            </a:r>
            <a:r>
              <a:rPr lang="en-US" sz="2400" i="1"/>
              <a:t>r(a)</a:t>
            </a:r>
          </a:p>
          <a:p>
            <a:pPr lvl="1" eaLnBrk="1" hangingPunct="1"/>
            <a:r>
              <a:rPr lang="en-US" sz="2000"/>
              <a:t>maps state-action pairs to a single number</a:t>
            </a:r>
          </a:p>
          <a:p>
            <a:pPr lvl="1" eaLnBrk="1" hangingPunct="1"/>
            <a:r>
              <a:rPr lang="en-US" sz="2000"/>
              <a:t>indicate immediate desirability of the state</a:t>
            </a:r>
          </a:p>
          <a:p>
            <a:pPr eaLnBrk="1" hangingPunct="1"/>
            <a:r>
              <a:rPr lang="en-US" sz="2400"/>
              <a:t>Value Function </a:t>
            </a:r>
            <a:r>
              <a:rPr lang="en-US" sz="2400" i="1"/>
              <a:t>V</a:t>
            </a:r>
            <a:r>
              <a:rPr lang="en-US" sz="2400" i="1" baseline="30000">
                <a:sym typeface="Symbol" charset="2"/>
              </a:rPr>
              <a:t></a:t>
            </a:r>
            <a:r>
              <a:rPr lang="en-US" sz="2400" i="1">
                <a:sym typeface="Symbol" charset="2"/>
              </a:rPr>
              <a:t>(s)</a:t>
            </a:r>
            <a:endParaRPr lang="en-US" sz="2400" i="1"/>
          </a:p>
          <a:p>
            <a:pPr lvl="1" eaLnBrk="1" hangingPunct="1"/>
            <a:r>
              <a:rPr lang="en-US" sz="2000"/>
              <a:t>indicate long-term desirability of states</a:t>
            </a:r>
          </a:p>
          <a:p>
            <a:pPr lvl="1" eaLnBrk="1" hangingPunct="1"/>
            <a:r>
              <a:rPr lang="en-US" sz="2000"/>
              <a:t>takes into account the states that are likely to follow, and the rewards available in those states</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a:t>Reinforcement Learning</a:t>
            </a:r>
          </a:p>
        </p:txBody>
      </p:sp>
      <p:sp>
        <p:nvSpPr>
          <p:cNvPr id="228355" name="Rectangle 3"/>
          <p:cNvSpPr>
            <a:spLocks noGrp="1" noChangeArrowheads="1"/>
          </p:cNvSpPr>
          <p:nvPr>
            <p:ph type="body" idx="1"/>
          </p:nvPr>
        </p:nvSpPr>
        <p:spPr/>
        <p:txBody>
          <a:bodyPr/>
          <a:lstStyle/>
          <a:p>
            <a:pPr eaLnBrk="1" hangingPunct="1">
              <a:lnSpc>
                <a:spcPct val="90000"/>
              </a:lnSpc>
            </a:pPr>
            <a:r>
              <a:rPr lang="en-US" sz="2800"/>
              <a:t>Optimal policy </a:t>
            </a:r>
            <a:r>
              <a:rPr lang="en-US" sz="2800" i="1">
                <a:sym typeface="Symbol" charset="2"/>
              </a:rPr>
              <a:t></a:t>
            </a:r>
            <a:r>
              <a:rPr lang="en-US" sz="2800" i="1" baseline="30000">
                <a:sym typeface="Symbol" charset="2"/>
              </a:rPr>
              <a:t>*</a:t>
            </a:r>
            <a:r>
              <a:rPr lang="en-US" sz="2800">
                <a:sym typeface="Symbol" charset="2"/>
              </a:rPr>
              <a:t>  </a:t>
            </a:r>
            <a:r>
              <a:rPr lang="en-US" sz="2800"/>
              <a:t>maximizes value function over all states</a:t>
            </a:r>
          </a:p>
          <a:p>
            <a:pPr eaLnBrk="1" hangingPunct="1">
              <a:lnSpc>
                <a:spcPct val="90000"/>
              </a:lnSpc>
            </a:pPr>
            <a:endParaRPr lang="en-US" sz="2800"/>
          </a:p>
          <a:p>
            <a:pPr eaLnBrk="1" hangingPunct="1">
              <a:lnSpc>
                <a:spcPct val="90000"/>
              </a:lnSpc>
            </a:pPr>
            <a:r>
              <a:rPr lang="en-US" sz="2800"/>
              <a:t>LASER uses reinforcement learning for indexing of web pages</a:t>
            </a:r>
          </a:p>
          <a:p>
            <a:pPr lvl="1" eaLnBrk="1" hangingPunct="1">
              <a:lnSpc>
                <a:spcPct val="90000"/>
              </a:lnSpc>
            </a:pPr>
            <a:r>
              <a:rPr lang="en-US" sz="2400"/>
              <a:t>for a user query, determine relevance using </a:t>
            </a:r>
            <a:r>
              <a:rPr lang="en-US" sz="2400" i="1"/>
              <a:t>TFIDF</a:t>
            </a:r>
          </a:p>
          <a:p>
            <a:pPr lvl="1" eaLnBrk="1" hangingPunct="1">
              <a:lnSpc>
                <a:spcPct val="90000"/>
              </a:lnSpc>
            </a:pPr>
            <a:r>
              <a:rPr lang="en-US" sz="2400"/>
              <a:t>propagate rewards into the web</a:t>
            </a:r>
          </a:p>
          <a:p>
            <a:pPr lvl="1" eaLnBrk="1" hangingPunct="1">
              <a:lnSpc>
                <a:spcPct val="90000"/>
              </a:lnSpc>
            </a:pPr>
            <a:r>
              <a:rPr lang="en-US" sz="2400"/>
              <a:t>discounting them at each step, by value iteration</a:t>
            </a:r>
          </a:p>
          <a:p>
            <a:pPr lvl="1" eaLnBrk="1" hangingPunct="1">
              <a:lnSpc>
                <a:spcPct val="90000"/>
              </a:lnSpc>
            </a:pPr>
            <a:r>
              <a:rPr lang="en-US" sz="2400"/>
              <a:t>after convergence, documents at distance </a:t>
            </a:r>
            <a:r>
              <a:rPr lang="en-US" sz="2400" i="1"/>
              <a:t>k</a:t>
            </a:r>
            <a:r>
              <a:rPr lang="en-US" sz="2400"/>
              <a:t> from </a:t>
            </a:r>
            <a:r>
              <a:rPr lang="en-US" sz="2400" i="1"/>
              <a:t>u</a:t>
            </a:r>
            <a:r>
              <a:rPr lang="en-US" sz="2400"/>
              <a:t> provides a contribution </a:t>
            </a:r>
            <a:r>
              <a:rPr lang="en-US" sz="2400" i="1">
                <a:sym typeface="Symbol" charset="2"/>
              </a:rPr>
              <a:t></a:t>
            </a:r>
            <a:r>
              <a:rPr lang="en-US" sz="2400" i="1" baseline="30000">
                <a:sym typeface="Symbol" charset="2"/>
              </a:rPr>
              <a:t>K</a:t>
            </a:r>
            <a:r>
              <a:rPr lang="en-US" sz="2400">
                <a:sym typeface="Symbol" charset="2"/>
              </a:rPr>
              <a:t> times their relevance to the relevance of </a:t>
            </a:r>
            <a:r>
              <a:rPr lang="en-US" sz="2400" i="1">
                <a:sym typeface="Symbol" charset="2"/>
              </a:rPr>
              <a:t>u</a:t>
            </a:r>
            <a:endParaRPr lang="en-US" sz="2400" i="1"/>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US"/>
              <a:t>Fish Search</a:t>
            </a:r>
          </a:p>
        </p:txBody>
      </p:sp>
      <p:sp>
        <p:nvSpPr>
          <p:cNvPr id="230403" name="Rectangle 3"/>
          <p:cNvSpPr>
            <a:spLocks noGrp="1" noChangeArrowheads="1"/>
          </p:cNvSpPr>
          <p:nvPr>
            <p:ph type="body" idx="1"/>
          </p:nvPr>
        </p:nvSpPr>
        <p:spPr/>
        <p:txBody>
          <a:bodyPr/>
          <a:lstStyle/>
          <a:p>
            <a:pPr eaLnBrk="1" hangingPunct="1">
              <a:lnSpc>
                <a:spcPct val="90000"/>
              </a:lnSpc>
            </a:pPr>
            <a:r>
              <a:rPr lang="en-US" sz="2800"/>
              <a:t>Web agents are like the fishes in sea</a:t>
            </a:r>
          </a:p>
          <a:p>
            <a:pPr lvl="1" eaLnBrk="1" hangingPunct="1">
              <a:lnSpc>
                <a:spcPct val="90000"/>
              </a:lnSpc>
            </a:pPr>
            <a:r>
              <a:rPr lang="en-US" sz="2400"/>
              <a:t>gain energy when a relevant document found agents</a:t>
            </a:r>
          </a:p>
          <a:p>
            <a:pPr lvl="1" eaLnBrk="1" hangingPunct="1">
              <a:lnSpc>
                <a:spcPct val="90000"/>
              </a:lnSpc>
            </a:pPr>
            <a:r>
              <a:rPr lang="en-US" sz="2400"/>
              <a:t>search for more relevant documents</a:t>
            </a:r>
          </a:p>
          <a:p>
            <a:pPr lvl="1" eaLnBrk="1" hangingPunct="1">
              <a:lnSpc>
                <a:spcPct val="90000"/>
              </a:lnSpc>
            </a:pPr>
            <a:r>
              <a:rPr lang="en-US" sz="2400"/>
              <a:t>lose energy when exploring irrelevant pages</a:t>
            </a:r>
          </a:p>
          <a:p>
            <a:pPr eaLnBrk="1" hangingPunct="1">
              <a:lnSpc>
                <a:spcPct val="90000"/>
              </a:lnSpc>
            </a:pPr>
            <a:r>
              <a:rPr lang="en-US" sz="2800"/>
              <a:t>Limitations</a:t>
            </a:r>
          </a:p>
          <a:p>
            <a:pPr lvl="1" eaLnBrk="1" hangingPunct="1">
              <a:lnSpc>
                <a:spcPct val="90000"/>
              </a:lnSpc>
            </a:pPr>
            <a:r>
              <a:rPr lang="en-US" sz="2400"/>
              <a:t>assigns discrete relevance scores</a:t>
            </a:r>
          </a:p>
          <a:p>
            <a:pPr lvl="2" eaLnBrk="1" hangingPunct="1">
              <a:lnSpc>
                <a:spcPct val="90000"/>
              </a:lnSpc>
            </a:pPr>
            <a:r>
              <a:rPr lang="en-US" sz="2000"/>
              <a:t>1 – relevant, 0 or 0.5 for irrelevant</a:t>
            </a:r>
          </a:p>
          <a:p>
            <a:pPr lvl="1" eaLnBrk="1" hangingPunct="1">
              <a:lnSpc>
                <a:spcPct val="90000"/>
              </a:lnSpc>
            </a:pPr>
            <a:r>
              <a:rPr lang="en-US" sz="2400"/>
              <a:t>low discrimination of the priority of pages</a:t>
            </a:r>
          </a:p>
          <a:p>
            <a:pPr lvl="2" eaLnBrk="1" hangingPunct="1">
              <a:lnSpc>
                <a:spcPct val="90000"/>
              </a:lnSpc>
            </a:pPr>
            <a:endParaRPr lang="en-US" sz="2000"/>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US"/>
              <a:t>Shark Search Algorithm</a:t>
            </a:r>
          </a:p>
        </p:txBody>
      </p:sp>
      <p:sp>
        <p:nvSpPr>
          <p:cNvPr id="232451" name="Rectangle 3"/>
          <p:cNvSpPr>
            <a:spLocks noGrp="1" noChangeArrowheads="1"/>
          </p:cNvSpPr>
          <p:nvPr>
            <p:ph type="body" idx="1"/>
          </p:nvPr>
        </p:nvSpPr>
        <p:spPr/>
        <p:txBody>
          <a:bodyPr/>
          <a:lstStyle/>
          <a:p>
            <a:pPr eaLnBrk="1" hangingPunct="1"/>
            <a:r>
              <a:rPr lang="en-US"/>
              <a:t>Introduces real-valued relevance scores based on</a:t>
            </a:r>
          </a:p>
          <a:p>
            <a:pPr lvl="1" eaLnBrk="1" hangingPunct="1"/>
            <a:r>
              <a:rPr lang="en-US"/>
              <a:t>ancestral relevance score</a:t>
            </a:r>
          </a:p>
          <a:p>
            <a:pPr lvl="1" eaLnBrk="1" hangingPunct="1"/>
            <a:r>
              <a:rPr lang="en-US"/>
              <a:t>anchor text</a:t>
            </a:r>
          </a:p>
          <a:p>
            <a:pPr lvl="1" eaLnBrk="1" hangingPunct="1"/>
            <a:r>
              <a:rPr lang="en-US"/>
              <a:t>textual context of the link</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a:t>Distributed Crawling</a:t>
            </a:r>
          </a:p>
        </p:txBody>
      </p:sp>
      <p:sp>
        <p:nvSpPr>
          <p:cNvPr id="234499" name="Rectangle 3"/>
          <p:cNvSpPr>
            <a:spLocks noGrp="1" noChangeArrowheads="1"/>
          </p:cNvSpPr>
          <p:nvPr>
            <p:ph type="body" idx="1"/>
          </p:nvPr>
        </p:nvSpPr>
        <p:spPr/>
        <p:txBody>
          <a:bodyPr/>
          <a:lstStyle/>
          <a:p>
            <a:pPr eaLnBrk="1" hangingPunct="1">
              <a:lnSpc>
                <a:spcPct val="90000"/>
              </a:lnSpc>
            </a:pPr>
            <a:r>
              <a:rPr lang="en-US"/>
              <a:t>A single crawling process</a:t>
            </a:r>
          </a:p>
          <a:p>
            <a:pPr lvl="1" eaLnBrk="1" hangingPunct="1">
              <a:lnSpc>
                <a:spcPct val="90000"/>
              </a:lnSpc>
            </a:pPr>
            <a:r>
              <a:rPr lang="en-US"/>
              <a:t>insufficient for large-scale engines</a:t>
            </a:r>
          </a:p>
          <a:p>
            <a:pPr lvl="1" eaLnBrk="1" hangingPunct="1">
              <a:lnSpc>
                <a:spcPct val="90000"/>
              </a:lnSpc>
            </a:pPr>
            <a:r>
              <a:rPr lang="en-US"/>
              <a:t>data fetched through single physical link</a:t>
            </a:r>
          </a:p>
          <a:p>
            <a:pPr eaLnBrk="1" hangingPunct="1">
              <a:lnSpc>
                <a:spcPct val="90000"/>
              </a:lnSpc>
            </a:pPr>
            <a:r>
              <a:rPr lang="en-US"/>
              <a:t>Distributed crawling</a:t>
            </a:r>
          </a:p>
          <a:p>
            <a:pPr lvl="1" eaLnBrk="1" hangingPunct="1">
              <a:lnSpc>
                <a:spcPct val="90000"/>
              </a:lnSpc>
            </a:pPr>
            <a:r>
              <a:rPr lang="en-US"/>
              <a:t>scalable system </a:t>
            </a:r>
          </a:p>
          <a:p>
            <a:pPr lvl="1" eaLnBrk="1" hangingPunct="1">
              <a:lnSpc>
                <a:spcPct val="90000"/>
              </a:lnSpc>
            </a:pPr>
            <a:r>
              <a:rPr lang="en-US"/>
              <a:t>divide and conquer</a:t>
            </a:r>
          </a:p>
          <a:p>
            <a:pPr lvl="1" eaLnBrk="1" hangingPunct="1">
              <a:lnSpc>
                <a:spcPct val="90000"/>
              </a:lnSpc>
            </a:pPr>
            <a:r>
              <a:rPr lang="en-US"/>
              <a:t>decrease hardware requirements</a:t>
            </a:r>
          </a:p>
          <a:p>
            <a:pPr lvl="1" eaLnBrk="1" hangingPunct="1">
              <a:lnSpc>
                <a:spcPct val="90000"/>
              </a:lnSpc>
            </a:pPr>
            <a:r>
              <a:rPr lang="en-US"/>
              <a:t>increase overall download speed and reliability</a:t>
            </a:r>
          </a:p>
          <a:p>
            <a:pPr lvl="1" eaLnBrk="1" hangingPunct="1">
              <a:lnSpc>
                <a:spcPct val="90000"/>
              </a:lnSpc>
            </a:pP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47" y="152400"/>
            <a:ext cx="8229600" cy="792162"/>
          </a:xfrm>
        </p:spPr>
        <p:txBody>
          <a:bodyPr/>
          <a:lstStyle/>
          <a:p>
            <a:r>
              <a:rPr lang="en-US" sz="3600"/>
              <a:t>Heritrix</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3" y="1143000"/>
            <a:ext cx="9144000" cy="4972903"/>
          </a:xfrm>
          <a:prstGeom prst="rect">
            <a:avLst/>
          </a:prstGeom>
        </p:spPr>
      </p:pic>
    </p:spTree>
    <p:extLst>
      <p:ext uri="{BB962C8B-B14F-4D97-AF65-F5344CB8AC3E}">
        <p14:creationId xmlns:p14="http://schemas.microsoft.com/office/powerpoint/2010/main" val="1603650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a:t>Parallelization</a:t>
            </a:r>
          </a:p>
        </p:txBody>
      </p:sp>
      <p:sp>
        <p:nvSpPr>
          <p:cNvPr id="236547" name="Rectangle 3"/>
          <p:cNvSpPr>
            <a:spLocks noGrp="1" noChangeArrowheads="1"/>
          </p:cNvSpPr>
          <p:nvPr>
            <p:ph type="body" idx="1"/>
          </p:nvPr>
        </p:nvSpPr>
        <p:spPr>
          <a:xfrm>
            <a:off x="457200" y="1600200"/>
            <a:ext cx="8382000" cy="4525963"/>
          </a:xfrm>
        </p:spPr>
        <p:txBody>
          <a:bodyPr/>
          <a:lstStyle/>
          <a:p>
            <a:pPr eaLnBrk="1" hangingPunct="1">
              <a:lnSpc>
                <a:spcPct val="90000"/>
              </a:lnSpc>
            </a:pPr>
            <a:r>
              <a:rPr lang="en-US" sz="2800"/>
              <a:t>Physical links reflect geographical neighborhoods</a:t>
            </a:r>
          </a:p>
          <a:p>
            <a:pPr eaLnBrk="1" hangingPunct="1">
              <a:lnSpc>
                <a:spcPct val="90000"/>
              </a:lnSpc>
            </a:pPr>
            <a:r>
              <a:rPr lang="en-US" sz="2800"/>
              <a:t>Edges of the Web graph associated with “communities” across geographical borders</a:t>
            </a:r>
          </a:p>
          <a:p>
            <a:pPr eaLnBrk="1" hangingPunct="1">
              <a:lnSpc>
                <a:spcPct val="90000"/>
              </a:lnSpc>
            </a:pPr>
            <a:r>
              <a:rPr lang="en-US" sz="2800"/>
              <a:t>Hence, significant overlap among collections of fetched documents</a:t>
            </a:r>
          </a:p>
          <a:p>
            <a:pPr eaLnBrk="1" hangingPunct="1">
              <a:lnSpc>
                <a:spcPct val="90000"/>
              </a:lnSpc>
            </a:pPr>
            <a:r>
              <a:rPr lang="en-US" sz="2800"/>
              <a:t>Performance of parallelization</a:t>
            </a:r>
          </a:p>
          <a:p>
            <a:pPr lvl="1" eaLnBrk="1" hangingPunct="1">
              <a:lnSpc>
                <a:spcPct val="90000"/>
              </a:lnSpc>
            </a:pPr>
            <a:r>
              <a:rPr lang="en-US" sz="2400"/>
              <a:t>communication overhead</a:t>
            </a:r>
          </a:p>
          <a:p>
            <a:pPr lvl="1" eaLnBrk="1" hangingPunct="1">
              <a:lnSpc>
                <a:spcPct val="90000"/>
              </a:lnSpc>
            </a:pPr>
            <a:r>
              <a:rPr lang="en-US" sz="2400"/>
              <a:t>overlap</a:t>
            </a:r>
          </a:p>
          <a:p>
            <a:pPr lvl="1" eaLnBrk="1" hangingPunct="1">
              <a:lnSpc>
                <a:spcPct val="90000"/>
              </a:lnSpc>
            </a:pPr>
            <a:r>
              <a:rPr lang="en-US" sz="2400"/>
              <a:t>coverage</a:t>
            </a:r>
          </a:p>
          <a:p>
            <a:pPr lvl="1" eaLnBrk="1" hangingPunct="1">
              <a:lnSpc>
                <a:spcPct val="90000"/>
              </a:lnSpc>
            </a:pPr>
            <a:r>
              <a:rPr lang="en-US" sz="2400"/>
              <a:t>quality</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a:t>Performance of Parallelization</a:t>
            </a:r>
          </a:p>
        </p:txBody>
      </p:sp>
      <p:sp>
        <p:nvSpPr>
          <p:cNvPr id="238595" name="Rectangle 3"/>
          <p:cNvSpPr>
            <a:spLocks noGrp="1" noChangeArrowheads="1"/>
          </p:cNvSpPr>
          <p:nvPr>
            <p:ph type="body" idx="1"/>
          </p:nvPr>
        </p:nvSpPr>
        <p:spPr>
          <a:xfrm>
            <a:off x="457200" y="1447800"/>
            <a:ext cx="8229600" cy="4525963"/>
          </a:xfrm>
        </p:spPr>
        <p:txBody>
          <a:bodyPr/>
          <a:lstStyle/>
          <a:p>
            <a:pPr eaLnBrk="1" hangingPunct="1">
              <a:lnSpc>
                <a:spcPct val="90000"/>
              </a:lnSpc>
            </a:pPr>
            <a:r>
              <a:rPr lang="en-US" sz="2400"/>
              <a:t>Communication overhead</a:t>
            </a:r>
          </a:p>
          <a:p>
            <a:pPr lvl="1" eaLnBrk="1" hangingPunct="1">
              <a:lnSpc>
                <a:spcPct val="90000"/>
              </a:lnSpc>
            </a:pPr>
            <a:r>
              <a:rPr lang="en-US" sz="2000"/>
              <a:t>fraction of bandwidth spent to coordinate the activity of the separate processes, with respect to the bandwidth usefully spent to document fetching</a:t>
            </a:r>
          </a:p>
          <a:p>
            <a:pPr eaLnBrk="1" hangingPunct="1">
              <a:lnSpc>
                <a:spcPct val="90000"/>
              </a:lnSpc>
            </a:pPr>
            <a:r>
              <a:rPr lang="en-US" sz="2400"/>
              <a:t>Overlap</a:t>
            </a:r>
          </a:p>
          <a:p>
            <a:pPr lvl="1" eaLnBrk="1" hangingPunct="1">
              <a:lnSpc>
                <a:spcPct val="90000"/>
              </a:lnSpc>
            </a:pPr>
            <a:r>
              <a:rPr lang="en-US" sz="2000"/>
              <a:t>fraction of duplicate documents </a:t>
            </a:r>
          </a:p>
          <a:p>
            <a:pPr eaLnBrk="1" hangingPunct="1">
              <a:lnSpc>
                <a:spcPct val="90000"/>
              </a:lnSpc>
            </a:pPr>
            <a:r>
              <a:rPr lang="en-US" sz="2400"/>
              <a:t>Coverage</a:t>
            </a:r>
          </a:p>
          <a:p>
            <a:pPr lvl="1" eaLnBrk="1" hangingPunct="1">
              <a:lnSpc>
                <a:spcPct val="90000"/>
              </a:lnSpc>
            </a:pPr>
            <a:r>
              <a:rPr lang="en-US" sz="2000"/>
              <a:t>fraction of documents reachable from the seeds that are actually downloaded</a:t>
            </a:r>
          </a:p>
          <a:p>
            <a:pPr eaLnBrk="1" hangingPunct="1">
              <a:lnSpc>
                <a:spcPct val="90000"/>
              </a:lnSpc>
            </a:pPr>
            <a:r>
              <a:rPr lang="en-US" sz="2400"/>
              <a:t>Quality</a:t>
            </a:r>
          </a:p>
          <a:p>
            <a:pPr lvl="1" eaLnBrk="1" hangingPunct="1">
              <a:lnSpc>
                <a:spcPct val="90000"/>
              </a:lnSpc>
            </a:pPr>
            <a:r>
              <a:rPr lang="en-US" sz="2000"/>
              <a:t>e.g. some of the scoring functions depend on link structure, which can be partially lost</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en-US"/>
              <a:t>Crawler Interaction</a:t>
            </a:r>
          </a:p>
        </p:txBody>
      </p:sp>
      <p:sp>
        <p:nvSpPr>
          <p:cNvPr id="240643" name="Rectangle 3"/>
          <p:cNvSpPr>
            <a:spLocks noGrp="1" noChangeArrowheads="1"/>
          </p:cNvSpPr>
          <p:nvPr>
            <p:ph type="body" idx="1"/>
          </p:nvPr>
        </p:nvSpPr>
        <p:spPr/>
        <p:txBody>
          <a:bodyPr/>
          <a:lstStyle/>
          <a:p>
            <a:pPr eaLnBrk="1" hangingPunct="1"/>
            <a:r>
              <a:rPr lang="en-US"/>
              <a:t>Recent study by Cho and Garcia-Molina (2002)</a:t>
            </a:r>
          </a:p>
          <a:p>
            <a:pPr eaLnBrk="1" hangingPunct="1"/>
            <a:r>
              <a:rPr lang="en-US"/>
              <a:t>Defined framework to characterize interaction among a set of crawlers</a:t>
            </a:r>
          </a:p>
          <a:p>
            <a:pPr eaLnBrk="1" hangingPunct="1"/>
            <a:r>
              <a:rPr lang="en-US"/>
              <a:t>Several dimensions</a:t>
            </a:r>
          </a:p>
          <a:p>
            <a:pPr lvl="1" eaLnBrk="1" hangingPunct="1"/>
            <a:r>
              <a:rPr lang="en-US"/>
              <a:t>coordination</a:t>
            </a:r>
          </a:p>
          <a:p>
            <a:pPr lvl="1" eaLnBrk="1" hangingPunct="1"/>
            <a:r>
              <a:rPr lang="en-US"/>
              <a:t>confinement</a:t>
            </a:r>
          </a:p>
          <a:p>
            <a:pPr lvl="1" eaLnBrk="1" hangingPunct="1"/>
            <a:r>
              <a:rPr lang="en-US"/>
              <a:t>partitioning</a:t>
            </a:r>
          </a:p>
        </p:txBody>
      </p:sp>
      <p:sp>
        <p:nvSpPr>
          <p:cNvPr id="240644" name="Rectangle 4"/>
          <p:cNvSpPr>
            <a:spLocks noChangeArrowheads="1"/>
          </p:cNvSpPr>
          <p:nvPr/>
        </p:nvSpPr>
        <p:spPr bwMode="auto">
          <a:xfrm>
            <a:off x="9478963" y="-241300"/>
            <a:ext cx="184150" cy="366713"/>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r>
              <a:rPr lang="en-US"/>
              <a:t>Coordination</a:t>
            </a:r>
          </a:p>
        </p:txBody>
      </p:sp>
      <p:sp>
        <p:nvSpPr>
          <p:cNvPr id="242691" name="Rectangle 3"/>
          <p:cNvSpPr>
            <a:spLocks noGrp="1" noChangeArrowheads="1"/>
          </p:cNvSpPr>
          <p:nvPr>
            <p:ph type="body" idx="1"/>
          </p:nvPr>
        </p:nvSpPr>
        <p:spPr>
          <a:xfrm>
            <a:off x="457200" y="1295400"/>
            <a:ext cx="8229600" cy="4525963"/>
          </a:xfrm>
        </p:spPr>
        <p:txBody>
          <a:bodyPr/>
          <a:lstStyle/>
          <a:p>
            <a:pPr eaLnBrk="1" hangingPunct="1">
              <a:lnSpc>
                <a:spcPct val="90000"/>
              </a:lnSpc>
            </a:pPr>
            <a:r>
              <a:rPr lang="en-US" sz="2200"/>
              <a:t>The way different processes agree about the subset of pages to crawl</a:t>
            </a:r>
          </a:p>
          <a:p>
            <a:pPr eaLnBrk="1" hangingPunct="1">
              <a:lnSpc>
                <a:spcPct val="90000"/>
              </a:lnSpc>
            </a:pPr>
            <a:r>
              <a:rPr lang="en-US" sz="2200"/>
              <a:t>Independent processes</a:t>
            </a:r>
          </a:p>
          <a:p>
            <a:pPr lvl="1" eaLnBrk="1" hangingPunct="1">
              <a:lnSpc>
                <a:spcPct val="90000"/>
              </a:lnSpc>
            </a:pPr>
            <a:r>
              <a:rPr lang="en-US" sz="2000"/>
              <a:t>degree of overlap controlled only by seeds</a:t>
            </a:r>
          </a:p>
          <a:p>
            <a:pPr lvl="1" eaLnBrk="1" hangingPunct="1">
              <a:lnSpc>
                <a:spcPct val="90000"/>
              </a:lnSpc>
            </a:pPr>
            <a:r>
              <a:rPr lang="en-US" sz="2000"/>
              <a:t>significant overlap expected</a:t>
            </a:r>
          </a:p>
          <a:p>
            <a:pPr lvl="1" eaLnBrk="1" hangingPunct="1">
              <a:lnSpc>
                <a:spcPct val="90000"/>
              </a:lnSpc>
            </a:pPr>
            <a:r>
              <a:rPr lang="en-US" sz="2000"/>
              <a:t>picking good seed sets is a challenge</a:t>
            </a:r>
          </a:p>
          <a:p>
            <a:pPr eaLnBrk="1" hangingPunct="1">
              <a:lnSpc>
                <a:spcPct val="90000"/>
              </a:lnSpc>
            </a:pPr>
            <a:r>
              <a:rPr lang="en-US" sz="2200"/>
              <a:t>Coordinate a pool of crawlers</a:t>
            </a:r>
          </a:p>
          <a:p>
            <a:pPr lvl="1" eaLnBrk="1" hangingPunct="1">
              <a:lnSpc>
                <a:spcPct val="90000"/>
              </a:lnSpc>
            </a:pPr>
            <a:r>
              <a:rPr lang="en-US" sz="2000"/>
              <a:t>partition the Web into subgraphs</a:t>
            </a:r>
          </a:p>
          <a:p>
            <a:pPr lvl="1" eaLnBrk="1" hangingPunct="1">
              <a:lnSpc>
                <a:spcPct val="90000"/>
              </a:lnSpc>
            </a:pPr>
            <a:r>
              <a:rPr lang="en-US" sz="2000" i="1"/>
              <a:t>static coordination</a:t>
            </a:r>
          </a:p>
          <a:p>
            <a:pPr lvl="2" eaLnBrk="1" hangingPunct="1">
              <a:lnSpc>
                <a:spcPct val="90000"/>
              </a:lnSpc>
            </a:pPr>
            <a:r>
              <a:rPr lang="en-US" sz="1800"/>
              <a:t>partition decided before crawling, not changed thereafter</a:t>
            </a:r>
          </a:p>
          <a:p>
            <a:pPr lvl="1" eaLnBrk="1" hangingPunct="1">
              <a:lnSpc>
                <a:spcPct val="90000"/>
              </a:lnSpc>
            </a:pPr>
            <a:r>
              <a:rPr lang="en-US" sz="2000" i="1"/>
              <a:t>dynamic coordination</a:t>
            </a:r>
          </a:p>
          <a:p>
            <a:pPr lvl="2" eaLnBrk="1" hangingPunct="1">
              <a:lnSpc>
                <a:spcPct val="90000"/>
              </a:lnSpc>
            </a:pPr>
            <a:r>
              <a:rPr lang="en-US" sz="1800"/>
              <a:t>partition modified during crawling (reassignment policy must be controlled by an external supervisor)</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a:t>Confinement</a:t>
            </a:r>
          </a:p>
        </p:txBody>
      </p:sp>
      <p:sp>
        <p:nvSpPr>
          <p:cNvPr id="244739" name="Rectangle 3"/>
          <p:cNvSpPr>
            <a:spLocks noGrp="1" noChangeArrowheads="1"/>
          </p:cNvSpPr>
          <p:nvPr>
            <p:ph type="body" idx="1"/>
          </p:nvPr>
        </p:nvSpPr>
        <p:spPr>
          <a:xfrm>
            <a:off x="381000" y="1447800"/>
            <a:ext cx="8534400" cy="5029200"/>
          </a:xfrm>
        </p:spPr>
        <p:txBody>
          <a:bodyPr/>
          <a:lstStyle/>
          <a:p>
            <a:pPr eaLnBrk="1" hangingPunct="1">
              <a:lnSpc>
                <a:spcPct val="80000"/>
              </a:lnSpc>
            </a:pPr>
            <a:r>
              <a:rPr lang="en-US" sz="2400"/>
              <a:t>Specifies how strictly each (statically coordinated) crawler should operate within its own partition </a:t>
            </a:r>
          </a:p>
          <a:p>
            <a:pPr eaLnBrk="1" hangingPunct="1">
              <a:lnSpc>
                <a:spcPct val="80000"/>
              </a:lnSpc>
            </a:pPr>
            <a:r>
              <a:rPr lang="en-US" sz="2400"/>
              <a:t>Firewall mode</a:t>
            </a:r>
          </a:p>
          <a:p>
            <a:pPr lvl="1" eaLnBrk="1" hangingPunct="1">
              <a:lnSpc>
                <a:spcPct val="80000"/>
              </a:lnSpc>
            </a:pPr>
            <a:r>
              <a:rPr lang="en-US" sz="2200"/>
              <a:t>each process remains strictly within its partition</a:t>
            </a:r>
          </a:p>
          <a:p>
            <a:pPr lvl="1" eaLnBrk="1" hangingPunct="1">
              <a:lnSpc>
                <a:spcPct val="80000"/>
              </a:lnSpc>
            </a:pPr>
            <a:r>
              <a:rPr lang="en-US" sz="2200"/>
              <a:t>zero overlap, poor coverage</a:t>
            </a:r>
          </a:p>
          <a:p>
            <a:pPr eaLnBrk="1" hangingPunct="1">
              <a:lnSpc>
                <a:spcPct val="80000"/>
              </a:lnSpc>
            </a:pPr>
            <a:r>
              <a:rPr lang="en-US" sz="2400"/>
              <a:t>Crossover mode</a:t>
            </a:r>
          </a:p>
          <a:p>
            <a:pPr lvl="1" eaLnBrk="1" hangingPunct="1">
              <a:lnSpc>
                <a:spcPct val="80000"/>
              </a:lnSpc>
            </a:pPr>
            <a:r>
              <a:rPr lang="en-US" sz="2200"/>
              <a:t>a process follows interpartition links when its queue does not contain any more URLs in its own partition</a:t>
            </a:r>
          </a:p>
          <a:p>
            <a:pPr lvl="1" eaLnBrk="1" hangingPunct="1">
              <a:lnSpc>
                <a:spcPct val="80000"/>
              </a:lnSpc>
            </a:pPr>
            <a:r>
              <a:rPr lang="en-US" sz="2200"/>
              <a:t>good coverage, potentially high overlap</a:t>
            </a:r>
          </a:p>
          <a:p>
            <a:pPr eaLnBrk="1" hangingPunct="1">
              <a:lnSpc>
                <a:spcPct val="80000"/>
              </a:lnSpc>
            </a:pPr>
            <a:r>
              <a:rPr lang="en-US" sz="2400"/>
              <a:t>Exchange mode</a:t>
            </a:r>
          </a:p>
          <a:p>
            <a:pPr lvl="1" eaLnBrk="1" hangingPunct="1">
              <a:lnSpc>
                <a:spcPct val="80000"/>
              </a:lnSpc>
            </a:pPr>
            <a:r>
              <a:rPr lang="en-US" sz="2200"/>
              <a:t>a process never follows interpartition links</a:t>
            </a:r>
          </a:p>
          <a:p>
            <a:pPr lvl="1" eaLnBrk="1" hangingPunct="1">
              <a:lnSpc>
                <a:spcPct val="80000"/>
              </a:lnSpc>
            </a:pPr>
            <a:r>
              <a:rPr lang="en-US" sz="2200"/>
              <a:t>can periodically dispatch the foreign URLs to appropriate processes</a:t>
            </a:r>
          </a:p>
          <a:p>
            <a:pPr lvl="1" eaLnBrk="1" hangingPunct="1">
              <a:lnSpc>
                <a:spcPct val="80000"/>
              </a:lnSpc>
            </a:pPr>
            <a:r>
              <a:rPr lang="en-US" sz="2200"/>
              <a:t>no overlap, perfect coverage, communication overhead</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6787" name="Rectangle 2"/>
          <p:cNvSpPr>
            <a:spLocks noGrp="1" noChangeArrowheads="1"/>
          </p:cNvSpPr>
          <p:nvPr>
            <p:ph type="title"/>
          </p:nvPr>
        </p:nvSpPr>
        <p:spPr/>
        <p:txBody>
          <a:bodyPr/>
          <a:lstStyle/>
          <a:p>
            <a:pPr eaLnBrk="1" hangingPunct="1"/>
            <a:r>
              <a:rPr lang="en-US"/>
              <a:t>Crawler Coordination</a:t>
            </a:r>
          </a:p>
        </p:txBody>
      </p:sp>
      <p:graphicFrame>
        <p:nvGraphicFramePr>
          <p:cNvPr id="246786" name="Object 2"/>
          <p:cNvGraphicFramePr>
            <a:graphicFrameLocks noGrp="1" noChangeAspect="1"/>
          </p:cNvGraphicFramePr>
          <p:nvPr>
            <p:ph idx="1"/>
          </p:nvPr>
        </p:nvGraphicFramePr>
        <p:xfrm>
          <a:off x="609600" y="1447800"/>
          <a:ext cx="5791200" cy="4826000"/>
        </p:xfrm>
        <a:graphic>
          <a:graphicData uri="http://schemas.openxmlformats.org/presentationml/2006/ole">
            <mc:AlternateContent xmlns:mc="http://schemas.openxmlformats.org/markup-compatibility/2006">
              <mc:Choice xmlns:v="urn:schemas-microsoft-com:vml" Requires="v">
                <p:oleObj name="Image" r:id="rId3" imgW="4514286" imgH="3761905" progId="">
                  <p:embed/>
                </p:oleObj>
              </mc:Choice>
              <mc:Fallback>
                <p:oleObj name="Image" r:id="rId3" imgW="4514286" imgH="3761905" progId="">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57912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788" name="Text Box 4"/>
          <p:cNvSpPr txBox="1">
            <a:spLocks noChangeArrowheads="1"/>
          </p:cNvSpPr>
          <p:nvPr/>
        </p:nvSpPr>
        <p:spPr bwMode="auto">
          <a:xfrm>
            <a:off x="6553200" y="1981200"/>
            <a:ext cx="2438400" cy="1465263"/>
          </a:xfrm>
          <a:prstGeom prst="rect">
            <a:avLst/>
          </a:prstGeom>
          <a:noFill/>
          <a:ln w="9525">
            <a:noFill/>
            <a:miter lim="800000"/>
            <a:headEnd/>
            <a:tailEnd/>
          </a:ln>
        </p:spPr>
        <p:txBody>
          <a:bodyPr>
            <a:prstTxWarp prst="textNoShape">
              <a:avLst/>
            </a:prstTxWarp>
            <a:spAutoFit/>
          </a:bodyPr>
          <a:lstStyle/>
          <a:p>
            <a:pPr>
              <a:spcBef>
                <a:spcPct val="50000"/>
              </a:spcBef>
            </a:pPr>
            <a:r>
              <a:rPr lang="en-US"/>
              <a:t>Let </a:t>
            </a:r>
            <a:r>
              <a:rPr lang="en-US" i="1"/>
              <a:t>Aij</a:t>
            </a:r>
            <a:r>
              <a:rPr lang="en-US"/>
              <a:t> be the set of documents belonging to partition </a:t>
            </a:r>
            <a:r>
              <a:rPr lang="en-US" i="1"/>
              <a:t>i</a:t>
            </a:r>
            <a:r>
              <a:rPr lang="en-US"/>
              <a:t> that can be reached from the seeds </a:t>
            </a:r>
            <a:r>
              <a:rPr lang="en-US" i="1"/>
              <a:t>Sj</a:t>
            </a:r>
            <a:r>
              <a:rPr lang="en-US"/>
              <a:t> </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US"/>
              <a:t>Partitioning</a:t>
            </a:r>
          </a:p>
        </p:txBody>
      </p:sp>
      <p:sp>
        <p:nvSpPr>
          <p:cNvPr id="248835" name="Rectangle 3"/>
          <p:cNvSpPr>
            <a:spLocks noGrp="1" noChangeArrowheads="1"/>
          </p:cNvSpPr>
          <p:nvPr>
            <p:ph type="body" idx="1"/>
          </p:nvPr>
        </p:nvSpPr>
        <p:spPr/>
        <p:txBody>
          <a:bodyPr/>
          <a:lstStyle/>
          <a:p>
            <a:pPr eaLnBrk="1" hangingPunct="1">
              <a:lnSpc>
                <a:spcPct val="90000"/>
              </a:lnSpc>
            </a:pPr>
            <a:r>
              <a:rPr lang="en-US"/>
              <a:t>A strategy to split URLs into non-overlapping subsets to be assigned to each process</a:t>
            </a:r>
          </a:p>
          <a:p>
            <a:pPr lvl="1" eaLnBrk="1" hangingPunct="1">
              <a:lnSpc>
                <a:spcPct val="90000"/>
              </a:lnSpc>
            </a:pPr>
            <a:r>
              <a:rPr lang="en-US"/>
              <a:t>compute a hash function of the IP address in the URL</a:t>
            </a:r>
          </a:p>
          <a:p>
            <a:pPr lvl="2" eaLnBrk="1" hangingPunct="1">
              <a:lnSpc>
                <a:spcPct val="90000"/>
              </a:lnSpc>
            </a:pPr>
            <a:r>
              <a:rPr lang="en-US"/>
              <a:t>e.g. if </a:t>
            </a:r>
            <a:r>
              <a:rPr lang="en-US" i="1"/>
              <a:t>n</a:t>
            </a:r>
            <a:r>
              <a:rPr lang="en-US" i="1">
                <a:sym typeface="Symbol" charset="2"/>
              </a:rPr>
              <a:t> {0,…,2</a:t>
            </a:r>
            <a:r>
              <a:rPr lang="en-US" i="1" baseline="30000">
                <a:sym typeface="Symbol" charset="2"/>
              </a:rPr>
              <a:t>32</a:t>
            </a:r>
            <a:r>
              <a:rPr lang="en-US" i="1">
                <a:sym typeface="Symbol" charset="2"/>
              </a:rPr>
              <a:t>-1}</a:t>
            </a:r>
            <a:r>
              <a:rPr lang="en-US">
                <a:sym typeface="Symbol" charset="2"/>
              </a:rPr>
              <a:t> corresponds to IP address</a:t>
            </a:r>
          </a:p>
          <a:p>
            <a:pPr lvl="2" eaLnBrk="1" hangingPunct="1">
              <a:lnSpc>
                <a:spcPct val="90000"/>
              </a:lnSpc>
            </a:pPr>
            <a:r>
              <a:rPr lang="en-US"/>
              <a:t>	</a:t>
            </a:r>
            <a:r>
              <a:rPr lang="en-US" i="1"/>
              <a:t>m</a:t>
            </a:r>
            <a:r>
              <a:rPr lang="en-US"/>
              <a:t> is the number of processes</a:t>
            </a:r>
          </a:p>
          <a:p>
            <a:pPr lvl="2" eaLnBrk="1" hangingPunct="1">
              <a:lnSpc>
                <a:spcPct val="90000"/>
              </a:lnSpc>
            </a:pPr>
            <a:r>
              <a:rPr lang="en-US"/>
              <a:t>	documents with </a:t>
            </a:r>
            <a:r>
              <a:rPr lang="en-US" i="1"/>
              <a:t>n mod m = i</a:t>
            </a:r>
            <a:r>
              <a:rPr lang="en-US"/>
              <a:t> assigned to process </a:t>
            </a:r>
            <a:r>
              <a:rPr lang="en-US" i="1"/>
              <a:t>i</a:t>
            </a:r>
          </a:p>
          <a:p>
            <a:pPr lvl="1" eaLnBrk="1" hangingPunct="1">
              <a:lnSpc>
                <a:spcPct val="90000"/>
              </a:lnSpc>
            </a:pPr>
            <a:r>
              <a:rPr lang="en-US"/>
              <a:t>take to account geographical dislocation of networks</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p:txBody>
          <a:bodyPr anchor="b"/>
          <a:lstStyle/>
          <a:p>
            <a:pPr eaLnBrk="1" hangingPunct="1"/>
            <a:r>
              <a:rPr lang="en-US"/>
              <a:t>Simple picture – complications</a:t>
            </a:r>
          </a:p>
        </p:txBody>
      </p:sp>
      <p:sp>
        <p:nvSpPr>
          <p:cNvPr id="978947" name="Rectangle 3"/>
          <p:cNvSpPr>
            <a:spLocks noGrp="1" noChangeArrowheads="1"/>
          </p:cNvSpPr>
          <p:nvPr>
            <p:ph type="body" idx="4294967295"/>
          </p:nvPr>
        </p:nvSpPr>
        <p:spPr/>
        <p:txBody>
          <a:bodyPr/>
          <a:lstStyle/>
          <a:p>
            <a:pPr eaLnBrk="1" hangingPunct="1">
              <a:lnSpc>
                <a:spcPct val="90000"/>
              </a:lnSpc>
            </a:pPr>
            <a:r>
              <a:rPr lang="en-US" sz="2800"/>
              <a:t>Search engine grade web crawling isn’t feasible with one machine</a:t>
            </a:r>
          </a:p>
          <a:p>
            <a:pPr lvl="1" eaLnBrk="1" hangingPunct="1">
              <a:lnSpc>
                <a:spcPct val="90000"/>
              </a:lnSpc>
            </a:pPr>
            <a:r>
              <a:rPr lang="en-US" sz="2400"/>
              <a:t>All of the above steps distributed</a:t>
            </a:r>
          </a:p>
          <a:p>
            <a:pPr eaLnBrk="1" hangingPunct="1">
              <a:lnSpc>
                <a:spcPct val="90000"/>
              </a:lnSpc>
            </a:pPr>
            <a:r>
              <a:rPr lang="en-US" sz="2800">
                <a:solidFill>
                  <a:srgbClr val="C00000"/>
                </a:solidFill>
              </a:rPr>
              <a:t>Even non-malicious pages pose challenges</a:t>
            </a:r>
          </a:p>
          <a:p>
            <a:pPr lvl="1" eaLnBrk="1" hangingPunct="1">
              <a:lnSpc>
                <a:spcPct val="90000"/>
              </a:lnSpc>
            </a:pPr>
            <a:r>
              <a:rPr lang="en-US" sz="2400">
                <a:solidFill>
                  <a:srgbClr val="C00000"/>
                </a:solidFill>
              </a:rPr>
              <a:t>Latency/bandwidth to remote servers vary</a:t>
            </a:r>
          </a:p>
          <a:p>
            <a:pPr lvl="1" eaLnBrk="1" hangingPunct="1">
              <a:lnSpc>
                <a:spcPct val="90000"/>
              </a:lnSpc>
            </a:pPr>
            <a:r>
              <a:rPr lang="en-US" sz="2400">
                <a:solidFill>
                  <a:srgbClr val="C00000"/>
                </a:solidFill>
              </a:rPr>
              <a:t>Webmasters’ stipulations</a:t>
            </a:r>
          </a:p>
          <a:p>
            <a:pPr lvl="2" eaLnBrk="1" hangingPunct="1">
              <a:lnSpc>
                <a:spcPct val="90000"/>
              </a:lnSpc>
            </a:pPr>
            <a:r>
              <a:rPr lang="en-US" sz="2000">
                <a:solidFill>
                  <a:srgbClr val="C00000"/>
                </a:solidFill>
              </a:rPr>
              <a:t>How “deep” should you crawl a site’s URL hierarchy?</a:t>
            </a:r>
          </a:p>
          <a:p>
            <a:pPr lvl="1" eaLnBrk="1" hangingPunct="1">
              <a:lnSpc>
                <a:spcPct val="90000"/>
              </a:lnSpc>
            </a:pPr>
            <a:r>
              <a:rPr lang="en-US" sz="2400">
                <a:solidFill>
                  <a:srgbClr val="C00000"/>
                </a:solidFill>
              </a:rPr>
              <a:t>Site mirrors and duplicate pages</a:t>
            </a:r>
          </a:p>
          <a:p>
            <a:pPr eaLnBrk="1" hangingPunct="1">
              <a:lnSpc>
                <a:spcPct val="90000"/>
              </a:lnSpc>
            </a:pPr>
            <a:r>
              <a:rPr lang="en-US" sz="2800"/>
              <a:t>Malicious pages</a:t>
            </a:r>
          </a:p>
          <a:p>
            <a:pPr lvl="1" eaLnBrk="1" hangingPunct="1">
              <a:lnSpc>
                <a:spcPct val="90000"/>
              </a:lnSpc>
            </a:pPr>
            <a:r>
              <a:rPr lang="en-US" sz="2400"/>
              <a:t>Spam pages </a:t>
            </a:r>
          </a:p>
          <a:p>
            <a:pPr lvl="1" eaLnBrk="1" hangingPunct="1">
              <a:lnSpc>
                <a:spcPct val="90000"/>
              </a:lnSpc>
            </a:pPr>
            <a:r>
              <a:rPr lang="en-US" sz="2400"/>
              <a:t>Spider traps – incl dynamically generated</a:t>
            </a:r>
          </a:p>
          <a:p>
            <a:pPr eaLnBrk="1" hangingPunct="1">
              <a:lnSpc>
                <a:spcPct val="90000"/>
              </a:lnSpc>
            </a:pPr>
            <a:r>
              <a:rPr lang="en-US" sz="2800">
                <a:solidFill>
                  <a:srgbClr val="C00000"/>
                </a:solidFill>
              </a:rPr>
              <a:t>Politeness – don’t hit a server too often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89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89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89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89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894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894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894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894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8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p:txBody>
          <a:bodyPr anchor="b"/>
          <a:lstStyle/>
          <a:p>
            <a:pPr eaLnBrk="1" hangingPunct="1"/>
            <a:r>
              <a:rPr lang="en-US"/>
              <a:t>What any crawler </a:t>
            </a:r>
            <a:r>
              <a:rPr lang="en-US" i="1"/>
              <a:t>must</a:t>
            </a:r>
            <a:r>
              <a:rPr lang="en-US"/>
              <a:t> do</a:t>
            </a:r>
          </a:p>
        </p:txBody>
      </p:sp>
      <p:sp>
        <p:nvSpPr>
          <p:cNvPr id="252931" name="Rectangle 3"/>
          <p:cNvSpPr>
            <a:spLocks noGrp="1" noChangeArrowheads="1"/>
          </p:cNvSpPr>
          <p:nvPr>
            <p:ph type="body" idx="4294967295"/>
          </p:nvPr>
        </p:nvSpPr>
        <p:spPr/>
        <p:txBody>
          <a:bodyPr/>
          <a:lstStyle/>
          <a:p>
            <a:pPr eaLnBrk="1" hangingPunct="1"/>
            <a:r>
              <a:rPr lang="en-US" sz="3100"/>
              <a:t>Be </a:t>
            </a:r>
            <a:r>
              <a:rPr lang="en-US" sz="3100" u="sng"/>
              <a:t>Polite</a:t>
            </a:r>
            <a:r>
              <a:rPr lang="en-US" sz="3100"/>
              <a:t>: Respect implicit and explicit politeness considerations</a:t>
            </a:r>
          </a:p>
          <a:p>
            <a:pPr lvl="1" eaLnBrk="1" hangingPunct="1"/>
            <a:r>
              <a:rPr lang="en-US">
                <a:solidFill>
                  <a:srgbClr val="C00000"/>
                </a:solidFill>
              </a:rPr>
              <a:t>Only crawl allowed pages</a:t>
            </a:r>
          </a:p>
          <a:p>
            <a:pPr lvl="1" eaLnBrk="1" hangingPunct="1"/>
            <a:r>
              <a:rPr lang="en-US">
                <a:solidFill>
                  <a:srgbClr val="C00000"/>
                </a:solidFill>
              </a:rPr>
              <a:t>Respect </a:t>
            </a:r>
            <a:r>
              <a:rPr lang="en-US" i="1">
                <a:solidFill>
                  <a:srgbClr val="C00000"/>
                </a:solidFill>
              </a:rPr>
              <a:t>robots.txt </a:t>
            </a:r>
            <a:r>
              <a:rPr lang="en-US">
                <a:solidFill>
                  <a:srgbClr val="C00000"/>
                </a:solidFill>
              </a:rPr>
              <a:t>(more on this shortly)</a:t>
            </a:r>
          </a:p>
          <a:p>
            <a:pPr eaLnBrk="1" hangingPunct="1"/>
            <a:r>
              <a:rPr lang="en-US" sz="3100"/>
              <a:t>Be </a:t>
            </a:r>
            <a:r>
              <a:rPr lang="en-US" sz="3100" u="sng"/>
              <a:t>Robust</a:t>
            </a:r>
            <a:r>
              <a:rPr lang="en-US" sz="3100"/>
              <a:t>: Be immune to spider traps and other malicious behavior from web servers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idx="4294967295"/>
          </p:nvPr>
        </p:nvSpPr>
        <p:spPr/>
        <p:txBody>
          <a:bodyPr anchor="b"/>
          <a:lstStyle/>
          <a:p>
            <a:pPr eaLnBrk="1" hangingPunct="1"/>
            <a:r>
              <a:rPr lang="en-US"/>
              <a:t>What any commercial grade crawler </a:t>
            </a:r>
            <a:r>
              <a:rPr lang="en-US" i="1"/>
              <a:t>should</a:t>
            </a:r>
            <a:r>
              <a:rPr lang="en-US"/>
              <a:t> do</a:t>
            </a:r>
          </a:p>
        </p:txBody>
      </p:sp>
      <p:sp>
        <p:nvSpPr>
          <p:cNvPr id="254979" name="Rectangle 3"/>
          <p:cNvSpPr>
            <a:spLocks noGrp="1" noChangeArrowheads="1"/>
          </p:cNvSpPr>
          <p:nvPr>
            <p:ph type="body" idx="4294967295"/>
          </p:nvPr>
        </p:nvSpPr>
        <p:spPr/>
        <p:txBody>
          <a:bodyPr/>
          <a:lstStyle/>
          <a:p>
            <a:pPr eaLnBrk="1" hangingPunct="1">
              <a:lnSpc>
                <a:spcPct val="90000"/>
              </a:lnSpc>
            </a:pPr>
            <a:r>
              <a:rPr lang="en-US" sz="3600"/>
              <a:t>Be capable of </a:t>
            </a:r>
            <a:r>
              <a:rPr lang="en-US" sz="3600" u="sng"/>
              <a:t>distributed</a:t>
            </a:r>
            <a:r>
              <a:rPr lang="en-US" sz="3600"/>
              <a:t> operation: designed to run on multiple distributed machines</a:t>
            </a:r>
          </a:p>
          <a:p>
            <a:pPr eaLnBrk="1" hangingPunct="1">
              <a:lnSpc>
                <a:spcPct val="90000"/>
              </a:lnSpc>
            </a:pPr>
            <a:r>
              <a:rPr lang="en-US" sz="3600">
                <a:solidFill>
                  <a:srgbClr val="C00000"/>
                </a:solidFill>
              </a:rPr>
              <a:t>Be </a:t>
            </a:r>
            <a:r>
              <a:rPr lang="en-US" sz="3600" u="sng">
                <a:solidFill>
                  <a:srgbClr val="C00000"/>
                </a:solidFill>
              </a:rPr>
              <a:t>scalable</a:t>
            </a:r>
            <a:r>
              <a:rPr lang="en-US" sz="3600">
                <a:solidFill>
                  <a:srgbClr val="C00000"/>
                </a:solidFill>
              </a:rPr>
              <a:t>: designed to increase the crawl rate by adding more machines</a:t>
            </a:r>
          </a:p>
          <a:p>
            <a:pPr eaLnBrk="1" hangingPunct="1">
              <a:lnSpc>
                <a:spcPct val="90000"/>
              </a:lnSpc>
            </a:pPr>
            <a:r>
              <a:rPr lang="en-US" sz="3600" u="sng"/>
              <a:t>Performance/efficiency</a:t>
            </a:r>
            <a:r>
              <a:rPr lang="en-US" sz="3600"/>
              <a:t>: permit full use of available processing and network resources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lstStyle/>
          <a:p>
            <a:r>
              <a:rPr lang="en-US" sz="3600" dirty="0"/>
              <a:t>Beautiful Soup – scraper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3200"/>
            <a:ext cx="9144000" cy="3900847"/>
          </a:xfrm>
          <a:prstGeom prst="rect">
            <a:avLst/>
          </a:prstGeom>
        </p:spPr>
      </p:pic>
    </p:spTree>
    <p:extLst>
      <p:ext uri="{BB962C8B-B14F-4D97-AF65-F5344CB8AC3E}">
        <p14:creationId xmlns:p14="http://schemas.microsoft.com/office/powerpoint/2010/main" val="6290787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p:txBody>
          <a:bodyPr anchor="b"/>
          <a:lstStyle/>
          <a:p>
            <a:pPr eaLnBrk="1" hangingPunct="1"/>
            <a:r>
              <a:rPr lang="en-US"/>
              <a:t>What any crawler </a:t>
            </a:r>
            <a:r>
              <a:rPr lang="en-US" i="1"/>
              <a:t>should</a:t>
            </a:r>
            <a:r>
              <a:rPr lang="en-US"/>
              <a:t> do</a:t>
            </a:r>
          </a:p>
        </p:txBody>
      </p:sp>
      <p:sp>
        <p:nvSpPr>
          <p:cNvPr id="257027" name="Rectangle 3"/>
          <p:cNvSpPr>
            <a:spLocks noGrp="1" noChangeArrowheads="1"/>
          </p:cNvSpPr>
          <p:nvPr>
            <p:ph type="body" idx="4294967295"/>
          </p:nvPr>
        </p:nvSpPr>
        <p:spPr/>
        <p:txBody>
          <a:bodyPr/>
          <a:lstStyle/>
          <a:p>
            <a:pPr eaLnBrk="1" hangingPunct="1"/>
            <a:r>
              <a:rPr lang="en-US" sz="3900"/>
              <a:t>Fetch pages of “higher </a:t>
            </a:r>
            <a:r>
              <a:rPr lang="en-US" sz="3900" u="sng"/>
              <a:t>quality</a:t>
            </a:r>
            <a:r>
              <a:rPr lang="en-US" sz="3900"/>
              <a:t>” first</a:t>
            </a:r>
          </a:p>
          <a:p>
            <a:pPr eaLnBrk="1" hangingPunct="1"/>
            <a:r>
              <a:rPr lang="en-US" sz="3900" u="sng">
                <a:solidFill>
                  <a:srgbClr val="C00000"/>
                </a:solidFill>
              </a:rPr>
              <a:t>Continuous</a:t>
            </a:r>
            <a:r>
              <a:rPr lang="en-US" sz="3900">
                <a:solidFill>
                  <a:srgbClr val="C00000"/>
                </a:solidFill>
              </a:rPr>
              <a:t> operation: Continue fetching fresh copies of a previously fetched page</a:t>
            </a:r>
          </a:p>
          <a:p>
            <a:pPr eaLnBrk="1" hangingPunct="1"/>
            <a:r>
              <a:rPr lang="en-US" sz="3900" u="sng"/>
              <a:t>Extensible</a:t>
            </a:r>
            <a:r>
              <a:rPr lang="en-US" sz="3900"/>
              <a:t>: Adapt to new data formats, protocols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a:t>Crawling research issues</a:t>
            </a:r>
          </a:p>
        </p:txBody>
      </p:sp>
      <p:sp>
        <p:nvSpPr>
          <p:cNvPr id="259075" name="Rectangle 3"/>
          <p:cNvSpPr>
            <a:spLocks noGrp="1" noChangeArrowheads="1"/>
          </p:cNvSpPr>
          <p:nvPr>
            <p:ph type="body" idx="1"/>
          </p:nvPr>
        </p:nvSpPr>
        <p:spPr/>
        <p:txBody>
          <a:bodyPr/>
          <a:lstStyle/>
          <a:p>
            <a:pPr eaLnBrk="1" hangingPunct="1">
              <a:buFontTx/>
              <a:buChar char="•"/>
            </a:pPr>
            <a:r>
              <a:rPr lang="en-US"/>
              <a:t>Open research question</a:t>
            </a:r>
          </a:p>
          <a:p>
            <a:pPr lvl="1" eaLnBrk="1" hangingPunct="1">
              <a:buFont typeface="Arial" charset="0"/>
              <a:buChar char="–"/>
            </a:pPr>
            <a:r>
              <a:rPr lang="en-US"/>
              <a:t>Not easy</a:t>
            </a:r>
          </a:p>
          <a:p>
            <a:pPr lvl="1" eaLnBrk="1" hangingPunct="1">
              <a:buFont typeface="Arial" charset="0"/>
              <a:buChar char="–"/>
            </a:pPr>
            <a:r>
              <a:rPr lang="en-US"/>
              <a:t>Domain specific?</a:t>
            </a:r>
          </a:p>
          <a:p>
            <a:pPr lvl="2" eaLnBrk="1" hangingPunct="1">
              <a:buFont typeface="Arial" charset="0"/>
              <a:buChar char="•"/>
            </a:pPr>
            <a:r>
              <a:rPr lang="en-US"/>
              <a:t>No crawler works for all problems</a:t>
            </a:r>
          </a:p>
          <a:p>
            <a:pPr lvl="1" eaLnBrk="1" hangingPunct="1">
              <a:buFont typeface="Arial" charset="0"/>
              <a:buChar char="–"/>
            </a:pPr>
            <a:r>
              <a:rPr lang="en-US"/>
              <a:t>Evaluation</a:t>
            </a:r>
          </a:p>
          <a:p>
            <a:pPr lvl="2" eaLnBrk="1" hangingPunct="1">
              <a:buFont typeface="Arial" charset="0"/>
              <a:buChar char="•"/>
            </a:pPr>
            <a:r>
              <a:rPr lang="en-US"/>
              <a:t>Complexity</a:t>
            </a:r>
          </a:p>
          <a:p>
            <a:pPr lvl="1" eaLnBrk="1" hangingPunct="1">
              <a:buFont typeface="Arial" charset="0"/>
              <a:buChar char="–"/>
            </a:pPr>
            <a:r>
              <a:rPr lang="en-US"/>
              <a:t>Crucial for specialty search</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0"/>
            <a:ext cx="8229600" cy="1143000"/>
          </a:xfrm>
        </p:spPr>
        <p:txBody>
          <a:bodyPr/>
          <a:lstStyle/>
          <a:p>
            <a:pPr eaLnBrk="1" hangingPunct="1"/>
            <a:r>
              <a:rPr lang="en-US" sz="3600"/>
              <a:t>Search Engine Web Crawling Policies</a:t>
            </a:r>
          </a:p>
        </p:txBody>
      </p:sp>
      <p:sp>
        <p:nvSpPr>
          <p:cNvPr id="261123" name="Rectangle 3"/>
          <p:cNvSpPr>
            <a:spLocks noGrp="1" noChangeArrowheads="1"/>
          </p:cNvSpPr>
          <p:nvPr>
            <p:ph type="body" idx="1"/>
          </p:nvPr>
        </p:nvSpPr>
        <p:spPr>
          <a:xfrm>
            <a:off x="457200" y="1371600"/>
            <a:ext cx="8229600" cy="4525963"/>
          </a:xfrm>
        </p:spPr>
        <p:txBody>
          <a:bodyPr/>
          <a:lstStyle/>
          <a:p>
            <a:pPr eaLnBrk="1" hangingPunct="1">
              <a:buFontTx/>
              <a:buChar char="•"/>
            </a:pPr>
            <a:r>
              <a:rPr lang="en-US" sz="2800"/>
              <a:t>Their policies determine what gets indexed</a:t>
            </a:r>
          </a:p>
          <a:p>
            <a:pPr eaLnBrk="1" hangingPunct="1">
              <a:buFontTx/>
              <a:buChar char="•"/>
            </a:pPr>
            <a:r>
              <a:rPr lang="en-US" sz="2800"/>
              <a:t>Freshness</a:t>
            </a:r>
          </a:p>
          <a:p>
            <a:pPr lvl="1" eaLnBrk="1" hangingPunct="1">
              <a:buFontTx/>
              <a:buChar char="•"/>
            </a:pPr>
            <a:r>
              <a:rPr lang="en-US" sz="2400"/>
              <a:t>How often the SE crawls</a:t>
            </a:r>
          </a:p>
          <a:p>
            <a:pPr eaLnBrk="1" hangingPunct="1">
              <a:buFontTx/>
              <a:buChar char="•"/>
            </a:pPr>
            <a:r>
              <a:rPr lang="en-US" sz="2800"/>
              <a:t>What gets ranked and how</a:t>
            </a:r>
          </a:p>
          <a:p>
            <a:pPr lvl="1" eaLnBrk="1" hangingPunct="1">
              <a:buFontTx/>
              <a:buChar char="•"/>
            </a:pPr>
            <a:r>
              <a:rPr lang="en-US" sz="2400"/>
              <a:t>SERP (search engine results page)</a:t>
            </a:r>
          </a:p>
          <a:p>
            <a:pPr eaLnBrk="1" hangingPunct="1">
              <a:buFontTx/>
              <a:buChar char="•"/>
            </a:pPr>
            <a:r>
              <a:rPr lang="en-US" sz="2800"/>
              <a:t>Experimental SEO</a:t>
            </a:r>
          </a:p>
          <a:p>
            <a:pPr lvl="1" eaLnBrk="1" hangingPunct="1">
              <a:buFontTx/>
              <a:buChar char="•"/>
            </a:pPr>
            <a:r>
              <a:rPr lang="en-US" sz="2400"/>
              <a:t>Make changes; see what happens</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0"/>
            <a:ext cx="8229600" cy="1143000"/>
          </a:xfrm>
        </p:spPr>
        <p:txBody>
          <a:bodyPr/>
          <a:lstStyle/>
          <a:p>
            <a:pPr eaLnBrk="1" hangingPunct="1"/>
            <a:r>
              <a:rPr lang="en-US"/>
              <a:t>Web Crawling</a:t>
            </a:r>
          </a:p>
        </p:txBody>
      </p:sp>
      <p:sp>
        <p:nvSpPr>
          <p:cNvPr id="263171" name="Rectangle 3"/>
          <p:cNvSpPr>
            <a:spLocks noGrp="1" noChangeArrowheads="1"/>
          </p:cNvSpPr>
          <p:nvPr>
            <p:ph type="body" idx="1"/>
          </p:nvPr>
        </p:nvSpPr>
        <p:spPr>
          <a:xfrm>
            <a:off x="457200" y="1371600"/>
            <a:ext cx="8229600" cy="4525963"/>
          </a:xfrm>
        </p:spPr>
        <p:txBody>
          <a:bodyPr/>
          <a:lstStyle/>
          <a:p>
            <a:pPr eaLnBrk="1" hangingPunct="1">
              <a:buFontTx/>
              <a:buChar char="•"/>
            </a:pPr>
            <a:r>
              <a:rPr lang="en-US" sz="2800" dirty="0"/>
              <a:t>Web crawlers are foundational species</a:t>
            </a:r>
          </a:p>
          <a:p>
            <a:pPr lvl="1" eaLnBrk="1" hangingPunct="1">
              <a:buFontTx/>
              <a:buChar char="•"/>
            </a:pPr>
            <a:r>
              <a:rPr lang="en-US" sz="2400" dirty="0"/>
              <a:t>No web search engines without them</a:t>
            </a:r>
          </a:p>
          <a:p>
            <a:pPr lvl="1" eaLnBrk="1" hangingPunct="1">
              <a:buFontTx/>
              <a:buChar char="•"/>
            </a:pPr>
            <a:r>
              <a:rPr lang="en-US" sz="2400" dirty="0"/>
              <a:t>Scrapers subclass of crawlers</a:t>
            </a:r>
          </a:p>
          <a:p>
            <a:pPr eaLnBrk="1" hangingPunct="1">
              <a:buFontTx/>
              <a:buChar char="•"/>
            </a:pPr>
            <a:r>
              <a:rPr lang="en-US" sz="2800" dirty="0"/>
              <a:t>Crawl policy</a:t>
            </a:r>
          </a:p>
          <a:p>
            <a:pPr lvl="1" eaLnBrk="1" hangingPunct="1">
              <a:buFontTx/>
              <a:buChar char="•"/>
            </a:pPr>
            <a:r>
              <a:rPr lang="en-US" sz="2400" dirty="0"/>
              <a:t>Breath first</a:t>
            </a:r>
          </a:p>
          <a:p>
            <a:pPr lvl="1" eaLnBrk="1" hangingPunct="1">
              <a:buFontTx/>
              <a:buChar char="•"/>
            </a:pPr>
            <a:r>
              <a:rPr lang="en-US" sz="2400" dirty="0"/>
              <a:t>Depth first</a:t>
            </a:r>
          </a:p>
          <a:p>
            <a:pPr eaLnBrk="1" hangingPunct="1">
              <a:buFontTx/>
              <a:buChar char="•"/>
            </a:pPr>
            <a:r>
              <a:rPr lang="en-US" sz="2800" dirty="0"/>
              <a:t>Crawlers should be optimized for area of interest</a:t>
            </a:r>
          </a:p>
          <a:p>
            <a:pPr lvl="1" eaLnBrk="1" hangingPunct="1">
              <a:buFontTx/>
              <a:buChar char="•"/>
            </a:pPr>
            <a:r>
              <a:rPr lang="en-US" sz="2400" dirty="0"/>
              <a:t>Focused crawlers</a:t>
            </a:r>
          </a:p>
          <a:p>
            <a:pPr eaLnBrk="1" hangingPunct="1">
              <a:buFontTx/>
              <a:buChar char="•"/>
            </a:pPr>
            <a:r>
              <a:rPr lang="en-US" sz="2800" dirty="0" err="1"/>
              <a:t>robots.txt</a:t>
            </a:r>
            <a:r>
              <a:rPr lang="en-US" sz="2800" dirty="0"/>
              <a:t> – gateway to web content</a:t>
            </a:r>
          </a:p>
          <a:p>
            <a:pPr lvl="1" eaLnBrk="1" hangingPunct="1">
              <a:buFontTx/>
              <a:buChar char="•"/>
            </a:pPr>
            <a:r>
              <a:rPr lang="en-US" sz="2400" dirty="0"/>
              <a:t>Crawlers obey </a:t>
            </a:r>
            <a:r>
              <a:rPr lang="en-US" sz="2400" dirty="0" err="1"/>
              <a:t>robots.txt</a:t>
            </a:r>
            <a:endParaRPr lang="en-US" sz="2400" dirty="0"/>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0"/>
            <a:ext cx="8229600" cy="1143000"/>
          </a:xfrm>
        </p:spPr>
        <p:txBody>
          <a:bodyPr/>
          <a:lstStyle/>
          <a:p>
            <a:pPr eaLnBrk="1" hangingPunct="1"/>
            <a:r>
              <a:rPr lang="en-US" dirty="0"/>
              <a:t>Practical Web Crawling Issues</a:t>
            </a:r>
          </a:p>
        </p:txBody>
      </p:sp>
      <p:sp>
        <p:nvSpPr>
          <p:cNvPr id="263171" name="Rectangle 3"/>
          <p:cNvSpPr>
            <a:spLocks noGrp="1" noChangeArrowheads="1"/>
          </p:cNvSpPr>
          <p:nvPr>
            <p:ph type="body" idx="1"/>
          </p:nvPr>
        </p:nvSpPr>
        <p:spPr>
          <a:xfrm>
            <a:off x="457200" y="1371600"/>
            <a:ext cx="8229600" cy="4525963"/>
          </a:xfrm>
        </p:spPr>
        <p:txBody>
          <a:bodyPr/>
          <a:lstStyle/>
          <a:p>
            <a:pPr eaLnBrk="1" hangingPunct="1">
              <a:buFontTx/>
              <a:buChar char="•"/>
            </a:pPr>
            <a:r>
              <a:rPr lang="en-US" sz="2800" dirty="0"/>
              <a:t>Politeness</a:t>
            </a:r>
          </a:p>
          <a:p>
            <a:pPr lvl="1" eaLnBrk="1" hangingPunct="1">
              <a:buFontTx/>
              <a:buChar char="•"/>
            </a:pPr>
            <a:r>
              <a:rPr lang="en-US" sz="2400" dirty="0"/>
              <a:t>How often to retrieve documents?</a:t>
            </a:r>
          </a:p>
          <a:p>
            <a:pPr eaLnBrk="1" hangingPunct="1">
              <a:buFontTx/>
              <a:buChar char="•"/>
            </a:pPr>
            <a:r>
              <a:rPr lang="en-US" sz="2800" dirty="0"/>
              <a:t>Crawlability</a:t>
            </a:r>
          </a:p>
          <a:p>
            <a:pPr lvl="1" eaLnBrk="1" hangingPunct="1">
              <a:buFontTx/>
              <a:buChar char="•"/>
            </a:pPr>
            <a:r>
              <a:rPr lang="en-US" sz="2400" dirty="0" err="1"/>
              <a:t>Robots.tex</a:t>
            </a:r>
            <a:r>
              <a:rPr lang="en-US" sz="2400" dirty="0"/>
              <a:t> let you crawl?</a:t>
            </a:r>
          </a:p>
          <a:p>
            <a:pPr eaLnBrk="1" hangingPunct="1">
              <a:buFontTx/>
              <a:buChar char="•"/>
            </a:pPr>
            <a:r>
              <a:rPr lang="en-US" sz="2800" dirty="0"/>
              <a:t>Document choice</a:t>
            </a:r>
          </a:p>
          <a:p>
            <a:pPr lvl="1" eaLnBrk="1" hangingPunct="1">
              <a:buFontTx/>
              <a:buChar char="•"/>
            </a:pPr>
            <a:r>
              <a:rPr lang="en-US" sz="2400" dirty="0"/>
              <a:t>What to get – html, doc, pdf, </a:t>
            </a:r>
            <a:r>
              <a:rPr lang="en-US" sz="2400" dirty="0" err="1"/>
              <a:t>png</a:t>
            </a:r>
            <a:r>
              <a:rPr lang="en-US" sz="2400" dirty="0"/>
              <a:t>, </a:t>
            </a:r>
            <a:r>
              <a:rPr lang="en-US" sz="2400" dirty="0" err="1"/>
              <a:t>etc</a:t>
            </a:r>
            <a:r>
              <a:rPr lang="en-US" sz="2400" dirty="0"/>
              <a:t>?</a:t>
            </a:r>
          </a:p>
          <a:p>
            <a:pPr lvl="1" eaLnBrk="1" hangingPunct="1">
              <a:buFontTx/>
              <a:buChar char="•"/>
            </a:pPr>
            <a:r>
              <a:rPr lang="en-US" sz="2400" dirty="0"/>
              <a:t>Must </a:t>
            </a:r>
            <a:r>
              <a:rPr lang="en-US" sz="2400"/>
              <a:t>be specified</a:t>
            </a:r>
            <a:endParaRPr lang="en-US" sz="2400" dirty="0"/>
          </a:p>
          <a:p>
            <a:pPr marL="0" indent="0" eaLnBrk="1" hangingPunct="1"/>
            <a:endParaRPr lang="en-US" sz="2400" dirty="0"/>
          </a:p>
          <a:p>
            <a:pPr marL="0" indent="0" eaLnBrk="1" hangingPunct="1"/>
            <a:endParaRPr lang="en-US" sz="2400" dirty="0"/>
          </a:p>
          <a:p>
            <a:pPr marL="0" indent="0" eaLnBrk="1" hangingPunct="1"/>
            <a:r>
              <a:rPr lang="en-US" sz="2400" dirty="0"/>
              <a:t>https://</a:t>
            </a:r>
            <a:r>
              <a:rPr lang="en-US" sz="2400" dirty="0" err="1"/>
              <a:t>www.promptcloud.com</a:t>
            </a:r>
            <a:r>
              <a:rPr lang="en-US" sz="2400" dirty="0"/>
              <a:t>/blog/crawling-web-trends-and-challenges/</a:t>
            </a:r>
          </a:p>
        </p:txBody>
      </p:sp>
    </p:spTree>
    <p:extLst>
      <p:ext uri="{BB962C8B-B14F-4D97-AF65-F5344CB8AC3E}">
        <p14:creationId xmlns:p14="http://schemas.microsoft.com/office/powerpoint/2010/main" val="16559186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Why use a scrapper</a:t>
            </a:r>
          </a:p>
        </p:txBody>
      </p:sp>
      <p:pic>
        <p:nvPicPr>
          <p:cNvPr id="4" name="Picture 3" descr="Screen shot 2016-02-01 at 10.22.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042400" cy="5397500"/>
          </a:xfrm>
          <a:prstGeom prst="rect">
            <a:avLst/>
          </a:prstGeom>
        </p:spPr>
      </p:pic>
    </p:spTree>
    <p:extLst>
      <p:ext uri="{BB962C8B-B14F-4D97-AF65-F5344CB8AC3E}">
        <p14:creationId xmlns:p14="http://schemas.microsoft.com/office/powerpoint/2010/main" val="166600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1 at 10.28.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7877908" cy="6400800"/>
          </a:xfrm>
          <a:prstGeom prst="rect">
            <a:avLst/>
          </a:prstGeom>
        </p:spPr>
      </p:pic>
    </p:spTree>
    <p:extLst>
      <p:ext uri="{BB962C8B-B14F-4D97-AF65-F5344CB8AC3E}">
        <p14:creationId xmlns:p14="http://schemas.microsoft.com/office/powerpoint/2010/main" val="396098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2-15 at 2.26.32 PM.png"/>
          <p:cNvPicPr>
            <a:picLocks noChangeAspect="1"/>
          </p:cNvPicPr>
          <p:nvPr/>
        </p:nvPicPr>
        <p:blipFill>
          <a:blip r:embed="rId3"/>
          <a:stretch>
            <a:fillRect/>
          </a:stretch>
        </p:blipFill>
        <p:spPr>
          <a:xfrm>
            <a:off x="990600" y="1295400"/>
            <a:ext cx="7378701" cy="4965700"/>
          </a:xfrm>
          <a:prstGeom prst="rect">
            <a:avLst/>
          </a:prstGeom>
        </p:spPr>
      </p:pic>
      <p:sp>
        <p:nvSpPr>
          <p:cNvPr id="5" name="TextBox 4"/>
          <p:cNvSpPr txBox="1"/>
          <p:nvPr/>
        </p:nvSpPr>
        <p:spPr>
          <a:xfrm>
            <a:off x="2133600" y="457200"/>
            <a:ext cx="5865708" cy="584776"/>
          </a:xfrm>
          <a:prstGeom prst="rect">
            <a:avLst/>
          </a:prstGeom>
          <a:noFill/>
        </p:spPr>
        <p:txBody>
          <a:bodyPr wrap="none" rtlCol="0">
            <a:spAutoFit/>
          </a:bodyPr>
          <a:lstStyle/>
          <a:p>
            <a:r>
              <a:rPr lang="en-US" sz="3200" b="1" dirty="0"/>
              <a:t>Web  Crawler </a:t>
            </a:r>
            <a:r>
              <a:rPr lang="en-US" sz="3200" b="1" dirty="0" err="1"/>
              <a:t>vs</a:t>
            </a:r>
            <a:r>
              <a:rPr lang="en-US" sz="3200" b="1" dirty="0"/>
              <a:t> web scraper</a:t>
            </a:r>
          </a:p>
        </p:txBody>
      </p:sp>
    </p:spTree>
    <p:extLst>
      <p:ext uri="{BB962C8B-B14F-4D97-AF65-F5344CB8AC3E}">
        <p14:creationId xmlns:p14="http://schemas.microsoft.com/office/powerpoint/2010/main" val="396098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Open source crawlers</a:t>
            </a:r>
          </a:p>
        </p:txBody>
      </p:sp>
      <p:pic>
        <p:nvPicPr>
          <p:cNvPr id="5" name="Picture 4">
            <a:extLst>
              <a:ext uri="{FF2B5EF4-FFF2-40B4-BE49-F238E27FC236}">
                <a16:creationId xmlns:a16="http://schemas.microsoft.com/office/drawing/2014/main" id="{8E1B9AF2-F271-6346-8DB9-5906972953BE}"/>
              </a:ext>
            </a:extLst>
          </p:cNvPr>
          <p:cNvPicPr>
            <a:picLocks noChangeAspect="1"/>
          </p:cNvPicPr>
          <p:nvPr/>
        </p:nvPicPr>
        <p:blipFill>
          <a:blip r:embed="rId3"/>
          <a:stretch>
            <a:fillRect/>
          </a:stretch>
        </p:blipFill>
        <p:spPr>
          <a:xfrm>
            <a:off x="0" y="1096347"/>
            <a:ext cx="9144000" cy="4665306"/>
          </a:xfrm>
          <a:prstGeom prst="rect">
            <a:avLst/>
          </a:prstGeom>
        </p:spPr>
      </p:pic>
    </p:spTree>
    <p:extLst>
      <p:ext uri="{BB962C8B-B14F-4D97-AF65-F5344CB8AC3E}">
        <p14:creationId xmlns:p14="http://schemas.microsoft.com/office/powerpoint/2010/main" val="248535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Last time</a:t>
            </a:r>
          </a:p>
        </p:txBody>
      </p:sp>
      <p:sp>
        <p:nvSpPr>
          <p:cNvPr id="17411" name="Rectangle 3"/>
          <p:cNvSpPr>
            <a:spLocks noGrp="1" noChangeArrowheads="1"/>
          </p:cNvSpPr>
          <p:nvPr>
            <p:ph type="body" idx="1"/>
          </p:nvPr>
        </p:nvSpPr>
        <p:spPr/>
        <p:txBody>
          <a:bodyPr/>
          <a:lstStyle/>
          <a:p>
            <a:pPr eaLnBrk="1" hangingPunct="1">
              <a:buFontTx/>
              <a:buChar char="•"/>
            </a:pPr>
            <a:r>
              <a:rPr lang="en-US" dirty="0"/>
              <a:t>Evaluation of IR/Search systems</a:t>
            </a:r>
          </a:p>
          <a:p>
            <a:pPr lvl="1" eaLnBrk="1" hangingPunct="1">
              <a:buFont typeface="Arial" charset="0"/>
              <a:buChar char="–"/>
            </a:pPr>
            <a:r>
              <a:rPr lang="en-US" dirty="0"/>
              <a:t>Quality of evaluation – Relevance</a:t>
            </a:r>
          </a:p>
          <a:p>
            <a:pPr lvl="1" eaLnBrk="1" hangingPunct="1">
              <a:buFont typeface="Arial" charset="0"/>
              <a:buChar char="–"/>
            </a:pPr>
            <a:r>
              <a:rPr lang="en-US" dirty="0"/>
              <a:t>Evaluation is empirical</a:t>
            </a:r>
          </a:p>
          <a:p>
            <a:pPr lvl="1" eaLnBrk="1" hangingPunct="1">
              <a:buFont typeface="Arial" charset="0"/>
              <a:buChar char="–"/>
            </a:pPr>
            <a:r>
              <a:rPr lang="en-US" dirty="0"/>
              <a:t>Measurements of Evaluation</a:t>
            </a:r>
          </a:p>
          <a:p>
            <a:pPr lvl="2" eaLnBrk="1" hangingPunct="1">
              <a:buFont typeface="Arial" charset="0"/>
              <a:buChar char="•"/>
            </a:pPr>
            <a:r>
              <a:rPr lang="en-US" dirty="0"/>
              <a:t>Precision </a:t>
            </a:r>
            <a:r>
              <a:rPr lang="en-US" dirty="0" err="1"/>
              <a:t>vs</a:t>
            </a:r>
            <a:r>
              <a:rPr lang="en-US" dirty="0"/>
              <a:t> recall</a:t>
            </a:r>
          </a:p>
          <a:p>
            <a:pPr lvl="2" eaLnBrk="1" hangingPunct="1">
              <a:buFont typeface="Arial" charset="0"/>
              <a:buChar char="•"/>
            </a:pPr>
            <a:r>
              <a:rPr lang="en-US" dirty="0"/>
              <a:t>F measure</a:t>
            </a:r>
          </a:p>
          <a:p>
            <a:pPr lvl="1" eaLnBrk="1" hangingPunct="1">
              <a:buFont typeface="Arial" charset="0"/>
              <a:buChar char="–"/>
            </a:pPr>
            <a:r>
              <a:rPr lang="en-US" dirty="0"/>
              <a:t>Test Collections/TREC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Open </a:t>
            </a:r>
            <a:r>
              <a:rPr lang="en-US"/>
              <a:t>source crawlers</a:t>
            </a:r>
            <a:endParaRPr lang="en-US" dirty="0"/>
          </a:p>
        </p:txBody>
      </p:sp>
      <p:pic>
        <p:nvPicPr>
          <p:cNvPr id="3" name="Picture 2" descr="Screen shot 2016-02-01 at 10.12.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 y="990600"/>
            <a:ext cx="9144000" cy="5582523"/>
          </a:xfrm>
          <a:prstGeom prst="rect">
            <a:avLst/>
          </a:prstGeom>
        </p:spPr>
      </p:pic>
    </p:spTree>
    <p:extLst>
      <p:ext uri="{BB962C8B-B14F-4D97-AF65-F5344CB8AC3E}">
        <p14:creationId xmlns:p14="http://schemas.microsoft.com/office/powerpoint/2010/main" val="184923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Open source crawlers</a:t>
            </a:r>
          </a:p>
        </p:txBody>
      </p:sp>
      <p:pic>
        <p:nvPicPr>
          <p:cNvPr id="5" name="Picture 4">
            <a:extLst>
              <a:ext uri="{FF2B5EF4-FFF2-40B4-BE49-F238E27FC236}">
                <a16:creationId xmlns:a16="http://schemas.microsoft.com/office/drawing/2014/main" id="{4C998294-0E06-994D-98FC-872947F77C7C}"/>
              </a:ext>
            </a:extLst>
          </p:cNvPr>
          <p:cNvPicPr>
            <a:picLocks noChangeAspect="1"/>
          </p:cNvPicPr>
          <p:nvPr/>
        </p:nvPicPr>
        <p:blipFill>
          <a:blip r:embed="rId3"/>
          <a:stretch>
            <a:fillRect/>
          </a:stretch>
        </p:blipFill>
        <p:spPr>
          <a:xfrm>
            <a:off x="228600" y="990600"/>
            <a:ext cx="8915400" cy="5368573"/>
          </a:xfrm>
          <a:prstGeom prst="rect">
            <a:avLst/>
          </a:prstGeom>
        </p:spPr>
      </p:pic>
    </p:spTree>
    <p:extLst>
      <p:ext uri="{BB962C8B-B14F-4D97-AF65-F5344CB8AC3E}">
        <p14:creationId xmlns:p14="http://schemas.microsoft.com/office/powerpoint/2010/main" val="1879836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1143000"/>
          </a:xfrm>
        </p:spPr>
        <p:txBody>
          <a:bodyPr/>
          <a:lstStyle/>
          <a:p>
            <a:pPr eaLnBrk="1" hangingPunct="1"/>
            <a:r>
              <a:rPr lang="en-US"/>
              <a:t>Web Scrapers</a:t>
            </a:r>
            <a:endParaRPr lang="en-GB"/>
          </a:p>
        </p:txBody>
      </p:sp>
      <p:sp>
        <p:nvSpPr>
          <p:cNvPr id="35843" name="Text Box 3"/>
          <p:cNvSpPr txBox="1">
            <a:spLocks noChangeArrowheads="1"/>
          </p:cNvSpPr>
          <p:nvPr/>
        </p:nvSpPr>
        <p:spPr bwMode="auto">
          <a:xfrm>
            <a:off x="990600" y="2057400"/>
            <a:ext cx="7162800" cy="2678113"/>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buFontTx/>
              <a:buChar char="•"/>
            </a:pPr>
            <a:r>
              <a:rPr lang="en-US" sz="2400">
                <a:latin typeface="Times New Roman" charset="0"/>
              </a:rPr>
              <a:t>Web scraping deals with the gathering of unstructured data on the web, typically in HTML format, putting it into structured data that can be stored and analyzed in a central local database or spreadsheet.</a:t>
            </a:r>
          </a:p>
          <a:p>
            <a:pPr marL="339725" indent="-339725" eaLnBrk="0" hangingPunct="0">
              <a:spcBef>
                <a:spcPct val="50000"/>
              </a:spcBef>
              <a:buFontTx/>
              <a:buChar char="•"/>
            </a:pPr>
            <a:r>
              <a:rPr lang="en-US" sz="2400">
                <a:latin typeface="Times New Roman" charset="0"/>
              </a:rPr>
              <a:t>Usually a manual process</a:t>
            </a:r>
          </a:p>
          <a:p>
            <a:pPr marL="339725" indent="-339725" eaLnBrk="0" hangingPunct="0">
              <a:spcBef>
                <a:spcPct val="50000"/>
              </a:spcBef>
              <a:buFontTx/>
              <a:buChar char="•"/>
            </a:pPr>
            <a:r>
              <a:rPr lang="en-US" sz="2400">
                <a:latin typeface="Times New Roman" charset="0"/>
              </a:rPr>
              <a:t>Usually does not go down into the url links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Web Crawler Specifics</a:t>
            </a:r>
            <a:endParaRPr lang="en-GB"/>
          </a:p>
        </p:txBody>
      </p:sp>
      <p:sp>
        <p:nvSpPr>
          <p:cNvPr id="37891" name="Text Box 3"/>
          <p:cNvSpPr txBox="1">
            <a:spLocks noChangeArrowheads="1"/>
          </p:cNvSpPr>
          <p:nvPr/>
        </p:nvSpPr>
        <p:spPr bwMode="auto">
          <a:xfrm>
            <a:off x="1524000" y="1981200"/>
            <a:ext cx="6705600" cy="3786188"/>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buFontTx/>
              <a:buChar char="•"/>
            </a:pPr>
            <a:r>
              <a:rPr lang="en-US" sz="2400">
                <a:latin typeface="Times New Roman" charset="0"/>
              </a:rPr>
              <a:t>A program for downloading web pages.</a:t>
            </a:r>
          </a:p>
          <a:p>
            <a:pPr marL="339725" indent="-339725" eaLnBrk="0" hangingPunct="0">
              <a:spcBef>
                <a:spcPct val="50000"/>
              </a:spcBef>
            </a:pPr>
            <a:r>
              <a:rPr lang="en-US" sz="2400">
                <a:latin typeface="Times New Roman" charset="0"/>
                <a:ea typeface="Times New Roman" charset="0"/>
                <a:cs typeface="Times New Roman" charset="0"/>
              </a:rPr>
              <a:t>•	</a:t>
            </a:r>
            <a:r>
              <a:rPr lang="en-US" sz="2400">
                <a:latin typeface="Times New Roman" charset="0"/>
              </a:rPr>
              <a:t>Given an initial set of </a:t>
            </a:r>
            <a:r>
              <a:rPr lang="en-US" sz="2400" b="1">
                <a:solidFill>
                  <a:srgbClr val="FF0000"/>
                </a:solidFill>
                <a:latin typeface="Times New Roman" charset="0"/>
              </a:rPr>
              <a:t>seed URLs</a:t>
            </a:r>
            <a:r>
              <a:rPr lang="en-US" sz="2400">
                <a:latin typeface="Times New Roman" charset="0"/>
              </a:rPr>
              <a:t>, it recursively downloads every page that is linked from pages in the set.</a:t>
            </a:r>
          </a:p>
          <a:p>
            <a:pPr marL="339725" indent="-339725" eaLnBrk="0" hangingPunct="0">
              <a:spcBef>
                <a:spcPct val="50000"/>
              </a:spcBef>
            </a:pPr>
            <a:r>
              <a:rPr lang="en-US" sz="2400">
                <a:latin typeface="Times New Roman" charset="0"/>
                <a:ea typeface="Times New Roman" charset="0"/>
                <a:cs typeface="Times New Roman" charset="0"/>
              </a:rPr>
              <a:t>•	A </a:t>
            </a:r>
            <a:r>
              <a:rPr lang="en-US" sz="2400" u="sng">
                <a:latin typeface="Times New Roman" charset="0"/>
                <a:ea typeface="Times New Roman" charset="0"/>
                <a:cs typeface="Times New Roman" charset="0"/>
              </a:rPr>
              <a:t>focused</a:t>
            </a:r>
            <a:r>
              <a:rPr lang="en-US" sz="2400">
                <a:latin typeface="Times New Roman" charset="0"/>
                <a:ea typeface="Times New Roman" charset="0"/>
                <a:cs typeface="Times New Roman" charset="0"/>
              </a:rPr>
              <a:t> web crawler downloads only those pages whose content satisfies some criterion.</a:t>
            </a:r>
            <a:endParaRPr lang="en-US" sz="2400">
              <a:latin typeface="Times New Roman" charset="0"/>
            </a:endParaRPr>
          </a:p>
          <a:p>
            <a:pPr marL="339725" indent="-339725" eaLnBrk="0" hangingPunct="0">
              <a:spcBef>
                <a:spcPct val="50000"/>
              </a:spcBef>
            </a:pPr>
            <a:r>
              <a:rPr lang="en-US" sz="2400" i="1">
                <a:latin typeface="Times New Roman" charset="0"/>
              </a:rPr>
              <a:t>Also known as a </a:t>
            </a:r>
            <a:r>
              <a:rPr lang="en-US" sz="2400" i="1">
                <a:solidFill>
                  <a:srgbClr val="FF0000"/>
                </a:solidFill>
                <a:latin typeface="Times New Roman" charset="0"/>
              </a:rPr>
              <a:t>web spider</a:t>
            </a:r>
            <a:r>
              <a:rPr lang="en-US" sz="2400" i="1">
                <a:latin typeface="Times New Roman" charset="0"/>
              </a:rPr>
              <a:t>, </a:t>
            </a:r>
            <a:r>
              <a:rPr lang="en-US" sz="2400" i="1">
                <a:solidFill>
                  <a:srgbClr val="FF0000"/>
                </a:solidFill>
                <a:latin typeface="Times New Roman" charset="0"/>
              </a:rPr>
              <a:t>bot</a:t>
            </a:r>
            <a:r>
              <a:rPr lang="en-US" sz="2400" i="1">
                <a:latin typeface="Times New Roman" charset="0"/>
              </a:rPr>
              <a:t>, </a:t>
            </a:r>
            <a:r>
              <a:rPr lang="en-US" sz="2400" i="1">
                <a:solidFill>
                  <a:srgbClr val="FF0000"/>
                </a:solidFill>
                <a:latin typeface="Times New Roman" charset="0"/>
              </a:rPr>
              <a:t>harvester</a:t>
            </a:r>
            <a:r>
              <a:rPr lang="en-US" sz="2400" i="1">
                <a:latin typeface="Times New Roman" charset="0"/>
              </a:rPr>
              <a:t>.</a:t>
            </a:r>
          </a:p>
          <a:p>
            <a:pPr marL="339725" indent="-339725" eaLnBrk="0" hangingPunct="0">
              <a:spcBef>
                <a:spcPct val="50000"/>
              </a:spcBef>
            </a:pPr>
            <a:endParaRPr lang="en-US" sz="2400">
              <a:latin typeface="Times New Roman"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Crawling the web</a:t>
            </a:r>
          </a:p>
        </p:txBody>
      </p:sp>
      <p:grpSp>
        <p:nvGrpSpPr>
          <p:cNvPr id="2" name="Group 3"/>
          <p:cNvGrpSpPr>
            <a:grpSpLocks/>
          </p:cNvGrpSpPr>
          <p:nvPr/>
        </p:nvGrpSpPr>
        <p:grpSpPr bwMode="auto">
          <a:xfrm>
            <a:off x="352425" y="1701800"/>
            <a:ext cx="8448675" cy="5067300"/>
            <a:chOff x="222" y="1072"/>
            <a:chExt cx="5322" cy="3192"/>
          </a:xfrm>
        </p:grpSpPr>
        <p:sp>
          <p:nvSpPr>
            <p:cNvPr id="39956" name="Freeform 4"/>
            <p:cNvSpPr>
              <a:spLocks/>
            </p:cNvSpPr>
            <p:nvPr/>
          </p:nvSpPr>
          <p:spPr bwMode="auto">
            <a:xfrm>
              <a:off x="328" y="1072"/>
              <a:ext cx="5216" cy="3192"/>
            </a:xfrm>
            <a:custGeom>
              <a:avLst/>
              <a:gdLst>
                <a:gd name="T0" fmla="*/ 1208 w 5216"/>
                <a:gd name="T1" fmla="*/ 2768 h 3192"/>
                <a:gd name="T2" fmla="*/ 8 w 5216"/>
                <a:gd name="T3" fmla="*/ 1760 h 3192"/>
                <a:gd name="T4" fmla="*/ 1256 w 5216"/>
                <a:gd name="T5" fmla="*/ 224 h 3192"/>
                <a:gd name="T6" fmla="*/ 4472 w 5216"/>
                <a:gd name="T7" fmla="*/ 416 h 3192"/>
                <a:gd name="T8" fmla="*/ 5048 w 5216"/>
                <a:gd name="T9" fmla="*/ 2528 h 3192"/>
                <a:gd name="T10" fmla="*/ 3464 w 5216"/>
                <a:gd name="T11" fmla="*/ 3152 h 3192"/>
                <a:gd name="T12" fmla="*/ 1208 w 5216"/>
                <a:gd name="T13" fmla="*/ 2768 h 3192"/>
                <a:gd name="T14" fmla="*/ 0 60000 65536"/>
                <a:gd name="T15" fmla="*/ 0 60000 65536"/>
                <a:gd name="T16" fmla="*/ 0 60000 65536"/>
                <a:gd name="T17" fmla="*/ 0 60000 65536"/>
                <a:gd name="T18" fmla="*/ 0 60000 65536"/>
                <a:gd name="T19" fmla="*/ 0 60000 65536"/>
                <a:gd name="T20" fmla="*/ 0 60000 65536"/>
                <a:gd name="T21" fmla="*/ 0 w 5216"/>
                <a:gd name="T22" fmla="*/ 0 h 3192"/>
                <a:gd name="T23" fmla="*/ 5216 w 5216"/>
                <a:gd name="T24" fmla="*/ 3192 h 3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6" h="3192">
                  <a:moveTo>
                    <a:pt x="1208" y="2768"/>
                  </a:moveTo>
                  <a:cubicBezTo>
                    <a:pt x="632" y="2536"/>
                    <a:pt x="0" y="2184"/>
                    <a:pt x="8" y="1760"/>
                  </a:cubicBezTo>
                  <a:cubicBezTo>
                    <a:pt x="16" y="1336"/>
                    <a:pt x="512" y="448"/>
                    <a:pt x="1256" y="224"/>
                  </a:cubicBezTo>
                  <a:cubicBezTo>
                    <a:pt x="2000" y="0"/>
                    <a:pt x="3840" y="32"/>
                    <a:pt x="4472" y="416"/>
                  </a:cubicBezTo>
                  <a:cubicBezTo>
                    <a:pt x="5104" y="800"/>
                    <a:pt x="5216" y="2072"/>
                    <a:pt x="5048" y="2528"/>
                  </a:cubicBezTo>
                  <a:cubicBezTo>
                    <a:pt x="4880" y="2984"/>
                    <a:pt x="4104" y="3112"/>
                    <a:pt x="3464" y="3152"/>
                  </a:cubicBezTo>
                  <a:cubicBezTo>
                    <a:pt x="2824" y="3192"/>
                    <a:pt x="1784" y="3000"/>
                    <a:pt x="1208" y="2768"/>
                  </a:cubicBezTo>
                  <a:close/>
                </a:path>
              </a:pathLst>
            </a:custGeom>
            <a:noFill/>
            <a:ln w="31750">
              <a:solidFill>
                <a:schemeClr val="tx1"/>
              </a:solidFill>
              <a:miter lim="800000"/>
              <a:headEnd/>
              <a:tailEnd/>
            </a:ln>
          </p:spPr>
          <p:txBody>
            <a:bodyPr wrap="none" anchor="ctr">
              <a:prstTxWarp prst="textNoShape">
                <a:avLst/>
              </a:prstTxWarp>
            </a:bodyPr>
            <a:lstStyle/>
            <a:p>
              <a:endParaRPr lang="en-US"/>
            </a:p>
          </p:txBody>
        </p:sp>
        <p:sp>
          <p:nvSpPr>
            <p:cNvPr id="39957" name="Text Box 5"/>
            <p:cNvSpPr txBox="1">
              <a:spLocks noChangeArrowheads="1"/>
            </p:cNvSpPr>
            <p:nvPr/>
          </p:nvSpPr>
          <p:spPr bwMode="auto">
            <a:xfrm>
              <a:off x="222" y="3528"/>
              <a:ext cx="508" cy="288"/>
            </a:xfrm>
            <a:prstGeom prst="rect">
              <a:avLst/>
            </a:prstGeom>
            <a:noFill/>
            <a:ln w="9525">
              <a:noFill/>
              <a:miter lim="800000"/>
              <a:headEnd/>
              <a:tailEnd/>
            </a:ln>
          </p:spPr>
          <p:txBody>
            <a:bodyPr wrap="none">
              <a:prstTxWarp prst="textNoShape">
                <a:avLst/>
              </a:prstTxWarp>
              <a:spAutoFit/>
            </a:bodyPr>
            <a:lstStyle/>
            <a:p>
              <a:pPr algn="r"/>
              <a:r>
                <a:rPr lang="en-US" sz="2400">
                  <a:latin typeface="Lucida Sans" charset="0"/>
                </a:rPr>
                <a:t>Web</a:t>
              </a:r>
            </a:p>
          </p:txBody>
        </p:sp>
      </p:grpSp>
      <p:grpSp>
        <p:nvGrpSpPr>
          <p:cNvPr id="3" name="Group 6"/>
          <p:cNvGrpSpPr>
            <a:grpSpLocks/>
          </p:cNvGrpSpPr>
          <p:nvPr/>
        </p:nvGrpSpPr>
        <p:grpSpPr bwMode="auto">
          <a:xfrm>
            <a:off x="1063625" y="1905000"/>
            <a:ext cx="2657475" cy="4419600"/>
            <a:chOff x="670" y="1200"/>
            <a:chExt cx="1674" cy="2784"/>
          </a:xfrm>
        </p:grpSpPr>
        <p:sp>
          <p:nvSpPr>
            <p:cNvPr id="39954" name="Freeform 7"/>
            <p:cNvSpPr>
              <a:spLocks/>
            </p:cNvSpPr>
            <p:nvPr/>
          </p:nvSpPr>
          <p:spPr bwMode="auto">
            <a:xfrm>
              <a:off x="1680" y="1200"/>
              <a:ext cx="664" cy="2784"/>
            </a:xfrm>
            <a:custGeom>
              <a:avLst/>
              <a:gdLst>
                <a:gd name="T0" fmla="*/ 288 w 664"/>
                <a:gd name="T1" fmla="*/ 0 h 2784"/>
                <a:gd name="T2" fmla="*/ 624 w 664"/>
                <a:gd name="T3" fmla="*/ 912 h 2784"/>
                <a:gd name="T4" fmla="*/ 48 w 664"/>
                <a:gd name="T5" fmla="*/ 1584 h 2784"/>
                <a:gd name="T6" fmla="*/ 336 w 664"/>
                <a:gd name="T7" fmla="*/ 2784 h 2784"/>
                <a:gd name="T8" fmla="*/ 0 60000 65536"/>
                <a:gd name="T9" fmla="*/ 0 60000 65536"/>
                <a:gd name="T10" fmla="*/ 0 60000 65536"/>
                <a:gd name="T11" fmla="*/ 0 60000 65536"/>
                <a:gd name="T12" fmla="*/ 0 w 664"/>
                <a:gd name="T13" fmla="*/ 0 h 2784"/>
                <a:gd name="T14" fmla="*/ 664 w 664"/>
                <a:gd name="T15" fmla="*/ 2784 h 2784"/>
              </a:gdLst>
              <a:ahLst/>
              <a:cxnLst>
                <a:cxn ang="T8">
                  <a:pos x="T0" y="T1"/>
                </a:cxn>
                <a:cxn ang="T9">
                  <a:pos x="T2" y="T3"/>
                </a:cxn>
                <a:cxn ang="T10">
                  <a:pos x="T4" y="T5"/>
                </a:cxn>
                <a:cxn ang="T11">
                  <a:pos x="T6" y="T7"/>
                </a:cxn>
              </a:cxnLst>
              <a:rect l="T12" t="T13" r="T14" b="T15"/>
              <a:pathLst>
                <a:path w="664" h="2784">
                  <a:moveTo>
                    <a:pt x="288" y="0"/>
                  </a:moveTo>
                  <a:cubicBezTo>
                    <a:pt x="476" y="324"/>
                    <a:pt x="664" y="648"/>
                    <a:pt x="624" y="912"/>
                  </a:cubicBezTo>
                  <a:cubicBezTo>
                    <a:pt x="584" y="1176"/>
                    <a:pt x="96" y="1272"/>
                    <a:pt x="48" y="1584"/>
                  </a:cubicBezTo>
                  <a:cubicBezTo>
                    <a:pt x="0" y="1896"/>
                    <a:pt x="168" y="2340"/>
                    <a:pt x="336" y="2784"/>
                  </a:cubicBezTo>
                </a:path>
              </a:pathLst>
            </a:custGeom>
            <a:noFill/>
            <a:ln w="9525">
              <a:solidFill>
                <a:schemeClr val="tx1"/>
              </a:solidFill>
              <a:miter lim="800000"/>
              <a:headEnd/>
              <a:tailEnd/>
            </a:ln>
          </p:spPr>
          <p:txBody>
            <a:bodyPr wrap="none" anchor="ctr">
              <a:prstTxWarp prst="textNoShape">
                <a:avLst/>
              </a:prstTxWarp>
            </a:bodyPr>
            <a:lstStyle/>
            <a:p>
              <a:endParaRPr lang="en-US"/>
            </a:p>
          </p:txBody>
        </p:sp>
        <p:sp>
          <p:nvSpPr>
            <p:cNvPr id="39955" name="Text Box 8"/>
            <p:cNvSpPr txBox="1">
              <a:spLocks noChangeArrowheads="1"/>
            </p:cNvSpPr>
            <p:nvPr/>
          </p:nvSpPr>
          <p:spPr bwMode="auto">
            <a:xfrm>
              <a:off x="670" y="1944"/>
              <a:ext cx="1346" cy="518"/>
            </a:xfrm>
            <a:prstGeom prst="rect">
              <a:avLst/>
            </a:prstGeom>
            <a:noFill/>
            <a:ln w="9525">
              <a:noFill/>
              <a:miter lim="800000"/>
              <a:headEnd/>
              <a:tailEnd/>
            </a:ln>
          </p:spPr>
          <p:txBody>
            <a:bodyPr wrap="none">
              <a:prstTxWarp prst="textNoShape">
                <a:avLst/>
              </a:prstTxWarp>
              <a:spAutoFit/>
            </a:bodyPr>
            <a:lstStyle/>
            <a:p>
              <a:r>
                <a:rPr lang="en-US" sz="2400">
                  <a:latin typeface="Lucida Sans" charset="0"/>
                </a:rPr>
                <a:t>URLs crawled</a:t>
              </a:r>
            </a:p>
            <a:p>
              <a:r>
                <a:rPr lang="en-US" sz="2400">
                  <a:latin typeface="Lucida Sans" charset="0"/>
                </a:rPr>
                <a:t>and parsed</a:t>
              </a:r>
            </a:p>
          </p:txBody>
        </p:sp>
      </p:grpSp>
      <p:pic>
        <p:nvPicPr>
          <p:cNvPr id="39941" name="Picture 9" descr="MCj02149840000[1]"/>
          <p:cNvPicPr>
            <a:picLocks noChangeAspect="1" noChangeArrowheads="1"/>
          </p:cNvPicPr>
          <p:nvPr/>
        </p:nvPicPr>
        <p:blipFill>
          <a:blip r:embed="rId3"/>
          <a:srcRect/>
          <a:stretch>
            <a:fillRect/>
          </a:stretch>
        </p:blipFill>
        <p:spPr bwMode="auto">
          <a:xfrm>
            <a:off x="2590800" y="4191000"/>
            <a:ext cx="474663" cy="471488"/>
          </a:xfrm>
          <a:prstGeom prst="rect">
            <a:avLst/>
          </a:prstGeom>
          <a:noFill/>
          <a:ln w="9525">
            <a:noFill/>
            <a:miter lim="800000"/>
            <a:headEnd/>
            <a:tailEnd/>
          </a:ln>
        </p:spPr>
      </p:pic>
      <p:grpSp>
        <p:nvGrpSpPr>
          <p:cNvPr id="4" name="Group 10"/>
          <p:cNvGrpSpPr>
            <a:grpSpLocks/>
          </p:cNvGrpSpPr>
          <p:nvPr/>
        </p:nvGrpSpPr>
        <p:grpSpPr bwMode="auto">
          <a:xfrm>
            <a:off x="2438400" y="1828800"/>
            <a:ext cx="3416300" cy="4800600"/>
            <a:chOff x="1536" y="1152"/>
            <a:chExt cx="2152" cy="3024"/>
          </a:xfrm>
        </p:grpSpPr>
        <p:grpSp>
          <p:nvGrpSpPr>
            <p:cNvPr id="39947" name="Group 11"/>
            <p:cNvGrpSpPr>
              <a:grpSpLocks/>
            </p:cNvGrpSpPr>
            <p:nvPr/>
          </p:nvGrpSpPr>
          <p:grpSpPr bwMode="auto">
            <a:xfrm>
              <a:off x="1982" y="1152"/>
              <a:ext cx="1706" cy="3024"/>
              <a:chOff x="1982" y="1152"/>
              <a:chExt cx="1706" cy="3024"/>
            </a:xfrm>
          </p:grpSpPr>
          <p:sp>
            <p:nvSpPr>
              <p:cNvPr id="39952" name="Freeform 12"/>
              <p:cNvSpPr>
                <a:spLocks/>
              </p:cNvSpPr>
              <p:nvPr/>
            </p:nvSpPr>
            <p:spPr bwMode="auto">
              <a:xfrm>
                <a:off x="2880" y="1152"/>
                <a:ext cx="808" cy="3024"/>
              </a:xfrm>
              <a:custGeom>
                <a:avLst/>
                <a:gdLst>
                  <a:gd name="T0" fmla="*/ 528 w 808"/>
                  <a:gd name="T1" fmla="*/ 0 h 3024"/>
                  <a:gd name="T2" fmla="*/ 0 w 808"/>
                  <a:gd name="T3" fmla="*/ 576 h 3024"/>
                  <a:gd name="T4" fmla="*/ 528 w 808"/>
                  <a:gd name="T5" fmla="*/ 1488 h 3024"/>
                  <a:gd name="T6" fmla="*/ 720 w 808"/>
                  <a:gd name="T7" fmla="*/ 2736 h 3024"/>
                  <a:gd name="T8" fmla="*/ 0 w 808"/>
                  <a:gd name="T9" fmla="*/ 3024 h 3024"/>
                  <a:gd name="T10" fmla="*/ 0 60000 65536"/>
                  <a:gd name="T11" fmla="*/ 0 60000 65536"/>
                  <a:gd name="T12" fmla="*/ 0 60000 65536"/>
                  <a:gd name="T13" fmla="*/ 0 60000 65536"/>
                  <a:gd name="T14" fmla="*/ 0 60000 65536"/>
                  <a:gd name="T15" fmla="*/ 0 w 808"/>
                  <a:gd name="T16" fmla="*/ 0 h 3024"/>
                  <a:gd name="T17" fmla="*/ 808 w 808"/>
                  <a:gd name="T18" fmla="*/ 3024 h 3024"/>
                </a:gdLst>
                <a:ahLst/>
                <a:cxnLst>
                  <a:cxn ang="T10">
                    <a:pos x="T0" y="T1"/>
                  </a:cxn>
                  <a:cxn ang="T11">
                    <a:pos x="T2" y="T3"/>
                  </a:cxn>
                  <a:cxn ang="T12">
                    <a:pos x="T4" y="T5"/>
                  </a:cxn>
                  <a:cxn ang="T13">
                    <a:pos x="T6" y="T7"/>
                  </a:cxn>
                  <a:cxn ang="T14">
                    <a:pos x="T8" y="T9"/>
                  </a:cxn>
                </a:cxnLst>
                <a:rect l="T15" t="T16" r="T17" b="T18"/>
                <a:pathLst>
                  <a:path w="808" h="3024">
                    <a:moveTo>
                      <a:pt x="528" y="0"/>
                    </a:moveTo>
                    <a:cubicBezTo>
                      <a:pt x="264" y="164"/>
                      <a:pt x="0" y="328"/>
                      <a:pt x="0" y="576"/>
                    </a:cubicBezTo>
                    <a:cubicBezTo>
                      <a:pt x="0" y="824"/>
                      <a:pt x="408" y="1128"/>
                      <a:pt x="528" y="1488"/>
                    </a:cubicBezTo>
                    <a:cubicBezTo>
                      <a:pt x="648" y="1848"/>
                      <a:pt x="808" y="2480"/>
                      <a:pt x="720" y="2736"/>
                    </a:cubicBezTo>
                    <a:cubicBezTo>
                      <a:pt x="632" y="2992"/>
                      <a:pt x="316" y="3008"/>
                      <a:pt x="0" y="3024"/>
                    </a:cubicBezTo>
                  </a:path>
                </a:pathLst>
              </a:custGeom>
              <a:noFill/>
              <a:ln w="9525">
                <a:solidFill>
                  <a:schemeClr val="tx1"/>
                </a:solidFill>
                <a:prstDash val="dashDot"/>
                <a:miter lim="800000"/>
                <a:headEnd/>
                <a:tailEnd/>
              </a:ln>
            </p:spPr>
            <p:txBody>
              <a:bodyPr wrap="none" anchor="ctr">
                <a:prstTxWarp prst="textNoShape">
                  <a:avLst/>
                </a:prstTxWarp>
              </a:bodyPr>
              <a:lstStyle/>
              <a:p>
                <a:endParaRPr lang="en-US"/>
              </a:p>
            </p:txBody>
          </p:sp>
          <p:sp>
            <p:nvSpPr>
              <p:cNvPr id="39953" name="Text Box 13"/>
              <p:cNvSpPr txBox="1">
                <a:spLocks noChangeArrowheads="1"/>
              </p:cNvSpPr>
              <p:nvPr/>
            </p:nvSpPr>
            <p:spPr bwMode="auto">
              <a:xfrm>
                <a:off x="1982" y="2904"/>
                <a:ext cx="1347" cy="288"/>
              </a:xfrm>
              <a:prstGeom prst="rect">
                <a:avLst/>
              </a:prstGeom>
              <a:noFill/>
              <a:ln w="9525">
                <a:noFill/>
                <a:miter lim="800000"/>
                <a:headEnd/>
                <a:tailEnd/>
              </a:ln>
            </p:spPr>
            <p:txBody>
              <a:bodyPr wrap="none">
                <a:prstTxWarp prst="textNoShape">
                  <a:avLst/>
                </a:prstTxWarp>
                <a:spAutoFit/>
              </a:bodyPr>
              <a:lstStyle/>
              <a:p>
                <a:pPr algn="r"/>
                <a:r>
                  <a:rPr lang="en-US" sz="2400">
                    <a:latin typeface="Lucida Sans" charset="0"/>
                  </a:rPr>
                  <a:t>URLs </a:t>
                </a:r>
                <a:r>
                  <a:rPr lang="en-US" sz="2400" i="1">
                    <a:latin typeface="Lucida Sans" charset="0"/>
                  </a:rPr>
                  <a:t>frontier</a:t>
                </a:r>
              </a:p>
            </p:txBody>
          </p:sp>
        </p:grpSp>
        <p:sp>
          <p:nvSpPr>
            <p:cNvPr id="39948" name="Line 14"/>
            <p:cNvSpPr>
              <a:spLocks noChangeShapeType="1"/>
            </p:cNvSpPr>
            <p:nvPr/>
          </p:nvSpPr>
          <p:spPr bwMode="auto">
            <a:xfrm flipV="1">
              <a:off x="1536" y="3168"/>
              <a:ext cx="912" cy="24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39949" name="Line 15"/>
            <p:cNvSpPr>
              <a:spLocks noChangeShapeType="1"/>
            </p:cNvSpPr>
            <p:nvPr/>
          </p:nvSpPr>
          <p:spPr bwMode="auto">
            <a:xfrm>
              <a:off x="1536" y="3408"/>
              <a:ext cx="912" cy="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39950" name="Line 16"/>
            <p:cNvSpPr>
              <a:spLocks noChangeShapeType="1"/>
            </p:cNvSpPr>
            <p:nvPr/>
          </p:nvSpPr>
          <p:spPr bwMode="auto">
            <a:xfrm>
              <a:off x="1632" y="2448"/>
              <a:ext cx="1104" cy="288"/>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39951" name="Line 17"/>
            <p:cNvSpPr>
              <a:spLocks noChangeShapeType="1"/>
            </p:cNvSpPr>
            <p:nvPr/>
          </p:nvSpPr>
          <p:spPr bwMode="auto">
            <a:xfrm flipV="1">
              <a:off x="1968" y="1824"/>
              <a:ext cx="768" cy="96"/>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grpSp>
      <p:sp>
        <p:nvSpPr>
          <p:cNvPr id="39943" name="Text Box 18"/>
          <p:cNvSpPr txBox="1">
            <a:spLocks noChangeArrowheads="1"/>
          </p:cNvSpPr>
          <p:nvPr/>
        </p:nvSpPr>
        <p:spPr bwMode="auto">
          <a:xfrm>
            <a:off x="6007100" y="3773488"/>
            <a:ext cx="1987550" cy="457200"/>
          </a:xfrm>
          <a:prstGeom prst="rect">
            <a:avLst/>
          </a:prstGeom>
          <a:noFill/>
          <a:ln w="9525">
            <a:noFill/>
            <a:miter lim="800000"/>
            <a:headEnd/>
            <a:tailEnd/>
          </a:ln>
        </p:spPr>
        <p:txBody>
          <a:bodyPr wrap="none">
            <a:prstTxWarp prst="textNoShape">
              <a:avLst/>
            </a:prstTxWarp>
            <a:spAutoFit/>
          </a:bodyPr>
          <a:lstStyle/>
          <a:p>
            <a:pPr algn="r"/>
            <a:r>
              <a:rPr lang="en-US" sz="2400">
                <a:latin typeface="Lucida Sans" charset="0"/>
              </a:rPr>
              <a:t>Unseen Web</a:t>
            </a:r>
          </a:p>
        </p:txBody>
      </p:sp>
      <p:sp>
        <p:nvSpPr>
          <p:cNvPr id="39944" name="Oval 19"/>
          <p:cNvSpPr>
            <a:spLocks noChangeArrowheads="1"/>
          </p:cNvSpPr>
          <p:nvPr/>
        </p:nvSpPr>
        <p:spPr bwMode="auto">
          <a:xfrm>
            <a:off x="1225550" y="4564063"/>
            <a:ext cx="1449388" cy="1152525"/>
          </a:xfrm>
          <a:prstGeom prst="ellipse">
            <a:avLst/>
          </a:prstGeom>
          <a:noFill/>
          <a:ln w="25400">
            <a:solidFill>
              <a:srgbClr val="489C62"/>
            </a:solidFill>
            <a:miter lim="800000"/>
            <a:headEnd/>
            <a:tailEnd/>
          </a:ln>
        </p:spPr>
        <p:txBody>
          <a:bodyPr wrap="none" anchor="ctr">
            <a:prstTxWarp prst="textNoShape">
              <a:avLst/>
            </a:prstTxWarp>
            <a:spAutoFit/>
          </a:bodyPr>
          <a:lstStyle/>
          <a:p>
            <a:pPr algn="ctr"/>
            <a:r>
              <a:rPr lang="en-US" sz="2400">
                <a:latin typeface="Lucida Sans" charset="0"/>
              </a:rPr>
              <a:t>Seed</a:t>
            </a:r>
          </a:p>
          <a:p>
            <a:pPr algn="ctr"/>
            <a:r>
              <a:rPr lang="en-US" sz="2400">
                <a:latin typeface="Lucida Sans" charset="0"/>
              </a:rPr>
              <a:t>pages</a:t>
            </a:r>
          </a:p>
        </p:txBody>
      </p:sp>
      <p:sp>
        <p:nvSpPr>
          <p:cNvPr id="39945" name="Line 20"/>
          <p:cNvSpPr>
            <a:spLocks noChangeShapeType="1"/>
          </p:cNvSpPr>
          <p:nvPr/>
        </p:nvSpPr>
        <p:spPr bwMode="auto">
          <a:xfrm flipV="1">
            <a:off x="1752600" y="3886200"/>
            <a:ext cx="0" cy="7620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39946" name="Line 21"/>
          <p:cNvSpPr>
            <a:spLocks noChangeShapeType="1"/>
          </p:cNvSpPr>
          <p:nvPr/>
        </p:nvSpPr>
        <p:spPr bwMode="auto">
          <a:xfrm flipV="1">
            <a:off x="1981200" y="3810000"/>
            <a:ext cx="304800" cy="8382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1143000"/>
          </a:xfrm>
        </p:spPr>
        <p:txBody>
          <a:bodyPr/>
          <a:lstStyle/>
          <a:p>
            <a:pPr eaLnBrk="1" hangingPunct="1"/>
            <a:r>
              <a:rPr lang="en-US" dirty="0">
                <a:latin typeface="Calibri" charset="0"/>
                <a:ea typeface="ＭＳ Ｐゴシック" charset="0"/>
                <a:cs typeface="ＭＳ Ｐゴシック" charset="0"/>
              </a:rPr>
              <a:t>Simple picture – complications</a:t>
            </a:r>
          </a:p>
        </p:txBody>
      </p:sp>
      <p:sp>
        <p:nvSpPr>
          <p:cNvPr id="978947" name="Rectangle 3"/>
          <p:cNvSpPr>
            <a:spLocks noGrp="1" noChangeArrowheads="1"/>
          </p:cNvSpPr>
          <p:nvPr>
            <p:ph type="body" idx="1"/>
          </p:nvPr>
        </p:nvSpPr>
        <p:spPr>
          <a:xfrm>
            <a:off x="457200" y="990600"/>
            <a:ext cx="8229600" cy="4525963"/>
          </a:xfrm>
        </p:spPr>
        <p:txBody>
          <a:bodyPr/>
          <a:lstStyle/>
          <a:p>
            <a:pPr eaLnBrk="1" hangingPunct="1">
              <a:lnSpc>
                <a:spcPct val="90000"/>
              </a:lnSpc>
            </a:pPr>
            <a:r>
              <a:rPr lang="en-US" dirty="0">
                <a:latin typeface="Calibri" charset="0"/>
                <a:ea typeface="ＭＳ Ｐゴシック" charset="0"/>
                <a:cs typeface="ＭＳ Ｐゴシック" charset="0"/>
              </a:rPr>
              <a:t>Web crawling difficult with one machine</a:t>
            </a:r>
          </a:p>
          <a:p>
            <a:pPr lvl="1" eaLnBrk="1" hangingPunct="1">
              <a:lnSpc>
                <a:spcPct val="90000"/>
              </a:lnSpc>
            </a:pPr>
            <a:r>
              <a:rPr lang="en-US" dirty="0">
                <a:latin typeface="Calibri" charset="0"/>
                <a:ea typeface="ＭＳ Ｐゴシック" charset="0"/>
              </a:rPr>
              <a:t>All of the above steps can be distributed</a:t>
            </a:r>
          </a:p>
          <a:p>
            <a:pPr eaLnBrk="1" hangingPunct="1">
              <a:lnSpc>
                <a:spcPct val="90000"/>
              </a:lnSpc>
            </a:pPr>
            <a:r>
              <a:rPr lang="en-US" dirty="0">
                <a:solidFill>
                  <a:srgbClr val="C00000"/>
                </a:solidFill>
                <a:latin typeface="Calibri" charset="0"/>
                <a:ea typeface="ＭＳ Ｐゴシック" charset="0"/>
                <a:cs typeface="ＭＳ Ｐゴシック" charset="0"/>
              </a:rPr>
              <a:t>Malicious pages</a:t>
            </a:r>
          </a:p>
          <a:p>
            <a:pPr lvl="1" eaLnBrk="1" hangingPunct="1">
              <a:lnSpc>
                <a:spcPct val="90000"/>
              </a:lnSpc>
            </a:pPr>
            <a:r>
              <a:rPr lang="en-US" dirty="0">
                <a:solidFill>
                  <a:srgbClr val="C00000"/>
                </a:solidFill>
                <a:latin typeface="Calibri" charset="0"/>
                <a:ea typeface="ＭＳ Ｐゴシック" charset="0"/>
              </a:rPr>
              <a:t>Spam pages </a:t>
            </a:r>
          </a:p>
          <a:p>
            <a:pPr lvl="1" eaLnBrk="1" hangingPunct="1">
              <a:lnSpc>
                <a:spcPct val="90000"/>
              </a:lnSpc>
            </a:pPr>
            <a:r>
              <a:rPr lang="en-US" dirty="0">
                <a:solidFill>
                  <a:srgbClr val="C00000"/>
                </a:solidFill>
                <a:latin typeface="Calibri" charset="0"/>
                <a:ea typeface="ＭＳ Ｐゴシック" charset="0"/>
              </a:rPr>
              <a:t>Spider traps – </a:t>
            </a:r>
            <a:r>
              <a:rPr lang="en-US" dirty="0" err="1">
                <a:solidFill>
                  <a:srgbClr val="C00000"/>
                </a:solidFill>
                <a:latin typeface="Calibri" charset="0"/>
                <a:ea typeface="ＭＳ Ｐゴシック" charset="0"/>
              </a:rPr>
              <a:t>incl</a:t>
            </a:r>
            <a:r>
              <a:rPr lang="en-US" dirty="0">
                <a:solidFill>
                  <a:srgbClr val="C00000"/>
                </a:solidFill>
                <a:latin typeface="Calibri" charset="0"/>
                <a:ea typeface="ＭＳ Ｐゴシック" charset="0"/>
              </a:rPr>
              <a:t> dynamically generated</a:t>
            </a:r>
          </a:p>
          <a:p>
            <a:pPr eaLnBrk="1" hangingPunct="1">
              <a:lnSpc>
                <a:spcPct val="90000"/>
              </a:lnSpc>
            </a:pPr>
            <a:r>
              <a:rPr lang="en-US" dirty="0">
                <a:latin typeface="Calibri" charset="0"/>
                <a:ea typeface="ＭＳ Ｐゴシック" charset="0"/>
                <a:cs typeface="ＭＳ Ｐゴシック" charset="0"/>
              </a:rPr>
              <a:t>Even non-malicious pages pose challenges</a:t>
            </a:r>
          </a:p>
          <a:p>
            <a:pPr lvl="1" eaLnBrk="1" hangingPunct="1">
              <a:lnSpc>
                <a:spcPct val="90000"/>
              </a:lnSpc>
            </a:pPr>
            <a:r>
              <a:rPr lang="en-US" dirty="0">
                <a:latin typeface="Calibri" charset="0"/>
                <a:ea typeface="ＭＳ Ｐゴシック" charset="0"/>
              </a:rPr>
              <a:t>Latency/bandwidth to remote servers vary</a:t>
            </a:r>
          </a:p>
          <a:p>
            <a:pPr lvl="1" eaLnBrk="1" hangingPunct="1">
              <a:lnSpc>
                <a:spcPct val="90000"/>
              </a:lnSpc>
            </a:pPr>
            <a:r>
              <a:rPr lang="en-US" dirty="0">
                <a:latin typeface="Calibri" charset="0"/>
                <a:ea typeface="ＭＳ Ｐゴシック" charset="0"/>
              </a:rPr>
              <a:t>Webmasters</a:t>
            </a:r>
            <a:r>
              <a:rPr lang="ja-JP" altLang="en-US" dirty="0">
                <a:latin typeface="Calibri" charset="0"/>
                <a:ea typeface="ＭＳ Ｐゴシック" charset="0"/>
              </a:rPr>
              <a:t>’</a:t>
            </a:r>
            <a:r>
              <a:rPr lang="en-US" dirty="0">
                <a:latin typeface="Calibri" charset="0"/>
                <a:ea typeface="ＭＳ Ｐゴシック" charset="0"/>
              </a:rPr>
              <a:t> stipulations</a:t>
            </a:r>
          </a:p>
          <a:p>
            <a:pPr lvl="2" eaLnBrk="1" hangingPunct="1">
              <a:lnSpc>
                <a:spcPct val="90000"/>
              </a:lnSpc>
            </a:pPr>
            <a:r>
              <a:rPr lang="en-US" dirty="0">
                <a:latin typeface="Calibri" charset="0"/>
                <a:ea typeface="ＭＳ Ｐゴシック" charset="0"/>
              </a:rPr>
              <a:t>How </a:t>
            </a:r>
            <a:r>
              <a:rPr lang="ja-JP" altLang="en-US" dirty="0">
                <a:latin typeface="Calibri" charset="0"/>
                <a:ea typeface="ＭＳ Ｐゴシック" charset="0"/>
              </a:rPr>
              <a:t>“</a:t>
            </a:r>
            <a:r>
              <a:rPr lang="en-US" dirty="0">
                <a:latin typeface="Calibri" charset="0"/>
                <a:ea typeface="ＭＳ Ｐゴシック" charset="0"/>
              </a:rPr>
              <a:t>deep</a:t>
            </a:r>
            <a:r>
              <a:rPr lang="ja-JP" altLang="en-US" dirty="0">
                <a:latin typeface="Calibri" charset="0"/>
                <a:ea typeface="ＭＳ Ｐゴシック" charset="0"/>
              </a:rPr>
              <a:t>”</a:t>
            </a:r>
            <a:r>
              <a:rPr lang="en-US" dirty="0">
                <a:latin typeface="Calibri" charset="0"/>
                <a:ea typeface="ＭＳ Ｐゴシック" charset="0"/>
              </a:rPr>
              <a:t> should you crawl a site</a:t>
            </a:r>
            <a:r>
              <a:rPr lang="ja-JP" altLang="en-US" dirty="0">
                <a:latin typeface="Calibri" charset="0"/>
                <a:ea typeface="ＭＳ Ｐゴシック" charset="0"/>
              </a:rPr>
              <a:t>’</a:t>
            </a:r>
            <a:r>
              <a:rPr lang="en-US" dirty="0">
                <a:latin typeface="Calibri" charset="0"/>
                <a:ea typeface="ＭＳ Ｐゴシック" charset="0"/>
              </a:rPr>
              <a:t>s URL hierarchy?</a:t>
            </a:r>
          </a:p>
          <a:p>
            <a:pPr lvl="1" eaLnBrk="1" hangingPunct="1">
              <a:lnSpc>
                <a:spcPct val="90000"/>
              </a:lnSpc>
            </a:pPr>
            <a:r>
              <a:rPr lang="en-US" dirty="0">
                <a:solidFill>
                  <a:srgbClr val="C00000"/>
                </a:solidFill>
                <a:latin typeface="Calibri" charset="0"/>
                <a:ea typeface="ＭＳ Ｐゴシック" charset="0"/>
              </a:rPr>
              <a:t>Site mirrors and duplicate pages</a:t>
            </a:r>
          </a:p>
          <a:p>
            <a:pPr eaLnBrk="1" hangingPunct="1">
              <a:lnSpc>
                <a:spcPct val="90000"/>
              </a:lnSpc>
            </a:pPr>
            <a:r>
              <a:rPr lang="en-US" dirty="0">
                <a:solidFill>
                  <a:srgbClr val="C00000"/>
                </a:solidFill>
                <a:latin typeface="Calibri" charset="0"/>
                <a:ea typeface="ＭＳ Ｐゴシック" charset="0"/>
                <a:cs typeface="ＭＳ Ｐゴシック" charset="0"/>
              </a:rPr>
              <a:t>Politeness – don</a:t>
            </a:r>
            <a:r>
              <a:rPr lang="ja-JP" altLang="en-US" dirty="0">
                <a:solidFill>
                  <a:srgbClr val="C00000"/>
                </a:solidFill>
                <a:latin typeface="Calibri" charset="0"/>
                <a:ea typeface="ＭＳ Ｐゴシック" charset="0"/>
                <a:cs typeface="ＭＳ Ｐゴシック" charset="0"/>
              </a:rPr>
              <a:t>’</a:t>
            </a:r>
            <a:r>
              <a:rPr lang="en-US" dirty="0">
                <a:solidFill>
                  <a:srgbClr val="C00000"/>
                </a:solidFill>
                <a:latin typeface="Calibri" charset="0"/>
                <a:ea typeface="ＭＳ Ｐゴシック" charset="0"/>
                <a:cs typeface="ＭＳ Ｐゴシック" charset="0"/>
              </a:rPr>
              <a:t>t hit a server too often</a:t>
            </a:r>
          </a:p>
        </p:txBody>
      </p:sp>
      <p:sp>
        <p:nvSpPr>
          <p:cNvPr id="21508" name="TextBox 4"/>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20.1.1</a:t>
            </a:r>
          </a:p>
        </p:txBody>
      </p:sp>
    </p:spTree>
    <p:extLst>
      <p:ext uri="{BB962C8B-B14F-4D97-AF65-F5344CB8AC3E}">
        <p14:creationId xmlns:p14="http://schemas.microsoft.com/office/powerpoint/2010/main" val="2109277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894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894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894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894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8947">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89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What any crawler </a:t>
            </a:r>
            <a:r>
              <a:rPr lang="en-US" i="1">
                <a:latin typeface="Calibri" charset="0"/>
                <a:ea typeface="ＭＳ Ｐゴシック" charset="0"/>
                <a:cs typeface="ＭＳ Ｐゴシック" charset="0"/>
              </a:rPr>
              <a:t>must</a:t>
            </a:r>
            <a:r>
              <a:rPr lang="en-US">
                <a:latin typeface="Calibri" charset="0"/>
                <a:ea typeface="ＭＳ Ｐゴシック" charset="0"/>
                <a:cs typeface="ＭＳ Ｐゴシック" charset="0"/>
              </a:rPr>
              <a:t> do</a:t>
            </a:r>
          </a:p>
        </p:txBody>
      </p:sp>
      <p:sp>
        <p:nvSpPr>
          <p:cNvPr id="22531" name="Rectangle 3"/>
          <p:cNvSpPr>
            <a:spLocks noGrp="1" noChangeArrowheads="1"/>
          </p:cNvSpPr>
          <p:nvPr>
            <p:ph type="body" idx="1"/>
          </p:nvPr>
        </p:nvSpPr>
        <p:spPr/>
        <p:txBody>
          <a:bodyPr/>
          <a:lstStyle/>
          <a:p>
            <a:pPr eaLnBrk="1" hangingPunct="1"/>
            <a:r>
              <a:rPr lang="en-US" sz="3400">
                <a:latin typeface="Calibri" charset="0"/>
                <a:ea typeface="ＭＳ Ｐゴシック" charset="0"/>
                <a:cs typeface="ＭＳ Ｐゴシック" charset="0"/>
              </a:rPr>
              <a:t>Be </a:t>
            </a:r>
            <a:r>
              <a:rPr lang="en-US" sz="3400" u="sng">
                <a:latin typeface="Calibri" charset="0"/>
                <a:ea typeface="ＭＳ Ｐゴシック" charset="0"/>
                <a:cs typeface="ＭＳ Ｐゴシック" charset="0"/>
              </a:rPr>
              <a:t>Polite</a:t>
            </a:r>
            <a:r>
              <a:rPr lang="en-US" sz="3400">
                <a:latin typeface="Calibri" charset="0"/>
                <a:ea typeface="ＭＳ Ｐゴシック" charset="0"/>
                <a:cs typeface="ＭＳ Ｐゴシック" charset="0"/>
              </a:rPr>
              <a:t>: Respect implicit and explicit politeness considerations</a:t>
            </a:r>
          </a:p>
          <a:p>
            <a:pPr lvl="1" eaLnBrk="1" hangingPunct="1"/>
            <a:r>
              <a:rPr lang="en-US" sz="3200">
                <a:solidFill>
                  <a:srgbClr val="C00000"/>
                </a:solidFill>
                <a:latin typeface="Calibri" charset="0"/>
                <a:ea typeface="ＭＳ Ｐゴシック" charset="0"/>
              </a:rPr>
              <a:t>Only crawl allowed pages</a:t>
            </a:r>
          </a:p>
          <a:p>
            <a:pPr lvl="1" eaLnBrk="1" hangingPunct="1"/>
            <a:r>
              <a:rPr lang="en-US" sz="3200">
                <a:solidFill>
                  <a:srgbClr val="C00000"/>
                </a:solidFill>
                <a:latin typeface="Calibri" charset="0"/>
                <a:ea typeface="ＭＳ Ｐゴシック" charset="0"/>
              </a:rPr>
              <a:t>Respect </a:t>
            </a:r>
            <a:r>
              <a:rPr lang="en-US" sz="3200" i="1">
                <a:solidFill>
                  <a:srgbClr val="C00000"/>
                </a:solidFill>
                <a:latin typeface="Calibri" charset="0"/>
                <a:ea typeface="ＭＳ Ｐゴシック" charset="0"/>
              </a:rPr>
              <a:t>robots.txt </a:t>
            </a:r>
            <a:r>
              <a:rPr lang="en-US" sz="3200">
                <a:solidFill>
                  <a:srgbClr val="C00000"/>
                </a:solidFill>
                <a:latin typeface="Calibri" charset="0"/>
                <a:ea typeface="ＭＳ Ｐゴシック" charset="0"/>
              </a:rPr>
              <a:t>(more on this shortly)</a:t>
            </a:r>
          </a:p>
          <a:p>
            <a:pPr eaLnBrk="1" hangingPunct="1"/>
            <a:r>
              <a:rPr lang="en-US" sz="3400">
                <a:latin typeface="Calibri" charset="0"/>
                <a:ea typeface="ＭＳ Ｐゴシック" charset="0"/>
                <a:cs typeface="ＭＳ Ｐゴシック" charset="0"/>
              </a:rPr>
              <a:t>Be </a:t>
            </a:r>
            <a:r>
              <a:rPr lang="en-US" sz="3400" u="sng">
                <a:latin typeface="Calibri" charset="0"/>
                <a:ea typeface="ＭＳ Ｐゴシック" charset="0"/>
                <a:cs typeface="ＭＳ Ｐゴシック" charset="0"/>
              </a:rPr>
              <a:t>Robust</a:t>
            </a:r>
            <a:r>
              <a:rPr lang="en-US" sz="3400">
                <a:latin typeface="Calibri" charset="0"/>
                <a:ea typeface="ＭＳ Ｐゴシック" charset="0"/>
                <a:cs typeface="ＭＳ Ｐゴシック" charset="0"/>
              </a:rPr>
              <a:t>: Be immune to spider traps and other malicious behavior from web servers</a:t>
            </a:r>
          </a:p>
        </p:txBody>
      </p:sp>
      <p:sp>
        <p:nvSpPr>
          <p:cNvPr id="22532" name="TextBox 5"/>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20.1.1</a:t>
            </a:r>
          </a:p>
        </p:txBody>
      </p:sp>
    </p:spTree>
    <p:extLst>
      <p:ext uri="{BB962C8B-B14F-4D97-AF65-F5344CB8AC3E}">
        <p14:creationId xmlns:p14="http://schemas.microsoft.com/office/powerpoint/2010/main" val="2341599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What any crawler </a:t>
            </a:r>
            <a:r>
              <a:rPr lang="en-US" i="1">
                <a:latin typeface="Calibri" charset="0"/>
                <a:ea typeface="ＭＳ Ｐゴシック" charset="0"/>
                <a:cs typeface="ＭＳ Ｐゴシック" charset="0"/>
              </a:rPr>
              <a:t>should</a:t>
            </a:r>
            <a:r>
              <a:rPr lang="en-US">
                <a:latin typeface="Calibri" charset="0"/>
                <a:ea typeface="ＭＳ Ｐゴシック" charset="0"/>
                <a:cs typeface="ＭＳ Ｐゴシック" charset="0"/>
              </a:rPr>
              <a:t> do</a:t>
            </a:r>
          </a:p>
        </p:txBody>
      </p:sp>
      <p:sp>
        <p:nvSpPr>
          <p:cNvPr id="23555" name="Rectangle 3"/>
          <p:cNvSpPr>
            <a:spLocks noGrp="1" noChangeArrowheads="1"/>
          </p:cNvSpPr>
          <p:nvPr>
            <p:ph type="body" idx="1"/>
          </p:nvPr>
        </p:nvSpPr>
        <p:spPr/>
        <p:txBody>
          <a:bodyPr/>
          <a:lstStyle/>
          <a:p>
            <a:pPr eaLnBrk="1" hangingPunct="1"/>
            <a:r>
              <a:rPr lang="en-US" sz="3000">
                <a:latin typeface="Calibri" charset="0"/>
                <a:ea typeface="ＭＳ Ｐゴシック" charset="0"/>
                <a:cs typeface="ＭＳ Ｐゴシック" charset="0"/>
              </a:rPr>
              <a:t>Be capable of </a:t>
            </a:r>
            <a:r>
              <a:rPr lang="en-US" sz="3000" u="sng">
                <a:latin typeface="Calibri" charset="0"/>
                <a:ea typeface="ＭＳ Ｐゴシック" charset="0"/>
                <a:cs typeface="ＭＳ Ｐゴシック" charset="0"/>
              </a:rPr>
              <a:t>distributed</a:t>
            </a:r>
            <a:r>
              <a:rPr lang="en-US" sz="3000">
                <a:latin typeface="Calibri" charset="0"/>
                <a:ea typeface="ＭＳ Ｐゴシック" charset="0"/>
                <a:cs typeface="ＭＳ Ｐゴシック" charset="0"/>
              </a:rPr>
              <a:t> operation: designed to run on multiple distributed machines</a:t>
            </a:r>
          </a:p>
          <a:p>
            <a:pPr eaLnBrk="1" hangingPunct="1"/>
            <a:r>
              <a:rPr lang="en-US" sz="3000">
                <a:solidFill>
                  <a:srgbClr val="C00000"/>
                </a:solidFill>
                <a:latin typeface="Calibri" charset="0"/>
                <a:ea typeface="ＭＳ Ｐゴシック" charset="0"/>
                <a:cs typeface="ＭＳ Ｐゴシック" charset="0"/>
              </a:rPr>
              <a:t>Be </a:t>
            </a:r>
            <a:r>
              <a:rPr lang="en-US" sz="3000" u="sng">
                <a:solidFill>
                  <a:srgbClr val="C00000"/>
                </a:solidFill>
                <a:latin typeface="Calibri" charset="0"/>
                <a:ea typeface="ＭＳ Ｐゴシック" charset="0"/>
                <a:cs typeface="ＭＳ Ｐゴシック" charset="0"/>
              </a:rPr>
              <a:t>scalable</a:t>
            </a:r>
            <a:r>
              <a:rPr lang="en-US" sz="3000">
                <a:solidFill>
                  <a:srgbClr val="C00000"/>
                </a:solidFill>
                <a:latin typeface="Calibri" charset="0"/>
                <a:ea typeface="ＭＳ Ｐゴシック" charset="0"/>
                <a:cs typeface="ＭＳ Ｐゴシック" charset="0"/>
              </a:rPr>
              <a:t>: designed to increase the crawl rate by adding more machines</a:t>
            </a:r>
          </a:p>
          <a:p>
            <a:pPr eaLnBrk="1" hangingPunct="1"/>
            <a:r>
              <a:rPr lang="en-US" sz="3000" u="sng">
                <a:latin typeface="Calibri" charset="0"/>
                <a:ea typeface="ＭＳ Ｐゴシック" charset="0"/>
                <a:cs typeface="ＭＳ Ｐゴシック" charset="0"/>
              </a:rPr>
              <a:t>Performance/efficiency</a:t>
            </a:r>
            <a:r>
              <a:rPr lang="en-US" sz="3000">
                <a:latin typeface="Calibri" charset="0"/>
                <a:ea typeface="ＭＳ Ｐゴシック" charset="0"/>
                <a:cs typeface="ＭＳ Ｐゴシック" charset="0"/>
              </a:rPr>
              <a:t>: permit full use of available processing and network resources</a:t>
            </a:r>
          </a:p>
        </p:txBody>
      </p:sp>
      <p:sp>
        <p:nvSpPr>
          <p:cNvPr id="23556" name="TextBox 4"/>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20.1.1</a:t>
            </a:r>
          </a:p>
        </p:txBody>
      </p:sp>
      <p:sp>
        <p:nvSpPr>
          <p:cNvPr id="23557" name="Slide Number Placeholder 4"/>
          <p:cNvSpPr>
            <a:spLocks noGrp="1"/>
          </p:cNvSpPr>
          <p:nvPr>
            <p:ph type="sldNum" sz="quarter" idx="4294967295"/>
          </p:nvPr>
        </p:nvSpPr>
        <p:spPr bwMode="auto">
          <a:xfrm>
            <a:off x="6553200" y="6477000"/>
            <a:ext cx="2133600" cy="244475"/>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15B3653A-A992-3846-925C-5376DD2F87C2}" type="slidenum">
              <a:rPr lang="en-US" sz="1200">
                <a:solidFill>
                  <a:srgbClr val="898989"/>
                </a:solidFill>
                <a:latin typeface="Calibri" charset="0"/>
              </a:rPr>
              <a:pPr eaLnBrk="1" hangingPunct="1"/>
              <a:t>27</a:t>
            </a:fld>
            <a:endParaRPr lang="en-US" sz="1200">
              <a:solidFill>
                <a:srgbClr val="898989"/>
              </a:solidFill>
              <a:latin typeface="Calibri" charset="0"/>
            </a:endParaRPr>
          </a:p>
        </p:txBody>
      </p:sp>
    </p:spTree>
    <p:extLst>
      <p:ext uri="{BB962C8B-B14F-4D97-AF65-F5344CB8AC3E}">
        <p14:creationId xmlns:p14="http://schemas.microsoft.com/office/powerpoint/2010/main" val="1872841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What any crawler </a:t>
            </a:r>
            <a:r>
              <a:rPr lang="en-US" i="1">
                <a:latin typeface="Calibri" charset="0"/>
                <a:ea typeface="ＭＳ Ｐゴシック" charset="0"/>
                <a:cs typeface="ＭＳ Ｐゴシック" charset="0"/>
              </a:rPr>
              <a:t>should</a:t>
            </a:r>
            <a:r>
              <a:rPr lang="en-US">
                <a:latin typeface="Calibri" charset="0"/>
                <a:ea typeface="ＭＳ Ｐゴシック" charset="0"/>
                <a:cs typeface="ＭＳ Ｐゴシック" charset="0"/>
              </a:rPr>
              <a:t> do</a:t>
            </a:r>
          </a:p>
        </p:txBody>
      </p:sp>
      <p:sp>
        <p:nvSpPr>
          <p:cNvPr id="24579" name="Rectangle 3"/>
          <p:cNvSpPr>
            <a:spLocks noGrp="1" noChangeArrowheads="1"/>
          </p:cNvSpPr>
          <p:nvPr>
            <p:ph type="body" idx="1"/>
          </p:nvPr>
        </p:nvSpPr>
        <p:spPr/>
        <p:txBody>
          <a:bodyPr/>
          <a:lstStyle/>
          <a:p>
            <a:pPr eaLnBrk="1" hangingPunct="1"/>
            <a:r>
              <a:rPr lang="en-US" sz="3400">
                <a:latin typeface="Calibri" charset="0"/>
                <a:ea typeface="ＭＳ Ｐゴシック" charset="0"/>
                <a:cs typeface="ＭＳ Ｐゴシック" charset="0"/>
              </a:rPr>
              <a:t>Fetch pages of </a:t>
            </a:r>
            <a:r>
              <a:rPr lang="ja-JP" altLang="en-US" sz="3400">
                <a:latin typeface="Calibri" charset="0"/>
                <a:ea typeface="ＭＳ Ｐゴシック" charset="0"/>
                <a:cs typeface="ＭＳ Ｐゴシック" charset="0"/>
              </a:rPr>
              <a:t>“</a:t>
            </a:r>
            <a:r>
              <a:rPr lang="en-US" sz="3400">
                <a:latin typeface="Calibri" charset="0"/>
                <a:ea typeface="ＭＳ Ｐゴシック" charset="0"/>
                <a:cs typeface="ＭＳ Ｐゴシック" charset="0"/>
              </a:rPr>
              <a:t>higher </a:t>
            </a:r>
            <a:r>
              <a:rPr lang="en-US" sz="3400" u="sng">
                <a:latin typeface="Calibri" charset="0"/>
                <a:ea typeface="ＭＳ Ｐゴシック" charset="0"/>
                <a:cs typeface="ＭＳ Ｐゴシック" charset="0"/>
              </a:rPr>
              <a:t>quality</a:t>
            </a:r>
            <a:r>
              <a:rPr lang="ja-JP" altLang="en-US" sz="3400">
                <a:latin typeface="Calibri" charset="0"/>
                <a:ea typeface="ＭＳ Ｐゴシック" charset="0"/>
                <a:cs typeface="ＭＳ Ｐゴシック" charset="0"/>
              </a:rPr>
              <a:t>”</a:t>
            </a:r>
            <a:r>
              <a:rPr lang="en-US" sz="3400">
                <a:latin typeface="Calibri" charset="0"/>
                <a:ea typeface="ＭＳ Ｐゴシック" charset="0"/>
                <a:cs typeface="ＭＳ Ｐゴシック" charset="0"/>
              </a:rPr>
              <a:t> first</a:t>
            </a:r>
          </a:p>
          <a:p>
            <a:pPr eaLnBrk="1" hangingPunct="1"/>
            <a:r>
              <a:rPr lang="en-US" sz="3400" u="sng">
                <a:solidFill>
                  <a:srgbClr val="C00000"/>
                </a:solidFill>
                <a:latin typeface="Calibri" charset="0"/>
                <a:ea typeface="ＭＳ Ｐゴシック" charset="0"/>
                <a:cs typeface="ＭＳ Ｐゴシック" charset="0"/>
              </a:rPr>
              <a:t>Continuous</a:t>
            </a:r>
            <a:r>
              <a:rPr lang="en-US" sz="3400">
                <a:solidFill>
                  <a:srgbClr val="C00000"/>
                </a:solidFill>
                <a:latin typeface="Calibri" charset="0"/>
                <a:ea typeface="ＭＳ Ｐゴシック" charset="0"/>
                <a:cs typeface="ＭＳ Ｐゴシック" charset="0"/>
              </a:rPr>
              <a:t> operation: Continue fetching fresh copies of a previously fetched page</a:t>
            </a:r>
          </a:p>
          <a:p>
            <a:pPr eaLnBrk="1" hangingPunct="1"/>
            <a:r>
              <a:rPr lang="en-US" sz="3400" u="sng">
                <a:latin typeface="Calibri" charset="0"/>
                <a:ea typeface="ＭＳ Ｐゴシック" charset="0"/>
                <a:cs typeface="ＭＳ Ｐゴシック" charset="0"/>
              </a:rPr>
              <a:t>Extensible</a:t>
            </a:r>
            <a:r>
              <a:rPr lang="en-US" sz="3400">
                <a:latin typeface="Calibri" charset="0"/>
                <a:ea typeface="ＭＳ Ｐゴシック" charset="0"/>
                <a:cs typeface="ＭＳ Ｐゴシック" charset="0"/>
              </a:rPr>
              <a:t>: Adapt to new data formats, protocols</a:t>
            </a:r>
          </a:p>
        </p:txBody>
      </p:sp>
      <p:sp>
        <p:nvSpPr>
          <p:cNvPr id="24580" name="TextBox 4"/>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20.1.1</a:t>
            </a:r>
          </a:p>
        </p:txBody>
      </p:sp>
      <p:sp>
        <p:nvSpPr>
          <p:cNvPr id="24581" name="Slide Number Placeholder 4"/>
          <p:cNvSpPr>
            <a:spLocks noGrp="1"/>
          </p:cNvSpPr>
          <p:nvPr>
            <p:ph type="sldNum" sz="quarter" idx="4294967295"/>
          </p:nvPr>
        </p:nvSpPr>
        <p:spPr bwMode="auto">
          <a:xfrm>
            <a:off x="6553200" y="6477000"/>
            <a:ext cx="2133600" cy="244475"/>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B4E465DD-2AA3-D64D-BA14-EE3B30038651}" type="slidenum">
              <a:rPr lang="en-US" sz="1200">
                <a:solidFill>
                  <a:srgbClr val="898989"/>
                </a:solidFill>
                <a:latin typeface="Calibri" charset="0"/>
              </a:rPr>
              <a:pPr eaLnBrk="1" hangingPunct="1"/>
              <a:t>28</a:t>
            </a:fld>
            <a:endParaRPr lang="en-US" sz="1200">
              <a:solidFill>
                <a:srgbClr val="898989"/>
              </a:solidFill>
              <a:latin typeface="Calibri" charset="0"/>
            </a:endParaRPr>
          </a:p>
        </p:txBody>
      </p:sp>
    </p:spTree>
    <p:extLst>
      <p:ext uri="{BB962C8B-B14F-4D97-AF65-F5344CB8AC3E}">
        <p14:creationId xmlns:p14="http://schemas.microsoft.com/office/powerpoint/2010/main" val="29128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More detail</a:t>
            </a:r>
          </a:p>
        </p:txBody>
      </p:sp>
      <p:sp>
        <p:nvSpPr>
          <p:cNvPr id="41987" name="Freeform 3"/>
          <p:cNvSpPr>
            <a:spLocks/>
          </p:cNvSpPr>
          <p:nvPr/>
        </p:nvSpPr>
        <p:spPr bwMode="auto">
          <a:xfrm>
            <a:off x="520700" y="1714500"/>
            <a:ext cx="8280400" cy="5067300"/>
          </a:xfrm>
          <a:custGeom>
            <a:avLst/>
            <a:gdLst>
              <a:gd name="T0" fmla="*/ 2147483647 w 5216"/>
              <a:gd name="T1" fmla="*/ 2147483647 h 3192"/>
              <a:gd name="T2" fmla="*/ 2147483647 w 5216"/>
              <a:gd name="T3" fmla="*/ 2147483647 h 3192"/>
              <a:gd name="T4" fmla="*/ 2147483647 w 5216"/>
              <a:gd name="T5" fmla="*/ 2147483647 h 3192"/>
              <a:gd name="T6" fmla="*/ 2147483647 w 5216"/>
              <a:gd name="T7" fmla="*/ 2147483647 h 3192"/>
              <a:gd name="T8" fmla="*/ 2147483647 w 5216"/>
              <a:gd name="T9" fmla="*/ 2147483647 h 3192"/>
              <a:gd name="T10" fmla="*/ 2147483647 w 5216"/>
              <a:gd name="T11" fmla="*/ 2147483647 h 3192"/>
              <a:gd name="T12" fmla="*/ 2147483647 w 5216"/>
              <a:gd name="T13" fmla="*/ 2147483647 h 3192"/>
              <a:gd name="T14" fmla="*/ 0 60000 65536"/>
              <a:gd name="T15" fmla="*/ 0 60000 65536"/>
              <a:gd name="T16" fmla="*/ 0 60000 65536"/>
              <a:gd name="T17" fmla="*/ 0 60000 65536"/>
              <a:gd name="T18" fmla="*/ 0 60000 65536"/>
              <a:gd name="T19" fmla="*/ 0 60000 65536"/>
              <a:gd name="T20" fmla="*/ 0 60000 65536"/>
              <a:gd name="T21" fmla="*/ 0 w 5216"/>
              <a:gd name="T22" fmla="*/ 0 h 3192"/>
              <a:gd name="T23" fmla="*/ 5216 w 5216"/>
              <a:gd name="T24" fmla="*/ 3192 h 3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6" h="3192">
                <a:moveTo>
                  <a:pt x="1208" y="2768"/>
                </a:moveTo>
                <a:cubicBezTo>
                  <a:pt x="632" y="2536"/>
                  <a:pt x="0" y="2184"/>
                  <a:pt x="8" y="1760"/>
                </a:cubicBezTo>
                <a:cubicBezTo>
                  <a:pt x="16" y="1336"/>
                  <a:pt x="512" y="448"/>
                  <a:pt x="1256" y="224"/>
                </a:cubicBezTo>
                <a:cubicBezTo>
                  <a:pt x="2000" y="0"/>
                  <a:pt x="3840" y="32"/>
                  <a:pt x="4472" y="416"/>
                </a:cubicBezTo>
                <a:cubicBezTo>
                  <a:pt x="5104" y="800"/>
                  <a:pt x="5216" y="2072"/>
                  <a:pt x="5048" y="2528"/>
                </a:cubicBezTo>
                <a:cubicBezTo>
                  <a:pt x="4880" y="2984"/>
                  <a:pt x="4104" y="3112"/>
                  <a:pt x="3464" y="3152"/>
                </a:cubicBezTo>
                <a:cubicBezTo>
                  <a:pt x="2824" y="3192"/>
                  <a:pt x="1784" y="3000"/>
                  <a:pt x="1208" y="2768"/>
                </a:cubicBezTo>
                <a:close/>
              </a:path>
            </a:pathLst>
          </a:custGeom>
          <a:noFill/>
          <a:ln w="31750">
            <a:solidFill>
              <a:schemeClr val="tx1"/>
            </a:solidFill>
            <a:miter lim="800000"/>
            <a:headEnd/>
            <a:tailEnd/>
          </a:ln>
        </p:spPr>
        <p:txBody>
          <a:bodyPr wrap="none" anchor="ctr">
            <a:prstTxWarp prst="textNoShape">
              <a:avLst/>
            </a:prstTxWarp>
          </a:bodyPr>
          <a:lstStyle/>
          <a:p>
            <a:endParaRPr lang="en-US"/>
          </a:p>
        </p:txBody>
      </p:sp>
      <p:grpSp>
        <p:nvGrpSpPr>
          <p:cNvPr id="2" name="Group 4"/>
          <p:cNvGrpSpPr>
            <a:grpSpLocks/>
          </p:cNvGrpSpPr>
          <p:nvPr/>
        </p:nvGrpSpPr>
        <p:grpSpPr bwMode="auto">
          <a:xfrm>
            <a:off x="1063625" y="1905000"/>
            <a:ext cx="2657475" cy="4419600"/>
            <a:chOff x="670" y="1200"/>
            <a:chExt cx="1674" cy="2784"/>
          </a:xfrm>
        </p:grpSpPr>
        <p:sp>
          <p:nvSpPr>
            <p:cNvPr id="42018" name="Freeform 5"/>
            <p:cNvSpPr>
              <a:spLocks/>
            </p:cNvSpPr>
            <p:nvPr/>
          </p:nvSpPr>
          <p:spPr bwMode="auto">
            <a:xfrm>
              <a:off x="1680" y="1200"/>
              <a:ext cx="664" cy="2784"/>
            </a:xfrm>
            <a:custGeom>
              <a:avLst/>
              <a:gdLst>
                <a:gd name="T0" fmla="*/ 288 w 664"/>
                <a:gd name="T1" fmla="*/ 0 h 2784"/>
                <a:gd name="T2" fmla="*/ 624 w 664"/>
                <a:gd name="T3" fmla="*/ 912 h 2784"/>
                <a:gd name="T4" fmla="*/ 48 w 664"/>
                <a:gd name="T5" fmla="*/ 1584 h 2784"/>
                <a:gd name="T6" fmla="*/ 336 w 664"/>
                <a:gd name="T7" fmla="*/ 2784 h 2784"/>
                <a:gd name="T8" fmla="*/ 0 60000 65536"/>
                <a:gd name="T9" fmla="*/ 0 60000 65536"/>
                <a:gd name="T10" fmla="*/ 0 60000 65536"/>
                <a:gd name="T11" fmla="*/ 0 60000 65536"/>
                <a:gd name="T12" fmla="*/ 0 w 664"/>
                <a:gd name="T13" fmla="*/ 0 h 2784"/>
                <a:gd name="T14" fmla="*/ 664 w 664"/>
                <a:gd name="T15" fmla="*/ 2784 h 2784"/>
              </a:gdLst>
              <a:ahLst/>
              <a:cxnLst>
                <a:cxn ang="T8">
                  <a:pos x="T0" y="T1"/>
                </a:cxn>
                <a:cxn ang="T9">
                  <a:pos x="T2" y="T3"/>
                </a:cxn>
                <a:cxn ang="T10">
                  <a:pos x="T4" y="T5"/>
                </a:cxn>
                <a:cxn ang="T11">
                  <a:pos x="T6" y="T7"/>
                </a:cxn>
              </a:cxnLst>
              <a:rect l="T12" t="T13" r="T14" b="T15"/>
              <a:pathLst>
                <a:path w="664" h="2784">
                  <a:moveTo>
                    <a:pt x="288" y="0"/>
                  </a:moveTo>
                  <a:cubicBezTo>
                    <a:pt x="476" y="324"/>
                    <a:pt x="664" y="648"/>
                    <a:pt x="624" y="912"/>
                  </a:cubicBezTo>
                  <a:cubicBezTo>
                    <a:pt x="584" y="1176"/>
                    <a:pt x="96" y="1272"/>
                    <a:pt x="48" y="1584"/>
                  </a:cubicBezTo>
                  <a:cubicBezTo>
                    <a:pt x="0" y="1896"/>
                    <a:pt x="168" y="2340"/>
                    <a:pt x="336" y="2784"/>
                  </a:cubicBezTo>
                </a:path>
              </a:pathLst>
            </a:custGeom>
            <a:noFill/>
            <a:ln w="9525">
              <a:solidFill>
                <a:schemeClr val="tx1"/>
              </a:solidFill>
              <a:miter lim="800000"/>
              <a:headEnd/>
              <a:tailEnd/>
            </a:ln>
          </p:spPr>
          <p:txBody>
            <a:bodyPr wrap="none" anchor="ctr">
              <a:prstTxWarp prst="textNoShape">
                <a:avLst/>
              </a:prstTxWarp>
            </a:bodyPr>
            <a:lstStyle/>
            <a:p>
              <a:endParaRPr lang="en-US"/>
            </a:p>
          </p:txBody>
        </p:sp>
        <p:sp>
          <p:nvSpPr>
            <p:cNvPr id="42019" name="Text Box 6"/>
            <p:cNvSpPr txBox="1">
              <a:spLocks noChangeArrowheads="1"/>
            </p:cNvSpPr>
            <p:nvPr/>
          </p:nvSpPr>
          <p:spPr bwMode="auto">
            <a:xfrm>
              <a:off x="670" y="1944"/>
              <a:ext cx="1346" cy="518"/>
            </a:xfrm>
            <a:prstGeom prst="rect">
              <a:avLst/>
            </a:prstGeom>
            <a:noFill/>
            <a:ln w="9525">
              <a:noFill/>
              <a:miter lim="800000"/>
              <a:headEnd/>
              <a:tailEnd/>
            </a:ln>
          </p:spPr>
          <p:txBody>
            <a:bodyPr wrap="none">
              <a:prstTxWarp prst="textNoShape">
                <a:avLst/>
              </a:prstTxWarp>
              <a:spAutoFit/>
            </a:bodyPr>
            <a:lstStyle/>
            <a:p>
              <a:r>
                <a:rPr lang="en-US" sz="2400">
                  <a:latin typeface="Lucida Sans" charset="0"/>
                </a:rPr>
                <a:t>URLs crawled</a:t>
              </a:r>
            </a:p>
            <a:p>
              <a:r>
                <a:rPr lang="en-US" sz="2400">
                  <a:latin typeface="Lucida Sans" charset="0"/>
                </a:rPr>
                <a:t>and parsed</a:t>
              </a:r>
            </a:p>
          </p:txBody>
        </p:sp>
      </p:grpSp>
      <p:pic>
        <p:nvPicPr>
          <p:cNvPr id="41989" name="Picture 7" descr="MCj02149840000[1]"/>
          <p:cNvPicPr>
            <a:picLocks noChangeAspect="1" noChangeArrowheads="1"/>
          </p:cNvPicPr>
          <p:nvPr/>
        </p:nvPicPr>
        <p:blipFill>
          <a:blip r:embed="rId3"/>
          <a:srcRect/>
          <a:stretch>
            <a:fillRect/>
          </a:stretch>
        </p:blipFill>
        <p:spPr bwMode="auto">
          <a:xfrm>
            <a:off x="2590800" y="4191000"/>
            <a:ext cx="474663" cy="471488"/>
          </a:xfrm>
          <a:prstGeom prst="rect">
            <a:avLst/>
          </a:prstGeom>
          <a:noFill/>
          <a:ln w="9525">
            <a:noFill/>
            <a:miter lim="800000"/>
            <a:headEnd/>
            <a:tailEnd/>
          </a:ln>
        </p:spPr>
      </p:pic>
      <p:grpSp>
        <p:nvGrpSpPr>
          <p:cNvPr id="41990" name="Group 8"/>
          <p:cNvGrpSpPr>
            <a:grpSpLocks/>
          </p:cNvGrpSpPr>
          <p:nvPr/>
        </p:nvGrpSpPr>
        <p:grpSpPr bwMode="auto">
          <a:xfrm>
            <a:off x="4648200" y="1828800"/>
            <a:ext cx="1282700" cy="4800600"/>
            <a:chOff x="2880" y="1152"/>
            <a:chExt cx="808" cy="3024"/>
          </a:xfrm>
        </p:grpSpPr>
        <p:sp>
          <p:nvSpPr>
            <p:cNvPr id="42016" name="Freeform 9"/>
            <p:cNvSpPr>
              <a:spLocks/>
            </p:cNvSpPr>
            <p:nvPr/>
          </p:nvSpPr>
          <p:spPr bwMode="auto">
            <a:xfrm>
              <a:off x="2880" y="1152"/>
              <a:ext cx="808" cy="3024"/>
            </a:xfrm>
            <a:custGeom>
              <a:avLst/>
              <a:gdLst>
                <a:gd name="T0" fmla="*/ 528 w 808"/>
                <a:gd name="T1" fmla="*/ 0 h 3024"/>
                <a:gd name="T2" fmla="*/ 0 w 808"/>
                <a:gd name="T3" fmla="*/ 576 h 3024"/>
                <a:gd name="T4" fmla="*/ 528 w 808"/>
                <a:gd name="T5" fmla="*/ 1488 h 3024"/>
                <a:gd name="T6" fmla="*/ 720 w 808"/>
                <a:gd name="T7" fmla="*/ 2736 h 3024"/>
                <a:gd name="T8" fmla="*/ 0 w 808"/>
                <a:gd name="T9" fmla="*/ 3024 h 3024"/>
                <a:gd name="T10" fmla="*/ 0 60000 65536"/>
                <a:gd name="T11" fmla="*/ 0 60000 65536"/>
                <a:gd name="T12" fmla="*/ 0 60000 65536"/>
                <a:gd name="T13" fmla="*/ 0 60000 65536"/>
                <a:gd name="T14" fmla="*/ 0 60000 65536"/>
                <a:gd name="T15" fmla="*/ 0 w 808"/>
                <a:gd name="T16" fmla="*/ 0 h 3024"/>
                <a:gd name="T17" fmla="*/ 808 w 808"/>
                <a:gd name="T18" fmla="*/ 3024 h 3024"/>
              </a:gdLst>
              <a:ahLst/>
              <a:cxnLst>
                <a:cxn ang="T10">
                  <a:pos x="T0" y="T1"/>
                </a:cxn>
                <a:cxn ang="T11">
                  <a:pos x="T2" y="T3"/>
                </a:cxn>
                <a:cxn ang="T12">
                  <a:pos x="T4" y="T5"/>
                </a:cxn>
                <a:cxn ang="T13">
                  <a:pos x="T6" y="T7"/>
                </a:cxn>
                <a:cxn ang="T14">
                  <a:pos x="T8" y="T9"/>
                </a:cxn>
              </a:cxnLst>
              <a:rect l="T15" t="T16" r="T17" b="T18"/>
              <a:pathLst>
                <a:path w="808" h="3024">
                  <a:moveTo>
                    <a:pt x="528" y="0"/>
                  </a:moveTo>
                  <a:cubicBezTo>
                    <a:pt x="264" y="164"/>
                    <a:pt x="0" y="328"/>
                    <a:pt x="0" y="576"/>
                  </a:cubicBezTo>
                  <a:cubicBezTo>
                    <a:pt x="0" y="824"/>
                    <a:pt x="408" y="1128"/>
                    <a:pt x="528" y="1488"/>
                  </a:cubicBezTo>
                  <a:cubicBezTo>
                    <a:pt x="648" y="1848"/>
                    <a:pt x="808" y="2480"/>
                    <a:pt x="720" y="2736"/>
                  </a:cubicBezTo>
                  <a:cubicBezTo>
                    <a:pt x="632" y="2992"/>
                    <a:pt x="316" y="3008"/>
                    <a:pt x="0" y="3024"/>
                  </a:cubicBezTo>
                </a:path>
              </a:pathLst>
            </a:custGeom>
            <a:noFill/>
            <a:ln w="9525">
              <a:solidFill>
                <a:schemeClr val="tx1"/>
              </a:solidFill>
              <a:prstDash val="dashDot"/>
              <a:miter lim="800000"/>
              <a:headEnd/>
              <a:tailEnd/>
            </a:ln>
          </p:spPr>
          <p:txBody>
            <a:bodyPr wrap="none" anchor="ctr">
              <a:prstTxWarp prst="textNoShape">
                <a:avLst/>
              </a:prstTxWarp>
            </a:bodyPr>
            <a:lstStyle/>
            <a:p>
              <a:endParaRPr lang="en-US"/>
            </a:p>
          </p:txBody>
        </p:sp>
        <p:sp>
          <p:nvSpPr>
            <p:cNvPr id="42017" name="Text Box 10"/>
            <p:cNvSpPr txBox="1">
              <a:spLocks noChangeArrowheads="1"/>
            </p:cNvSpPr>
            <p:nvPr/>
          </p:nvSpPr>
          <p:spPr bwMode="auto">
            <a:xfrm>
              <a:off x="3213" y="2904"/>
              <a:ext cx="116" cy="288"/>
            </a:xfrm>
            <a:prstGeom prst="rect">
              <a:avLst/>
            </a:prstGeom>
            <a:noFill/>
            <a:ln w="9525">
              <a:noFill/>
              <a:miter lim="800000"/>
              <a:headEnd/>
              <a:tailEnd/>
            </a:ln>
          </p:spPr>
          <p:txBody>
            <a:bodyPr wrap="none">
              <a:prstTxWarp prst="textNoShape">
                <a:avLst/>
              </a:prstTxWarp>
              <a:spAutoFit/>
            </a:bodyPr>
            <a:lstStyle/>
            <a:p>
              <a:pPr algn="r"/>
              <a:endParaRPr lang="en-US" sz="2400">
                <a:latin typeface="Lucida Sans" charset="0"/>
              </a:endParaRPr>
            </a:p>
          </p:txBody>
        </p:sp>
      </p:grpSp>
      <p:sp>
        <p:nvSpPr>
          <p:cNvPr id="41991" name="Line 11"/>
          <p:cNvSpPr>
            <a:spLocks noChangeShapeType="1"/>
          </p:cNvSpPr>
          <p:nvPr/>
        </p:nvSpPr>
        <p:spPr bwMode="auto">
          <a:xfrm flipV="1">
            <a:off x="2514600" y="4876800"/>
            <a:ext cx="1905000" cy="5334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41992" name="Line 12"/>
          <p:cNvSpPr>
            <a:spLocks noChangeShapeType="1"/>
          </p:cNvSpPr>
          <p:nvPr/>
        </p:nvSpPr>
        <p:spPr bwMode="auto">
          <a:xfrm>
            <a:off x="2514600" y="5486400"/>
            <a:ext cx="1905000" cy="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41993" name="Line 13"/>
          <p:cNvSpPr>
            <a:spLocks noChangeShapeType="1"/>
          </p:cNvSpPr>
          <p:nvPr/>
        </p:nvSpPr>
        <p:spPr bwMode="auto">
          <a:xfrm>
            <a:off x="2667000" y="3886200"/>
            <a:ext cx="1752600" cy="4572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41994" name="Line 14"/>
          <p:cNvSpPr>
            <a:spLocks noChangeShapeType="1"/>
          </p:cNvSpPr>
          <p:nvPr/>
        </p:nvSpPr>
        <p:spPr bwMode="auto">
          <a:xfrm flipV="1">
            <a:off x="3200400" y="2819400"/>
            <a:ext cx="1219200" cy="1524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41995" name="Text Box 15"/>
          <p:cNvSpPr txBox="1">
            <a:spLocks noChangeArrowheads="1"/>
          </p:cNvSpPr>
          <p:nvPr/>
        </p:nvSpPr>
        <p:spPr bwMode="auto">
          <a:xfrm>
            <a:off x="5854700" y="3773488"/>
            <a:ext cx="1987550" cy="457200"/>
          </a:xfrm>
          <a:prstGeom prst="rect">
            <a:avLst/>
          </a:prstGeom>
          <a:noFill/>
          <a:ln w="9525">
            <a:noFill/>
            <a:miter lim="800000"/>
            <a:headEnd/>
            <a:tailEnd/>
          </a:ln>
        </p:spPr>
        <p:txBody>
          <a:bodyPr wrap="none">
            <a:prstTxWarp prst="textNoShape">
              <a:avLst/>
            </a:prstTxWarp>
            <a:spAutoFit/>
          </a:bodyPr>
          <a:lstStyle/>
          <a:p>
            <a:pPr algn="r"/>
            <a:r>
              <a:rPr lang="en-US" sz="2400">
                <a:latin typeface="Lucida Sans" charset="0"/>
              </a:rPr>
              <a:t>Unseen Web</a:t>
            </a:r>
          </a:p>
        </p:txBody>
      </p:sp>
      <p:sp>
        <p:nvSpPr>
          <p:cNvPr id="41996" name="Oval 16"/>
          <p:cNvSpPr>
            <a:spLocks noChangeArrowheads="1"/>
          </p:cNvSpPr>
          <p:nvPr/>
        </p:nvSpPr>
        <p:spPr bwMode="auto">
          <a:xfrm>
            <a:off x="1241425" y="4564063"/>
            <a:ext cx="1417638" cy="1152525"/>
          </a:xfrm>
          <a:prstGeom prst="ellipse">
            <a:avLst/>
          </a:prstGeom>
          <a:noFill/>
          <a:ln w="25400">
            <a:solidFill>
              <a:srgbClr val="489C62"/>
            </a:solidFill>
            <a:miter lim="800000"/>
            <a:headEnd/>
            <a:tailEnd/>
          </a:ln>
        </p:spPr>
        <p:txBody>
          <a:bodyPr wrap="none" anchor="ctr">
            <a:prstTxWarp prst="textNoShape">
              <a:avLst/>
            </a:prstTxWarp>
            <a:spAutoFit/>
          </a:bodyPr>
          <a:lstStyle/>
          <a:p>
            <a:pPr algn="ctr"/>
            <a:r>
              <a:rPr lang="en-US" sz="2400">
                <a:latin typeface="Lucida Sans" charset="0"/>
              </a:rPr>
              <a:t>Seed</a:t>
            </a:r>
          </a:p>
          <a:p>
            <a:pPr algn="ctr"/>
            <a:r>
              <a:rPr lang="en-US" sz="2400">
                <a:latin typeface="Lucida Sans" charset="0"/>
              </a:rPr>
              <a:t>Pages</a:t>
            </a:r>
          </a:p>
        </p:txBody>
      </p:sp>
      <p:sp>
        <p:nvSpPr>
          <p:cNvPr id="41997" name="Line 17"/>
          <p:cNvSpPr>
            <a:spLocks noChangeShapeType="1"/>
          </p:cNvSpPr>
          <p:nvPr/>
        </p:nvSpPr>
        <p:spPr bwMode="auto">
          <a:xfrm flipV="1">
            <a:off x="1752600" y="3886200"/>
            <a:ext cx="0" cy="7620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41998" name="Line 18"/>
          <p:cNvSpPr>
            <a:spLocks noChangeShapeType="1"/>
          </p:cNvSpPr>
          <p:nvPr/>
        </p:nvSpPr>
        <p:spPr bwMode="auto">
          <a:xfrm flipV="1">
            <a:off x="1981200" y="3810000"/>
            <a:ext cx="304800" cy="8382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pic>
        <p:nvPicPr>
          <p:cNvPr id="41999" name="Picture 19" descr="MCj02149840000[1]"/>
          <p:cNvPicPr>
            <a:picLocks noChangeAspect="1" noChangeArrowheads="1"/>
          </p:cNvPicPr>
          <p:nvPr/>
        </p:nvPicPr>
        <p:blipFill>
          <a:blip r:embed="rId3"/>
          <a:srcRect/>
          <a:stretch>
            <a:fillRect/>
          </a:stretch>
        </p:blipFill>
        <p:spPr bwMode="auto">
          <a:xfrm>
            <a:off x="2743200" y="5472113"/>
            <a:ext cx="474663" cy="471487"/>
          </a:xfrm>
          <a:prstGeom prst="rect">
            <a:avLst/>
          </a:prstGeom>
          <a:noFill/>
          <a:ln w="9525">
            <a:noFill/>
            <a:miter lim="800000"/>
            <a:headEnd/>
            <a:tailEnd/>
          </a:ln>
        </p:spPr>
      </p:pic>
      <p:pic>
        <p:nvPicPr>
          <p:cNvPr id="42000" name="Picture 20" descr="MCj02149840000[1]"/>
          <p:cNvPicPr>
            <a:picLocks noChangeAspect="1" noChangeArrowheads="1"/>
          </p:cNvPicPr>
          <p:nvPr/>
        </p:nvPicPr>
        <p:blipFill>
          <a:blip r:embed="rId3"/>
          <a:srcRect/>
          <a:stretch>
            <a:fillRect/>
          </a:stretch>
        </p:blipFill>
        <p:spPr bwMode="auto">
          <a:xfrm>
            <a:off x="3200400" y="3505200"/>
            <a:ext cx="474663" cy="471488"/>
          </a:xfrm>
          <a:prstGeom prst="rect">
            <a:avLst/>
          </a:prstGeom>
          <a:noFill/>
          <a:ln w="9525">
            <a:noFill/>
            <a:miter lim="800000"/>
            <a:headEnd/>
            <a:tailEnd/>
          </a:ln>
        </p:spPr>
      </p:pic>
      <p:pic>
        <p:nvPicPr>
          <p:cNvPr id="42001" name="Picture 21" descr="MCj02149840000[1]"/>
          <p:cNvPicPr>
            <a:picLocks noChangeAspect="1" noChangeArrowheads="1"/>
          </p:cNvPicPr>
          <p:nvPr/>
        </p:nvPicPr>
        <p:blipFill>
          <a:blip r:embed="rId3"/>
          <a:srcRect/>
          <a:stretch>
            <a:fillRect/>
          </a:stretch>
        </p:blipFill>
        <p:spPr bwMode="auto">
          <a:xfrm>
            <a:off x="3259138" y="2362200"/>
            <a:ext cx="474662" cy="471488"/>
          </a:xfrm>
          <a:prstGeom prst="rect">
            <a:avLst/>
          </a:prstGeom>
          <a:noFill/>
          <a:ln w="9525">
            <a:noFill/>
            <a:miter lim="800000"/>
            <a:headEnd/>
            <a:tailEnd/>
          </a:ln>
        </p:spPr>
      </p:pic>
      <p:sp>
        <p:nvSpPr>
          <p:cNvPr id="42002" name="Rectangle 22"/>
          <p:cNvSpPr>
            <a:spLocks noChangeArrowheads="1"/>
          </p:cNvSpPr>
          <p:nvPr/>
        </p:nvSpPr>
        <p:spPr bwMode="auto">
          <a:xfrm>
            <a:off x="4267200" y="2590800"/>
            <a:ext cx="304800" cy="3124200"/>
          </a:xfrm>
          <a:prstGeom prst="rect">
            <a:avLst/>
          </a:prstGeom>
          <a:noFill/>
          <a:ln w="19050">
            <a:solidFill>
              <a:schemeClr val="hlink"/>
            </a:solidFill>
            <a:miter lim="800000"/>
            <a:headEnd/>
            <a:tailEnd/>
          </a:ln>
        </p:spPr>
        <p:txBody>
          <a:bodyPr wrap="none" anchor="ctr">
            <a:prstTxWarp prst="textNoShape">
              <a:avLst/>
            </a:prstTxWarp>
          </a:bodyPr>
          <a:lstStyle/>
          <a:p>
            <a:endParaRPr lang="en-US"/>
          </a:p>
        </p:txBody>
      </p:sp>
      <p:sp>
        <p:nvSpPr>
          <p:cNvPr id="42003" name="Line 23"/>
          <p:cNvSpPr>
            <a:spLocks noChangeShapeType="1"/>
          </p:cNvSpPr>
          <p:nvPr/>
        </p:nvSpPr>
        <p:spPr bwMode="auto">
          <a:xfrm>
            <a:off x="4267200" y="28956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04" name="Line 24"/>
          <p:cNvSpPr>
            <a:spLocks noChangeShapeType="1"/>
          </p:cNvSpPr>
          <p:nvPr/>
        </p:nvSpPr>
        <p:spPr bwMode="auto">
          <a:xfrm>
            <a:off x="4267200" y="32004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05" name="Line 25"/>
          <p:cNvSpPr>
            <a:spLocks noChangeShapeType="1"/>
          </p:cNvSpPr>
          <p:nvPr/>
        </p:nvSpPr>
        <p:spPr bwMode="auto">
          <a:xfrm>
            <a:off x="4267200" y="35052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06" name="Line 26"/>
          <p:cNvSpPr>
            <a:spLocks noChangeShapeType="1"/>
          </p:cNvSpPr>
          <p:nvPr/>
        </p:nvSpPr>
        <p:spPr bwMode="auto">
          <a:xfrm>
            <a:off x="4267200" y="38100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07" name="Line 27"/>
          <p:cNvSpPr>
            <a:spLocks noChangeShapeType="1"/>
          </p:cNvSpPr>
          <p:nvPr/>
        </p:nvSpPr>
        <p:spPr bwMode="auto">
          <a:xfrm>
            <a:off x="4267200" y="41148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08" name="Line 28"/>
          <p:cNvSpPr>
            <a:spLocks noChangeShapeType="1"/>
          </p:cNvSpPr>
          <p:nvPr/>
        </p:nvSpPr>
        <p:spPr bwMode="auto">
          <a:xfrm>
            <a:off x="4267200" y="44196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09" name="Line 29"/>
          <p:cNvSpPr>
            <a:spLocks noChangeShapeType="1"/>
          </p:cNvSpPr>
          <p:nvPr/>
        </p:nvSpPr>
        <p:spPr bwMode="auto">
          <a:xfrm>
            <a:off x="4267200" y="47244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10" name="Line 30"/>
          <p:cNvSpPr>
            <a:spLocks noChangeShapeType="1"/>
          </p:cNvSpPr>
          <p:nvPr/>
        </p:nvSpPr>
        <p:spPr bwMode="auto">
          <a:xfrm>
            <a:off x="4267200" y="50292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11" name="Line 31"/>
          <p:cNvSpPr>
            <a:spLocks noChangeShapeType="1"/>
          </p:cNvSpPr>
          <p:nvPr/>
        </p:nvSpPr>
        <p:spPr bwMode="auto">
          <a:xfrm>
            <a:off x="4267200" y="5334000"/>
            <a:ext cx="304800" cy="0"/>
          </a:xfrm>
          <a:prstGeom prst="line">
            <a:avLst/>
          </a:prstGeom>
          <a:noFill/>
          <a:ln w="9525">
            <a:solidFill>
              <a:schemeClr val="hlink"/>
            </a:solidFill>
            <a:miter lim="800000"/>
            <a:headEnd/>
            <a:tailEnd/>
          </a:ln>
        </p:spPr>
        <p:txBody>
          <a:bodyPr wrap="none" anchor="ctr">
            <a:prstTxWarp prst="textNoShape">
              <a:avLst/>
            </a:prstTxWarp>
          </a:bodyPr>
          <a:lstStyle/>
          <a:p>
            <a:endParaRPr lang="en-US"/>
          </a:p>
        </p:txBody>
      </p:sp>
      <p:sp>
        <p:nvSpPr>
          <p:cNvPr id="42012" name="Text Box 32"/>
          <p:cNvSpPr txBox="1">
            <a:spLocks noChangeArrowheads="1"/>
          </p:cNvSpPr>
          <p:nvPr/>
        </p:nvSpPr>
        <p:spPr bwMode="auto">
          <a:xfrm>
            <a:off x="3479800" y="5678488"/>
            <a:ext cx="1957388" cy="457200"/>
          </a:xfrm>
          <a:prstGeom prst="rect">
            <a:avLst/>
          </a:prstGeom>
          <a:noFill/>
          <a:ln w="9525">
            <a:noFill/>
            <a:miter lim="800000"/>
            <a:headEnd/>
            <a:tailEnd/>
          </a:ln>
        </p:spPr>
        <p:txBody>
          <a:bodyPr wrap="none">
            <a:prstTxWarp prst="textNoShape">
              <a:avLst/>
            </a:prstTxWarp>
            <a:spAutoFit/>
          </a:bodyPr>
          <a:lstStyle/>
          <a:p>
            <a:pPr algn="r"/>
            <a:r>
              <a:rPr lang="en-US" sz="2400">
                <a:latin typeface="Lucida Sans" charset="0"/>
              </a:rPr>
              <a:t>URL frontier</a:t>
            </a:r>
          </a:p>
        </p:txBody>
      </p:sp>
      <p:cxnSp>
        <p:nvCxnSpPr>
          <p:cNvPr id="42013" name="AutoShape 33"/>
          <p:cNvCxnSpPr>
            <a:cxnSpLocks noChangeShapeType="1"/>
            <a:endCxn id="42002" idx="0"/>
          </p:cNvCxnSpPr>
          <p:nvPr/>
        </p:nvCxnSpPr>
        <p:spPr bwMode="auto">
          <a:xfrm flipV="1">
            <a:off x="3733800" y="2581275"/>
            <a:ext cx="685800" cy="17463"/>
          </a:xfrm>
          <a:prstGeom prst="curvedConnector4">
            <a:avLst>
              <a:gd name="adj1" fmla="val 38657"/>
              <a:gd name="adj2" fmla="val 1354546"/>
            </a:avLst>
          </a:prstGeom>
          <a:noFill/>
          <a:ln w="9525">
            <a:solidFill>
              <a:srgbClr val="00A000"/>
            </a:solidFill>
            <a:prstDash val="sysDot"/>
            <a:miter lim="800000"/>
            <a:headEnd/>
            <a:tailEnd type="triangle" w="med" len="med"/>
          </a:ln>
        </p:spPr>
      </p:cxnSp>
      <p:sp>
        <p:nvSpPr>
          <p:cNvPr id="42014" name="Line 34"/>
          <p:cNvSpPr>
            <a:spLocks noChangeShapeType="1"/>
          </p:cNvSpPr>
          <p:nvPr/>
        </p:nvSpPr>
        <p:spPr bwMode="auto">
          <a:xfrm flipV="1">
            <a:off x="1828800" y="5791200"/>
            <a:ext cx="990600" cy="609600"/>
          </a:xfrm>
          <a:prstGeom prst="line">
            <a:avLst/>
          </a:prstGeom>
          <a:noFill/>
          <a:ln w="9525">
            <a:solidFill>
              <a:schemeClr val="tx1"/>
            </a:solidFill>
            <a:miter lim="800000"/>
            <a:headEnd/>
            <a:tailEnd type="triangle" w="med" len="med"/>
          </a:ln>
        </p:spPr>
        <p:txBody>
          <a:bodyPr wrap="none" anchor="ctr">
            <a:prstTxWarp prst="textNoShape">
              <a:avLst/>
            </a:prstTxWarp>
          </a:bodyPr>
          <a:lstStyle/>
          <a:p>
            <a:endParaRPr lang="en-US"/>
          </a:p>
        </p:txBody>
      </p:sp>
      <p:sp>
        <p:nvSpPr>
          <p:cNvPr id="42015" name="Text Box 35"/>
          <p:cNvSpPr txBox="1">
            <a:spLocks noChangeArrowheads="1"/>
          </p:cNvSpPr>
          <p:nvPr/>
        </p:nvSpPr>
        <p:spPr bwMode="auto">
          <a:xfrm>
            <a:off x="58738" y="6248400"/>
            <a:ext cx="2532062" cy="457200"/>
          </a:xfrm>
          <a:prstGeom prst="rect">
            <a:avLst/>
          </a:prstGeom>
          <a:noFill/>
          <a:ln w="9525">
            <a:noFill/>
            <a:miter lim="800000"/>
            <a:headEnd/>
            <a:tailEnd/>
          </a:ln>
        </p:spPr>
        <p:txBody>
          <a:bodyPr wrap="none">
            <a:prstTxWarp prst="textNoShape">
              <a:avLst/>
            </a:prstTxWarp>
            <a:spAutoFit/>
          </a:bodyPr>
          <a:lstStyle/>
          <a:p>
            <a:pPr algn="r"/>
            <a:r>
              <a:rPr lang="en-US" sz="2400">
                <a:latin typeface="Lucida Sans" charset="0"/>
              </a:rPr>
              <a:t>Crawling thread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This time</a:t>
            </a:r>
          </a:p>
        </p:txBody>
      </p:sp>
      <p:sp>
        <p:nvSpPr>
          <p:cNvPr id="19459" name="Rectangle 3"/>
          <p:cNvSpPr>
            <a:spLocks noGrp="1" noChangeArrowheads="1"/>
          </p:cNvSpPr>
          <p:nvPr>
            <p:ph type="body" idx="1"/>
          </p:nvPr>
        </p:nvSpPr>
        <p:spPr/>
        <p:txBody>
          <a:bodyPr/>
          <a:lstStyle/>
          <a:p>
            <a:pPr eaLnBrk="1" hangingPunct="1">
              <a:buFontTx/>
              <a:buChar char="•"/>
            </a:pPr>
            <a:r>
              <a:rPr lang="en-US" dirty="0"/>
              <a:t>Web crawlers</a:t>
            </a:r>
          </a:p>
          <a:p>
            <a:pPr eaLnBrk="1" hangingPunct="1">
              <a:buFontTx/>
              <a:buChar char="•"/>
            </a:pPr>
            <a:r>
              <a:rPr lang="en-US" dirty="0"/>
              <a:t>Crawler policy</a:t>
            </a:r>
          </a:p>
          <a:p>
            <a:pPr eaLnBrk="1" hangingPunct="1">
              <a:buFontTx/>
              <a:buChar char="•"/>
            </a:pPr>
            <a:r>
              <a:rPr lang="en-US" dirty="0" err="1"/>
              <a:t>Robots.txt</a:t>
            </a:r>
            <a:endParaRPr lang="en-US" dirty="0"/>
          </a:p>
          <a:p>
            <a:pPr eaLnBrk="1" hangingPunct="1">
              <a:buFontTx/>
              <a:buChar char="•"/>
            </a:pPr>
            <a:r>
              <a:rPr lang="en-US" dirty="0" err="1"/>
              <a:t>Scrapy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URL frontier</a:t>
            </a:r>
          </a:p>
        </p:txBody>
      </p:sp>
      <p:sp>
        <p:nvSpPr>
          <p:cNvPr id="44035" name="Rectangle 3"/>
          <p:cNvSpPr>
            <a:spLocks noGrp="1" noChangeArrowheads="1"/>
          </p:cNvSpPr>
          <p:nvPr>
            <p:ph type="body" idx="1"/>
          </p:nvPr>
        </p:nvSpPr>
        <p:spPr/>
        <p:txBody>
          <a:bodyPr/>
          <a:lstStyle/>
          <a:p>
            <a:pPr eaLnBrk="1" hangingPunct="1"/>
            <a:r>
              <a:rPr lang="en-US" sz="3500">
                <a:solidFill>
                  <a:srgbClr val="FF0000"/>
                </a:solidFill>
              </a:rPr>
              <a:t>The next node to crawl</a:t>
            </a:r>
          </a:p>
          <a:p>
            <a:pPr eaLnBrk="1" hangingPunct="1">
              <a:buFontTx/>
              <a:buChar char="•"/>
            </a:pPr>
            <a:r>
              <a:rPr lang="en-US" sz="3500"/>
              <a:t>Can include multiple pages from the same host</a:t>
            </a:r>
          </a:p>
          <a:p>
            <a:pPr eaLnBrk="1" hangingPunct="1">
              <a:buFontTx/>
              <a:buChar char="•"/>
            </a:pPr>
            <a:r>
              <a:rPr lang="en-US" sz="3500"/>
              <a:t>Must avoid trying to fetch them all at the same time</a:t>
            </a:r>
          </a:p>
          <a:p>
            <a:pPr eaLnBrk="1" hangingPunct="1">
              <a:buFontTx/>
              <a:buChar char="•"/>
            </a:pPr>
            <a:r>
              <a:rPr lang="en-US" sz="3500"/>
              <a:t>Must try to keep all crawling threads busy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Explicit and implicit politeness</a:t>
            </a:r>
          </a:p>
        </p:txBody>
      </p:sp>
      <p:sp>
        <p:nvSpPr>
          <p:cNvPr id="27651" name="Rectangle 3"/>
          <p:cNvSpPr>
            <a:spLocks noGrp="1" noChangeArrowheads="1"/>
          </p:cNvSpPr>
          <p:nvPr>
            <p:ph type="body" idx="1"/>
          </p:nvPr>
        </p:nvSpPr>
        <p:spPr/>
        <p:txBody>
          <a:bodyPr/>
          <a:lstStyle/>
          <a:p>
            <a:pPr eaLnBrk="1" hangingPunct="1"/>
            <a:r>
              <a:rPr lang="en-US" sz="3400" u="sng">
                <a:latin typeface="Calibri" charset="0"/>
                <a:ea typeface="ＭＳ Ｐゴシック" charset="0"/>
                <a:cs typeface="ＭＳ Ｐゴシック" charset="0"/>
              </a:rPr>
              <a:t>Explicit politeness</a:t>
            </a:r>
            <a:r>
              <a:rPr lang="en-US" sz="3400">
                <a:latin typeface="Calibri" charset="0"/>
                <a:ea typeface="ＭＳ Ｐゴシック" charset="0"/>
                <a:cs typeface="ＭＳ Ｐゴシック" charset="0"/>
              </a:rPr>
              <a:t>: specifications from webmasters on what portions of site can be crawled</a:t>
            </a:r>
          </a:p>
          <a:p>
            <a:pPr lvl="1" eaLnBrk="1" hangingPunct="1"/>
            <a:r>
              <a:rPr lang="en-US" sz="3200">
                <a:latin typeface="Calibri" charset="0"/>
                <a:ea typeface="ＭＳ Ｐゴシック" charset="0"/>
              </a:rPr>
              <a:t>robots.txt</a:t>
            </a:r>
          </a:p>
          <a:p>
            <a:pPr eaLnBrk="1" hangingPunct="1"/>
            <a:r>
              <a:rPr lang="en-US" sz="3400" u="sng">
                <a:solidFill>
                  <a:srgbClr val="C00000"/>
                </a:solidFill>
                <a:latin typeface="Calibri" charset="0"/>
                <a:ea typeface="ＭＳ Ｐゴシック" charset="0"/>
                <a:cs typeface="ＭＳ Ｐゴシック" charset="0"/>
              </a:rPr>
              <a:t>Implicit politeness</a:t>
            </a:r>
            <a:r>
              <a:rPr lang="en-US" sz="3400">
                <a:solidFill>
                  <a:srgbClr val="C00000"/>
                </a:solidFill>
                <a:latin typeface="Calibri" charset="0"/>
                <a:ea typeface="ＭＳ Ｐゴシック" charset="0"/>
                <a:cs typeface="ＭＳ Ｐゴシック" charset="0"/>
              </a:rPr>
              <a:t>: even with no specification, avoid hitting any site too often</a:t>
            </a:r>
          </a:p>
        </p:txBody>
      </p:sp>
      <p:sp>
        <p:nvSpPr>
          <p:cNvPr id="27652" name="TextBox 4"/>
          <p:cNvSpPr txBox="1">
            <a:spLocks noChangeArrowheads="1"/>
          </p:cNvSpPr>
          <p:nvPr/>
        </p:nvSpPr>
        <p:spPr bwMode="auto">
          <a:xfrm>
            <a:off x="7620000" y="-33338"/>
            <a:ext cx="1101725"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a:t>
            </a:r>
          </a:p>
        </p:txBody>
      </p:sp>
    </p:spTree>
    <p:extLst>
      <p:ext uri="{BB962C8B-B14F-4D97-AF65-F5344CB8AC3E}">
        <p14:creationId xmlns:p14="http://schemas.microsoft.com/office/powerpoint/2010/main" val="49808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Robots.txt</a:t>
            </a:r>
          </a:p>
        </p:txBody>
      </p:sp>
      <p:sp>
        <p:nvSpPr>
          <p:cNvPr id="28675" name="Rectangle 3"/>
          <p:cNvSpPr>
            <a:spLocks noGrp="1" noChangeArrowheads="1"/>
          </p:cNvSpPr>
          <p:nvPr>
            <p:ph type="body" idx="1"/>
          </p:nvPr>
        </p:nvSpPr>
        <p:spPr/>
        <p:txBody>
          <a:bodyPr/>
          <a:lstStyle/>
          <a:p>
            <a:pPr eaLnBrk="1" hangingPunct="1"/>
            <a:r>
              <a:rPr lang="en-US" sz="3000">
                <a:latin typeface="Calibri" charset="0"/>
                <a:ea typeface="ＭＳ Ｐゴシック" charset="0"/>
                <a:cs typeface="ＭＳ Ｐゴシック" charset="0"/>
              </a:rPr>
              <a:t>Protocol for giving spiders (</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robots</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 limited access to a website, originally from 1994</a:t>
            </a:r>
          </a:p>
          <a:p>
            <a:pPr lvl="1" eaLnBrk="1" hangingPunct="1"/>
            <a:r>
              <a:rPr lang="en-US" sz="2800">
                <a:latin typeface="Calibri" charset="0"/>
                <a:ea typeface="ＭＳ Ｐゴシック" charset="0"/>
                <a:hlinkClick r:id="rId2"/>
              </a:rPr>
              <a:t>www.robotstxt.org/wc/norobots.html</a:t>
            </a:r>
            <a:endParaRPr lang="en-US" sz="2800">
              <a:latin typeface="Calibri" charset="0"/>
              <a:ea typeface="ＭＳ Ｐゴシック" charset="0"/>
            </a:endParaRPr>
          </a:p>
          <a:p>
            <a:pPr eaLnBrk="1" hangingPunct="1"/>
            <a:r>
              <a:rPr lang="en-US" sz="3000">
                <a:solidFill>
                  <a:srgbClr val="C00000"/>
                </a:solidFill>
                <a:latin typeface="Calibri" charset="0"/>
                <a:ea typeface="ＭＳ Ｐゴシック" charset="0"/>
                <a:cs typeface="ＭＳ Ｐゴシック" charset="0"/>
              </a:rPr>
              <a:t>Website announces its request on what can(not) be crawled</a:t>
            </a:r>
          </a:p>
          <a:p>
            <a:pPr lvl="1" eaLnBrk="1" hangingPunct="1"/>
            <a:r>
              <a:rPr lang="en-US" sz="2800">
                <a:latin typeface="Calibri" charset="0"/>
                <a:ea typeface="ＭＳ Ｐゴシック" charset="0"/>
              </a:rPr>
              <a:t>For a server, create a file </a:t>
            </a:r>
            <a:r>
              <a:rPr lang="en-US" sz="2800">
                <a:latin typeface="Courier New" charset="0"/>
                <a:ea typeface="ＭＳ Ｐゴシック" charset="0"/>
              </a:rPr>
              <a:t>/robots.txt</a:t>
            </a:r>
          </a:p>
          <a:p>
            <a:pPr lvl="1" eaLnBrk="1" hangingPunct="1"/>
            <a:r>
              <a:rPr lang="en-US" sz="2800">
                <a:latin typeface="Calibri" charset="0"/>
                <a:ea typeface="ＭＳ Ｐゴシック" charset="0"/>
              </a:rPr>
              <a:t>This file specifies access restrictions</a:t>
            </a:r>
          </a:p>
        </p:txBody>
      </p:sp>
      <p:sp>
        <p:nvSpPr>
          <p:cNvPr id="28676" name="TextBox 4"/>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20.2.1</a:t>
            </a:r>
          </a:p>
        </p:txBody>
      </p:sp>
    </p:spTree>
    <p:extLst>
      <p:ext uri="{BB962C8B-B14F-4D97-AF65-F5344CB8AC3E}">
        <p14:creationId xmlns:p14="http://schemas.microsoft.com/office/powerpoint/2010/main" val="115901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Robots.txt example</a:t>
            </a:r>
          </a:p>
        </p:txBody>
      </p:sp>
      <p:sp>
        <p:nvSpPr>
          <p:cNvPr id="29699" name="Rectangle 3"/>
          <p:cNvSpPr>
            <a:spLocks noGrp="1" noChangeArrowheads="1"/>
          </p:cNvSpPr>
          <p:nvPr>
            <p:ph type="body" idx="1"/>
          </p:nvPr>
        </p:nvSpPr>
        <p:spPr/>
        <p:txBody>
          <a:bodyPr/>
          <a:lstStyle/>
          <a:p>
            <a:pPr eaLnBrk="1" hangingPunct="1"/>
            <a:r>
              <a:rPr lang="en-US">
                <a:latin typeface="Calibri" charset="0"/>
                <a:ea typeface="ＭＳ Ｐゴシック" charset="0"/>
                <a:cs typeface="ＭＳ Ｐゴシック" charset="0"/>
              </a:rPr>
              <a:t>No robot should visit any URL starting with </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"/yoursite/temp/", except the robot called </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searchengine": </a:t>
            </a:r>
          </a:p>
          <a:p>
            <a:pPr eaLnBrk="1" hangingPunct="1"/>
            <a:endParaRPr lang="en-US">
              <a:latin typeface="Calibri" charset="0"/>
              <a:ea typeface="ＭＳ Ｐゴシック" charset="0"/>
              <a:cs typeface="ＭＳ Ｐゴシック" charset="0"/>
            </a:endParaRPr>
          </a:p>
          <a:p>
            <a:pPr eaLnBrk="1" hangingPunct="1">
              <a:buFont typeface="Wingdings" charset="0"/>
              <a:buNone/>
            </a:pPr>
            <a:r>
              <a:rPr lang="en-US">
                <a:latin typeface="Courier New" charset="0"/>
                <a:ea typeface="ＭＳ Ｐゴシック" charset="0"/>
                <a:cs typeface="ＭＳ Ｐゴシック" charset="0"/>
              </a:rPr>
              <a:t>User-agent: *</a:t>
            </a:r>
          </a:p>
          <a:p>
            <a:pPr eaLnBrk="1" hangingPunct="1">
              <a:buFont typeface="Wingdings" charset="0"/>
              <a:buNone/>
            </a:pPr>
            <a:r>
              <a:rPr lang="en-US">
                <a:latin typeface="Courier New" charset="0"/>
                <a:ea typeface="ＭＳ Ｐゴシック" charset="0"/>
                <a:cs typeface="ＭＳ Ｐゴシック" charset="0"/>
              </a:rPr>
              <a:t>Disallow: /yoursite/temp/ </a:t>
            </a:r>
          </a:p>
          <a:p>
            <a:pPr eaLnBrk="1" hangingPunct="1">
              <a:buFont typeface="Wingdings" charset="0"/>
              <a:buNone/>
            </a:pPr>
            <a:endParaRPr lang="en-US">
              <a:latin typeface="Courier New" charset="0"/>
              <a:ea typeface="ＭＳ Ｐゴシック" charset="0"/>
              <a:cs typeface="ＭＳ Ｐゴシック" charset="0"/>
            </a:endParaRPr>
          </a:p>
          <a:p>
            <a:pPr eaLnBrk="1" hangingPunct="1">
              <a:buFont typeface="Wingdings" charset="0"/>
              <a:buNone/>
            </a:pPr>
            <a:r>
              <a:rPr lang="en-US">
                <a:latin typeface="Courier New" charset="0"/>
                <a:ea typeface="ＭＳ Ｐゴシック" charset="0"/>
                <a:cs typeface="ＭＳ Ｐゴシック" charset="0"/>
              </a:rPr>
              <a:t>User-agent: searchengine</a:t>
            </a:r>
          </a:p>
          <a:p>
            <a:pPr eaLnBrk="1" hangingPunct="1">
              <a:buFont typeface="Wingdings" charset="0"/>
              <a:buNone/>
            </a:pPr>
            <a:r>
              <a:rPr lang="en-US">
                <a:latin typeface="Courier New" charset="0"/>
                <a:ea typeface="ＭＳ Ｐゴシック" charset="0"/>
                <a:cs typeface="ＭＳ Ｐゴシック" charset="0"/>
              </a:rPr>
              <a:t>Disallow:</a:t>
            </a:r>
            <a:r>
              <a:rPr lang="en-US">
                <a:latin typeface="Calibri" charset="0"/>
                <a:ea typeface="ＭＳ Ｐゴシック" charset="0"/>
                <a:cs typeface="ＭＳ Ｐゴシック" charset="0"/>
              </a:rPr>
              <a:t> </a:t>
            </a:r>
          </a:p>
        </p:txBody>
      </p:sp>
      <p:sp>
        <p:nvSpPr>
          <p:cNvPr id="29700" name="TextBox 5"/>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20.2.1</a:t>
            </a:r>
          </a:p>
        </p:txBody>
      </p:sp>
    </p:spTree>
    <p:extLst>
      <p:ext uri="{BB962C8B-B14F-4D97-AF65-F5344CB8AC3E}">
        <p14:creationId xmlns:p14="http://schemas.microsoft.com/office/powerpoint/2010/main" val="2206171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4471-A2D6-5141-8771-88F47C537DB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38BDC17-6556-E642-804E-6306930D9411}"/>
              </a:ext>
            </a:extLst>
          </p:cNvPr>
          <p:cNvPicPr>
            <a:picLocks noGrp="1" noChangeAspect="1"/>
          </p:cNvPicPr>
          <p:nvPr>
            <p:ph idx="1"/>
          </p:nvPr>
        </p:nvPicPr>
        <p:blipFill>
          <a:blip r:embed="rId2"/>
          <a:stretch>
            <a:fillRect/>
          </a:stretch>
        </p:blipFill>
        <p:spPr>
          <a:xfrm>
            <a:off x="1219200" y="152400"/>
            <a:ext cx="6172200" cy="6483929"/>
          </a:xfrm>
        </p:spPr>
      </p:pic>
    </p:spTree>
    <p:extLst>
      <p:ext uri="{BB962C8B-B14F-4D97-AF65-F5344CB8AC3E}">
        <p14:creationId xmlns:p14="http://schemas.microsoft.com/office/powerpoint/2010/main" val="1133535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Processing steps in crawling</a:t>
            </a:r>
          </a:p>
        </p:txBody>
      </p:sp>
      <p:sp>
        <p:nvSpPr>
          <p:cNvPr id="30723" name="Rectangle 3"/>
          <p:cNvSpPr>
            <a:spLocks noGrp="1" noChangeArrowheads="1"/>
          </p:cNvSpPr>
          <p:nvPr>
            <p:ph type="body" idx="1"/>
          </p:nvPr>
        </p:nvSpPr>
        <p:spPr>
          <a:xfrm>
            <a:off x="457200" y="1447800"/>
            <a:ext cx="8229600" cy="4525963"/>
          </a:xfrm>
        </p:spPr>
        <p:txBody>
          <a:bodyPr/>
          <a:lstStyle/>
          <a:p>
            <a:pPr eaLnBrk="1" hangingPunct="1"/>
            <a:r>
              <a:rPr lang="en-US" dirty="0">
                <a:latin typeface="Calibri" charset="0"/>
                <a:ea typeface="ＭＳ Ｐゴシック" charset="0"/>
                <a:cs typeface="ＭＳ Ｐゴシック" charset="0"/>
              </a:rPr>
              <a:t>Pick a URL from the frontier</a:t>
            </a:r>
          </a:p>
          <a:p>
            <a:pPr eaLnBrk="1" hangingPunct="1"/>
            <a:r>
              <a:rPr lang="en-US" dirty="0">
                <a:solidFill>
                  <a:srgbClr val="C00000"/>
                </a:solidFill>
                <a:latin typeface="Calibri" charset="0"/>
                <a:ea typeface="ＭＳ Ｐゴシック" charset="0"/>
                <a:cs typeface="ＭＳ Ｐゴシック" charset="0"/>
              </a:rPr>
              <a:t>Fetch the document at the URL</a:t>
            </a:r>
          </a:p>
          <a:p>
            <a:pPr eaLnBrk="1" hangingPunct="1"/>
            <a:r>
              <a:rPr lang="en-US" dirty="0">
                <a:latin typeface="Calibri" charset="0"/>
                <a:ea typeface="ＭＳ Ｐゴシック" charset="0"/>
                <a:cs typeface="ＭＳ Ｐゴシック" charset="0"/>
              </a:rPr>
              <a:t>Parse the URL</a:t>
            </a:r>
          </a:p>
          <a:p>
            <a:pPr lvl="1" eaLnBrk="1" hangingPunct="1"/>
            <a:r>
              <a:rPr lang="en-US" dirty="0">
                <a:latin typeface="Calibri" charset="0"/>
                <a:ea typeface="ＭＳ Ｐゴシック" charset="0"/>
              </a:rPr>
              <a:t>Extract links from it to other docs (URLs)</a:t>
            </a:r>
          </a:p>
          <a:p>
            <a:pPr eaLnBrk="1" hangingPunct="1"/>
            <a:r>
              <a:rPr lang="en-US" dirty="0">
                <a:solidFill>
                  <a:srgbClr val="C00000"/>
                </a:solidFill>
                <a:latin typeface="Calibri" charset="0"/>
                <a:ea typeface="ＭＳ Ｐゴシック" charset="0"/>
                <a:cs typeface="ＭＳ Ｐゴシック" charset="0"/>
              </a:rPr>
              <a:t>Check if URL has content already seen</a:t>
            </a:r>
          </a:p>
          <a:p>
            <a:pPr lvl="1" eaLnBrk="1" hangingPunct="1"/>
            <a:r>
              <a:rPr lang="en-US" dirty="0">
                <a:solidFill>
                  <a:srgbClr val="C00000"/>
                </a:solidFill>
                <a:latin typeface="Calibri" charset="0"/>
                <a:ea typeface="ＭＳ Ｐゴシック" charset="0"/>
              </a:rPr>
              <a:t>If not, add to indexes</a:t>
            </a:r>
          </a:p>
          <a:p>
            <a:pPr eaLnBrk="1" hangingPunct="1"/>
            <a:r>
              <a:rPr lang="en-US" dirty="0">
                <a:latin typeface="Calibri" charset="0"/>
                <a:ea typeface="ＭＳ Ｐゴシック" charset="0"/>
                <a:cs typeface="ＭＳ Ｐゴシック" charset="0"/>
              </a:rPr>
              <a:t>For each extracted URL</a:t>
            </a:r>
          </a:p>
          <a:p>
            <a:pPr lvl="1" eaLnBrk="1" hangingPunct="1"/>
            <a:r>
              <a:rPr lang="en-US" dirty="0">
                <a:latin typeface="Calibri" charset="0"/>
                <a:ea typeface="ＭＳ Ｐゴシック" charset="0"/>
              </a:rPr>
              <a:t>Ensure it passes certain URL filter tests</a:t>
            </a:r>
          </a:p>
          <a:p>
            <a:pPr lvl="1" eaLnBrk="1" hangingPunct="1"/>
            <a:r>
              <a:rPr lang="en-US" dirty="0">
                <a:latin typeface="Calibri" charset="0"/>
                <a:ea typeface="ＭＳ Ｐゴシック" charset="0"/>
              </a:rPr>
              <a:t>Check if it is already in the frontier (duplicate URL elimination)</a:t>
            </a:r>
          </a:p>
        </p:txBody>
      </p:sp>
      <p:sp>
        <p:nvSpPr>
          <p:cNvPr id="1242116" name="AutoShape 4"/>
          <p:cNvSpPr>
            <a:spLocks noChangeArrowheads="1"/>
          </p:cNvSpPr>
          <p:nvPr/>
        </p:nvSpPr>
        <p:spPr bwMode="auto">
          <a:xfrm>
            <a:off x="5715000" y="4267200"/>
            <a:ext cx="3048000" cy="685800"/>
          </a:xfrm>
          <a:prstGeom prst="wedgeRectCallout">
            <a:avLst>
              <a:gd name="adj1" fmla="val -43750"/>
              <a:gd name="adj2" fmla="val 70000"/>
            </a:avLst>
          </a:prstGeom>
          <a:solidFill>
            <a:schemeClr val="accent1"/>
          </a:solidFill>
          <a:ln w="9525">
            <a:solidFill>
              <a:schemeClr val="tx1"/>
            </a:solidFill>
            <a:miter lim="800000"/>
            <a:headEnd/>
            <a:tailEnd/>
          </a:ln>
        </p:spPr>
        <p:txBody>
          <a:bodyPr anchor="ctr"/>
          <a:lstStyle/>
          <a:p>
            <a:pPr algn="ctr"/>
            <a:r>
              <a:rPr lang="en-US" sz="2000"/>
              <a:t>E.g., only crawl .edu, obey robots.txt, etc.</a:t>
            </a:r>
          </a:p>
        </p:txBody>
      </p:sp>
      <p:sp>
        <p:nvSpPr>
          <p:cNvPr id="30725" name="AutoShape 5"/>
          <p:cNvSpPr>
            <a:spLocks noChangeArrowheads="1"/>
          </p:cNvSpPr>
          <p:nvPr/>
        </p:nvSpPr>
        <p:spPr bwMode="auto">
          <a:xfrm>
            <a:off x="5619750" y="1752600"/>
            <a:ext cx="2609850" cy="466725"/>
          </a:xfrm>
          <a:prstGeom prst="leftArrowCallout">
            <a:avLst>
              <a:gd name="adj1" fmla="val 25000"/>
              <a:gd name="adj2" fmla="val 25000"/>
              <a:gd name="adj3" fmla="val 93197"/>
              <a:gd name="adj4" fmla="val 66667"/>
            </a:avLst>
          </a:prstGeom>
          <a:solidFill>
            <a:srgbClr val="FFFF99"/>
          </a:solidFill>
          <a:ln w="9525">
            <a:solidFill>
              <a:schemeClr val="tx1"/>
            </a:solidFill>
            <a:miter lim="800000"/>
            <a:headEnd/>
            <a:tailEnd/>
          </a:ln>
        </p:spPr>
        <p:txBody>
          <a:bodyPr wrap="none" anchor="ctr">
            <a:spAutoFit/>
          </a:bodyPr>
          <a:lstStyle/>
          <a:p>
            <a:pPr algn="ctr"/>
            <a:r>
              <a:rPr lang="en-US"/>
              <a:t>Which one?</a:t>
            </a:r>
          </a:p>
        </p:txBody>
      </p:sp>
      <p:sp>
        <p:nvSpPr>
          <p:cNvPr id="30726" name="TextBox 6"/>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20.2.1</a:t>
            </a:r>
          </a:p>
        </p:txBody>
      </p:sp>
    </p:spTree>
    <p:extLst>
      <p:ext uri="{BB962C8B-B14F-4D97-AF65-F5344CB8AC3E}">
        <p14:creationId xmlns:p14="http://schemas.microsoft.com/office/powerpoint/2010/main" val="3371201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2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Basic crawl architecture</a:t>
            </a:r>
          </a:p>
        </p:txBody>
      </p:sp>
      <p:sp>
        <p:nvSpPr>
          <p:cNvPr id="31747" name="Rectangle 4"/>
          <p:cNvSpPr>
            <a:spLocks noChangeArrowheads="1"/>
          </p:cNvSpPr>
          <p:nvPr/>
        </p:nvSpPr>
        <p:spPr bwMode="auto">
          <a:xfrm>
            <a:off x="684213" y="1754188"/>
            <a:ext cx="914400" cy="3729037"/>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WWW</a:t>
            </a:r>
          </a:p>
        </p:txBody>
      </p:sp>
      <p:grpSp>
        <p:nvGrpSpPr>
          <p:cNvPr id="2" name="Group 32"/>
          <p:cNvGrpSpPr>
            <a:grpSpLocks/>
          </p:cNvGrpSpPr>
          <p:nvPr/>
        </p:nvGrpSpPr>
        <p:grpSpPr bwMode="auto">
          <a:xfrm>
            <a:off x="1598613" y="1752600"/>
            <a:ext cx="1373187" cy="1219200"/>
            <a:chOff x="1598613" y="1752600"/>
            <a:chExt cx="1373187" cy="1219200"/>
          </a:xfrm>
        </p:grpSpPr>
        <p:sp>
          <p:nvSpPr>
            <p:cNvPr id="31779" name="Rectangle 6"/>
            <p:cNvSpPr>
              <a:spLocks noChangeArrowheads="1"/>
            </p:cNvSpPr>
            <p:nvPr/>
          </p:nvSpPr>
          <p:spPr bwMode="auto">
            <a:xfrm>
              <a:off x="2057400" y="1752600"/>
              <a:ext cx="914400" cy="762000"/>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DNS</a:t>
              </a:r>
            </a:p>
          </p:txBody>
        </p:sp>
        <p:sp>
          <p:nvSpPr>
            <p:cNvPr id="31780" name="Line 14"/>
            <p:cNvSpPr>
              <a:spLocks noChangeShapeType="1"/>
            </p:cNvSpPr>
            <p:nvPr/>
          </p:nvSpPr>
          <p:spPr bwMode="auto">
            <a:xfrm flipH="1">
              <a:off x="1598613" y="2128838"/>
              <a:ext cx="457200" cy="0"/>
            </a:xfrm>
            <a:prstGeom prst="line">
              <a:avLst/>
            </a:prstGeom>
            <a:noFill/>
            <a:ln w="9525">
              <a:solidFill>
                <a:schemeClr val="tx1"/>
              </a:solidFill>
              <a:miter lim="800000"/>
              <a:headEnd type="triangle" w="med" len="me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81" name="Line 15"/>
            <p:cNvSpPr>
              <a:spLocks noChangeShapeType="1"/>
            </p:cNvSpPr>
            <p:nvPr/>
          </p:nvSpPr>
          <p:spPr bwMode="auto">
            <a:xfrm>
              <a:off x="2514600" y="2514600"/>
              <a:ext cx="0" cy="457200"/>
            </a:xfrm>
            <a:prstGeom prst="line">
              <a:avLst/>
            </a:prstGeom>
            <a:noFill/>
            <a:ln w="9525">
              <a:solidFill>
                <a:schemeClr val="tx1"/>
              </a:solidFill>
              <a:miter lim="800000"/>
              <a:headEnd type="triangle" w="med" len="me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grpSp>
      <p:grpSp>
        <p:nvGrpSpPr>
          <p:cNvPr id="3" name="Group 33"/>
          <p:cNvGrpSpPr>
            <a:grpSpLocks/>
          </p:cNvGrpSpPr>
          <p:nvPr/>
        </p:nvGrpSpPr>
        <p:grpSpPr bwMode="auto">
          <a:xfrm>
            <a:off x="2971800" y="2133600"/>
            <a:ext cx="1371600" cy="3352800"/>
            <a:chOff x="2971800" y="2133600"/>
            <a:chExt cx="1371600" cy="3352800"/>
          </a:xfrm>
        </p:grpSpPr>
        <p:sp>
          <p:nvSpPr>
            <p:cNvPr id="31777" name="Rectangle 7"/>
            <p:cNvSpPr>
              <a:spLocks noChangeArrowheads="1"/>
            </p:cNvSpPr>
            <p:nvPr/>
          </p:nvSpPr>
          <p:spPr bwMode="auto">
            <a:xfrm>
              <a:off x="3429000" y="2133600"/>
              <a:ext cx="914400" cy="3352800"/>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Parse</a:t>
              </a:r>
            </a:p>
          </p:txBody>
        </p:sp>
        <p:sp>
          <p:nvSpPr>
            <p:cNvPr id="31778" name="Line 17"/>
            <p:cNvSpPr>
              <a:spLocks noChangeShapeType="1"/>
            </p:cNvSpPr>
            <p:nvPr/>
          </p:nvSpPr>
          <p:spPr bwMode="auto">
            <a:xfrm>
              <a:off x="2971800" y="3810000"/>
              <a:ext cx="457200" cy="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grpSp>
      <p:grpSp>
        <p:nvGrpSpPr>
          <p:cNvPr id="4" name="Group 34"/>
          <p:cNvGrpSpPr>
            <a:grpSpLocks/>
          </p:cNvGrpSpPr>
          <p:nvPr/>
        </p:nvGrpSpPr>
        <p:grpSpPr bwMode="auto">
          <a:xfrm>
            <a:off x="4343400" y="1981200"/>
            <a:ext cx="1371600" cy="3500438"/>
            <a:chOff x="4343400" y="1981200"/>
            <a:chExt cx="1371600" cy="3500438"/>
          </a:xfrm>
        </p:grpSpPr>
        <p:sp>
          <p:nvSpPr>
            <p:cNvPr id="31773" name="Rectangle 8"/>
            <p:cNvSpPr>
              <a:spLocks noChangeArrowheads="1"/>
            </p:cNvSpPr>
            <p:nvPr/>
          </p:nvSpPr>
          <p:spPr bwMode="auto">
            <a:xfrm>
              <a:off x="4800600" y="3505200"/>
              <a:ext cx="914400" cy="1976438"/>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sz="2000"/>
                <a:t>Content</a:t>
              </a:r>
            </a:p>
            <a:p>
              <a:pPr algn="ctr"/>
              <a:r>
                <a:rPr lang="en-US" sz="2000"/>
                <a:t>seen?</a:t>
              </a:r>
            </a:p>
          </p:txBody>
        </p:sp>
        <p:sp>
          <p:nvSpPr>
            <p:cNvPr id="31774" name="AutoShape 11"/>
            <p:cNvSpPr>
              <a:spLocks noChangeArrowheads="1"/>
            </p:cNvSpPr>
            <p:nvPr/>
          </p:nvSpPr>
          <p:spPr bwMode="auto">
            <a:xfrm>
              <a:off x="4800600" y="1981200"/>
              <a:ext cx="914400" cy="990600"/>
            </a:xfrm>
            <a:prstGeom prst="can">
              <a:avLst>
                <a:gd name="adj" fmla="val 27083"/>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Doc</a:t>
              </a:r>
            </a:p>
            <a:p>
              <a:pPr algn="ctr"/>
              <a:r>
                <a:rPr lang="en-US"/>
                <a:t>FP</a:t>
              </a:r>
              <a:r>
                <a:rPr lang="ja-JP" altLang="en-US"/>
                <a:t>’</a:t>
              </a:r>
              <a:r>
                <a:rPr lang="en-US"/>
                <a:t>s</a:t>
              </a:r>
            </a:p>
          </p:txBody>
        </p:sp>
        <p:sp>
          <p:nvSpPr>
            <p:cNvPr id="31775" name="Line 18"/>
            <p:cNvSpPr>
              <a:spLocks noChangeShapeType="1"/>
            </p:cNvSpPr>
            <p:nvPr/>
          </p:nvSpPr>
          <p:spPr bwMode="auto">
            <a:xfrm>
              <a:off x="4343400" y="3810000"/>
              <a:ext cx="457200" cy="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76" name="Line 21"/>
            <p:cNvSpPr>
              <a:spLocks noChangeShapeType="1"/>
            </p:cNvSpPr>
            <p:nvPr/>
          </p:nvSpPr>
          <p:spPr bwMode="auto">
            <a:xfrm>
              <a:off x="5257800" y="2971800"/>
              <a:ext cx="0" cy="533400"/>
            </a:xfrm>
            <a:prstGeom prst="line">
              <a:avLst/>
            </a:prstGeom>
            <a:noFill/>
            <a:ln w="9525">
              <a:solidFill>
                <a:schemeClr val="tx1"/>
              </a:solidFill>
              <a:miter lim="800000"/>
              <a:headEnd type="triangle" w="med" len="me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grpSp>
      <p:grpSp>
        <p:nvGrpSpPr>
          <p:cNvPr id="5" name="Group 36"/>
          <p:cNvGrpSpPr>
            <a:grpSpLocks/>
          </p:cNvGrpSpPr>
          <p:nvPr/>
        </p:nvGrpSpPr>
        <p:grpSpPr bwMode="auto">
          <a:xfrm>
            <a:off x="7010400" y="1905000"/>
            <a:ext cx="1295400" cy="3581400"/>
            <a:chOff x="7010400" y="1905000"/>
            <a:chExt cx="1295400" cy="3581400"/>
          </a:xfrm>
        </p:grpSpPr>
        <p:sp>
          <p:nvSpPr>
            <p:cNvPr id="31769" name="Rectangle 10"/>
            <p:cNvSpPr>
              <a:spLocks noChangeArrowheads="1"/>
            </p:cNvSpPr>
            <p:nvPr/>
          </p:nvSpPr>
          <p:spPr bwMode="auto">
            <a:xfrm>
              <a:off x="7391400" y="3509963"/>
              <a:ext cx="914400" cy="1976437"/>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Dup</a:t>
              </a:r>
            </a:p>
            <a:p>
              <a:pPr algn="ctr"/>
              <a:r>
                <a:rPr lang="en-US"/>
                <a:t>URL</a:t>
              </a:r>
            </a:p>
            <a:p>
              <a:pPr algn="ctr"/>
              <a:r>
                <a:rPr lang="en-US"/>
                <a:t>elim</a:t>
              </a:r>
            </a:p>
          </p:txBody>
        </p:sp>
        <p:sp>
          <p:nvSpPr>
            <p:cNvPr id="31770" name="AutoShape 12"/>
            <p:cNvSpPr>
              <a:spLocks noChangeArrowheads="1"/>
            </p:cNvSpPr>
            <p:nvPr/>
          </p:nvSpPr>
          <p:spPr bwMode="auto">
            <a:xfrm>
              <a:off x="7391400" y="1905000"/>
              <a:ext cx="914400" cy="1066800"/>
            </a:xfrm>
            <a:prstGeom prst="can">
              <a:avLst>
                <a:gd name="adj" fmla="val 29167"/>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URL</a:t>
              </a:r>
            </a:p>
            <a:p>
              <a:pPr algn="ctr"/>
              <a:r>
                <a:rPr lang="en-US"/>
                <a:t>set</a:t>
              </a:r>
            </a:p>
          </p:txBody>
        </p:sp>
        <p:sp>
          <p:nvSpPr>
            <p:cNvPr id="31771" name="Line 20"/>
            <p:cNvSpPr>
              <a:spLocks noChangeShapeType="1"/>
            </p:cNvSpPr>
            <p:nvPr/>
          </p:nvSpPr>
          <p:spPr bwMode="auto">
            <a:xfrm>
              <a:off x="7010400" y="3810000"/>
              <a:ext cx="381000" cy="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72" name="Line 22"/>
            <p:cNvSpPr>
              <a:spLocks noChangeShapeType="1"/>
            </p:cNvSpPr>
            <p:nvPr/>
          </p:nvSpPr>
          <p:spPr bwMode="auto">
            <a:xfrm>
              <a:off x="7848600" y="2971800"/>
              <a:ext cx="0" cy="533400"/>
            </a:xfrm>
            <a:prstGeom prst="line">
              <a:avLst/>
            </a:prstGeom>
            <a:noFill/>
            <a:ln w="9525">
              <a:solidFill>
                <a:schemeClr val="tx1"/>
              </a:solidFill>
              <a:miter lim="800000"/>
              <a:headEnd type="triangle" w="med" len="me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grpSp>
      <p:grpSp>
        <p:nvGrpSpPr>
          <p:cNvPr id="6" name="Group 31"/>
          <p:cNvGrpSpPr>
            <a:grpSpLocks/>
          </p:cNvGrpSpPr>
          <p:nvPr/>
        </p:nvGrpSpPr>
        <p:grpSpPr bwMode="auto">
          <a:xfrm>
            <a:off x="2590800" y="5486400"/>
            <a:ext cx="5257800" cy="990600"/>
            <a:chOff x="2590800" y="5486400"/>
            <a:chExt cx="5257800" cy="990600"/>
          </a:xfrm>
        </p:grpSpPr>
        <p:sp>
          <p:nvSpPr>
            <p:cNvPr id="31764" name="Rectangle 13"/>
            <p:cNvSpPr>
              <a:spLocks noChangeArrowheads="1"/>
            </p:cNvSpPr>
            <p:nvPr/>
          </p:nvSpPr>
          <p:spPr bwMode="auto">
            <a:xfrm>
              <a:off x="3200400" y="5791200"/>
              <a:ext cx="3962400" cy="685800"/>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URL Frontier</a:t>
              </a:r>
            </a:p>
          </p:txBody>
        </p:sp>
        <p:sp>
          <p:nvSpPr>
            <p:cNvPr id="31765" name="Line 23"/>
            <p:cNvSpPr>
              <a:spLocks noChangeShapeType="1"/>
            </p:cNvSpPr>
            <p:nvPr/>
          </p:nvSpPr>
          <p:spPr bwMode="auto">
            <a:xfrm flipH="1">
              <a:off x="7162800" y="6172200"/>
              <a:ext cx="685800" cy="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66" name="Line 24"/>
            <p:cNvSpPr>
              <a:spLocks noChangeShapeType="1"/>
            </p:cNvSpPr>
            <p:nvPr/>
          </p:nvSpPr>
          <p:spPr bwMode="auto">
            <a:xfrm flipV="1">
              <a:off x="7848600" y="5486400"/>
              <a:ext cx="0" cy="685800"/>
            </a:xfrm>
            <a:prstGeom prst="line">
              <a:avLst/>
            </a:prstGeom>
            <a:noFill/>
            <a:ln w="9525">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67" name="Line 26"/>
            <p:cNvSpPr>
              <a:spLocks noChangeShapeType="1"/>
            </p:cNvSpPr>
            <p:nvPr/>
          </p:nvSpPr>
          <p:spPr bwMode="auto">
            <a:xfrm flipH="1">
              <a:off x="2590800" y="6172200"/>
              <a:ext cx="609600" cy="0"/>
            </a:xfrm>
            <a:prstGeom prst="line">
              <a:avLst/>
            </a:prstGeom>
            <a:noFill/>
            <a:ln w="9525">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68" name="Line 27"/>
            <p:cNvSpPr>
              <a:spLocks noChangeShapeType="1"/>
            </p:cNvSpPr>
            <p:nvPr/>
          </p:nvSpPr>
          <p:spPr bwMode="auto">
            <a:xfrm flipV="1">
              <a:off x="2590800" y="5486400"/>
              <a:ext cx="0" cy="68580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grpSp>
      <p:grpSp>
        <p:nvGrpSpPr>
          <p:cNvPr id="7" name="Group 35"/>
          <p:cNvGrpSpPr>
            <a:grpSpLocks/>
          </p:cNvGrpSpPr>
          <p:nvPr/>
        </p:nvGrpSpPr>
        <p:grpSpPr bwMode="auto">
          <a:xfrm>
            <a:off x="5715000" y="1981200"/>
            <a:ext cx="1295400" cy="3500438"/>
            <a:chOff x="5715000" y="1981200"/>
            <a:chExt cx="1295400" cy="3500438"/>
          </a:xfrm>
        </p:grpSpPr>
        <p:sp>
          <p:nvSpPr>
            <p:cNvPr id="31760" name="Rectangle 9"/>
            <p:cNvSpPr>
              <a:spLocks noChangeArrowheads="1"/>
            </p:cNvSpPr>
            <p:nvPr/>
          </p:nvSpPr>
          <p:spPr bwMode="auto">
            <a:xfrm>
              <a:off x="6096000" y="3505200"/>
              <a:ext cx="914400" cy="1976438"/>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URL</a:t>
              </a:r>
            </a:p>
            <a:p>
              <a:pPr algn="ctr"/>
              <a:r>
                <a:rPr lang="en-US"/>
                <a:t>filter</a:t>
              </a:r>
            </a:p>
          </p:txBody>
        </p:sp>
        <p:sp>
          <p:nvSpPr>
            <p:cNvPr id="31761" name="Line 19"/>
            <p:cNvSpPr>
              <a:spLocks noChangeShapeType="1"/>
            </p:cNvSpPr>
            <p:nvPr/>
          </p:nvSpPr>
          <p:spPr bwMode="auto">
            <a:xfrm>
              <a:off x="5715000" y="3810000"/>
              <a:ext cx="381000" cy="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62" name="AutoShape 28"/>
            <p:cNvSpPr>
              <a:spLocks noChangeArrowheads="1"/>
            </p:cNvSpPr>
            <p:nvPr/>
          </p:nvSpPr>
          <p:spPr bwMode="auto">
            <a:xfrm>
              <a:off x="6096000" y="1981200"/>
              <a:ext cx="914400" cy="990600"/>
            </a:xfrm>
            <a:prstGeom prst="can">
              <a:avLst>
                <a:gd name="adj" fmla="val 27083"/>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robots</a:t>
              </a:r>
            </a:p>
            <a:p>
              <a:pPr algn="ctr"/>
              <a:r>
                <a:rPr lang="en-US"/>
                <a:t>filters</a:t>
              </a:r>
            </a:p>
          </p:txBody>
        </p:sp>
        <p:sp>
          <p:nvSpPr>
            <p:cNvPr id="31763" name="Line 29"/>
            <p:cNvSpPr>
              <a:spLocks noChangeShapeType="1"/>
            </p:cNvSpPr>
            <p:nvPr/>
          </p:nvSpPr>
          <p:spPr bwMode="auto">
            <a:xfrm>
              <a:off x="6553200" y="2971800"/>
              <a:ext cx="0" cy="533400"/>
            </a:xfrm>
            <a:prstGeom prst="line">
              <a:avLst/>
            </a:prstGeom>
            <a:noFill/>
            <a:ln w="9525">
              <a:solidFill>
                <a:schemeClr val="tx1"/>
              </a:solidFill>
              <a:miter lim="800000"/>
              <a:headEnd type="triangle" w="med" len="me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grpSp>
      <p:grpSp>
        <p:nvGrpSpPr>
          <p:cNvPr id="8" name="Group 30"/>
          <p:cNvGrpSpPr>
            <a:grpSpLocks/>
          </p:cNvGrpSpPr>
          <p:nvPr/>
        </p:nvGrpSpPr>
        <p:grpSpPr bwMode="auto">
          <a:xfrm>
            <a:off x="1600200" y="2971800"/>
            <a:ext cx="1371600" cy="2509838"/>
            <a:chOff x="1600200" y="2971800"/>
            <a:chExt cx="1371600" cy="2509838"/>
          </a:xfrm>
        </p:grpSpPr>
        <p:sp>
          <p:nvSpPr>
            <p:cNvPr id="31757" name="Rectangle 5"/>
            <p:cNvSpPr>
              <a:spLocks noChangeArrowheads="1"/>
            </p:cNvSpPr>
            <p:nvPr/>
          </p:nvSpPr>
          <p:spPr bwMode="auto">
            <a:xfrm>
              <a:off x="2057400" y="2971800"/>
              <a:ext cx="914400" cy="2509838"/>
            </a:xfrm>
            <a:prstGeom prst="rect">
              <a:avLst/>
            </a:prstGeom>
            <a:noFill/>
            <a:ln w="25400">
              <a:solidFill>
                <a:schemeClr val="tx1"/>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wrap="none" anchor="ctr"/>
            <a:lstStyle/>
            <a:p>
              <a:pPr algn="ctr"/>
              <a:r>
                <a:rPr lang="en-US"/>
                <a:t>Fetch</a:t>
              </a:r>
            </a:p>
          </p:txBody>
        </p:sp>
        <p:sp>
          <p:nvSpPr>
            <p:cNvPr id="31758" name="Line 16"/>
            <p:cNvSpPr>
              <a:spLocks noChangeShapeType="1"/>
            </p:cNvSpPr>
            <p:nvPr/>
          </p:nvSpPr>
          <p:spPr bwMode="auto">
            <a:xfrm>
              <a:off x="1600200" y="3810000"/>
              <a:ext cx="457200" cy="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sp>
          <p:nvSpPr>
            <p:cNvPr id="31759" name="Line 16"/>
            <p:cNvSpPr>
              <a:spLocks noChangeShapeType="1"/>
            </p:cNvSpPr>
            <p:nvPr/>
          </p:nvSpPr>
          <p:spPr bwMode="auto">
            <a:xfrm rot="10800000">
              <a:off x="1600200" y="3581400"/>
              <a:ext cx="457200" cy="0"/>
            </a:xfrm>
            <a:prstGeom prst="line">
              <a:avLst/>
            </a:prstGeom>
            <a:noFill/>
            <a:ln w="9525">
              <a:solidFill>
                <a:schemeClr val="tx1"/>
              </a:solidFill>
              <a:miter lim="800000"/>
              <a:headEnd/>
              <a:tailEnd type="triangle" w="med" len="med"/>
            </a:ln>
            <a:extLst>
              <a:ext uri="{909E8E84-426E-40dd-AFC4-6F175D3DCCD1}">
                <a14:hiddenFill xmlns:mc="http://schemas.openxmlformats.org/markup-compatibility/2006" xmlns:mv="urn:schemas-microsoft-com:mac:vml" xmlns="" xmlns:a14="http://schemas.microsoft.com/office/drawing/2010/main">
                  <a:noFill/>
                </a14:hiddenFill>
              </a:ext>
            </a:extLst>
          </p:spPr>
          <p:txBody>
            <a:bodyPr wrap="none" anchor="ctr"/>
            <a:lstStyle/>
            <a:p>
              <a:endParaRPr lang="en-US"/>
            </a:p>
          </p:txBody>
        </p:sp>
      </p:grpSp>
      <p:sp>
        <p:nvSpPr>
          <p:cNvPr id="31755" name="TextBox 36"/>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20.2.1</a:t>
            </a:r>
          </a:p>
        </p:txBody>
      </p:sp>
    </p:spTree>
    <p:extLst>
      <p:ext uri="{BB962C8B-B14F-4D97-AF65-F5344CB8AC3E}">
        <p14:creationId xmlns:p14="http://schemas.microsoft.com/office/powerpoint/2010/main" val="305750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Crawling Algorithm</a:t>
            </a:r>
          </a:p>
        </p:txBody>
      </p:sp>
      <p:sp>
        <p:nvSpPr>
          <p:cNvPr id="46083" name="Text Box 3"/>
          <p:cNvSpPr txBox="1">
            <a:spLocks noChangeArrowheads="1"/>
          </p:cNvSpPr>
          <p:nvPr/>
        </p:nvSpPr>
        <p:spPr bwMode="auto">
          <a:xfrm>
            <a:off x="762000" y="1676400"/>
            <a:ext cx="7624763" cy="4473575"/>
          </a:xfrm>
          <a:prstGeom prst="rect">
            <a:avLst/>
          </a:prstGeom>
          <a:noFill/>
          <a:ln w="9525">
            <a:noFill/>
            <a:miter lim="800000"/>
            <a:headEnd/>
            <a:tailEnd/>
          </a:ln>
        </p:spPr>
        <p:txBody>
          <a:bodyPr wrap="none">
            <a:prstTxWarp prst="textNoShape">
              <a:avLst/>
            </a:prstTxWarp>
            <a:spAutoFit/>
          </a:bodyPr>
          <a:lstStyle/>
          <a:p>
            <a:r>
              <a:rPr lang="en-US" sz="2400">
                <a:solidFill>
                  <a:srgbClr val="00CC00"/>
                </a:solidFill>
                <a:latin typeface="Times New Roman" charset="0"/>
              </a:rPr>
              <a:t>Initialize queue (Q) with initial set of known URL’s.</a:t>
            </a:r>
          </a:p>
          <a:p>
            <a:r>
              <a:rPr lang="en-US" sz="2400">
                <a:solidFill>
                  <a:srgbClr val="00CC00"/>
                </a:solidFill>
                <a:latin typeface="Times New Roman" charset="0"/>
              </a:rPr>
              <a:t>Until Q empty or page or time limit exhausted:</a:t>
            </a:r>
          </a:p>
          <a:p>
            <a:r>
              <a:rPr lang="en-US" sz="2400">
                <a:solidFill>
                  <a:srgbClr val="00CC00"/>
                </a:solidFill>
                <a:latin typeface="Times New Roman" charset="0"/>
              </a:rPr>
              <a:t>      Pop URL, L, from front of Q.</a:t>
            </a:r>
          </a:p>
          <a:p>
            <a:r>
              <a:rPr lang="en-US" sz="2400">
                <a:solidFill>
                  <a:srgbClr val="00CC00"/>
                </a:solidFill>
                <a:latin typeface="Times New Roman" charset="0"/>
              </a:rPr>
              <a:t>      If L is not to an HTML page (.gif, .jpeg, .ps, .pdf, .ppt…)</a:t>
            </a:r>
          </a:p>
          <a:p>
            <a:r>
              <a:rPr lang="en-US" sz="2400">
                <a:solidFill>
                  <a:srgbClr val="00CC00"/>
                </a:solidFill>
                <a:latin typeface="Times New Roman" charset="0"/>
              </a:rPr>
              <a:t>              continue loop.</a:t>
            </a:r>
          </a:p>
          <a:p>
            <a:r>
              <a:rPr lang="en-US" sz="2400">
                <a:solidFill>
                  <a:srgbClr val="00CC00"/>
                </a:solidFill>
                <a:latin typeface="Times New Roman" charset="0"/>
              </a:rPr>
              <a:t>      If already visited L, continue loop.</a:t>
            </a:r>
          </a:p>
          <a:p>
            <a:r>
              <a:rPr lang="en-US" sz="2400">
                <a:solidFill>
                  <a:srgbClr val="00CC00"/>
                </a:solidFill>
                <a:latin typeface="Times New Roman" charset="0"/>
              </a:rPr>
              <a:t>      Download page, P, for L.</a:t>
            </a:r>
          </a:p>
          <a:p>
            <a:r>
              <a:rPr lang="en-US" sz="2400">
                <a:solidFill>
                  <a:srgbClr val="00CC00"/>
                </a:solidFill>
                <a:latin typeface="Times New Roman" charset="0"/>
              </a:rPr>
              <a:t>      If cannot download P (e.g. 404 error, robot excluded)</a:t>
            </a:r>
          </a:p>
          <a:p>
            <a:r>
              <a:rPr lang="en-US" sz="2400">
                <a:solidFill>
                  <a:srgbClr val="00CC00"/>
                </a:solidFill>
                <a:latin typeface="Times New Roman" charset="0"/>
              </a:rPr>
              <a:t>              continue loop.</a:t>
            </a:r>
          </a:p>
          <a:p>
            <a:r>
              <a:rPr lang="en-US" sz="2400">
                <a:solidFill>
                  <a:srgbClr val="00CC00"/>
                </a:solidFill>
                <a:latin typeface="Times New Roman" charset="0"/>
              </a:rPr>
              <a:t>      Index P (e.g. add to inverted index or store cached copy).</a:t>
            </a:r>
          </a:p>
          <a:p>
            <a:r>
              <a:rPr lang="en-US" sz="2400">
                <a:solidFill>
                  <a:srgbClr val="00CC00"/>
                </a:solidFill>
                <a:latin typeface="Times New Roman" charset="0"/>
              </a:rPr>
              <a:t>      Parse P to obtain list of new links N.</a:t>
            </a:r>
          </a:p>
          <a:p>
            <a:r>
              <a:rPr lang="en-US" sz="2400">
                <a:solidFill>
                  <a:srgbClr val="00CC00"/>
                </a:solidFill>
                <a:latin typeface="Times New Roman" charset="0"/>
              </a:rPr>
              <a:t>      Append N to the end of Q.</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2000" y="304800"/>
            <a:ext cx="7772400" cy="838200"/>
          </a:xfrm>
        </p:spPr>
        <p:txBody>
          <a:bodyPr/>
          <a:lstStyle/>
          <a:p>
            <a:pPr eaLnBrk="1" hangingPunct="1"/>
            <a:r>
              <a:rPr lang="en-US" sz="3600"/>
              <a:t>Pseudocode for a Simple Crawler</a:t>
            </a:r>
            <a:r>
              <a:rPr lang="en-US"/>
              <a:t> </a:t>
            </a:r>
          </a:p>
        </p:txBody>
      </p:sp>
      <p:sp>
        <p:nvSpPr>
          <p:cNvPr id="48131" name="Rectangle 3"/>
          <p:cNvSpPr>
            <a:spLocks noGrp="1" noChangeArrowheads="1"/>
          </p:cNvSpPr>
          <p:nvPr>
            <p:ph type="body" idx="1"/>
          </p:nvPr>
        </p:nvSpPr>
        <p:spPr>
          <a:xfrm>
            <a:off x="457200" y="1295400"/>
            <a:ext cx="8458200" cy="5410200"/>
          </a:xfrm>
        </p:spPr>
        <p:txBody>
          <a:bodyPr/>
          <a:lstStyle/>
          <a:p>
            <a:pPr eaLnBrk="1" hangingPunct="1">
              <a:lnSpc>
                <a:spcPct val="90000"/>
              </a:lnSpc>
            </a:pPr>
            <a:r>
              <a:rPr lang="en-US" sz="1400">
                <a:solidFill>
                  <a:srgbClr val="000000"/>
                </a:solidFill>
                <a:latin typeface="Courier New" charset="0"/>
              </a:rPr>
              <a:t>Start_URL = “</a:t>
            </a:r>
            <a:r>
              <a:rPr lang="en-US" sz="1400">
                <a:solidFill>
                  <a:srgbClr val="000000"/>
                </a:solidFill>
                <a:latin typeface="Courier New" charset="0"/>
                <a:hlinkClick r:id="rId3"/>
              </a:rPr>
              <a:t>http://www.ebizsearch.org</a:t>
            </a:r>
            <a:r>
              <a:rPr lang="en-US" sz="1400">
                <a:solidFill>
                  <a:srgbClr val="000000"/>
                </a:solidFill>
                <a:latin typeface="Courier New" charset="0"/>
              </a:rPr>
              <a:t>”;</a:t>
            </a:r>
          </a:p>
          <a:p>
            <a:pPr eaLnBrk="1" hangingPunct="1">
              <a:lnSpc>
                <a:spcPct val="90000"/>
              </a:lnSpc>
            </a:pPr>
            <a:r>
              <a:rPr lang="en-US" sz="1400">
                <a:solidFill>
                  <a:srgbClr val="000000"/>
                </a:solidFill>
                <a:latin typeface="Courier New" charset="0"/>
              </a:rPr>
              <a:t>List_of_URLs ={}; #empty at first</a:t>
            </a:r>
          </a:p>
          <a:p>
            <a:pPr eaLnBrk="1" hangingPunct="1">
              <a:lnSpc>
                <a:spcPct val="90000"/>
              </a:lnSpc>
            </a:pPr>
            <a:r>
              <a:rPr lang="en-US" sz="1400">
                <a:solidFill>
                  <a:srgbClr val="000000"/>
                </a:solidFill>
                <a:latin typeface="Courier New" charset="0"/>
              </a:rPr>
              <a:t>append(List_of_URLs,Start_URL); # add start url to list</a:t>
            </a:r>
          </a:p>
          <a:p>
            <a:pPr eaLnBrk="1" hangingPunct="1">
              <a:lnSpc>
                <a:spcPct val="90000"/>
              </a:lnSpc>
            </a:pPr>
            <a:r>
              <a:rPr lang="en-US" sz="1400">
                <a:solidFill>
                  <a:srgbClr val="000000"/>
                </a:solidFill>
                <a:latin typeface="Courier New" charset="0"/>
              </a:rPr>
              <a:t>While(notEmpty(List_of_URLs)) {</a:t>
            </a:r>
          </a:p>
          <a:p>
            <a:pPr eaLnBrk="1" hangingPunct="1">
              <a:lnSpc>
                <a:spcPct val="90000"/>
              </a:lnSpc>
            </a:pPr>
            <a:r>
              <a:rPr lang="en-US" sz="1400">
                <a:solidFill>
                  <a:srgbClr val="000000"/>
                </a:solidFill>
                <a:latin typeface="Courier New" charset="0"/>
              </a:rPr>
              <a:t>  for each URL_in_List in (List_of_URLs) {</a:t>
            </a:r>
          </a:p>
          <a:p>
            <a:pPr eaLnBrk="1" hangingPunct="1">
              <a:lnSpc>
                <a:spcPct val="90000"/>
              </a:lnSpc>
            </a:pPr>
            <a:r>
              <a:rPr lang="en-US" sz="1400">
                <a:solidFill>
                  <a:srgbClr val="000000"/>
                </a:solidFill>
                <a:latin typeface="Courier New" charset="0"/>
              </a:rPr>
              <a:t>    if(URL_in_List is_of HTTProtocol) {</a:t>
            </a:r>
          </a:p>
          <a:p>
            <a:pPr eaLnBrk="1" hangingPunct="1">
              <a:lnSpc>
                <a:spcPct val="90000"/>
              </a:lnSpc>
            </a:pPr>
            <a:r>
              <a:rPr lang="en-US" sz="1400">
                <a:solidFill>
                  <a:srgbClr val="000000"/>
                </a:solidFill>
                <a:latin typeface="Courier New" charset="0"/>
              </a:rPr>
              <a:t>	    if(URL_in_List permits_robots(me)){	</a:t>
            </a:r>
          </a:p>
          <a:p>
            <a:pPr eaLnBrk="1" hangingPunct="1">
              <a:lnSpc>
                <a:spcPct val="90000"/>
              </a:lnSpc>
            </a:pPr>
            <a:r>
              <a:rPr lang="en-US" sz="1400">
                <a:solidFill>
                  <a:srgbClr val="000000"/>
                </a:solidFill>
                <a:latin typeface="Courier New" charset="0"/>
              </a:rPr>
              <a:t>		  Content=fetch(Content_of(URL_in_List));</a:t>
            </a:r>
          </a:p>
          <a:p>
            <a:pPr eaLnBrk="1" hangingPunct="1">
              <a:lnSpc>
                <a:spcPct val="90000"/>
              </a:lnSpc>
            </a:pPr>
            <a:r>
              <a:rPr lang="en-US" sz="1400">
                <a:solidFill>
                  <a:srgbClr val="000000"/>
                </a:solidFill>
                <a:latin typeface="Courier New" charset="0"/>
              </a:rPr>
              <a:t>          Store(someDataBase,Content);     # caching</a:t>
            </a:r>
          </a:p>
          <a:p>
            <a:pPr eaLnBrk="1" hangingPunct="1">
              <a:lnSpc>
                <a:spcPct val="90000"/>
              </a:lnSpc>
            </a:pPr>
            <a:r>
              <a:rPr lang="en-US" sz="1400">
                <a:solidFill>
                  <a:srgbClr val="000000"/>
                </a:solidFill>
                <a:latin typeface="Courier New" charset="0"/>
              </a:rPr>
              <a:t>          if(isEmpty(Content) or isError(Content){</a:t>
            </a:r>
          </a:p>
          <a:p>
            <a:pPr eaLnBrk="1" hangingPunct="1">
              <a:lnSpc>
                <a:spcPct val="90000"/>
              </a:lnSpc>
            </a:pPr>
            <a:r>
              <a:rPr lang="en-US" sz="1400">
                <a:solidFill>
                  <a:srgbClr val="000000"/>
                </a:solidFill>
                <a:latin typeface="Courier New" charset="0"/>
              </a:rPr>
              <a:t>	       skip to next_URL_in_List;       </a:t>
            </a:r>
          </a:p>
          <a:p>
            <a:pPr eaLnBrk="1" hangingPunct="1">
              <a:lnSpc>
                <a:spcPct val="90000"/>
              </a:lnSpc>
            </a:pPr>
            <a:r>
              <a:rPr lang="en-US" sz="1400">
                <a:solidFill>
                  <a:srgbClr val="000000"/>
                </a:solidFill>
                <a:latin typeface="Courier New" charset="0"/>
              </a:rPr>
              <a:t>        } #if</a:t>
            </a:r>
          </a:p>
          <a:p>
            <a:pPr eaLnBrk="1" hangingPunct="1">
              <a:lnSpc>
                <a:spcPct val="90000"/>
              </a:lnSpc>
            </a:pPr>
            <a:r>
              <a:rPr lang="en-US" sz="1400">
                <a:solidFill>
                  <a:srgbClr val="000000"/>
                </a:solidFill>
                <a:latin typeface="Courier New" charset="0"/>
              </a:rPr>
              <a:t>       else {</a:t>
            </a:r>
          </a:p>
          <a:p>
            <a:pPr eaLnBrk="1" hangingPunct="1">
              <a:lnSpc>
                <a:spcPct val="90000"/>
              </a:lnSpc>
            </a:pPr>
            <a:r>
              <a:rPr lang="en-US" sz="1400">
                <a:solidFill>
                  <a:srgbClr val="000000"/>
                </a:solidFill>
                <a:latin typeface="Courier New" charset="0"/>
              </a:rPr>
              <a:t>		   URLs_in_Content=extract_URLs_from_Content(Content);</a:t>
            </a:r>
          </a:p>
          <a:p>
            <a:pPr eaLnBrk="1" hangingPunct="1">
              <a:lnSpc>
                <a:spcPct val="90000"/>
              </a:lnSpc>
            </a:pPr>
            <a:r>
              <a:rPr lang="en-US" sz="1400">
                <a:solidFill>
                  <a:srgbClr val="000000"/>
                </a:solidFill>
                <a:latin typeface="Courier New" charset="0"/>
              </a:rPr>
              <a:t>	        append(List_of_URLs,URLs_in_Content);	</a:t>
            </a:r>
          </a:p>
          <a:p>
            <a:pPr eaLnBrk="1" hangingPunct="1">
              <a:lnSpc>
                <a:spcPct val="90000"/>
              </a:lnSpc>
            </a:pPr>
            <a:r>
              <a:rPr lang="en-US" sz="1400">
                <a:solidFill>
                  <a:srgbClr val="000000"/>
                </a:solidFill>
                <a:latin typeface="Courier New" charset="0"/>
              </a:rPr>
              <a:t>		 } #else</a:t>
            </a:r>
          </a:p>
          <a:p>
            <a:pPr eaLnBrk="1" hangingPunct="1">
              <a:lnSpc>
                <a:spcPct val="90000"/>
              </a:lnSpc>
            </a:pPr>
            <a:r>
              <a:rPr lang="en-US" sz="1400">
                <a:solidFill>
                  <a:srgbClr val="000000"/>
                </a:solidFill>
                <a:latin typeface="Courier New" charset="0"/>
              </a:rPr>
              <a:t>      } else { discard(URL_in_List); skip to next_URL_in_List; } </a:t>
            </a:r>
          </a:p>
          <a:p>
            <a:pPr eaLnBrk="1" hangingPunct="1">
              <a:lnSpc>
                <a:spcPct val="90000"/>
              </a:lnSpc>
            </a:pPr>
            <a:r>
              <a:rPr lang="en-US" sz="1400">
                <a:solidFill>
                  <a:srgbClr val="000000"/>
                </a:solidFill>
                <a:latin typeface="Courier New" charset="0"/>
              </a:rPr>
              <a:t>      if(stop_Crawling_Signal() is TRUE) { break; }</a:t>
            </a:r>
          </a:p>
          <a:p>
            <a:pPr eaLnBrk="1" hangingPunct="1">
              <a:lnSpc>
                <a:spcPct val="90000"/>
              </a:lnSpc>
            </a:pPr>
            <a:r>
              <a:rPr lang="en-US" sz="1400">
                <a:solidFill>
                  <a:srgbClr val="000000"/>
                </a:solidFill>
                <a:latin typeface="Courier New" charset="0"/>
              </a:rPr>
              <a:t>	 } #foreach</a:t>
            </a:r>
          </a:p>
          <a:p>
            <a:pPr eaLnBrk="1" hangingPunct="1">
              <a:lnSpc>
                <a:spcPct val="90000"/>
              </a:lnSpc>
            </a:pPr>
            <a:r>
              <a:rPr lang="en-US" sz="1400">
                <a:solidFill>
                  <a:srgbClr val="000000"/>
                </a:solidFill>
                <a:latin typeface="Courier New" charset="0"/>
              </a:rPr>
              <a:t>  } #while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Web Crawler</a:t>
            </a:r>
          </a:p>
        </p:txBody>
      </p:sp>
      <p:sp>
        <p:nvSpPr>
          <p:cNvPr id="50179" name="Rectangle 3"/>
          <p:cNvSpPr>
            <a:spLocks noGrp="1" noChangeArrowheads="1"/>
          </p:cNvSpPr>
          <p:nvPr>
            <p:ph type="body" idx="1"/>
          </p:nvPr>
        </p:nvSpPr>
        <p:spPr/>
        <p:txBody>
          <a:bodyPr/>
          <a:lstStyle/>
          <a:p>
            <a:pPr eaLnBrk="1" hangingPunct="1">
              <a:buFontTx/>
              <a:buChar char="•"/>
            </a:pPr>
            <a:r>
              <a:rPr lang="en-US"/>
              <a:t>A crawler is a program that picks up a page and follows all the links on that page</a:t>
            </a:r>
          </a:p>
          <a:p>
            <a:pPr eaLnBrk="1" hangingPunct="1">
              <a:buFontTx/>
              <a:buChar char="•"/>
            </a:pPr>
            <a:r>
              <a:rPr lang="en-US"/>
              <a:t>Crawler = Spider = Bot = Harvester</a:t>
            </a:r>
          </a:p>
          <a:p>
            <a:pPr eaLnBrk="1" hangingPunct="1">
              <a:buFontTx/>
              <a:buChar char="•"/>
            </a:pPr>
            <a:r>
              <a:rPr lang="en-US"/>
              <a:t>Usual types of crawler:</a:t>
            </a:r>
          </a:p>
          <a:p>
            <a:pPr lvl="1" eaLnBrk="1" hangingPunct="1">
              <a:buFont typeface="Arial" charset="0"/>
              <a:buChar char="–"/>
            </a:pPr>
            <a:r>
              <a:rPr lang="en-US"/>
              <a:t>Breadth First</a:t>
            </a:r>
          </a:p>
          <a:p>
            <a:pPr lvl="1" eaLnBrk="1" hangingPunct="1">
              <a:buFont typeface="Arial" charset="0"/>
              <a:buChar char="–"/>
            </a:pPr>
            <a:r>
              <a:rPr lang="en-US"/>
              <a:t>Depth First</a:t>
            </a:r>
          </a:p>
          <a:p>
            <a:pPr lvl="1" eaLnBrk="1" hangingPunct="1">
              <a:buFont typeface="Arial" charset="0"/>
              <a:buChar char="–"/>
            </a:pPr>
            <a:r>
              <a:rPr lang="en-US"/>
              <a:t>Combinations of the above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Interface</a:t>
            </a:r>
          </a:p>
        </p:txBody>
      </p:sp>
      <p:sp>
        <p:nvSpPr>
          <p:cNvPr id="21507" name="Rectangle 3"/>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Query Engine</a:t>
            </a:r>
          </a:p>
        </p:txBody>
      </p:sp>
      <p:sp>
        <p:nvSpPr>
          <p:cNvPr id="21508" name="Rectangle 4"/>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Indexer</a:t>
            </a:r>
          </a:p>
        </p:txBody>
      </p:sp>
      <p:sp>
        <p:nvSpPr>
          <p:cNvPr id="21509" name="Oval 5"/>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Index</a:t>
            </a:r>
          </a:p>
        </p:txBody>
      </p:sp>
      <p:sp>
        <p:nvSpPr>
          <p:cNvPr id="21510" name="Rectangle 6"/>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Crawler</a:t>
            </a:r>
          </a:p>
        </p:txBody>
      </p:sp>
      <p:sp>
        <p:nvSpPr>
          <p:cNvPr id="21511" name="Line 7"/>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2" name="Line 8"/>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3" name="Line 9"/>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4" name="Line 10"/>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5" name="Line 11"/>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6" name="Line 12"/>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17" name="Line 13"/>
          <p:cNvSpPr>
            <a:spLocks noChangeShapeType="1"/>
          </p:cNvSpPr>
          <p:nvPr/>
        </p:nvSpPr>
        <p:spPr bwMode="auto">
          <a:xfrm flipV="1">
            <a:off x="4724400" y="3200400"/>
            <a:ext cx="0" cy="990600"/>
          </a:xfrm>
          <a:prstGeom prst="line">
            <a:avLst/>
          </a:prstGeom>
          <a:noFill/>
          <a:ln w="9525">
            <a:solidFill>
              <a:schemeClr val="tx1"/>
            </a:solidFill>
            <a:miter lim="800000"/>
            <a:headEnd/>
            <a:tailEnd/>
          </a:ln>
        </p:spPr>
        <p:txBody>
          <a:bodyPr wrap="none">
            <a:prstTxWarp prst="textNoShape">
              <a:avLst/>
            </a:prstTxWarp>
          </a:bodyPr>
          <a:lstStyle/>
          <a:p>
            <a:endParaRPr lang="en-US"/>
          </a:p>
        </p:txBody>
      </p:sp>
      <p:sp>
        <p:nvSpPr>
          <p:cNvPr id="21518" name="Line 14"/>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19" name="Line 15"/>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20" name="Line 16"/>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1" name="Line 17"/>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22" name="Line 18"/>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1523" name="Line 19"/>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4" name="Line 20"/>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5" name="Line 21"/>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1526" name="Text Box 22"/>
          <p:cNvSpPr txBox="1">
            <a:spLocks noChangeArrowheads="1"/>
          </p:cNvSpPr>
          <p:nvPr/>
        </p:nvSpPr>
        <p:spPr bwMode="auto">
          <a:xfrm>
            <a:off x="517525" y="3394075"/>
            <a:ext cx="877888" cy="457200"/>
          </a:xfrm>
          <a:prstGeom prst="rect">
            <a:avLst/>
          </a:prstGeom>
          <a:noFill/>
          <a:ln w="9525">
            <a:noFill/>
            <a:miter lim="800000"/>
            <a:headEnd/>
            <a:tailEnd/>
          </a:ln>
        </p:spPr>
        <p:txBody>
          <a:bodyPr wrap="none">
            <a:prstTxWarp prst="textNoShape">
              <a:avLst/>
            </a:prstTxWarp>
            <a:spAutoFit/>
          </a:bodyPr>
          <a:lstStyle/>
          <a:p>
            <a:r>
              <a:rPr lang="en-US" sz="2400">
                <a:latin typeface="Times New Roman" charset="0"/>
              </a:rPr>
              <a:t>Users</a:t>
            </a:r>
          </a:p>
        </p:txBody>
      </p:sp>
      <p:sp>
        <p:nvSpPr>
          <p:cNvPr id="21527" name="Text Box 23"/>
          <p:cNvSpPr txBox="1">
            <a:spLocks noChangeArrowheads="1"/>
          </p:cNvSpPr>
          <p:nvPr/>
        </p:nvSpPr>
        <p:spPr bwMode="auto">
          <a:xfrm>
            <a:off x="4267200" y="5562600"/>
            <a:ext cx="758825" cy="457200"/>
          </a:xfrm>
          <a:prstGeom prst="rect">
            <a:avLst/>
          </a:prstGeom>
          <a:noFill/>
          <a:ln w="9525">
            <a:noFill/>
            <a:miter lim="800000"/>
            <a:headEnd/>
            <a:tailEnd/>
          </a:ln>
        </p:spPr>
        <p:txBody>
          <a:bodyPr wrap="none">
            <a:prstTxWarp prst="textNoShape">
              <a:avLst/>
            </a:prstTxWarp>
            <a:spAutoFit/>
          </a:bodyPr>
          <a:lstStyle/>
          <a:p>
            <a:r>
              <a:rPr lang="en-US" sz="2400">
                <a:latin typeface="Times New Roman" charset="0"/>
              </a:rPr>
              <a:t>Web</a:t>
            </a:r>
          </a:p>
        </p:txBody>
      </p:sp>
      <p:sp>
        <p:nvSpPr>
          <p:cNvPr id="21528" name="Text Box 24"/>
          <p:cNvSpPr txBox="1">
            <a:spLocks noChangeArrowheads="1"/>
          </p:cNvSpPr>
          <p:nvPr/>
        </p:nvSpPr>
        <p:spPr bwMode="auto">
          <a:xfrm>
            <a:off x="1828800" y="5943600"/>
            <a:ext cx="5422900" cy="579438"/>
          </a:xfrm>
          <a:prstGeom prst="rect">
            <a:avLst/>
          </a:prstGeom>
          <a:noFill/>
          <a:ln w="9525">
            <a:noFill/>
            <a:miter lim="800000"/>
            <a:headEnd/>
            <a:tailEnd/>
          </a:ln>
        </p:spPr>
        <p:txBody>
          <a:bodyPr wrap="none">
            <a:prstTxWarp prst="textNoShape">
              <a:avLst/>
            </a:prstTxWarp>
            <a:spAutoFit/>
          </a:bodyPr>
          <a:lstStyle/>
          <a:p>
            <a:r>
              <a:rPr lang="en-US" sz="3200" b="1">
                <a:latin typeface="Times New Roman" charset="0"/>
              </a:rPr>
              <a:t>A Typical Web Search Engine</a:t>
            </a:r>
          </a:p>
        </p:txBody>
      </p:sp>
      <p:grpSp>
        <p:nvGrpSpPr>
          <p:cNvPr id="2" name="Group 27"/>
          <p:cNvGrpSpPr>
            <a:grpSpLocks/>
          </p:cNvGrpSpPr>
          <p:nvPr/>
        </p:nvGrpSpPr>
        <p:grpSpPr bwMode="auto">
          <a:xfrm>
            <a:off x="457200" y="881063"/>
            <a:ext cx="1371600" cy="2471737"/>
            <a:chOff x="288" y="555"/>
            <a:chExt cx="864" cy="1557"/>
          </a:xfrm>
        </p:grpSpPr>
        <p:sp>
          <p:nvSpPr>
            <p:cNvPr id="21530" name="Rectangle 25"/>
            <p:cNvSpPr>
              <a:spLocks noChangeArrowheads="1"/>
            </p:cNvSpPr>
            <p:nvPr/>
          </p:nvSpPr>
          <p:spPr bwMode="auto">
            <a:xfrm>
              <a:off x="288" y="864"/>
              <a:ext cx="864" cy="1248"/>
            </a:xfrm>
            <a:prstGeom prst="rect">
              <a:avLst/>
            </a:prstGeom>
            <a:solidFill>
              <a:schemeClr val="accent1">
                <a:alpha val="0"/>
              </a:schemeClr>
            </a:solidFill>
            <a:ln w="28575">
              <a:solidFill>
                <a:srgbClr val="FF0000"/>
              </a:solidFill>
              <a:miter lim="800000"/>
              <a:headEnd/>
              <a:tailEnd/>
            </a:ln>
          </p:spPr>
          <p:txBody>
            <a:bodyPr wrap="none" anchor="ctr">
              <a:prstTxWarp prst="textNoShape">
                <a:avLst/>
              </a:prstTxWarp>
            </a:bodyPr>
            <a:lstStyle/>
            <a:p>
              <a:endParaRPr lang="en-US"/>
            </a:p>
          </p:txBody>
        </p:sp>
        <p:sp>
          <p:nvSpPr>
            <p:cNvPr id="21531" name="Text Box 26"/>
            <p:cNvSpPr txBox="1">
              <a:spLocks noChangeArrowheads="1"/>
            </p:cNvSpPr>
            <p:nvPr/>
          </p:nvSpPr>
          <p:spPr bwMode="auto">
            <a:xfrm>
              <a:off x="326" y="555"/>
              <a:ext cx="788" cy="231"/>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Evaluation</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t>Breadth First Crawlers</a:t>
            </a:r>
          </a:p>
        </p:txBody>
      </p:sp>
      <p:sp>
        <p:nvSpPr>
          <p:cNvPr id="52227" name="Rectangle 3"/>
          <p:cNvSpPr>
            <a:spLocks noGrp="1" noChangeArrowheads="1"/>
          </p:cNvSpPr>
          <p:nvPr>
            <p:ph type="body" idx="1"/>
          </p:nvPr>
        </p:nvSpPr>
        <p:spPr/>
        <p:txBody>
          <a:bodyPr/>
          <a:lstStyle/>
          <a:p>
            <a:pPr eaLnBrk="1" hangingPunct="1"/>
            <a:r>
              <a:rPr lang="en-US"/>
              <a:t>Use breadth-first search (BFS) algorithm</a:t>
            </a:r>
          </a:p>
          <a:p>
            <a:pPr eaLnBrk="1" hangingPunct="1">
              <a:buFontTx/>
              <a:buChar char="•"/>
            </a:pPr>
            <a:r>
              <a:rPr lang="en-US"/>
              <a:t>Get all links from the starting page, and add them to a queue</a:t>
            </a:r>
          </a:p>
          <a:p>
            <a:pPr eaLnBrk="1" hangingPunct="1">
              <a:buFontTx/>
              <a:buChar char="•"/>
            </a:pPr>
            <a:r>
              <a:rPr lang="en-US"/>
              <a:t>Pick the 1</a:t>
            </a:r>
            <a:r>
              <a:rPr lang="en-US" baseline="30000"/>
              <a:t>st</a:t>
            </a:r>
            <a:r>
              <a:rPr lang="en-US"/>
              <a:t> link from the queue, get all links on the page and add to the queue</a:t>
            </a:r>
          </a:p>
          <a:p>
            <a:pPr eaLnBrk="1" hangingPunct="1">
              <a:buFontTx/>
              <a:buChar char="•"/>
            </a:pPr>
            <a:r>
              <a:rPr lang="en-US"/>
              <a:t>Repeat above step till queue is empty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Search Strategies BF</a:t>
            </a:r>
          </a:p>
        </p:txBody>
      </p:sp>
      <p:sp>
        <p:nvSpPr>
          <p:cNvPr id="306179" name="Oval 3"/>
          <p:cNvSpPr>
            <a:spLocks noChangeArrowheads="1"/>
          </p:cNvSpPr>
          <p:nvPr/>
        </p:nvSpPr>
        <p:spPr bwMode="auto">
          <a:xfrm>
            <a:off x="64008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4276" name="Oval 4"/>
          <p:cNvSpPr>
            <a:spLocks noChangeArrowheads="1"/>
          </p:cNvSpPr>
          <p:nvPr/>
        </p:nvSpPr>
        <p:spPr bwMode="auto">
          <a:xfrm>
            <a:off x="4419600" y="2895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181" name="AutoShape 5"/>
          <p:cNvCxnSpPr>
            <a:cxnSpLocks noChangeShapeType="1"/>
            <a:stCxn id="54276" idx="3"/>
          </p:cNvCxnSpPr>
          <p:nvPr/>
        </p:nvCxnSpPr>
        <p:spPr bwMode="auto">
          <a:xfrm flipH="1">
            <a:off x="4005263" y="3090863"/>
            <a:ext cx="447675" cy="600075"/>
          </a:xfrm>
          <a:prstGeom prst="straightConnector1">
            <a:avLst/>
          </a:prstGeom>
          <a:noFill/>
          <a:ln w="9525">
            <a:solidFill>
              <a:schemeClr val="tx1"/>
            </a:solidFill>
            <a:round/>
            <a:headEnd/>
            <a:tailEnd type="triangle" w="med" len="med"/>
          </a:ln>
        </p:spPr>
      </p:cxnSp>
      <p:cxnSp>
        <p:nvCxnSpPr>
          <p:cNvPr id="306182" name="AutoShape 6"/>
          <p:cNvCxnSpPr>
            <a:cxnSpLocks noChangeShapeType="1"/>
            <a:stCxn id="54276" idx="5"/>
          </p:cNvCxnSpPr>
          <p:nvPr/>
        </p:nvCxnSpPr>
        <p:spPr bwMode="auto">
          <a:xfrm>
            <a:off x="4614863" y="3090863"/>
            <a:ext cx="523875" cy="600075"/>
          </a:xfrm>
          <a:prstGeom prst="straightConnector1">
            <a:avLst/>
          </a:prstGeom>
          <a:noFill/>
          <a:ln w="9525">
            <a:solidFill>
              <a:schemeClr val="tx1"/>
            </a:solidFill>
            <a:round/>
            <a:headEnd/>
            <a:tailEnd type="triangle" w="med" len="med"/>
          </a:ln>
        </p:spPr>
      </p:cxnSp>
      <p:cxnSp>
        <p:nvCxnSpPr>
          <p:cNvPr id="306183" name="AutoShape 7"/>
          <p:cNvCxnSpPr>
            <a:cxnSpLocks noChangeShapeType="1"/>
            <a:stCxn id="54276" idx="6"/>
            <a:endCxn id="306179" idx="1"/>
          </p:cNvCxnSpPr>
          <p:nvPr/>
        </p:nvCxnSpPr>
        <p:spPr bwMode="auto">
          <a:xfrm>
            <a:off x="4648200" y="3009900"/>
            <a:ext cx="1785938" cy="681038"/>
          </a:xfrm>
          <a:prstGeom prst="straightConnector1">
            <a:avLst/>
          </a:prstGeom>
          <a:noFill/>
          <a:ln w="9525">
            <a:solidFill>
              <a:schemeClr val="tx1"/>
            </a:solidFill>
            <a:round/>
            <a:headEnd/>
            <a:tailEnd type="triangle" w="med" len="med"/>
          </a:ln>
        </p:spPr>
      </p:cxnSp>
      <p:cxnSp>
        <p:nvCxnSpPr>
          <p:cNvPr id="306184" name="AutoShape 8"/>
          <p:cNvCxnSpPr>
            <a:cxnSpLocks noChangeShapeType="1"/>
          </p:cNvCxnSpPr>
          <p:nvPr/>
        </p:nvCxnSpPr>
        <p:spPr bwMode="auto">
          <a:xfrm flipH="1">
            <a:off x="2590800" y="3009900"/>
            <a:ext cx="1828800" cy="762000"/>
          </a:xfrm>
          <a:prstGeom prst="straightConnector1">
            <a:avLst/>
          </a:prstGeom>
          <a:noFill/>
          <a:ln w="9525">
            <a:solidFill>
              <a:schemeClr val="tx1"/>
            </a:solidFill>
            <a:round/>
            <a:headEnd/>
            <a:tailEnd type="triangle" w="med" len="med"/>
          </a:ln>
        </p:spPr>
      </p:cxnSp>
      <p:cxnSp>
        <p:nvCxnSpPr>
          <p:cNvPr id="306185" name="AutoShape 9"/>
          <p:cNvCxnSpPr>
            <a:cxnSpLocks noChangeShapeType="1"/>
          </p:cNvCxnSpPr>
          <p:nvPr/>
        </p:nvCxnSpPr>
        <p:spPr bwMode="auto">
          <a:xfrm flipH="1">
            <a:off x="1524000" y="3771900"/>
            <a:ext cx="838200" cy="762000"/>
          </a:xfrm>
          <a:prstGeom prst="straightConnector1">
            <a:avLst/>
          </a:prstGeom>
          <a:noFill/>
          <a:ln w="9525">
            <a:solidFill>
              <a:schemeClr val="tx1"/>
            </a:solidFill>
            <a:round/>
            <a:headEnd/>
            <a:tailEnd type="triangle" w="med" len="med"/>
          </a:ln>
        </p:spPr>
      </p:cxnSp>
      <p:cxnSp>
        <p:nvCxnSpPr>
          <p:cNvPr id="306186" name="AutoShape 10"/>
          <p:cNvCxnSpPr>
            <a:cxnSpLocks noChangeShapeType="1"/>
          </p:cNvCxnSpPr>
          <p:nvPr/>
        </p:nvCxnSpPr>
        <p:spPr bwMode="auto">
          <a:xfrm flipH="1">
            <a:off x="2024063" y="3852863"/>
            <a:ext cx="371475" cy="600075"/>
          </a:xfrm>
          <a:prstGeom prst="straightConnector1">
            <a:avLst/>
          </a:prstGeom>
          <a:noFill/>
          <a:ln w="9525">
            <a:solidFill>
              <a:schemeClr val="tx1"/>
            </a:solidFill>
            <a:round/>
            <a:headEnd/>
            <a:tailEnd type="triangle" w="med" len="med"/>
          </a:ln>
        </p:spPr>
      </p:cxnSp>
      <p:cxnSp>
        <p:nvCxnSpPr>
          <p:cNvPr id="306187" name="AutoShape 11"/>
          <p:cNvCxnSpPr>
            <a:cxnSpLocks noChangeShapeType="1"/>
          </p:cNvCxnSpPr>
          <p:nvPr/>
        </p:nvCxnSpPr>
        <p:spPr bwMode="auto">
          <a:xfrm flipH="1">
            <a:off x="2395538" y="3852863"/>
            <a:ext cx="161925" cy="600075"/>
          </a:xfrm>
          <a:prstGeom prst="straightConnector1">
            <a:avLst/>
          </a:prstGeom>
          <a:noFill/>
          <a:ln w="9525">
            <a:solidFill>
              <a:schemeClr val="tx1"/>
            </a:solidFill>
            <a:round/>
            <a:headEnd/>
            <a:tailEnd type="triangle" w="med" len="med"/>
          </a:ln>
        </p:spPr>
      </p:cxnSp>
      <p:cxnSp>
        <p:nvCxnSpPr>
          <p:cNvPr id="306188" name="AutoShape 12"/>
          <p:cNvCxnSpPr>
            <a:cxnSpLocks noChangeShapeType="1"/>
          </p:cNvCxnSpPr>
          <p:nvPr/>
        </p:nvCxnSpPr>
        <p:spPr bwMode="auto">
          <a:xfrm>
            <a:off x="2590800" y="3771900"/>
            <a:ext cx="261938" cy="681038"/>
          </a:xfrm>
          <a:prstGeom prst="straightConnector1">
            <a:avLst/>
          </a:prstGeom>
          <a:noFill/>
          <a:ln w="9525">
            <a:solidFill>
              <a:schemeClr val="tx1"/>
            </a:solidFill>
            <a:round/>
            <a:headEnd/>
            <a:tailEnd type="triangle" w="med" len="med"/>
          </a:ln>
        </p:spPr>
      </p:cxnSp>
      <p:sp>
        <p:nvSpPr>
          <p:cNvPr id="306189" name="Oval 13"/>
          <p:cNvSpPr>
            <a:spLocks noChangeArrowheads="1"/>
          </p:cNvSpPr>
          <p:nvPr/>
        </p:nvSpPr>
        <p:spPr bwMode="auto">
          <a:xfrm>
            <a:off x="3962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190" name="Oval 14"/>
          <p:cNvSpPr>
            <a:spLocks noChangeArrowheads="1"/>
          </p:cNvSpPr>
          <p:nvPr/>
        </p:nvSpPr>
        <p:spPr bwMode="auto">
          <a:xfrm>
            <a:off x="44196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191" name="AutoShape 15"/>
          <p:cNvCxnSpPr>
            <a:cxnSpLocks noChangeShapeType="1"/>
          </p:cNvCxnSpPr>
          <p:nvPr/>
        </p:nvCxnSpPr>
        <p:spPr bwMode="auto">
          <a:xfrm flipH="1">
            <a:off x="3429000" y="3771900"/>
            <a:ext cx="381000" cy="762000"/>
          </a:xfrm>
          <a:prstGeom prst="straightConnector1">
            <a:avLst/>
          </a:prstGeom>
          <a:noFill/>
          <a:ln w="9525">
            <a:solidFill>
              <a:schemeClr val="tx1"/>
            </a:solidFill>
            <a:round/>
            <a:headEnd/>
            <a:tailEnd type="triangle" w="med" len="med"/>
          </a:ln>
        </p:spPr>
      </p:cxnSp>
      <p:cxnSp>
        <p:nvCxnSpPr>
          <p:cNvPr id="306192" name="AutoShape 16"/>
          <p:cNvCxnSpPr>
            <a:cxnSpLocks noChangeShapeType="1"/>
          </p:cNvCxnSpPr>
          <p:nvPr/>
        </p:nvCxnSpPr>
        <p:spPr bwMode="auto">
          <a:xfrm flipH="1">
            <a:off x="3776663" y="3852863"/>
            <a:ext cx="66675" cy="600075"/>
          </a:xfrm>
          <a:prstGeom prst="straightConnector1">
            <a:avLst/>
          </a:prstGeom>
          <a:noFill/>
          <a:ln w="9525">
            <a:solidFill>
              <a:schemeClr val="tx1"/>
            </a:solidFill>
            <a:round/>
            <a:headEnd/>
            <a:tailEnd type="triangle" w="med" len="med"/>
          </a:ln>
        </p:spPr>
      </p:cxnSp>
      <p:cxnSp>
        <p:nvCxnSpPr>
          <p:cNvPr id="306193" name="AutoShape 17"/>
          <p:cNvCxnSpPr>
            <a:cxnSpLocks noChangeShapeType="1"/>
            <a:endCxn id="306189" idx="1"/>
          </p:cNvCxnSpPr>
          <p:nvPr/>
        </p:nvCxnSpPr>
        <p:spPr bwMode="auto">
          <a:xfrm flipH="1">
            <a:off x="3995738" y="3852863"/>
            <a:ext cx="9525" cy="600075"/>
          </a:xfrm>
          <a:prstGeom prst="straightConnector1">
            <a:avLst/>
          </a:prstGeom>
          <a:noFill/>
          <a:ln w="9525">
            <a:solidFill>
              <a:schemeClr val="tx1"/>
            </a:solidFill>
            <a:round/>
            <a:headEnd/>
            <a:tailEnd type="triangle" w="med" len="med"/>
          </a:ln>
        </p:spPr>
      </p:cxnSp>
      <p:cxnSp>
        <p:nvCxnSpPr>
          <p:cNvPr id="306194" name="AutoShape 18"/>
          <p:cNvCxnSpPr>
            <a:cxnSpLocks noChangeShapeType="1"/>
            <a:endCxn id="306190" idx="1"/>
          </p:cNvCxnSpPr>
          <p:nvPr/>
        </p:nvCxnSpPr>
        <p:spPr bwMode="auto">
          <a:xfrm>
            <a:off x="4038600" y="3771900"/>
            <a:ext cx="414338" cy="681038"/>
          </a:xfrm>
          <a:prstGeom prst="straightConnector1">
            <a:avLst/>
          </a:prstGeom>
          <a:noFill/>
          <a:ln w="9525">
            <a:solidFill>
              <a:schemeClr val="tx1"/>
            </a:solidFill>
            <a:round/>
            <a:headEnd/>
            <a:tailEnd type="triangle" w="med" len="med"/>
          </a:ln>
        </p:spPr>
      </p:cxnSp>
      <p:sp>
        <p:nvSpPr>
          <p:cNvPr id="306195" name="Oval 19"/>
          <p:cNvSpPr>
            <a:spLocks noChangeArrowheads="1"/>
          </p:cNvSpPr>
          <p:nvPr/>
        </p:nvSpPr>
        <p:spPr bwMode="auto">
          <a:xfrm>
            <a:off x="5105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196" name="Oval 20"/>
          <p:cNvSpPr>
            <a:spLocks noChangeArrowheads="1"/>
          </p:cNvSpPr>
          <p:nvPr/>
        </p:nvSpPr>
        <p:spPr bwMode="auto">
          <a:xfrm>
            <a:off x="5486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197" name="Oval 21"/>
          <p:cNvSpPr>
            <a:spLocks noChangeArrowheads="1"/>
          </p:cNvSpPr>
          <p:nvPr/>
        </p:nvSpPr>
        <p:spPr bwMode="auto">
          <a:xfrm>
            <a:off x="5867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198" name="Oval 22"/>
          <p:cNvSpPr>
            <a:spLocks noChangeArrowheads="1"/>
          </p:cNvSpPr>
          <p:nvPr/>
        </p:nvSpPr>
        <p:spPr bwMode="auto">
          <a:xfrm>
            <a:off x="4724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199" name="AutoShape 23"/>
          <p:cNvCxnSpPr>
            <a:cxnSpLocks noChangeShapeType="1"/>
            <a:endCxn id="306198" idx="6"/>
          </p:cNvCxnSpPr>
          <p:nvPr/>
        </p:nvCxnSpPr>
        <p:spPr bwMode="auto">
          <a:xfrm flipH="1">
            <a:off x="4953000" y="3771900"/>
            <a:ext cx="152400" cy="762000"/>
          </a:xfrm>
          <a:prstGeom prst="straightConnector1">
            <a:avLst/>
          </a:prstGeom>
          <a:noFill/>
          <a:ln w="9525">
            <a:solidFill>
              <a:schemeClr val="tx1"/>
            </a:solidFill>
            <a:round/>
            <a:headEnd/>
            <a:tailEnd type="triangle" w="med" len="med"/>
          </a:ln>
        </p:spPr>
      </p:cxnSp>
      <p:cxnSp>
        <p:nvCxnSpPr>
          <p:cNvPr id="306200" name="AutoShape 24"/>
          <p:cNvCxnSpPr>
            <a:cxnSpLocks noChangeShapeType="1"/>
            <a:endCxn id="306195" idx="7"/>
          </p:cNvCxnSpPr>
          <p:nvPr/>
        </p:nvCxnSpPr>
        <p:spPr bwMode="auto">
          <a:xfrm>
            <a:off x="5138738" y="3852863"/>
            <a:ext cx="161925" cy="600075"/>
          </a:xfrm>
          <a:prstGeom prst="straightConnector1">
            <a:avLst/>
          </a:prstGeom>
          <a:noFill/>
          <a:ln w="9525">
            <a:solidFill>
              <a:schemeClr val="tx1"/>
            </a:solidFill>
            <a:round/>
            <a:headEnd/>
            <a:tailEnd type="triangle" w="med" len="med"/>
          </a:ln>
        </p:spPr>
      </p:cxnSp>
      <p:cxnSp>
        <p:nvCxnSpPr>
          <p:cNvPr id="306201" name="AutoShape 25"/>
          <p:cNvCxnSpPr>
            <a:cxnSpLocks noChangeShapeType="1"/>
            <a:endCxn id="306196" idx="1"/>
          </p:cNvCxnSpPr>
          <p:nvPr/>
        </p:nvCxnSpPr>
        <p:spPr bwMode="auto">
          <a:xfrm>
            <a:off x="5300663" y="3852863"/>
            <a:ext cx="219075" cy="600075"/>
          </a:xfrm>
          <a:prstGeom prst="straightConnector1">
            <a:avLst/>
          </a:prstGeom>
          <a:noFill/>
          <a:ln w="9525">
            <a:solidFill>
              <a:schemeClr val="tx1"/>
            </a:solidFill>
            <a:round/>
            <a:headEnd/>
            <a:tailEnd type="triangle" w="med" len="med"/>
          </a:ln>
        </p:spPr>
      </p:cxnSp>
      <p:cxnSp>
        <p:nvCxnSpPr>
          <p:cNvPr id="306202" name="AutoShape 26"/>
          <p:cNvCxnSpPr>
            <a:cxnSpLocks noChangeShapeType="1"/>
            <a:endCxn id="306197" idx="1"/>
          </p:cNvCxnSpPr>
          <p:nvPr/>
        </p:nvCxnSpPr>
        <p:spPr bwMode="auto">
          <a:xfrm>
            <a:off x="5334000" y="3771900"/>
            <a:ext cx="566738" cy="681038"/>
          </a:xfrm>
          <a:prstGeom prst="straightConnector1">
            <a:avLst/>
          </a:prstGeom>
          <a:noFill/>
          <a:ln w="9525">
            <a:solidFill>
              <a:schemeClr val="tx1"/>
            </a:solidFill>
            <a:round/>
            <a:headEnd/>
            <a:tailEnd type="triangle" w="med" len="med"/>
          </a:ln>
        </p:spPr>
      </p:cxnSp>
      <p:cxnSp>
        <p:nvCxnSpPr>
          <p:cNvPr id="306203" name="AutoShape 27"/>
          <p:cNvCxnSpPr>
            <a:cxnSpLocks noChangeShapeType="1"/>
          </p:cNvCxnSpPr>
          <p:nvPr/>
        </p:nvCxnSpPr>
        <p:spPr bwMode="auto">
          <a:xfrm>
            <a:off x="6400800" y="3771900"/>
            <a:ext cx="76200" cy="762000"/>
          </a:xfrm>
          <a:prstGeom prst="straightConnector1">
            <a:avLst/>
          </a:prstGeom>
          <a:noFill/>
          <a:ln w="9525">
            <a:solidFill>
              <a:schemeClr val="tx1"/>
            </a:solidFill>
            <a:round/>
            <a:headEnd/>
            <a:tailEnd type="triangle" w="med" len="med"/>
          </a:ln>
        </p:spPr>
      </p:cxnSp>
      <p:cxnSp>
        <p:nvCxnSpPr>
          <p:cNvPr id="306204" name="AutoShape 28"/>
          <p:cNvCxnSpPr>
            <a:cxnSpLocks noChangeShapeType="1"/>
          </p:cNvCxnSpPr>
          <p:nvPr/>
        </p:nvCxnSpPr>
        <p:spPr bwMode="auto">
          <a:xfrm>
            <a:off x="6434138" y="3852863"/>
            <a:ext cx="542925" cy="600075"/>
          </a:xfrm>
          <a:prstGeom prst="straightConnector1">
            <a:avLst/>
          </a:prstGeom>
          <a:noFill/>
          <a:ln w="9525">
            <a:solidFill>
              <a:schemeClr val="tx1"/>
            </a:solidFill>
            <a:round/>
            <a:headEnd/>
            <a:tailEnd type="triangle" w="med" len="med"/>
          </a:ln>
        </p:spPr>
      </p:cxnSp>
      <p:cxnSp>
        <p:nvCxnSpPr>
          <p:cNvPr id="306205" name="AutoShape 29"/>
          <p:cNvCxnSpPr>
            <a:cxnSpLocks noChangeShapeType="1"/>
          </p:cNvCxnSpPr>
          <p:nvPr/>
        </p:nvCxnSpPr>
        <p:spPr bwMode="auto">
          <a:xfrm>
            <a:off x="6596063" y="3852863"/>
            <a:ext cx="828675" cy="600075"/>
          </a:xfrm>
          <a:prstGeom prst="straightConnector1">
            <a:avLst/>
          </a:prstGeom>
          <a:noFill/>
          <a:ln w="9525">
            <a:solidFill>
              <a:schemeClr val="tx1"/>
            </a:solidFill>
            <a:round/>
            <a:headEnd/>
            <a:tailEnd type="triangle" w="med" len="med"/>
          </a:ln>
        </p:spPr>
      </p:cxnSp>
      <p:cxnSp>
        <p:nvCxnSpPr>
          <p:cNvPr id="306206" name="AutoShape 30"/>
          <p:cNvCxnSpPr>
            <a:cxnSpLocks noChangeShapeType="1"/>
          </p:cNvCxnSpPr>
          <p:nvPr/>
        </p:nvCxnSpPr>
        <p:spPr bwMode="auto">
          <a:xfrm>
            <a:off x="6629400" y="3771900"/>
            <a:ext cx="1328738" cy="681038"/>
          </a:xfrm>
          <a:prstGeom prst="straightConnector1">
            <a:avLst/>
          </a:prstGeom>
          <a:noFill/>
          <a:ln w="9525">
            <a:solidFill>
              <a:schemeClr val="tx1"/>
            </a:solidFill>
            <a:round/>
            <a:headEnd/>
            <a:tailEnd type="triangle" w="med" len="med"/>
          </a:ln>
        </p:spPr>
      </p:cxnSp>
      <p:sp>
        <p:nvSpPr>
          <p:cNvPr id="306207" name="Oval 31"/>
          <p:cNvSpPr>
            <a:spLocks noChangeArrowheads="1"/>
          </p:cNvSpPr>
          <p:nvPr/>
        </p:nvSpPr>
        <p:spPr bwMode="auto">
          <a:xfrm>
            <a:off x="1676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08" name="Oval 32"/>
          <p:cNvSpPr>
            <a:spLocks noChangeArrowheads="1"/>
          </p:cNvSpPr>
          <p:nvPr/>
        </p:nvSpPr>
        <p:spPr bwMode="auto">
          <a:xfrm>
            <a:off x="19812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09" name="AutoShape 33"/>
          <p:cNvCxnSpPr>
            <a:cxnSpLocks noChangeShapeType="1"/>
            <a:endCxn id="306207" idx="7"/>
          </p:cNvCxnSpPr>
          <p:nvPr/>
        </p:nvCxnSpPr>
        <p:spPr bwMode="auto">
          <a:xfrm>
            <a:off x="1862138" y="4614863"/>
            <a:ext cx="9525" cy="600075"/>
          </a:xfrm>
          <a:prstGeom prst="straightConnector1">
            <a:avLst/>
          </a:prstGeom>
          <a:noFill/>
          <a:ln w="9525">
            <a:solidFill>
              <a:schemeClr val="tx1"/>
            </a:solidFill>
            <a:round/>
            <a:headEnd/>
            <a:tailEnd type="triangle" w="med" len="med"/>
          </a:ln>
        </p:spPr>
      </p:cxnSp>
      <p:cxnSp>
        <p:nvCxnSpPr>
          <p:cNvPr id="306210" name="AutoShape 34"/>
          <p:cNvCxnSpPr>
            <a:cxnSpLocks noChangeShapeType="1"/>
            <a:endCxn id="306208" idx="1"/>
          </p:cNvCxnSpPr>
          <p:nvPr/>
        </p:nvCxnSpPr>
        <p:spPr bwMode="auto">
          <a:xfrm flipH="1">
            <a:off x="2014538" y="4614863"/>
            <a:ext cx="9525" cy="600075"/>
          </a:xfrm>
          <a:prstGeom prst="straightConnector1">
            <a:avLst/>
          </a:prstGeom>
          <a:noFill/>
          <a:ln w="9525">
            <a:solidFill>
              <a:schemeClr val="tx1"/>
            </a:solidFill>
            <a:round/>
            <a:headEnd/>
            <a:tailEnd type="triangle" w="med" len="med"/>
          </a:ln>
        </p:spPr>
      </p:cxnSp>
      <p:sp>
        <p:nvSpPr>
          <p:cNvPr id="306211" name="Oval 35"/>
          <p:cNvSpPr>
            <a:spLocks noChangeArrowheads="1"/>
          </p:cNvSpPr>
          <p:nvPr/>
        </p:nvSpPr>
        <p:spPr bwMode="auto">
          <a:xfrm>
            <a:off x="2209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12" name="Oval 36"/>
          <p:cNvSpPr>
            <a:spLocks noChangeArrowheads="1"/>
          </p:cNvSpPr>
          <p:nvPr/>
        </p:nvSpPr>
        <p:spPr bwMode="auto">
          <a:xfrm>
            <a:off x="25146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13" name="AutoShape 37"/>
          <p:cNvCxnSpPr>
            <a:cxnSpLocks noChangeShapeType="1"/>
            <a:endCxn id="306211" idx="7"/>
          </p:cNvCxnSpPr>
          <p:nvPr/>
        </p:nvCxnSpPr>
        <p:spPr bwMode="auto">
          <a:xfrm>
            <a:off x="2395538" y="4614863"/>
            <a:ext cx="9525" cy="600075"/>
          </a:xfrm>
          <a:prstGeom prst="straightConnector1">
            <a:avLst/>
          </a:prstGeom>
          <a:noFill/>
          <a:ln w="9525">
            <a:solidFill>
              <a:schemeClr val="tx1"/>
            </a:solidFill>
            <a:round/>
            <a:headEnd/>
            <a:tailEnd type="triangle" w="med" len="med"/>
          </a:ln>
        </p:spPr>
      </p:cxnSp>
      <p:cxnSp>
        <p:nvCxnSpPr>
          <p:cNvPr id="306214" name="AutoShape 38"/>
          <p:cNvCxnSpPr>
            <a:cxnSpLocks noChangeShapeType="1"/>
            <a:endCxn id="306212" idx="1"/>
          </p:cNvCxnSpPr>
          <p:nvPr/>
        </p:nvCxnSpPr>
        <p:spPr bwMode="auto">
          <a:xfrm flipH="1">
            <a:off x="2547938" y="4614863"/>
            <a:ext cx="9525" cy="600075"/>
          </a:xfrm>
          <a:prstGeom prst="straightConnector1">
            <a:avLst/>
          </a:prstGeom>
          <a:noFill/>
          <a:ln w="9525">
            <a:solidFill>
              <a:schemeClr val="tx1"/>
            </a:solidFill>
            <a:round/>
            <a:headEnd/>
            <a:tailEnd type="triangle" w="med" len="med"/>
          </a:ln>
        </p:spPr>
      </p:cxnSp>
      <p:sp>
        <p:nvSpPr>
          <p:cNvPr id="306215" name="Oval 39"/>
          <p:cNvSpPr>
            <a:spLocks noChangeArrowheads="1"/>
          </p:cNvSpPr>
          <p:nvPr/>
        </p:nvSpPr>
        <p:spPr bwMode="auto">
          <a:xfrm>
            <a:off x="11430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16" name="Oval 40"/>
          <p:cNvSpPr>
            <a:spLocks noChangeArrowheads="1"/>
          </p:cNvSpPr>
          <p:nvPr/>
        </p:nvSpPr>
        <p:spPr bwMode="auto">
          <a:xfrm>
            <a:off x="1447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17" name="AutoShape 41"/>
          <p:cNvCxnSpPr>
            <a:cxnSpLocks noChangeShapeType="1"/>
            <a:endCxn id="306215" idx="7"/>
          </p:cNvCxnSpPr>
          <p:nvPr/>
        </p:nvCxnSpPr>
        <p:spPr bwMode="auto">
          <a:xfrm>
            <a:off x="1328738" y="4614863"/>
            <a:ext cx="9525" cy="600075"/>
          </a:xfrm>
          <a:prstGeom prst="straightConnector1">
            <a:avLst/>
          </a:prstGeom>
          <a:noFill/>
          <a:ln w="9525">
            <a:solidFill>
              <a:schemeClr val="tx1"/>
            </a:solidFill>
            <a:round/>
            <a:headEnd/>
            <a:tailEnd type="triangle" w="med" len="med"/>
          </a:ln>
        </p:spPr>
      </p:cxnSp>
      <p:cxnSp>
        <p:nvCxnSpPr>
          <p:cNvPr id="306218" name="AutoShape 42"/>
          <p:cNvCxnSpPr>
            <a:cxnSpLocks noChangeShapeType="1"/>
            <a:endCxn id="306216" idx="1"/>
          </p:cNvCxnSpPr>
          <p:nvPr/>
        </p:nvCxnSpPr>
        <p:spPr bwMode="auto">
          <a:xfrm flipH="1">
            <a:off x="1481138" y="4614863"/>
            <a:ext cx="9525" cy="600075"/>
          </a:xfrm>
          <a:prstGeom prst="straightConnector1">
            <a:avLst/>
          </a:prstGeom>
          <a:noFill/>
          <a:ln w="9525">
            <a:solidFill>
              <a:schemeClr val="tx1"/>
            </a:solidFill>
            <a:round/>
            <a:headEnd/>
            <a:tailEnd type="triangle" w="med" len="med"/>
          </a:ln>
        </p:spPr>
      </p:cxnSp>
      <p:sp>
        <p:nvSpPr>
          <p:cNvPr id="306219" name="Oval 43"/>
          <p:cNvSpPr>
            <a:spLocks noChangeArrowheads="1"/>
          </p:cNvSpPr>
          <p:nvPr/>
        </p:nvSpPr>
        <p:spPr bwMode="auto">
          <a:xfrm>
            <a:off x="72390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20" name="Oval 44"/>
          <p:cNvSpPr>
            <a:spLocks noChangeArrowheads="1"/>
          </p:cNvSpPr>
          <p:nvPr/>
        </p:nvSpPr>
        <p:spPr bwMode="auto">
          <a:xfrm>
            <a:off x="7543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21" name="AutoShape 45"/>
          <p:cNvCxnSpPr>
            <a:cxnSpLocks noChangeShapeType="1"/>
            <a:endCxn id="306219" idx="7"/>
          </p:cNvCxnSpPr>
          <p:nvPr/>
        </p:nvCxnSpPr>
        <p:spPr bwMode="auto">
          <a:xfrm>
            <a:off x="7424738" y="4614863"/>
            <a:ext cx="9525" cy="600075"/>
          </a:xfrm>
          <a:prstGeom prst="straightConnector1">
            <a:avLst/>
          </a:prstGeom>
          <a:noFill/>
          <a:ln w="9525">
            <a:solidFill>
              <a:schemeClr val="tx1"/>
            </a:solidFill>
            <a:round/>
            <a:headEnd/>
            <a:tailEnd type="triangle" w="med" len="med"/>
          </a:ln>
        </p:spPr>
      </p:cxnSp>
      <p:cxnSp>
        <p:nvCxnSpPr>
          <p:cNvPr id="306222" name="AutoShape 46"/>
          <p:cNvCxnSpPr>
            <a:cxnSpLocks noChangeShapeType="1"/>
            <a:endCxn id="306220" idx="1"/>
          </p:cNvCxnSpPr>
          <p:nvPr/>
        </p:nvCxnSpPr>
        <p:spPr bwMode="auto">
          <a:xfrm flipH="1">
            <a:off x="7577138" y="4614863"/>
            <a:ext cx="9525" cy="600075"/>
          </a:xfrm>
          <a:prstGeom prst="straightConnector1">
            <a:avLst/>
          </a:prstGeom>
          <a:noFill/>
          <a:ln w="9525">
            <a:solidFill>
              <a:schemeClr val="tx1"/>
            </a:solidFill>
            <a:round/>
            <a:headEnd/>
            <a:tailEnd type="triangle" w="med" len="med"/>
          </a:ln>
        </p:spPr>
      </p:cxnSp>
      <p:sp>
        <p:nvSpPr>
          <p:cNvPr id="306223" name="Oval 47"/>
          <p:cNvSpPr>
            <a:spLocks noChangeArrowheads="1"/>
          </p:cNvSpPr>
          <p:nvPr/>
        </p:nvSpPr>
        <p:spPr bwMode="auto">
          <a:xfrm>
            <a:off x="7772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24" name="Oval 48"/>
          <p:cNvSpPr>
            <a:spLocks noChangeArrowheads="1"/>
          </p:cNvSpPr>
          <p:nvPr/>
        </p:nvSpPr>
        <p:spPr bwMode="auto">
          <a:xfrm>
            <a:off x="80772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25" name="AutoShape 49"/>
          <p:cNvCxnSpPr>
            <a:cxnSpLocks noChangeShapeType="1"/>
            <a:endCxn id="306223" idx="7"/>
          </p:cNvCxnSpPr>
          <p:nvPr/>
        </p:nvCxnSpPr>
        <p:spPr bwMode="auto">
          <a:xfrm>
            <a:off x="7958138" y="4614863"/>
            <a:ext cx="9525" cy="600075"/>
          </a:xfrm>
          <a:prstGeom prst="straightConnector1">
            <a:avLst/>
          </a:prstGeom>
          <a:noFill/>
          <a:ln w="9525">
            <a:solidFill>
              <a:schemeClr val="tx1"/>
            </a:solidFill>
            <a:round/>
            <a:headEnd/>
            <a:tailEnd type="triangle" w="med" len="med"/>
          </a:ln>
        </p:spPr>
      </p:cxnSp>
      <p:cxnSp>
        <p:nvCxnSpPr>
          <p:cNvPr id="306226" name="AutoShape 50"/>
          <p:cNvCxnSpPr>
            <a:cxnSpLocks noChangeShapeType="1"/>
            <a:endCxn id="306224" idx="1"/>
          </p:cNvCxnSpPr>
          <p:nvPr/>
        </p:nvCxnSpPr>
        <p:spPr bwMode="auto">
          <a:xfrm flipH="1">
            <a:off x="8110538" y="4614863"/>
            <a:ext cx="9525" cy="600075"/>
          </a:xfrm>
          <a:prstGeom prst="straightConnector1">
            <a:avLst/>
          </a:prstGeom>
          <a:noFill/>
          <a:ln w="9525">
            <a:solidFill>
              <a:schemeClr val="tx1"/>
            </a:solidFill>
            <a:round/>
            <a:headEnd/>
            <a:tailEnd type="triangle" w="med" len="med"/>
          </a:ln>
        </p:spPr>
      </p:cxnSp>
      <p:sp>
        <p:nvSpPr>
          <p:cNvPr id="306227" name="Oval 51"/>
          <p:cNvSpPr>
            <a:spLocks noChangeArrowheads="1"/>
          </p:cNvSpPr>
          <p:nvPr/>
        </p:nvSpPr>
        <p:spPr bwMode="auto">
          <a:xfrm>
            <a:off x="6629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28" name="Oval 52"/>
          <p:cNvSpPr>
            <a:spLocks noChangeArrowheads="1"/>
          </p:cNvSpPr>
          <p:nvPr/>
        </p:nvSpPr>
        <p:spPr bwMode="auto">
          <a:xfrm>
            <a:off x="69342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29" name="AutoShape 53"/>
          <p:cNvCxnSpPr>
            <a:cxnSpLocks noChangeShapeType="1"/>
            <a:endCxn id="306227" idx="7"/>
          </p:cNvCxnSpPr>
          <p:nvPr/>
        </p:nvCxnSpPr>
        <p:spPr bwMode="auto">
          <a:xfrm>
            <a:off x="6815138" y="4614863"/>
            <a:ext cx="9525" cy="600075"/>
          </a:xfrm>
          <a:prstGeom prst="straightConnector1">
            <a:avLst/>
          </a:prstGeom>
          <a:noFill/>
          <a:ln w="9525">
            <a:solidFill>
              <a:schemeClr val="tx1"/>
            </a:solidFill>
            <a:round/>
            <a:headEnd/>
            <a:tailEnd type="triangle" w="med" len="med"/>
          </a:ln>
        </p:spPr>
      </p:cxnSp>
      <p:cxnSp>
        <p:nvCxnSpPr>
          <p:cNvPr id="306230" name="AutoShape 54"/>
          <p:cNvCxnSpPr>
            <a:cxnSpLocks noChangeShapeType="1"/>
            <a:endCxn id="306228" idx="1"/>
          </p:cNvCxnSpPr>
          <p:nvPr/>
        </p:nvCxnSpPr>
        <p:spPr bwMode="auto">
          <a:xfrm flipH="1">
            <a:off x="6967538" y="4614863"/>
            <a:ext cx="9525" cy="600075"/>
          </a:xfrm>
          <a:prstGeom prst="straightConnector1">
            <a:avLst/>
          </a:prstGeom>
          <a:noFill/>
          <a:ln w="9525">
            <a:solidFill>
              <a:schemeClr val="tx1"/>
            </a:solidFill>
            <a:round/>
            <a:headEnd/>
            <a:tailEnd type="triangle" w="med" len="med"/>
          </a:ln>
        </p:spPr>
      </p:cxnSp>
      <p:sp>
        <p:nvSpPr>
          <p:cNvPr id="306231" name="Oval 55"/>
          <p:cNvSpPr>
            <a:spLocks noChangeArrowheads="1"/>
          </p:cNvSpPr>
          <p:nvPr/>
        </p:nvSpPr>
        <p:spPr bwMode="auto">
          <a:xfrm>
            <a:off x="60960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32" name="Oval 56"/>
          <p:cNvSpPr>
            <a:spLocks noChangeArrowheads="1"/>
          </p:cNvSpPr>
          <p:nvPr/>
        </p:nvSpPr>
        <p:spPr bwMode="auto">
          <a:xfrm>
            <a:off x="6400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33" name="AutoShape 57"/>
          <p:cNvCxnSpPr>
            <a:cxnSpLocks noChangeShapeType="1"/>
            <a:endCxn id="306231" idx="7"/>
          </p:cNvCxnSpPr>
          <p:nvPr/>
        </p:nvCxnSpPr>
        <p:spPr bwMode="auto">
          <a:xfrm>
            <a:off x="6281738" y="4614863"/>
            <a:ext cx="9525" cy="600075"/>
          </a:xfrm>
          <a:prstGeom prst="straightConnector1">
            <a:avLst/>
          </a:prstGeom>
          <a:noFill/>
          <a:ln w="9525">
            <a:solidFill>
              <a:schemeClr val="tx1"/>
            </a:solidFill>
            <a:round/>
            <a:headEnd/>
            <a:tailEnd type="triangle" w="med" len="med"/>
          </a:ln>
        </p:spPr>
      </p:cxnSp>
      <p:cxnSp>
        <p:nvCxnSpPr>
          <p:cNvPr id="306234" name="AutoShape 58"/>
          <p:cNvCxnSpPr>
            <a:cxnSpLocks noChangeShapeType="1"/>
            <a:endCxn id="306232" idx="1"/>
          </p:cNvCxnSpPr>
          <p:nvPr/>
        </p:nvCxnSpPr>
        <p:spPr bwMode="auto">
          <a:xfrm flipH="1">
            <a:off x="6434138" y="4614863"/>
            <a:ext cx="9525" cy="600075"/>
          </a:xfrm>
          <a:prstGeom prst="straightConnector1">
            <a:avLst/>
          </a:prstGeom>
          <a:noFill/>
          <a:ln w="9525">
            <a:solidFill>
              <a:schemeClr val="tx1"/>
            </a:solidFill>
            <a:round/>
            <a:headEnd/>
            <a:tailEnd type="triangle" w="med" len="med"/>
          </a:ln>
        </p:spPr>
      </p:cxnSp>
      <p:sp>
        <p:nvSpPr>
          <p:cNvPr id="306235" name="Oval 59"/>
          <p:cNvSpPr>
            <a:spLocks noChangeArrowheads="1"/>
          </p:cNvSpPr>
          <p:nvPr/>
        </p:nvSpPr>
        <p:spPr bwMode="auto">
          <a:xfrm>
            <a:off x="3581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36" name="Oval 60"/>
          <p:cNvSpPr>
            <a:spLocks noChangeArrowheads="1"/>
          </p:cNvSpPr>
          <p:nvPr/>
        </p:nvSpPr>
        <p:spPr bwMode="auto">
          <a:xfrm>
            <a:off x="2819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37" name="AutoShape 61"/>
          <p:cNvCxnSpPr>
            <a:cxnSpLocks noChangeShapeType="1"/>
            <a:endCxn id="306236" idx="0"/>
          </p:cNvCxnSpPr>
          <p:nvPr/>
        </p:nvCxnSpPr>
        <p:spPr bwMode="auto">
          <a:xfrm>
            <a:off x="2933700" y="4648200"/>
            <a:ext cx="0" cy="533400"/>
          </a:xfrm>
          <a:prstGeom prst="straightConnector1">
            <a:avLst/>
          </a:prstGeom>
          <a:noFill/>
          <a:ln w="9525">
            <a:solidFill>
              <a:schemeClr val="tx1"/>
            </a:solidFill>
            <a:round/>
            <a:headEnd/>
            <a:tailEnd type="triangle" w="med" len="med"/>
          </a:ln>
        </p:spPr>
      </p:cxnSp>
      <p:sp>
        <p:nvSpPr>
          <p:cNvPr id="306238" name="Oval 62"/>
          <p:cNvSpPr>
            <a:spLocks noChangeArrowheads="1"/>
          </p:cNvSpPr>
          <p:nvPr/>
        </p:nvSpPr>
        <p:spPr bwMode="auto">
          <a:xfrm>
            <a:off x="3200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39" name="AutoShape 63"/>
          <p:cNvCxnSpPr>
            <a:cxnSpLocks noChangeShapeType="1"/>
            <a:endCxn id="306238" idx="0"/>
          </p:cNvCxnSpPr>
          <p:nvPr/>
        </p:nvCxnSpPr>
        <p:spPr bwMode="auto">
          <a:xfrm>
            <a:off x="3314700" y="4648200"/>
            <a:ext cx="0" cy="533400"/>
          </a:xfrm>
          <a:prstGeom prst="straightConnector1">
            <a:avLst/>
          </a:prstGeom>
          <a:noFill/>
          <a:ln w="9525">
            <a:solidFill>
              <a:schemeClr val="tx1"/>
            </a:solidFill>
            <a:round/>
            <a:headEnd/>
            <a:tailEnd type="triangle" w="med" len="med"/>
          </a:ln>
        </p:spPr>
      </p:cxnSp>
      <p:sp>
        <p:nvSpPr>
          <p:cNvPr id="306240" name="Oval 64"/>
          <p:cNvSpPr>
            <a:spLocks noChangeArrowheads="1"/>
          </p:cNvSpPr>
          <p:nvPr/>
        </p:nvSpPr>
        <p:spPr bwMode="auto">
          <a:xfrm>
            <a:off x="5105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41" name="AutoShape 65"/>
          <p:cNvCxnSpPr>
            <a:cxnSpLocks noChangeShapeType="1"/>
            <a:endCxn id="306240" idx="0"/>
          </p:cNvCxnSpPr>
          <p:nvPr/>
        </p:nvCxnSpPr>
        <p:spPr bwMode="auto">
          <a:xfrm>
            <a:off x="5219700" y="4648200"/>
            <a:ext cx="0" cy="533400"/>
          </a:xfrm>
          <a:prstGeom prst="straightConnector1">
            <a:avLst/>
          </a:prstGeom>
          <a:noFill/>
          <a:ln w="9525">
            <a:solidFill>
              <a:schemeClr val="tx1"/>
            </a:solidFill>
            <a:round/>
            <a:headEnd/>
            <a:tailEnd type="triangle" w="med" len="med"/>
          </a:ln>
        </p:spPr>
      </p:cxnSp>
      <p:sp>
        <p:nvSpPr>
          <p:cNvPr id="306242" name="Oval 66"/>
          <p:cNvSpPr>
            <a:spLocks noChangeArrowheads="1"/>
          </p:cNvSpPr>
          <p:nvPr/>
        </p:nvSpPr>
        <p:spPr bwMode="auto">
          <a:xfrm>
            <a:off x="4724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43" name="AutoShape 67"/>
          <p:cNvCxnSpPr>
            <a:cxnSpLocks noChangeShapeType="1"/>
            <a:endCxn id="306242" idx="0"/>
          </p:cNvCxnSpPr>
          <p:nvPr/>
        </p:nvCxnSpPr>
        <p:spPr bwMode="auto">
          <a:xfrm>
            <a:off x="4838700" y="4648200"/>
            <a:ext cx="0" cy="533400"/>
          </a:xfrm>
          <a:prstGeom prst="straightConnector1">
            <a:avLst/>
          </a:prstGeom>
          <a:noFill/>
          <a:ln w="9525">
            <a:solidFill>
              <a:schemeClr val="tx1"/>
            </a:solidFill>
            <a:round/>
            <a:headEnd/>
            <a:tailEnd type="triangle" w="med" len="med"/>
          </a:ln>
        </p:spPr>
      </p:cxnSp>
      <p:sp>
        <p:nvSpPr>
          <p:cNvPr id="306244" name="Oval 68"/>
          <p:cNvSpPr>
            <a:spLocks noChangeArrowheads="1"/>
          </p:cNvSpPr>
          <p:nvPr/>
        </p:nvSpPr>
        <p:spPr bwMode="auto">
          <a:xfrm>
            <a:off x="44196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45" name="AutoShape 69"/>
          <p:cNvCxnSpPr>
            <a:cxnSpLocks noChangeShapeType="1"/>
            <a:endCxn id="306244" idx="0"/>
          </p:cNvCxnSpPr>
          <p:nvPr/>
        </p:nvCxnSpPr>
        <p:spPr bwMode="auto">
          <a:xfrm>
            <a:off x="4533900" y="4648200"/>
            <a:ext cx="0" cy="533400"/>
          </a:xfrm>
          <a:prstGeom prst="straightConnector1">
            <a:avLst/>
          </a:prstGeom>
          <a:noFill/>
          <a:ln w="9525">
            <a:solidFill>
              <a:schemeClr val="tx1"/>
            </a:solidFill>
            <a:round/>
            <a:headEnd/>
            <a:tailEnd type="triangle" w="med" len="med"/>
          </a:ln>
        </p:spPr>
      </p:cxnSp>
      <p:sp>
        <p:nvSpPr>
          <p:cNvPr id="306246" name="Oval 70"/>
          <p:cNvSpPr>
            <a:spLocks noChangeArrowheads="1"/>
          </p:cNvSpPr>
          <p:nvPr/>
        </p:nvSpPr>
        <p:spPr bwMode="auto">
          <a:xfrm>
            <a:off x="3962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47" name="AutoShape 71"/>
          <p:cNvCxnSpPr>
            <a:cxnSpLocks noChangeShapeType="1"/>
            <a:endCxn id="306246" idx="0"/>
          </p:cNvCxnSpPr>
          <p:nvPr/>
        </p:nvCxnSpPr>
        <p:spPr bwMode="auto">
          <a:xfrm>
            <a:off x="4076700" y="4648200"/>
            <a:ext cx="0" cy="533400"/>
          </a:xfrm>
          <a:prstGeom prst="straightConnector1">
            <a:avLst/>
          </a:prstGeom>
          <a:noFill/>
          <a:ln w="9525">
            <a:solidFill>
              <a:schemeClr val="tx1"/>
            </a:solidFill>
            <a:round/>
            <a:headEnd/>
            <a:tailEnd type="triangle" w="med" len="med"/>
          </a:ln>
        </p:spPr>
      </p:cxnSp>
      <p:sp>
        <p:nvSpPr>
          <p:cNvPr id="306248" name="Oval 72"/>
          <p:cNvSpPr>
            <a:spLocks noChangeArrowheads="1"/>
          </p:cNvSpPr>
          <p:nvPr/>
        </p:nvSpPr>
        <p:spPr bwMode="auto">
          <a:xfrm>
            <a:off x="3581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49" name="AutoShape 73"/>
          <p:cNvCxnSpPr>
            <a:cxnSpLocks noChangeShapeType="1"/>
            <a:endCxn id="306248" idx="0"/>
          </p:cNvCxnSpPr>
          <p:nvPr/>
        </p:nvCxnSpPr>
        <p:spPr bwMode="auto">
          <a:xfrm>
            <a:off x="3695700" y="4648200"/>
            <a:ext cx="0" cy="533400"/>
          </a:xfrm>
          <a:prstGeom prst="straightConnector1">
            <a:avLst/>
          </a:prstGeom>
          <a:noFill/>
          <a:ln w="9525">
            <a:solidFill>
              <a:schemeClr val="tx1"/>
            </a:solidFill>
            <a:round/>
            <a:headEnd/>
            <a:tailEnd type="triangle" w="med" len="med"/>
          </a:ln>
        </p:spPr>
      </p:cxnSp>
      <p:sp>
        <p:nvSpPr>
          <p:cNvPr id="306250" name="Oval 74"/>
          <p:cNvSpPr>
            <a:spLocks noChangeArrowheads="1"/>
          </p:cNvSpPr>
          <p:nvPr/>
        </p:nvSpPr>
        <p:spPr bwMode="auto">
          <a:xfrm>
            <a:off x="5486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sz="3600">
              <a:solidFill>
                <a:schemeClr val="tx2"/>
              </a:solidFill>
              <a:latin typeface="Times New Roman" charset="0"/>
            </a:endParaRPr>
          </a:p>
        </p:txBody>
      </p:sp>
      <p:cxnSp>
        <p:nvCxnSpPr>
          <p:cNvPr id="306251" name="AutoShape 75"/>
          <p:cNvCxnSpPr>
            <a:cxnSpLocks noChangeShapeType="1"/>
            <a:endCxn id="306250" idx="0"/>
          </p:cNvCxnSpPr>
          <p:nvPr/>
        </p:nvCxnSpPr>
        <p:spPr bwMode="auto">
          <a:xfrm>
            <a:off x="5600700" y="4648200"/>
            <a:ext cx="0" cy="533400"/>
          </a:xfrm>
          <a:prstGeom prst="straightConnector1">
            <a:avLst/>
          </a:prstGeom>
          <a:noFill/>
          <a:ln w="9525">
            <a:solidFill>
              <a:schemeClr val="tx1"/>
            </a:solidFill>
            <a:round/>
            <a:headEnd/>
            <a:tailEnd type="triangle" w="med" len="med"/>
          </a:ln>
        </p:spPr>
      </p:cxnSp>
      <p:sp>
        <p:nvSpPr>
          <p:cNvPr id="306252" name="Oval 76"/>
          <p:cNvSpPr>
            <a:spLocks noChangeArrowheads="1"/>
          </p:cNvSpPr>
          <p:nvPr/>
        </p:nvSpPr>
        <p:spPr bwMode="auto">
          <a:xfrm>
            <a:off x="5867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6253" name="AutoShape 77"/>
          <p:cNvCxnSpPr>
            <a:cxnSpLocks noChangeShapeType="1"/>
            <a:endCxn id="306252" idx="0"/>
          </p:cNvCxnSpPr>
          <p:nvPr/>
        </p:nvCxnSpPr>
        <p:spPr bwMode="auto">
          <a:xfrm>
            <a:off x="5981700" y="4648200"/>
            <a:ext cx="0" cy="533400"/>
          </a:xfrm>
          <a:prstGeom prst="straightConnector1">
            <a:avLst/>
          </a:prstGeom>
          <a:noFill/>
          <a:ln w="9525">
            <a:solidFill>
              <a:schemeClr val="tx1"/>
            </a:solidFill>
            <a:round/>
            <a:headEnd/>
            <a:tailEnd type="triangle" w="med" len="med"/>
          </a:ln>
        </p:spPr>
      </p:cxnSp>
      <p:sp>
        <p:nvSpPr>
          <p:cNvPr id="306254" name="Oval 78"/>
          <p:cNvSpPr>
            <a:spLocks noChangeArrowheads="1"/>
          </p:cNvSpPr>
          <p:nvPr/>
        </p:nvSpPr>
        <p:spPr bwMode="auto">
          <a:xfrm>
            <a:off x="23622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55" name="Oval 79"/>
          <p:cNvSpPr>
            <a:spLocks noChangeArrowheads="1"/>
          </p:cNvSpPr>
          <p:nvPr/>
        </p:nvSpPr>
        <p:spPr bwMode="auto">
          <a:xfrm>
            <a:off x="38100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56" name="Oval 80"/>
          <p:cNvSpPr>
            <a:spLocks noChangeArrowheads="1"/>
          </p:cNvSpPr>
          <p:nvPr/>
        </p:nvSpPr>
        <p:spPr bwMode="auto">
          <a:xfrm>
            <a:off x="51054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57" name="Oval 81"/>
          <p:cNvSpPr>
            <a:spLocks noChangeArrowheads="1"/>
          </p:cNvSpPr>
          <p:nvPr/>
        </p:nvSpPr>
        <p:spPr bwMode="auto">
          <a:xfrm>
            <a:off x="79248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58" name="Oval 82"/>
          <p:cNvSpPr>
            <a:spLocks noChangeArrowheads="1"/>
          </p:cNvSpPr>
          <p:nvPr/>
        </p:nvSpPr>
        <p:spPr bwMode="auto">
          <a:xfrm>
            <a:off x="7391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59" name="Oval 83"/>
          <p:cNvSpPr>
            <a:spLocks noChangeArrowheads="1"/>
          </p:cNvSpPr>
          <p:nvPr/>
        </p:nvSpPr>
        <p:spPr bwMode="auto">
          <a:xfrm>
            <a:off x="67818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60" name="Oval 84"/>
          <p:cNvSpPr>
            <a:spLocks noChangeArrowheads="1"/>
          </p:cNvSpPr>
          <p:nvPr/>
        </p:nvSpPr>
        <p:spPr bwMode="auto">
          <a:xfrm>
            <a:off x="6248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61" name="Oval 85"/>
          <p:cNvSpPr>
            <a:spLocks noChangeArrowheads="1"/>
          </p:cNvSpPr>
          <p:nvPr/>
        </p:nvSpPr>
        <p:spPr bwMode="auto">
          <a:xfrm>
            <a:off x="2819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62" name="Oval 86"/>
          <p:cNvSpPr>
            <a:spLocks noChangeArrowheads="1"/>
          </p:cNvSpPr>
          <p:nvPr/>
        </p:nvSpPr>
        <p:spPr bwMode="auto">
          <a:xfrm>
            <a:off x="23622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63" name="Oval 87"/>
          <p:cNvSpPr>
            <a:spLocks noChangeArrowheads="1"/>
          </p:cNvSpPr>
          <p:nvPr/>
        </p:nvSpPr>
        <p:spPr bwMode="auto">
          <a:xfrm>
            <a:off x="18288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64" name="Oval 88"/>
          <p:cNvSpPr>
            <a:spLocks noChangeArrowheads="1"/>
          </p:cNvSpPr>
          <p:nvPr/>
        </p:nvSpPr>
        <p:spPr bwMode="auto">
          <a:xfrm>
            <a:off x="1295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6265" name="Oval 89"/>
          <p:cNvSpPr>
            <a:spLocks noChangeArrowheads="1"/>
          </p:cNvSpPr>
          <p:nvPr/>
        </p:nvSpPr>
        <p:spPr bwMode="auto">
          <a:xfrm>
            <a:off x="3200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4362" name="Text Box 90"/>
          <p:cNvSpPr txBox="1">
            <a:spLocks noChangeArrowheads="1"/>
          </p:cNvSpPr>
          <p:nvPr/>
        </p:nvSpPr>
        <p:spPr bwMode="auto">
          <a:xfrm>
            <a:off x="2930525" y="1879600"/>
            <a:ext cx="3468688" cy="579438"/>
          </a:xfrm>
          <a:prstGeom prst="rect">
            <a:avLst/>
          </a:prstGeom>
          <a:noFill/>
          <a:ln w="9525">
            <a:noFill/>
            <a:miter lim="800000"/>
            <a:headEnd/>
            <a:tailEnd/>
          </a:ln>
        </p:spPr>
        <p:txBody>
          <a:bodyPr wrap="none">
            <a:prstTxWarp prst="textNoShape">
              <a:avLst/>
            </a:prstTxWarp>
            <a:spAutoFit/>
          </a:bodyPr>
          <a:lstStyle/>
          <a:p>
            <a:pPr algn="ctr"/>
            <a:r>
              <a:rPr lang="en-US" sz="3200">
                <a:solidFill>
                  <a:srgbClr val="00CC00"/>
                </a:solidFill>
                <a:latin typeface="Times New Roman" charset="0"/>
              </a:rPr>
              <a:t>Breadth-first 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0618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625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0618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0625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0618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0625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30618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0617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306185"/>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306264"/>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499"/>
                                          </p:stCondLst>
                                        </p:cTn>
                                        <p:tgtEl>
                                          <p:spTgt spid="306186"/>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306263"/>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499"/>
                                          </p:stCondLst>
                                        </p:cTn>
                                        <p:tgtEl>
                                          <p:spTgt spid="306187"/>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306262"/>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0"/>
                                  </p:stCondLst>
                                  <p:childTnLst>
                                    <p:set>
                                      <p:cBhvr>
                                        <p:cTn id="48" dur="1" fill="hold">
                                          <p:stCondLst>
                                            <p:cond delay="499"/>
                                          </p:stCondLst>
                                        </p:cTn>
                                        <p:tgtEl>
                                          <p:spTgt spid="306188"/>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306261"/>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0"/>
                                  </p:stCondLst>
                                  <p:childTnLst>
                                    <p:set>
                                      <p:cBhvr>
                                        <p:cTn id="54" dur="1" fill="hold">
                                          <p:stCondLst>
                                            <p:cond delay="499"/>
                                          </p:stCondLst>
                                        </p:cTn>
                                        <p:tgtEl>
                                          <p:spTgt spid="306191"/>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306265"/>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nodeType="afterEffect">
                                  <p:stCondLst>
                                    <p:cond delay="0"/>
                                  </p:stCondLst>
                                  <p:childTnLst>
                                    <p:set>
                                      <p:cBhvr>
                                        <p:cTn id="60" dur="1" fill="hold">
                                          <p:stCondLst>
                                            <p:cond delay="499"/>
                                          </p:stCondLst>
                                        </p:cTn>
                                        <p:tgtEl>
                                          <p:spTgt spid="306192"/>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306235"/>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nodeType="afterEffect">
                                  <p:stCondLst>
                                    <p:cond delay="0"/>
                                  </p:stCondLst>
                                  <p:childTnLst>
                                    <p:set>
                                      <p:cBhvr>
                                        <p:cTn id="66" dur="1" fill="hold">
                                          <p:stCondLst>
                                            <p:cond delay="499"/>
                                          </p:stCondLst>
                                        </p:cTn>
                                        <p:tgtEl>
                                          <p:spTgt spid="306193"/>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306189"/>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499"/>
                                          </p:stCondLst>
                                        </p:cTn>
                                        <p:tgtEl>
                                          <p:spTgt spid="306194"/>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306190"/>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nodeType="afterEffect">
                                  <p:stCondLst>
                                    <p:cond delay="0"/>
                                  </p:stCondLst>
                                  <p:childTnLst>
                                    <p:set>
                                      <p:cBhvr>
                                        <p:cTn id="78" dur="1" fill="hold">
                                          <p:stCondLst>
                                            <p:cond delay="499"/>
                                          </p:stCondLst>
                                        </p:cTn>
                                        <p:tgtEl>
                                          <p:spTgt spid="306199"/>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306198"/>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nodeType="afterEffect">
                                  <p:stCondLst>
                                    <p:cond delay="0"/>
                                  </p:stCondLst>
                                  <p:childTnLst>
                                    <p:set>
                                      <p:cBhvr>
                                        <p:cTn id="84" dur="1" fill="hold">
                                          <p:stCondLst>
                                            <p:cond delay="499"/>
                                          </p:stCondLst>
                                        </p:cTn>
                                        <p:tgtEl>
                                          <p:spTgt spid="306200"/>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grpId="0" nodeType="afterEffect">
                                  <p:stCondLst>
                                    <p:cond delay="0"/>
                                  </p:stCondLst>
                                  <p:childTnLst>
                                    <p:set>
                                      <p:cBhvr>
                                        <p:cTn id="87" dur="1" fill="hold">
                                          <p:stCondLst>
                                            <p:cond delay="499"/>
                                          </p:stCondLst>
                                        </p:cTn>
                                        <p:tgtEl>
                                          <p:spTgt spid="306195"/>
                                        </p:tgtEl>
                                        <p:attrNameLst>
                                          <p:attrName>style.visibility</p:attrName>
                                        </p:attrNameLst>
                                      </p:cBhvr>
                                      <p:to>
                                        <p:strVal val="visible"/>
                                      </p:to>
                                    </p:set>
                                  </p:childTnLst>
                                </p:cTn>
                              </p:par>
                            </p:childTnLst>
                          </p:cTn>
                        </p:par>
                        <p:par>
                          <p:cTn id="88" fill="hold">
                            <p:stCondLst>
                              <p:cond delay="14000"/>
                            </p:stCondLst>
                            <p:childTnLst>
                              <p:par>
                                <p:cTn id="89" presetID="1" presetClass="entr" presetSubtype="0" fill="hold" nodeType="afterEffect">
                                  <p:stCondLst>
                                    <p:cond delay="0"/>
                                  </p:stCondLst>
                                  <p:childTnLst>
                                    <p:set>
                                      <p:cBhvr>
                                        <p:cTn id="90" dur="1" fill="hold">
                                          <p:stCondLst>
                                            <p:cond delay="499"/>
                                          </p:stCondLst>
                                        </p:cTn>
                                        <p:tgtEl>
                                          <p:spTgt spid="306201"/>
                                        </p:tgtEl>
                                        <p:attrNameLst>
                                          <p:attrName>style.visibility</p:attrName>
                                        </p:attrNameLst>
                                      </p:cBhvr>
                                      <p:to>
                                        <p:strVal val="visible"/>
                                      </p:to>
                                    </p:set>
                                  </p:childTnLst>
                                </p:cTn>
                              </p:par>
                            </p:childTnLst>
                          </p:cTn>
                        </p:par>
                        <p:par>
                          <p:cTn id="91" fill="hold">
                            <p:stCondLst>
                              <p:cond delay="14500"/>
                            </p:stCondLst>
                            <p:childTnLst>
                              <p:par>
                                <p:cTn id="92" presetID="1" presetClass="entr" presetSubtype="0" fill="hold" grpId="0" nodeType="afterEffect">
                                  <p:stCondLst>
                                    <p:cond delay="0"/>
                                  </p:stCondLst>
                                  <p:childTnLst>
                                    <p:set>
                                      <p:cBhvr>
                                        <p:cTn id="93" dur="1" fill="hold">
                                          <p:stCondLst>
                                            <p:cond delay="499"/>
                                          </p:stCondLst>
                                        </p:cTn>
                                        <p:tgtEl>
                                          <p:spTgt spid="306196"/>
                                        </p:tgtEl>
                                        <p:attrNameLst>
                                          <p:attrName>style.visibility</p:attrName>
                                        </p:attrNameLst>
                                      </p:cBhvr>
                                      <p:to>
                                        <p:strVal val="visible"/>
                                      </p:to>
                                    </p:set>
                                  </p:childTnLst>
                                </p:cTn>
                              </p:par>
                            </p:childTnLst>
                          </p:cTn>
                        </p:par>
                        <p:par>
                          <p:cTn id="94" fill="hold">
                            <p:stCondLst>
                              <p:cond delay="15000"/>
                            </p:stCondLst>
                            <p:childTnLst>
                              <p:par>
                                <p:cTn id="95" presetID="1" presetClass="entr" presetSubtype="0" fill="hold" nodeType="afterEffect">
                                  <p:stCondLst>
                                    <p:cond delay="0"/>
                                  </p:stCondLst>
                                  <p:childTnLst>
                                    <p:set>
                                      <p:cBhvr>
                                        <p:cTn id="96" dur="1" fill="hold">
                                          <p:stCondLst>
                                            <p:cond delay="499"/>
                                          </p:stCondLst>
                                        </p:cTn>
                                        <p:tgtEl>
                                          <p:spTgt spid="306202"/>
                                        </p:tgtEl>
                                        <p:attrNameLst>
                                          <p:attrName>style.visibility</p:attrName>
                                        </p:attrNameLst>
                                      </p:cBhvr>
                                      <p:to>
                                        <p:strVal val="visible"/>
                                      </p:to>
                                    </p:set>
                                  </p:childTnLst>
                                </p:cTn>
                              </p:par>
                            </p:childTnLst>
                          </p:cTn>
                        </p:par>
                        <p:par>
                          <p:cTn id="97" fill="hold">
                            <p:stCondLst>
                              <p:cond delay="15500"/>
                            </p:stCondLst>
                            <p:childTnLst>
                              <p:par>
                                <p:cTn id="98" presetID="1" presetClass="entr" presetSubtype="0" fill="hold" grpId="0" nodeType="afterEffect">
                                  <p:stCondLst>
                                    <p:cond delay="0"/>
                                  </p:stCondLst>
                                  <p:childTnLst>
                                    <p:set>
                                      <p:cBhvr>
                                        <p:cTn id="99" dur="1" fill="hold">
                                          <p:stCondLst>
                                            <p:cond delay="499"/>
                                          </p:stCondLst>
                                        </p:cTn>
                                        <p:tgtEl>
                                          <p:spTgt spid="306197"/>
                                        </p:tgtEl>
                                        <p:attrNameLst>
                                          <p:attrName>style.visibility</p:attrName>
                                        </p:attrNameLst>
                                      </p:cBhvr>
                                      <p:to>
                                        <p:strVal val="visible"/>
                                      </p:to>
                                    </p:set>
                                  </p:childTnLst>
                                </p:cTn>
                              </p:par>
                            </p:childTnLst>
                          </p:cTn>
                        </p:par>
                        <p:par>
                          <p:cTn id="100" fill="hold">
                            <p:stCondLst>
                              <p:cond delay="16000"/>
                            </p:stCondLst>
                            <p:childTnLst>
                              <p:par>
                                <p:cTn id="101" presetID="1" presetClass="entr" presetSubtype="0" fill="hold" nodeType="afterEffect">
                                  <p:stCondLst>
                                    <p:cond delay="0"/>
                                  </p:stCondLst>
                                  <p:childTnLst>
                                    <p:set>
                                      <p:cBhvr>
                                        <p:cTn id="102" dur="1" fill="hold">
                                          <p:stCondLst>
                                            <p:cond delay="499"/>
                                          </p:stCondLst>
                                        </p:cTn>
                                        <p:tgtEl>
                                          <p:spTgt spid="306203"/>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306260"/>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nodeType="afterEffect">
                                  <p:stCondLst>
                                    <p:cond delay="0"/>
                                  </p:stCondLst>
                                  <p:childTnLst>
                                    <p:set>
                                      <p:cBhvr>
                                        <p:cTn id="108" dur="1" fill="hold">
                                          <p:stCondLst>
                                            <p:cond delay="499"/>
                                          </p:stCondLst>
                                        </p:cTn>
                                        <p:tgtEl>
                                          <p:spTgt spid="306204"/>
                                        </p:tgtEl>
                                        <p:attrNameLst>
                                          <p:attrName>style.visibility</p:attrName>
                                        </p:attrNameLst>
                                      </p:cBhvr>
                                      <p:to>
                                        <p:strVal val="visible"/>
                                      </p:to>
                                    </p:set>
                                  </p:childTnLst>
                                </p:cTn>
                              </p:par>
                            </p:childTnLst>
                          </p:cTn>
                        </p:par>
                        <p:par>
                          <p:cTn id="109" fill="hold">
                            <p:stCondLst>
                              <p:cond delay="17500"/>
                            </p:stCondLst>
                            <p:childTnLst>
                              <p:par>
                                <p:cTn id="110" presetID="1" presetClass="entr" presetSubtype="0" fill="hold" grpId="0" nodeType="afterEffect">
                                  <p:stCondLst>
                                    <p:cond delay="0"/>
                                  </p:stCondLst>
                                  <p:childTnLst>
                                    <p:set>
                                      <p:cBhvr>
                                        <p:cTn id="111" dur="1" fill="hold">
                                          <p:stCondLst>
                                            <p:cond delay="499"/>
                                          </p:stCondLst>
                                        </p:cTn>
                                        <p:tgtEl>
                                          <p:spTgt spid="306259"/>
                                        </p:tgtEl>
                                        <p:attrNameLst>
                                          <p:attrName>style.visibility</p:attrName>
                                        </p:attrNameLst>
                                      </p:cBhvr>
                                      <p:to>
                                        <p:strVal val="visible"/>
                                      </p:to>
                                    </p:set>
                                  </p:childTnLst>
                                </p:cTn>
                              </p:par>
                            </p:childTnLst>
                          </p:cTn>
                        </p:par>
                        <p:par>
                          <p:cTn id="112" fill="hold">
                            <p:stCondLst>
                              <p:cond delay="18000"/>
                            </p:stCondLst>
                            <p:childTnLst>
                              <p:par>
                                <p:cTn id="113" presetID="1" presetClass="entr" presetSubtype="0" fill="hold" nodeType="afterEffect">
                                  <p:stCondLst>
                                    <p:cond delay="0"/>
                                  </p:stCondLst>
                                  <p:childTnLst>
                                    <p:set>
                                      <p:cBhvr>
                                        <p:cTn id="114" dur="1" fill="hold">
                                          <p:stCondLst>
                                            <p:cond delay="499"/>
                                          </p:stCondLst>
                                        </p:cTn>
                                        <p:tgtEl>
                                          <p:spTgt spid="306205"/>
                                        </p:tgtEl>
                                        <p:attrNameLst>
                                          <p:attrName>style.visibility</p:attrName>
                                        </p:attrNameLst>
                                      </p:cBhvr>
                                      <p:to>
                                        <p:strVal val="visible"/>
                                      </p:to>
                                    </p:set>
                                  </p:childTnLst>
                                </p:cTn>
                              </p:par>
                            </p:childTnLst>
                          </p:cTn>
                        </p:par>
                        <p:par>
                          <p:cTn id="115" fill="hold">
                            <p:stCondLst>
                              <p:cond delay="18500"/>
                            </p:stCondLst>
                            <p:childTnLst>
                              <p:par>
                                <p:cTn id="116" presetID="1" presetClass="entr" presetSubtype="0" fill="hold" grpId="0" nodeType="afterEffect">
                                  <p:stCondLst>
                                    <p:cond delay="0"/>
                                  </p:stCondLst>
                                  <p:childTnLst>
                                    <p:set>
                                      <p:cBhvr>
                                        <p:cTn id="117" dur="1" fill="hold">
                                          <p:stCondLst>
                                            <p:cond delay="499"/>
                                          </p:stCondLst>
                                        </p:cTn>
                                        <p:tgtEl>
                                          <p:spTgt spid="306258"/>
                                        </p:tgtEl>
                                        <p:attrNameLst>
                                          <p:attrName>style.visibility</p:attrName>
                                        </p:attrNameLst>
                                      </p:cBhvr>
                                      <p:to>
                                        <p:strVal val="visible"/>
                                      </p:to>
                                    </p:set>
                                  </p:childTnLst>
                                </p:cTn>
                              </p:par>
                            </p:childTnLst>
                          </p:cTn>
                        </p:par>
                        <p:par>
                          <p:cTn id="118" fill="hold">
                            <p:stCondLst>
                              <p:cond delay="19000"/>
                            </p:stCondLst>
                            <p:childTnLst>
                              <p:par>
                                <p:cTn id="119" presetID="1" presetClass="entr" presetSubtype="0" fill="hold" nodeType="afterEffect">
                                  <p:stCondLst>
                                    <p:cond delay="0"/>
                                  </p:stCondLst>
                                  <p:childTnLst>
                                    <p:set>
                                      <p:cBhvr>
                                        <p:cTn id="120" dur="1" fill="hold">
                                          <p:stCondLst>
                                            <p:cond delay="499"/>
                                          </p:stCondLst>
                                        </p:cTn>
                                        <p:tgtEl>
                                          <p:spTgt spid="306206"/>
                                        </p:tgtEl>
                                        <p:attrNameLst>
                                          <p:attrName>style.visibility</p:attrName>
                                        </p:attrNameLst>
                                      </p:cBhvr>
                                      <p:to>
                                        <p:strVal val="visible"/>
                                      </p:to>
                                    </p:set>
                                  </p:childTnLst>
                                </p:cTn>
                              </p:par>
                            </p:childTnLst>
                          </p:cTn>
                        </p:par>
                        <p:par>
                          <p:cTn id="121" fill="hold">
                            <p:stCondLst>
                              <p:cond delay="19500"/>
                            </p:stCondLst>
                            <p:childTnLst>
                              <p:par>
                                <p:cTn id="122" presetID="1" presetClass="entr" presetSubtype="0" fill="hold" grpId="0" nodeType="afterEffect">
                                  <p:stCondLst>
                                    <p:cond delay="0"/>
                                  </p:stCondLst>
                                  <p:childTnLst>
                                    <p:set>
                                      <p:cBhvr>
                                        <p:cTn id="123" dur="1" fill="hold">
                                          <p:stCondLst>
                                            <p:cond delay="499"/>
                                          </p:stCondLst>
                                        </p:cTn>
                                        <p:tgtEl>
                                          <p:spTgt spid="306257"/>
                                        </p:tgtEl>
                                        <p:attrNameLst>
                                          <p:attrName>style.visibility</p:attrName>
                                        </p:attrNameLst>
                                      </p:cBhvr>
                                      <p:to>
                                        <p:strVal val="visible"/>
                                      </p:to>
                                    </p:set>
                                  </p:childTnLst>
                                </p:cTn>
                              </p:par>
                            </p:childTnLst>
                          </p:cTn>
                        </p:par>
                        <p:par>
                          <p:cTn id="124" fill="hold">
                            <p:stCondLst>
                              <p:cond delay="20000"/>
                            </p:stCondLst>
                            <p:childTnLst>
                              <p:par>
                                <p:cTn id="125" presetID="1" presetClass="entr" presetSubtype="0" fill="hold" nodeType="afterEffect">
                                  <p:stCondLst>
                                    <p:cond delay="0"/>
                                  </p:stCondLst>
                                  <p:childTnLst>
                                    <p:set>
                                      <p:cBhvr>
                                        <p:cTn id="126" dur="1" fill="hold">
                                          <p:stCondLst>
                                            <p:cond delay="499"/>
                                          </p:stCondLst>
                                        </p:cTn>
                                        <p:tgtEl>
                                          <p:spTgt spid="306217"/>
                                        </p:tgtEl>
                                        <p:attrNameLst>
                                          <p:attrName>style.visibility</p:attrName>
                                        </p:attrNameLst>
                                      </p:cBhvr>
                                      <p:to>
                                        <p:strVal val="visible"/>
                                      </p:to>
                                    </p:set>
                                  </p:childTnLst>
                                </p:cTn>
                              </p:par>
                            </p:childTnLst>
                          </p:cTn>
                        </p:par>
                        <p:par>
                          <p:cTn id="127" fill="hold">
                            <p:stCondLst>
                              <p:cond delay="20500"/>
                            </p:stCondLst>
                            <p:childTnLst>
                              <p:par>
                                <p:cTn id="128" presetID="1" presetClass="entr" presetSubtype="0" fill="hold" grpId="0" nodeType="afterEffect">
                                  <p:stCondLst>
                                    <p:cond delay="0"/>
                                  </p:stCondLst>
                                  <p:childTnLst>
                                    <p:set>
                                      <p:cBhvr>
                                        <p:cTn id="129" dur="1" fill="hold">
                                          <p:stCondLst>
                                            <p:cond delay="499"/>
                                          </p:stCondLst>
                                        </p:cTn>
                                        <p:tgtEl>
                                          <p:spTgt spid="306215"/>
                                        </p:tgtEl>
                                        <p:attrNameLst>
                                          <p:attrName>style.visibility</p:attrName>
                                        </p:attrNameLst>
                                      </p:cBhvr>
                                      <p:to>
                                        <p:strVal val="visible"/>
                                      </p:to>
                                    </p:set>
                                  </p:childTnLst>
                                </p:cTn>
                              </p:par>
                            </p:childTnLst>
                          </p:cTn>
                        </p:par>
                        <p:par>
                          <p:cTn id="130" fill="hold">
                            <p:stCondLst>
                              <p:cond delay="21000"/>
                            </p:stCondLst>
                            <p:childTnLst>
                              <p:par>
                                <p:cTn id="131" presetID="1" presetClass="entr" presetSubtype="0" fill="hold" nodeType="afterEffect">
                                  <p:stCondLst>
                                    <p:cond delay="0"/>
                                  </p:stCondLst>
                                  <p:childTnLst>
                                    <p:set>
                                      <p:cBhvr>
                                        <p:cTn id="132" dur="1" fill="hold">
                                          <p:stCondLst>
                                            <p:cond delay="499"/>
                                          </p:stCondLst>
                                        </p:cTn>
                                        <p:tgtEl>
                                          <p:spTgt spid="306218"/>
                                        </p:tgtEl>
                                        <p:attrNameLst>
                                          <p:attrName>style.visibility</p:attrName>
                                        </p:attrNameLst>
                                      </p:cBhvr>
                                      <p:to>
                                        <p:strVal val="visible"/>
                                      </p:to>
                                    </p:set>
                                  </p:childTnLst>
                                </p:cTn>
                              </p:par>
                            </p:childTnLst>
                          </p:cTn>
                        </p:par>
                        <p:par>
                          <p:cTn id="133" fill="hold">
                            <p:stCondLst>
                              <p:cond delay="21500"/>
                            </p:stCondLst>
                            <p:childTnLst>
                              <p:par>
                                <p:cTn id="134" presetID="1" presetClass="entr" presetSubtype="0" fill="hold" grpId="0" nodeType="afterEffect">
                                  <p:stCondLst>
                                    <p:cond delay="0"/>
                                  </p:stCondLst>
                                  <p:childTnLst>
                                    <p:set>
                                      <p:cBhvr>
                                        <p:cTn id="135" dur="1" fill="hold">
                                          <p:stCondLst>
                                            <p:cond delay="499"/>
                                          </p:stCondLst>
                                        </p:cTn>
                                        <p:tgtEl>
                                          <p:spTgt spid="306216"/>
                                        </p:tgtEl>
                                        <p:attrNameLst>
                                          <p:attrName>style.visibility</p:attrName>
                                        </p:attrNameLst>
                                      </p:cBhvr>
                                      <p:to>
                                        <p:strVal val="visible"/>
                                      </p:to>
                                    </p:set>
                                  </p:childTnLst>
                                </p:cTn>
                              </p:par>
                            </p:childTnLst>
                          </p:cTn>
                        </p:par>
                        <p:par>
                          <p:cTn id="136" fill="hold">
                            <p:stCondLst>
                              <p:cond delay="22000"/>
                            </p:stCondLst>
                            <p:childTnLst>
                              <p:par>
                                <p:cTn id="137" presetID="1" presetClass="entr" presetSubtype="0" fill="hold" nodeType="afterEffect">
                                  <p:stCondLst>
                                    <p:cond delay="0"/>
                                  </p:stCondLst>
                                  <p:childTnLst>
                                    <p:set>
                                      <p:cBhvr>
                                        <p:cTn id="138" dur="1" fill="hold">
                                          <p:stCondLst>
                                            <p:cond delay="499"/>
                                          </p:stCondLst>
                                        </p:cTn>
                                        <p:tgtEl>
                                          <p:spTgt spid="306209"/>
                                        </p:tgtEl>
                                        <p:attrNameLst>
                                          <p:attrName>style.visibility</p:attrName>
                                        </p:attrNameLst>
                                      </p:cBhvr>
                                      <p:to>
                                        <p:strVal val="visible"/>
                                      </p:to>
                                    </p:set>
                                  </p:childTnLst>
                                </p:cTn>
                              </p:par>
                            </p:childTnLst>
                          </p:cTn>
                        </p:par>
                        <p:par>
                          <p:cTn id="139" fill="hold">
                            <p:stCondLst>
                              <p:cond delay="22500"/>
                            </p:stCondLst>
                            <p:childTnLst>
                              <p:par>
                                <p:cTn id="140" presetID="1" presetClass="entr" presetSubtype="0" fill="hold" grpId="0" nodeType="afterEffect">
                                  <p:stCondLst>
                                    <p:cond delay="0"/>
                                  </p:stCondLst>
                                  <p:childTnLst>
                                    <p:set>
                                      <p:cBhvr>
                                        <p:cTn id="141" dur="1" fill="hold">
                                          <p:stCondLst>
                                            <p:cond delay="499"/>
                                          </p:stCondLst>
                                        </p:cTn>
                                        <p:tgtEl>
                                          <p:spTgt spid="306207"/>
                                        </p:tgtEl>
                                        <p:attrNameLst>
                                          <p:attrName>style.visibility</p:attrName>
                                        </p:attrNameLst>
                                      </p:cBhvr>
                                      <p:to>
                                        <p:strVal val="visible"/>
                                      </p:to>
                                    </p:set>
                                  </p:childTnLst>
                                </p:cTn>
                              </p:par>
                            </p:childTnLst>
                          </p:cTn>
                        </p:par>
                        <p:par>
                          <p:cTn id="142" fill="hold">
                            <p:stCondLst>
                              <p:cond delay="23000"/>
                            </p:stCondLst>
                            <p:childTnLst>
                              <p:par>
                                <p:cTn id="143" presetID="1" presetClass="entr" presetSubtype="0" fill="hold" nodeType="afterEffect">
                                  <p:stCondLst>
                                    <p:cond delay="0"/>
                                  </p:stCondLst>
                                  <p:childTnLst>
                                    <p:set>
                                      <p:cBhvr>
                                        <p:cTn id="144" dur="1" fill="hold">
                                          <p:stCondLst>
                                            <p:cond delay="499"/>
                                          </p:stCondLst>
                                        </p:cTn>
                                        <p:tgtEl>
                                          <p:spTgt spid="306210"/>
                                        </p:tgtEl>
                                        <p:attrNameLst>
                                          <p:attrName>style.visibility</p:attrName>
                                        </p:attrNameLst>
                                      </p:cBhvr>
                                      <p:to>
                                        <p:strVal val="visible"/>
                                      </p:to>
                                    </p:set>
                                  </p:childTnLst>
                                </p:cTn>
                              </p:par>
                            </p:childTnLst>
                          </p:cTn>
                        </p:par>
                        <p:par>
                          <p:cTn id="145" fill="hold">
                            <p:stCondLst>
                              <p:cond delay="23500"/>
                            </p:stCondLst>
                            <p:childTnLst>
                              <p:par>
                                <p:cTn id="146" presetID="1" presetClass="entr" presetSubtype="0" fill="hold" grpId="0" nodeType="afterEffect">
                                  <p:stCondLst>
                                    <p:cond delay="0"/>
                                  </p:stCondLst>
                                  <p:childTnLst>
                                    <p:set>
                                      <p:cBhvr>
                                        <p:cTn id="147" dur="1" fill="hold">
                                          <p:stCondLst>
                                            <p:cond delay="499"/>
                                          </p:stCondLst>
                                        </p:cTn>
                                        <p:tgtEl>
                                          <p:spTgt spid="306208"/>
                                        </p:tgtEl>
                                        <p:attrNameLst>
                                          <p:attrName>style.visibility</p:attrName>
                                        </p:attrNameLst>
                                      </p:cBhvr>
                                      <p:to>
                                        <p:strVal val="visible"/>
                                      </p:to>
                                    </p:set>
                                  </p:childTnLst>
                                </p:cTn>
                              </p:par>
                            </p:childTnLst>
                          </p:cTn>
                        </p:par>
                        <p:par>
                          <p:cTn id="148" fill="hold">
                            <p:stCondLst>
                              <p:cond delay="24000"/>
                            </p:stCondLst>
                            <p:childTnLst>
                              <p:par>
                                <p:cTn id="149" presetID="1" presetClass="entr" presetSubtype="0" fill="hold" nodeType="afterEffect">
                                  <p:stCondLst>
                                    <p:cond delay="0"/>
                                  </p:stCondLst>
                                  <p:childTnLst>
                                    <p:set>
                                      <p:cBhvr>
                                        <p:cTn id="150" dur="1" fill="hold">
                                          <p:stCondLst>
                                            <p:cond delay="499"/>
                                          </p:stCondLst>
                                        </p:cTn>
                                        <p:tgtEl>
                                          <p:spTgt spid="306213"/>
                                        </p:tgtEl>
                                        <p:attrNameLst>
                                          <p:attrName>style.visibility</p:attrName>
                                        </p:attrNameLst>
                                      </p:cBhvr>
                                      <p:to>
                                        <p:strVal val="visible"/>
                                      </p:to>
                                    </p:set>
                                  </p:childTnLst>
                                </p:cTn>
                              </p:par>
                            </p:childTnLst>
                          </p:cTn>
                        </p:par>
                        <p:par>
                          <p:cTn id="151" fill="hold">
                            <p:stCondLst>
                              <p:cond delay="24500"/>
                            </p:stCondLst>
                            <p:childTnLst>
                              <p:par>
                                <p:cTn id="152" presetID="1" presetClass="entr" presetSubtype="0" fill="hold" grpId="0" nodeType="afterEffect">
                                  <p:stCondLst>
                                    <p:cond delay="0"/>
                                  </p:stCondLst>
                                  <p:childTnLst>
                                    <p:set>
                                      <p:cBhvr>
                                        <p:cTn id="153" dur="1" fill="hold">
                                          <p:stCondLst>
                                            <p:cond delay="499"/>
                                          </p:stCondLst>
                                        </p:cTn>
                                        <p:tgtEl>
                                          <p:spTgt spid="306211"/>
                                        </p:tgtEl>
                                        <p:attrNameLst>
                                          <p:attrName>style.visibility</p:attrName>
                                        </p:attrNameLst>
                                      </p:cBhvr>
                                      <p:to>
                                        <p:strVal val="visible"/>
                                      </p:to>
                                    </p:set>
                                  </p:childTnLst>
                                </p:cTn>
                              </p:par>
                            </p:childTnLst>
                          </p:cTn>
                        </p:par>
                        <p:par>
                          <p:cTn id="154" fill="hold">
                            <p:stCondLst>
                              <p:cond delay="25000"/>
                            </p:stCondLst>
                            <p:childTnLst>
                              <p:par>
                                <p:cTn id="155" presetID="1" presetClass="entr" presetSubtype="0" fill="hold" nodeType="afterEffect">
                                  <p:stCondLst>
                                    <p:cond delay="0"/>
                                  </p:stCondLst>
                                  <p:childTnLst>
                                    <p:set>
                                      <p:cBhvr>
                                        <p:cTn id="156" dur="1" fill="hold">
                                          <p:stCondLst>
                                            <p:cond delay="499"/>
                                          </p:stCondLst>
                                        </p:cTn>
                                        <p:tgtEl>
                                          <p:spTgt spid="306214"/>
                                        </p:tgtEl>
                                        <p:attrNameLst>
                                          <p:attrName>style.visibility</p:attrName>
                                        </p:attrNameLst>
                                      </p:cBhvr>
                                      <p:to>
                                        <p:strVal val="visible"/>
                                      </p:to>
                                    </p:set>
                                  </p:childTnLst>
                                </p:cTn>
                              </p:par>
                            </p:childTnLst>
                          </p:cTn>
                        </p:par>
                        <p:par>
                          <p:cTn id="157" fill="hold">
                            <p:stCondLst>
                              <p:cond delay="25500"/>
                            </p:stCondLst>
                            <p:childTnLst>
                              <p:par>
                                <p:cTn id="158" presetID="1" presetClass="entr" presetSubtype="0" fill="hold" grpId="0" nodeType="afterEffect">
                                  <p:stCondLst>
                                    <p:cond delay="0"/>
                                  </p:stCondLst>
                                  <p:childTnLst>
                                    <p:set>
                                      <p:cBhvr>
                                        <p:cTn id="159" dur="1" fill="hold">
                                          <p:stCondLst>
                                            <p:cond delay="499"/>
                                          </p:stCondLst>
                                        </p:cTn>
                                        <p:tgtEl>
                                          <p:spTgt spid="306212"/>
                                        </p:tgtEl>
                                        <p:attrNameLst>
                                          <p:attrName>style.visibility</p:attrName>
                                        </p:attrNameLst>
                                      </p:cBhvr>
                                      <p:to>
                                        <p:strVal val="visible"/>
                                      </p:to>
                                    </p:set>
                                  </p:childTnLst>
                                </p:cTn>
                              </p:par>
                            </p:childTnLst>
                          </p:cTn>
                        </p:par>
                        <p:par>
                          <p:cTn id="160" fill="hold">
                            <p:stCondLst>
                              <p:cond delay="26000"/>
                            </p:stCondLst>
                            <p:childTnLst>
                              <p:par>
                                <p:cTn id="161" presetID="1" presetClass="entr" presetSubtype="0" fill="hold" nodeType="afterEffect">
                                  <p:stCondLst>
                                    <p:cond delay="0"/>
                                  </p:stCondLst>
                                  <p:childTnLst>
                                    <p:set>
                                      <p:cBhvr>
                                        <p:cTn id="162" dur="1" fill="hold">
                                          <p:stCondLst>
                                            <p:cond delay="499"/>
                                          </p:stCondLst>
                                        </p:cTn>
                                        <p:tgtEl>
                                          <p:spTgt spid="306237"/>
                                        </p:tgtEl>
                                        <p:attrNameLst>
                                          <p:attrName>style.visibility</p:attrName>
                                        </p:attrNameLst>
                                      </p:cBhvr>
                                      <p:to>
                                        <p:strVal val="visible"/>
                                      </p:to>
                                    </p:set>
                                  </p:childTnLst>
                                </p:cTn>
                              </p:par>
                            </p:childTnLst>
                          </p:cTn>
                        </p:par>
                        <p:par>
                          <p:cTn id="163" fill="hold">
                            <p:stCondLst>
                              <p:cond delay="26500"/>
                            </p:stCondLst>
                            <p:childTnLst>
                              <p:par>
                                <p:cTn id="164" presetID="1" presetClass="entr" presetSubtype="0" fill="hold" grpId="0" nodeType="afterEffect">
                                  <p:stCondLst>
                                    <p:cond delay="0"/>
                                  </p:stCondLst>
                                  <p:childTnLst>
                                    <p:set>
                                      <p:cBhvr>
                                        <p:cTn id="165" dur="1" fill="hold">
                                          <p:stCondLst>
                                            <p:cond delay="499"/>
                                          </p:stCondLst>
                                        </p:cTn>
                                        <p:tgtEl>
                                          <p:spTgt spid="306236"/>
                                        </p:tgtEl>
                                        <p:attrNameLst>
                                          <p:attrName>style.visibility</p:attrName>
                                        </p:attrNameLst>
                                      </p:cBhvr>
                                      <p:to>
                                        <p:strVal val="visible"/>
                                      </p:to>
                                    </p:set>
                                  </p:childTnLst>
                                </p:cTn>
                              </p:par>
                            </p:childTnLst>
                          </p:cTn>
                        </p:par>
                        <p:par>
                          <p:cTn id="166" fill="hold">
                            <p:stCondLst>
                              <p:cond delay="27000"/>
                            </p:stCondLst>
                            <p:childTnLst>
                              <p:par>
                                <p:cTn id="167" presetID="1" presetClass="entr" presetSubtype="0" fill="hold" nodeType="afterEffect">
                                  <p:stCondLst>
                                    <p:cond delay="0"/>
                                  </p:stCondLst>
                                  <p:childTnLst>
                                    <p:set>
                                      <p:cBhvr>
                                        <p:cTn id="168" dur="1" fill="hold">
                                          <p:stCondLst>
                                            <p:cond delay="499"/>
                                          </p:stCondLst>
                                        </p:cTn>
                                        <p:tgtEl>
                                          <p:spTgt spid="306239"/>
                                        </p:tgtEl>
                                        <p:attrNameLst>
                                          <p:attrName>style.visibility</p:attrName>
                                        </p:attrNameLst>
                                      </p:cBhvr>
                                      <p:to>
                                        <p:strVal val="visible"/>
                                      </p:to>
                                    </p:set>
                                  </p:childTnLst>
                                </p:cTn>
                              </p:par>
                            </p:childTnLst>
                          </p:cTn>
                        </p:par>
                        <p:par>
                          <p:cTn id="169" fill="hold">
                            <p:stCondLst>
                              <p:cond delay="27500"/>
                            </p:stCondLst>
                            <p:childTnLst>
                              <p:par>
                                <p:cTn id="170" presetID="1" presetClass="entr" presetSubtype="0" fill="hold" grpId="0" nodeType="afterEffect">
                                  <p:stCondLst>
                                    <p:cond delay="0"/>
                                  </p:stCondLst>
                                  <p:childTnLst>
                                    <p:set>
                                      <p:cBhvr>
                                        <p:cTn id="171" dur="1" fill="hold">
                                          <p:stCondLst>
                                            <p:cond delay="499"/>
                                          </p:stCondLst>
                                        </p:cTn>
                                        <p:tgtEl>
                                          <p:spTgt spid="306238"/>
                                        </p:tgtEl>
                                        <p:attrNameLst>
                                          <p:attrName>style.visibility</p:attrName>
                                        </p:attrNameLst>
                                      </p:cBhvr>
                                      <p:to>
                                        <p:strVal val="visible"/>
                                      </p:to>
                                    </p:set>
                                  </p:childTnLst>
                                </p:cTn>
                              </p:par>
                            </p:childTnLst>
                          </p:cTn>
                        </p:par>
                        <p:par>
                          <p:cTn id="172" fill="hold">
                            <p:stCondLst>
                              <p:cond delay="28000"/>
                            </p:stCondLst>
                            <p:childTnLst>
                              <p:par>
                                <p:cTn id="173" presetID="1" presetClass="entr" presetSubtype="0" fill="hold" nodeType="afterEffect">
                                  <p:stCondLst>
                                    <p:cond delay="0"/>
                                  </p:stCondLst>
                                  <p:childTnLst>
                                    <p:set>
                                      <p:cBhvr>
                                        <p:cTn id="174" dur="1" fill="hold">
                                          <p:stCondLst>
                                            <p:cond delay="499"/>
                                          </p:stCondLst>
                                        </p:cTn>
                                        <p:tgtEl>
                                          <p:spTgt spid="306249"/>
                                        </p:tgtEl>
                                        <p:attrNameLst>
                                          <p:attrName>style.visibility</p:attrName>
                                        </p:attrNameLst>
                                      </p:cBhvr>
                                      <p:to>
                                        <p:strVal val="visible"/>
                                      </p:to>
                                    </p:set>
                                  </p:childTnLst>
                                </p:cTn>
                              </p:par>
                            </p:childTnLst>
                          </p:cTn>
                        </p:par>
                        <p:par>
                          <p:cTn id="175" fill="hold">
                            <p:stCondLst>
                              <p:cond delay="28500"/>
                            </p:stCondLst>
                            <p:childTnLst>
                              <p:par>
                                <p:cTn id="176" presetID="1" presetClass="entr" presetSubtype="0" fill="hold" grpId="0" nodeType="afterEffect">
                                  <p:stCondLst>
                                    <p:cond delay="0"/>
                                  </p:stCondLst>
                                  <p:childTnLst>
                                    <p:set>
                                      <p:cBhvr>
                                        <p:cTn id="177" dur="1" fill="hold">
                                          <p:stCondLst>
                                            <p:cond delay="499"/>
                                          </p:stCondLst>
                                        </p:cTn>
                                        <p:tgtEl>
                                          <p:spTgt spid="306248"/>
                                        </p:tgtEl>
                                        <p:attrNameLst>
                                          <p:attrName>style.visibility</p:attrName>
                                        </p:attrNameLst>
                                      </p:cBhvr>
                                      <p:to>
                                        <p:strVal val="visible"/>
                                      </p:to>
                                    </p:set>
                                  </p:childTnLst>
                                </p:cTn>
                              </p:par>
                            </p:childTnLst>
                          </p:cTn>
                        </p:par>
                        <p:par>
                          <p:cTn id="178" fill="hold">
                            <p:stCondLst>
                              <p:cond delay="29000"/>
                            </p:stCondLst>
                            <p:childTnLst>
                              <p:par>
                                <p:cTn id="179" presetID="1" presetClass="entr" presetSubtype="0" fill="hold" nodeType="afterEffect">
                                  <p:stCondLst>
                                    <p:cond delay="0"/>
                                  </p:stCondLst>
                                  <p:childTnLst>
                                    <p:set>
                                      <p:cBhvr>
                                        <p:cTn id="180" dur="1" fill="hold">
                                          <p:stCondLst>
                                            <p:cond delay="499"/>
                                          </p:stCondLst>
                                        </p:cTn>
                                        <p:tgtEl>
                                          <p:spTgt spid="306247"/>
                                        </p:tgtEl>
                                        <p:attrNameLst>
                                          <p:attrName>style.visibility</p:attrName>
                                        </p:attrNameLst>
                                      </p:cBhvr>
                                      <p:to>
                                        <p:strVal val="visible"/>
                                      </p:to>
                                    </p:set>
                                  </p:childTnLst>
                                </p:cTn>
                              </p:par>
                            </p:childTnLst>
                          </p:cTn>
                        </p:par>
                        <p:par>
                          <p:cTn id="181" fill="hold">
                            <p:stCondLst>
                              <p:cond delay="29500"/>
                            </p:stCondLst>
                            <p:childTnLst>
                              <p:par>
                                <p:cTn id="182" presetID="1" presetClass="entr" presetSubtype="0" fill="hold" grpId="0" nodeType="afterEffect">
                                  <p:stCondLst>
                                    <p:cond delay="0"/>
                                  </p:stCondLst>
                                  <p:childTnLst>
                                    <p:set>
                                      <p:cBhvr>
                                        <p:cTn id="183" dur="1" fill="hold">
                                          <p:stCondLst>
                                            <p:cond delay="499"/>
                                          </p:stCondLst>
                                        </p:cTn>
                                        <p:tgtEl>
                                          <p:spTgt spid="306246"/>
                                        </p:tgtEl>
                                        <p:attrNameLst>
                                          <p:attrName>style.visibility</p:attrName>
                                        </p:attrNameLst>
                                      </p:cBhvr>
                                      <p:to>
                                        <p:strVal val="visible"/>
                                      </p:to>
                                    </p:set>
                                  </p:childTnLst>
                                </p:cTn>
                              </p:par>
                            </p:childTnLst>
                          </p:cTn>
                        </p:par>
                        <p:par>
                          <p:cTn id="184" fill="hold">
                            <p:stCondLst>
                              <p:cond delay="30000"/>
                            </p:stCondLst>
                            <p:childTnLst>
                              <p:par>
                                <p:cTn id="185" presetID="1" presetClass="entr" presetSubtype="0" fill="hold" nodeType="afterEffect">
                                  <p:stCondLst>
                                    <p:cond delay="0"/>
                                  </p:stCondLst>
                                  <p:childTnLst>
                                    <p:set>
                                      <p:cBhvr>
                                        <p:cTn id="186" dur="1" fill="hold">
                                          <p:stCondLst>
                                            <p:cond delay="499"/>
                                          </p:stCondLst>
                                        </p:cTn>
                                        <p:tgtEl>
                                          <p:spTgt spid="306245"/>
                                        </p:tgtEl>
                                        <p:attrNameLst>
                                          <p:attrName>style.visibility</p:attrName>
                                        </p:attrNameLst>
                                      </p:cBhvr>
                                      <p:to>
                                        <p:strVal val="visible"/>
                                      </p:to>
                                    </p:set>
                                  </p:childTnLst>
                                </p:cTn>
                              </p:par>
                            </p:childTnLst>
                          </p:cTn>
                        </p:par>
                        <p:par>
                          <p:cTn id="187" fill="hold">
                            <p:stCondLst>
                              <p:cond delay="30500"/>
                            </p:stCondLst>
                            <p:childTnLst>
                              <p:par>
                                <p:cTn id="188" presetID="1" presetClass="entr" presetSubtype="0" fill="hold" grpId="0" nodeType="afterEffect">
                                  <p:stCondLst>
                                    <p:cond delay="0"/>
                                  </p:stCondLst>
                                  <p:childTnLst>
                                    <p:set>
                                      <p:cBhvr>
                                        <p:cTn id="189" dur="1" fill="hold">
                                          <p:stCondLst>
                                            <p:cond delay="499"/>
                                          </p:stCondLst>
                                        </p:cTn>
                                        <p:tgtEl>
                                          <p:spTgt spid="306244"/>
                                        </p:tgtEl>
                                        <p:attrNameLst>
                                          <p:attrName>style.visibility</p:attrName>
                                        </p:attrNameLst>
                                      </p:cBhvr>
                                      <p:to>
                                        <p:strVal val="visible"/>
                                      </p:to>
                                    </p:set>
                                  </p:childTnLst>
                                </p:cTn>
                              </p:par>
                            </p:childTnLst>
                          </p:cTn>
                        </p:par>
                        <p:par>
                          <p:cTn id="190" fill="hold">
                            <p:stCondLst>
                              <p:cond delay="31000"/>
                            </p:stCondLst>
                            <p:childTnLst>
                              <p:par>
                                <p:cTn id="191" presetID="1" presetClass="entr" presetSubtype="0" fill="hold" nodeType="afterEffect">
                                  <p:stCondLst>
                                    <p:cond delay="0"/>
                                  </p:stCondLst>
                                  <p:childTnLst>
                                    <p:set>
                                      <p:cBhvr>
                                        <p:cTn id="192" dur="1" fill="hold">
                                          <p:stCondLst>
                                            <p:cond delay="499"/>
                                          </p:stCondLst>
                                        </p:cTn>
                                        <p:tgtEl>
                                          <p:spTgt spid="306243"/>
                                        </p:tgtEl>
                                        <p:attrNameLst>
                                          <p:attrName>style.visibility</p:attrName>
                                        </p:attrNameLst>
                                      </p:cBhvr>
                                      <p:to>
                                        <p:strVal val="visible"/>
                                      </p:to>
                                    </p:set>
                                  </p:childTnLst>
                                </p:cTn>
                              </p:par>
                            </p:childTnLst>
                          </p:cTn>
                        </p:par>
                        <p:par>
                          <p:cTn id="193" fill="hold">
                            <p:stCondLst>
                              <p:cond delay="31500"/>
                            </p:stCondLst>
                            <p:childTnLst>
                              <p:par>
                                <p:cTn id="194" presetID="1" presetClass="entr" presetSubtype="0" fill="hold" grpId="0" nodeType="afterEffect">
                                  <p:stCondLst>
                                    <p:cond delay="0"/>
                                  </p:stCondLst>
                                  <p:childTnLst>
                                    <p:set>
                                      <p:cBhvr>
                                        <p:cTn id="195" dur="1" fill="hold">
                                          <p:stCondLst>
                                            <p:cond delay="499"/>
                                          </p:stCondLst>
                                        </p:cTn>
                                        <p:tgtEl>
                                          <p:spTgt spid="306242"/>
                                        </p:tgtEl>
                                        <p:attrNameLst>
                                          <p:attrName>style.visibility</p:attrName>
                                        </p:attrNameLst>
                                      </p:cBhvr>
                                      <p:to>
                                        <p:strVal val="visible"/>
                                      </p:to>
                                    </p:set>
                                  </p:childTnLst>
                                </p:cTn>
                              </p:par>
                            </p:childTnLst>
                          </p:cTn>
                        </p:par>
                        <p:par>
                          <p:cTn id="196" fill="hold">
                            <p:stCondLst>
                              <p:cond delay="32000"/>
                            </p:stCondLst>
                            <p:childTnLst>
                              <p:par>
                                <p:cTn id="197" presetID="1" presetClass="entr" presetSubtype="0" fill="hold" nodeType="afterEffect">
                                  <p:stCondLst>
                                    <p:cond delay="0"/>
                                  </p:stCondLst>
                                  <p:childTnLst>
                                    <p:set>
                                      <p:cBhvr>
                                        <p:cTn id="198" dur="1" fill="hold">
                                          <p:stCondLst>
                                            <p:cond delay="499"/>
                                          </p:stCondLst>
                                        </p:cTn>
                                        <p:tgtEl>
                                          <p:spTgt spid="306241"/>
                                        </p:tgtEl>
                                        <p:attrNameLst>
                                          <p:attrName>style.visibility</p:attrName>
                                        </p:attrNameLst>
                                      </p:cBhvr>
                                      <p:to>
                                        <p:strVal val="visible"/>
                                      </p:to>
                                    </p:set>
                                  </p:childTnLst>
                                </p:cTn>
                              </p:par>
                            </p:childTnLst>
                          </p:cTn>
                        </p:par>
                        <p:par>
                          <p:cTn id="199" fill="hold">
                            <p:stCondLst>
                              <p:cond delay="32500"/>
                            </p:stCondLst>
                            <p:childTnLst>
                              <p:par>
                                <p:cTn id="200" presetID="1" presetClass="entr" presetSubtype="0" fill="hold" grpId="0" nodeType="afterEffect">
                                  <p:stCondLst>
                                    <p:cond delay="0"/>
                                  </p:stCondLst>
                                  <p:childTnLst>
                                    <p:set>
                                      <p:cBhvr>
                                        <p:cTn id="201" dur="1" fill="hold">
                                          <p:stCondLst>
                                            <p:cond delay="499"/>
                                          </p:stCondLst>
                                        </p:cTn>
                                        <p:tgtEl>
                                          <p:spTgt spid="306240"/>
                                        </p:tgtEl>
                                        <p:attrNameLst>
                                          <p:attrName>style.visibility</p:attrName>
                                        </p:attrNameLst>
                                      </p:cBhvr>
                                      <p:to>
                                        <p:strVal val="visible"/>
                                      </p:to>
                                    </p:set>
                                  </p:childTnLst>
                                </p:cTn>
                              </p:par>
                            </p:childTnLst>
                          </p:cTn>
                        </p:par>
                        <p:par>
                          <p:cTn id="202" fill="hold">
                            <p:stCondLst>
                              <p:cond delay="33000"/>
                            </p:stCondLst>
                            <p:childTnLst>
                              <p:par>
                                <p:cTn id="203" presetID="1" presetClass="entr" presetSubtype="0" fill="hold" nodeType="afterEffect">
                                  <p:stCondLst>
                                    <p:cond delay="0"/>
                                  </p:stCondLst>
                                  <p:childTnLst>
                                    <p:set>
                                      <p:cBhvr>
                                        <p:cTn id="204" dur="1" fill="hold">
                                          <p:stCondLst>
                                            <p:cond delay="499"/>
                                          </p:stCondLst>
                                        </p:cTn>
                                        <p:tgtEl>
                                          <p:spTgt spid="306251"/>
                                        </p:tgtEl>
                                        <p:attrNameLst>
                                          <p:attrName>style.visibility</p:attrName>
                                        </p:attrNameLst>
                                      </p:cBhvr>
                                      <p:to>
                                        <p:strVal val="visible"/>
                                      </p:to>
                                    </p:set>
                                  </p:childTnLst>
                                </p:cTn>
                              </p:par>
                            </p:childTnLst>
                          </p:cTn>
                        </p:par>
                        <p:par>
                          <p:cTn id="205" fill="hold">
                            <p:stCondLst>
                              <p:cond delay="33500"/>
                            </p:stCondLst>
                            <p:childTnLst>
                              <p:par>
                                <p:cTn id="206" presetID="1" presetClass="entr" presetSubtype="0" fill="hold" grpId="0" nodeType="afterEffect">
                                  <p:stCondLst>
                                    <p:cond delay="0"/>
                                  </p:stCondLst>
                                  <p:childTnLst>
                                    <p:set>
                                      <p:cBhvr>
                                        <p:cTn id="207" dur="1" fill="hold">
                                          <p:stCondLst>
                                            <p:cond delay="499"/>
                                          </p:stCondLst>
                                        </p:cTn>
                                        <p:tgtEl>
                                          <p:spTgt spid="306250"/>
                                        </p:tgtEl>
                                        <p:attrNameLst>
                                          <p:attrName>style.visibility</p:attrName>
                                        </p:attrNameLst>
                                      </p:cBhvr>
                                      <p:to>
                                        <p:strVal val="visible"/>
                                      </p:to>
                                    </p:set>
                                  </p:childTnLst>
                                </p:cTn>
                              </p:par>
                            </p:childTnLst>
                          </p:cTn>
                        </p:par>
                        <p:par>
                          <p:cTn id="208" fill="hold">
                            <p:stCondLst>
                              <p:cond delay="34000"/>
                            </p:stCondLst>
                            <p:childTnLst>
                              <p:par>
                                <p:cTn id="209" presetID="1" presetClass="entr" presetSubtype="0" fill="hold" nodeType="afterEffect">
                                  <p:stCondLst>
                                    <p:cond delay="0"/>
                                  </p:stCondLst>
                                  <p:childTnLst>
                                    <p:set>
                                      <p:cBhvr>
                                        <p:cTn id="210" dur="1" fill="hold">
                                          <p:stCondLst>
                                            <p:cond delay="499"/>
                                          </p:stCondLst>
                                        </p:cTn>
                                        <p:tgtEl>
                                          <p:spTgt spid="306253"/>
                                        </p:tgtEl>
                                        <p:attrNameLst>
                                          <p:attrName>style.visibility</p:attrName>
                                        </p:attrNameLst>
                                      </p:cBhvr>
                                      <p:to>
                                        <p:strVal val="visible"/>
                                      </p:to>
                                    </p:set>
                                  </p:childTnLst>
                                </p:cTn>
                              </p:par>
                            </p:childTnLst>
                          </p:cTn>
                        </p:par>
                        <p:par>
                          <p:cTn id="211" fill="hold">
                            <p:stCondLst>
                              <p:cond delay="34500"/>
                            </p:stCondLst>
                            <p:childTnLst>
                              <p:par>
                                <p:cTn id="212" presetID="1" presetClass="entr" presetSubtype="0" fill="hold" grpId="0" nodeType="afterEffect">
                                  <p:stCondLst>
                                    <p:cond delay="0"/>
                                  </p:stCondLst>
                                  <p:childTnLst>
                                    <p:set>
                                      <p:cBhvr>
                                        <p:cTn id="213" dur="1" fill="hold">
                                          <p:stCondLst>
                                            <p:cond delay="499"/>
                                          </p:stCondLst>
                                        </p:cTn>
                                        <p:tgtEl>
                                          <p:spTgt spid="306252"/>
                                        </p:tgtEl>
                                        <p:attrNameLst>
                                          <p:attrName>style.visibility</p:attrName>
                                        </p:attrNameLst>
                                      </p:cBhvr>
                                      <p:to>
                                        <p:strVal val="visible"/>
                                      </p:to>
                                    </p:set>
                                  </p:childTnLst>
                                </p:cTn>
                              </p:par>
                            </p:childTnLst>
                          </p:cTn>
                        </p:par>
                        <p:par>
                          <p:cTn id="214" fill="hold">
                            <p:stCondLst>
                              <p:cond delay="35000"/>
                            </p:stCondLst>
                            <p:childTnLst>
                              <p:par>
                                <p:cTn id="215" presetID="1" presetClass="entr" presetSubtype="0" fill="hold" nodeType="afterEffect">
                                  <p:stCondLst>
                                    <p:cond delay="0"/>
                                  </p:stCondLst>
                                  <p:childTnLst>
                                    <p:set>
                                      <p:cBhvr>
                                        <p:cTn id="216" dur="1" fill="hold">
                                          <p:stCondLst>
                                            <p:cond delay="499"/>
                                          </p:stCondLst>
                                        </p:cTn>
                                        <p:tgtEl>
                                          <p:spTgt spid="306233"/>
                                        </p:tgtEl>
                                        <p:attrNameLst>
                                          <p:attrName>style.visibility</p:attrName>
                                        </p:attrNameLst>
                                      </p:cBhvr>
                                      <p:to>
                                        <p:strVal val="visible"/>
                                      </p:to>
                                    </p:set>
                                  </p:childTnLst>
                                </p:cTn>
                              </p:par>
                            </p:childTnLst>
                          </p:cTn>
                        </p:par>
                        <p:par>
                          <p:cTn id="217" fill="hold">
                            <p:stCondLst>
                              <p:cond delay="35500"/>
                            </p:stCondLst>
                            <p:childTnLst>
                              <p:par>
                                <p:cTn id="218" presetID="1" presetClass="entr" presetSubtype="0" fill="hold" grpId="0" nodeType="afterEffect">
                                  <p:stCondLst>
                                    <p:cond delay="0"/>
                                  </p:stCondLst>
                                  <p:childTnLst>
                                    <p:set>
                                      <p:cBhvr>
                                        <p:cTn id="219" dur="1" fill="hold">
                                          <p:stCondLst>
                                            <p:cond delay="499"/>
                                          </p:stCondLst>
                                        </p:cTn>
                                        <p:tgtEl>
                                          <p:spTgt spid="306231"/>
                                        </p:tgtEl>
                                        <p:attrNameLst>
                                          <p:attrName>style.visibility</p:attrName>
                                        </p:attrNameLst>
                                      </p:cBhvr>
                                      <p:to>
                                        <p:strVal val="visible"/>
                                      </p:to>
                                    </p:set>
                                  </p:childTnLst>
                                </p:cTn>
                              </p:par>
                            </p:childTnLst>
                          </p:cTn>
                        </p:par>
                        <p:par>
                          <p:cTn id="220" fill="hold">
                            <p:stCondLst>
                              <p:cond delay="36000"/>
                            </p:stCondLst>
                            <p:childTnLst>
                              <p:par>
                                <p:cTn id="221" presetID="1" presetClass="entr" presetSubtype="0" fill="hold" nodeType="afterEffect">
                                  <p:stCondLst>
                                    <p:cond delay="0"/>
                                  </p:stCondLst>
                                  <p:childTnLst>
                                    <p:set>
                                      <p:cBhvr>
                                        <p:cTn id="222" dur="1" fill="hold">
                                          <p:stCondLst>
                                            <p:cond delay="499"/>
                                          </p:stCondLst>
                                        </p:cTn>
                                        <p:tgtEl>
                                          <p:spTgt spid="306234"/>
                                        </p:tgtEl>
                                        <p:attrNameLst>
                                          <p:attrName>style.visibility</p:attrName>
                                        </p:attrNameLst>
                                      </p:cBhvr>
                                      <p:to>
                                        <p:strVal val="visible"/>
                                      </p:to>
                                    </p:set>
                                  </p:childTnLst>
                                </p:cTn>
                              </p:par>
                            </p:childTnLst>
                          </p:cTn>
                        </p:par>
                        <p:par>
                          <p:cTn id="223" fill="hold">
                            <p:stCondLst>
                              <p:cond delay="36500"/>
                            </p:stCondLst>
                            <p:childTnLst>
                              <p:par>
                                <p:cTn id="224" presetID="1" presetClass="entr" presetSubtype="0" fill="hold" grpId="0" nodeType="afterEffect">
                                  <p:stCondLst>
                                    <p:cond delay="0"/>
                                  </p:stCondLst>
                                  <p:childTnLst>
                                    <p:set>
                                      <p:cBhvr>
                                        <p:cTn id="225" dur="1" fill="hold">
                                          <p:stCondLst>
                                            <p:cond delay="499"/>
                                          </p:stCondLst>
                                        </p:cTn>
                                        <p:tgtEl>
                                          <p:spTgt spid="306232"/>
                                        </p:tgtEl>
                                        <p:attrNameLst>
                                          <p:attrName>style.visibility</p:attrName>
                                        </p:attrNameLst>
                                      </p:cBhvr>
                                      <p:to>
                                        <p:strVal val="visible"/>
                                      </p:to>
                                    </p:set>
                                  </p:childTnLst>
                                </p:cTn>
                              </p:par>
                            </p:childTnLst>
                          </p:cTn>
                        </p:par>
                        <p:par>
                          <p:cTn id="226" fill="hold">
                            <p:stCondLst>
                              <p:cond delay="37000"/>
                            </p:stCondLst>
                            <p:childTnLst>
                              <p:par>
                                <p:cTn id="227" presetID="1" presetClass="entr" presetSubtype="0" fill="hold" nodeType="afterEffect">
                                  <p:stCondLst>
                                    <p:cond delay="0"/>
                                  </p:stCondLst>
                                  <p:childTnLst>
                                    <p:set>
                                      <p:cBhvr>
                                        <p:cTn id="228" dur="1" fill="hold">
                                          <p:stCondLst>
                                            <p:cond delay="499"/>
                                          </p:stCondLst>
                                        </p:cTn>
                                        <p:tgtEl>
                                          <p:spTgt spid="306229"/>
                                        </p:tgtEl>
                                        <p:attrNameLst>
                                          <p:attrName>style.visibility</p:attrName>
                                        </p:attrNameLst>
                                      </p:cBhvr>
                                      <p:to>
                                        <p:strVal val="visible"/>
                                      </p:to>
                                    </p:set>
                                  </p:childTnLst>
                                </p:cTn>
                              </p:par>
                            </p:childTnLst>
                          </p:cTn>
                        </p:par>
                        <p:par>
                          <p:cTn id="229" fill="hold">
                            <p:stCondLst>
                              <p:cond delay="37500"/>
                            </p:stCondLst>
                            <p:childTnLst>
                              <p:par>
                                <p:cTn id="230" presetID="1" presetClass="entr" presetSubtype="0" fill="hold" grpId="0" nodeType="afterEffect">
                                  <p:stCondLst>
                                    <p:cond delay="0"/>
                                  </p:stCondLst>
                                  <p:childTnLst>
                                    <p:set>
                                      <p:cBhvr>
                                        <p:cTn id="231" dur="1" fill="hold">
                                          <p:stCondLst>
                                            <p:cond delay="499"/>
                                          </p:stCondLst>
                                        </p:cTn>
                                        <p:tgtEl>
                                          <p:spTgt spid="306227"/>
                                        </p:tgtEl>
                                        <p:attrNameLst>
                                          <p:attrName>style.visibility</p:attrName>
                                        </p:attrNameLst>
                                      </p:cBhvr>
                                      <p:to>
                                        <p:strVal val="visible"/>
                                      </p:to>
                                    </p:set>
                                  </p:childTnLst>
                                </p:cTn>
                              </p:par>
                            </p:childTnLst>
                          </p:cTn>
                        </p:par>
                        <p:par>
                          <p:cTn id="232" fill="hold">
                            <p:stCondLst>
                              <p:cond delay="38000"/>
                            </p:stCondLst>
                            <p:childTnLst>
                              <p:par>
                                <p:cTn id="233" presetID="1" presetClass="entr" presetSubtype="0" fill="hold" nodeType="afterEffect">
                                  <p:stCondLst>
                                    <p:cond delay="0"/>
                                  </p:stCondLst>
                                  <p:childTnLst>
                                    <p:set>
                                      <p:cBhvr>
                                        <p:cTn id="234" dur="1" fill="hold">
                                          <p:stCondLst>
                                            <p:cond delay="499"/>
                                          </p:stCondLst>
                                        </p:cTn>
                                        <p:tgtEl>
                                          <p:spTgt spid="306230"/>
                                        </p:tgtEl>
                                        <p:attrNameLst>
                                          <p:attrName>style.visibility</p:attrName>
                                        </p:attrNameLst>
                                      </p:cBhvr>
                                      <p:to>
                                        <p:strVal val="visible"/>
                                      </p:to>
                                    </p:set>
                                  </p:childTnLst>
                                </p:cTn>
                              </p:par>
                            </p:childTnLst>
                          </p:cTn>
                        </p:par>
                        <p:par>
                          <p:cTn id="235" fill="hold">
                            <p:stCondLst>
                              <p:cond delay="38500"/>
                            </p:stCondLst>
                            <p:childTnLst>
                              <p:par>
                                <p:cTn id="236" presetID="1" presetClass="entr" presetSubtype="0" fill="hold" grpId="0" nodeType="afterEffect">
                                  <p:stCondLst>
                                    <p:cond delay="0"/>
                                  </p:stCondLst>
                                  <p:childTnLst>
                                    <p:set>
                                      <p:cBhvr>
                                        <p:cTn id="237" dur="1" fill="hold">
                                          <p:stCondLst>
                                            <p:cond delay="499"/>
                                          </p:stCondLst>
                                        </p:cTn>
                                        <p:tgtEl>
                                          <p:spTgt spid="306228"/>
                                        </p:tgtEl>
                                        <p:attrNameLst>
                                          <p:attrName>style.visibility</p:attrName>
                                        </p:attrNameLst>
                                      </p:cBhvr>
                                      <p:to>
                                        <p:strVal val="visible"/>
                                      </p:to>
                                    </p:set>
                                  </p:childTnLst>
                                </p:cTn>
                              </p:par>
                            </p:childTnLst>
                          </p:cTn>
                        </p:par>
                        <p:par>
                          <p:cTn id="238" fill="hold">
                            <p:stCondLst>
                              <p:cond delay="39000"/>
                            </p:stCondLst>
                            <p:childTnLst>
                              <p:par>
                                <p:cTn id="239" presetID="1" presetClass="entr" presetSubtype="0" fill="hold" nodeType="afterEffect">
                                  <p:stCondLst>
                                    <p:cond delay="0"/>
                                  </p:stCondLst>
                                  <p:childTnLst>
                                    <p:set>
                                      <p:cBhvr>
                                        <p:cTn id="240" dur="1" fill="hold">
                                          <p:stCondLst>
                                            <p:cond delay="499"/>
                                          </p:stCondLst>
                                        </p:cTn>
                                        <p:tgtEl>
                                          <p:spTgt spid="306221"/>
                                        </p:tgtEl>
                                        <p:attrNameLst>
                                          <p:attrName>style.visibility</p:attrName>
                                        </p:attrNameLst>
                                      </p:cBhvr>
                                      <p:to>
                                        <p:strVal val="visible"/>
                                      </p:to>
                                    </p:set>
                                  </p:childTnLst>
                                </p:cTn>
                              </p:par>
                            </p:childTnLst>
                          </p:cTn>
                        </p:par>
                        <p:par>
                          <p:cTn id="241" fill="hold">
                            <p:stCondLst>
                              <p:cond delay="39500"/>
                            </p:stCondLst>
                            <p:childTnLst>
                              <p:par>
                                <p:cTn id="242" presetID="1" presetClass="entr" presetSubtype="0" fill="hold" grpId="0" nodeType="afterEffect">
                                  <p:stCondLst>
                                    <p:cond delay="0"/>
                                  </p:stCondLst>
                                  <p:childTnLst>
                                    <p:set>
                                      <p:cBhvr>
                                        <p:cTn id="243" dur="1" fill="hold">
                                          <p:stCondLst>
                                            <p:cond delay="499"/>
                                          </p:stCondLst>
                                        </p:cTn>
                                        <p:tgtEl>
                                          <p:spTgt spid="306219"/>
                                        </p:tgtEl>
                                        <p:attrNameLst>
                                          <p:attrName>style.visibility</p:attrName>
                                        </p:attrNameLst>
                                      </p:cBhvr>
                                      <p:to>
                                        <p:strVal val="visible"/>
                                      </p:to>
                                    </p:set>
                                  </p:childTnLst>
                                </p:cTn>
                              </p:par>
                            </p:childTnLst>
                          </p:cTn>
                        </p:par>
                        <p:par>
                          <p:cTn id="244" fill="hold">
                            <p:stCondLst>
                              <p:cond delay="40000"/>
                            </p:stCondLst>
                            <p:childTnLst>
                              <p:par>
                                <p:cTn id="245" presetID="1" presetClass="entr" presetSubtype="0" fill="hold" nodeType="afterEffect">
                                  <p:stCondLst>
                                    <p:cond delay="0"/>
                                  </p:stCondLst>
                                  <p:childTnLst>
                                    <p:set>
                                      <p:cBhvr>
                                        <p:cTn id="246" dur="1" fill="hold">
                                          <p:stCondLst>
                                            <p:cond delay="499"/>
                                          </p:stCondLst>
                                        </p:cTn>
                                        <p:tgtEl>
                                          <p:spTgt spid="306222"/>
                                        </p:tgtEl>
                                        <p:attrNameLst>
                                          <p:attrName>style.visibility</p:attrName>
                                        </p:attrNameLst>
                                      </p:cBhvr>
                                      <p:to>
                                        <p:strVal val="visible"/>
                                      </p:to>
                                    </p:set>
                                  </p:childTnLst>
                                </p:cTn>
                              </p:par>
                            </p:childTnLst>
                          </p:cTn>
                        </p:par>
                        <p:par>
                          <p:cTn id="247" fill="hold">
                            <p:stCondLst>
                              <p:cond delay="40500"/>
                            </p:stCondLst>
                            <p:childTnLst>
                              <p:par>
                                <p:cTn id="248" presetID="1" presetClass="entr" presetSubtype="0" fill="hold" grpId="0" nodeType="afterEffect">
                                  <p:stCondLst>
                                    <p:cond delay="0"/>
                                  </p:stCondLst>
                                  <p:childTnLst>
                                    <p:set>
                                      <p:cBhvr>
                                        <p:cTn id="249" dur="1" fill="hold">
                                          <p:stCondLst>
                                            <p:cond delay="499"/>
                                          </p:stCondLst>
                                        </p:cTn>
                                        <p:tgtEl>
                                          <p:spTgt spid="306220"/>
                                        </p:tgtEl>
                                        <p:attrNameLst>
                                          <p:attrName>style.visibility</p:attrName>
                                        </p:attrNameLst>
                                      </p:cBhvr>
                                      <p:to>
                                        <p:strVal val="visible"/>
                                      </p:to>
                                    </p:set>
                                  </p:childTnLst>
                                </p:cTn>
                              </p:par>
                            </p:childTnLst>
                          </p:cTn>
                        </p:par>
                        <p:par>
                          <p:cTn id="250" fill="hold">
                            <p:stCondLst>
                              <p:cond delay="41000"/>
                            </p:stCondLst>
                            <p:childTnLst>
                              <p:par>
                                <p:cTn id="251" presetID="1" presetClass="entr" presetSubtype="0" fill="hold" nodeType="afterEffect">
                                  <p:stCondLst>
                                    <p:cond delay="0"/>
                                  </p:stCondLst>
                                  <p:childTnLst>
                                    <p:set>
                                      <p:cBhvr>
                                        <p:cTn id="252" dur="1" fill="hold">
                                          <p:stCondLst>
                                            <p:cond delay="499"/>
                                          </p:stCondLst>
                                        </p:cTn>
                                        <p:tgtEl>
                                          <p:spTgt spid="306225"/>
                                        </p:tgtEl>
                                        <p:attrNameLst>
                                          <p:attrName>style.visibility</p:attrName>
                                        </p:attrNameLst>
                                      </p:cBhvr>
                                      <p:to>
                                        <p:strVal val="visible"/>
                                      </p:to>
                                    </p:set>
                                  </p:childTnLst>
                                </p:cTn>
                              </p:par>
                            </p:childTnLst>
                          </p:cTn>
                        </p:par>
                        <p:par>
                          <p:cTn id="253" fill="hold">
                            <p:stCondLst>
                              <p:cond delay="41500"/>
                            </p:stCondLst>
                            <p:childTnLst>
                              <p:par>
                                <p:cTn id="254" presetID="1" presetClass="entr" presetSubtype="0" fill="hold" grpId="0" nodeType="afterEffect">
                                  <p:stCondLst>
                                    <p:cond delay="0"/>
                                  </p:stCondLst>
                                  <p:childTnLst>
                                    <p:set>
                                      <p:cBhvr>
                                        <p:cTn id="255" dur="1" fill="hold">
                                          <p:stCondLst>
                                            <p:cond delay="499"/>
                                          </p:stCondLst>
                                        </p:cTn>
                                        <p:tgtEl>
                                          <p:spTgt spid="306223"/>
                                        </p:tgtEl>
                                        <p:attrNameLst>
                                          <p:attrName>style.visibility</p:attrName>
                                        </p:attrNameLst>
                                      </p:cBhvr>
                                      <p:to>
                                        <p:strVal val="visible"/>
                                      </p:to>
                                    </p:set>
                                  </p:childTnLst>
                                </p:cTn>
                              </p:par>
                            </p:childTnLst>
                          </p:cTn>
                        </p:par>
                        <p:par>
                          <p:cTn id="256" fill="hold">
                            <p:stCondLst>
                              <p:cond delay="42000"/>
                            </p:stCondLst>
                            <p:childTnLst>
                              <p:par>
                                <p:cTn id="257" presetID="1" presetClass="entr" presetSubtype="0" fill="hold" nodeType="afterEffect">
                                  <p:stCondLst>
                                    <p:cond delay="0"/>
                                  </p:stCondLst>
                                  <p:childTnLst>
                                    <p:set>
                                      <p:cBhvr>
                                        <p:cTn id="258" dur="1" fill="hold">
                                          <p:stCondLst>
                                            <p:cond delay="499"/>
                                          </p:stCondLst>
                                        </p:cTn>
                                        <p:tgtEl>
                                          <p:spTgt spid="306226"/>
                                        </p:tgtEl>
                                        <p:attrNameLst>
                                          <p:attrName>style.visibility</p:attrName>
                                        </p:attrNameLst>
                                      </p:cBhvr>
                                      <p:to>
                                        <p:strVal val="visible"/>
                                      </p:to>
                                    </p:set>
                                  </p:childTnLst>
                                </p:cTn>
                              </p:par>
                            </p:childTnLst>
                          </p:cTn>
                        </p:par>
                        <p:par>
                          <p:cTn id="259" fill="hold">
                            <p:stCondLst>
                              <p:cond delay="42500"/>
                            </p:stCondLst>
                            <p:childTnLst>
                              <p:par>
                                <p:cTn id="260" presetID="1" presetClass="entr" presetSubtype="0" fill="hold" grpId="0" nodeType="afterEffect">
                                  <p:stCondLst>
                                    <p:cond delay="0"/>
                                  </p:stCondLst>
                                  <p:childTnLst>
                                    <p:set>
                                      <p:cBhvr>
                                        <p:cTn id="261" dur="1" fill="hold">
                                          <p:stCondLst>
                                            <p:cond delay="499"/>
                                          </p:stCondLst>
                                        </p:cTn>
                                        <p:tgtEl>
                                          <p:spTgt spid="306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animBg="1"/>
      <p:bldP spid="306189" grpId="0" animBg="1"/>
      <p:bldP spid="306190" grpId="0" animBg="1"/>
      <p:bldP spid="306195" grpId="0" animBg="1"/>
      <p:bldP spid="306196" grpId="0" animBg="1"/>
      <p:bldP spid="306197" grpId="0" animBg="1"/>
      <p:bldP spid="306198" grpId="0" animBg="1"/>
      <p:bldP spid="306207" grpId="0" animBg="1"/>
      <p:bldP spid="306208" grpId="0" animBg="1"/>
      <p:bldP spid="306211" grpId="0" animBg="1"/>
      <p:bldP spid="306212" grpId="0" animBg="1"/>
      <p:bldP spid="306215" grpId="0" animBg="1"/>
      <p:bldP spid="306216" grpId="0" animBg="1"/>
      <p:bldP spid="306219" grpId="0" animBg="1"/>
      <p:bldP spid="306220" grpId="0" animBg="1"/>
      <p:bldP spid="306223" grpId="0" animBg="1"/>
      <p:bldP spid="306224" grpId="0" animBg="1"/>
      <p:bldP spid="306227" grpId="0" animBg="1"/>
      <p:bldP spid="306228" grpId="0" animBg="1"/>
      <p:bldP spid="306231" grpId="0" animBg="1"/>
      <p:bldP spid="306232" grpId="0" animBg="1"/>
      <p:bldP spid="306235" grpId="0" animBg="1"/>
      <p:bldP spid="306236" grpId="0" animBg="1"/>
      <p:bldP spid="306238" grpId="0" animBg="1"/>
      <p:bldP spid="306240" grpId="0" animBg="1"/>
      <p:bldP spid="306242" grpId="0" animBg="1"/>
      <p:bldP spid="306244" grpId="0" animBg="1"/>
      <p:bldP spid="306246" grpId="0" animBg="1"/>
      <p:bldP spid="306248" grpId="0" animBg="1"/>
      <p:bldP spid="306250" grpId="0" animBg="1" autoUpdateAnimBg="0"/>
      <p:bldP spid="306252" grpId="0" animBg="1"/>
      <p:bldP spid="306254" grpId="0" animBg="1"/>
      <p:bldP spid="306255" grpId="0" animBg="1"/>
      <p:bldP spid="306256" grpId="0" animBg="1"/>
      <p:bldP spid="306257" grpId="0" animBg="1"/>
      <p:bldP spid="306258" grpId="0" animBg="1"/>
      <p:bldP spid="306259" grpId="0" animBg="1"/>
      <p:bldP spid="306260" grpId="0" animBg="1"/>
      <p:bldP spid="306261" grpId="0" animBg="1"/>
      <p:bldP spid="306262" grpId="0" animBg="1"/>
      <p:bldP spid="306263" grpId="0" animBg="1"/>
      <p:bldP spid="306264" grpId="0" animBg="1"/>
      <p:bldP spid="3062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Breadth First Crawlers</a:t>
            </a:r>
          </a:p>
        </p:txBody>
      </p:sp>
      <p:pic>
        <p:nvPicPr>
          <p:cNvPr id="56323" name="Picture 3" descr="spider1"/>
          <p:cNvPicPr>
            <a:picLocks noChangeAspect="1" noChangeArrowheads="1"/>
          </p:cNvPicPr>
          <p:nvPr/>
        </p:nvPicPr>
        <p:blipFill>
          <a:blip r:embed="rId3"/>
          <a:srcRect/>
          <a:stretch>
            <a:fillRect/>
          </a:stretch>
        </p:blipFill>
        <p:spPr bwMode="auto">
          <a:xfrm>
            <a:off x="1143000" y="1524000"/>
            <a:ext cx="6858000" cy="441960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Depth First Crawlers</a:t>
            </a:r>
          </a:p>
        </p:txBody>
      </p:sp>
      <p:sp>
        <p:nvSpPr>
          <p:cNvPr id="58371" name="Rectangle 3"/>
          <p:cNvSpPr>
            <a:spLocks noGrp="1" noChangeArrowheads="1"/>
          </p:cNvSpPr>
          <p:nvPr>
            <p:ph type="body" idx="1"/>
          </p:nvPr>
        </p:nvSpPr>
        <p:spPr/>
        <p:txBody>
          <a:bodyPr/>
          <a:lstStyle/>
          <a:p>
            <a:pPr eaLnBrk="1" hangingPunct="1"/>
            <a:r>
              <a:rPr lang="en-US"/>
              <a:t>Use depth first search (DFS) algorithm</a:t>
            </a:r>
          </a:p>
          <a:p>
            <a:pPr eaLnBrk="1" hangingPunct="1">
              <a:buFontTx/>
              <a:buChar char="•"/>
            </a:pPr>
            <a:r>
              <a:rPr lang="en-US"/>
              <a:t>Get the 1</a:t>
            </a:r>
            <a:r>
              <a:rPr lang="en-US" baseline="30000"/>
              <a:t>st</a:t>
            </a:r>
            <a:r>
              <a:rPr lang="en-US"/>
              <a:t> link not visited from the start page</a:t>
            </a:r>
          </a:p>
          <a:p>
            <a:pPr eaLnBrk="1" hangingPunct="1">
              <a:buFontTx/>
              <a:buChar char="•"/>
            </a:pPr>
            <a:r>
              <a:rPr lang="en-US"/>
              <a:t>Visit link and get 1</a:t>
            </a:r>
            <a:r>
              <a:rPr lang="en-US" baseline="30000"/>
              <a:t>st</a:t>
            </a:r>
            <a:r>
              <a:rPr lang="en-US"/>
              <a:t> non-visited link</a:t>
            </a:r>
          </a:p>
          <a:p>
            <a:pPr eaLnBrk="1" hangingPunct="1">
              <a:buFontTx/>
              <a:buChar char="•"/>
            </a:pPr>
            <a:r>
              <a:rPr lang="en-US"/>
              <a:t>Repeat above step till no no-visited links</a:t>
            </a:r>
          </a:p>
          <a:p>
            <a:pPr eaLnBrk="1" hangingPunct="1">
              <a:buFontTx/>
              <a:buChar char="•"/>
            </a:pPr>
            <a:r>
              <a:rPr lang="en-US"/>
              <a:t>Go to next non-visited link in the previous level and repeat 2</a:t>
            </a:r>
            <a:r>
              <a:rPr lang="en-US" baseline="30000"/>
              <a:t>nd</a:t>
            </a:r>
            <a:r>
              <a:rPr lang="en-US"/>
              <a:t> step</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Search Strategies DF</a:t>
            </a:r>
          </a:p>
        </p:txBody>
      </p:sp>
      <p:sp>
        <p:nvSpPr>
          <p:cNvPr id="307203" name="Oval 3"/>
          <p:cNvSpPr>
            <a:spLocks noChangeArrowheads="1"/>
          </p:cNvSpPr>
          <p:nvPr/>
        </p:nvSpPr>
        <p:spPr bwMode="auto">
          <a:xfrm>
            <a:off x="64008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20" name="Oval 4"/>
          <p:cNvSpPr>
            <a:spLocks noChangeArrowheads="1"/>
          </p:cNvSpPr>
          <p:nvPr/>
        </p:nvSpPr>
        <p:spPr bwMode="auto">
          <a:xfrm>
            <a:off x="4419600" y="2895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05" name="AutoShape 5"/>
          <p:cNvCxnSpPr>
            <a:cxnSpLocks noChangeShapeType="1"/>
            <a:stCxn id="60420" idx="3"/>
          </p:cNvCxnSpPr>
          <p:nvPr/>
        </p:nvCxnSpPr>
        <p:spPr bwMode="auto">
          <a:xfrm flipH="1">
            <a:off x="4005263" y="3090863"/>
            <a:ext cx="447675" cy="600075"/>
          </a:xfrm>
          <a:prstGeom prst="straightConnector1">
            <a:avLst/>
          </a:prstGeom>
          <a:noFill/>
          <a:ln w="9525">
            <a:solidFill>
              <a:schemeClr val="tx1"/>
            </a:solidFill>
            <a:round/>
            <a:headEnd/>
            <a:tailEnd type="triangle" w="med" len="med"/>
          </a:ln>
        </p:spPr>
      </p:cxnSp>
      <p:cxnSp>
        <p:nvCxnSpPr>
          <p:cNvPr id="307206" name="AutoShape 6"/>
          <p:cNvCxnSpPr>
            <a:cxnSpLocks noChangeShapeType="1"/>
            <a:stCxn id="60420" idx="5"/>
          </p:cNvCxnSpPr>
          <p:nvPr/>
        </p:nvCxnSpPr>
        <p:spPr bwMode="auto">
          <a:xfrm>
            <a:off x="4614863" y="3090863"/>
            <a:ext cx="523875" cy="600075"/>
          </a:xfrm>
          <a:prstGeom prst="straightConnector1">
            <a:avLst/>
          </a:prstGeom>
          <a:noFill/>
          <a:ln w="9525">
            <a:solidFill>
              <a:schemeClr val="tx1"/>
            </a:solidFill>
            <a:round/>
            <a:headEnd/>
            <a:tailEnd type="triangle" w="med" len="med"/>
          </a:ln>
        </p:spPr>
      </p:cxnSp>
      <p:cxnSp>
        <p:nvCxnSpPr>
          <p:cNvPr id="307207" name="AutoShape 7"/>
          <p:cNvCxnSpPr>
            <a:cxnSpLocks noChangeShapeType="1"/>
            <a:stCxn id="60420" idx="6"/>
            <a:endCxn id="307203" idx="1"/>
          </p:cNvCxnSpPr>
          <p:nvPr/>
        </p:nvCxnSpPr>
        <p:spPr bwMode="auto">
          <a:xfrm>
            <a:off x="4648200" y="3009900"/>
            <a:ext cx="1785938" cy="681038"/>
          </a:xfrm>
          <a:prstGeom prst="straightConnector1">
            <a:avLst/>
          </a:prstGeom>
          <a:noFill/>
          <a:ln w="9525">
            <a:solidFill>
              <a:schemeClr val="tx1"/>
            </a:solidFill>
            <a:round/>
            <a:headEnd/>
            <a:tailEnd type="triangle" w="med" len="med"/>
          </a:ln>
        </p:spPr>
      </p:cxnSp>
      <p:cxnSp>
        <p:nvCxnSpPr>
          <p:cNvPr id="307208" name="AutoShape 8"/>
          <p:cNvCxnSpPr>
            <a:cxnSpLocks noChangeShapeType="1"/>
          </p:cNvCxnSpPr>
          <p:nvPr/>
        </p:nvCxnSpPr>
        <p:spPr bwMode="auto">
          <a:xfrm flipH="1">
            <a:off x="2590800" y="3009900"/>
            <a:ext cx="1828800" cy="762000"/>
          </a:xfrm>
          <a:prstGeom prst="straightConnector1">
            <a:avLst/>
          </a:prstGeom>
          <a:noFill/>
          <a:ln w="9525">
            <a:solidFill>
              <a:schemeClr val="tx1"/>
            </a:solidFill>
            <a:round/>
            <a:headEnd/>
            <a:tailEnd type="triangle" w="med" len="med"/>
          </a:ln>
        </p:spPr>
      </p:cxnSp>
      <p:cxnSp>
        <p:nvCxnSpPr>
          <p:cNvPr id="307209" name="AutoShape 9"/>
          <p:cNvCxnSpPr>
            <a:cxnSpLocks noChangeShapeType="1"/>
          </p:cNvCxnSpPr>
          <p:nvPr/>
        </p:nvCxnSpPr>
        <p:spPr bwMode="auto">
          <a:xfrm flipH="1">
            <a:off x="1524000" y="3771900"/>
            <a:ext cx="838200" cy="762000"/>
          </a:xfrm>
          <a:prstGeom prst="straightConnector1">
            <a:avLst/>
          </a:prstGeom>
          <a:noFill/>
          <a:ln w="9525">
            <a:solidFill>
              <a:schemeClr val="tx1"/>
            </a:solidFill>
            <a:round/>
            <a:headEnd/>
            <a:tailEnd type="triangle" w="med" len="med"/>
          </a:ln>
        </p:spPr>
      </p:cxnSp>
      <p:cxnSp>
        <p:nvCxnSpPr>
          <p:cNvPr id="307210" name="AutoShape 10"/>
          <p:cNvCxnSpPr>
            <a:cxnSpLocks noChangeShapeType="1"/>
          </p:cNvCxnSpPr>
          <p:nvPr/>
        </p:nvCxnSpPr>
        <p:spPr bwMode="auto">
          <a:xfrm flipH="1">
            <a:off x="2024063" y="3852863"/>
            <a:ext cx="371475" cy="600075"/>
          </a:xfrm>
          <a:prstGeom prst="straightConnector1">
            <a:avLst/>
          </a:prstGeom>
          <a:noFill/>
          <a:ln w="9525">
            <a:solidFill>
              <a:schemeClr val="tx1"/>
            </a:solidFill>
            <a:round/>
            <a:headEnd/>
            <a:tailEnd type="triangle" w="med" len="med"/>
          </a:ln>
        </p:spPr>
      </p:cxnSp>
      <p:cxnSp>
        <p:nvCxnSpPr>
          <p:cNvPr id="307211" name="AutoShape 11"/>
          <p:cNvCxnSpPr>
            <a:cxnSpLocks noChangeShapeType="1"/>
          </p:cNvCxnSpPr>
          <p:nvPr/>
        </p:nvCxnSpPr>
        <p:spPr bwMode="auto">
          <a:xfrm flipH="1">
            <a:off x="2395538" y="3852863"/>
            <a:ext cx="161925" cy="600075"/>
          </a:xfrm>
          <a:prstGeom prst="straightConnector1">
            <a:avLst/>
          </a:prstGeom>
          <a:noFill/>
          <a:ln w="9525">
            <a:solidFill>
              <a:schemeClr val="tx1"/>
            </a:solidFill>
            <a:round/>
            <a:headEnd/>
            <a:tailEnd type="triangle" w="med" len="med"/>
          </a:ln>
        </p:spPr>
      </p:cxnSp>
      <p:cxnSp>
        <p:nvCxnSpPr>
          <p:cNvPr id="307212" name="AutoShape 12"/>
          <p:cNvCxnSpPr>
            <a:cxnSpLocks noChangeShapeType="1"/>
          </p:cNvCxnSpPr>
          <p:nvPr/>
        </p:nvCxnSpPr>
        <p:spPr bwMode="auto">
          <a:xfrm>
            <a:off x="2590800" y="3771900"/>
            <a:ext cx="261938" cy="681038"/>
          </a:xfrm>
          <a:prstGeom prst="straightConnector1">
            <a:avLst/>
          </a:prstGeom>
          <a:noFill/>
          <a:ln w="9525">
            <a:solidFill>
              <a:schemeClr val="tx1"/>
            </a:solidFill>
            <a:round/>
            <a:headEnd/>
            <a:tailEnd type="triangle" w="med" len="med"/>
          </a:ln>
        </p:spPr>
      </p:cxnSp>
      <p:sp>
        <p:nvSpPr>
          <p:cNvPr id="307213" name="Oval 13"/>
          <p:cNvSpPr>
            <a:spLocks noChangeArrowheads="1"/>
          </p:cNvSpPr>
          <p:nvPr/>
        </p:nvSpPr>
        <p:spPr bwMode="auto">
          <a:xfrm>
            <a:off x="3962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14" name="Oval 14"/>
          <p:cNvSpPr>
            <a:spLocks noChangeArrowheads="1"/>
          </p:cNvSpPr>
          <p:nvPr/>
        </p:nvSpPr>
        <p:spPr bwMode="auto">
          <a:xfrm>
            <a:off x="44196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15" name="AutoShape 15"/>
          <p:cNvCxnSpPr>
            <a:cxnSpLocks noChangeShapeType="1"/>
          </p:cNvCxnSpPr>
          <p:nvPr/>
        </p:nvCxnSpPr>
        <p:spPr bwMode="auto">
          <a:xfrm flipH="1">
            <a:off x="3429000" y="3771900"/>
            <a:ext cx="381000" cy="762000"/>
          </a:xfrm>
          <a:prstGeom prst="straightConnector1">
            <a:avLst/>
          </a:prstGeom>
          <a:noFill/>
          <a:ln w="9525">
            <a:solidFill>
              <a:schemeClr val="tx1"/>
            </a:solidFill>
            <a:round/>
            <a:headEnd/>
            <a:tailEnd type="triangle" w="med" len="med"/>
          </a:ln>
        </p:spPr>
      </p:cxnSp>
      <p:cxnSp>
        <p:nvCxnSpPr>
          <p:cNvPr id="307216" name="AutoShape 16"/>
          <p:cNvCxnSpPr>
            <a:cxnSpLocks noChangeShapeType="1"/>
          </p:cNvCxnSpPr>
          <p:nvPr/>
        </p:nvCxnSpPr>
        <p:spPr bwMode="auto">
          <a:xfrm flipH="1">
            <a:off x="3776663" y="3852863"/>
            <a:ext cx="66675" cy="600075"/>
          </a:xfrm>
          <a:prstGeom prst="straightConnector1">
            <a:avLst/>
          </a:prstGeom>
          <a:noFill/>
          <a:ln w="9525">
            <a:solidFill>
              <a:schemeClr val="tx1"/>
            </a:solidFill>
            <a:round/>
            <a:headEnd/>
            <a:tailEnd type="triangle" w="med" len="med"/>
          </a:ln>
        </p:spPr>
      </p:cxnSp>
      <p:cxnSp>
        <p:nvCxnSpPr>
          <p:cNvPr id="307217" name="AutoShape 17"/>
          <p:cNvCxnSpPr>
            <a:cxnSpLocks noChangeShapeType="1"/>
            <a:endCxn id="307213" idx="1"/>
          </p:cNvCxnSpPr>
          <p:nvPr/>
        </p:nvCxnSpPr>
        <p:spPr bwMode="auto">
          <a:xfrm flipH="1">
            <a:off x="3995738" y="3852863"/>
            <a:ext cx="9525" cy="600075"/>
          </a:xfrm>
          <a:prstGeom prst="straightConnector1">
            <a:avLst/>
          </a:prstGeom>
          <a:noFill/>
          <a:ln w="9525">
            <a:solidFill>
              <a:schemeClr val="tx1"/>
            </a:solidFill>
            <a:round/>
            <a:headEnd/>
            <a:tailEnd type="triangle" w="med" len="med"/>
          </a:ln>
        </p:spPr>
      </p:cxnSp>
      <p:cxnSp>
        <p:nvCxnSpPr>
          <p:cNvPr id="307218" name="AutoShape 18"/>
          <p:cNvCxnSpPr>
            <a:cxnSpLocks noChangeShapeType="1"/>
            <a:endCxn id="307214" idx="1"/>
          </p:cNvCxnSpPr>
          <p:nvPr/>
        </p:nvCxnSpPr>
        <p:spPr bwMode="auto">
          <a:xfrm>
            <a:off x="4038600" y="3771900"/>
            <a:ext cx="414338" cy="681038"/>
          </a:xfrm>
          <a:prstGeom prst="straightConnector1">
            <a:avLst/>
          </a:prstGeom>
          <a:noFill/>
          <a:ln w="9525">
            <a:solidFill>
              <a:schemeClr val="tx1"/>
            </a:solidFill>
            <a:round/>
            <a:headEnd/>
            <a:tailEnd type="triangle" w="med" len="med"/>
          </a:ln>
        </p:spPr>
      </p:cxnSp>
      <p:sp>
        <p:nvSpPr>
          <p:cNvPr id="307219" name="Oval 19"/>
          <p:cNvSpPr>
            <a:spLocks noChangeArrowheads="1"/>
          </p:cNvSpPr>
          <p:nvPr/>
        </p:nvSpPr>
        <p:spPr bwMode="auto">
          <a:xfrm>
            <a:off x="5105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20" name="Oval 20"/>
          <p:cNvSpPr>
            <a:spLocks noChangeArrowheads="1"/>
          </p:cNvSpPr>
          <p:nvPr/>
        </p:nvSpPr>
        <p:spPr bwMode="auto">
          <a:xfrm>
            <a:off x="5486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21" name="Oval 21"/>
          <p:cNvSpPr>
            <a:spLocks noChangeArrowheads="1"/>
          </p:cNvSpPr>
          <p:nvPr/>
        </p:nvSpPr>
        <p:spPr bwMode="auto">
          <a:xfrm>
            <a:off x="5867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22" name="Oval 22"/>
          <p:cNvSpPr>
            <a:spLocks noChangeArrowheads="1"/>
          </p:cNvSpPr>
          <p:nvPr/>
        </p:nvSpPr>
        <p:spPr bwMode="auto">
          <a:xfrm>
            <a:off x="4724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23" name="AutoShape 23"/>
          <p:cNvCxnSpPr>
            <a:cxnSpLocks noChangeShapeType="1"/>
            <a:endCxn id="307222" idx="6"/>
          </p:cNvCxnSpPr>
          <p:nvPr/>
        </p:nvCxnSpPr>
        <p:spPr bwMode="auto">
          <a:xfrm flipH="1">
            <a:off x="4953000" y="3771900"/>
            <a:ext cx="152400" cy="762000"/>
          </a:xfrm>
          <a:prstGeom prst="straightConnector1">
            <a:avLst/>
          </a:prstGeom>
          <a:noFill/>
          <a:ln w="9525">
            <a:solidFill>
              <a:schemeClr val="tx1"/>
            </a:solidFill>
            <a:round/>
            <a:headEnd/>
            <a:tailEnd type="triangle" w="med" len="med"/>
          </a:ln>
        </p:spPr>
      </p:cxnSp>
      <p:cxnSp>
        <p:nvCxnSpPr>
          <p:cNvPr id="307224" name="AutoShape 24"/>
          <p:cNvCxnSpPr>
            <a:cxnSpLocks noChangeShapeType="1"/>
            <a:endCxn id="307219" idx="7"/>
          </p:cNvCxnSpPr>
          <p:nvPr/>
        </p:nvCxnSpPr>
        <p:spPr bwMode="auto">
          <a:xfrm>
            <a:off x="5138738" y="3852863"/>
            <a:ext cx="161925" cy="600075"/>
          </a:xfrm>
          <a:prstGeom prst="straightConnector1">
            <a:avLst/>
          </a:prstGeom>
          <a:noFill/>
          <a:ln w="9525">
            <a:solidFill>
              <a:schemeClr val="tx1"/>
            </a:solidFill>
            <a:round/>
            <a:headEnd/>
            <a:tailEnd type="triangle" w="med" len="med"/>
          </a:ln>
        </p:spPr>
      </p:cxnSp>
      <p:cxnSp>
        <p:nvCxnSpPr>
          <p:cNvPr id="307225" name="AutoShape 25"/>
          <p:cNvCxnSpPr>
            <a:cxnSpLocks noChangeShapeType="1"/>
            <a:endCxn id="307220" idx="1"/>
          </p:cNvCxnSpPr>
          <p:nvPr/>
        </p:nvCxnSpPr>
        <p:spPr bwMode="auto">
          <a:xfrm>
            <a:off x="5300663" y="3852863"/>
            <a:ext cx="219075" cy="600075"/>
          </a:xfrm>
          <a:prstGeom prst="straightConnector1">
            <a:avLst/>
          </a:prstGeom>
          <a:noFill/>
          <a:ln w="9525">
            <a:solidFill>
              <a:schemeClr val="tx1"/>
            </a:solidFill>
            <a:round/>
            <a:headEnd/>
            <a:tailEnd type="triangle" w="med" len="med"/>
          </a:ln>
        </p:spPr>
      </p:cxnSp>
      <p:cxnSp>
        <p:nvCxnSpPr>
          <p:cNvPr id="307226" name="AutoShape 26"/>
          <p:cNvCxnSpPr>
            <a:cxnSpLocks noChangeShapeType="1"/>
            <a:endCxn id="307221" idx="1"/>
          </p:cNvCxnSpPr>
          <p:nvPr/>
        </p:nvCxnSpPr>
        <p:spPr bwMode="auto">
          <a:xfrm>
            <a:off x="5334000" y="3771900"/>
            <a:ext cx="566738" cy="681038"/>
          </a:xfrm>
          <a:prstGeom prst="straightConnector1">
            <a:avLst/>
          </a:prstGeom>
          <a:noFill/>
          <a:ln w="9525">
            <a:solidFill>
              <a:schemeClr val="tx1"/>
            </a:solidFill>
            <a:round/>
            <a:headEnd/>
            <a:tailEnd type="triangle" w="med" len="med"/>
          </a:ln>
        </p:spPr>
      </p:cxnSp>
      <p:cxnSp>
        <p:nvCxnSpPr>
          <p:cNvPr id="307227" name="AutoShape 27"/>
          <p:cNvCxnSpPr>
            <a:cxnSpLocks noChangeShapeType="1"/>
          </p:cNvCxnSpPr>
          <p:nvPr/>
        </p:nvCxnSpPr>
        <p:spPr bwMode="auto">
          <a:xfrm>
            <a:off x="6400800" y="3771900"/>
            <a:ext cx="76200" cy="762000"/>
          </a:xfrm>
          <a:prstGeom prst="straightConnector1">
            <a:avLst/>
          </a:prstGeom>
          <a:noFill/>
          <a:ln w="9525">
            <a:solidFill>
              <a:schemeClr val="tx1"/>
            </a:solidFill>
            <a:round/>
            <a:headEnd/>
            <a:tailEnd type="triangle" w="med" len="med"/>
          </a:ln>
        </p:spPr>
      </p:cxnSp>
      <p:cxnSp>
        <p:nvCxnSpPr>
          <p:cNvPr id="307228" name="AutoShape 28"/>
          <p:cNvCxnSpPr>
            <a:cxnSpLocks noChangeShapeType="1"/>
          </p:cNvCxnSpPr>
          <p:nvPr/>
        </p:nvCxnSpPr>
        <p:spPr bwMode="auto">
          <a:xfrm>
            <a:off x="6434138" y="3852863"/>
            <a:ext cx="542925" cy="600075"/>
          </a:xfrm>
          <a:prstGeom prst="straightConnector1">
            <a:avLst/>
          </a:prstGeom>
          <a:noFill/>
          <a:ln w="9525">
            <a:solidFill>
              <a:schemeClr val="tx1"/>
            </a:solidFill>
            <a:round/>
            <a:headEnd/>
            <a:tailEnd type="triangle" w="med" len="med"/>
          </a:ln>
        </p:spPr>
      </p:cxnSp>
      <p:cxnSp>
        <p:nvCxnSpPr>
          <p:cNvPr id="307229" name="AutoShape 29"/>
          <p:cNvCxnSpPr>
            <a:cxnSpLocks noChangeShapeType="1"/>
          </p:cNvCxnSpPr>
          <p:nvPr/>
        </p:nvCxnSpPr>
        <p:spPr bwMode="auto">
          <a:xfrm>
            <a:off x="6596063" y="3852863"/>
            <a:ext cx="828675" cy="600075"/>
          </a:xfrm>
          <a:prstGeom prst="straightConnector1">
            <a:avLst/>
          </a:prstGeom>
          <a:noFill/>
          <a:ln w="9525">
            <a:solidFill>
              <a:schemeClr val="tx1"/>
            </a:solidFill>
            <a:round/>
            <a:headEnd/>
            <a:tailEnd type="triangle" w="med" len="med"/>
          </a:ln>
        </p:spPr>
      </p:cxnSp>
      <p:cxnSp>
        <p:nvCxnSpPr>
          <p:cNvPr id="307230" name="AutoShape 30"/>
          <p:cNvCxnSpPr>
            <a:cxnSpLocks noChangeShapeType="1"/>
          </p:cNvCxnSpPr>
          <p:nvPr/>
        </p:nvCxnSpPr>
        <p:spPr bwMode="auto">
          <a:xfrm>
            <a:off x="6629400" y="3771900"/>
            <a:ext cx="1328738" cy="681038"/>
          </a:xfrm>
          <a:prstGeom prst="straightConnector1">
            <a:avLst/>
          </a:prstGeom>
          <a:noFill/>
          <a:ln w="9525">
            <a:solidFill>
              <a:schemeClr val="tx1"/>
            </a:solidFill>
            <a:round/>
            <a:headEnd/>
            <a:tailEnd type="triangle" w="med" len="med"/>
          </a:ln>
        </p:spPr>
      </p:cxnSp>
      <p:sp>
        <p:nvSpPr>
          <p:cNvPr id="307231" name="Oval 31"/>
          <p:cNvSpPr>
            <a:spLocks noChangeArrowheads="1"/>
          </p:cNvSpPr>
          <p:nvPr/>
        </p:nvSpPr>
        <p:spPr bwMode="auto">
          <a:xfrm>
            <a:off x="1676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32" name="Oval 32"/>
          <p:cNvSpPr>
            <a:spLocks noChangeArrowheads="1"/>
          </p:cNvSpPr>
          <p:nvPr/>
        </p:nvSpPr>
        <p:spPr bwMode="auto">
          <a:xfrm>
            <a:off x="19812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33" name="AutoShape 33"/>
          <p:cNvCxnSpPr>
            <a:cxnSpLocks noChangeShapeType="1"/>
            <a:endCxn id="307231" idx="7"/>
          </p:cNvCxnSpPr>
          <p:nvPr/>
        </p:nvCxnSpPr>
        <p:spPr bwMode="auto">
          <a:xfrm>
            <a:off x="1862138" y="4614863"/>
            <a:ext cx="9525" cy="600075"/>
          </a:xfrm>
          <a:prstGeom prst="straightConnector1">
            <a:avLst/>
          </a:prstGeom>
          <a:noFill/>
          <a:ln w="9525">
            <a:solidFill>
              <a:schemeClr val="tx1"/>
            </a:solidFill>
            <a:round/>
            <a:headEnd/>
            <a:tailEnd type="triangle" w="med" len="med"/>
          </a:ln>
        </p:spPr>
      </p:cxnSp>
      <p:cxnSp>
        <p:nvCxnSpPr>
          <p:cNvPr id="307234" name="AutoShape 34"/>
          <p:cNvCxnSpPr>
            <a:cxnSpLocks noChangeShapeType="1"/>
            <a:endCxn id="307232" idx="1"/>
          </p:cNvCxnSpPr>
          <p:nvPr/>
        </p:nvCxnSpPr>
        <p:spPr bwMode="auto">
          <a:xfrm flipH="1">
            <a:off x="2014538" y="4614863"/>
            <a:ext cx="9525" cy="600075"/>
          </a:xfrm>
          <a:prstGeom prst="straightConnector1">
            <a:avLst/>
          </a:prstGeom>
          <a:noFill/>
          <a:ln w="9525">
            <a:solidFill>
              <a:schemeClr val="tx1"/>
            </a:solidFill>
            <a:round/>
            <a:headEnd/>
            <a:tailEnd type="triangle" w="med" len="med"/>
          </a:ln>
        </p:spPr>
      </p:cxnSp>
      <p:sp>
        <p:nvSpPr>
          <p:cNvPr id="307235" name="Oval 35"/>
          <p:cNvSpPr>
            <a:spLocks noChangeArrowheads="1"/>
          </p:cNvSpPr>
          <p:nvPr/>
        </p:nvSpPr>
        <p:spPr bwMode="auto">
          <a:xfrm>
            <a:off x="2209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36" name="Oval 36"/>
          <p:cNvSpPr>
            <a:spLocks noChangeArrowheads="1"/>
          </p:cNvSpPr>
          <p:nvPr/>
        </p:nvSpPr>
        <p:spPr bwMode="auto">
          <a:xfrm>
            <a:off x="25146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37" name="AutoShape 37"/>
          <p:cNvCxnSpPr>
            <a:cxnSpLocks noChangeShapeType="1"/>
            <a:endCxn id="307235" idx="7"/>
          </p:cNvCxnSpPr>
          <p:nvPr/>
        </p:nvCxnSpPr>
        <p:spPr bwMode="auto">
          <a:xfrm>
            <a:off x="2395538" y="4614863"/>
            <a:ext cx="9525" cy="600075"/>
          </a:xfrm>
          <a:prstGeom prst="straightConnector1">
            <a:avLst/>
          </a:prstGeom>
          <a:noFill/>
          <a:ln w="9525">
            <a:solidFill>
              <a:schemeClr val="tx1"/>
            </a:solidFill>
            <a:round/>
            <a:headEnd/>
            <a:tailEnd type="triangle" w="med" len="med"/>
          </a:ln>
        </p:spPr>
      </p:cxnSp>
      <p:cxnSp>
        <p:nvCxnSpPr>
          <p:cNvPr id="307238" name="AutoShape 38"/>
          <p:cNvCxnSpPr>
            <a:cxnSpLocks noChangeShapeType="1"/>
            <a:endCxn id="307236" idx="1"/>
          </p:cNvCxnSpPr>
          <p:nvPr/>
        </p:nvCxnSpPr>
        <p:spPr bwMode="auto">
          <a:xfrm flipH="1">
            <a:off x="2547938" y="4614863"/>
            <a:ext cx="9525" cy="600075"/>
          </a:xfrm>
          <a:prstGeom prst="straightConnector1">
            <a:avLst/>
          </a:prstGeom>
          <a:noFill/>
          <a:ln w="9525">
            <a:solidFill>
              <a:schemeClr val="tx1"/>
            </a:solidFill>
            <a:round/>
            <a:headEnd/>
            <a:tailEnd type="triangle" w="med" len="med"/>
          </a:ln>
        </p:spPr>
      </p:cxnSp>
      <p:sp>
        <p:nvSpPr>
          <p:cNvPr id="307239" name="Oval 39"/>
          <p:cNvSpPr>
            <a:spLocks noChangeArrowheads="1"/>
          </p:cNvSpPr>
          <p:nvPr/>
        </p:nvSpPr>
        <p:spPr bwMode="auto">
          <a:xfrm>
            <a:off x="11430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40" name="Oval 40"/>
          <p:cNvSpPr>
            <a:spLocks noChangeArrowheads="1"/>
          </p:cNvSpPr>
          <p:nvPr/>
        </p:nvSpPr>
        <p:spPr bwMode="auto">
          <a:xfrm>
            <a:off x="1447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41" name="AutoShape 41"/>
          <p:cNvCxnSpPr>
            <a:cxnSpLocks noChangeShapeType="1"/>
            <a:endCxn id="307239" idx="7"/>
          </p:cNvCxnSpPr>
          <p:nvPr/>
        </p:nvCxnSpPr>
        <p:spPr bwMode="auto">
          <a:xfrm>
            <a:off x="1328738" y="4614863"/>
            <a:ext cx="9525" cy="600075"/>
          </a:xfrm>
          <a:prstGeom prst="straightConnector1">
            <a:avLst/>
          </a:prstGeom>
          <a:noFill/>
          <a:ln w="9525">
            <a:solidFill>
              <a:schemeClr val="tx1"/>
            </a:solidFill>
            <a:round/>
            <a:headEnd/>
            <a:tailEnd type="triangle" w="med" len="med"/>
          </a:ln>
        </p:spPr>
      </p:cxnSp>
      <p:cxnSp>
        <p:nvCxnSpPr>
          <p:cNvPr id="307242" name="AutoShape 42"/>
          <p:cNvCxnSpPr>
            <a:cxnSpLocks noChangeShapeType="1"/>
            <a:endCxn id="307240" idx="1"/>
          </p:cNvCxnSpPr>
          <p:nvPr/>
        </p:nvCxnSpPr>
        <p:spPr bwMode="auto">
          <a:xfrm flipH="1">
            <a:off x="1481138" y="4614863"/>
            <a:ext cx="9525" cy="600075"/>
          </a:xfrm>
          <a:prstGeom prst="straightConnector1">
            <a:avLst/>
          </a:prstGeom>
          <a:noFill/>
          <a:ln w="9525">
            <a:solidFill>
              <a:schemeClr val="tx1"/>
            </a:solidFill>
            <a:round/>
            <a:headEnd/>
            <a:tailEnd type="triangle" w="med" len="med"/>
          </a:ln>
        </p:spPr>
      </p:cxnSp>
      <p:sp>
        <p:nvSpPr>
          <p:cNvPr id="307243" name="Oval 43"/>
          <p:cNvSpPr>
            <a:spLocks noChangeArrowheads="1"/>
          </p:cNvSpPr>
          <p:nvPr/>
        </p:nvSpPr>
        <p:spPr bwMode="auto">
          <a:xfrm>
            <a:off x="72390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44" name="Oval 44"/>
          <p:cNvSpPr>
            <a:spLocks noChangeArrowheads="1"/>
          </p:cNvSpPr>
          <p:nvPr/>
        </p:nvSpPr>
        <p:spPr bwMode="auto">
          <a:xfrm>
            <a:off x="7543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45" name="AutoShape 45"/>
          <p:cNvCxnSpPr>
            <a:cxnSpLocks noChangeShapeType="1"/>
            <a:endCxn id="307243" idx="7"/>
          </p:cNvCxnSpPr>
          <p:nvPr/>
        </p:nvCxnSpPr>
        <p:spPr bwMode="auto">
          <a:xfrm>
            <a:off x="7424738" y="4614863"/>
            <a:ext cx="9525" cy="600075"/>
          </a:xfrm>
          <a:prstGeom prst="straightConnector1">
            <a:avLst/>
          </a:prstGeom>
          <a:noFill/>
          <a:ln w="9525">
            <a:solidFill>
              <a:schemeClr val="tx1"/>
            </a:solidFill>
            <a:round/>
            <a:headEnd/>
            <a:tailEnd type="triangle" w="med" len="med"/>
          </a:ln>
        </p:spPr>
      </p:cxnSp>
      <p:cxnSp>
        <p:nvCxnSpPr>
          <p:cNvPr id="307246" name="AutoShape 46"/>
          <p:cNvCxnSpPr>
            <a:cxnSpLocks noChangeShapeType="1"/>
            <a:endCxn id="307244" idx="1"/>
          </p:cNvCxnSpPr>
          <p:nvPr/>
        </p:nvCxnSpPr>
        <p:spPr bwMode="auto">
          <a:xfrm flipH="1">
            <a:off x="7577138" y="4614863"/>
            <a:ext cx="9525" cy="600075"/>
          </a:xfrm>
          <a:prstGeom prst="straightConnector1">
            <a:avLst/>
          </a:prstGeom>
          <a:noFill/>
          <a:ln w="9525">
            <a:solidFill>
              <a:schemeClr val="tx1"/>
            </a:solidFill>
            <a:round/>
            <a:headEnd/>
            <a:tailEnd type="triangle" w="med" len="med"/>
          </a:ln>
        </p:spPr>
      </p:cxnSp>
      <p:sp>
        <p:nvSpPr>
          <p:cNvPr id="307247" name="Oval 47"/>
          <p:cNvSpPr>
            <a:spLocks noChangeArrowheads="1"/>
          </p:cNvSpPr>
          <p:nvPr/>
        </p:nvSpPr>
        <p:spPr bwMode="auto">
          <a:xfrm>
            <a:off x="7772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48" name="Oval 48"/>
          <p:cNvSpPr>
            <a:spLocks noChangeArrowheads="1"/>
          </p:cNvSpPr>
          <p:nvPr/>
        </p:nvSpPr>
        <p:spPr bwMode="auto">
          <a:xfrm>
            <a:off x="80772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49" name="AutoShape 49"/>
          <p:cNvCxnSpPr>
            <a:cxnSpLocks noChangeShapeType="1"/>
            <a:endCxn id="307247" idx="7"/>
          </p:cNvCxnSpPr>
          <p:nvPr/>
        </p:nvCxnSpPr>
        <p:spPr bwMode="auto">
          <a:xfrm>
            <a:off x="7958138" y="4614863"/>
            <a:ext cx="9525" cy="600075"/>
          </a:xfrm>
          <a:prstGeom prst="straightConnector1">
            <a:avLst/>
          </a:prstGeom>
          <a:noFill/>
          <a:ln w="9525">
            <a:solidFill>
              <a:schemeClr val="tx1"/>
            </a:solidFill>
            <a:round/>
            <a:headEnd/>
            <a:tailEnd type="triangle" w="med" len="med"/>
          </a:ln>
        </p:spPr>
      </p:cxnSp>
      <p:cxnSp>
        <p:nvCxnSpPr>
          <p:cNvPr id="307250" name="AutoShape 50"/>
          <p:cNvCxnSpPr>
            <a:cxnSpLocks noChangeShapeType="1"/>
            <a:endCxn id="307248" idx="1"/>
          </p:cNvCxnSpPr>
          <p:nvPr/>
        </p:nvCxnSpPr>
        <p:spPr bwMode="auto">
          <a:xfrm flipH="1">
            <a:off x="8110538" y="4614863"/>
            <a:ext cx="9525" cy="600075"/>
          </a:xfrm>
          <a:prstGeom prst="straightConnector1">
            <a:avLst/>
          </a:prstGeom>
          <a:noFill/>
          <a:ln w="9525">
            <a:solidFill>
              <a:schemeClr val="tx1"/>
            </a:solidFill>
            <a:round/>
            <a:headEnd/>
            <a:tailEnd type="triangle" w="med" len="med"/>
          </a:ln>
        </p:spPr>
      </p:cxnSp>
      <p:sp>
        <p:nvSpPr>
          <p:cNvPr id="307251" name="Oval 51"/>
          <p:cNvSpPr>
            <a:spLocks noChangeArrowheads="1"/>
          </p:cNvSpPr>
          <p:nvPr/>
        </p:nvSpPr>
        <p:spPr bwMode="auto">
          <a:xfrm>
            <a:off x="6629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52" name="Oval 52"/>
          <p:cNvSpPr>
            <a:spLocks noChangeArrowheads="1"/>
          </p:cNvSpPr>
          <p:nvPr/>
        </p:nvSpPr>
        <p:spPr bwMode="auto">
          <a:xfrm>
            <a:off x="69342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53" name="AutoShape 53"/>
          <p:cNvCxnSpPr>
            <a:cxnSpLocks noChangeShapeType="1"/>
            <a:endCxn id="307251" idx="7"/>
          </p:cNvCxnSpPr>
          <p:nvPr/>
        </p:nvCxnSpPr>
        <p:spPr bwMode="auto">
          <a:xfrm>
            <a:off x="6815138" y="4614863"/>
            <a:ext cx="9525" cy="600075"/>
          </a:xfrm>
          <a:prstGeom prst="straightConnector1">
            <a:avLst/>
          </a:prstGeom>
          <a:noFill/>
          <a:ln w="9525">
            <a:solidFill>
              <a:schemeClr val="tx1"/>
            </a:solidFill>
            <a:round/>
            <a:headEnd/>
            <a:tailEnd type="triangle" w="med" len="med"/>
          </a:ln>
        </p:spPr>
      </p:cxnSp>
      <p:cxnSp>
        <p:nvCxnSpPr>
          <p:cNvPr id="307254" name="AutoShape 54"/>
          <p:cNvCxnSpPr>
            <a:cxnSpLocks noChangeShapeType="1"/>
            <a:endCxn id="307252" idx="1"/>
          </p:cNvCxnSpPr>
          <p:nvPr/>
        </p:nvCxnSpPr>
        <p:spPr bwMode="auto">
          <a:xfrm flipH="1">
            <a:off x="6967538" y="4614863"/>
            <a:ext cx="9525" cy="600075"/>
          </a:xfrm>
          <a:prstGeom prst="straightConnector1">
            <a:avLst/>
          </a:prstGeom>
          <a:noFill/>
          <a:ln w="9525">
            <a:solidFill>
              <a:schemeClr val="tx1"/>
            </a:solidFill>
            <a:round/>
            <a:headEnd/>
            <a:tailEnd type="triangle" w="med" len="med"/>
          </a:ln>
        </p:spPr>
      </p:cxnSp>
      <p:sp>
        <p:nvSpPr>
          <p:cNvPr id="307255" name="Oval 55"/>
          <p:cNvSpPr>
            <a:spLocks noChangeArrowheads="1"/>
          </p:cNvSpPr>
          <p:nvPr/>
        </p:nvSpPr>
        <p:spPr bwMode="auto">
          <a:xfrm>
            <a:off x="60960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56" name="Oval 56"/>
          <p:cNvSpPr>
            <a:spLocks noChangeArrowheads="1"/>
          </p:cNvSpPr>
          <p:nvPr/>
        </p:nvSpPr>
        <p:spPr bwMode="auto">
          <a:xfrm>
            <a:off x="64008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57" name="AutoShape 57"/>
          <p:cNvCxnSpPr>
            <a:cxnSpLocks noChangeShapeType="1"/>
            <a:endCxn id="307255" idx="7"/>
          </p:cNvCxnSpPr>
          <p:nvPr/>
        </p:nvCxnSpPr>
        <p:spPr bwMode="auto">
          <a:xfrm>
            <a:off x="6281738" y="4614863"/>
            <a:ext cx="9525" cy="600075"/>
          </a:xfrm>
          <a:prstGeom prst="straightConnector1">
            <a:avLst/>
          </a:prstGeom>
          <a:noFill/>
          <a:ln w="9525">
            <a:solidFill>
              <a:schemeClr val="tx1"/>
            </a:solidFill>
            <a:round/>
            <a:headEnd/>
            <a:tailEnd type="triangle" w="med" len="med"/>
          </a:ln>
        </p:spPr>
      </p:cxnSp>
      <p:cxnSp>
        <p:nvCxnSpPr>
          <p:cNvPr id="307258" name="AutoShape 58"/>
          <p:cNvCxnSpPr>
            <a:cxnSpLocks noChangeShapeType="1"/>
            <a:endCxn id="307256" idx="1"/>
          </p:cNvCxnSpPr>
          <p:nvPr/>
        </p:nvCxnSpPr>
        <p:spPr bwMode="auto">
          <a:xfrm flipH="1">
            <a:off x="6434138" y="4614863"/>
            <a:ext cx="9525" cy="600075"/>
          </a:xfrm>
          <a:prstGeom prst="straightConnector1">
            <a:avLst/>
          </a:prstGeom>
          <a:noFill/>
          <a:ln w="9525">
            <a:solidFill>
              <a:schemeClr val="tx1"/>
            </a:solidFill>
            <a:round/>
            <a:headEnd/>
            <a:tailEnd type="triangle" w="med" len="med"/>
          </a:ln>
        </p:spPr>
      </p:cxnSp>
      <p:sp>
        <p:nvSpPr>
          <p:cNvPr id="307259" name="Oval 59"/>
          <p:cNvSpPr>
            <a:spLocks noChangeArrowheads="1"/>
          </p:cNvSpPr>
          <p:nvPr/>
        </p:nvSpPr>
        <p:spPr bwMode="auto">
          <a:xfrm>
            <a:off x="3581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60" name="Oval 60"/>
          <p:cNvSpPr>
            <a:spLocks noChangeArrowheads="1"/>
          </p:cNvSpPr>
          <p:nvPr/>
        </p:nvSpPr>
        <p:spPr bwMode="auto">
          <a:xfrm>
            <a:off x="2819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61" name="AutoShape 61"/>
          <p:cNvCxnSpPr>
            <a:cxnSpLocks noChangeShapeType="1"/>
            <a:endCxn id="307260" idx="0"/>
          </p:cNvCxnSpPr>
          <p:nvPr/>
        </p:nvCxnSpPr>
        <p:spPr bwMode="auto">
          <a:xfrm>
            <a:off x="2933700" y="4648200"/>
            <a:ext cx="0" cy="533400"/>
          </a:xfrm>
          <a:prstGeom prst="straightConnector1">
            <a:avLst/>
          </a:prstGeom>
          <a:noFill/>
          <a:ln w="9525">
            <a:solidFill>
              <a:schemeClr val="tx1"/>
            </a:solidFill>
            <a:round/>
            <a:headEnd/>
            <a:tailEnd type="triangle" w="med" len="med"/>
          </a:ln>
        </p:spPr>
      </p:cxnSp>
      <p:sp>
        <p:nvSpPr>
          <p:cNvPr id="307262" name="Oval 62"/>
          <p:cNvSpPr>
            <a:spLocks noChangeArrowheads="1"/>
          </p:cNvSpPr>
          <p:nvPr/>
        </p:nvSpPr>
        <p:spPr bwMode="auto">
          <a:xfrm>
            <a:off x="3200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63" name="AutoShape 63"/>
          <p:cNvCxnSpPr>
            <a:cxnSpLocks noChangeShapeType="1"/>
            <a:endCxn id="307262" idx="0"/>
          </p:cNvCxnSpPr>
          <p:nvPr/>
        </p:nvCxnSpPr>
        <p:spPr bwMode="auto">
          <a:xfrm>
            <a:off x="3314700" y="4648200"/>
            <a:ext cx="0" cy="533400"/>
          </a:xfrm>
          <a:prstGeom prst="straightConnector1">
            <a:avLst/>
          </a:prstGeom>
          <a:noFill/>
          <a:ln w="9525">
            <a:solidFill>
              <a:schemeClr val="tx1"/>
            </a:solidFill>
            <a:round/>
            <a:headEnd/>
            <a:tailEnd type="triangle" w="med" len="med"/>
          </a:ln>
        </p:spPr>
      </p:cxnSp>
      <p:sp>
        <p:nvSpPr>
          <p:cNvPr id="307264" name="Oval 64"/>
          <p:cNvSpPr>
            <a:spLocks noChangeArrowheads="1"/>
          </p:cNvSpPr>
          <p:nvPr/>
        </p:nvSpPr>
        <p:spPr bwMode="auto">
          <a:xfrm>
            <a:off x="5105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65" name="AutoShape 65"/>
          <p:cNvCxnSpPr>
            <a:cxnSpLocks noChangeShapeType="1"/>
            <a:endCxn id="307264" idx="0"/>
          </p:cNvCxnSpPr>
          <p:nvPr/>
        </p:nvCxnSpPr>
        <p:spPr bwMode="auto">
          <a:xfrm>
            <a:off x="5219700" y="4648200"/>
            <a:ext cx="0" cy="533400"/>
          </a:xfrm>
          <a:prstGeom prst="straightConnector1">
            <a:avLst/>
          </a:prstGeom>
          <a:noFill/>
          <a:ln w="9525">
            <a:solidFill>
              <a:schemeClr val="tx1"/>
            </a:solidFill>
            <a:round/>
            <a:headEnd/>
            <a:tailEnd type="triangle" w="med" len="med"/>
          </a:ln>
        </p:spPr>
      </p:cxnSp>
      <p:sp>
        <p:nvSpPr>
          <p:cNvPr id="307266" name="Oval 66"/>
          <p:cNvSpPr>
            <a:spLocks noChangeArrowheads="1"/>
          </p:cNvSpPr>
          <p:nvPr/>
        </p:nvSpPr>
        <p:spPr bwMode="auto">
          <a:xfrm>
            <a:off x="4724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67" name="AutoShape 67"/>
          <p:cNvCxnSpPr>
            <a:cxnSpLocks noChangeShapeType="1"/>
            <a:endCxn id="307266" idx="0"/>
          </p:cNvCxnSpPr>
          <p:nvPr/>
        </p:nvCxnSpPr>
        <p:spPr bwMode="auto">
          <a:xfrm>
            <a:off x="4838700" y="4648200"/>
            <a:ext cx="0" cy="533400"/>
          </a:xfrm>
          <a:prstGeom prst="straightConnector1">
            <a:avLst/>
          </a:prstGeom>
          <a:noFill/>
          <a:ln w="9525">
            <a:solidFill>
              <a:schemeClr val="tx1"/>
            </a:solidFill>
            <a:round/>
            <a:headEnd/>
            <a:tailEnd type="triangle" w="med" len="med"/>
          </a:ln>
        </p:spPr>
      </p:cxnSp>
      <p:sp>
        <p:nvSpPr>
          <p:cNvPr id="307268" name="Oval 68"/>
          <p:cNvSpPr>
            <a:spLocks noChangeArrowheads="1"/>
          </p:cNvSpPr>
          <p:nvPr/>
        </p:nvSpPr>
        <p:spPr bwMode="auto">
          <a:xfrm>
            <a:off x="44196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69" name="AutoShape 69"/>
          <p:cNvCxnSpPr>
            <a:cxnSpLocks noChangeShapeType="1"/>
            <a:endCxn id="307268" idx="0"/>
          </p:cNvCxnSpPr>
          <p:nvPr/>
        </p:nvCxnSpPr>
        <p:spPr bwMode="auto">
          <a:xfrm>
            <a:off x="4533900" y="4648200"/>
            <a:ext cx="0" cy="533400"/>
          </a:xfrm>
          <a:prstGeom prst="straightConnector1">
            <a:avLst/>
          </a:prstGeom>
          <a:noFill/>
          <a:ln w="9525">
            <a:solidFill>
              <a:schemeClr val="tx1"/>
            </a:solidFill>
            <a:round/>
            <a:headEnd/>
            <a:tailEnd type="triangle" w="med" len="med"/>
          </a:ln>
        </p:spPr>
      </p:cxnSp>
      <p:sp>
        <p:nvSpPr>
          <p:cNvPr id="307270" name="Oval 70"/>
          <p:cNvSpPr>
            <a:spLocks noChangeArrowheads="1"/>
          </p:cNvSpPr>
          <p:nvPr/>
        </p:nvSpPr>
        <p:spPr bwMode="auto">
          <a:xfrm>
            <a:off x="3962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71" name="AutoShape 71"/>
          <p:cNvCxnSpPr>
            <a:cxnSpLocks noChangeShapeType="1"/>
            <a:endCxn id="307270" idx="0"/>
          </p:cNvCxnSpPr>
          <p:nvPr/>
        </p:nvCxnSpPr>
        <p:spPr bwMode="auto">
          <a:xfrm>
            <a:off x="4076700" y="4648200"/>
            <a:ext cx="0" cy="533400"/>
          </a:xfrm>
          <a:prstGeom prst="straightConnector1">
            <a:avLst/>
          </a:prstGeom>
          <a:noFill/>
          <a:ln w="9525">
            <a:solidFill>
              <a:schemeClr val="tx1"/>
            </a:solidFill>
            <a:round/>
            <a:headEnd/>
            <a:tailEnd type="triangle" w="med" len="med"/>
          </a:ln>
        </p:spPr>
      </p:cxnSp>
      <p:sp>
        <p:nvSpPr>
          <p:cNvPr id="307272" name="Oval 72"/>
          <p:cNvSpPr>
            <a:spLocks noChangeArrowheads="1"/>
          </p:cNvSpPr>
          <p:nvPr/>
        </p:nvSpPr>
        <p:spPr bwMode="auto">
          <a:xfrm>
            <a:off x="3581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73" name="AutoShape 73"/>
          <p:cNvCxnSpPr>
            <a:cxnSpLocks noChangeShapeType="1"/>
            <a:endCxn id="307272" idx="0"/>
          </p:cNvCxnSpPr>
          <p:nvPr/>
        </p:nvCxnSpPr>
        <p:spPr bwMode="auto">
          <a:xfrm>
            <a:off x="3695700" y="4648200"/>
            <a:ext cx="0" cy="533400"/>
          </a:xfrm>
          <a:prstGeom prst="straightConnector1">
            <a:avLst/>
          </a:prstGeom>
          <a:noFill/>
          <a:ln w="9525">
            <a:solidFill>
              <a:schemeClr val="tx1"/>
            </a:solidFill>
            <a:round/>
            <a:headEnd/>
            <a:tailEnd type="triangle" w="med" len="med"/>
          </a:ln>
        </p:spPr>
      </p:cxnSp>
      <p:sp>
        <p:nvSpPr>
          <p:cNvPr id="307274" name="Oval 74"/>
          <p:cNvSpPr>
            <a:spLocks noChangeArrowheads="1"/>
          </p:cNvSpPr>
          <p:nvPr/>
        </p:nvSpPr>
        <p:spPr bwMode="auto">
          <a:xfrm>
            <a:off x="5486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endParaRPr lang="en-US" sz="3600">
              <a:solidFill>
                <a:schemeClr val="tx2"/>
              </a:solidFill>
              <a:latin typeface="Times New Roman" charset="0"/>
            </a:endParaRPr>
          </a:p>
        </p:txBody>
      </p:sp>
      <p:cxnSp>
        <p:nvCxnSpPr>
          <p:cNvPr id="307275" name="AutoShape 75"/>
          <p:cNvCxnSpPr>
            <a:cxnSpLocks noChangeShapeType="1"/>
            <a:endCxn id="307274" idx="0"/>
          </p:cNvCxnSpPr>
          <p:nvPr/>
        </p:nvCxnSpPr>
        <p:spPr bwMode="auto">
          <a:xfrm>
            <a:off x="5600700" y="4648200"/>
            <a:ext cx="0" cy="533400"/>
          </a:xfrm>
          <a:prstGeom prst="straightConnector1">
            <a:avLst/>
          </a:prstGeom>
          <a:noFill/>
          <a:ln w="9525">
            <a:solidFill>
              <a:schemeClr val="tx1"/>
            </a:solidFill>
            <a:round/>
            <a:headEnd/>
            <a:tailEnd type="triangle" w="med" len="med"/>
          </a:ln>
        </p:spPr>
      </p:cxnSp>
      <p:sp>
        <p:nvSpPr>
          <p:cNvPr id="307276" name="Oval 76"/>
          <p:cNvSpPr>
            <a:spLocks noChangeArrowheads="1"/>
          </p:cNvSpPr>
          <p:nvPr/>
        </p:nvSpPr>
        <p:spPr bwMode="auto">
          <a:xfrm>
            <a:off x="5867400" y="5181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cxnSp>
        <p:nvCxnSpPr>
          <p:cNvPr id="307277" name="AutoShape 77"/>
          <p:cNvCxnSpPr>
            <a:cxnSpLocks noChangeShapeType="1"/>
            <a:endCxn id="307276" idx="0"/>
          </p:cNvCxnSpPr>
          <p:nvPr/>
        </p:nvCxnSpPr>
        <p:spPr bwMode="auto">
          <a:xfrm>
            <a:off x="5981700" y="4648200"/>
            <a:ext cx="0" cy="533400"/>
          </a:xfrm>
          <a:prstGeom prst="straightConnector1">
            <a:avLst/>
          </a:prstGeom>
          <a:noFill/>
          <a:ln w="9525">
            <a:solidFill>
              <a:schemeClr val="tx1"/>
            </a:solidFill>
            <a:round/>
            <a:headEnd/>
            <a:tailEnd type="triangle" w="med" len="med"/>
          </a:ln>
        </p:spPr>
      </p:cxnSp>
      <p:sp>
        <p:nvSpPr>
          <p:cNvPr id="307278" name="Oval 78"/>
          <p:cNvSpPr>
            <a:spLocks noChangeArrowheads="1"/>
          </p:cNvSpPr>
          <p:nvPr/>
        </p:nvSpPr>
        <p:spPr bwMode="auto">
          <a:xfrm>
            <a:off x="23622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79" name="Oval 79"/>
          <p:cNvSpPr>
            <a:spLocks noChangeArrowheads="1"/>
          </p:cNvSpPr>
          <p:nvPr/>
        </p:nvSpPr>
        <p:spPr bwMode="auto">
          <a:xfrm>
            <a:off x="38100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0" name="Oval 80"/>
          <p:cNvSpPr>
            <a:spLocks noChangeArrowheads="1"/>
          </p:cNvSpPr>
          <p:nvPr/>
        </p:nvSpPr>
        <p:spPr bwMode="auto">
          <a:xfrm>
            <a:off x="5105400" y="3657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1" name="Oval 81"/>
          <p:cNvSpPr>
            <a:spLocks noChangeArrowheads="1"/>
          </p:cNvSpPr>
          <p:nvPr/>
        </p:nvSpPr>
        <p:spPr bwMode="auto">
          <a:xfrm>
            <a:off x="79248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2" name="Oval 82"/>
          <p:cNvSpPr>
            <a:spLocks noChangeArrowheads="1"/>
          </p:cNvSpPr>
          <p:nvPr/>
        </p:nvSpPr>
        <p:spPr bwMode="auto">
          <a:xfrm>
            <a:off x="7391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3" name="Oval 83"/>
          <p:cNvSpPr>
            <a:spLocks noChangeArrowheads="1"/>
          </p:cNvSpPr>
          <p:nvPr/>
        </p:nvSpPr>
        <p:spPr bwMode="auto">
          <a:xfrm>
            <a:off x="67818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4" name="Oval 84"/>
          <p:cNvSpPr>
            <a:spLocks noChangeArrowheads="1"/>
          </p:cNvSpPr>
          <p:nvPr/>
        </p:nvSpPr>
        <p:spPr bwMode="auto">
          <a:xfrm>
            <a:off x="6248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5" name="Oval 85"/>
          <p:cNvSpPr>
            <a:spLocks noChangeArrowheads="1"/>
          </p:cNvSpPr>
          <p:nvPr/>
        </p:nvSpPr>
        <p:spPr bwMode="auto">
          <a:xfrm>
            <a:off x="2819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6" name="Oval 86"/>
          <p:cNvSpPr>
            <a:spLocks noChangeArrowheads="1"/>
          </p:cNvSpPr>
          <p:nvPr/>
        </p:nvSpPr>
        <p:spPr bwMode="auto">
          <a:xfrm>
            <a:off x="23622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7" name="Oval 87"/>
          <p:cNvSpPr>
            <a:spLocks noChangeArrowheads="1"/>
          </p:cNvSpPr>
          <p:nvPr/>
        </p:nvSpPr>
        <p:spPr bwMode="auto">
          <a:xfrm>
            <a:off x="18288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8" name="Oval 88"/>
          <p:cNvSpPr>
            <a:spLocks noChangeArrowheads="1"/>
          </p:cNvSpPr>
          <p:nvPr/>
        </p:nvSpPr>
        <p:spPr bwMode="auto">
          <a:xfrm>
            <a:off x="1295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07289" name="Oval 89"/>
          <p:cNvSpPr>
            <a:spLocks noChangeArrowheads="1"/>
          </p:cNvSpPr>
          <p:nvPr/>
        </p:nvSpPr>
        <p:spPr bwMode="auto">
          <a:xfrm>
            <a:off x="3200400" y="4419600"/>
            <a:ext cx="228600" cy="2286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506" name="Text Box 90"/>
          <p:cNvSpPr txBox="1">
            <a:spLocks noChangeArrowheads="1"/>
          </p:cNvSpPr>
          <p:nvPr/>
        </p:nvSpPr>
        <p:spPr bwMode="auto">
          <a:xfrm>
            <a:off x="3017838" y="1879600"/>
            <a:ext cx="3175000" cy="579438"/>
          </a:xfrm>
          <a:prstGeom prst="rect">
            <a:avLst/>
          </a:prstGeom>
          <a:noFill/>
          <a:ln w="9525">
            <a:noFill/>
            <a:miter lim="800000"/>
            <a:headEnd/>
            <a:tailEnd/>
          </a:ln>
        </p:spPr>
        <p:txBody>
          <a:bodyPr wrap="none">
            <a:prstTxWarp prst="textNoShape">
              <a:avLst/>
            </a:prstTxWarp>
            <a:spAutoFit/>
          </a:bodyPr>
          <a:lstStyle/>
          <a:p>
            <a:pPr algn="ctr"/>
            <a:r>
              <a:rPr lang="en-US" sz="3200">
                <a:solidFill>
                  <a:srgbClr val="00CC00"/>
                </a:solidFill>
                <a:latin typeface="Times New Roman" charset="0"/>
              </a:rPr>
              <a:t>Depth-first 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0720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27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0720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0728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0724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0723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30724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0724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307210"/>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307287"/>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499"/>
                                          </p:stCondLst>
                                        </p:cTn>
                                        <p:tgtEl>
                                          <p:spTgt spid="307233"/>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307231"/>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499"/>
                                          </p:stCondLst>
                                        </p:cTn>
                                        <p:tgtEl>
                                          <p:spTgt spid="307234"/>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307232"/>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0"/>
                                  </p:stCondLst>
                                  <p:childTnLst>
                                    <p:set>
                                      <p:cBhvr>
                                        <p:cTn id="48" dur="1" fill="hold">
                                          <p:stCondLst>
                                            <p:cond delay="499"/>
                                          </p:stCondLst>
                                        </p:cTn>
                                        <p:tgtEl>
                                          <p:spTgt spid="307211"/>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307286"/>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0"/>
                                  </p:stCondLst>
                                  <p:childTnLst>
                                    <p:set>
                                      <p:cBhvr>
                                        <p:cTn id="54" dur="1" fill="hold">
                                          <p:stCondLst>
                                            <p:cond delay="499"/>
                                          </p:stCondLst>
                                        </p:cTn>
                                        <p:tgtEl>
                                          <p:spTgt spid="307237"/>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307235"/>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nodeType="afterEffect">
                                  <p:stCondLst>
                                    <p:cond delay="0"/>
                                  </p:stCondLst>
                                  <p:childTnLst>
                                    <p:set>
                                      <p:cBhvr>
                                        <p:cTn id="60" dur="1" fill="hold">
                                          <p:stCondLst>
                                            <p:cond delay="499"/>
                                          </p:stCondLst>
                                        </p:cTn>
                                        <p:tgtEl>
                                          <p:spTgt spid="307238"/>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307236"/>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nodeType="afterEffect">
                                  <p:stCondLst>
                                    <p:cond delay="0"/>
                                  </p:stCondLst>
                                  <p:childTnLst>
                                    <p:set>
                                      <p:cBhvr>
                                        <p:cTn id="66" dur="1" fill="hold">
                                          <p:stCondLst>
                                            <p:cond delay="499"/>
                                          </p:stCondLst>
                                        </p:cTn>
                                        <p:tgtEl>
                                          <p:spTgt spid="307212"/>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307285"/>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nodeType="afterEffect">
                                  <p:stCondLst>
                                    <p:cond delay="0"/>
                                  </p:stCondLst>
                                  <p:childTnLst>
                                    <p:set>
                                      <p:cBhvr>
                                        <p:cTn id="72" dur="1" fill="hold">
                                          <p:stCondLst>
                                            <p:cond delay="499"/>
                                          </p:stCondLst>
                                        </p:cTn>
                                        <p:tgtEl>
                                          <p:spTgt spid="307261"/>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307260"/>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nodeType="afterEffect">
                                  <p:stCondLst>
                                    <p:cond delay="0"/>
                                  </p:stCondLst>
                                  <p:childTnLst>
                                    <p:set>
                                      <p:cBhvr>
                                        <p:cTn id="78" dur="1" fill="hold">
                                          <p:stCondLst>
                                            <p:cond delay="499"/>
                                          </p:stCondLst>
                                        </p:cTn>
                                        <p:tgtEl>
                                          <p:spTgt spid="307205"/>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307279"/>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nodeType="afterEffect">
                                  <p:stCondLst>
                                    <p:cond delay="0"/>
                                  </p:stCondLst>
                                  <p:childTnLst>
                                    <p:set>
                                      <p:cBhvr>
                                        <p:cTn id="84" dur="1" fill="hold">
                                          <p:stCondLst>
                                            <p:cond delay="499"/>
                                          </p:stCondLst>
                                        </p:cTn>
                                        <p:tgtEl>
                                          <p:spTgt spid="307215"/>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grpId="0" nodeType="afterEffect">
                                  <p:stCondLst>
                                    <p:cond delay="0"/>
                                  </p:stCondLst>
                                  <p:childTnLst>
                                    <p:set>
                                      <p:cBhvr>
                                        <p:cTn id="87" dur="1" fill="hold">
                                          <p:stCondLst>
                                            <p:cond delay="499"/>
                                          </p:stCondLst>
                                        </p:cTn>
                                        <p:tgtEl>
                                          <p:spTgt spid="307289"/>
                                        </p:tgtEl>
                                        <p:attrNameLst>
                                          <p:attrName>style.visibility</p:attrName>
                                        </p:attrNameLst>
                                      </p:cBhvr>
                                      <p:to>
                                        <p:strVal val="visible"/>
                                      </p:to>
                                    </p:set>
                                  </p:childTnLst>
                                </p:cTn>
                              </p:par>
                            </p:childTnLst>
                          </p:cTn>
                        </p:par>
                        <p:par>
                          <p:cTn id="88" fill="hold">
                            <p:stCondLst>
                              <p:cond delay="14000"/>
                            </p:stCondLst>
                            <p:childTnLst>
                              <p:par>
                                <p:cTn id="89" presetID="1" presetClass="entr" presetSubtype="0" fill="hold" nodeType="afterEffect">
                                  <p:stCondLst>
                                    <p:cond delay="0"/>
                                  </p:stCondLst>
                                  <p:childTnLst>
                                    <p:set>
                                      <p:cBhvr>
                                        <p:cTn id="90" dur="1" fill="hold">
                                          <p:stCondLst>
                                            <p:cond delay="499"/>
                                          </p:stCondLst>
                                        </p:cTn>
                                        <p:tgtEl>
                                          <p:spTgt spid="307263"/>
                                        </p:tgtEl>
                                        <p:attrNameLst>
                                          <p:attrName>style.visibility</p:attrName>
                                        </p:attrNameLst>
                                      </p:cBhvr>
                                      <p:to>
                                        <p:strVal val="visible"/>
                                      </p:to>
                                    </p:set>
                                  </p:childTnLst>
                                </p:cTn>
                              </p:par>
                            </p:childTnLst>
                          </p:cTn>
                        </p:par>
                        <p:par>
                          <p:cTn id="91" fill="hold">
                            <p:stCondLst>
                              <p:cond delay="14500"/>
                            </p:stCondLst>
                            <p:childTnLst>
                              <p:par>
                                <p:cTn id="92" presetID="1" presetClass="entr" presetSubtype="0" fill="hold" grpId="0" nodeType="afterEffect">
                                  <p:stCondLst>
                                    <p:cond delay="0"/>
                                  </p:stCondLst>
                                  <p:childTnLst>
                                    <p:set>
                                      <p:cBhvr>
                                        <p:cTn id="93" dur="1" fill="hold">
                                          <p:stCondLst>
                                            <p:cond delay="499"/>
                                          </p:stCondLst>
                                        </p:cTn>
                                        <p:tgtEl>
                                          <p:spTgt spid="307262"/>
                                        </p:tgtEl>
                                        <p:attrNameLst>
                                          <p:attrName>style.visibility</p:attrName>
                                        </p:attrNameLst>
                                      </p:cBhvr>
                                      <p:to>
                                        <p:strVal val="visible"/>
                                      </p:to>
                                    </p:set>
                                  </p:childTnLst>
                                </p:cTn>
                              </p:par>
                            </p:childTnLst>
                          </p:cTn>
                        </p:par>
                        <p:par>
                          <p:cTn id="94" fill="hold">
                            <p:stCondLst>
                              <p:cond delay="15000"/>
                            </p:stCondLst>
                            <p:childTnLst>
                              <p:par>
                                <p:cTn id="95" presetID="1" presetClass="entr" presetSubtype="0" fill="hold" nodeType="afterEffect">
                                  <p:stCondLst>
                                    <p:cond delay="0"/>
                                  </p:stCondLst>
                                  <p:childTnLst>
                                    <p:set>
                                      <p:cBhvr>
                                        <p:cTn id="96" dur="1" fill="hold">
                                          <p:stCondLst>
                                            <p:cond delay="499"/>
                                          </p:stCondLst>
                                        </p:cTn>
                                        <p:tgtEl>
                                          <p:spTgt spid="307216"/>
                                        </p:tgtEl>
                                        <p:attrNameLst>
                                          <p:attrName>style.visibility</p:attrName>
                                        </p:attrNameLst>
                                      </p:cBhvr>
                                      <p:to>
                                        <p:strVal val="visible"/>
                                      </p:to>
                                    </p:set>
                                  </p:childTnLst>
                                </p:cTn>
                              </p:par>
                            </p:childTnLst>
                          </p:cTn>
                        </p:par>
                        <p:par>
                          <p:cTn id="97" fill="hold">
                            <p:stCondLst>
                              <p:cond delay="15500"/>
                            </p:stCondLst>
                            <p:childTnLst>
                              <p:par>
                                <p:cTn id="98" presetID="1" presetClass="entr" presetSubtype="0" fill="hold" grpId="0" nodeType="afterEffect">
                                  <p:stCondLst>
                                    <p:cond delay="0"/>
                                  </p:stCondLst>
                                  <p:childTnLst>
                                    <p:set>
                                      <p:cBhvr>
                                        <p:cTn id="99" dur="1" fill="hold">
                                          <p:stCondLst>
                                            <p:cond delay="499"/>
                                          </p:stCondLst>
                                        </p:cTn>
                                        <p:tgtEl>
                                          <p:spTgt spid="307259"/>
                                        </p:tgtEl>
                                        <p:attrNameLst>
                                          <p:attrName>style.visibility</p:attrName>
                                        </p:attrNameLst>
                                      </p:cBhvr>
                                      <p:to>
                                        <p:strVal val="visible"/>
                                      </p:to>
                                    </p:set>
                                  </p:childTnLst>
                                </p:cTn>
                              </p:par>
                            </p:childTnLst>
                          </p:cTn>
                        </p:par>
                        <p:par>
                          <p:cTn id="100" fill="hold">
                            <p:stCondLst>
                              <p:cond delay="16000"/>
                            </p:stCondLst>
                            <p:childTnLst>
                              <p:par>
                                <p:cTn id="101" presetID="1" presetClass="entr" presetSubtype="0" fill="hold" nodeType="afterEffect">
                                  <p:stCondLst>
                                    <p:cond delay="0"/>
                                  </p:stCondLst>
                                  <p:childTnLst>
                                    <p:set>
                                      <p:cBhvr>
                                        <p:cTn id="102" dur="1" fill="hold">
                                          <p:stCondLst>
                                            <p:cond delay="499"/>
                                          </p:stCondLst>
                                        </p:cTn>
                                        <p:tgtEl>
                                          <p:spTgt spid="307273"/>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307272"/>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nodeType="afterEffect">
                                  <p:stCondLst>
                                    <p:cond delay="0"/>
                                  </p:stCondLst>
                                  <p:childTnLst>
                                    <p:set>
                                      <p:cBhvr>
                                        <p:cTn id="108" dur="1" fill="hold">
                                          <p:stCondLst>
                                            <p:cond delay="499"/>
                                          </p:stCondLst>
                                        </p:cTn>
                                        <p:tgtEl>
                                          <p:spTgt spid="307217"/>
                                        </p:tgtEl>
                                        <p:attrNameLst>
                                          <p:attrName>style.visibility</p:attrName>
                                        </p:attrNameLst>
                                      </p:cBhvr>
                                      <p:to>
                                        <p:strVal val="visible"/>
                                      </p:to>
                                    </p:set>
                                  </p:childTnLst>
                                </p:cTn>
                              </p:par>
                            </p:childTnLst>
                          </p:cTn>
                        </p:par>
                        <p:par>
                          <p:cTn id="109" fill="hold">
                            <p:stCondLst>
                              <p:cond delay="17500"/>
                            </p:stCondLst>
                            <p:childTnLst>
                              <p:par>
                                <p:cTn id="110" presetID="1" presetClass="entr" presetSubtype="0" fill="hold" grpId="0" nodeType="afterEffect">
                                  <p:stCondLst>
                                    <p:cond delay="0"/>
                                  </p:stCondLst>
                                  <p:childTnLst>
                                    <p:set>
                                      <p:cBhvr>
                                        <p:cTn id="111" dur="1" fill="hold">
                                          <p:stCondLst>
                                            <p:cond delay="499"/>
                                          </p:stCondLst>
                                        </p:cTn>
                                        <p:tgtEl>
                                          <p:spTgt spid="307213"/>
                                        </p:tgtEl>
                                        <p:attrNameLst>
                                          <p:attrName>style.visibility</p:attrName>
                                        </p:attrNameLst>
                                      </p:cBhvr>
                                      <p:to>
                                        <p:strVal val="visible"/>
                                      </p:to>
                                    </p:set>
                                  </p:childTnLst>
                                </p:cTn>
                              </p:par>
                            </p:childTnLst>
                          </p:cTn>
                        </p:par>
                        <p:par>
                          <p:cTn id="112" fill="hold">
                            <p:stCondLst>
                              <p:cond delay="18000"/>
                            </p:stCondLst>
                            <p:childTnLst>
                              <p:par>
                                <p:cTn id="113" presetID="1" presetClass="entr" presetSubtype="0" fill="hold" nodeType="afterEffect">
                                  <p:stCondLst>
                                    <p:cond delay="0"/>
                                  </p:stCondLst>
                                  <p:childTnLst>
                                    <p:set>
                                      <p:cBhvr>
                                        <p:cTn id="114" dur="1" fill="hold">
                                          <p:stCondLst>
                                            <p:cond delay="499"/>
                                          </p:stCondLst>
                                        </p:cTn>
                                        <p:tgtEl>
                                          <p:spTgt spid="307271"/>
                                        </p:tgtEl>
                                        <p:attrNameLst>
                                          <p:attrName>style.visibility</p:attrName>
                                        </p:attrNameLst>
                                      </p:cBhvr>
                                      <p:to>
                                        <p:strVal val="visible"/>
                                      </p:to>
                                    </p:set>
                                  </p:childTnLst>
                                </p:cTn>
                              </p:par>
                            </p:childTnLst>
                          </p:cTn>
                        </p:par>
                        <p:par>
                          <p:cTn id="115" fill="hold">
                            <p:stCondLst>
                              <p:cond delay="18500"/>
                            </p:stCondLst>
                            <p:childTnLst>
                              <p:par>
                                <p:cTn id="116" presetID="1" presetClass="entr" presetSubtype="0" fill="hold" grpId="0" nodeType="afterEffect">
                                  <p:stCondLst>
                                    <p:cond delay="0"/>
                                  </p:stCondLst>
                                  <p:childTnLst>
                                    <p:set>
                                      <p:cBhvr>
                                        <p:cTn id="117" dur="1" fill="hold">
                                          <p:stCondLst>
                                            <p:cond delay="499"/>
                                          </p:stCondLst>
                                        </p:cTn>
                                        <p:tgtEl>
                                          <p:spTgt spid="307270"/>
                                        </p:tgtEl>
                                        <p:attrNameLst>
                                          <p:attrName>style.visibility</p:attrName>
                                        </p:attrNameLst>
                                      </p:cBhvr>
                                      <p:to>
                                        <p:strVal val="visible"/>
                                      </p:to>
                                    </p:set>
                                  </p:childTnLst>
                                </p:cTn>
                              </p:par>
                            </p:childTnLst>
                          </p:cTn>
                        </p:par>
                        <p:par>
                          <p:cTn id="118" fill="hold">
                            <p:stCondLst>
                              <p:cond delay="19000"/>
                            </p:stCondLst>
                            <p:childTnLst>
                              <p:par>
                                <p:cTn id="119" presetID="1" presetClass="entr" presetSubtype="0" fill="hold" nodeType="afterEffect">
                                  <p:stCondLst>
                                    <p:cond delay="0"/>
                                  </p:stCondLst>
                                  <p:childTnLst>
                                    <p:set>
                                      <p:cBhvr>
                                        <p:cTn id="120" dur="1" fill="hold">
                                          <p:stCondLst>
                                            <p:cond delay="499"/>
                                          </p:stCondLst>
                                        </p:cTn>
                                        <p:tgtEl>
                                          <p:spTgt spid="307218"/>
                                        </p:tgtEl>
                                        <p:attrNameLst>
                                          <p:attrName>style.visibility</p:attrName>
                                        </p:attrNameLst>
                                      </p:cBhvr>
                                      <p:to>
                                        <p:strVal val="visible"/>
                                      </p:to>
                                    </p:set>
                                  </p:childTnLst>
                                </p:cTn>
                              </p:par>
                            </p:childTnLst>
                          </p:cTn>
                        </p:par>
                        <p:par>
                          <p:cTn id="121" fill="hold">
                            <p:stCondLst>
                              <p:cond delay="19500"/>
                            </p:stCondLst>
                            <p:childTnLst>
                              <p:par>
                                <p:cTn id="122" presetID="1" presetClass="entr" presetSubtype="0" fill="hold" grpId="0" nodeType="afterEffect">
                                  <p:stCondLst>
                                    <p:cond delay="0"/>
                                  </p:stCondLst>
                                  <p:childTnLst>
                                    <p:set>
                                      <p:cBhvr>
                                        <p:cTn id="123" dur="1" fill="hold">
                                          <p:stCondLst>
                                            <p:cond delay="499"/>
                                          </p:stCondLst>
                                        </p:cTn>
                                        <p:tgtEl>
                                          <p:spTgt spid="307214"/>
                                        </p:tgtEl>
                                        <p:attrNameLst>
                                          <p:attrName>style.visibility</p:attrName>
                                        </p:attrNameLst>
                                      </p:cBhvr>
                                      <p:to>
                                        <p:strVal val="visible"/>
                                      </p:to>
                                    </p:set>
                                  </p:childTnLst>
                                </p:cTn>
                              </p:par>
                            </p:childTnLst>
                          </p:cTn>
                        </p:par>
                        <p:par>
                          <p:cTn id="124" fill="hold">
                            <p:stCondLst>
                              <p:cond delay="20000"/>
                            </p:stCondLst>
                            <p:childTnLst>
                              <p:par>
                                <p:cTn id="125" presetID="1" presetClass="entr" presetSubtype="0" fill="hold" nodeType="afterEffect">
                                  <p:stCondLst>
                                    <p:cond delay="0"/>
                                  </p:stCondLst>
                                  <p:childTnLst>
                                    <p:set>
                                      <p:cBhvr>
                                        <p:cTn id="126" dur="1" fill="hold">
                                          <p:stCondLst>
                                            <p:cond delay="499"/>
                                          </p:stCondLst>
                                        </p:cTn>
                                        <p:tgtEl>
                                          <p:spTgt spid="307269"/>
                                        </p:tgtEl>
                                        <p:attrNameLst>
                                          <p:attrName>style.visibility</p:attrName>
                                        </p:attrNameLst>
                                      </p:cBhvr>
                                      <p:to>
                                        <p:strVal val="visible"/>
                                      </p:to>
                                    </p:set>
                                  </p:childTnLst>
                                </p:cTn>
                              </p:par>
                            </p:childTnLst>
                          </p:cTn>
                        </p:par>
                        <p:par>
                          <p:cTn id="127" fill="hold">
                            <p:stCondLst>
                              <p:cond delay="20500"/>
                            </p:stCondLst>
                            <p:childTnLst>
                              <p:par>
                                <p:cTn id="128" presetID="1" presetClass="entr" presetSubtype="0" fill="hold" grpId="0" nodeType="afterEffect">
                                  <p:stCondLst>
                                    <p:cond delay="0"/>
                                  </p:stCondLst>
                                  <p:childTnLst>
                                    <p:set>
                                      <p:cBhvr>
                                        <p:cTn id="129" dur="1" fill="hold">
                                          <p:stCondLst>
                                            <p:cond delay="499"/>
                                          </p:stCondLst>
                                        </p:cTn>
                                        <p:tgtEl>
                                          <p:spTgt spid="307268"/>
                                        </p:tgtEl>
                                        <p:attrNameLst>
                                          <p:attrName>style.visibility</p:attrName>
                                        </p:attrNameLst>
                                      </p:cBhvr>
                                      <p:to>
                                        <p:strVal val="visible"/>
                                      </p:to>
                                    </p:set>
                                  </p:childTnLst>
                                </p:cTn>
                              </p:par>
                            </p:childTnLst>
                          </p:cTn>
                        </p:par>
                        <p:par>
                          <p:cTn id="130" fill="hold">
                            <p:stCondLst>
                              <p:cond delay="21000"/>
                            </p:stCondLst>
                            <p:childTnLst>
                              <p:par>
                                <p:cTn id="131" presetID="1" presetClass="entr" presetSubtype="0" fill="hold" nodeType="afterEffect">
                                  <p:stCondLst>
                                    <p:cond delay="0"/>
                                  </p:stCondLst>
                                  <p:childTnLst>
                                    <p:set>
                                      <p:cBhvr>
                                        <p:cTn id="132" dur="1" fill="hold">
                                          <p:stCondLst>
                                            <p:cond delay="499"/>
                                          </p:stCondLst>
                                        </p:cTn>
                                        <p:tgtEl>
                                          <p:spTgt spid="307206"/>
                                        </p:tgtEl>
                                        <p:attrNameLst>
                                          <p:attrName>style.visibility</p:attrName>
                                        </p:attrNameLst>
                                      </p:cBhvr>
                                      <p:to>
                                        <p:strVal val="visible"/>
                                      </p:to>
                                    </p:set>
                                  </p:childTnLst>
                                </p:cTn>
                              </p:par>
                            </p:childTnLst>
                          </p:cTn>
                        </p:par>
                        <p:par>
                          <p:cTn id="133" fill="hold">
                            <p:stCondLst>
                              <p:cond delay="21500"/>
                            </p:stCondLst>
                            <p:childTnLst>
                              <p:par>
                                <p:cTn id="134" presetID="1" presetClass="entr" presetSubtype="0" fill="hold" grpId="0" nodeType="afterEffect">
                                  <p:stCondLst>
                                    <p:cond delay="0"/>
                                  </p:stCondLst>
                                  <p:childTnLst>
                                    <p:set>
                                      <p:cBhvr>
                                        <p:cTn id="135" dur="1" fill="hold">
                                          <p:stCondLst>
                                            <p:cond delay="499"/>
                                          </p:stCondLst>
                                        </p:cTn>
                                        <p:tgtEl>
                                          <p:spTgt spid="307280"/>
                                        </p:tgtEl>
                                        <p:attrNameLst>
                                          <p:attrName>style.visibility</p:attrName>
                                        </p:attrNameLst>
                                      </p:cBhvr>
                                      <p:to>
                                        <p:strVal val="visible"/>
                                      </p:to>
                                    </p:set>
                                  </p:childTnLst>
                                </p:cTn>
                              </p:par>
                            </p:childTnLst>
                          </p:cTn>
                        </p:par>
                        <p:par>
                          <p:cTn id="136" fill="hold">
                            <p:stCondLst>
                              <p:cond delay="22000"/>
                            </p:stCondLst>
                            <p:childTnLst>
                              <p:par>
                                <p:cTn id="137" presetID="1" presetClass="entr" presetSubtype="0" fill="hold" nodeType="afterEffect">
                                  <p:stCondLst>
                                    <p:cond delay="0"/>
                                  </p:stCondLst>
                                  <p:childTnLst>
                                    <p:set>
                                      <p:cBhvr>
                                        <p:cTn id="138" dur="1" fill="hold">
                                          <p:stCondLst>
                                            <p:cond delay="499"/>
                                          </p:stCondLst>
                                        </p:cTn>
                                        <p:tgtEl>
                                          <p:spTgt spid="307223"/>
                                        </p:tgtEl>
                                        <p:attrNameLst>
                                          <p:attrName>style.visibility</p:attrName>
                                        </p:attrNameLst>
                                      </p:cBhvr>
                                      <p:to>
                                        <p:strVal val="visible"/>
                                      </p:to>
                                    </p:set>
                                  </p:childTnLst>
                                </p:cTn>
                              </p:par>
                            </p:childTnLst>
                          </p:cTn>
                        </p:par>
                        <p:par>
                          <p:cTn id="139" fill="hold">
                            <p:stCondLst>
                              <p:cond delay="22500"/>
                            </p:stCondLst>
                            <p:childTnLst>
                              <p:par>
                                <p:cTn id="140" presetID="1" presetClass="entr" presetSubtype="0" fill="hold" grpId="0" nodeType="afterEffect">
                                  <p:stCondLst>
                                    <p:cond delay="0"/>
                                  </p:stCondLst>
                                  <p:childTnLst>
                                    <p:set>
                                      <p:cBhvr>
                                        <p:cTn id="141" dur="1" fill="hold">
                                          <p:stCondLst>
                                            <p:cond delay="499"/>
                                          </p:stCondLst>
                                        </p:cTn>
                                        <p:tgtEl>
                                          <p:spTgt spid="307222"/>
                                        </p:tgtEl>
                                        <p:attrNameLst>
                                          <p:attrName>style.visibility</p:attrName>
                                        </p:attrNameLst>
                                      </p:cBhvr>
                                      <p:to>
                                        <p:strVal val="visible"/>
                                      </p:to>
                                    </p:set>
                                  </p:childTnLst>
                                </p:cTn>
                              </p:par>
                            </p:childTnLst>
                          </p:cTn>
                        </p:par>
                        <p:par>
                          <p:cTn id="142" fill="hold">
                            <p:stCondLst>
                              <p:cond delay="23000"/>
                            </p:stCondLst>
                            <p:childTnLst>
                              <p:par>
                                <p:cTn id="143" presetID="1" presetClass="entr" presetSubtype="0" fill="hold" nodeType="afterEffect">
                                  <p:stCondLst>
                                    <p:cond delay="0"/>
                                  </p:stCondLst>
                                  <p:childTnLst>
                                    <p:set>
                                      <p:cBhvr>
                                        <p:cTn id="144" dur="1" fill="hold">
                                          <p:stCondLst>
                                            <p:cond delay="499"/>
                                          </p:stCondLst>
                                        </p:cTn>
                                        <p:tgtEl>
                                          <p:spTgt spid="307267"/>
                                        </p:tgtEl>
                                        <p:attrNameLst>
                                          <p:attrName>style.visibility</p:attrName>
                                        </p:attrNameLst>
                                      </p:cBhvr>
                                      <p:to>
                                        <p:strVal val="visible"/>
                                      </p:to>
                                    </p:set>
                                  </p:childTnLst>
                                </p:cTn>
                              </p:par>
                            </p:childTnLst>
                          </p:cTn>
                        </p:par>
                        <p:par>
                          <p:cTn id="145" fill="hold">
                            <p:stCondLst>
                              <p:cond delay="23500"/>
                            </p:stCondLst>
                            <p:childTnLst>
                              <p:par>
                                <p:cTn id="146" presetID="1" presetClass="entr" presetSubtype="0" fill="hold" grpId="0" nodeType="afterEffect">
                                  <p:stCondLst>
                                    <p:cond delay="0"/>
                                  </p:stCondLst>
                                  <p:childTnLst>
                                    <p:set>
                                      <p:cBhvr>
                                        <p:cTn id="147" dur="1" fill="hold">
                                          <p:stCondLst>
                                            <p:cond delay="499"/>
                                          </p:stCondLst>
                                        </p:cTn>
                                        <p:tgtEl>
                                          <p:spTgt spid="307266"/>
                                        </p:tgtEl>
                                        <p:attrNameLst>
                                          <p:attrName>style.visibility</p:attrName>
                                        </p:attrNameLst>
                                      </p:cBhvr>
                                      <p:to>
                                        <p:strVal val="visible"/>
                                      </p:to>
                                    </p:set>
                                  </p:childTnLst>
                                </p:cTn>
                              </p:par>
                            </p:childTnLst>
                          </p:cTn>
                        </p:par>
                        <p:par>
                          <p:cTn id="148" fill="hold">
                            <p:stCondLst>
                              <p:cond delay="24000"/>
                            </p:stCondLst>
                            <p:childTnLst>
                              <p:par>
                                <p:cTn id="149" presetID="1" presetClass="entr" presetSubtype="0" fill="hold" nodeType="afterEffect">
                                  <p:stCondLst>
                                    <p:cond delay="0"/>
                                  </p:stCondLst>
                                  <p:childTnLst>
                                    <p:set>
                                      <p:cBhvr>
                                        <p:cTn id="150" dur="1" fill="hold">
                                          <p:stCondLst>
                                            <p:cond delay="499"/>
                                          </p:stCondLst>
                                        </p:cTn>
                                        <p:tgtEl>
                                          <p:spTgt spid="307224"/>
                                        </p:tgtEl>
                                        <p:attrNameLst>
                                          <p:attrName>style.visibility</p:attrName>
                                        </p:attrNameLst>
                                      </p:cBhvr>
                                      <p:to>
                                        <p:strVal val="visible"/>
                                      </p:to>
                                    </p:set>
                                  </p:childTnLst>
                                </p:cTn>
                              </p:par>
                            </p:childTnLst>
                          </p:cTn>
                        </p:par>
                        <p:par>
                          <p:cTn id="151" fill="hold">
                            <p:stCondLst>
                              <p:cond delay="24500"/>
                            </p:stCondLst>
                            <p:childTnLst>
                              <p:par>
                                <p:cTn id="152" presetID="1" presetClass="entr" presetSubtype="0" fill="hold" grpId="0" nodeType="afterEffect">
                                  <p:stCondLst>
                                    <p:cond delay="0"/>
                                  </p:stCondLst>
                                  <p:childTnLst>
                                    <p:set>
                                      <p:cBhvr>
                                        <p:cTn id="153" dur="1" fill="hold">
                                          <p:stCondLst>
                                            <p:cond delay="499"/>
                                          </p:stCondLst>
                                        </p:cTn>
                                        <p:tgtEl>
                                          <p:spTgt spid="307219"/>
                                        </p:tgtEl>
                                        <p:attrNameLst>
                                          <p:attrName>style.visibility</p:attrName>
                                        </p:attrNameLst>
                                      </p:cBhvr>
                                      <p:to>
                                        <p:strVal val="visible"/>
                                      </p:to>
                                    </p:set>
                                  </p:childTnLst>
                                </p:cTn>
                              </p:par>
                            </p:childTnLst>
                          </p:cTn>
                        </p:par>
                        <p:par>
                          <p:cTn id="154" fill="hold">
                            <p:stCondLst>
                              <p:cond delay="25000"/>
                            </p:stCondLst>
                            <p:childTnLst>
                              <p:par>
                                <p:cTn id="155" presetID="1" presetClass="entr" presetSubtype="0" fill="hold" nodeType="afterEffect">
                                  <p:stCondLst>
                                    <p:cond delay="0"/>
                                  </p:stCondLst>
                                  <p:childTnLst>
                                    <p:set>
                                      <p:cBhvr>
                                        <p:cTn id="156" dur="1" fill="hold">
                                          <p:stCondLst>
                                            <p:cond delay="499"/>
                                          </p:stCondLst>
                                        </p:cTn>
                                        <p:tgtEl>
                                          <p:spTgt spid="307265"/>
                                        </p:tgtEl>
                                        <p:attrNameLst>
                                          <p:attrName>style.visibility</p:attrName>
                                        </p:attrNameLst>
                                      </p:cBhvr>
                                      <p:to>
                                        <p:strVal val="visible"/>
                                      </p:to>
                                    </p:set>
                                  </p:childTnLst>
                                </p:cTn>
                              </p:par>
                            </p:childTnLst>
                          </p:cTn>
                        </p:par>
                        <p:par>
                          <p:cTn id="157" fill="hold">
                            <p:stCondLst>
                              <p:cond delay="25500"/>
                            </p:stCondLst>
                            <p:childTnLst>
                              <p:par>
                                <p:cTn id="158" presetID="1" presetClass="entr" presetSubtype="0" fill="hold" grpId="0" nodeType="afterEffect">
                                  <p:stCondLst>
                                    <p:cond delay="0"/>
                                  </p:stCondLst>
                                  <p:childTnLst>
                                    <p:set>
                                      <p:cBhvr>
                                        <p:cTn id="159" dur="1" fill="hold">
                                          <p:stCondLst>
                                            <p:cond delay="499"/>
                                          </p:stCondLst>
                                        </p:cTn>
                                        <p:tgtEl>
                                          <p:spTgt spid="307264"/>
                                        </p:tgtEl>
                                        <p:attrNameLst>
                                          <p:attrName>style.visibility</p:attrName>
                                        </p:attrNameLst>
                                      </p:cBhvr>
                                      <p:to>
                                        <p:strVal val="visible"/>
                                      </p:to>
                                    </p:set>
                                  </p:childTnLst>
                                </p:cTn>
                              </p:par>
                            </p:childTnLst>
                          </p:cTn>
                        </p:par>
                        <p:par>
                          <p:cTn id="160" fill="hold">
                            <p:stCondLst>
                              <p:cond delay="26000"/>
                            </p:stCondLst>
                            <p:childTnLst>
                              <p:par>
                                <p:cTn id="161" presetID="1" presetClass="entr" presetSubtype="0" fill="hold" nodeType="afterEffect">
                                  <p:stCondLst>
                                    <p:cond delay="0"/>
                                  </p:stCondLst>
                                  <p:childTnLst>
                                    <p:set>
                                      <p:cBhvr>
                                        <p:cTn id="162" dur="1" fill="hold">
                                          <p:stCondLst>
                                            <p:cond delay="499"/>
                                          </p:stCondLst>
                                        </p:cTn>
                                        <p:tgtEl>
                                          <p:spTgt spid="307225"/>
                                        </p:tgtEl>
                                        <p:attrNameLst>
                                          <p:attrName>style.visibility</p:attrName>
                                        </p:attrNameLst>
                                      </p:cBhvr>
                                      <p:to>
                                        <p:strVal val="visible"/>
                                      </p:to>
                                    </p:set>
                                  </p:childTnLst>
                                </p:cTn>
                              </p:par>
                            </p:childTnLst>
                          </p:cTn>
                        </p:par>
                        <p:par>
                          <p:cTn id="163" fill="hold">
                            <p:stCondLst>
                              <p:cond delay="26500"/>
                            </p:stCondLst>
                            <p:childTnLst>
                              <p:par>
                                <p:cTn id="164" presetID="1" presetClass="entr" presetSubtype="0" fill="hold" grpId="0" nodeType="afterEffect">
                                  <p:stCondLst>
                                    <p:cond delay="0"/>
                                  </p:stCondLst>
                                  <p:childTnLst>
                                    <p:set>
                                      <p:cBhvr>
                                        <p:cTn id="165" dur="1" fill="hold">
                                          <p:stCondLst>
                                            <p:cond delay="499"/>
                                          </p:stCondLst>
                                        </p:cTn>
                                        <p:tgtEl>
                                          <p:spTgt spid="307220"/>
                                        </p:tgtEl>
                                        <p:attrNameLst>
                                          <p:attrName>style.visibility</p:attrName>
                                        </p:attrNameLst>
                                      </p:cBhvr>
                                      <p:to>
                                        <p:strVal val="visible"/>
                                      </p:to>
                                    </p:set>
                                  </p:childTnLst>
                                </p:cTn>
                              </p:par>
                            </p:childTnLst>
                          </p:cTn>
                        </p:par>
                        <p:par>
                          <p:cTn id="166" fill="hold">
                            <p:stCondLst>
                              <p:cond delay="27000"/>
                            </p:stCondLst>
                            <p:childTnLst>
                              <p:par>
                                <p:cTn id="167" presetID="1" presetClass="entr" presetSubtype="0" fill="hold" nodeType="afterEffect">
                                  <p:stCondLst>
                                    <p:cond delay="0"/>
                                  </p:stCondLst>
                                  <p:childTnLst>
                                    <p:set>
                                      <p:cBhvr>
                                        <p:cTn id="168" dur="1" fill="hold">
                                          <p:stCondLst>
                                            <p:cond delay="499"/>
                                          </p:stCondLst>
                                        </p:cTn>
                                        <p:tgtEl>
                                          <p:spTgt spid="307275"/>
                                        </p:tgtEl>
                                        <p:attrNameLst>
                                          <p:attrName>style.visibility</p:attrName>
                                        </p:attrNameLst>
                                      </p:cBhvr>
                                      <p:to>
                                        <p:strVal val="visible"/>
                                      </p:to>
                                    </p:set>
                                  </p:childTnLst>
                                </p:cTn>
                              </p:par>
                            </p:childTnLst>
                          </p:cTn>
                        </p:par>
                        <p:par>
                          <p:cTn id="169" fill="hold">
                            <p:stCondLst>
                              <p:cond delay="27500"/>
                            </p:stCondLst>
                            <p:childTnLst>
                              <p:par>
                                <p:cTn id="170" presetID="1" presetClass="entr" presetSubtype="0" fill="hold" grpId="0" nodeType="afterEffect">
                                  <p:stCondLst>
                                    <p:cond delay="0"/>
                                  </p:stCondLst>
                                  <p:childTnLst>
                                    <p:set>
                                      <p:cBhvr>
                                        <p:cTn id="171" dur="1" fill="hold">
                                          <p:stCondLst>
                                            <p:cond delay="499"/>
                                          </p:stCondLst>
                                        </p:cTn>
                                        <p:tgtEl>
                                          <p:spTgt spid="307274"/>
                                        </p:tgtEl>
                                        <p:attrNameLst>
                                          <p:attrName>style.visibility</p:attrName>
                                        </p:attrNameLst>
                                      </p:cBhvr>
                                      <p:to>
                                        <p:strVal val="visible"/>
                                      </p:to>
                                    </p:set>
                                  </p:childTnLst>
                                </p:cTn>
                              </p:par>
                            </p:childTnLst>
                          </p:cTn>
                        </p:par>
                        <p:par>
                          <p:cTn id="172" fill="hold">
                            <p:stCondLst>
                              <p:cond delay="28000"/>
                            </p:stCondLst>
                            <p:childTnLst>
                              <p:par>
                                <p:cTn id="173" presetID="1" presetClass="entr" presetSubtype="0" fill="hold" nodeType="afterEffect">
                                  <p:stCondLst>
                                    <p:cond delay="0"/>
                                  </p:stCondLst>
                                  <p:childTnLst>
                                    <p:set>
                                      <p:cBhvr>
                                        <p:cTn id="174" dur="1" fill="hold">
                                          <p:stCondLst>
                                            <p:cond delay="499"/>
                                          </p:stCondLst>
                                        </p:cTn>
                                        <p:tgtEl>
                                          <p:spTgt spid="307226"/>
                                        </p:tgtEl>
                                        <p:attrNameLst>
                                          <p:attrName>style.visibility</p:attrName>
                                        </p:attrNameLst>
                                      </p:cBhvr>
                                      <p:to>
                                        <p:strVal val="visible"/>
                                      </p:to>
                                    </p:set>
                                  </p:childTnLst>
                                </p:cTn>
                              </p:par>
                            </p:childTnLst>
                          </p:cTn>
                        </p:par>
                        <p:par>
                          <p:cTn id="175" fill="hold">
                            <p:stCondLst>
                              <p:cond delay="28500"/>
                            </p:stCondLst>
                            <p:childTnLst>
                              <p:par>
                                <p:cTn id="176" presetID="1" presetClass="entr" presetSubtype="0" fill="hold" grpId="0" nodeType="afterEffect">
                                  <p:stCondLst>
                                    <p:cond delay="0"/>
                                  </p:stCondLst>
                                  <p:childTnLst>
                                    <p:set>
                                      <p:cBhvr>
                                        <p:cTn id="177" dur="1" fill="hold">
                                          <p:stCondLst>
                                            <p:cond delay="499"/>
                                          </p:stCondLst>
                                        </p:cTn>
                                        <p:tgtEl>
                                          <p:spTgt spid="307221"/>
                                        </p:tgtEl>
                                        <p:attrNameLst>
                                          <p:attrName>style.visibility</p:attrName>
                                        </p:attrNameLst>
                                      </p:cBhvr>
                                      <p:to>
                                        <p:strVal val="visible"/>
                                      </p:to>
                                    </p:set>
                                  </p:childTnLst>
                                </p:cTn>
                              </p:par>
                            </p:childTnLst>
                          </p:cTn>
                        </p:par>
                        <p:par>
                          <p:cTn id="178" fill="hold">
                            <p:stCondLst>
                              <p:cond delay="29000"/>
                            </p:stCondLst>
                            <p:childTnLst>
                              <p:par>
                                <p:cTn id="179" presetID="1" presetClass="entr" presetSubtype="0" fill="hold" nodeType="afterEffect">
                                  <p:stCondLst>
                                    <p:cond delay="0"/>
                                  </p:stCondLst>
                                  <p:childTnLst>
                                    <p:set>
                                      <p:cBhvr>
                                        <p:cTn id="180" dur="1" fill="hold">
                                          <p:stCondLst>
                                            <p:cond delay="499"/>
                                          </p:stCondLst>
                                        </p:cTn>
                                        <p:tgtEl>
                                          <p:spTgt spid="307277"/>
                                        </p:tgtEl>
                                        <p:attrNameLst>
                                          <p:attrName>style.visibility</p:attrName>
                                        </p:attrNameLst>
                                      </p:cBhvr>
                                      <p:to>
                                        <p:strVal val="visible"/>
                                      </p:to>
                                    </p:set>
                                  </p:childTnLst>
                                </p:cTn>
                              </p:par>
                            </p:childTnLst>
                          </p:cTn>
                        </p:par>
                        <p:par>
                          <p:cTn id="181" fill="hold">
                            <p:stCondLst>
                              <p:cond delay="29500"/>
                            </p:stCondLst>
                            <p:childTnLst>
                              <p:par>
                                <p:cTn id="182" presetID="1" presetClass="entr" presetSubtype="0" fill="hold" grpId="0" nodeType="afterEffect">
                                  <p:stCondLst>
                                    <p:cond delay="0"/>
                                  </p:stCondLst>
                                  <p:childTnLst>
                                    <p:set>
                                      <p:cBhvr>
                                        <p:cTn id="183" dur="1" fill="hold">
                                          <p:stCondLst>
                                            <p:cond delay="499"/>
                                          </p:stCondLst>
                                        </p:cTn>
                                        <p:tgtEl>
                                          <p:spTgt spid="307276"/>
                                        </p:tgtEl>
                                        <p:attrNameLst>
                                          <p:attrName>style.visibility</p:attrName>
                                        </p:attrNameLst>
                                      </p:cBhvr>
                                      <p:to>
                                        <p:strVal val="visible"/>
                                      </p:to>
                                    </p:set>
                                  </p:childTnLst>
                                </p:cTn>
                              </p:par>
                            </p:childTnLst>
                          </p:cTn>
                        </p:par>
                        <p:par>
                          <p:cTn id="184" fill="hold">
                            <p:stCondLst>
                              <p:cond delay="30000"/>
                            </p:stCondLst>
                            <p:childTnLst>
                              <p:par>
                                <p:cTn id="185" presetID="1" presetClass="entr" presetSubtype="0" fill="hold" nodeType="afterEffect">
                                  <p:stCondLst>
                                    <p:cond delay="0"/>
                                  </p:stCondLst>
                                  <p:childTnLst>
                                    <p:set>
                                      <p:cBhvr>
                                        <p:cTn id="186" dur="1" fill="hold">
                                          <p:stCondLst>
                                            <p:cond delay="499"/>
                                          </p:stCondLst>
                                        </p:cTn>
                                        <p:tgtEl>
                                          <p:spTgt spid="307207"/>
                                        </p:tgtEl>
                                        <p:attrNameLst>
                                          <p:attrName>style.visibility</p:attrName>
                                        </p:attrNameLst>
                                      </p:cBhvr>
                                      <p:to>
                                        <p:strVal val="visible"/>
                                      </p:to>
                                    </p:set>
                                  </p:childTnLst>
                                </p:cTn>
                              </p:par>
                            </p:childTnLst>
                          </p:cTn>
                        </p:par>
                        <p:par>
                          <p:cTn id="187" fill="hold">
                            <p:stCondLst>
                              <p:cond delay="30500"/>
                            </p:stCondLst>
                            <p:childTnLst>
                              <p:par>
                                <p:cTn id="188" presetID="1" presetClass="entr" presetSubtype="0" fill="hold" grpId="0" nodeType="afterEffect">
                                  <p:stCondLst>
                                    <p:cond delay="0"/>
                                  </p:stCondLst>
                                  <p:childTnLst>
                                    <p:set>
                                      <p:cBhvr>
                                        <p:cTn id="189" dur="1" fill="hold">
                                          <p:stCondLst>
                                            <p:cond delay="499"/>
                                          </p:stCondLst>
                                        </p:cTn>
                                        <p:tgtEl>
                                          <p:spTgt spid="307203"/>
                                        </p:tgtEl>
                                        <p:attrNameLst>
                                          <p:attrName>style.visibility</p:attrName>
                                        </p:attrNameLst>
                                      </p:cBhvr>
                                      <p:to>
                                        <p:strVal val="visible"/>
                                      </p:to>
                                    </p:set>
                                  </p:childTnLst>
                                </p:cTn>
                              </p:par>
                            </p:childTnLst>
                          </p:cTn>
                        </p:par>
                        <p:par>
                          <p:cTn id="190" fill="hold">
                            <p:stCondLst>
                              <p:cond delay="31000"/>
                            </p:stCondLst>
                            <p:childTnLst>
                              <p:par>
                                <p:cTn id="191" presetID="1" presetClass="entr" presetSubtype="0" fill="hold" nodeType="afterEffect">
                                  <p:stCondLst>
                                    <p:cond delay="0"/>
                                  </p:stCondLst>
                                  <p:childTnLst>
                                    <p:set>
                                      <p:cBhvr>
                                        <p:cTn id="192" dur="1" fill="hold">
                                          <p:stCondLst>
                                            <p:cond delay="499"/>
                                          </p:stCondLst>
                                        </p:cTn>
                                        <p:tgtEl>
                                          <p:spTgt spid="307227"/>
                                        </p:tgtEl>
                                        <p:attrNameLst>
                                          <p:attrName>style.visibility</p:attrName>
                                        </p:attrNameLst>
                                      </p:cBhvr>
                                      <p:to>
                                        <p:strVal val="visible"/>
                                      </p:to>
                                    </p:set>
                                  </p:childTnLst>
                                </p:cTn>
                              </p:par>
                            </p:childTnLst>
                          </p:cTn>
                        </p:par>
                        <p:par>
                          <p:cTn id="193" fill="hold">
                            <p:stCondLst>
                              <p:cond delay="31500"/>
                            </p:stCondLst>
                            <p:childTnLst>
                              <p:par>
                                <p:cTn id="194" presetID="1" presetClass="entr" presetSubtype="0" fill="hold" grpId="0" nodeType="afterEffect">
                                  <p:stCondLst>
                                    <p:cond delay="0"/>
                                  </p:stCondLst>
                                  <p:childTnLst>
                                    <p:set>
                                      <p:cBhvr>
                                        <p:cTn id="195" dur="1" fill="hold">
                                          <p:stCondLst>
                                            <p:cond delay="499"/>
                                          </p:stCondLst>
                                        </p:cTn>
                                        <p:tgtEl>
                                          <p:spTgt spid="307284"/>
                                        </p:tgtEl>
                                        <p:attrNameLst>
                                          <p:attrName>style.visibility</p:attrName>
                                        </p:attrNameLst>
                                      </p:cBhvr>
                                      <p:to>
                                        <p:strVal val="visible"/>
                                      </p:to>
                                    </p:set>
                                  </p:childTnLst>
                                </p:cTn>
                              </p:par>
                            </p:childTnLst>
                          </p:cTn>
                        </p:par>
                        <p:par>
                          <p:cTn id="196" fill="hold">
                            <p:stCondLst>
                              <p:cond delay="32000"/>
                            </p:stCondLst>
                            <p:childTnLst>
                              <p:par>
                                <p:cTn id="197" presetID="1" presetClass="entr" presetSubtype="0" fill="hold" nodeType="afterEffect">
                                  <p:stCondLst>
                                    <p:cond delay="0"/>
                                  </p:stCondLst>
                                  <p:childTnLst>
                                    <p:set>
                                      <p:cBhvr>
                                        <p:cTn id="198" dur="1" fill="hold">
                                          <p:stCondLst>
                                            <p:cond delay="499"/>
                                          </p:stCondLst>
                                        </p:cTn>
                                        <p:tgtEl>
                                          <p:spTgt spid="307257"/>
                                        </p:tgtEl>
                                        <p:attrNameLst>
                                          <p:attrName>style.visibility</p:attrName>
                                        </p:attrNameLst>
                                      </p:cBhvr>
                                      <p:to>
                                        <p:strVal val="visible"/>
                                      </p:to>
                                    </p:set>
                                  </p:childTnLst>
                                </p:cTn>
                              </p:par>
                            </p:childTnLst>
                          </p:cTn>
                        </p:par>
                        <p:par>
                          <p:cTn id="199" fill="hold">
                            <p:stCondLst>
                              <p:cond delay="32500"/>
                            </p:stCondLst>
                            <p:childTnLst>
                              <p:par>
                                <p:cTn id="200" presetID="1" presetClass="entr" presetSubtype="0" fill="hold" grpId="0" nodeType="afterEffect">
                                  <p:stCondLst>
                                    <p:cond delay="0"/>
                                  </p:stCondLst>
                                  <p:childTnLst>
                                    <p:set>
                                      <p:cBhvr>
                                        <p:cTn id="201" dur="1" fill="hold">
                                          <p:stCondLst>
                                            <p:cond delay="499"/>
                                          </p:stCondLst>
                                        </p:cTn>
                                        <p:tgtEl>
                                          <p:spTgt spid="307255"/>
                                        </p:tgtEl>
                                        <p:attrNameLst>
                                          <p:attrName>style.visibility</p:attrName>
                                        </p:attrNameLst>
                                      </p:cBhvr>
                                      <p:to>
                                        <p:strVal val="visible"/>
                                      </p:to>
                                    </p:set>
                                  </p:childTnLst>
                                </p:cTn>
                              </p:par>
                            </p:childTnLst>
                          </p:cTn>
                        </p:par>
                        <p:par>
                          <p:cTn id="202" fill="hold">
                            <p:stCondLst>
                              <p:cond delay="33000"/>
                            </p:stCondLst>
                            <p:childTnLst>
                              <p:par>
                                <p:cTn id="203" presetID="1" presetClass="entr" presetSubtype="0" fill="hold" nodeType="afterEffect">
                                  <p:stCondLst>
                                    <p:cond delay="0"/>
                                  </p:stCondLst>
                                  <p:childTnLst>
                                    <p:set>
                                      <p:cBhvr>
                                        <p:cTn id="204" dur="1" fill="hold">
                                          <p:stCondLst>
                                            <p:cond delay="499"/>
                                          </p:stCondLst>
                                        </p:cTn>
                                        <p:tgtEl>
                                          <p:spTgt spid="307258"/>
                                        </p:tgtEl>
                                        <p:attrNameLst>
                                          <p:attrName>style.visibility</p:attrName>
                                        </p:attrNameLst>
                                      </p:cBhvr>
                                      <p:to>
                                        <p:strVal val="visible"/>
                                      </p:to>
                                    </p:set>
                                  </p:childTnLst>
                                </p:cTn>
                              </p:par>
                            </p:childTnLst>
                          </p:cTn>
                        </p:par>
                        <p:par>
                          <p:cTn id="205" fill="hold">
                            <p:stCondLst>
                              <p:cond delay="33500"/>
                            </p:stCondLst>
                            <p:childTnLst>
                              <p:par>
                                <p:cTn id="206" presetID="1" presetClass="entr" presetSubtype="0" fill="hold" grpId="0" nodeType="afterEffect">
                                  <p:stCondLst>
                                    <p:cond delay="0"/>
                                  </p:stCondLst>
                                  <p:childTnLst>
                                    <p:set>
                                      <p:cBhvr>
                                        <p:cTn id="207" dur="1" fill="hold">
                                          <p:stCondLst>
                                            <p:cond delay="499"/>
                                          </p:stCondLst>
                                        </p:cTn>
                                        <p:tgtEl>
                                          <p:spTgt spid="307256"/>
                                        </p:tgtEl>
                                        <p:attrNameLst>
                                          <p:attrName>style.visibility</p:attrName>
                                        </p:attrNameLst>
                                      </p:cBhvr>
                                      <p:to>
                                        <p:strVal val="visible"/>
                                      </p:to>
                                    </p:set>
                                  </p:childTnLst>
                                </p:cTn>
                              </p:par>
                            </p:childTnLst>
                          </p:cTn>
                        </p:par>
                        <p:par>
                          <p:cTn id="208" fill="hold">
                            <p:stCondLst>
                              <p:cond delay="34000"/>
                            </p:stCondLst>
                            <p:childTnLst>
                              <p:par>
                                <p:cTn id="209" presetID="1" presetClass="entr" presetSubtype="0" fill="hold" nodeType="afterEffect">
                                  <p:stCondLst>
                                    <p:cond delay="0"/>
                                  </p:stCondLst>
                                  <p:childTnLst>
                                    <p:set>
                                      <p:cBhvr>
                                        <p:cTn id="210" dur="1" fill="hold">
                                          <p:stCondLst>
                                            <p:cond delay="499"/>
                                          </p:stCondLst>
                                        </p:cTn>
                                        <p:tgtEl>
                                          <p:spTgt spid="307228"/>
                                        </p:tgtEl>
                                        <p:attrNameLst>
                                          <p:attrName>style.visibility</p:attrName>
                                        </p:attrNameLst>
                                      </p:cBhvr>
                                      <p:to>
                                        <p:strVal val="visible"/>
                                      </p:to>
                                    </p:set>
                                  </p:childTnLst>
                                </p:cTn>
                              </p:par>
                            </p:childTnLst>
                          </p:cTn>
                        </p:par>
                        <p:par>
                          <p:cTn id="211" fill="hold">
                            <p:stCondLst>
                              <p:cond delay="34500"/>
                            </p:stCondLst>
                            <p:childTnLst>
                              <p:par>
                                <p:cTn id="212" presetID="1" presetClass="entr" presetSubtype="0" fill="hold" grpId="0" nodeType="afterEffect">
                                  <p:stCondLst>
                                    <p:cond delay="0"/>
                                  </p:stCondLst>
                                  <p:childTnLst>
                                    <p:set>
                                      <p:cBhvr>
                                        <p:cTn id="213" dur="1" fill="hold">
                                          <p:stCondLst>
                                            <p:cond delay="499"/>
                                          </p:stCondLst>
                                        </p:cTn>
                                        <p:tgtEl>
                                          <p:spTgt spid="307283"/>
                                        </p:tgtEl>
                                        <p:attrNameLst>
                                          <p:attrName>style.visibility</p:attrName>
                                        </p:attrNameLst>
                                      </p:cBhvr>
                                      <p:to>
                                        <p:strVal val="visible"/>
                                      </p:to>
                                    </p:set>
                                  </p:childTnLst>
                                </p:cTn>
                              </p:par>
                            </p:childTnLst>
                          </p:cTn>
                        </p:par>
                        <p:par>
                          <p:cTn id="214" fill="hold">
                            <p:stCondLst>
                              <p:cond delay="35000"/>
                            </p:stCondLst>
                            <p:childTnLst>
                              <p:par>
                                <p:cTn id="215" presetID="1" presetClass="entr" presetSubtype="0" fill="hold" nodeType="afterEffect">
                                  <p:stCondLst>
                                    <p:cond delay="0"/>
                                  </p:stCondLst>
                                  <p:childTnLst>
                                    <p:set>
                                      <p:cBhvr>
                                        <p:cTn id="216" dur="1" fill="hold">
                                          <p:stCondLst>
                                            <p:cond delay="499"/>
                                          </p:stCondLst>
                                        </p:cTn>
                                        <p:tgtEl>
                                          <p:spTgt spid="307253"/>
                                        </p:tgtEl>
                                        <p:attrNameLst>
                                          <p:attrName>style.visibility</p:attrName>
                                        </p:attrNameLst>
                                      </p:cBhvr>
                                      <p:to>
                                        <p:strVal val="visible"/>
                                      </p:to>
                                    </p:set>
                                  </p:childTnLst>
                                </p:cTn>
                              </p:par>
                            </p:childTnLst>
                          </p:cTn>
                        </p:par>
                        <p:par>
                          <p:cTn id="217" fill="hold">
                            <p:stCondLst>
                              <p:cond delay="35500"/>
                            </p:stCondLst>
                            <p:childTnLst>
                              <p:par>
                                <p:cTn id="218" presetID="1" presetClass="entr" presetSubtype="0" fill="hold" grpId="0" nodeType="afterEffect">
                                  <p:stCondLst>
                                    <p:cond delay="0"/>
                                  </p:stCondLst>
                                  <p:childTnLst>
                                    <p:set>
                                      <p:cBhvr>
                                        <p:cTn id="219" dur="1" fill="hold">
                                          <p:stCondLst>
                                            <p:cond delay="499"/>
                                          </p:stCondLst>
                                        </p:cTn>
                                        <p:tgtEl>
                                          <p:spTgt spid="307251"/>
                                        </p:tgtEl>
                                        <p:attrNameLst>
                                          <p:attrName>style.visibility</p:attrName>
                                        </p:attrNameLst>
                                      </p:cBhvr>
                                      <p:to>
                                        <p:strVal val="visible"/>
                                      </p:to>
                                    </p:set>
                                  </p:childTnLst>
                                </p:cTn>
                              </p:par>
                            </p:childTnLst>
                          </p:cTn>
                        </p:par>
                        <p:par>
                          <p:cTn id="220" fill="hold">
                            <p:stCondLst>
                              <p:cond delay="36000"/>
                            </p:stCondLst>
                            <p:childTnLst>
                              <p:par>
                                <p:cTn id="221" presetID="1" presetClass="entr" presetSubtype="0" fill="hold" nodeType="afterEffect">
                                  <p:stCondLst>
                                    <p:cond delay="0"/>
                                  </p:stCondLst>
                                  <p:childTnLst>
                                    <p:set>
                                      <p:cBhvr>
                                        <p:cTn id="222" dur="1" fill="hold">
                                          <p:stCondLst>
                                            <p:cond delay="499"/>
                                          </p:stCondLst>
                                        </p:cTn>
                                        <p:tgtEl>
                                          <p:spTgt spid="307254"/>
                                        </p:tgtEl>
                                        <p:attrNameLst>
                                          <p:attrName>style.visibility</p:attrName>
                                        </p:attrNameLst>
                                      </p:cBhvr>
                                      <p:to>
                                        <p:strVal val="visible"/>
                                      </p:to>
                                    </p:set>
                                  </p:childTnLst>
                                </p:cTn>
                              </p:par>
                            </p:childTnLst>
                          </p:cTn>
                        </p:par>
                        <p:par>
                          <p:cTn id="223" fill="hold">
                            <p:stCondLst>
                              <p:cond delay="36500"/>
                            </p:stCondLst>
                            <p:childTnLst>
                              <p:par>
                                <p:cTn id="224" presetID="1" presetClass="entr" presetSubtype="0" fill="hold" grpId="0" nodeType="afterEffect">
                                  <p:stCondLst>
                                    <p:cond delay="0"/>
                                  </p:stCondLst>
                                  <p:childTnLst>
                                    <p:set>
                                      <p:cBhvr>
                                        <p:cTn id="225" dur="1" fill="hold">
                                          <p:stCondLst>
                                            <p:cond delay="499"/>
                                          </p:stCondLst>
                                        </p:cTn>
                                        <p:tgtEl>
                                          <p:spTgt spid="307252"/>
                                        </p:tgtEl>
                                        <p:attrNameLst>
                                          <p:attrName>style.visibility</p:attrName>
                                        </p:attrNameLst>
                                      </p:cBhvr>
                                      <p:to>
                                        <p:strVal val="visible"/>
                                      </p:to>
                                    </p:set>
                                  </p:childTnLst>
                                </p:cTn>
                              </p:par>
                            </p:childTnLst>
                          </p:cTn>
                        </p:par>
                        <p:par>
                          <p:cTn id="226" fill="hold">
                            <p:stCondLst>
                              <p:cond delay="37000"/>
                            </p:stCondLst>
                            <p:childTnLst>
                              <p:par>
                                <p:cTn id="227" presetID="1" presetClass="entr" presetSubtype="0" fill="hold" nodeType="afterEffect">
                                  <p:stCondLst>
                                    <p:cond delay="0"/>
                                  </p:stCondLst>
                                  <p:childTnLst>
                                    <p:set>
                                      <p:cBhvr>
                                        <p:cTn id="228" dur="1" fill="hold">
                                          <p:stCondLst>
                                            <p:cond delay="499"/>
                                          </p:stCondLst>
                                        </p:cTn>
                                        <p:tgtEl>
                                          <p:spTgt spid="307229"/>
                                        </p:tgtEl>
                                        <p:attrNameLst>
                                          <p:attrName>style.visibility</p:attrName>
                                        </p:attrNameLst>
                                      </p:cBhvr>
                                      <p:to>
                                        <p:strVal val="visible"/>
                                      </p:to>
                                    </p:set>
                                  </p:childTnLst>
                                </p:cTn>
                              </p:par>
                            </p:childTnLst>
                          </p:cTn>
                        </p:par>
                        <p:par>
                          <p:cTn id="229" fill="hold">
                            <p:stCondLst>
                              <p:cond delay="37500"/>
                            </p:stCondLst>
                            <p:childTnLst>
                              <p:par>
                                <p:cTn id="230" presetID="1" presetClass="entr" presetSubtype="0" fill="hold" grpId="0" nodeType="afterEffect">
                                  <p:stCondLst>
                                    <p:cond delay="0"/>
                                  </p:stCondLst>
                                  <p:childTnLst>
                                    <p:set>
                                      <p:cBhvr>
                                        <p:cTn id="231" dur="1" fill="hold">
                                          <p:stCondLst>
                                            <p:cond delay="499"/>
                                          </p:stCondLst>
                                        </p:cTn>
                                        <p:tgtEl>
                                          <p:spTgt spid="307282"/>
                                        </p:tgtEl>
                                        <p:attrNameLst>
                                          <p:attrName>style.visibility</p:attrName>
                                        </p:attrNameLst>
                                      </p:cBhvr>
                                      <p:to>
                                        <p:strVal val="visible"/>
                                      </p:to>
                                    </p:set>
                                  </p:childTnLst>
                                </p:cTn>
                              </p:par>
                            </p:childTnLst>
                          </p:cTn>
                        </p:par>
                        <p:par>
                          <p:cTn id="232" fill="hold">
                            <p:stCondLst>
                              <p:cond delay="38000"/>
                            </p:stCondLst>
                            <p:childTnLst>
                              <p:par>
                                <p:cTn id="233" presetID="1" presetClass="entr" presetSubtype="0" fill="hold" nodeType="afterEffect">
                                  <p:stCondLst>
                                    <p:cond delay="0"/>
                                  </p:stCondLst>
                                  <p:childTnLst>
                                    <p:set>
                                      <p:cBhvr>
                                        <p:cTn id="234" dur="1" fill="hold">
                                          <p:stCondLst>
                                            <p:cond delay="499"/>
                                          </p:stCondLst>
                                        </p:cTn>
                                        <p:tgtEl>
                                          <p:spTgt spid="307245"/>
                                        </p:tgtEl>
                                        <p:attrNameLst>
                                          <p:attrName>style.visibility</p:attrName>
                                        </p:attrNameLst>
                                      </p:cBhvr>
                                      <p:to>
                                        <p:strVal val="visible"/>
                                      </p:to>
                                    </p:set>
                                  </p:childTnLst>
                                </p:cTn>
                              </p:par>
                            </p:childTnLst>
                          </p:cTn>
                        </p:par>
                        <p:par>
                          <p:cTn id="235" fill="hold">
                            <p:stCondLst>
                              <p:cond delay="38500"/>
                            </p:stCondLst>
                            <p:childTnLst>
                              <p:par>
                                <p:cTn id="236" presetID="1" presetClass="entr" presetSubtype="0" fill="hold" grpId="0" nodeType="afterEffect">
                                  <p:stCondLst>
                                    <p:cond delay="0"/>
                                  </p:stCondLst>
                                  <p:childTnLst>
                                    <p:set>
                                      <p:cBhvr>
                                        <p:cTn id="237" dur="1" fill="hold">
                                          <p:stCondLst>
                                            <p:cond delay="499"/>
                                          </p:stCondLst>
                                        </p:cTn>
                                        <p:tgtEl>
                                          <p:spTgt spid="307243"/>
                                        </p:tgtEl>
                                        <p:attrNameLst>
                                          <p:attrName>style.visibility</p:attrName>
                                        </p:attrNameLst>
                                      </p:cBhvr>
                                      <p:to>
                                        <p:strVal val="visible"/>
                                      </p:to>
                                    </p:set>
                                  </p:childTnLst>
                                </p:cTn>
                              </p:par>
                            </p:childTnLst>
                          </p:cTn>
                        </p:par>
                        <p:par>
                          <p:cTn id="238" fill="hold">
                            <p:stCondLst>
                              <p:cond delay="39000"/>
                            </p:stCondLst>
                            <p:childTnLst>
                              <p:par>
                                <p:cTn id="239" presetID="1" presetClass="entr" presetSubtype="0" fill="hold" nodeType="afterEffect">
                                  <p:stCondLst>
                                    <p:cond delay="0"/>
                                  </p:stCondLst>
                                  <p:childTnLst>
                                    <p:set>
                                      <p:cBhvr>
                                        <p:cTn id="240" dur="1" fill="hold">
                                          <p:stCondLst>
                                            <p:cond delay="499"/>
                                          </p:stCondLst>
                                        </p:cTn>
                                        <p:tgtEl>
                                          <p:spTgt spid="307246"/>
                                        </p:tgtEl>
                                        <p:attrNameLst>
                                          <p:attrName>style.visibility</p:attrName>
                                        </p:attrNameLst>
                                      </p:cBhvr>
                                      <p:to>
                                        <p:strVal val="visible"/>
                                      </p:to>
                                    </p:set>
                                  </p:childTnLst>
                                </p:cTn>
                              </p:par>
                            </p:childTnLst>
                          </p:cTn>
                        </p:par>
                        <p:par>
                          <p:cTn id="241" fill="hold">
                            <p:stCondLst>
                              <p:cond delay="39500"/>
                            </p:stCondLst>
                            <p:childTnLst>
                              <p:par>
                                <p:cTn id="242" presetID="1" presetClass="entr" presetSubtype="0" fill="hold" grpId="0" nodeType="afterEffect">
                                  <p:stCondLst>
                                    <p:cond delay="0"/>
                                  </p:stCondLst>
                                  <p:childTnLst>
                                    <p:set>
                                      <p:cBhvr>
                                        <p:cTn id="243" dur="1" fill="hold">
                                          <p:stCondLst>
                                            <p:cond delay="499"/>
                                          </p:stCondLst>
                                        </p:cTn>
                                        <p:tgtEl>
                                          <p:spTgt spid="307244"/>
                                        </p:tgtEl>
                                        <p:attrNameLst>
                                          <p:attrName>style.visibility</p:attrName>
                                        </p:attrNameLst>
                                      </p:cBhvr>
                                      <p:to>
                                        <p:strVal val="visible"/>
                                      </p:to>
                                    </p:set>
                                  </p:childTnLst>
                                </p:cTn>
                              </p:par>
                            </p:childTnLst>
                          </p:cTn>
                        </p:par>
                        <p:par>
                          <p:cTn id="244" fill="hold">
                            <p:stCondLst>
                              <p:cond delay="40000"/>
                            </p:stCondLst>
                            <p:childTnLst>
                              <p:par>
                                <p:cTn id="245" presetID="1" presetClass="entr" presetSubtype="0" fill="hold" nodeType="afterEffect">
                                  <p:stCondLst>
                                    <p:cond delay="0"/>
                                  </p:stCondLst>
                                  <p:childTnLst>
                                    <p:set>
                                      <p:cBhvr>
                                        <p:cTn id="246" dur="1" fill="hold">
                                          <p:stCondLst>
                                            <p:cond delay="499"/>
                                          </p:stCondLst>
                                        </p:cTn>
                                        <p:tgtEl>
                                          <p:spTgt spid="307230"/>
                                        </p:tgtEl>
                                        <p:attrNameLst>
                                          <p:attrName>style.visibility</p:attrName>
                                        </p:attrNameLst>
                                      </p:cBhvr>
                                      <p:to>
                                        <p:strVal val="visible"/>
                                      </p:to>
                                    </p:set>
                                  </p:childTnLst>
                                </p:cTn>
                              </p:par>
                            </p:childTnLst>
                          </p:cTn>
                        </p:par>
                        <p:par>
                          <p:cTn id="247" fill="hold">
                            <p:stCondLst>
                              <p:cond delay="40500"/>
                            </p:stCondLst>
                            <p:childTnLst>
                              <p:par>
                                <p:cTn id="248" presetID="1" presetClass="entr" presetSubtype="0" fill="hold" grpId="0" nodeType="afterEffect">
                                  <p:stCondLst>
                                    <p:cond delay="0"/>
                                  </p:stCondLst>
                                  <p:childTnLst>
                                    <p:set>
                                      <p:cBhvr>
                                        <p:cTn id="249" dur="1" fill="hold">
                                          <p:stCondLst>
                                            <p:cond delay="499"/>
                                          </p:stCondLst>
                                        </p:cTn>
                                        <p:tgtEl>
                                          <p:spTgt spid="307281"/>
                                        </p:tgtEl>
                                        <p:attrNameLst>
                                          <p:attrName>style.visibility</p:attrName>
                                        </p:attrNameLst>
                                      </p:cBhvr>
                                      <p:to>
                                        <p:strVal val="visible"/>
                                      </p:to>
                                    </p:set>
                                  </p:childTnLst>
                                </p:cTn>
                              </p:par>
                            </p:childTnLst>
                          </p:cTn>
                        </p:par>
                        <p:par>
                          <p:cTn id="250" fill="hold">
                            <p:stCondLst>
                              <p:cond delay="41000"/>
                            </p:stCondLst>
                            <p:childTnLst>
                              <p:par>
                                <p:cTn id="251" presetID="1" presetClass="entr" presetSubtype="0" fill="hold" nodeType="afterEffect">
                                  <p:stCondLst>
                                    <p:cond delay="0"/>
                                  </p:stCondLst>
                                  <p:childTnLst>
                                    <p:set>
                                      <p:cBhvr>
                                        <p:cTn id="252" dur="1" fill="hold">
                                          <p:stCondLst>
                                            <p:cond delay="499"/>
                                          </p:stCondLst>
                                        </p:cTn>
                                        <p:tgtEl>
                                          <p:spTgt spid="307249"/>
                                        </p:tgtEl>
                                        <p:attrNameLst>
                                          <p:attrName>style.visibility</p:attrName>
                                        </p:attrNameLst>
                                      </p:cBhvr>
                                      <p:to>
                                        <p:strVal val="visible"/>
                                      </p:to>
                                    </p:set>
                                  </p:childTnLst>
                                </p:cTn>
                              </p:par>
                            </p:childTnLst>
                          </p:cTn>
                        </p:par>
                        <p:par>
                          <p:cTn id="253" fill="hold">
                            <p:stCondLst>
                              <p:cond delay="41500"/>
                            </p:stCondLst>
                            <p:childTnLst>
                              <p:par>
                                <p:cTn id="254" presetID="1" presetClass="entr" presetSubtype="0" fill="hold" grpId="0" nodeType="afterEffect">
                                  <p:stCondLst>
                                    <p:cond delay="0"/>
                                  </p:stCondLst>
                                  <p:childTnLst>
                                    <p:set>
                                      <p:cBhvr>
                                        <p:cTn id="255" dur="1" fill="hold">
                                          <p:stCondLst>
                                            <p:cond delay="499"/>
                                          </p:stCondLst>
                                        </p:cTn>
                                        <p:tgtEl>
                                          <p:spTgt spid="307247"/>
                                        </p:tgtEl>
                                        <p:attrNameLst>
                                          <p:attrName>style.visibility</p:attrName>
                                        </p:attrNameLst>
                                      </p:cBhvr>
                                      <p:to>
                                        <p:strVal val="visible"/>
                                      </p:to>
                                    </p:set>
                                  </p:childTnLst>
                                </p:cTn>
                              </p:par>
                            </p:childTnLst>
                          </p:cTn>
                        </p:par>
                        <p:par>
                          <p:cTn id="256" fill="hold">
                            <p:stCondLst>
                              <p:cond delay="42000"/>
                            </p:stCondLst>
                            <p:childTnLst>
                              <p:par>
                                <p:cTn id="257" presetID="1" presetClass="entr" presetSubtype="0" fill="hold" nodeType="afterEffect">
                                  <p:stCondLst>
                                    <p:cond delay="0"/>
                                  </p:stCondLst>
                                  <p:childTnLst>
                                    <p:set>
                                      <p:cBhvr>
                                        <p:cTn id="258" dur="1" fill="hold">
                                          <p:stCondLst>
                                            <p:cond delay="499"/>
                                          </p:stCondLst>
                                        </p:cTn>
                                        <p:tgtEl>
                                          <p:spTgt spid="307250"/>
                                        </p:tgtEl>
                                        <p:attrNameLst>
                                          <p:attrName>style.visibility</p:attrName>
                                        </p:attrNameLst>
                                      </p:cBhvr>
                                      <p:to>
                                        <p:strVal val="visible"/>
                                      </p:to>
                                    </p:set>
                                  </p:childTnLst>
                                </p:cTn>
                              </p:par>
                            </p:childTnLst>
                          </p:cTn>
                        </p:par>
                        <p:par>
                          <p:cTn id="259" fill="hold">
                            <p:stCondLst>
                              <p:cond delay="42500"/>
                            </p:stCondLst>
                            <p:childTnLst>
                              <p:par>
                                <p:cTn id="260" presetID="1" presetClass="entr" presetSubtype="0" fill="hold" grpId="0" nodeType="afterEffect">
                                  <p:stCondLst>
                                    <p:cond delay="0"/>
                                  </p:stCondLst>
                                  <p:childTnLst>
                                    <p:set>
                                      <p:cBhvr>
                                        <p:cTn id="261" dur="1" fill="hold">
                                          <p:stCondLst>
                                            <p:cond delay="499"/>
                                          </p:stCondLst>
                                        </p:cTn>
                                        <p:tgtEl>
                                          <p:spTgt spid="307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animBg="1"/>
      <p:bldP spid="307213" grpId="0" animBg="1"/>
      <p:bldP spid="307214" grpId="0" animBg="1"/>
      <p:bldP spid="307219" grpId="0" animBg="1"/>
      <p:bldP spid="307220" grpId="0" animBg="1"/>
      <p:bldP spid="307221" grpId="0" animBg="1"/>
      <p:bldP spid="307222" grpId="0" animBg="1"/>
      <p:bldP spid="307231" grpId="0" animBg="1"/>
      <p:bldP spid="307232" grpId="0" animBg="1"/>
      <p:bldP spid="307235" grpId="0" animBg="1"/>
      <p:bldP spid="307236" grpId="0" animBg="1"/>
      <p:bldP spid="307239" grpId="0" animBg="1"/>
      <p:bldP spid="307240" grpId="0" animBg="1"/>
      <p:bldP spid="307243" grpId="0" animBg="1"/>
      <p:bldP spid="307244" grpId="0" animBg="1"/>
      <p:bldP spid="307247" grpId="0" animBg="1"/>
      <p:bldP spid="307248" grpId="0" animBg="1"/>
      <p:bldP spid="307251" grpId="0" animBg="1"/>
      <p:bldP spid="307252" grpId="0" animBg="1"/>
      <p:bldP spid="307255" grpId="0" animBg="1"/>
      <p:bldP spid="307256" grpId="0" animBg="1"/>
      <p:bldP spid="307259" grpId="0" animBg="1"/>
      <p:bldP spid="307260" grpId="0" animBg="1"/>
      <p:bldP spid="307262" grpId="0" animBg="1"/>
      <p:bldP spid="307264" grpId="0" animBg="1"/>
      <p:bldP spid="307266" grpId="0" animBg="1"/>
      <p:bldP spid="307268" grpId="0" animBg="1"/>
      <p:bldP spid="307270" grpId="0" animBg="1"/>
      <p:bldP spid="307272" grpId="0" animBg="1"/>
      <p:bldP spid="307274" grpId="0" animBg="1" autoUpdateAnimBg="0"/>
      <p:bldP spid="307276" grpId="0" animBg="1"/>
      <p:bldP spid="307278" grpId="0" animBg="1"/>
      <p:bldP spid="307279" grpId="0" animBg="1"/>
      <p:bldP spid="307280" grpId="0" animBg="1"/>
      <p:bldP spid="307281" grpId="0" animBg="1"/>
      <p:bldP spid="307282" grpId="0" animBg="1"/>
      <p:bldP spid="307283" grpId="0" animBg="1"/>
      <p:bldP spid="307284" grpId="0" animBg="1"/>
      <p:bldP spid="307285" grpId="0" animBg="1"/>
      <p:bldP spid="307286" grpId="0" animBg="1"/>
      <p:bldP spid="307287" grpId="0" animBg="1"/>
      <p:bldP spid="307288" grpId="0" animBg="1"/>
      <p:bldP spid="30728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Depth First Crawlers</a:t>
            </a:r>
          </a:p>
        </p:txBody>
      </p:sp>
      <p:pic>
        <p:nvPicPr>
          <p:cNvPr id="62467" name="Picture 3" descr="spider2"/>
          <p:cNvPicPr>
            <a:picLocks noChangeAspect="1" noChangeArrowheads="1"/>
          </p:cNvPicPr>
          <p:nvPr/>
        </p:nvPicPr>
        <p:blipFill>
          <a:blip r:embed="rId3"/>
          <a:srcRect/>
          <a:stretch>
            <a:fillRect/>
          </a:stretch>
        </p:blipFill>
        <p:spPr bwMode="auto">
          <a:xfrm>
            <a:off x="1066800" y="1600200"/>
            <a:ext cx="6934200" cy="434340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809625"/>
            <a:ext cx="8229600" cy="608013"/>
          </a:xfrm>
        </p:spPr>
        <p:txBody>
          <a:bodyPr/>
          <a:lstStyle/>
          <a:p>
            <a:pPr eaLnBrk="1" hangingPunct="1"/>
            <a:r>
              <a:rPr lang="en-US"/>
              <a:t>How Do We Evaluate Search?</a:t>
            </a:r>
          </a:p>
        </p:txBody>
      </p:sp>
      <p:sp>
        <p:nvSpPr>
          <p:cNvPr id="64515" name="Rectangle 3"/>
          <p:cNvSpPr>
            <a:spLocks noGrp="1" noChangeArrowheads="1"/>
          </p:cNvSpPr>
          <p:nvPr>
            <p:ph type="body" idx="1"/>
          </p:nvPr>
        </p:nvSpPr>
        <p:spPr/>
        <p:txBody>
          <a:bodyPr/>
          <a:lstStyle/>
          <a:p>
            <a:pPr eaLnBrk="1" hangingPunct="1"/>
            <a:r>
              <a:rPr lang="en-US"/>
              <a:t>What makes one search scheme better than another? </a:t>
            </a:r>
          </a:p>
          <a:p>
            <a:pPr eaLnBrk="1" hangingPunct="1"/>
            <a:r>
              <a:rPr lang="en-US"/>
              <a:t>Consider a desired state we want to reach:</a:t>
            </a:r>
          </a:p>
          <a:p>
            <a:pPr lvl="1" eaLnBrk="1" hangingPunct="1"/>
            <a:r>
              <a:rPr lang="en-US"/>
              <a:t>Completeness: Find solution?</a:t>
            </a:r>
          </a:p>
          <a:p>
            <a:pPr lvl="1" eaLnBrk="1" hangingPunct="1"/>
            <a:r>
              <a:rPr lang="en-US"/>
              <a:t>Time complexity: How long?</a:t>
            </a:r>
          </a:p>
          <a:p>
            <a:pPr lvl="1" eaLnBrk="1" hangingPunct="1"/>
            <a:r>
              <a:rPr lang="en-US"/>
              <a:t>Space complexity: Memory?</a:t>
            </a:r>
          </a:p>
          <a:p>
            <a:pPr lvl="1" eaLnBrk="1" hangingPunct="1"/>
            <a:r>
              <a:rPr lang="en-US"/>
              <a:t>Optimality: Find shortest path?</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DDDDDD"/>
                  </a:outerShdw>
                </a:effectLst>
              </a:rPr>
              <a:t>Performance Measures</a:t>
            </a:r>
          </a:p>
        </p:txBody>
      </p:sp>
      <p:sp>
        <p:nvSpPr>
          <p:cNvPr id="387075" name="Rectangle 3"/>
          <p:cNvSpPr>
            <a:spLocks noGrp="1" noChangeArrowheads="1"/>
          </p:cNvSpPr>
          <p:nvPr>
            <p:ph type="body" idx="1"/>
          </p:nvPr>
        </p:nvSpPr>
        <p:spPr/>
        <p:txBody>
          <a:bodyPr/>
          <a:lstStyle/>
          <a:p>
            <a:pPr eaLnBrk="1" hangingPunct="1">
              <a:lnSpc>
                <a:spcPct val="90000"/>
              </a:lnSpc>
            </a:pPr>
            <a:r>
              <a:rPr lang="en-US"/>
              <a:t>Completeness</a:t>
            </a:r>
            <a:br>
              <a:rPr lang="en-US"/>
            </a:br>
            <a:r>
              <a:rPr lang="en-US" sz="2800">
                <a:solidFill>
                  <a:srgbClr val="CC6600"/>
                </a:solidFill>
              </a:rPr>
              <a:t>Is the algorithm guaranteed to find a solution when there is one?</a:t>
            </a:r>
          </a:p>
          <a:p>
            <a:pPr eaLnBrk="1" hangingPunct="1">
              <a:lnSpc>
                <a:spcPct val="90000"/>
              </a:lnSpc>
            </a:pPr>
            <a:r>
              <a:rPr lang="en-US"/>
              <a:t>Optimality</a:t>
            </a:r>
            <a:br>
              <a:rPr lang="en-US"/>
            </a:br>
            <a:r>
              <a:rPr lang="en-US" sz="2800">
                <a:solidFill>
                  <a:srgbClr val="CC6600"/>
                </a:solidFill>
              </a:rPr>
              <a:t>Is this solution optimal?</a:t>
            </a:r>
          </a:p>
          <a:p>
            <a:pPr eaLnBrk="1" hangingPunct="1">
              <a:lnSpc>
                <a:spcPct val="90000"/>
              </a:lnSpc>
            </a:pPr>
            <a:r>
              <a:rPr lang="en-US"/>
              <a:t>Time complexity</a:t>
            </a:r>
            <a:br>
              <a:rPr lang="en-US"/>
            </a:br>
            <a:r>
              <a:rPr lang="en-US" sz="2800">
                <a:solidFill>
                  <a:srgbClr val="CC6600"/>
                </a:solidFill>
              </a:rPr>
              <a:t>How long does it take?</a:t>
            </a:r>
          </a:p>
          <a:p>
            <a:pPr eaLnBrk="1" hangingPunct="1">
              <a:lnSpc>
                <a:spcPct val="90000"/>
              </a:lnSpc>
            </a:pPr>
            <a:r>
              <a:rPr lang="en-US"/>
              <a:t>Space complexity</a:t>
            </a:r>
            <a:br>
              <a:rPr lang="en-US"/>
            </a:br>
            <a:r>
              <a:rPr lang="en-US" sz="2800">
                <a:solidFill>
                  <a:srgbClr val="CC6600"/>
                </a:solidFill>
              </a:rPr>
              <a:t>How much memory does it require?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7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7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7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7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DDDDDD"/>
                  </a:outerShdw>
                </a:effectLst>
              </a:rPr>
              <a:t>Important Parameters</a:t>
            </a:r>
          </a:p>
        </p:txBody>
      </p:sp>
      <p:sp>
        <p:nvSpPr>
          <p:cNvPr id="68611" name="Rectangle 3"/>
          <p:cNvSpPr>
            <a:spLocks noGrp="1" noChangeArrowheads="1"/>
          </p:cNvSpPr>
          <p:nvPr>
            <p:ph type="body" idx="1"/>
          </p:nvPr>
        </p:nvSpPr>
        <p:spPr/>
        <p:txBody>
          <a:bodyPr/>
          <a:lstStyle/>
          <a:p>
            <a:pPr eaLnBrk="1" hangingPunct="1"/>
            <a:r>
              <a:rPr lang="en-US" sz="2400"/>
              <a:t> Maximum number of successors of any node</a:t>
            </a:r>
            <a:br>
              <a:rPr lang="en-US" sz="2400"/>
            </a:br>
            <a:br>
              <a:rPr lang="en-US" sz="2400"/>
            </a:br>
            <a:r>
              <a:rPr lang="en-US" sz="2400"/>
              <a:t> </a:t>
            </a:r>
            <a:r>
              <a:rPr lang="en-US" sz="2400">
                <a:sym typeface="Wingdings" charset="2"/>
              </a:rPr>
              <a:t> branching factor </a:t>
            </a:r>
            <a:r>
              <a:rPr lang="en-US" sz="2400">
                <a:solidFill>
                  <a:srgbClr val="CC6600"/>
                </a:solidFill>
                <a:sym typeface="Wingdings" charset="2"/>
              </a:rPr>
              <a:t>b</a:t>
            </a:r>
            <a:r>
              <a:rPr lang="en-US" sz="2400">
                <a:sym typeface="Wingdings" charset="2"/>
              </a:rPr>
              <a:t> of the search tree</a:t>
            </a:r>
            <a:br>
              <a:rPr lang="en-US" sz="2400">
                <a:sym typeface="Wingdings" charset="2"/>
              </a:rPr>
            </a:br>
            <a:endParaRPr lang="en-US" sz="2400"/>
          </a:p>
          <a:p>
            <a:pPr eaLnBrk="1" hangingPunct="1"/>
            <a:r>
              <a:rPr lang="en-US" sz="2400"/>
              <a:t> Minimal length of a path in the state space between the initial and a goal node</a:t>
            </a:r>
            <a:br>
              <a:rPr lang="en-US" sz="2400"/>
            </a:br>
            <a:br>
              <a:rPr lang="en-US" sz="2400"/>
            </a:br>
            <a:r>
              <a:rPr lang="en-US" sz="2400">
                <a:sym typeface="Wingdings" charset="2"/>
              </a:rPr>
              <a:t> </a:t>
            </a:r>
            <a:r>
              <a:rPr lang="en-US" sz="2400"/>
              <a:t>depth </a:t>
            </a:r>
            <a:r>
              <a:rPr lang="en-US" sz="2400">
                <a:solidFill>
                  <a:srgbClr val="CC6600"/>
                </a:solidFill>
              </a:rPr>
              <a:t>d</a:t>
            </a:r>
            <a:r>
              <a:rPr lang="en-US" sz="2400"/>
              <a:t> of the shallowest goal node in the</a:t>
            </a:r>
            <a:br>
              <a:rPr lang="en-US" sz="2400"/>
            </a:br>
            <a:r>
              <a:rPr lang="en-US" sz="2400"/>
              <a:t>    search tree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DDDDDD"/>
                  </a:outerShdw>
                </a:effectLst>
              </a:rPr>
              <a:t>Bread-First Evaluation</a:t>
            </a:r>
          </a:p>
        </p:txBody>
      </p:sp>
      <p:sp>
        <p:nvSpPr>
          <p:cNvPr id="70659" name="Rectangle 3"/>
          <p:cNvSpPr>
            <a:spLocks noGrp="1" noChangeArrowheads="1"/>
          </p:cNvSpPr>
          <p:nvPr>
            <p:ph type="body" idx="1"/>
          </p:nvPr>
        </p:nvSpPr>
        <p:spPr>
          <a:xfrm>
            <a:off x="838200" y="1676400"/>
            <a:ext cx="7772400" cy="4114800"/>
          </a:xfrm>
        </p:spPr>
        <p:txBody>
          <a:bodyPr/>
          <a:lstStyle/>
          <a:p>
            <a:pPr eaLnBrk="1" hangingPunct="1">
              <a:lnSpc>
                <a:spcPct val="90000"/>
              </a:lnSpc>
            </a:pPr>
            <a:r>
              <a:rPr lang="en-US"/>
              <a:t> </a:t>
            </a:r>
            <a:r>
              <a:rPr lang="en-US">
                <a:solidFill>
                  <a:srgbClr val="CC6600"/>
                </a:solidFill>
              </a:rPr>
              <a:t>b</a:t>
            </a:r>
            <a:r>
              <a:rPr lang="en-US"/>
              <a:t>: branching factor</a:t>
            </a:r>
          </a:p>
          <a:p>
            <a:pPr eaLnBrk="1" hangingPunct="1">
              <a:lnSpc>
                <a:spcPct val="90000"/>
              </a:lnSpc>
            </a:pPr>
            <a:r>
              <a:rPr lang="en-US"/>
              <a:t> </a:t>
            </a:r>
            <a:r>
              <a:rPr lang="en-US">
                <a:solidFill>
                  <a:srgbClr val="CC6600"/>
                </a:solidFill>
              </a:rPr>
              <a:t>d</a:t>
            </a:r>
            <a:r>
              <a:rPr lang="en-US"/>
              <a:t>: depth of shallowest goal node </a:t>
            </a:r>
          </a:p>
          <a:p>
            <a:pPr eaLnBrk="1" hangingPunct="1">
              <a:lnSpc>
                <a:spcPct val="90000"/>
              </a:lnSpc>
            </a:pPr>
            <a:r>
              <a:rPr lang="en-US"/>
              <a:t> Complete</a:t>
            </a:r>
          </a:p>
          <a:p>
            <a:pPr eaLnBrk="1" hangingPunct="1">
              <a:lnSpc>
                <a:spcPct val="90000"/>
              </a:lnSpc>
            </a:pPr>
            <a:r>
              <a:rPr lang="en-US"/>
              <a:t> Optimal if step cost is 1</a:t>
            </a:r>
          </a:p>
          <a:p>
            <a:pPr eaLnBrk="1" hangingPunct="1">
              <a:lnSpc>
                <a:spcPct val="90000"/>
              </a:lnSpc>
            </a:pPr>
            <a:r>
              <a:rPr lang="en-US"/>
              <a:t> Number of nodes generated:</a:t>
            </a:r>
            <a:br>
              <a:rPr lang="en-US"/>
            </a:br>
            <a:r>
              <a:rPr lang="en-US"/>
              <a:t> </a:t>
            </a:r>
            <a:r>
              <a:rPr lang="en-US">
                <a:solidFill>
                  <a:srgbClr val="CC6600"/>
                </a:solidFill>
              </a:rPr>
              <a:t>1 + b + b</a:t>
            </a:r>
            <a:r>
              <a:rPr lang="en-US" baseline="30000">
                <a:solidFill>
                  <a:srgbClr val="CC6600"/>
                </a:solidFill>
                <a:ea typeface="Times New Roman" charset="0"/>
                <a:cs typeface="Times New Roman" charset="0"/>
                <a:sym typeface="Wingdings" charset="2"/>
              </a:rPr>
              <a:t>2 </a:t>
            </a:r>
            <a:r>
              <a:rPr lang="en-US">
                <a:solidFill>
                  <a:srgbClr val="CC6600"/>
                </a:solidFill>
              </a:rPr>
              <a:t>+ … + b</a:t>
            </a:r>
            <a:r>
              <a:rPr lang="en-US" baseline="30000">
                <a:solidFill>
                  <a:srgbClr val="CC6600"/>
                </a:solidFill>
                <a:ea typeface="Times New Roman" charset="0"/>
                <a:cs typeface="Times New Roman" charset="0"/>
                <a:sym typeface="Wingdings" charset="2"/>
              </a:rPr>
              <a:t>d</a:t>
            </a:r>
            <a:r>
              <a:rPr lang="en-US">
                <a:solidFill>
                  <a:srgbClr val="CC6600"/>
                </a:solidFill>
              </a:rPr>
              <a:t> = (b</a:t>
            </a:r>
            <a:r>
              <a:rPr lang="en-US" baseline="30000">
                <a:solidFill>
                  <a:srgbClr val="CC6600"/>
                </a:solidFill>
                <a:ea typeface="Times New Roman" charset="0"/>
                <a:cs typeface="Times New Roman" charset="0"/>
                <a:sym typeface="Wingdings" charset="2"/>
              </a:rPr>
              <a:t>d+1</a:t>
            </a:r>
            <a:r>
              <a:rPr lang="en-US">
                <a:solidFill>
                  <a:srgbClr val="CC6600"/>
                </a:solidFill>
              </a:rPr>
              <a:t>-1)/(b-1) </a:t>
            </a:r>
            <a:br>
              <a:rPr lang="en-US">
                <a:solidFill>
                  <a:srgbClr val="CC6600"/>
                </a:solidFill>
              </a:rPr>
            </a:br>
            <a:r>
              <a:rPr lang="en-US">
                <a:solidFill>
                  <a:srgbClr val="CC6600"/>
                </a:solidFill>
              </a:rPr>
              <a:t>                               = O(b</a:t>
            </a:r>
            <a:r>
              <a:rPr lang="en-US" baseline="30000">
                <a:solidFill>
                  <a:srgbClr val="CC6600"/>
                </a:solidFill>
                <a:ea typeface="Times New Roman" charset="0"/>
                <a:cs typeface="Times New Roman" charset="0"/>
                <a:sym typeface="Wingdings" charset="2"/>
              </a:rPr>
              <a:t>d</a:t>
            </a:r>
            <a:r>
              <a:rPr lang="en-US">
                <a:solidFill>
                  <a:srgbClr val="CC6600"/>
                </a:solidFill>
              </a:rPr>
              <a:t>)</a:t>
            </a:r>
            <a:r>
              <a:rPr lang="en-US"/>
              <a:t> </a:t>
            </a:r>
          </a:p>
          <a:p>
            <a:pPr eaLnBrk="1" hangingPunct="1">
              <a:lnSpc>
                <a:spcPct val="90000"/>
              </a:lnSpc>
            </a:pPr>
            <a:r>
              <a:rPr lang="en-US">
                <a:solidFill>
                  <a:srgbClr val="CC6600"/>
                </a:solidFill>
              </a:rPr>
              <a:t> </a:t>
            </a:r>
            <a:r>
              <a:rPr lang="en-US"/>
              <a:t>Time and space complexity is</a:t>
            </a:r>
            <a:r>
              <a:rPr lang="en-US">
                <a:solidFill>
                  <a:srgbClr val="CC6600"/>
                </a:solidFill>
              </a:rPr>
              <a:t> O(b</a:t>
            </a:r>
            <a:r>
              <a:rPr lang="en-US" baseline="30000">
                <a:solidFill>
                  <a:srgbClr val="CC6600"/>
                </a:solidFill>
                <a:ea typeface="Times New Roman" charset="0"/>
                <a:cs typeface="Times New Roman" charset="0"/>
                <a:sym typeface="Wingdings" charset="2"/>
              </a:rPr>
              <a:t>d</a:t>
            </a:r>
            <a:r>
              <a:rPr lang="en-US">
                <a:solidFill>
                  <a:srgbClr val="CC6600"/>
                </a:solidFill>
              </a:rPr>
              <a:t>)</a:t>
            </a:r>
            <a:r>
              <a:rPr lang="en-US"/>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B0214958-4F8D-C94E-85FF-ACAFF172A5D9}"/>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26626" name="Rectangle 3">
            <a:extLst>
              <a:ext uri="{FF2B5EF4-FFF2-40B4-BE49-F238E27FC236}">
                <a16:creationId xmlns:a16="http://schemas.microsoft.com/office/drawing/2014/main" id="{E170F90A-62DC-1C43-A669-4AC8394D9929}"/>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26627" name="Rectangle 4">
            <a:extLst>
              <a:ext uri="{FF2B5EF4-FFF2-40B4-BE49-F238E27FC236}">
                <a16:creationId xmlns:a16="http://schemas.microsoft.com/office/drawing/2014/main" id="{829CE28D-392E-084A-9A8B-270F1D804DC5}"/>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26628" name="Oval 5">
            <a:extLst>
              <a:ext uri="{FF2B5EF4-FFF2-40B4-BE49-F238E27FC236}">
                <a16:creationId xmlns:a16="http://schemas.microsoft.com/office/drawing/2014/main" id="{E2BDFFF6-EF79-4346-8875-9F9186AC30AF}"/>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26629" name="Rectangle 6">
            <a:extLst>
              <a:ext uri="{FF2B5EF4-FFF2-40B4-BE49-F238E27FC236}">
                <a16:creationId xmlns:a16="http://schemas.microsoft.com/office/drawing/2014/main" id="{B9D63BF6-5B6C-C346-94BC-5113148080C6}"/>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26630" name="Line 7">
            <a:extLst>
              <a:ext uri="{FF2B5EF4-FFF2-40B4-BE49-F238E27FC236}">
                <a16:creationId xmlns:a16="http://schemas.microsoft.com/office/drawing/2014/main" id="{72F70672-5000-9045-A268-7B10BD9FE776}"/>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1" name="Line 8">
            <a:extLst>
              <a:ext uri="{FF2B5EF4-FFF2-40B4-BE49-F238E27FC236}">
                <a16:creationId xmlns:a16="http://schemas.microsoft.com/office/drawing/2014/main" id="{5582256F-C6D7-FA48-8919-565CACF93272}"/>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2" name="Line 9">
            <a:extLst>
              <a:ext uri="{FF2B5EF4-FFF2-40B4-BE49-F238E27FC236}">
                <a16:creationId xmlns:a16="http://schemas.microsoft.com/office/drawing/2014/main" id="{15F544AA-3100-804D-BD67-D700217D9ABD}"/>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3" name="Line 10">
            <a:extLst>
              <a:ext uri="{FF2B5EF4-FFF2-40B4-BE49-F238E27FC236}">
                <a16:creationId xmlns:a16="http://schemas.microsoft.com/office/drawing/2014/main" id="{A15DE099-7C8E-B84B-AFA1-0E9ABF9E3BEA}"/>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4" name="Line 11">
            <a:extLst>
              <a:ext uri="{FF2B5EF4-FFF2-40B4-BE49-F238E27FC236}">
                <a16:creationId xmlns:a16="http://schemas.microsoft.com/office/drawing/2014/main" id="{E17B30A8-CA88-2A46-AF04-D02DE760FF1C}"/>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5" name="Line 12">
            <a:extLst>
              <a:ext uri="{FF2B5EF4-FFF2-40B4-BE49-F238E27FC236}">
                <a16:creationId xmlns:a16="http://schemas.microsoft.com/office/drawing/2014/main" id="{EB172682-87AF-AA43-963E-E0EB8C147B71}"/>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6" name="Line 13">
            <a:extLst>
              <a:ext uri="{FF2B5EF4-FFF2-40B4-BE49-F238E27FC236}">
                <a16:creationId xmlns:a16="http://schemas.microsoft.com/office/drawing/2014/main" id="{1EAEA1E4-2F9D-E74B-9063-DB3D1C47A073}"/>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7" name="Line 14">
            <a:extLst>
              <a:ext uri="{FF2B5EF4-FFF2-40B4-BE49-F238E27FC236}">
                <a16:creationId xmlns:a16="http://schemas.microsoft.com/office/drawing/2014/main" id="{118E92FD-3A27-C744-A992-264804AB1280}"/>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8" name="Line 15">
            <a:extLst>
              <a:ext uri="{FF2B5EF4-FFF2-40B4-BE49-F238E27FC236}">
                <a16:creationId xmlns:a16="http://schemas.microsoft.com/office/drawing/2014/main" id="{0B709A6E-36DF-DC49-A379-55A0FDB3A950}"/>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9" name="Line 16">
            <a:extLst>
              <a:ext uri="{FF2B5EF4-FFF2-40B4-BE49-F238E27FC236}">
                <a16:creationId xmlns:a16="http://schemas.microsoft.com/office/drawing/2014/main" id="{25337762-F17E-AC48-A84E-604DB4382509}"/>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0" name="Line 17">
            <a:extLst>
              <a:ext uri="{FF2B5EF4-FFF2-40B4-BE49-F238E27FC236}">
                <a16:creationId xmlns:a16="http://schemas.microsoft.com/office/drawing/2014/main" id="{45952EDB-DB3B-6C44-B3B5-0C23B1674BE4}"/>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1" name="Line 18">
            <a:extLst>
              <a:ext uri="{FF2B5EF4-FFF2-40B4-BE49-F238E27FC236}">
                <a16:creationId xmlns:a16="http://schemas.microsoft.com/office/drawing/2014/main" id="{DD6C07F6-68B1-0546-A4D7-6B7437DE30F2}"/>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2" name="Line 19">
            <a:extLst>
              <a:ext uri="{FF2B5EF4-FFF2-40B4-BE49-F238E27FC236}">
                <a16:creationId xmlns:a16="http://schemas.microsoft.com/office/drawing/2014/main" id="{C0F7CEA6-87AA-BF41-A5F1-8FA781A29B53}"/>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3" name="Line 20">
            <a:extLst>
              <a:ext uri="{FF2B5EF4-FFF2-40B4-BE49-F238E27FC236}">
                <a16:creationId xmlns:a16="http://schemas.microsoft.com/office/drawing/2014/main" id="{1A876159-3AC4-B24C-81EF-554D132A9569}"/>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4" name="Line 21">
            <a:extLst>
              <a:ext uri="{FF2B5EF4-FFF2-40B4-BE49-F238E27FC236}">
                <a16:creationId xmlns:a16="http://schemas.microsoft.com/office/drawing/2014/main" id="{B1F18ACC-D195-AA48-8237-CAED5614B4A7}"/>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5" name="Text Box 22">
            <a:extLst>
              <a:ext uri="{FF2B5EF4-FFF2-40B4-BE49-F238E27FC236}">
                <a16:creationId xmlns:a16="http://schemas.microsoft.com/office/drawing/2014/main" id="{CFEEFB9F-3C27-ED4A-8B22-F8A331AC2619}"/>
              </a:ext>
            </a:extLst>
          </p:cNvPr>
          <p:cNvSpPr txBox="1">
            <a:spLocks noChangeArrowheads="1"/>
          </p:cNvSpPr>
          <p:nvPr/>
        </p:nvSpPr>
        <p:spPr bwMode="auto">
          <a:xfrm>
            <a:off x="396875" y="224155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26646" name="Text Box 23">
            <a:extLst>
              <a:ext uri="{FF2B5EF4-FFF2-40B4-BE49-F238E27FC236}">
                <a16:creationId xmlns:a16="http://schemas.microsoft.com/office/drawing/2014/main" id="{00394058-C563-C449-B65D-4D66B5BB2564}"/>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26647" name="Text Box 24">
            <a:extLst>
              <a:ext uri="{FF2B5EF4-FFF2-40B4-BE49-F238E27FC236}">
                <a16:creationId xmlns:a16="http://schemas.microsoft.com/office/drawing/2014/main" id="{7E957DF7-49BF-FE4B-BE12-595F73716B11}"/>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grpSp>
        <p:nvGrpSpPr>
          <p:cNvPr id="2" name="Group 31">
            <a:extLst>
              <a:ext uri="{FF2B5EF4-FFF2-40B4-BE49-F238E27FC236}">
                <a16:creationId xmlns:a16="http://schemas.microsoft.com/office/drawing/2014/main" id="{A7EA7905-F65B-C849-99AC-874620F075D7}"/>
              </a:ext>
            </a:extLst>
          </p:cNvPr>
          <p:cNvGrpSpPr>
            <a:grpSpLocks/>
          </p:cNvGrpSpPr>
          <p:nvPr/>
        </p:nvGrpSpPr>
        <p:grpSpPr bwMode="auto">
          <a:xfrm>
            <a:off x="1598613" y="527050"/>
            <a:ext cx="6629400" cy="3429000"/>
            <a:chOff x="1583" y="284"/>
            <a:chExt cx="4176" cy="2160"/>
          </a:xfrm>
        </p:grpSpPr>
        <p:sp>
          <p:nvSpPr>
            <p:cNvPr id="26652" name="Text Box 26">
              <a:extLst>
                <a:ext uri="{FF2B5EF4-FFF2-40B4-BE49-F238E27FC236}">
                  <a16:creationId xmlns:a16="http://schemas.microsoft.com/office/drawing/2014/main" id="{2E5243AE-66FA-7F44-AF50-3CD04AEFB031}"/>
                </a:ext>
              </a:extLst>
            </p:cNvPr>
            <p:cNvSpPr txBox="1">
              <a:spLocks noChangeArrowheads="1"/>
            </p:cNvSpPr>
            <p:nvPr/>
          </p:nvSpPr>
          <p:spPr bwMode="auto">
            <a:xfrm>
              <a:off x="1632" y="336"/>
              <a:ext cx="12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0000"/>
                  </a:solidFill>
                </a:rPr>
                <a:t>Elastic/Lucene</a:t>
              </a:r>
              <a:endParaRPr lang="en-US" altLang="en-US" sz="2400">
                <a:solidFill>
                  <a:srgbClr val="FF3300"/>
                </a:solidFill>
              </a:endParaRPr>
            </a:p>
          </p:txBody>
        </p:sp>
        <p:sp>
          <p:nvSpPr>
            <p:cNvPr id="26653" name="Rectangle 30">
              <a:extLst>
                <a:ext uri="{FF2B5EF4-FFF2-40B4-BE49-F238E27FC236}">
                  <a16:creationId xmlns:a16="http://schemas.microsoft.com/office/drawing/2014/main" id="{A79A70C4-F5E8-194C-B738-A9EEC634B175}"/>
                </a:ext>
              </a:extLst>
            </p:cNvPr>
            <p:cNvSpPr>
              <a:spLocks noChangeArrowheads="1"/>
            </p:cNvSpPr>
            <p:nvPr/>
          </p:nvSpPr>
          <p:spPr bwMode="auto">
            <a:xfrm>
              <a:off x="1583" y="284"/>
              <a:ext cx="4176" cy="2160"/>
            </a:xfrm>
            <a:prstGeom prst="rect">
              <a:avLst/>
            </a:prstGeom>
            <a:solidFill>
              <a:schemeClr val="accent1">
                <a:alpha val="0"/>
              </a:schemeClr>
            </a:solidFill>
            <a:ln w="19050">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solidFill>
                  <a:srgbClr val="FF0000"/>
                </a:solidFill>
              </a:endParaRPr>
            </a:p>
          </p:txBody>
        </p:sp>
      </p:grpSp>
      <p:sp>
        <p:nvSpPr>
          <p:cNvPr id="4" name="Frame 3">
            <a:extLst>
              <a:ext uri="{FF2B5EF4-FFF2-40B4-BE49-F238E27FC236}">
                <a16:creationId xmlns:a16="http://schemas.microsoft.com/office/drawing/2014/main" id="{4C6E23D6-11CF-B241-AAB4-167B3B0297A2}"/>
              </a:ext>
            </a:extLst>
          </p:cNvPr>
          <p:cNvSpPr/>
          <p:nvPr/>
        </p:nvSpPr>
        <p:spPr bwMode="auto">
          <a:xfrm>
            <a:off x="3581400" y="3632200"/>
            <a:ext cx="2362200" cy="1828800"/>
          </a:xfrm>
          <a:prstGeom prst="frame">
            <a:avLst/>
          </a:prstGeom>
          <a:noFill/>
          <a:ln w="3175" cap="flat" cmpd="sng" algn="ctr">
            <a:noFill/>
            <a:prstDash val="solid"/>
            <a:round/>
            <a:headEnd type="none" w="med" len="med"/>
            <a:tailEnd type="none" w="med" len="med"/>
          </a:ln>
          <a:effectLst/>
        </p:spPr>
        <p:txBody>
          <a:bodyPr/>
          <a:lstStyle/>
          <a:p>
            <a:pPr>
              <a:defRPr/>
            </a:pPr>
            <a:endParaRPr lang="en-US">
              <a:latin typeface="Times New Roman" pitchFamily="48" charset="0"/>
              <a:ea typeface="ＭＳ Ｐゴシック" charset="-128"/>
            </a:endParaRPr>
          </a:p>
        </p:txBody>
      </p:sp>
      <p:sp>
        <p:nvSpPr>
          <p:cNvPr id="26650" name="TextBox 4">
            <a:extLst>
              <a:ext uri="{FF2B5EF4-FFF2-40B4-BE49-F238E27FC236}">
                <a16:creationId xmlns:a16="http://schemas.microsoft.com/office/drawing/2014/main" id="{50336D10-E8B7-5643-847F-945A78046062}"/>
              </a:ext>
            </a:extLst>
          </p:cNvPr>
          <p:cNvSpPr txBox="1">
            <a:spLocks noChangeArrowheads="1"/>
          </p:cNvSpPr>
          <p:nvPr/>
        </p:nvSpPr>
        <p:spPr bwMode="auto">
          <a:xfrm>
            <a:off x="897837" y="4954151"/>
            <a:ext cx="1039067" cy="4616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dirty="0">
                <a:solidFill>
                  <a:srgbClr val="FF0000"/>
                </a:solidFill>
              </a:rPr>
              <a:t>Scrapy</a:t>
            </a:r>
          </a:p>
        </p:txBody>
      </p:sp>
      <p:sp>
        <p:nvSpPr>
          <p:cNvPr id="26651" name="Line 7">
            <a:extLst>
              <a:ext uri="{FF2B5EF4-FFF2-40B4-BE49-F238E27FC236}">
                <a16:creationId xmlns:a16="http://schemas.microsoft.com/office/drawing/2014/main" id="{10147254-3883-394D-9BA2-906F3B46A03B}"/>
              </a:ext>
            </a:extLst>
          </p:cNvPr>
          <p:cNvSpPr>
            <a:spLocks noChangeShapeType="1"/>
          </p:cNvSpPr>
          <p:nvPr/>
        </p:nvSpPr>
        <p:spPr bwMode="auto">
          <a:xfrm flipH="1">
            <a:off x="2155183" y="4648199"/>
            <a:ext cx="1570679" cy="453847"/>
          </a:xfrm>
          <a:prstGeom prst="line">
            <a:avLst/>
          </a:prstGeom>
          <a:noFill/>
          <a:ln w="12700">
            <a:solidFill>
              <a:srgbClr val="00B05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DDDDDD"/>
                  </a:outerShdw>
                </a:effectLst>
              </a:rPr>
              <a:t>Depth-First evaluation</a:t>
            </a:r>
          </a:p>
        </p:txBody>
      </p:sp>
      <p:sp>
        <p:nvSpPr>
          <p:cNvPr id="72707" name="Rectangle 3"/>
          <p:cNvSpPr>
            <a:spLocks noGrp="1" noChangeArrowheads="1"/>
          </p:cNvSpPr>
          <p:nvPr>
            <p:ph type="body" idx="1"/>
          </p:nvPr>
        </p:nvSpPr>
        <p:spPr>
          <a:xfrm>
            <a:off x="838200" y="1676400"/>
            <a:ext cx="7772400" cy="4114800"/>
          </a:xfrm>
        </p:spPr>
        <p:txBody>
          <a:bodyPr/>
          <a:lstStyle/>
          <a:p>
            <a:pPr eaLnBrk="1" hangingPunct="1">
              <a:lnSpc>
                <a:spcPct val="90000"/>
              </a:lnSpc>
            </a:pPr>
            <a:r>
              <a:rPr lang="en-US" sz="2400"/>
              <a:t> </a:t>
            </a:r>
            <a:r>
              <a:rPr lang="en-US" sz="2400">
                <a:solidFill>
                  <a:srgbClr val="CC6600"/>
                </a:solidFill>
              </a:rPr>
              <a:t>b</a:t>
            </a:r>
            <a:r>
              <a:rPr lang="en-US" sz="2400"/>
              <a:t>: branching factor</a:t>
            </a:r>
          </a:p>
          <a:p>
            <a:pPr eaLnBrk="1" hangingPunct="1">
              <a:lnSpc>
                <a:spcPct val="90000"/>
              </a:lnSpc>
            </a:pPr>
            <a:r>
              <a:rPr lang="en-US" sz="2400"/>
              <a:t> </a:t>
            </a:r>
            <a:r>
              <a:rPr lang="en-US" sz="2400">
                <a:solidFill>
                  <a:srgbClr val="CC6600"/>
                </a:solidFill>
              </a:rPr>
              <a:t>d</a:t>
            </a:r>
            <a:r>
              <a:rPr lang="en-US" sz="2400"/>
              <a:t>: depth of shallowest goal node </a:t>
            </a:r>
          </a:p>
          <a:p>
            <a:pPr eaLnBrk="1" hangingPunct="1">
              <a:lnSpc>
                <a:spcPct val="90000"/>
              </a:lnSpc>
            </a:pPr>
            <a:r>
              <a:rPr lang="en-US" sz="2400"/>
              <a:t> </a:t>
            </a:r>
            <a:r>
              <a:rPr lang="en-US" sz="2400">
                <a:solidFill>
                  <a:srgbClr val="CC6600"/>
                </a:solidFill>
              </a:rPr>
              <a:t>m</a:t>
            </a:r>
            <a:r>
              <a:rPr lang="en-US" sz="2400"/>
              <a:t>: maximal depth of a leaf node</a:t>
            </a:r>
          </a:p>
          <a:p>
            <a:pPr eaLnBrk="1" hangingPunct="1">
              <a:lnSpc>
                <a:spcPct val="90000"/>
              </a:lnSpc>
            </a:pPr>
            <a:r>
              <a:rPr lang="en-US" sz="2400"/>
              <a:t> Complete only for finite search tree</a:t>
            </a:r>
          </a:p>
          <a:p>
            <a:pPr eaLnBrk="1" hangingPunct="1">
              <a:lnSpc>
                <a:spcPct val="90000"/>
              </a:lnSpc>
            </a:pPr>
            <a:r>
              <a:rPr lang="en-US" sz="2400"/>
              <a:t> Not optimal</a:t>
            </a:r>
          </a:p>
          <a:p>
            <a:pPr eaLnBrk="1" hangingPunct="1">
              <a:lnSpc>
                <a:spcPct val="90000"/>
              </a:lnSpc>
            </a:pPr>
            <a:r>
              <a:rPr lang="en-US" sz="2400"/>
              <a:t> Number of nodes generated:</a:t>
            </a:r>
            <a:br>
              <a:rPr lang="en-US" sz="2400"/>
            </a:br>
            <a:r>
              <a:rPr lang="en-US" sz="2400"/>
              <a:t> </a:t>
            </a:r>
            <a:r>
              <a:rPr lang="en-US" sz="2400">
                <a:solidFill>
                  <a:srgbClr val="CC6600"/>
                </a:solidFill>
              </a:rPr>
              <a:t>1 + b + b</a:t>
            </a:r>
            <a:r>
              <a:rPr lang="en-US" sz="2400" baseline="30000">
                <a:solidFill>
                  <a:srgbClr val="CC6600"/>
                </a:solidFill>
                <a:ea typeface="Times New Roman" charset="0"/>
                <a:cs typeface="Times New Roman" charset="0"/>
                <a:sym typeface="Wingdings" charset="2"/>
              </a:rPr>
              <a:t>2 </a:t>
            </a:r>
            <a:r>
              <a:rPr lang="en-US" sz="2400">
                <a:solidFill>
                  <a:srgbClr val="CC6600"/>
                </a:solidFill>
              </a:rPr>
              <a:t>+ … + b</a:t>
            </a:r>
            <a:r>
              <a:rPr lang="en-US" sz="2400" baseline="30000">
                <a:solidFill>
                  <a:srgbClr val="CC6600"/>
                </a:solidFill>
                <a:ea typeface="Times New Roman" charset="0"/>
                <a:cs typeface="Times New Roman" charset="0"/>
                <a:sym typeface="Wingdings" charset="2"/>
              </a:rPr>
              <a:t>m</a:t>
            </a:r>
            <a:r>
              <a:rPr lang="en-US" sz="2400">
                <a:solidFill>
                  <a:srgbClr val="CC6600"/>
                </a:solidFill>
              </a:rPr>
              <a:t> = O(b</a:t>
            </a:r>
            <a:r>
              <a:rPr lang="en-US" sz="2400" baseline="30000">
                <a:solidFill>
                  <a:srgbClr val="CC6600"/>
                </a:solidFill>
                <a:ea typeface="Times New Roman" charset="0"/>
                <a:cs typeface="Times New Roman" charset="0"/>
                <a:sym typeface="Wingdings" charset="2"/>
              </a:rPr>
              <a:t>m</a:t>
            </a:r>
            <a:r>
              <a:rPr lang="en-US" sz="2400">
                <a:solidFill>
                  <a:srgbClr val="CC6600"/>
                </a:solidFill>
              </a:rPr>
              <a:t>)</a:t>
            </a:r>
            <a:r>
              <a:rPr lang="en-US" sz="2400"/>
              <a:t> </a:t>
            </a:r>
          </a:p>
          <a:p>
            <a:pPr eaLnBrk="1" hangingPunct="1">
              <a:lnSpc>
                <a:spcPct val="90000"/>
              </a:lnSpc>
            </a:pPr>
            <a:r>
              <a:rPr lang="en-US" sz="2400">
                <a:solidFill>
                  <a:srgbClr val="CC6600"/>
                </a:solidFill>
              </a:rPr>
              <a:t> </a:t>
            </a:r>
            <a:r>
              <a:rPr lang="en-US" sz="2400"/>
              <a:t>Time complexity is</a:t>
            </a:r>
            <a:r>
              <a:rPr lang="en-US" sz="2400">
                <a:solidFill>
                  <a:srgbClr val="CC6600"/>
                </a:solidFill>
              </a:rPr>
              <a:t> O(b</a:t>
            </a:r>
            <a:r>
              <a:rPr lang="en-US" sz="2400" baseline="30000">
                <a:solidFill>
                  <a:srgbClr val="CC6600"/>
                </a:solidFill>
                <a:ea typeface="Times New Roman" charset="0"/>
                <a:cs typeface="Times New Roman" charset="0"/>
                <a:sym typeface="Wingdings" charset="2"/>
              </a:rPr>
              <a:t>m</a:t>
            </a:r>
            <a:r>
              <a:rPr lang="en-US" sz="2400">
                <a:solidFill>
                  <a:srgbClr val="CC6600"/>
                </a:solidFill>
              </a:rPr>
              <a:t>)</a:t>
            </a:r>
            <a:r>
              <a:rPr lang="en-US" sz="2400"/>
              <a:t> </a:t>
            </a:r>
          </a:p>
          <a:p>
            <a:pPr eaLnBrk="1" hangingPunct="1">
              <a:lnSpc>
                <a:spcPct val="90000"/>
              </a:lnSpc>
            </a:pPr>
            <a:r>
              <a:rPr lang="en-US" sz="2400"/>
              <a:t> Space complexity is </a:t>
            </a:r>
            <a:r>
              <a:rPr lang="en-US" sz="2400">
                <a:solidFill>
                  <a:srgbClr val="CC6600"/>
                </a:solidFill>
              </a:rPr>
              <a:t>O(bm)</a:t>
            </a:r>
            <a:r>
              <a:rPr lang="en-US" sz="2400"/>
              <a:t> or </a:t>
            </a:r>
            <a:r>
              <a:rPr lang="en-US" sz="2400">
                <a:solidFill>
                  <a:srgbClr val="CC6600"/>
                </a:solidFill>
              </a:rPr>
              <a:t>O(m)</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04800"/>
            <a:ext cx="7772400" cy="1143000"/>
          </a:xfrm>
        </p:spPr>
        <p:txBody>
          <a:bodyPr/>
          <a:lstStyle/>
          <a:p>
            <a:pPr eaLnBrk="1" hangingPunct="1"/>
            <a:r>
              <a:rPr lang="en-US"/>
              <a:t>Evaluation Criteria</a:t>
            </a:r>
          </a:p>
        </p:txBody>
      </p:sp>
      <p:sp>
        <p:nvSpPr>
          <p:cNvPr id="74755" name="Rectangle 3"/>
          <p:cNvSpPr>
            <a:spLocks noGrp="1" noChangeArrowheads="1"/>
          </p:cNvSpPr>
          <p:nvPr>
            <p:ph type="body" idx="1"/>
          </p:nvPr>
        </p:nvSpPr>
        <p:spPr>
          <a:xfrm>
            <a:off x="304800" y="1447800"/>
            <a:ext cx="8839200" cy="5410200"/>
          </a:xfrm>
        </p:spPr>
        <p:txBody>
          <a:bodyPr/>
          <a:lstStyle/>
          <a:p>
            <a:pPr marL="285750" indent="-285750" eaLnBrk="1" hangingPunct="1">
              <a:lnSpc>
                <a:spcPct val="90000"/>
              </a:lnSpc>
            </a:pPr>
            <a:r>
              <a:rPr lang="en-US" sz="2800"/>
              <a:t>completeness</a:t>
            </a:r>
          </a:p>
          <a:p>
            <a:pPr marL="685800" lvl="1" eaLnBrk="1" hangingPunct="1">
              <a:lnSpc>
                <a:spcPct val="90000"/>
              </a:lnSpc>
            </a:pPr>
            <a:r>
              <a:rPr lang="en-US" sz="2400"/>
              <a:t>if there is a solution, will it be found</a:t>
            </a:r>
          </a:p>
          <a:p>
            <a:pPr marL="285750" indent="-285750" eaLnBrk="1" hangingPunct="1">
              <a:lnSpc>
                <a:spcPct val="90000"/>
              </a:lnSpc>
            </a:pPr>
            <a:r>
              <a:rPr lang="en-US" sz="2800"/>
              <a:t>time complexity</a:t>
            </a:r>
          </a:p>
          <a:p>
            <a:pPr marL="685800" lvl="1" eaLnBrk="1" hangingPunct="1">
              <a:lnSpc>
                <a:spcPct val="90000"/>
              </a:lnSpc>
            </a:pPr>
            <a:r>
              <a:rPr lang="en-US" sz="2400"/>
              <a:t>how long does it take to find the solution</a:t>
            </a:r>
          </a:p>
          <a:p>
            <a:pPr marL="685800" lvl="1" eaLnBrk="1" hangingPunct="1">
              <a:lnSpc>
                <a:spcPct val="90000"/>
              </a:lnSpc>
            </a:pPr>
            <a:r>
              <a:rPr lang="en-US" sz="2400"/>
              <a:t>does not include the time to perform actions</a:t>
            </a:r>
          </a:p>
          <a:p>
            <a:pPr marL="285750" indent="-285750" eaLnBrk="1" hangingPunct="1">
              <a:lnSpc>
                <a:spcPct val="90000"/>
              </a:lnSpc>
            </a:pPr>
            <a:r>
              <a:rPr lang="en-US" sz="2800"/>
              <a:t>space complexity</a:t>
            </a:r>
          </a:p>
          <a:p>
            <a:pPr marL="685800" lvl="1" eaLnBrk="1" hangingPunct="1">
              <a:lnSpc>
                <a:spcPct val="90000"/>
              </a:lnSpc>
            </a:pPr>
            <a:r>
              <a:rPr lang="en-US" sz="2400"/>
              <a:t>memory required for the search</a:t>
            </a:r>
          </a:p>
          <a:p>
            <a:pPr marL="285750" indent="-285750" eaLnBrk="1" hangingPunct="1">
              <a:lnSpc>
                <a:spcPct val="90000"/>
              </a:lnSpc>
            </a:pPr>
            <a:r>
              <a:rPr lang="en-US" sz="2800"/>
              <a:t>optimality</a:t>
            </a:r>
          </a:p>
          <a:p>
            <a:pPr marL="685800" lvl="1" eaLnBrk="1" hangingPunct="1">
              <a:lnSpc>
                <a:spcPct val="90000"/>
              </a:lnSpc>
            </a:pPr>
            <a:r>
              <a:rPr lang="en-US" sz="2400"/>
              <a:t>will the best solution be found</a:t>
            </a:r>
          </a:p>
          <a:p>
            <a:pPr marL="285750" indent="-285750" eaLnBrk="1" hangingPunct="1">
              <a:lnSpc>
                <a:spcPct val="90000"/>
              </a:lnSpc>
            </a:pPr>
            <a:endParaRPr lang="en-US" sz="2800"/>
          </a:p>
          <a:p>
            <a:pPr marL="285750" indent="-285750" eaLnBrk="1" hangingPunct="1">
              <a:lnSpc>
                <a:spcPct val="90000"/>
              </a:lnSpc>
            </a:pPr>
            <a:r>
              <a:rPr lang="en-US" sz="2000"/>
              <a:t>main factors for complexity considerations:</a:t>
            </a:r>
          </a:p>
          <a:p>
            <a:pPr marL="285750" indent="-285750" eaLnBrk="1" hangingPunct="1">
              <a:lnSpc>
                <a:spcPct val="90000"/>
              </a:lnSpc>
            </a:pPr>
            <a:r>
              <a:rPr lang="en-US" sz="2000"/>
              <a:t>	</a:t>
            </a:r>
            <a:r>
              <a:rPr lang="en-US" sz="1800"/>
              <a:t>branching factor </a:t>
            </a:r>
            <a:r>
              <a:rPr lang="en-US" sz="1800" i="1"/>
              <a:t>b</a:t>
            </a:r>
            <a:r>
              <a:rPr lang="en-US" sz="1800"/>
              <a:t>, depth </a:t>
            </a:r>
            <a:r>
              <a:rPr lang="en-US" sz="1800" i="1"/>
              <a:t>d</a:t>
            </a:r>
            <a:r>
              <a:rPr lang="en-US" sz="1800"/>
              <a:t> of the shallowest goal node, maximum path length </a:t>
            </a:r>
            <a:r>
              <a:rPr lang="en-US" sz="1800" i="1"/>
              <a:t>m</a:t>
            </a:r>
            <a:endParaRPr lang="en-US" sz="280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t>Depth-First vs. Breadth-First</a:t>
            </a:r>
          </a:p>
        </p:txBody>
      </p:sp>
      <p:sp>
        <p:nvSpPr>
          <p:cNvPr id="76803" name="Rectangle 3"/>
          <p:cNvSpPr>
            <a:spLocks noGrp="1" noChangeArrowheads="1"/>
          </p:cNvSpPr>
          <p:nvPr>
            <p:ph type="body" idx="1"/>
          </p:nvPr>
        </p:nvSpPr>
        <p:spPr/>
        <p:txBody>
          <a:bodyPr/>
          <a:lstStyle/>
          <a:p>
            <a:pPr marL="285750" indent="-285750" eaLnBrk="1" hangingPunct="1">
              <a:lnSpc>
                <a:spcPct val="90000"/>
              </a:lnSpc>
            </a:pPr>
            <a:r>
              <a:rPr lang="en-US" sz="2400"/>
              <a:t>depth-first goes off into one branch until it reaches a leaf node</a:t>
            </a:r>
          </a:p>
          <a:p>
            <a:pPr marL="685800" lvl="1" eaLnBrk="1" hangingPunct="1">
              <a:lnSpc>
                <a:spcPct val="90000"/>
              </a:lnSpc>
            </a:pPr>
            <a:r>
              <a:rPr lang="en-US" sz="2000"/>
              <a:t>not good if the goal node is on another branch</a:t>
            </a:r>
          </a:p>
          <a:p>
            <a:pPr marL="685800" lvl="1" eaLnBrk="1" hangingPunct="1">
              <a:lnSpc>
                <a:spcPct val="90000"/>
              </a:lnSpc>
            </a:pPr>
            <a:r>
              <a:rPr lang="en-US" sz="2000"/>
              <a:t>neither complete nor optimal</a:t>
            </a:r>
          </a:p>
          <a:p>
            <a:pPr marL="685800" lvl="1" eaLnBrk="1" hangingPunct="1">
              <a:lnSpc>
                <a:spcPct val="90000"/>
              </a:lnSpc>
            </a:pPr>
            <a:r>
              <a:rPr lang="en-US" sz="2000"/>
              <a:t>uses much less space than breadth-first</a:t>
            </a:r>
          </a:p>
          <a:p>
            <a:pPr marL="1028700" lvl="2" eaLnBrk="1" hangingPunct="1">
              <a:lnSpc>
                <a:spcPct val="90000"/>
              </a:lnSpc>
            </a:pPr>
            <a:r>
              <a:rPr lang="en-US" sz="1800"/>
              <a:t>much fewer visited nodes to keep track of</a:t>
            </a:r>
          </a:p>
          <a:p>
            <a:pPr marL="1028700" lvl="2" eaLnBrk="1" hangingPunct="1">
              <a:lnSpc>
                <a:spcPct val="90000"/>
              </a:lnSpc>
            </a:pPr>
            <a:r>
              <a:rPr lang="en-US" sz="1800"/>
              <a:t>smaller fringe</a:t>
            </a:r>
          </a:p>
          <a:p>
            <a:pPr marL="285750" indent="-285750" eaLnBrk="1" hangingPunct="1">
              <a:lnSpc>
                <a:spcPct val="90000"/>
              </a:lnSpc>
            </a:pPr>
            <a:r>
              <a:rPr lang="en-US" sz="2400"/>
              <a:t>breadth-first is more careful by checking all alternatives</a:t>
            </a:r>
          </a:p>
          <a:p>
            <a:pPr marL="685800" lvl="1" eaLnBrk="1" hangingPunct="1">
              <a:lnSpc>
                <a:spcPct val="90000"/>
              </a:lnSpc>
            </a:pPr>
            <a:r>
              <a:rPr lang="en-US" sz="2000"/>
              <a:t>complete and optimal</a:t>
            </a:r>
          </a:p>
          <a:p>
            <a:pPr marL="685800" lvl="1" eaLnBrk="1" hangingPunct="1">
              <a:lnSpc>
                <a:spcPct val="90000"/>
              </a:lnSpc>
            </a:pPr>
            <a:r>
              <a:rPr lang="en-US" sz="2000">
                <a:solidFill>
                  <a:srgbClr val="FF3300"/>
                </a:solidFill>
              </a:rPr>
              <a:t>very memory-intensive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DDDDDD"/>
                  </a:outerShdw>
                </a:effectLst>
              </a:rPr>
              <a:t>Comparison of Strategies</a:t>
            </a:r>
          </a:p>
        </p:txBody>
      </p:sp>
      <p:sp>
        <p:nvSpPr>
          <p:cNvPr id="380931" name="Rectangle 3"/>
          <p:cNvSpPr>
            <a:spLocks noGrp="1" noChangeArrowheads="1"/>
          </p:cNvSpPr>
          <p:nvPr>
            <p:ph type="body" idx="1"/>
          </p:nvPr>
        </p:nvSpPr>
        <p:spPr/>
        <p:txBody>
          <a:bodyPr/>
          <a:lstStyle/>
          <a:p>
            <a:pPr eaLnBrk="1" hangingPunct="1"/>
            <a:r>
              <a:rPr lang="en-US"/>
              <a:t>Breadth-first is complete and optimal, but has high space complexity</a:t>
            </a:r>
          </a:p>
          <a:p>
            <a:pPr eaLnBrk="1" hangingPunct="1"/>
            <a:r>
              <a:rPr lang="en-US"/>
              <a:t>Depth-first is space efficient, but neither complete nor optimal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09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80931">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09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80931">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Comparing search strategies</a:t>
            </a:r>
          </a:p>
        </p:txBody>
      </p:sp>
      <p:pic>
        <p:nvPicPr>
          <p:cNvPr id="80899" name="Picture 3" descr="img20"/>
          <p:cNvPicPr>
            <a:picLocks noGrp="1" noChangeAspect="1" noChangeArrowheads="1"/>
          </p:cNvPicPr>
          <p:nvPr>
            <p:ph sz="half" idx="2"/>
          </p:nvPr>
        </p:nvPicPr>
        <p:blipFill>
          <a:blip r:embed="rId3"/>
          <a:srcRect r="71428"/>
          <a:stretch>
            <a:fillRect/>
          </a:stretch>
        </p:blipFill>
        <p:spPr>
          <a:xfrm>
            <a:off x="838200" y="1676400"/>
            <a:ext cx="3886200" cy="2824163"/>
          </a:xfrm>
        </p:spPr>
      </p:pic>
      <p:pic>
        <p:nvPicPr>
          <p:cNvPr id="80900" name="Picture 4" descr="img20"/>
          <p:cNvPicPr>
            <a:picLocks noGrp="1" noChangeAspect="1" noChangeArrowheads="1"/>
          </p:cNvPicPr>
          <p:nvPr>
            <p:ph sz="half" idx="1"/>
          </p:nvPr>
        </p:nvPicPr>
        <p:blipFill>
          <a:blip r:embed="rId3"/>
          <a:srcRect l="39622" r="46825"/>
          <a:stretch>
            <a:fillRect/>
          </a:stretch>
        </p:blipFill>
        <p:spPr>
          <a:xfrm>
            <a:off x="4724400" y="1676400"/>
            <a:ext cx="1846263" cy="2825750"/>
          </a:xfrm>
        </p:spPr>
      </p:pic>
      <p:sp>
        <p:nvSpPr>
          <p:cNvPr id="80901" name="Text Box 5"/>
          <p:cNvSpPr txBox="1">
            <a:spLocks noChangeArrowheads="1"/>
          </p:cNvSpPr>
          <p:nvPr/>
        </p:nvSpPr>
        <p:spPr bwMode="auto">
          <a:xfrm>
            <a:off x="2209800" y="4648200"/>
            <a:ext cx="4213225" cy="1589088"/>
          </a:xfrm>
          <a:prstGeom prst="rect">
            <a:avLst/>
          </a:prstGeom>
          <a:noFill/>
          <a:ln w="9525">
            <a:noFill/>
            <a:miter lim="800000"/>
            <a:headEnd/>
            <a:tailEnd/>
          </a:ln>
        </p:spPr>
        <p:txBody>
          <a:bodyPr wrap="none">
            <a:prstTxWarp prst="textNoShape">
              <a:avLst/>
            </a:prstTxWarp>
            <a:spAutoFit/>
          </a:bodyPr>
          <a:lstStyle/>
          <a:p>
            <a:r>
              <a:rPr lang="en-US" sz="2400">
                <a:solidFill>
                  <a:srgbClr val="CC6600"/>
                </a:solidFill>
                <a:latin typeface="Times New Roman" charset="0"/>
              </a:rPr>
              <a:t>b</a:t>
            </a:r>
            <a:r>
              <a:rPr lang="en-US" sz="2400">
                <a:latin typeface="Times New Roman" charset="0"/>
              </a:rPr>
              <a:t>: branching factor</a:t>
            </a:r>
          </a:p>
          <a:p>
            <a:r>
              <a:rPr lang="en-US" sz="2400">
                <a:solidFill>
                  <a:srgbClr val="CC6600"/>
                </a:solidFill>
                <a:latin typeface="Times New Roman" charset="0"/>
              </a:rPr>
              <a:t>d</a:t>
            </a:r>
            <a:r>
              <a:rPr lang="en-US" sz="2400">
                <a:latin typeface="Times New Roman" charset="0"/>
              </a:rPr>
              <a:t>: depth of shallowest goal node </a:t>
            </a:r>
          </a:p>
          <a:p>
            <a:r>
              <a:rPr lang="en-US" sz="2400">
                <a:solidFill>
                  <a:srgbClr val="CC6600"/>
                </a:solidFill>
                <a:latin typeface="Times New Roman" charset="0"/>
              </a:rPr>
              <a:t>m</a:t>
            </a:r>
            <a:r>
              <a:rPr lang="en-US" sz="2400">
                <a:latin typeface="Times New Roman" charset="0"/>
              </a:rPr>
              <a:t>: maximal depth of a leaf node</a:t>
            </a:r>
          </a:p>
          <a:p>
            <a:pPr>
              <a:lnSpc>
                <a:spcPct val="90000"/>
              </a:lnSpc>
              <a:spcBef>
                <a:spcPct val="20000"/>
              </a:spcBef>
              <a:buFontTx/>
              <a:buChar char="•"/>
            </a:pPr>
            <a:endParaRPr lang="en-US" sz="2400">
              <a:latin typeface="Times New Roman"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t>Search Strategy Trade-Off’s</a:t>
            </a:r>
          </a:p>
        </p:txBody>
      </p:sp>
      <p:sp>
        <p:nvSpPr>
          <p:cNvPr id="82947" name="Rectangle 3"/>
          <p:cNvSpPr>
            <a:spLocks noGrp="1" noChangeArrowheads="1"/>
          </p:cNvSpPr>
          <p:nvPr>
            <p:ph type="body" idx="1"/>
          </p:nvPr>
        </p:nvSpPr>
        <p:spPr/>
        <p:txBody>
          <a:bodyPr/>
          <a:lstStyle/>
          <a:p>
            <a:pPr eaLnBrk="1" hangingPunct="1"/>
            <a:r>
              <a:rPr lang="en-US" sz="2800"/>
              <a:t>Breadth-first explores uniformly outward from the root page but requires memory of all nodes on the previous level (exponential in depth).  Standard spidering method.</a:t>
            </a:r>
          </a:p>
          <a:p>
            <a:pPr eaLnBrk="1" hangingPunct="1"/>
            <a:r>
              <a:rPr lang="en-US" sz="2800"/>
              <a:t>Depth-first requires memory of only depth times branching-factor (linear in depth) but gets “lost” pursuing a single thread.</a:t>
            </a:r>
          </a:p>
          <a:p>
            <a:pPr eaLnBrk="1" hangingPunct="1"/>
            <a:r>
              <a:rPr lang="en-US" sz="2800"/>
              <a:t>Both strategies implementable using a queue of links (URL’s).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t>Avoiding Page Duplication</a:t>
            </a:r>
          </a:p>
        </p:txBody>
      </p:sp>
      <p:sp>
        <p:nvSpPr>
          <p:cNvPr id="84995" name="Rectangle 3"/>
          <p:cNvSpPr>
            <a:spLocks noGrp="1" noChangeArrowheads="1"/>
          </p:cNvSpPr>
          <p:nvPr>
            <p:ph type="body" idx="1"/>
          </p:nvPr>
        </p:nvSpPr>
        <p:spPr/>
        <p:txBody>
          <a:bodyPr/>
          <a:lstStyle/>
          <a:p>
            <a:pPr eaLnBrk="1" hangingPunct="1">
              <a:lnSpc>
                <a:spcPct val="90000"/>
              </a:lnSpc>
            </a:pPr>
            <a:r>
              <a:rPr lang="en-US" sz="2400"/>
              <a:t>Must detect when revisiting a page that has already been spidered (web is a graph not a tree).</a:t>
            </a:r>
          </a:p>
          <a:p>
            <a:pPr eaLnBrk="1" hangingPunct="1">
              <a:lnSpc>
                <a:spcPct val="90000"/>
              </a:lnSpc>
            </a:pPr>
            <a:r>
              <a:rPr lang="en-US" sz="2400"/>
              <a:t>Must efficiently index visited pages to allow rapid recognition test.</a:t>
            </a:r>
          </a:p>
          <a:p>
            <a:pPr lvl="1" eaLnBrk="1" hangingPunct="1">
              <a:lnSpc>
                <a:spcPct val="90000"/>
              </a:lnSpc>
            </a:pPr>
            <a:r>
              <a:rPr lang="en-US" sz="2000"/>
              <a:t>Tree indexing (e.g. trie)</a:t>
            </a:r>
          </a:p>
          <a:p>
            <a:pPr lvl="1" eaLnBrk="1" hangingPunct="1">
              <a:lnSpc>
                <a:spcPct val="90000"/>
              </a:lnSpc>
            </a:pPr>
            <a:r>
              <a:rPr lang="en-US" sz="2000"/>
              <a:t>Hashtable</a:t>
            </a:r>
          </a:p>
          <a:p>
            <a:pPr eaLnBrk="1" hangingPunct="1">
              <a:lnSpc>
                <a:spcPct val="90000"/>
              </a:lnSpc>
            </a:pPr>
            <a:r>
              <a:rPr lang="en-US" sz="2400"/>
              <a:t>Index page using URL as a key.</a:t>
            </a:r>
          </a:p>
          <a:p>
            <a:pPr lvl="1" eaLnBrk="1" hangingPunct="1">
              <a:lnSpc>
                <a:spcPct val="90000"/>
              </a:lnSpc>
            </a:pPr>
            <a:r>
              <a:rPr lang="en-US" sz="2000"/>
              <a:t>Must canonicalize URL’s (e.g. delete ending “/”) </a:t>
            </a:r>
          </a:p>
          <a:p>
            <a:pPr lvl="1" eaLnBrk="1" hangingPunct="1">
              <a:lnSpc>
                <a:spcPct val="90000"/>
              </a:lnSpc>
            </a:pPr>
            <a:r>
              <a:rPr lang="en-US" sz="2000"/>
              <a:t>Not detect duplicated or mirrored pages.</a:t>
            </a:r>
          </a:p>
          <a:p>
            <a:pPr eaLnBrk="1" hangingPunct="1">
              <a:lnSpc>
                <a:spcPct val="90000"/>
              </a:lnSpc>
            </a:pPr>
            <a:r>
              <a:rPr lang="en-US" sz="2400"/>
              <a:t>Index page using textual content as a key.</a:t>
            </a:r>
          </a:p>
          <a:p>
            <a:pPr lvl="1" eaLnBrk="1" hangingPunct="1">
              <a:lnSpc>
                <a:spcPct val="90000"/>
              </a:lnSpc>
            </a:pPr>
            <a:r>
              <a:rPr lang="en-US" sz="2000"/>
              <a:t>Requires first downloading page.</a:t>
            </a:r>
          </a:p>
          <a:p>
            <a:pPr eaLnBrk="1" hangingPunct="1">
              <a:lnSpc>
                <a:spcPct val="90000"/>
              </a:lnSpc>
            </a:pPr>
            <a:r>
              <a:rPr lang="en-US" sz="2400">
                <a:hlinkClick r:id="rId3"/>
              </a:rPr>
              <a:t>Solr/Lucene Deduplication</a:t>
            </a:r>
            <a:endParaRPr lang="en-US"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t>Spidering Algorithm</a:t>
            </a:r>
          </a:p>
        </p:txBody>
      </p:sp>
      <p:sp>
        <p:nvSpPr>
          <p:cNvPr id="87043" name="Text Box 3"/>
          <p:cNvSpPr txBox="1">
            <a:spLocks noChangeArrowheads="1"/>
          </p:cNvSpPr>
          <p:nvPr/>
        </p:nvSpPr>
        <p:spPr bwMode="auto">
          <a:xfrm>
            <a:off x="762000" y="1676400"/>
            <a:ext cx="7624763" cy="4473575"/>
          </a:xfrm>
          <a:prstGeom prst="rect">
            <a:avLst/>
          </a:prstGeom>
          <a:noFill/>
          <a:ln w="9525">
            <a:noFill/>
            <a:miter lim="800000"/>
            <a:headEnd/>
            <a:tailEnd/>
          </a:ln>
        </p:spPr>
        <p:txBody>
          <a:bodyPr wrap="none">
            <a:prstTxWarp prst="textNoShape">
              <a:avLst/>
            </a:prstTxWarp>
            <a:spAutoFit/>
          </a:bodyPr>
          <a:lstStyle/>
          <a:p>
            <a:r>
              <a:rPr lang="en-US" sz="2400">
                <a:solidFill>
                  <a:srgbClr val="00CC00"/>
                </a:solidFill>
                <a:latin typeface="Times New Roman" charset="0"/>
              </a:rPr>
              <a:t>Initialize queue (Q) with initial set of known URL’s.</a:t>
            </a:r>
          </a:p>
          <a:p>
            <a:r>
              <a:rPr lang="en-US" sz="2400">
                <a:solidFill>
                  <a:srgbClr val="00CC00"/>
                </a:solidFill>
                <a:latin typeface="Times New Roman" charset="0"/>
              </a:rPr>
              <a:t>Until Q empty or page or time limit exhausted:</a:t>
            </a:r>
          </a:p>
          <a:p>
            <a:r>
              <a:rPr lang="en-US" sz="2400">
                <a:solidFill>
                  <a:srgbClr val="00CC00"/>
                </a:solidFill>
                <a:latin typeface="Times New Roman" charset="0"/>
              </a:rPr>
              <a:t>      Pop URL, L, from front of Q.</a:t>
            </a:r>
          </a:p>
          <a:p>
            <a:r>
              <a:rPr lang="en-US" sz="2400">
                <a:solidFill>
                  <a:srgbClr val="00CC00"/>
                </a:solidFill>
                <a:latin typeface="Times New Roman" charset="0"/>
              </a:rPr>
              <a:t>      If L is not to an HTML page (.gif, .jpeg, .ps, .pdf, .ppt…)</a:t>
            </a:r>
          </a:p>
          <a:p>
            <a:r>
              <a:rPr lang="en-US" sz="2400">
                <a:solidFill>
                  <a:srgbClr val="00CC00"/>
                </a:solidFill>
                <a:latin typeface="Times New Roman" charset="0"/>
              </a:rPr>
              <a:t>              continue loop.</a:t>
            </a:r>
          </a:p>
          <a:p>
            <a:r>
              <a:rPr lang="en-US" sz="2400">
                <a:solidFill>
                  <a:srgbClr val="00CC00"/>
                </a:solidFill>
                <a:latin typeface="Times New Roman" charset="0"/>
              </a:rPr>
              <a:t>      If already visited L, continue loop.</a:t>
            </a:r>
          </a:p>
          <a:p>
            <a:r>
              <a:rPr lang="en-US" sz="2400">
                <a:solidFill>
                  <a:srgbClr val="00CC00"/>
                </a:solidFill>
                <a:latin typeface="Times New Roman" charset="0"/>
              </a:rPr>
              <a:t>      Download page, P, for L.</a:t>
            </a:r>
          </a:p>
          <a:p>
            <a:r>
              <a:rPr lang="en-US" sz="2400">
                <a:solidFill>
                  <a:srgbClr val="00CC00"/>
                </a:solidFill>
                <a:latin typeface="Times New Roman" charset="0"/>
              </a:rPr>
              <a:t>      If cannot download P (e.g. 404 error, robot excluded)</a:t>
            </a:r>
          </a:p>
          <a:p>
            <a:r>
              <a:rPr lang="en-US" sz="2400">
                <a:solidFill>
                  <a:srgbClr val="00CC00"/>
                </a:solidFill>
                <a:latin typeface="Times New Roman" charset="0"/>
              </a:rPr>
              <a:t>              continue loop.</a:t>
            </a:r>
          </a:p>
          <a:p>
            <a:r>
              <a:rPr lang="en-US" sz="2400">
                <a:solidFill>
                  <a:srgbClr val="00CC00"/>
                </a:solidFill>
                <a:latin typeface="Times New Roman" charset="0"/>
              </a:rPr>
              <a:t>      Index P (e.g. add to inverted index or store cached copy).</a:t>
            </a:r>
          </a:p>
          <a:p>
            <a:r>
              <a:rPr lang="en-US" sz="2400">
                <a:solidFill>
                  <a:srgbClr val="00CC00"/>
                </a:solidFill>
                <a:latin typeface="Times New Roman" charset="0"/>
              </a:rPr>
              <a:t>      Parse P to obtain list of new links N.</a:t>
            </a:r>
          </a:p>
          <a:p>
            <a:r>
              <a:rPr lang="en-US" sz="2400">
                <a:solidFill>
                  <a:srgbClr val="00CC00"/>
                </a:solidFill>
                <a:latin typeface="Times New Roman" charset="0"/>
              </a:rPr>
              <a:t>      Append N to the end of Q.</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t>Queueing Strategy</a:t>
            </a:r>
          </a:p>
        </p:txBody>
      </p:sp>
      <p:sp>
        <p:nvSpPr>
          <p:cNvPr id="89091" name="Rectangle 3"/>
          <p:cNvSpPr>
            <a:spLocks noGrp="1" noChangeArrowheads="1"/>
          </p:cNvSpPr>
          <p:nvPr>
            <p:ph type="body" idx="1"/>
          </p:nvPr>
        </p:nvSpPr>
        <p:spPr/>
        <p:txBody>
          <a:bodyPr/>
          <a:lstStyle/>
          <a:p>
            <a:pPr eaLnBrk="1" hangingPunct="1">
              <a:lnSpc>
                <a:spcPct val="90000"/>
              </a:lnSpc>
            </a:pPr>
            <a:r>
              <a:rPr lang="en-US" sz="2800"/>
              <a:t>How new links added to the queue determines search strategy.</a:t>
            </a:r>
          </a:p>
          <a:p>
            <a:pPr eaLnBrk="1" hangingPunct="1">
              <a:lnSpc>
                <a:spcPct val="90000"/>
              </a:lnSpc>
            </a:pPr>
            <a:r>
              <a:rPr lang="en-US" sz="2800"/>
              <a:t>FIFO (append to end of Q) gives breadth-first search.</a:t>
            </a:r>
          </a:p>
          <a:p>
            <a:pPr eaLnBrk="1" hangingPunct="1">
              <a:lnSpc>
                <a:spcPct val="90000"/>
              </a:lnSpc>
            </a:pPr>
            <a:r>
              <a:rPr lang="en-US" sz="2800"/>
              <a:t>LIFO (add to front of Q) gives depth-first search.</a:t>
            </a:r>
          </a:p>
          <a:p>
            <a:pPr eaLnBrk="1" hangingPunct="1">
              <a:lnSpc>
                <a:spcPct val="90000"/>
              </a:lnSpc>
            </a:pPr>
            <a:r>
              <a:rPr lang="en-US" sz="2800"/>
              <a:t>Heuristically ordering the Q gives a “focused crawler” that directs its search towards “interesting” pages.</a:t>
            </a:r>
          </a:p>
          <a:p>
            <a:pPr eaLnBrk="1" hangingPunct="1">
              <a:lnSpc>
                <a:spcPct val="90000"/>
              </a:lnSpc>
            </a:pPr>
            <a:endParaRPr lang="en-US"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t>Restricting Spidering</a:t>
            </a:r>
          </a:p>
        </p:txBody>
      </p:sp>
      <p:sp>
        <p:nvSpPr>
          <p:cNvPr id="91139" name="Rectangle 3"/>
          <p:cNvSpPr>
            <a:spLocks noGrp="1" noChangeArrowheads="1"/>
          </p:cNvSpPr>
          <p:nvPr>
            <p:ph type="body" idx="1"/>
          </p:nvPr>
        </p:nvSpPr>
        <p:spPr/>
        <p:txBody>
          <a:bodyPr/>
          <a:lstStyle/>
          <a:p>
            <a:pPr eaLnBrk="1" hangingPunct="1"/>
            <a:r>
              <a:rPr lang="en-US"/>
              <a:t>Restrict spider to a particular site.</a:t>
            </a:r>
          </a:p>
          <a:p>
            <a:pPr lvl="1" eaLnBrk="1" hangingPunct="1"/>
            <a:r>
              <a:rPr lang="en-US"/>
              <a:t>Remove links to other sites from Q.</a:t>
            </a:r>
          </a:p>
          <a:p>
            <a:pPr eaLnBrk="1" hangingPunct="1"/>
            <a:r>
              <a:rPr lang="en-US"/>
              <a:t>Restrict spider to a particular directory.</a:t>
            </a:r>
          </a:p>
          <a:p>
            <a:pPr lvl="1" eaLnBrk="1" hangingPunct="1"/>
            <a:r>
              <a:rPr lang="en-US"/>
              <a:t>Remove links not in the specified directory.</a:t>
            </a:r>
          </a:p>
          <a:p>
            <a:pPr eaLnBrk="1" hangingPunct="1"/>
            <a:r>
              <a:rPr lang="en-US"/>
              <a:t>Obey page-owner restrictions (robot exclusion).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Components of Web Search Service</a:t>
            </a:r>
          </a:p>
        </p:txBody>
      </p:sp>
      <p:sp>
        <p:nvSpPr>
          <p:cNvPr id="23555" name="Text Box 3"/>
          <p:cNvSpPr txBox="1">
            <a:spLocks noChangeArrowheads="1"/>
          </p:cNvSpPr>
          <p:nvPr/>
        </p:nvSpPr>
        <p:spPr bwMode="auto">
          <a:xfrm>
            <a:off x="2590800" y="1981200"/>
            <a:ext cx="3352800" cy="4291013"/>
          </a:xfrm>
          <a:prstGeom prst="rect">
            <a:avLst/>
          </a:prstGeom>
          <a:noFill/>
          <a:ln w="9525">
            <a:noFill/>
            <a:miter lim="800000"/>
            <a:headEnd/>
            <a:tailEnd/>
          </a:ln>
        </p:spPr>
        <p:txBody>
          <a:bodyPr>
            <a:prstTxWarp prst="textNoShape">
              <a:avLst/>
            </a:prstTxWarp>
            <a:spAutoFit/>
          </a:bodyPr>
          <a:lstStyle/>
          <a:p>
            <a:pPr marL="287338" indent="-287338" eaLnBrk="0" hangingPunct="0">
              <a:spcBef>
                <a:spcPct val="50000"/>
              </a:spcBef>
            </a:pPr>
            <a:r>
              <a:rPr lang="en-US" sz="2400" b="1">
                <a:solidFill>
                  <a:srgbClr val="0000CC"/>
                </a:solidFill>
                <a:latin typeface="Times New Roman" charset="0"/>
                <a:ea typeface="Times New Roman" charset="0"/>
                <a:cs typeface="Times New Roman" charset="0"/>
              </a:rPr>
              <a:t>Components</a:t>
            </a:r>
          </a:p>
          <a:p>
            <a:pPr marL="287338" indent="-287338" eaLnBrk="0" hangingPunct="0">
              <a:spcBef>
                <a:spcPct val="50000"/>
              </a:spcBef>
            </a:pPr>
            <a:r>
              <a:rPr lang="en-US" sz="2400">
                <a:latin typeface="Times New Roman" charset="0"/>
                <a:ea typeface="Times New Roman" charset="0"/>
                <a:cs typeface="Times New Roman" charset="0"/>
              </a:rPr>
              <a:t>•	Web crawler</a:t>
            </a:r>
          </a:p>
          <a:p>
            <a:pPr marL="287338" indent="-287338" eaLnBrk="0" hangingPunct="0">
              <a:spcBef>
                <a:spcPct val="50000"/>
              </a:spcBef>
            </a:pPr>
            <a:r>
              <a:rPr lang="en-US" sz="2400">
                <a:latin typeface="Times New Roman" charset="0"/>
                <a:ea typeface="Times New Roman" charset="0"/>
                <a:cs typeface="Times New Roman" charset="0"/>
              </a:rPr>
              <a:t>•	Indexing system</a:t>
            </a:r>
          </a:p>
          <a:p>
            <a:pPr marL="287338" indent="-287338" eaLnBrk="0" hangingPunct="0">
              <a:spcBef>
                <a:spcPct val="50000"/>
              </a:spcBef>
            </a:pPr>
            <a:r>
              <a:rPr lang="en-US" sz="2400">
                <a:latin typeface="Times New Roman" charset="0"/>
                <a:ea typeface="Times New Roman" charset="0"/>
                <a:cs typeface="Times New Roman" charset="0"/>
              </a:rPr>
              <a:t>•	Search system</a:t>
            </a:r>
          </a:p>
          <a:p>
            <a:pPr marL="287338" indent="-287338" eaLnBrk="0" hangingPunct="0">
              <a:spcBef>
                <a:spcPct val="50000"/>
              </a:spcBef>
            </a:pPr>
            <a:r>
              <a:rPr lang="en-US" sz="2400" b="1">
                <a:solidFill>
                  <a:srgbClr val="0000CC"/>
                </a:solidFill>
                <a:latin typeface="Times New Roman" charset="0"/>
                <a:ea typeface="Times New Roman" charset="0"/>
                <a:cs typeface="Times New Roman" charset="0"/>
              </a:rPr>
              <a:t>Considerations</a:t>
            </a:r>
          </a:p>
          <a:p>
            <a:pPr marL="287338" indent="-287338" eaLnBrk="0" hangingPunct="0">
              <a:spcBef>
                <a:spcPct val="50000"/>
              </a:spcBef>
            </a:pPr>
            <a:r>
              <a:rPr lang="en-US" sz="2400">
                <a:latin typeface="Times New Roman" charset="0"/>
                <a:ea typeface="Times New Roman" charset="0"/>
                <a:cs typeface="Times New Roman" charset="0"/>
              </a:rPr>
              <a:t>•	Economics</a:t>
            </a:r>
          </a:p>
          <a:p>
            <a:pPr marL="287338" indent="-287338" eaLnBrk="0" hangingPunct="0">
              <a:spcBef>
                <a:spcPct val="50000"/>
              </a:spcBef>
            </a:pPr>
            <a:r>
              <a:rPr lang="en-US" sz="2400">
                <a:latin typeface="Times New Roman" charset="0"/>
                <a:ea typeface="Times New Roman" charset="0"/>
                <a:cs typeface="Times New Roman" charset="0"/>
              </a:rPr>
              <a:t>•	Scalability</a:t>
            </a:r>
          </a:p>
          <a:p>
            <a:pPr marL="287338" indent="-287338" eaLnBrk="0" hangingPunct="0">
              <a:spcBef>
                <a:spcPct val="50000"/>
              </a:spcBef>
            </a:pPr>
            <a:r>
              <a:rPr lang="en-US" sz="2400">
                <a:latin typeface="Times New Roman" charset="0"/>
                <a:ea typeface="Times New Roman" charset="0"/>
                <a:cs typeface="Times New Roman" charset="0"/>
              </a:rPr>
              <a:t>•	Legal issues</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t>Link Extraction</a:t>
            </a:r>
          </a:p>
        </p:txBody>
      </p:sp>
      <p:sp>
        <p:nvSpPr>
          <p:cNvPr id="93187" name="Rectangle 3"/>
          <p:cNvSpPr>
            <a:spLocks noGrp="1" noChangeArrowheads="1"/>
          </p:cNvSpPr>
          <p:nvPr>
            <p:ph type="body" idx="1"/>
          </p:nvPr>
        </p:nvSpPr>
        <p:spPr/>
        <p:txBody>
          <a:bodyPr/>
          <a:lstStyle/>
          <a:p>
            <a:pPr eaLnBrk="1" hangingPunct="1"/>
            <a:r>
              <a:rPr lang="en-US" sz="2800"/>
              <a:t>Must find all links in a page and extract URLs.</a:t>
            </a:r>
          </a:p>
          <a:p>
            <a:pPr lvl="1" eaLnBrk="1" hangingPunct="1"/>
            <a:r>
              <a:rPr lang="en-US" sz="1800"/>
              <a:t>&lt;a href=“http://clgiles.ist.psu.edu/courses”&gt;</a:t>
            </a:r>
          </a:p>
          <a:p>
            <a:pPr lvl="1" eaLnBrk="1" hangingPunct="1"/>
            <a:endParaRPr lang="en-US" sz="1800"/>
          </a:p>
          <a:p>
            <a:pPr eaLnBrk="1" hangingPunct="1"/>
            <a:r>
              <a:rPr lang="en-US" sz="2800"/>
              <a:t>Must complete relative URL’s using current page URL:</a:t>
            </a:r>
          </a:p>
          <a:p>
            <a:pPr lvl="1" eaLnBrk="1" hangingPunct="1"/>
            <a:r>
              <a:rPr lang="en-US" sz="1800"/>
              <a:t>&lt;a href=“projects”&gt; </a:t>
            </a:r>
            <a:r>
              <a:rPr lang="en-US" sz="2000"/>
              <a:t>  </a:t>
            </a:r>
            <a:r>
              <a:rPr lang="en-US" sz="1800"/>
              <a:t>to</a:t>
            </a:r>
            <a:r>
              <a:rPr lang="en-US" sz="2000"/>
              <a:t>            </a:t>
            </a:r>
            <a:r>
              <a:rPr lang="en-US" sz="1800"/>
              <a:t>http://clgiles.ist.psu.edu/courses/ist441/projects</a:t>
            </a:r>
          </a:p>
          <a:p>
            <a:pPr lvl="1" eaLnBrk="1" hangingPunct="1"/>
            <a:r>
              <a:rPr lang="en-US" sz="1800"/>
              <a:t>&lt;a href=“../ist441/syllabus.html”&gt;  to  http:// clgiles.ist.psu.edu/courses/ist441/syllabus.html</a:t>
            </a:r>
          </a:p>
          <a:p>
            <a:pPr lvl="1" eaLnBrk="1" hangingPunct="1"/>
            <a:endParaRPr lang="en-US" sz="2000"/>
          </a:p>
          <a:p>
            <a:pPr lvl="1" eaLnBrk="1" hangingPunct="1"/>
            <a:endParaRPr lang="en-US"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t>URL Syntax</a:t>
            </a:r>
          </a:p>
        </p:txBody>
      </p:sp>
      <p:sp>
        <p:nvSpPr>
          <p:cNvPr id="95235" name="Rectangle 3"/>
          <p:cNvSpPr>
            <a:spLocks noGrp="1" noChangeArrowheads="1"/>
          </p:cNvSpPr>
          <p:nvPr>
            <p:ph type="body" idx="1"/>
          </p:nvPr>
        </p:nvSpPr>
        <p:spPr/>
        <p:txBody>
          <a:bodyPr/>
          <a:lstStyle/>
          <a:p>
            <a:pPr eaLnBrk="1" hangingPunct="1">
              <a:lnSpc>
                <a:spcPct val="90000"/>
              </a:lnSpc>
            </a:pPr>
            <a:r>
              <a:rPr lang="en-US" sz="2400"/>
              <a:t>A URL has the following syntax:</a:t>
            </a:r>
          </a:p>
          <a:p>
            <a:pPr lvl="1" eaLnBrk="1" hangingPunct="1">
              <a:lnSpc>
                <a:spcPct val="90000"/>
              </a:lnSpc>
            </a:pPr>
            <a:r>
              <a:rPr lang="en-US" sz="1800"/>
              <a:t>&lt;scheme&gt;://&lt;authority&gt;&lt;path&gt;?&lt;query&gt;#&lt;fragment&gt;</a:t>
            </a:r>
          </a:p>
          <a:p>
            <a:pPr eaLnBrk="1" hangingPunct="1">
              <a:lnSpc>
                <a:spcPct val="90000"/>
              </a:lnSpc>
            </a:pPr>
            <a:r>
              <a:rPr lang="en-US" sz="2400"/>
              <a:t>An </a:t>
            </a:r>
            <a:r>
              <a:rPr lang="en-US" sz="2400" i="1"/>
              <a:t>authority</a:t>
            </a:r>
            <a:r>
              <a:rPr lang="en-US" sz="2400"/>
              <a:t> has the syntax:</a:t>
            </a:r>
          </a:p>
          <a:p>
            <a:pPr lvl="1" eaLnBrk="1" hangingPunct="1">
              <a:lnSpc>
                <a:spcPct val="90000"/>
              </a:lnSpc>
            </a:pPr>
            <a:r>
              <a:rPr lang="en-US" sz="2000"/>
              <a:t>&lt;host&gt;:&lt;port-number&gt;</a:t>
            </a:r>
          </a:p>
          <a:p>
            <a:pPr eaLnBrk="1" hangingPunct="1">
              <a:lnSpc>
                <a:spcPct val="90000"/>
              </a:lnSpc>
            </a:pPr>
            <a:r>
              <a:rPr lang="en-US" sz="2400"/>
              <a:t>A </a:t>
            </a:r>
            <a:r>
              <a:rPr lang="en-US" sz="2400" i="1"/>
              <a:t>query</a:t>
            </a:r>
            <a:r>
              <a:rPr lang="en-US" sz="2400"/>
              <a:t> passes variable values from an HTML form and has the syntax:</a:t>
            </a:r>
          </a:p>
          <a:p>
            <a:pPr lvl="1" eaLnBrk="1" hangingPunct="1">
              <a:lnSpc>
                <a:spcPct val="90000"/>
              </a:lnSpc>
            </a:pPr>
            <a:r>
              <a:rPr lang="en-US" sz="2000"/>
              <a:t>&lt;variable&gt;=&lt;value&gt;&amp;&lt;variable&gt;=&lt;value&gt;…</a:t>
            </a:r>
          </a:p>
          <a:p>
            <a:pPr eaLnBrk="1" hangingPunct="1">
              <a:lnSpc>
                <a:spcPct val="90000"/>
              </a:lnSpc>
            </a:pPr>
            <a:r>
              <a:rPr lang="en-US" sz="2400"/>
              <a:t> A </a:t>
            </a:r>
            <a:r>
              <a:rPr lang="en-US" sz="2400" i="1"/>
              <a:t>fragment</a:t>
            </a:r>
            <a:r>
              <a:rPr lang="en-US" sz="2400"/>
              <a:t> is also called a </a:t>
            </a:r>
            <a:r>
              <a:rPr lang="en-US" sz="2400" i="1"/>
              <a:t>reference</a:t>
            </a:r>
            <a:r>
              <a:rPr lang="en-US" sz="2400"/>
              <a:t> or a </a:t>
            </a:r>
            <a:r>
              <a:rPr lang="en-US" sz="2400" i="1"/>
              <a:t>ref </a:t>
            </a:r>
            <a:r>
              <a:rPr lang="en-US" sz="2400"/>
              <a:t>and is a pointer within the document to a point specified by an anchor tag of the form:</a:t>
            </a:r>
          </a:p>
          <a:p>
            <a:pPr lvl="1" eaLnBrk="1" hangingPunct="1">
              <a:lnSpc>
                <a:spcPct val="90000"/>
              </a:lnSpc>
            </a:pPr>
            <a:r>
              <a:rPr lang="en-US" sz="2000"/>
              <a:t>&lt;A NAME=“&lt;fragment&gt;”&gt;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srcRect/>
          <a:stretch>
            <a:fillRect/>
          </a:stretch>
        </p:blipFill>
        <p:spPr bwMode="auto">
          <a:xfrm>
            <a:off x="457200" y="319088"/>
            <a:ext cx="7620000" cy="61023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t>Sample Java Spider</a:t>
            </a:r>
          </a:p>
        </p:txBody>
      </p:sp>
      <p:sp>
        <p:nvSpPr>
          <p:cNvPr id="99331" name="Rectangle 3"/>
          <p:cNvSpPr>
            <a:spLocks noGrp="1" noChangeArrowheads="1"/>
          </p:cNvSpPr>
          <p:nvPr>
            <p:ph type="body" idx="1"/>
          </p:nvPr>
        </p:nvSpPr>
        <p:spPr/>
        <p:txBody>
          <a:bodyPr/>
          <a:lstStyle/>
          <a:p>
            <a:pPr eaLnBrk="1" hangingPunct="1">
              <a:lnSpc>
                <a:spcPct val="90000"/>
              </a:lnSpc>
            </a:pPr>
            <a:r>
              <a:rPr lang="en-US" sz="2800"/>
              <a:t>Generic spider in Spider class.</a:t>
            </a:r>
          </a:p>
          <a:p>
            <a:pPr eaLnBrk="1" hangingPunct="1">
              <a:lnSpc>
                <a:spcPct val="90000"/>
              </a:lnSpc>
            </a:pPr>
            <a:r>
              <a:rPr lang="en-US" sz="2800"/>
              <a:t>Does breadth-first crawl from a start URL and saves copy of each page in a local directory.</a:t>
            </a:r>
          </a:p>
          <a:p>
            <a:pPr eaLnBrk="1" hangingPunct="1">
              <a:lnSpc>
                <a:spcPct val="90000"/>
              </a:lnSpc>
            </a:pPr>
            <a:r>
              <a:rPr lang="en-US" sz="2800"/>
              <a:t>This directory can then be indexed and searched using InvertedIndex.</a:t>
            </a:r>
          </a:p>
          <a:p>
            <a:pPr eaLnBrk="1" hangingPunct="1">
              <a:lnSpc>
                <a:spcPct val="90000"/>
              </a:lnSpc>
            </a:pPr>
            <a:r>
              <a:rPr lang="en-US" sz="2800"/>
              <a:t>Main method parameters:</a:t>
            </a:r>
          </a:p>
          <a:p>
            <a:pPr lvl="1" eaLnBrk="1" hangingPunct="1">
              <a:lnSpc>
                <a:spcPct val="90000"/>
              </a:lnSpc>
            </a:pPr>
            <a:r>
              <a:rPr lang="en-US" sz="2400"/>
              <a:t>-u  &lt;start-URL&gt;</a:t>
            </a:r>
          </a:p>
          <a:p>
            <a:pPr lvl="1" eaLnBrk="1" hangingPunct="1">
              <a:lnSpc>
                <a:spcPct val="90000"/>
              </a:lnSpc>
            </a:pPr>
            <a:r>
              <a:rPr lang="en-US" sz="2400"/>
              <a:t>-d &lt;save-directory&gt;</a:t>
            </a:r>
          </a:p>
          <a:p>
            <a:pPr lvl="1" eaLnBrk="1" hangingPunct="1">
              <a:lnSpc>
                <a:spcPct val="90000"/>
              </a:lnSpc>
            </a:pPr>
            <a:r>
              <a:rPr lang="en-US" sz="2400"/>
              <a:t>-c &lt;page-count-limit&gt;</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t>Java Spider (cont.)</a:t>
            </a:r>
          </a:p>
        </p:txBody>
      </p:sp>
      <p:sp>
        <p:nvSpPr>
          <p:cNvPr id="101379" name="Rectangle 3"/>
          <p:cNvSpPr>
            <a:spLocks noGrp="1" noChangeArrowheads="1"/>
          </p:cNvSpPr>
          <p:nvPr>
            <p:ph type="body" idx="1"/>
          </p:nvPr>
        </p:nvSpPr>
        <p:spPr/>
        <p:txBody>
          <a:bodyPr/>
          <a:lstStyle/>
          <a:p>
            <a:pPr eaLnBrk="1" hangingPunct="1"/>
            <a:r>
              <a:rPr lang="en-US"/>
              <a:t>Robot Exclusion can be invoked to prevent crawling restricted sites/pages.</a:t>
            </a:r>
          </a:p>
          <a:p>
            <a:pPr lvl="1" eaLnBrk="1" hangingPunct="1"/>
            <a:r>
              <a:rPr lang="en-US"/>
              <a:t>-safe</a:t>
            </a:r>
          </a:p>
          <a:p>
            <a:pPr eaLnBrk="1" hangingPunct="1"/>
            <a:r>
              <a:rPr lang="en-US"/>
              <a:t>Specialized classes also restrict search:</a:t>
            </a:r>
          </a:p>
          <a:p>
            <a:pPr lvl="1" eaLnBrk="1" hangingPunct="1"/>
            <a:r>
              <a:rPr lang="en-US">
                <a:solidFill>
                  <a:srgbClr val="FF0000"/>
                </a:solidFill>
              </a:rPr>
              <a:t>SiteSpider</a:t>
            </a:r>
            <a:r>
              <a:rPr lang="en-US"/>
              <a:t>: Restrict to initial URL host.</a:t>
            </a:r>
          </a:p>
          <a:p>
            <a:pPr lvl="1" eaLnBrk="1" hangingPunct="1"/>
            <a:r>
              <a:rPr lang="en-US">
                <a:solidFill>
                  <a:srgbClr val="FF0000"/>
                </a:solidFill>
              </a:rPr>
              <a:t>DirectorySpider</a:t>
            </a:r>
            <a:r>
              <a:rPr lang="en-US"/>
              <a:t>: Restrict to below initial URL directory.</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t>Spider Java Classes</a:t>
            </a:r>
          </a:p>
        </p:txBody>
      </p:sp>
      <p:grpSp>
        <p:nvGrpSpPr>
          <p:cNvPr id="2" name="Group 3"/>
          <p:cNvGrpSpPr>
            <a:grpSpLocks/>
          </p:cNvGrpSpPr>
          <p:nvPr/>
        </p:nvGrpSpPr>
        <p:grpSpPr bwMode="auto">
          <a:xfrm>
            <a:off x="2743200" y="1752600"/>
            <a:ext cx="3216275" cy="854075"/>
            <a:chOff x="1728" y="1104"/>
            <a:chExt cx="2026" cy="538"/>
          </a:xfrm>
        </p:grpSpPr>
        <p:sp>
          <p:nvSpPr>
            <p:cNvPr id="103460" name="Text Box 4"/>
            <p:cNvSpPr txBox="1">
              <a:spLocks noChangeArrowheads="1"/>
            </p:cNvSpPr>
            <p:nvPr/>
          </p:nvSpPr>
          <p:spPr bwMode="auto">
            <a:xfrm>
              <a:off x="1728" y="1104"/>
              <a:ext cx="1987" cy="518"/>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rgbClr val="00CC00"/>
                </a:buClr>
              </a:pPr>
              <a:r>
                <a:rPr lang="en-US" sz="2400">
                  <a:solidFill>
                    <a:srgbClr val="333399"/>
                  </a:solidFill>
                  <a:latin typeface="Times New Roman" charset="0"/>
                </a:rPr>
                <a:t>     HTMLPageRetriever</a:t>
              </a:r>
            </a:p>
            <a:p>
              <a:pPr>
                <a:lnSpc>
                  <a:spcPct val="90000"/>
                </a:lnSpc>
                <a:spcBef>
                  <a:spcPct val="20000"/>
                </a:spcBef>
                <a:buClr>
                  <a:srgbClr val="00CC00"/>
                </a:buClr>
              </a:pPr>
              <a:r>
                <a:rPr lang="en-US" sz="2400">
                  <a:solidFill>
                    <a:srgbClr val="333399"/>
                  </a:solidFill>
                  <a:latin typeface="Times New Roman" charset="0"/>
                </a:rPr>
                <a:t>            </a:t>
              </a:r>
              <a:r>
                <a:rPr lang="en-US" sz="2000">
                  <a:solidFill>
                    <a:srgbClr val="00CC00"/>
                  </a:solidFill>
                  <a:latin typeface="Times New Roman" charset="0"/>
                </a:rPr>
                <a:t>getHTMLPage()</a:t>
              </a:r>
            </a:p>
          </p:txBody>
        </p:sp>
        <p:sp>
          <p:nvSpPr>
            <p:cNvPr id="103461" name="Rectangle 5"/>
            <p:cNvSpPr>
              <a:spLocks noChangeArrowheads="1"/>
            </p:cNvSpPr>
            <p:nvPr/>
          </p:nvSpPr>
          <p:spPr bwMode="auto">
            <a:xfrm>
              <a:off x="1978" y="1104"/>
              <a:ext cx="1776" cy="538"/>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sp>
        <p:nvSpPr>
          <p:cNvPr id="317446" name="Line 6"/>
          <p:cNvSpPr>
            <a:spLocks noChangeShapeType="1"/>
          </p:cNvSpPr>
          <p:nvPr/>
        </p:nvSpPr>
        <p:spPr bwMode="auto">
          <a:xfrm>
            <a:off x="2662238" y="2363788"/>
            <a:ext cx="914400" cy="0"/>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5715000" y="2971800"/>
            <a:ext cx="2655888" cy="1981200"/>
            <a:chOff x="3600" y="1872"/>
            <a:chExt cx="1673" cy="1248"/>
          </a:xfrm>
        </p:grpSpPr>
        <p:grpSp>
          <p:nvGrpSpPr>
            <p:cNvPr id="103456" name="Group 8"/>
            <p:cNvGrpSpPr>
              <a:grpSpLocks/>
            </p:cNvGrpSpPr>
            <p:nvPr/>
          </p:nvGrpSpPr>
          <p:grpSpPr bwMode="auto">
            <a:xfrm>
              <a:off x="3792" y="2352"/>
              <a:ext cx="1481" cy="768"/>
              <a:chOff x="3792" y="2352"/>
              <a:chExt cx="1481" cy="768"/>
            </a:xfrm>
          </p:grpSpPr>
          <p:sp>
            <p:nvSpPr>
              <p:cNvPr id="103458" name="Text Box 9"/>
              <p:cNvSpPr txBox="1">
                <a:spLocks noChangeArrowheads="1"/>
              </p:cNvSpPr>
              <p:nvPr/>
            </p:nvSpPr>
            <p:spPr bwMode="auto">
              <a:xfrm>
                <a:off x="3792" y="2352"/>
                <a:ext cx="1481" cy="729"/>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rgbClr val="00CC00"/>
                  </a:buClr>
                </a:pPr>
                <a:r>
                  <a:rPr lang="en-US" sz="2400">
                    <a:solidFill>
                      <a:srgbClr val="333399"/>
                    </a:solidFill>
                    <a:latin typeface="Times New Roman" charset="0"/>
                  </a:rPr>
                  <a:t>      LinkExtractor</a:t>
                </a:r>
              </a:p>
              <a:p>
                <a:pPr>
                  <a:lnSpc>
                    <a:spcPct val="90000"/>
                  </a:lnSpc>
                  <a:spcBef>
                    <a:spcPct val="20000"/>
                  </a:spcBef>
                  <a:buClr>
                    <a:srgbClr val="00CC00"/>
                  </a:buClr>
                </a:pPr>
                <a:r>
                  <a:rPr lang="en-US" sz="2400">
                    <a:solidFill>
                      <a:srgbClr val="333399"/>
                    </a:solidFill>
                    <a:latin typeface="Times New Roman" charset="0"/>
                  </a:rPr>
                  <a:t>            </a:t>
                </a:r>
                <a:r>
                  <a:rPr lang="en-US" sz="2000">
                    <a:solidFill>
                      <a:schemeClr val="tx2"/>
                    </a:solidFill>
                    <a:latin typeface="Times New Roman" charset="0"/>
                  </a:rPr>
                  <a:t>page</a:t>
                </a:r>
              </a:p>
              <a:p>
                <a:pPr>
                  <a:lnSpc>
                    <a:spcPct val="90000"/>
                  </a:lnSpc>
                  <a:spcBef>
                    <a:spcPct val="20000"/>
                  </a:spcBef>
                  <a:buClr>
                    <a:srgbClr val="00CC00"/>
                  </a:buClr>
                </a:pPr>
                <a:r>
                  <a:rPr lang="en-US" sz="2000">
                    <a:solidFill>
                      <a:srgbClr val="333399"/>
                    </a:solidFill>
                    <a:latin typeface="Times New Roman" charset="0"/>
                  </a:rPr>
                  <a:t>              </a:t>
                </a:r>
                <a:r>
                  <a:rPr lang="en-US" sz="2000">
                    <a:solidFill>
                      <a:srgbClr val="00CC00"/>
                    </a:solidFill>
                    <a:latin typeface="Times New Roman" charset="0"/>
                  </a:rPr>
                  <a:t>extract()</a:t>
                </a:r>
              </a:p>
            </p:txBody>
          </p:sp>
          <p:sp>
            <p:nvSpPr>
              <p:cNvPr id="103459" name="Rectangle 10"/>
              <p:cNvSpPr>
                <a:spLocks noChangeArrowheads="1"/>
              </p:cNvSpPr>
              <p:nvPr/>
            </p:nvSpPr>
            <p:spPr bwMode="auto">
              <a:xfrm>
                <a:off x="4080" y="2352"/>
                <a:ext cx="1152" cy="768"/>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sp>
          <p:nvSpPr>
            <p:cNvPr id="103457" name="Freeform 11"/>
            <p:cNvSpPr>
              <a:spLocks/>
            </p:cNvSpPr>
            <p:nvPr/>
          </p:nvSpPr>
          <p:spPr bwMode="auto">
            <a:xfrm>
              <a:off x="3600" y="1872"/>
              <a:ext cx="768" cy="936"/>
            </a:xfrm>
            <a:custGeom>
              <a:avLst/>
              <a:gdLst>
                <a:gd name="T0" fmla="*/ 432 w 768"/>
                <a:gd name="T1" fmla="*/ 0 h 936"/>
                <a:gd name="T2" fmla="*/ 96 w 768"/>
                <a:gd name="T3" fmla="*/ 96 h 936"/>
                <a:gd name="T4" fmla="*/ 48 w 768"/>
                <a:gd name="T5" fmla="*/ 480 h 936"/>
                <a:gd name="T6" fmla="*/ 384 w 768"/>
                <a:gd name="T7" fmla="*/ 864 h 936"/>
                <a:gd name="T8" fmla="*/ 768 w 768"/>
                <a:gd name="T9" fmla="*/ 912 h 936"/>
                <a:gd name="T10" fmla="*/ 0 60000 65536"/>
                <a:gd name="T11" fmla="*/ 0 60000 65536"/>
                <a:gd name="T12" fmla="*/ 0 60000 65536"/>
                <a:gd name="T13" fmla="*/ 0 60000 65536"/>
                <a:gd name="T14" fmla="*/ 0 60000 65536"/>
                <a:gd name="T15" fmla="*/ 0 w 768"/>
                <a:gd name="T16" fmla="*/ 0 h 936"/>
                <a:gd name="T17" fmla="*/ 768 w 768"/>
                <a:gd name="T18" fmla="*/ 936 h 936"/>
              </a:gdLst>
              <a:ahLst/>
              <a:cxnLst>
                <a:cxn ang="T10">
                  <a:pos x="T0" y="T1"/>
                </a:cxn>
                <a:cxn ang="T11">
                  <a:pos x="T2" y="T3"/>
                </a:cxn>
                <a:cxn ang="T12">
                  <a:pos x="T4" y="T5"/>
                </a:cxn>
                <a:cxn ang="T13">
                  <a:pos x="T6" y="T7"/>
                </a:cxn>
                <a:cxn ang="T14">
                  <a:pos x="T8" y="T9"/>
                </a:cxn>
              </a:cxnLst>
              <a:rect l="T15" t="T16" r="T17" b="T18"/>
              <a:pathLst>
                <a:path w="768" h="936">
                  <a:moveTo>
                    <a:pt x="432" y="0"/>
                  </a:moveTo>
                  <a:cubicBezTo>
                    <a:pt x="296" y="8"/>
                    <a:pt x="160" y="16"/>
                    <a:pt x="96" y="96"/>
                  </a:cubicBezTo>
                  <a:cubicBezTo>
                    <a:pt x="32" y="176"/>
                    <a:pt x="0" y="352"/>
                    <a:pt x="48" y="480"/>
                  </a:cubicBezTo>
                  <a:cubicBezTo>
                    <a:pt x="96" y="608"/>
                    <a:pt x="264" y="792"/>
                    <a:pt x="384" y="864"/>
                  </a:cubicBezTo>
                  <a:cubicBezTo>
                    <a:pt x="504" y="936"/>
                    <a:pt x="636" y="924"/>
                    <a:pt x="768" y="912"/>
                  </a:cubicBezTo>
                </a:path>
              </a:pathLst>
            </a:custGeom>
            <a:noFill/>
            <a:ln w="19050">
              <a:solidFill>
                <a:schemeClr val="tx1"/>
              </a:solidFill>
              <a:round/>
              <a:headEnd/>
              <a:tailEnd type="arrow" w="med" len="med"/>
            </a:ln>
          </p:spPr>
          <p:txBody>
            <a:bodyPr>
              <a:prstTxWarp prst="textNoShape">
                <a:avLst/>
              </a:prstTxWarp>
            </a:bodyPr>
            <a:lstStyle/>
            <a:p>
              <a:endParaRPr lang="en-US"/>
            </a:p>
          </p:txBody>
        </p:sp>
      </p:grpSp>
      <p:grpSp>
        <p:nvGrpSpPr>
          <p:cNvPr id="5" name="Group 12"/>
          <p:cNvGrpSpPr>
            <a:grpSpLocks/>
          </p:cNvGrpSpPr>
          <p:nvPr/>
        </p:nvGrpSpPr>
        <p:grpSpPr bwMode="auto">
          <a:xfrm>
            <a:off x="7696200" y="2667000"/>
            <a:ext cx="1231900" cy="2197100"/>
            <a:chOff x="4848" y="1680"/>
            <a:chExt cx="776" cy="1384"/>
          </a:xfrm>
        </p:grpSpPr>
        <p:sp>
          <p:nvSpPr>
            <p:cNvPr id="103454" name="Freeform 13"/>
            <p:cNvSpPr>
              <a:spLocks/>
            </p:cNvSpPr>
            <p:nvPr/>
          </p:nvSpPr>
          <p:spPr bwMode="auto">
            <a:xfrm>
              <a:off x="4848" y="1680"/>
              <a:ext cx="776" cy="1384"/>
            </a:xfrm>
            <a:custGeom>
              <a:avLst/>
              <a:gdLst>
                <a:gd name="T0" fmla="*/ 96 w 776"/>
                <a:gd name="T1" fmla="*/ 1296 h 1384"/>
                <a:gd name="T2" fmla="*/ 624 w 776"/>
                <a:gd name="T3" fmla="*/ 1200 h 1384"/>
                <a:gd name="T4" fmla="*/ 672 w 776"/>
                <a:gd name="T5" fmla="*/ 192 h 1384"/>
                <a:gd name="T6" fmla="*/ 0 w 776"/>
                <a:gd name="T7" fmla="*/ 48 h 1384"/>
                <a:gd name="T8" fmla="*/ 0 60000 65536"/>
                <a:gd name="T9" fmla="*/ 0 60000 65536"/>
                <a:gd name="T10" fmla="*/ 0 60000 65536"/>
                <a:gd name="T11" fmla="*/ 0 60000 65536"/>
                <a:gd name="T12" fmla="*/ 0 w 776"/>
                <a:gd name="T13" fmla="*/ 0 h 1384"/>
                <a:gd name="T14" fmla="*/ 776 w 776"/>
                <a:gd name="T15" fmla="*/ 1384 h 1384"/>
              </a:gdLst>
              <a:ahLst/>
              <a:cxnLst>
                <a:cxn ang="T8">
                  <a:pos x="T0" y="T1"/>
                </a:cxn>
                <a:cxn ang="T9">
                  <a:pos x="T2" y="T3"/>
                </a:cxn>
                <a:cxn ang="T10">
                  <a:pos x="T4" y="T5"/>
                </a:cxn>
                <a:cxn ang="T11">
                  <a:pos x="T6" y="T7"/>
                </a:cxn>
              </a:cxnLst>
              <a:rect l="T12" t="T13" r="T14" b="T15"/>
              <a:pathLst>
                <a:path w="776" h="1384">
                  <a:moveTo>
                    <a:pt x="96" y="1296"/>
                  </a:moveTo>
                  <a:cubicBezTo>
                    <a:pt x="312" y="1340"/>
                    <a:pt x="528" y="1384"/>
                    <a:pt x="624" y="1200"/>
                  </a:cubicBezTo>
                  <a:cubicBezTo>
                    <a:pt x="720" y="1016"/>
                    <a:pt x="776" y="384"/>
                    <a:pt x="672" y="192"/>
                  </a:cubicBezTo>
                  <a:cubicBezTo>
                    <a:pt x="568" y="0"/>
                    <a:pt x="284" y="24"/>
                    <a:pt x="0" y="48"/>
                  </a:cubicBezTo>
                </a:path>
              </a:pathLst>
            </a:custGeom>
            <a:noFill/>
            <a:ln w="19050">
              <a:solidFill>
                <a:schemeClr val="tx1"/>
              </a:solidFill>
              <a:round/>
              <a:headEnd/>
              <a:tailEnd type="arrow" w="med" len="med"/>
            </a:ln>
          </p:spPr>
          <p:txBody>
            <a:bodyPr>
              <a:prstTxWarp prst="textNoShape">
                <a:avLst/>
              </a:prstTxWarp>
            </a:bodyPr>
            <a:lstStyle/>
            <a:p>
              <a:endParaRPr lang="en-US"/>
            </a:p>
          </p:txBody>
        </p:sp>
        <p:sp>
          <p:nvSpPr>
            <p:cNvPr id="103455" name="Freeform 14"/>
            <p:cNvSpPr>
              <a:spLocks/>
            </p:cNvSpPr>
            <p:nvPr/>
          </p:nvSpPr>
          <p:spPr bwMode="auto">
            <a:xfrm>
              <a:off x="5184" y="1952"/>
              <a:ext cx="384" cy="352"/>
            </a:xfrm>
            <a:custGeom>
              <a:avLst/>
              <a:gdLst>
                <a:gd name="T0" fmla="*/ 384 w 384"/>
                <a:gd name="T1" fmla="*/ 352 h 352"/>
                <a:gd name="T2" fmla="*/ 288 w 384"/>
                <a:gd name="T3" fmla="*/ 112 h 352"/>
                <a:gd name="T4" fmla="*/ 192 w 384"/>
                <a:gd name="T5" fmla="*/ 16 h 352"/>
                <a:gd name="T6" fmla="*/ 0 w 384"/>
                <a:gd name="T7" fmla="*/ 16 h 352"/>
                <a:gd name="T8" fmla="*/ 0 60000 65536"/>
                <a:gd name="T9" fmla="*/ 0 60000 65536"/>
                <a:gd name="T10" fmla="*/ 0 60000 65536"/>
                <a:gd name="T11" fmla="*/ 0 60000 65536"/>
                <a:gd name="T12" fmla="*/ 0 w 384"/>
                <a:gd name="T13" fmla="*/ 0 h 352"/>
                <a:gd name="T14" fmla="*/ 384 w 384"/>
                <a:gd name="T15" fmla="*/ 352 h 352"/>
              </a:gdLst>
              <a:ahLst/>
              <a:cxnLst>
                <a:cxn ang="T8">
                  <a:pos x="T0" y="T1"/>
                </a:cxn>
                <a:cxn ang="T9">
                  <a:pos x="T2" y="T3"/>
                </a:cxn>
                <a:cxn ang="T10">
                  <a:pos x="T4" y="T5"/>
                </a:cxn>
                <a:cxn ang="T11">
                  <a:pos x="T6" y="T7"/>
                </a:cxn>
              </a:cxnLst>
              <a:rect l="T12" t="T13" r="T14" b="T15"/>
              <a:pathLst>
                <a:path w="384" h="352">
                  <a:moveTo>
                    <a:pt x="384" y="352"/>
                  </a:moveTo>
                  <a:cubicBezTo>
                    <a:pt x="352" y="260"/>
                    <a:pt x="320" y="168"/>
                    <a:pt x="288" y="112"/>
                  </a:cubicBezTo>
                  <a:cubicBezTo>
                    <a:pt x="256" y="56"/>
                    <a:pt x="240" y="32"/>
                    <a:pt x="192" y="16"/>
                  </a:cubicBezTo>
                  <a:cubicBezTo>
                    <a:pt x="144" y="0"/>
                    <a:pt x="72" y="8"/>
                    <a:pt x="0" y="16"/>
                  </a:cubicBezTo>
                </a:path>
              </a:pathLst>
            </a:custGeom>
            <a:noFill/>
            <a:ln w="19050">
              <a:solidFill>
                <a:schemeClr val="tx1"/>
              </a:solidFill>
              <a:round/>
              <a:headEnd/>
              <a:tailEnd type="arrow" w="med" len="med"/>
            </a:ln>
          </p:spPr>
          <p:txBody>
            <a:bodyPr>
              <a:prstTxWarp prst="textNoShape">
                <a:avLst/>
              </a:prstTxWarp>
            </a:bodyPr>
            <a:lstStyle/>
            <a:p>
              <a:endParaRPr lang="en-US"/>
            </a:p>
          </p:txBody>
        </p:sp>
      </p:grpSp>
      <p:grpSp>
        <p:nvGrpSpPr>
          <p:cNvPr id="6" name="Group 15"/>
          <p:cNvGrpSpPr>
            <a:grpSpLocks/>
          </p:cNvGrpSpPr>
          <p:nvPr/>
        </p:nvGrpSpPr>
        <p:grpSpPr bwMode="auto">
          <a:xfrm>
            <a:off x="0" y="2971800"/>
            <a:ext cx="1385888" cy="457200"/>
            <a:chOff x="0" y="1872"/>
            <a:chExt cx="873" cy="288"/>
          </a:xfrm>
        </p:grpSpPr>
        <p:sp>
          <p:nvSpPr>
            <p:cNvPr id="103452" name="Text Box 16"/>
            <p:cNvSpPr txBox="1">
              <a:spLocks noChangeArrowheads="1"/>
            </p:cNvSpPr>
            <p:nvPr/>
          </p:nvSpPr>
          <p:spPr bwMode="auto">
            <a:xfrm>
              <a:off x="0" y="1872"/>
              <a:ext cx="873" cy="265"/>
            </a:xfrm>
            <a:prstGeom prst="rect">
              <a:avLst/>
            </a:prstGeom>
            <a:noFill/>
            <a:ln w="19050">
              <a:noFill/>
              <a:miter lim="800000"/>
              <a:headEnd/>
              <a:tailEnd/>
            </a:ln>
          </p:spPr>
          <p:txBody>
            <a:bodyPr wrap="none">
              <a:prstTxWarp prst="textNoShape">
                <a:avLst/>
              </a:prstTxWarp>
              <a:spAutoFit/>
            </a:bodyPr>
            <a:lstStyle/>
            <a:p>
              <a:pPr>
                <a:lnSpc>
                  <a:spcPct val="90000"/>
                </a:lnSpc>
                <a:spcBef>
                  <a:spcPct val="20000"/>
                </a:spcBef>
                <a:buClr>
                  <a:srgbClr val="00CC00"/>
                </a:buClr>
              </a:pPr>
              <a:r>
                <a:rPr lang="en-US" sz="2400">
                  <a:solidFill>
                    <a:srgbClr val="333399"/>
                  </a:solidFill>
                  <a:latin typeface="Times New Roman" charset="0"/>
                </a:rPr>
                <a:t>      String</a:t>
              </a:r>
            </a:p>
          </p:txBody>
        </p:sp>
        <p:sp>
          <p:nvSpPr>
            <p:cNvPr id="103453" name="Rectangle 17"/>
            <p:cNvSpPr>
              <a:spLocks noChangeArrowheads="1"/>
            </p:cNvSpPr>
            <p:nvPr/>
          </p:nvSpPr>
          <p:spPr bwMode="auto">
            <a:xfrm>
              <a:off x="288" y="1872"/>
              <a:ext cx="576" cy="288"/>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grpSp>
        <p:nvGrpSpPr>
          <p:cNvPr id="7" name="Group 18"/>
          <p:cNvGrpSpPr>
            <a:grpSpLocks/>
          </p:cNvGrpSpPr>
          <p:nvPr/>
        </p:nvGrpSpPr>
        <p:grpSpPr bwMode="auto">
          <a:xfrm>
            <a:off x="1295400" y="1828800"/>
            <a:ext cx="1371600" cy="685800"/>
            <a:chOff x="816" y="1200"/>
            <a:chExt cx="864" cy="432"/>
          </a:xfrm>
        </p:grpSpPr>
        <p:sp>
          <p:nvSpPr>
            <p:cNvPr id="103446" name="Text Box 19"/>
            <p:cNvSpPr txBox="1">
              <a:spLocks noChangeArrowheads="1"/>
            </p:cNvSpPr>
            <p:nvPr/>
          </p:nvSpPr>
          <p:spPr bwMode="auto">
            <a:xfrm>
              <a:off x="864" y="1200"/>
              <a:ext cx="719" cy="265"/>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rgbClr val="00CC00"/>
                </a:buClr>
              </a:pPr>
              <a:r>
                <a:rPr lang="en-US" sz="2400">
                  <a:solidFill>
                    <a:srgbClr val="333399"/>
                  </a:solidFill>
                  <a:latin typeface="Times New Roman" charset="0"/>
                </a:rPr>
                <a:t>     Link</a:t>
              </a:r>
            </a:p>
          </p:txBody>
        </p:sp>
        <p:grpSp>
          <p:nvGrpSpPr>
            <p:cNvPr id="103447" name="Group 20"/>
            <p:cNvGrpSpPr>
              <a:grpSpLocks/>
            </p:cNvGrpSpPr>
            <p:nvPr/>
          </p:nvGrpSpPr>
          <p:grpSpPr bwMode="auto">
            <a:xfrm>
              <a:off x="816" y="1200"/>
              <a:ext cx="864" cy="432"/>
              <a:chOff x="816" y="1200"/>
              <a:chExt cx="864" cy="432"/>
            </a:xfrm>
          </p:grpSpPr>
          <p:grpSp>
            <p:nvGrpSpPr>
              <p:cNvPr id="103448" name="Group 21"/>
              <p:cNvGrpSpPr>
                <a:grpSpLocks/>
              </p:cNvGrpSpPr>
              <p:nvPr/>
            </p:nvGrpSpPr>
            <p:grpSpPr bwMode="auto">
              <a:xfrm>
                <a:off x="1036" y="1200"/>
                <a:ext cx="644" cy="432"/>
                <a:chOff x="1036" y="1200"/>
                <a:chExt cx="644" cy="432"/>
              </a:xfrm>
            </p:grpSpPr>
            <p:sp>
              <p:nvSpPr>
                <p:cNvPr id="103450" name="Text Box 22"/>
                <p:cNvSpPr txBox="1">
                  <a:spLocks noChangeArrowheads="1"/>
                </p:cNvSpPr>
                <p:nvPr/>
              </p:nvSpPr>
              <p:spPr bwMode="auto">
                <a:xfrm>
                  <a:off x="1036" y="1392"/>
                  <a:ext cx="534" cy="231"/>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rgbClr val="00CC00"/>
                    </a:buClr>
                  </a:pPr>
                  <a:r>
                    <a:rPr lang="en-US" sz="2000">
                      <a:solidFill>
                        <a:schemeClr val="tx2"/>
                      </a:solidFill>
                      <a:latin typeface="Times New Roman" charset="0"/>
                    </a:rPr>
                    <a:t>      url</a:t>
                  </a:r>
                </a:p>
              </p:txBody>
            </p:sp>
            <p:sp>
              <p:nvSpPr>
                <p:cNvPr id="103451" name="Rectangle 23"/>
                <p:cNvSpPr>
                  <a:spLocks noChangeArrowheads="1"/>
                </p:cNvSpPr>
                <p:nvPr/>
              </p:nvSpPr>
              <p:spPr bwMode="auto">
                <a:xfrm>
                  <a:off x="1122" y="1200"/>
                  <a:ext cx="558" cy="432"/>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sp>
            <p:nvSpPr>
              <p:cNvPr id="103449" name="Line 24"/>
              <p:cNvSpPr>
                <a:spLocks noChangeShapeType="1"/>
              </p:cNvSpPr>
              <p:nvPr/>
            </p:nvSpPr>
            <p:spPr bwMode="auto">
              <a:xfrm>
                <a:off x="816" y="1536"/>
                <a:ext cx="528" cy="0"/>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grpSp>
      </p:grpSp>
      <p:grpSp>
        <p:nvGrpSpPr>
          <p:cNvPr id="10" name="Group 25"/>
          <p:cNvGrpSpPr>
            <a:grpSpLocks/>
          </p:cNvGrpSpPr>
          <p:nvPr/>
        </p:nvGrpSpPr>
        <p:grpSpPr bwMode="auto">
          <a:xfrm>
            <a:off x="76200" y="2057400"/>
            <a:ext cx="1250950" cy="914400"/>
            <a:chOff x="48" y="1296"/>
            <a:chExt cx="788" cy="576"/>
          </a:xfrm>
        </p:grpSpPr>
        <p:grpSp>
          <p:nvGrpSpPr>
            <p:cNvPr id="103442" name="Group 26"/>
            <p:cNvGrpSpPr>
              <a:grpSpLocks/>
            </p:cNvGrpSpPr>
            <p:nvPr/>
          </p:nvGrpSpPr>
          <p:grpSpPr bwMode="auto">
            <a:xfrm>
              <a:off x="48" y="1296"/>
              <a:ext cx="788" cy="288"/>
              <a:chOff x="48" y="1296"/>
              <a:chExt cx="788" cy="288"/>
            </a:xfrm>
          </p:grpSpPr>
          <p:sp>
            <p:nvSpPr>
              <p:cNvPr id="103444" name="Rectangle 27"/>
              <p:cNvSpPr>
                <a:spLocks noChangeArrowheads="1"/>
              </p:cNvSpPr>
              <p:nvPr/>
            </p:nvSpPr>
            <p:spPr bwMode="auto">
              <a:xfrm>
                <a:off x="336" y="1296"/>
                <a:ext cx="480" cy="288"/>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sp>
            <p:nvSpPr>
              <p:cNvPr id="103445" name="Text Box 28"/>
              <p:cNvSpPr txBox="1">
                <a:spLocks noChangeArrowheads="1"/>
              </p:cNvSpPr>
              <p:nvPr/>
            </p:nvSpPr>
            <p:spPr bwMode="auto">
              <a:xfrm>
                <a:off x="48" y="1296"/>
                <a:ext cx="788" cy="265"/>
              </a:xfrm>
              <a:prstGeom prst="rect">
                <a:avLst/>
              </a:prstGeom>
              <a:noFill/>
              <a:ln w="19050">
                <a:noFill/>
                <a:miter lim="800000"/>
                <a:headEnd/>
                <a:tailEnd/>
              </a:ln>
            </p:spPr>
            <p:txBody>
              <a:bodyPr wrap="none">
                <a:prstTxWarp prst="textNoShape">
                  <a:avLst/>
                </a:prstTxWarp>
                <a:spAutoFit/>
              </a:bodyPr>
              <a:lstStyle/>
              <a:p>
                <a:pPr>
                  <a:lnSpc>
                    <a:spcPct val="90000"/>
                  </a:lnSpc>
                  <a:spcBef>
                    <a:spcPct val="20000"/>
                  </a:spcBef>
                  <a:buClr>
                    <a:srgbClr val="00CC00"/>
                  </a:buClr>
                </a:pPr>
                <a:r>
                  <a:rPr lang="en-US" sz="2400">
                    <a:solidFill>
                      <a:srgbClr val="333399"/>
                    </a:solidFill>
                    <a:latin typeface="Times New Roman" charset="0"/>
                  </a:rPr>
                  <a:t>      URL</a:t>
                </a:r>
              </a:p>
            </p:txBody>
          </p:sp>
        </p:grpSp>
        <p:sp>
          <p:nvSpPr>
            <p:cNvPr id="103443" name="Line 29"/>
            <p:cNvSpPr>
              <a:spLocks noChangeShapeType="1"/>
            </p:cNvSpPr>
            <p:nvPr/>
          </p:nvSpPr>
          <p:spPr bwMode="auto">
            <a:xfrm flipV="1">
              <a:off x="528" y="1584"/>
              <a:ext cx="0" cy="288"/>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grpSp>
      <p:grpSp>
        <p:nvGrpSpPr>
          <p:cNvPr id="12" name="Group 30"/>
          <p:cNvGrpSpPr>
            <a:grpSpLocks/>
          </p:cNvGrpSpPr>
          <p:nvPr/>
        </p:nvGrpSpPr>
        <p:grpSpPr bwMode="auto">
          <a:xfrm>
            <a:off x="5562600" y="1447800"/>
            <a:ext cx="2759075" cy="1911350"/>
            <a:chOff x="3504" y="912"/>
            <a:chExt cx="1738" cy="1204"/>
          </a:xfrm>
        </p:grpSpPr>
        <p:grpSp>
          <p:nvGrpSpPr>
            <p:cNvPr id="103435" name="Group 31"/>
            <p:cNvGrpSpPr>
              <a:grpSpLocks/>
            </p:cNvGrpSpPr>
            <p:nvPr/>
          </p:nvGrpSpPr>
          <p:grpSpPr bwMode="auto">
            <a:xfrm>
              <a:off x="3504" y="912"/>
              <a:ext cx="1738" cy="1204"/>
              <a:chOff x="3504" y="912"/>
              <a:chExt cx="1738" cy="1204"/>
            </a:xfrm>
          </p:grpSpPr>
          <p:grpSp>
            <p:nvGrpSpPr>
              <p:cNvPr id="103438" name="Group 32"/>
              <p:cNvGrpSpPr>
                <a:grpSpLocks/>
              </p:cNvGrpSpPr>
              <p:nvPr/>
            </p:nvGrpSpPr>
            <p:grpSpPr bwMode="auto">
              <a:xfrm>
                <a:off x="3744" y="912"/>
                <a:ext cx="1498" cy="1204"/>
                <a:chOff x="3744" y="912"/>
                <a:chExt cx="1498" cy="1204"/>
              </a:xfrm>
            </p:grpSpPr>
            <p:sp>
              <p:nvSpPr>
                <p:cNvPr id="103440" name="Text Box 33"/>
                <p:cNvSpPr txBox="1">
                  <a:spLocks noChangeArrowheads="1"/>
                </p:cNvSpPr>
                <p:nvPr/>
              </p:nvSpPr>
              <p:spPr bwMode="auto">
                <a:xfrm>
                  <a:off x="3744" y="912"/>
                  <a:ext cx="1436" cy="1151"/>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rgbClr val="00CC00"/>
                    </a:buClr>
                  </a:pPr>
                  <a:r>
                    <a:rPr lang="en-US" sz="2400">
                      <a:solidFill>
                        <a:srgbClr val="333399"/>
                      </a:solidFill>
                      <a:latin typeface="Times New Roman" charset="0"/>
                    </a:rPr>
                    <a:t>        HTMLPage</a:t>
                  </a:r>
                </a:p>
                <a:p>
                  <a:pPr>
                    <a:lnSpc>
                      <a:spcPct val="90000"/>
                    </a:lnSpc>
                    <a:spcBef>
                      <a:spcPct val="20000"/>
                    </a:spcBef>
                    <a:buClr>
                      <a:srgbClr val="00CC00"/>
                    </a:buClr>
                  </a:pPr>
                  <a:r>
                    <a:rPr lang="en-US" sz="2400">
                      <a:solidFill>
                        <a:srgbClr val="333399"/>
                      </a:solidFill>
                      <a:latin typeface="Times New Roman" charset="0"/>
                    </a:rPr>
                    <a:t>           </a:t>
                  </a:r>
                  <a:r>
                    <a:rPr lang="en-US" sz="2000">
                      <a:solidFill>
                        <a:schemeClr val="tx2"/>
                      </a:solidFill>
                      <a:latin typeface="Times New Roman" charset="0"/>
                    </a:rPr>
                    <a:t>link</a:t>
                  </a:r>
                </a:p>
                <a:p>
                  <a:pPr>
                    <a:lnSpc>
                      <a:spcPct val="90000"/>
                    </a:lnSpc>
                    <a:spcBef>
                      <a:spcPct val="20000"/>
                    </a:spcBef>
                    <a:buClr>
                      <a:srgbClr val="00CC00"/>
                    </a:buClr>
                  </a:pPr>
                  <a:r>
                    <a:rPr lang="en-US" sz="2000">
                      <a:solidFill>
                        <a:schemeClr val="tx2"/>
                      </a:solidFill>
                      <a:latin typeface="Times New Roman" charset="0"/>
                    </a:rPr>
                    <a:t>             text</a:t>
                  </a:r>
                </a:p>
                <a:p>
                  <a:pPr>
                    <a:lnSpc>
                      <a:spcPct val="90000"/>
                    </a:lnSpc>
                    <a:spcBef>
                      <a:spcPct val="20000"/>
                    </a:spcBef>
                    <a:buClr>
                      <a:srgbClr val="00CC00"/>
                    </a:buClr>
                  </a:pPr>
                  <a:r>
                    <a:rPr lang="en-US" sz="2000">
                      <a:solidFill>
                        <a:schemeClr val="tx2"/>
                      </a:solidFill>
                      <a:latin typeface="Times New Roman" charset="0"/>
                    </a:rPr>
                    <a:t>            outLinks</a:t>
                  </a:r>
                </a:p>
                <a:p>
                  <a:pPr>
                    <a:lnSpc>
                      <a:spcPct val="90000"/>
                    </a:lnSpc>
                    <a:spcBef>
                      <a:spcPct val="20000"/>
                    </a:spcBef>
                    <a:buClr>
                      <a:srgbClr val="00CC00"/>
                    </a:buClr>
                  </a:pPr>
                  <a:r>
                    <a:rPr lang="en-US" sz="2000">
                      <a:solidFill>
                        <a:schemeClr val="tx2"/>
                      </a:solidFill>
                      <a:latin typeface="Times New Roman" charset="0"/>
                    </a:rPr>
                    <a:t>           absoluteCopy</a:t>
                  </a:r>
                </a:p>
              </p:txBody>
            </p:sp>
            <p:sp>
              <p:nvSpPr>
                <p:cNvPr id="103441" name="Rectangle 34"/>
                <p:cNvSpPr>
                  <a:spLocks noChangeArrowheads="1"/>
                </p:cNvSpPr>
                <p:nvPr/>
              </p:nvSpPr>
              <p:spPr bwMode="auto">
                <a:xfrm>
                  <a:off x="4042" y="916"/>
                  <a:ext cx="1200" cy="1200"/>
                </a:xfrm>
                <a:prstGeom prst="rect">
                  <a:avLst/>
                </a:prstGeom>
                <a:noFill/>
                <a:ln w="19050">
                  <a:solidFill>
                    <a:schemeClr val="tx1"/>
                  </a:solidFill>
                  <a:miter lim="800000"/>
                  <a:headEnd/>
                  <a:tailEnd/>
                </a:ln>
              </p:spPr>
              <p:txBody>
                <a:bodyPr wrap="none" anchor="ctr">
                  <a:prstTxWarp prst="textNoShape">
                    <a:avLst/>
                  </a:prstTxWarp>
                </a:bodyPr>
                <a:lstStyle/>
                <a:p>
                  <a:endParaRPr lang="en-US"/>
                </a:p>
              </p:txBody>
            </p:sp>
          </p:grpSp>
          <p:sp>
            <p:nvSpPr>
              <p:cNvPr id="103439" name="Line 35"/>
              <p:cNvSpPr>
                <a:spLocks noChangeShapeType="1"/>
              </p:cNvSpPr>
              <p:nvPr/>
            </p:nvSpPr>
            <p:spPr bwMode="auto">
              <a:xfrm>
                <a:off x="3504" y="1488"/>
                <a:ext cx="528" cy="0"/>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grpSp>
        <p:sp>
          <p:nvSpPr>
            <p:cNvPr id="103436" name="Line 36"/>
            <p:cNvSpPr>
              <a:spLocks noChangeShapeType="1"/>
            </p:cNvSpPr>
            <p:nvPr/>
          </p:nvSpPr>
          <p:spPr bwMode="auto">
            <a:xfrm flipV="1">
              <a:off x="4032" y="1296"/>
              <a:ext cx="240" cy="192"/>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sp>
          <p:nvSpPr>
            <p:cNvPr id="103437" name="Line 37"/>
            <p:cNvSpPr>
              <a:spLocks noChangeShapeType="1"/>
            </p:cNvSpPr>
            <p:nvPr/>
          </p:nvSpPr>
          <p:spPr bwMode="auto">
            <a:xfrm>
              <a:off x="4032" y="1488"/>
              <a:ext cx="240" cy="48"/>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t>Link Canonicalization</a:t>
            </a:r>
          </a:p>
        </p:txBody>
      </p:sp>
      <p:sp>
        <p:nvSpPr>
          <p:cNvPr id="105475" name="Rectangle 3"/>
          <p:cNvSpPr>
            <a:spLocks noGrp="1" noChangeArrowheads="1"/>
          </p:cNvSpPr>
          <p:nvPr>
            <p:ph type="body" idx="1"/>
          </p:nvPr>
        </p:nvSpPr>
        <p:spPr>
          <a:xfrm>
            <a:off x="685800" y="1371600"/>
            <a:ext cx="7924800" cy="4687888"/>
          </a:xfrm>
        </p:spPr>
        <p:txBody>
          <a:bodyPr/>
          <a:lstStyle/>
          <a:p>
            <a:pPr eaLnBrk="1" hangingPunct="1"/>
            <a:r>
              <a:rPr lang="en-US"/>
              <a:t>Equivalent variations of ending directory normalized by removing ending slash.</a:t>
            </a:r>
          </a:p>
          <a:p>
            <a:pPr lvl="1" eaLnBrk="1" hangingPunct="1"/>
            <a:r>
              <a:rPr lang="en-US"/>
              <a:t>http://clgiles.ist.psu.edu/courses/ist441/</a:t>
            </a:r>
          </a:p>
          <a:p>
            <a:pPr lvl="1" eaLnBrk="1" hangingPunct="1"/>
            <a:r>
              <a:rPr lang="en-US"/>
              <a:t>http://clgiles.ist.psu.edu/courses/ist441</a:t>
            </a:r>
          </a:p>
          <a:p>
            <a:pPr eaLnBrk="1" hangingPunct="1"/>
            <a:r>
              <a:rPr lang="en-US"/>
              <a:t>Internal page fragments (ref’s) removed:</a:t>
            </a:r>
          </a:p>
          <a:p>
            <a:pPr lvl="1" eaLnBrk="1" hangingPunct="1"/>
            <a:r>
              <a:rPr lang="en-US" sz="2000"/>
              <a:t>http://clgiles.ist.psu.edu/welcome.html#courses</a:t>
            </a:r>
          </a:p>
          <a:p>
            <a:pPr lvl="1" eaLnBrk="1" hangingPunct="1"/>
            <a:r>
              <a:rPr lang="en-US" sz="2000"/>
              <a:t>http://clgiles.ist.psu.edu/welcome.html</a:t>
            </a:r>
          </a:p>
          <a:p>
            <a:pPr lvl="1" eaLnBrk="1" hangingPunct="1"/>
            <a:endParaRPr lang="en-US" sz="2000"/>
          </a:p>
          <a:p>
            <a:pPr lvl="1" eaLnBrk="1" hangingPunct="1"/>
            <a:endParaRPr 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t>Link Extraction in Java</a:t>
            </a:r>
          </a:p>
        </p:txBody>
      </p:sp>
      <p:sp>
        <p:nvSpPr>
          <p:cNvPr id="107523" name="Rectangle 3"/>
          <p:cNvSpPr>
            <a:spLocks noGrp="1" noChangeArrowheads="1"/>
          </p:cNvSpPr>
          <p:nvPr>
            <p:ph type="body" idx="1"/>
          </p:nvPr>
        </p:nvSpPr>
        <p:spPr/>
        <p:txBody>
          <a:bodyPr/>
          <a:lstStyle/>
          <a:p>
            <a:pPr eaLnBrk="1" hangingPunct="1">
              <a:lnSpc>
                <a:spcPct val="90000"/>
              </a:lnSpc>
            </a:pPr>
            <a:r>
              <a:rPr lang="en-US" sz="2400"/>
              <a:t>Java Swing contains an HTML parser.</a:t>
            </a:r>
          </a:p>
          <a:p>
            <a:pPr eaLnBrk="1" hangingPunct="1">
              <a:lnSpc>
                <a:spcPct val="90000"/>
              </a:lnSpc>
            </a:pPr>
            <a:r>
              <a:rPr lang="en-US" sz="2400"/>
              <a:t>Parser uses “call-back” methods.</a:t>
            </a:r>
          </a:p>
          <a:p>
            <a:pPr eaLnBrk="1" hangingPunct="1">
              <a:lnSpc>
                <a:spcPct val="90000"/>
              </a:lnSpc>
            </a:pPr>
            <a:r>
              <a:rPr lang="en-US" sz="2400"/>
              <a:t>Pass parser an object that has these methods:</a:t>
            </a:r>
          </a:p>
          <a:p>
            <a:pPr lvl="1" eaLnBrk="1" hangingPunct="1">
              <a:lnSpc>
                <a:spcPct val="90000"/>
              </a:lnSpc>
            </a:pPr>
            <a:r>
              <a:rPr lang="en-US" sz="2000"/>
              <a:t>HandleText(char[] text, int position)</a:t>
            </a:r>
          </a:p>
          <a:p>
            <a:pPr lvl="1" eaLnBrk="1" hangingPunct="1">
              <a:lnSpc>
                <a:spcPct val="90000"/>
              </a:lnSpc>
            </a:pPr>
            <a:r>
              <a:rPr lang="en-US" sz="2000"/>
              <a:t>HandleStartTag(HTML.Tag tag, MutableAttributeSet        			attributes, int position)</a:t>
            </a:r>
          </a:p>
          <a:p>
            <a:pPr lvl="1" eaLnBrk="1" hangingPunct="1">
              <a:lnSpc>
                <a:spcPct val="90000"/>
              </a:lnSpc>
            </a:pPr>
            <a:r>
              <a:rPr lang="en-US" sz="2000"/>
              <a:t>HandleEndTag(HTML.Tag tag, int position)</a:t>
            </a:r>
          </a:p>
          <a:p>
            <a:pPr lvl="1" eaLnBrk="1" hangingPunct="1">
              <a:lnSpc>
                <a:spcPct val="90000"/>
              </a:lnSpc>
            </a:pPr>
            <a:r>
              <a:rPr lang="en-US" sz="2000"/>
              <a:t>HandleSimpleTag (HTML.Tag tag,   				                 MutableAttributeSet attributes, int position)</a:t>
            </a:r>
          </a:p>
          <a:p>
            <a:pPr eaLnBrk="1" hangingPunct="1">
              <a:lnSpc>
                <a:spcPct val="90000"/>
              </a:lnSpc>
            </a:pPr>
            <a:r>
              <a:rPr lang="en-US" sz="2400"/>
              <a:t>When parser encounters a tag or intervening text, it calls the appropriate method of this object.</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t>Link Extraction in Java (cont.)</a:t>
            </a:r>
          </a:p>
        </p:txBody>
      </p:sp>
      <p:sp>
        <p:nvSpPr>
          <p:cNvPr id="109571" name="Rectangle 3"/>
          <p:cNvSpPr>
            <a:spLocks noGrp="1" noChangeArrowheads="1"/>
          </p:cNvSpPr>
          <p:nvPr>
            <p:ph type="body" idx="1"/>
          </p:nvPr>
        </p:nvSpPr>
        <p:spPr/>
        <p:txBody>
          <a:bodyPr/>
          <a:lstStyle/>
          <a:p>
            <a:pPr eaLnBrk="1" hangingPunct="1"/>
            <a:r>
              <a:rPr lang="en-US" sz="2800"/>
              <a:t>In HandleStartTag, if it is an “A” tag, take the HREF attribute value as an initial URL.</a:t>
            </a:r>
          </a:p>
          <a:p>
            <a:pPr eaLnBrk="1" hangingPunct="1"/>
            <a:r>
              <a:rPr lang="en-US" sz="2800"/>
              <a:t>Complete the URL using the base URL:</a:t>
            </a:r>
          </a:p>
          <a:p>
            <a:pPr lvl="1" eaLnBrk="1" hangingPunct="1"/>
            <a:r>
              <a:rPr lang="en-US" sz="2400"/>
              <a:t>new URL(URL baseURL, String relativeURL)</a:t>
            </a:r>
          </a:p>
          <a:p>
            <a:pPr lvl="1" eaLnBrk="1" hangingPunct="1"/>
            <a:r>
              <a:rPr lang="en-US" sz="2400"/>
              <a:t>Fails if baseURL ends in a directory name but this is not indicated by a final “/”</a:t>
            </a:r>
          </a:p>
          <a:p>
            <a:pPr lvl="1" eaLnBrk="1" hangingPunct="1"/>
            <a:r>
              <a:rPr lang="en-US" sz="2400"/>
              <a:t>Append a “/” to baseURL if it does not end in a file name with an extension (and therefore presumably is a directory).</a:t>
            </a:r>
          </a:p>
          <a:p>
            <a:pPr lvl="1" eaLnBrk="1" hangingPunct="1"/>
            <a:endParaRPr lang="en-US" sz="240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t>Cached Copy with Absolute Links</a:t>
            </a:r>
          </a:p>
        </p:txBody>
      </p:sp>
      <p:sp>
        <p:nvSpPr>
          <p:cNvPr id="111619" name="Rectangle 3"/>
          <p:cNvSpPr>
            <a:spLocks noGrp="1" noChangeArrowheads="1"/>
          </p:cNvSpPr>
          <p:nvPr>
            <p:ph type="body" idx="1"/>
          </p:nvPr>
        </p:nvSpPr>
        <p:spPr/>
        <p:txBody>
          <a:bodyPr/>
          <a:lstStyle/>
          <a:p>
            <a:pPr eaLnBrk="1" hangingPunct="1">
              <a:lnSpc>
                <a:spcPct val="90000"/>
              </a:lnSpc>
            </a:pPr>
            <a:r>
              <a:rPr lang="en-US" sz="2400"/>
              <a:t>If the local-file copy of an HTML page is to have active links, then they must be expanded to complete (absolute) URLs.</a:t>
            </a:r>
          </a:p>
          <a:p>
            <a:pPr eaLnBrk="1" hangingPunct="1">
              <a:lnSpc>
                <a:spcPct val="90000"/>
              </a:lnSpc>
            </a:pPr>
            <a:r>
              <a:rPr lang="en-US" sz="2400"/>
              <a:t>In the LinkExtractor, an absoluteCopy of the page is constructed as links are extracted and completed.</a:t>
            </a:r>
          </a:p>
          <a:p>
            <a:pPr eaLnBrk="1" hangingPunct="1">
              <a:lnSpc>
                <a:spcPct val="90000"/>
              </a:lnSpc>
            </a:pPr>
            <a:r>
              <a:rPr lang="en-US" sz="2400"/>
              <a:t>“Call-back” routines just copy tags and text into the absoluteCopy except for replacing URLs with absolute URLs.</a:t>
            </a:r>
          </a:p>
          <a:p>
            <a:pPr eaLnBrk="1" hangingPunct="1">
              <a:lnSpc>
                <a:spcPct val="90000"/>
              </a:lnSpc>
            </a:pPr>
            <a:r>
              <a:rPr lang="en-US" sz="2400"/>
              <a:t>HTMLPage.writeAbsoluteCopy writes final version out to a local cached file.</a:t>
            </a:r>
          </a:p>
          <a:p>
            <a:pPr eaLnBrk="1" hangingPunct="1">
              <a:lnSpc>
                <a:spcPct val="90000"/>
              </a:lnSpc>
            </a:pPr>
            <a:endParaRPr lang="en-US" sz="24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Interface</a:t>
            </a:r>
          </a:p>
        </p:txBody>
      </p:sp>
      <p:sp>
        <p:nvSpPr>
          <p:cNvPr id="25603" name="Rectangle 3"/>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Query Engine</a:t>
            </a:r>
          </a:p>
        </p:txBody>
      </p:sp>
      <p:sp>
        <p:nvSpPr>
          <p:cNvPr id="25604" name="Rectangle 4"/>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Indexer</a:t>
            </a:r>
          </a:p>
        </p:txBody>
      </p:sp>
      <p:sp>
        <p:nvSpPr>
          <p:cNvPr id="25605" name="Oval 5"/>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Index</a:t>
            </a:r>
          </a:p>
        </p:txBody>
      </p:sp>
      <p:sp>
        <p:nvSpPr>
          <p:cNvPr id="25606" name="Rectangle 6"/>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a:latin typeface="Times New Roman" charset="0"/>
              </a:rPr>
              <a:t>Crawler</a:t>
            </a:r>
          </a:p>
        </p:txBody>
      </p:sp>
      <p:sp>
        <p:nvSpPr>
          <p:cNvPr id="25607" name="Line 7"/>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08" name="Line 8"/>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09" name="Line 9"/>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10" name="Line 10"/>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11" name="Line 11"/>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12" name="Line 12"/>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13" name="Line 13"/>
          <p:cNvSpPr>
            <a:spLocks noChangeShapeType="1"/>
          </p:cNvSpPr>
          <p:nvPr/>
        </p:nvSpPr>
        <p:spPr bwMode="auto">
          <a:xfrm flipV="1">
            <a:off x="4724400" y="3200400"/>
            <a:ext cx="0" cy="990600"/>
          </a:xfrm>
          <a:prstGeom prst="line">
            <a:avLst/>
          </a:prstGeom>
          <a:noFill/>
          <a:ln w="9525">
            <a:solidFill>
              <a:schemeClr val="tx1"/>
            </a:solidFill>
            <a:miter lim="800000"/>
            <a:headEnd/>
            <a:tailEnd/>
          </a:ln>
        </p:spPr>
        <p:txBody>
          <a:bodyPr wrap="none">
            <a:prstTxWarp prst="textNoShape">
              <a:avLst/>
            </a:prstTxWarp>
          </a:bodyPr>
          <a:lstStyle/>
          <a:p>
            <a:endParaRPr lang="en-US"/>
          </a:p>
        </p:txBody>
      </p:sp>
      <p:sp>
        <p:nvSpPr>
          <p:cNvPr id="25614" name="Line 14"/>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5615" name="Line 15"/>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5616" name="Line 16"/>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17" name="Line 17"/>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5618" name="Line 18"/>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25619" name="Line 19"/>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20" name="Line 20"/>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21" name="Line 21"/>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p:spPr>
        <p:txBody>
          <a:bodyPr wrap="none">
            <a:prstTxWarp prst="textNoShape">
              <a:avLst/>
            </a:prstTxWarp>
          </a:bodyPr>
          <a:lstStyle/>
          <a:p>
            <a:endParaRPr lang="en-US"/>
          </a:p>
        </p:txBody>
      </p:sp>
      <p:sp>
        <p:nvSpPr>
          <p:cNvPr id="25622" name="Text Box 22"/>
          <p:cNvSpPr txBox="1">
            <a:spLocks noChangeArrowheads="1"/>
          </p:cNvSpPr>
          <p:nvPr/>
        </p:nvSpPr>
        <p:spPr bwMode="auto">
          <a:xfrm>
            <a:off x="517525" y="3394075"/>
            <a:ext cx="877888" cy="457200"/>
          </a:xfrm>
          <a:prstGeom prst="rect">
            <a:avLst/>
          </a:prstGeom>
          <a:noFill/>
          <a:ln w="9525">
            <a:noFill/>
            <a:miter lim="800000"/>
            <a:headEnd/>
            <a:tailEnd/>
          </a:ln>
        </p:spPr>
        <p:txBody>
          <a:bodyPr wrap="none">
            <a:prstTxWarp prst="textNoShape">
              <a:avLst/>
            </a:prstTxWarp>
            <a:spAutoFit/>
          </a:bodyPr>
          <a:lstStyle/>
          <a:p>
            <a:r>
              <a:rPr lang="en-US" sz="2400">
                <a:latin typeface="Times New Roman" charset="0"/>
              </a:rPr>
              <a:t>Users</a:t>
            </a:r>
          </a:p>
        </p:txBody>
      </p:sp>
      <p:sp>
        <p:nvSpPr>
          <p:cNvPr id="25623" name="Text Box 23"/>
          <p:cNvSpPr txBox="1">
            <a:spLocks noChangeArrowheads="1"/>
          </p:cNvSpPr>
          <p:nvPr/>
        </p:nvSpPr>
        <p:spPr bwMode="auto">
          <a:xfrm>
            <a:off x="4267200" y="5562600"/>
            <a:ext cx="758825" cy="457200"/>
          </a:xfrm>
          <a:prstGeom prst="rect">
            <a:avLst/>
          </a:prstGeom>
          <a:noFill/>
          <a:ln w="9525">
            <a:noFill/>
            <a:miter lim="800000"/>
            <a:headEnd/>
            <a:tailEnd/>
          </a:ln>
        </p:spPr>
        <p:txBody>
          <a:bodyPr wrap="none">
            <a:prstTxWarp prst="textNoShape">
              <a:avLst/>
            </a:prstTxWarp>
            <a:spAutoFit/>
          </a:bodyPr>
          <a:lstStyle/>
          <a:p>
            <a:r>
              <a:rPr lang="en-US" sz="2400">
                <a:latin typeface="Times New Roman" charset="0"/>
              </a:rPr>
              <a:t>Web</a:t>
            </a:r>
          </a:p>
        </p:txBody>
      </p:sp>
      <p:sp>
        <p:nvSpPr>
          <p:cNvPr id="25624" name="Text Box 24"/>
          <p:cNvSpPr txBox="1">
            <a:spLocks noChangeArrowheads="1"/>
          </p:cNvSpPr>
          <p:nvPr/>
        </p:nvSpPr>
        <p:spPr bwMode="auto">
          <a:xfrm>
            <a:off x="1828800" y="5943600"/>
            <a:ext cx="5422900" cy="579438"/>
          </a:xfrm>
          <a:prstGeom prst="rect">
            <a:avLst/>
          </a:prstGeom>
          <a:noFill/>
          <a:ln w="9525">
            <a:noFill/>
            <a:miter lim="800000"/>
            <a:headEnd/>
            <a:tailEnd/>
          </a:ln>
        </p:spPr>
        <p:txBody>
          <a:bodyPr wrap="none">
            <a:prstTxWarp prst="textNoShape">
              <a:avLst/>
            </a:prstTxWarp>
            <a:spAutoFit/>
          </a:bodyPr>
          <a:lstStyle/>
          <a:p>
            <a:r>
              <a:rPr lang="en-US" sz="3200" b="1">
                <a:latin typeface="Times New Roman" charset="0"/>
              </a:rPr>
              <a:t>A Typical Web Search Engine</a:t>
            </a:r>
          </a:p>
        </p:txBody>
      </p:sp>
      <p:sp>
        <p:nvSpPr>
          <p:cNvPr id="376857" name="Rectangle 25"/>
          <p:cNvSpPr>
            <a:spLocks noChangeArrowheads="1"/>
          </p:cNvSpPr>
          <p:nvPr/>
        </p:nvSpPr>
        <p:spPr bwMode="auto">
          <a:xfrm>
            <a:off x="3276600" y="4114800"/>
            <a:ext cx="2667000" cy="1524000"/>
          </a:xfrm>
          <a:prstGeom prst="rect">
            <a:avLst/>
          </a:prstGeom>
          <a:solidFill>
            <a:schemeClr val="accent1">
              <a:alpha val="0"/>
            </a:schemeClr>
          </a:solidFill>
          <a:ln w="28575">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57"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t>Anchor Text Indexing</a:t>
            </a:r>
          </a:p>
        </p:txBody>
      </p:sp>
      <p:sp>
        <p:nvSpPr>
          <p:cNvPr id="113667" name="Rectangle 3"/>
          <p:cNvSpPr>
            <a:spLocks noGrp="1" noChangeArrowheads="1"/>
          </p:cNvSpPr>
          <p:nvPr>
            <p:ph type="body" idx="1"/>
          </p:nvPr>
        </p:nvSpPr>
        <p:spPr/>
        <p:txBody>
          <a:bodyPr/>
          <a:lstStyle/>
          <a:p>
            <a:pPr eaLnBrk="1" hangingPunct="1"/>
            <a:r>
              <a:rPr lang="en-US" sz="2400"/>
              <a:t>Extract anchor text (between &lt;a&gt; and &lt;/a&gt;) of each link followed.</a:t>
            </a:r>
          </a:p>
          <a:p>
            <a:pPr eaLnBrk="1" hangingPunct="1"/>
            <a:r>
              <a:rPr lang="en-US" sz="2400"/>
              <a:t>Anchor text is usually descriptive of the document to which it points.</a:t>
            </a:r>
          </a:p>
          <a:p>
            <a:pPr eaLnBrk="1" hangingPunct="1"/>
            <a:r>
              <a:rPr lang="en-US" sz="2400"/>
              <a:t>Add anchor text to the content of the destination page to provide additional relevant keyword indices.</a:t>
            </a:r>
          </a:p>
          <a:p>
            <a:pPr eaLnBrk="1" hangingPunct="1"/>
            <a:r>
              <a:rPr lang="en-US" sz="2400"/>
              <a:t>Used by Google:</a:t>
            </a:r>
          </a:p>
          <a:p>
            <a:pPr lvl="1" eaLnBrk="1" hangingPunct="1"/>
            <a:r>
              <a:rPr lang="en-US" sz="2000"/>
              <a:t>&lt;a href=“http://www.microsoft.com”&gt;Evil Empire&lt;/a&gt;</a:t>
            </a:r>
          </a:p>
          <a:p>
            <a:pPr lvl="1" eaLnBrk="1" hangingPunct="1"/>
            <a:r>
              <a:rPr lang="en-US" sz="2000"/>
              <a:t>&lt;a href=“http://www.ibm.com”&gt;IBM&lt;/a&gt;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t>Anchor Text Indexing (cont)</a:t>
            </a:r>
          </a:p>
        </p:txBody>
      </p:sp>
      <p:sp>
        <p:nvSpPr>
          <p:cNvPr id="115715" name="Rectangle 3"/>
          <p:cNvSpPr>
            <a:spLocks noGrp="1" noChangeArrowheads="1"/>
          </p:cNvSpPr>
          <p:nvPr>
            <p:ph type="body" idx="1"/>
          </p:nvPr>
        </p:nvSpPr>
        <p:spPr/>
        <p:txBody>
          <a:bodyPr/>
          <a:lstStyle/>
          <a:p>
            <a:pPr eaLnBrk="1" hangingPunct="1"/>
            <a:r>
              <a:rPr lang="en-US" sz="2400"/>
              <a:t>Helps when descriptive text in destination page is embedded in image logos rather than in accessible text.</a:t>
            </a:r>
          </a:p>
          <a:p>
            <a:pPr eaLnBrk="1" hangingPunct="1"/>
            <a:r>
              <a:rPr lang="en-US" sz="2400"/>
              <a:t>Many times anchor text is not useful:</a:t>
            </a:r>
          </a:p>
          <a:p>
            <a:pPr lvl="1" eaLnBrk="1" hangingPunct="1"/>
            <a:r>
              <a:rPr lang="en-US" sz="2000"/>
              <a:t>“click here”</a:t>
            </a:r>
          </a:p>
          <a:p>
            <a:pPr eaLnBrk="1" hangingPunct="1"/>
            <a:r>
              <a:rPr lang="en-US" sz="2400"/>
              <a:t>Increases content more for popular pages with many in-coming links, increasing recall of these pages.</a:t>
            </a:r>
          </a:p>
          <a:p>
            <a:pPr eaLnBrk="1" hangingPunct="1"/>
            <a:r>
              <a:rPr lang="en-US" sz="2400"/>
              <a:t>May even give higher weights to tokens from anchor text.</a:t>
            </a:r>
          </a:p>
          <a:p>
            <a:pPr eaLnBrk="1" hangingPunct="1"/>
            <a:endParaRPr lang="en-US" sz="240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Robots.txt</a:t>
            </a:r>
          </a:p>
        </p:txBody>
      </p:sp>
      <p:sp>
        <p:nvSpPr>
          <p:cNvPr id="28675" name="Rectangle 3"/>
          <p:cNvSpPr>
            <a:spLocks noGrp="1" noChangeArrowheads="1"/>
          </p:cNvSpPr>
          <p:nvPr>
            <p:ph type="body" idx="1"/>
          </p:nvPr>
        </p:nvSpPr>
        <p:spPr/>
        <p:txBody>
          <a:bodyPr/>
          <a:lstStyle/>
          <a:p>
            <a:pPr eaLnBrk="1" hangingPunct="1"/>
            <a:r>
              <a:rPr lang="en-US" sz="3000">
                <a:latin typeface="Calibri" charset="0"/>
                <a:ea typeface="ＭＳ Ｐゴシック" charset="0"/>
                <a:cs typeface="ＭＳ Ｐゴシック" charset="0"/>
              </a:rPr>
              <a:t>Protocol for giving spiders (</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robots</a:t>
            </a:r>
            <a:r>
              <a:rPr lang="ja-JP" altLang="en-US" sz="3000">
                <a:latin typeface="Calibri" charset="0"/>
                <a:ea typeface="ＭＳ Ｐゴシック" charset="0"/>
                <a:cs typeface="ＭＳ Ｐゴシック" charset="0"/>
              </a:rPr>
              <a:t>”</a:t>
            </a:r>
            <a:r>
              <a:rPr lang="en-US" sz="3000">
                <a:latin typeface="Calibri" charset="0"/>
                <a:ea typeface="ＭＳ Ｐゴシック" charset="0"/>
                <a:cs typeface="ＭＳ Ｐゴシック" charset="0"/>
              </a:rPr>
              <a:t>) limited access to a website, originally from 1994</a:t>
            </a:r>
          </a:p>
          <a:p>
            <a:pPr lvl="1" eaLnBrk="1" hangingPunct="1"/>
            <a:r>
              <a:rPr lang="en-US" sz="2800">
                <a:latin typeface="Calibri" charset="0"/>
                <a:ea typeface="ＭＳ Ｐゴシック" charset="0"/>
                <a:hlinkClick r:id="rId2"/>
              </a:rPr>
              <a:t>www.robotstxt.org/wc/norobots.html</a:t>
            </a:r>
            <a:endParaRPr lang="en-US" sz="2800">
              <a:latin typeface="Calibri" charset="0"/>
              <a:ea typeface="ＭＳ Ｐゴシック" charset="0"/>
            </a:endParaRPr>
          </a:p>
          <a:p>
            <a:pPr eaLnBrk="1" hangingPunct="1"/>
            <a:r>
              <a:rPr lang="en-US" sz="3000">
                <a:solidFill>
                  <a:srgbClr val="C00000"/>
                </a:solidFill>
                <a:latin typeface="Calibri" charset="0"/>
                <a:ea typeface="ＭＳ Ｐゴシック" charset="0"/>
                <a:cs typeface="ＭＳ Ｐゴシック" charset="0"/>
              </a:rPr>
              <a:t>Website announces its request on what can(not) be crawled</a:t>
            </a:r>
          </a:p>
          <a:p>
            <a:pPr lvl="1" eaLnBrk="1" hangingPunct="1"/>
            <a:r>
              <a:rPr lang="en-US" sz="2800">
                <a:latin typeface="Calibri" charset="0"/>
                <a:ea typeface="ＭＳ Ｐゴシック" charset="0"/>
              </a:rPr>
              <a:t>For a server, create a file </a:t>
            </a:r>
            <a:r>
              <a:rPr lang="en-US" sz="2800">
                <a:latin typeface="Courier New" charset="0"/>
                <a:ea typeface="ＭＳ Ｐゴシック" charset="0"/>
              </a:rPr>
              <a:t>/robots.txt</a:t>
            </a:r>
          </a:p>
          <a:p>
            <a:pPr lvl="1" eaLnBrk="1" hangingPunct="1"/>
            <a:r>
              <a:rPr lang="en-US" sz="2800">
                <a:latin typeface="Calibri" charset="0"/>
                <a:ea typeface="ＭＳ Ｐゴシック" charset="0"/>
              </a:rPr>
              <a:t>This file specifies access restrictions</a:t>
            </a:r>
          </a:p>
        </p:txBody>
      </p:sp>
      <p:sp>
        <p:nvSpPr>
          <p:cNvPr id="28676" name="TextBox 4"/>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20.2.1</a:t>
            </a:r>
          </a:p>
        </p:txBody>
      </p:sp>
    </p:spTree>
    <p:extLst>
      <p:ext uri="{BB962C8B-B14F-4D97-AF65-F5344CB8AC3E}">
        <p14:creationId xmlns:p14="http://schemas.microsoft.com/office/powerpoint/2010/main" val="12632247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t>Robot Exclusion</a:t>
            </a:r>
          </a:p>
        </p:txBody>
      </p:sp>
      <p:sp>
        <p:nvSpPr>
          <p:cNvPr id="117763" name="Rectangle 3"/>
          <p:cNvSpPr>
            <a:spLocks noGrp="1" noChangeArrowheads="1"/>
          </p:cNvSpPr>
          <p:nvPr>
            <p:ph type="body" idx="1"/>
          </p:nvPr>
        </p:nvSpPr>
        <p:spPr/>
        <p:txBody>
          <a:bodyPr/>
          <a:lstStyle/>
          <a:p>
            <a:pPr eaLnBrk="1" hangingPunct="1"/>
            <a:r>
              <a:rPr lang="en-US" i="1" u="sng" dirty="0"/>
              <a:t>How to control those robots!</a:t>
            </a:r>
          </a:p>
          <a:p>
            <a:pPr eaLnBrk="1" hangingPunct="1"/>
            <a:r>
              <a:rPr lang="en-US" dirty="0"/>
              <a:t>Web sites and pages can specify that robots should not crawl/index certain areas.</a:t>
            </a:r>
          </a:p>
          <a:p>
            <a:pPr eaLnBrk="1" hangingPunct="1"/>
            <a:r>
              <a:rPr lang="en-US" dirty="0"/>
              <a:t>Two components:</a:t>
            </a:r>
          </a:p>
          <a:p>
            <a:pPr lvl="1" eaLnBrk="1" hangingPunct="1"/>
            <a:r>
              <a:rPr lang="en-US" dirty="0">
                <a:solidFill>
                  <a:srgbClr val="FF0000"/>
                </a:solidFill>
              </a:rPr>
              <a:t>Robots Exclusion Protocol (</a:t>
            </a:r>
            <a:r>
              <a:rPr lang="en-US" dirty="0" err="1">
                <a:solidFill>
                  <a:srgbClr val="FF0000"/>
                </a:solidFill>
              </a:rPr>
              <a:t>robots.txt</a:t>
            </a:r>
            <a:r>
              <a:rPr lang="en-US" dirty="0">
                <a:solidFill>
                  <a:srgbClr val="FF0000"/>
                </a:solidFill>
              </a:rPr>
              <a:t>)</a:t>
            </a:r>
            <a:r>
              <a:rPr lang="en-US" dirty="0"/>
              <a:t>: Site wide specification of excluded directories.</a:t>
            </a:r>
          </a:p>
          <a:p>
            <a:pPr lvl="1" eaLnBrk="1" hangingPunct="1"/>
            <a:r>
              <a:rPr lang="en-US" dirty="0">
                <a:solidFill>
                  <a:srgbClr val="FF0000"/>
                </a:solidFill>
              </a:rPr>
              <a:t>Robots META Tag</a:t>
            </a:r>
            <a:r>
              <a:rPr lang="en-US" dirty="0"/>
              <a:t>: Individual document tag to exclude indexing or following links inside a page that would otherwise be indexed</a:t>
            </a:r>
          </a:p>
          <a:p>
            <a:pPr eaLnBrk="1" hangingPunct="1"/>
            <a:endParaRPr lang="en-US"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0"/>
            <a:ext cx="8229600" cy="1143000"/>
          </a:xfrm>
        </p:spPr>
        <p:txBody>
          <a:bodyPr/>
          <a:lstStyle/>
          <a:p>
            <a:pPr eaLnBrk="1" hangingPunct="1"/>
            <a:r>
              <a:rPr lang="en-US" dirty="0">
                <a:hlinkClick r:id="rId3"/>
              </a:rPr>
              <a:t>Robots Exclusion Protocol</a:t>
            </a:r>
            <a:endParaRPr lang="en-US" dirty="0"/>
          </a:p>
        </p:txBody>
      </p:sp>
      <p:sp>
        <p:nvSpPr>
          <p:cNvPr id="119811" name="Rectangle 3"/>
          <p:cNvSpPr>
            <a:spLocks noGrp="1" noChangeArrowheads="1"/>
          </p:cNvSpPr>
          <p:nvPr>
            <p:ph type="body" idx="1"/>
          </p:nvPr>
        </p:nvSpPr>
        <p:spPr>
          <a:xfrm>
            <a:off x="457200" y="1066800"/>
            <a:ext cx="8229600" cy="4525963"/>
          </a:xfrm>
        </p:spPr>
        <p:txBody>
          <a:bodyPr/>
          <a:lstStyle/>
          <a:p>
            <a:pPr eaLnBrk="1" hangingPunct="1">
              <a:lnSpc>
                <a:spcPct val="90000"/>
              </a:lnSpc>
            </a:pPr>
            <a:r>
              <a:rPr lang="en-US" sz="2800" b="1" i="1" dirty="0"/>
              <a:t>Site administrator</a:t>
            </a:r>
            <a:r>
              <a:rPr lang="en-US" sz="2800" dirty="0"/>
              <a:t> puts a “</a:t>
            </a:r>
            <a:r>
              <a:rPr lang="en-US" sz="2800" dirty="0" err="1"/>
              <a:t>robots.txt</a:t>
            </a:r>
            <a:r>
              <a:rPr lang="en-US" sz="2800" dirty="0"/>
              <a:t>” file at the root of the host’s web directory.</a:t>
            </a:r>
          </a:p>
          <a:p>
            <a:pPr lvl="1" eaLnBrk="1" hangingPunct="1">
              <a:lnSpc>
                <a:spcPct val="90000"/>
              </a:lnSpc>
            </a:pPr>
            <a:r>
              <a:rPr lang="en-US" sz="2400" dirty="0">
                <a:hlinkClick r:id="rId4"/>
              </a:rPr>
              <a:t>http://www.ebay.com/robots.txt</a:t>
            </a:r>
            <a:endParaRPr lang="en-US" sz="2400" dirty="0"/>
          </a:p>
          <a:p>
            <a:pPr lvl="1" eaLnBrk="1" hangingPunct="1">
              <a:lnSpc>
                <a:spcPct val="90000"/>
              </a:lnSpc>
            </a:pPr>
            <a:r>
              <a:rPr lang="en-US" sz="2400" dirty="0">
                <a:hlinkClick r:id="rId5"/>
              </a:rPr>
              <a:t>http://www.cnn.com/robots.txt</a:t>
            </a:r>
            <a:endParaRPr lang="en-US" sz="2400" dirty="0"/>
          </a:p>
          <a:p>
            <a:pPr lvl="1" eaLnBrk="1" hangingPunct="1">
              <a:lnSpc>
                <a:spcPct val="90000"/>
              </a:lnSpc>
            </a:pPr>
            <a:r>
              <a:rPr lang="en-US" sz="2400" dirty="0">
                <a:hlinkClick r:id="rId6"/>
              </a:rPr>
              <a:t>http://clgiles.ist.psu.edu/robots.txt</a:t>
            </a:r>
            <a:endParaRPr lang="en-US" sz="2400" dirty="0"/>
          </a:p>
          <a:p>
            <a:pPr lvl="1" eaLnBrk="1" hangingPunct="1">
              <a:lnSpc>
                <a:spcPct val="90000"/>
              </a:lnSpc>
            </a:pPr>
            <a:r>
              <a:rPr lang="en-US" sz="2400" dirty="0">
                <a:hlinkClick r:id="rId7"/>
              </a:rPr>
              <a:t>http://</a:t>
            </a:r>
            <a:r>
              <a:rPr lang="en-US" sz="2400" dirty="0" err="1">
                <a:hlinkClick r:id="rId7"/>
              </a:rPr>
              <a:t>en.wikipedia.org/robots.txt</a:t>
            </a:r>
            <a:endParaRPr lang="en-US" sz="2400" dirty="0"/>
          </a:p>
          <a:p>
            <a:pPr eaLnBrk="1" hangingPunct="1">
              <a:lnSpc>
                <a:spcPct val="90000"/>
              </a:lnSpc>
            </a:pPr>
            <a:r>
              <a:rPr lang="en-US" sz="2800" dirty="0"/>
              <a:t>File is a list of excluded directories for a given robot (user-agent).</a:t>
            </a:r>
          </a:p>
          <a:p>
            <a:pPr lvl="1" eaLnBrk="1" hangingPunct="1">
              <a:lnSpc>
                <a:spcPct val="90000"/>
              </a:lnSpc>
            </a:pPr>
            <a:r>
              <a:rPr lang="en-US" sz="2400" dirty="0"/>
              <a:t>Exclude all robots from the entire site:</a:t>
            </a:r>
          </a:p>
          <a:p>
            <a:pPr eaLnBrk="1" hangingPunct="1">
              <a:lnSpc>
                <a:spcPct val="90000"/>
              </a:lnSpc>
            </a:pPr>
            <a:r>
              <a:rPr lang="en-US" sz="2800" dirty="0"/>
              <a:t>        </a:t>
            </a:r>
            <a:r>
              <a:rPr lang="en-US" sz="2400" dirty="0">
                <a:latin typeface="Courier New" charset="0"/>
              </a:rPr>
              <a:t>User-agent: *</a:t>
            </a:r>
          </a:p>
          <a:p>
            <a:pPr eaLnBrk="1" hangingPunct="1">
              <a:lnSpc>
                <a:spcPct val="90000"/>
              </a:lnSpc>
            </a:pPr>
            <a:r>
              <a:rPr lang="en-US" sz="2400" dirty="0">
                <a:latin typeface="Courier New" charset="0"/>
              </a:rPr>
              <a:t>    Disallow: /</a:t>
            </a:r>
          </a:p>
          <a:p>
            <a:pPr eaLnBrk="1" hangingPunct="1">
              <a:lnSpc>
                <a:spcPct val="90000"/>
              </a:lnSpc>
            </a:pPr>
            <a:r>
              <a:rPr lang="en-US" sz="2400" dirty="0">
                <a:latin typeface="Courier New" charset="0"/>
              </a:rPr>
              <a:t>	</a:t>
            </a:r>
            <a:r>
              <a:rPr lang="en-US" sz="2400" dirty="0"/>
              <a:t>New</a:t>
            </a:r>
            <a:r>
              <a:rPr lang="en-US" sz="2400" dirty="0">
                <a:latin typeface="Courier New" charset="0"/>
              </a:rPr>
              <a:t> Allow:</a:t>
            </a:r>
          </a:p>
          <a:p>
            <a:pPr eaLnBrk="1" hangingPunct="1">
              <a:lnSpc>
                <a:spcPct val="90000"/>
              </a:lnSpc>
            </a:pPr>
            <a:endParaRPr lang="en-US" sz="2400" dirty="0">
              <a:latin typeface="Courier New" charset="0"/>
            </a:endParaRPr>
          </a:p>
          <a:p>
            <a:pPr eaLnBrk="1" hangingPunct="1">
              <a:lnSpc>
                <a:spcPct val="90000"/>
              </a:lnSpc>
            </a:pPr>
            <a:r>
              <a:rPr lang="en-US" sz="2400" dirty="0">
                <a:latin typeface="Courier New" charset="0"/>
              </a:rPr>
              <a:t>Find some interesting </a:t>
            </a:r>
            <a:r>
              <a:rPr lang="en-US" sz="2400" dirty="0" err="1">
                <a:latin typeface="Courier New" charset="0"/>
              </a:rPr>
              <a:t>robots.txt</a:t>
            </a:r>
            <a:endParaRPr lang="en-US" sz="2400" dirty="0">
              <a:latin typeface="Courier New" charset="0"/>
            </a:endParaRPr>
          </a:p>
          <a:p>
            <a:pPr lvl="1" eaLnBrk="1" hangingPunct="1">
              <a:lnSpc>
                <a:spcPct val="90000"/>
              </a:lnSpc>
            </a:pPr>
            <a:endParaRPr lang="en-US" sz="2400" dirty="0">
              <a:latin typeface="Courier New"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err="1">
                <a:latin typeface="Calibri" charset="0"/>
                <a:ea typeface="ＭＳ Ｐゴシック" charset="0"/>
                <a:cs typeface="ＭＳ Ｐゴシック" charset="0"/>
              </a:rPr>
              <a:t>Robots.txt</a:t>
            </a:r>
            <a:r>
              <a:rPr lang="en-US" dirty="0">
                <a:latin typeface="Calibri" charset="0"/>
                <a:ea typeface="ＭＳ Ｐゴシック" charset="0"/>
                <a:cs typeface="ＭＳ Ｐゴシック" charset="0"/>
              </a:rPr>
              <a:t> example</a:t>
            </a:r>
          </a:p>
        </p:txBody>
      </p:sp>
      <p:sp>
        <p:nvSpPr>
          <p:cNvPr id="29700" name="TextBox 5"/>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20.2.1</a:t>
            </a:r>
          </a:p>
        </p:txBody>
      </p:sp>
      <p:pic>
        <p:nvPicPr>
          <p:cNvPr id="5" name="Content Placeholder 4">
            <a:extLst>
              <a:ext uri="{FF2B5EF4-FFF2-40B4-BE49-F238E27FC236}">
                <a16:creationId xmlns:a16="http://schemas.microsoft.com/office/drawing/2014/main" id="{CF2C65B3-6394-A340-9040-498B53AF5B4D}"/>
              </a:ext>
            </a:extLst>
          </p:cNvPr>
          <p:cNvPicPr>
            <a:picLocks noGrp="1" noChangeAspect="1"/>
          </p:cNvPicPr>
          <p:nvPr>
            <p:ph idx="1"/>
          </p:nvPr>
        </p:nvPicPr>
        <p:blipFill>
          <a:blip r:embed="rId2"/>
          <a:stretch>
            <a:fillRect/>
          </a:stretch>
        </p:blipFill>
        <p:spPr>
          <a:xfrm>
            <a:off x="1312164" y="152400"/>
            <a:ext cx="5622036" cy="6399752"/>
          </a:xfrm>
        </p:spPr>
      </p:pic>
    </p:spTree>
    <p:extLst>
      <p:ext uri="{BB962C8B-B14F-4D97-AF65-F5344CB8AC3E}">
        <p14:creationId xmlns:p14="http://schemas.microsoft.com/office/powerpoint/2010/main" val="2473363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8B02-4689-C044-A6AD-049F2254D5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C26B08E-572D-5043-8E64-D2E641857309}"/>
              </a:ext>
            </a:extLst>
          </p:cNvPr>
          <p:cNvPicPr>
            <a:picLocks noGrp="1" noChangeAspect="1"/>
          </p:cNvPicPr>
          <p:nvPr>
            <p:ph idx="1"/>
          </p:nvPr>
        </p:nvPicPr>
        <p:blipFill>
          <a:blip r:embed="rId2"/>
          <a:stretch>
            <a:fillRect/>
          </a:stretch>
        </p:blipFill>
        <p:spPr>
          <a:xfrm>
            <a:off x="697005" y="838831"/>
            <a:ext cx="7749989" cy="4267200"/>
          </a:xfrm>
        </p:spPr>
      </p:pic>
    </p:spTree>
    <p:extLst>
      <p:ext uri="{BB962C8B-B14F-4D97-AF65-F5344CB8AC3E}">
        <p14:creationId xmlns:p14="http://schemas.microsoft.com/office/powerpoint/2010/main" val="424408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Robots.txt example</a:t>
            </a:r>
          </a:p>
        </p:txBody>
      </p:sp>
      <p:sp>
        <p:nvSpPr>
          <p:cNvPr id="29699" name="Rectangle 3"/>
          <p:cNvSpPr>
            <a:spLocks noGrp="1" noChangeArrowheads="1"/>
          </p:cNvSpPr>
          <p:nvPr>
            <p:ph type="body" idx="1"/>
          </p:nvPr>
        </p:nvSpPr>
        <p:spPr/>
        <p:txBody>
          <a:bodyPr/>
          <a:lstStyle/>
          <a:p>
            <a:pPr eaLnBrk="1" hangingPunct="1"/>
            <a:r>
              <a:rPr lang="en-US" dirty="0">
                <a:latin typeface="Calibri" charset="0"/>
                <a:ea typeface="ＭＳ Ｐゴシック" charset="0"/>
                <a:cs typeface="ＭＳ Ｐゴシック" charset="0"/>
              </a:rPr>
              <a:t>Find some interesting </a:t>
            </a:r>
            <a:r>
              <a:rPr lang="en-US" dirty="0" err="1">
                <a:latin typeface="Calibri" charset="0"/>
                <a:ea typeface="ＭＳ Ｐゴシック" charset="0"/>
                <a:cs typeface="ＭＳ Ｐゴシック" charset="0"/>
              </a:rPr>
              <a:t>robots.txt</a:t>
            </a:r>
            <a:endParaRPr lang="en-US" dirty="0">
              <a:latin typeface="Calibri" charset="0"/>
              <a:ea typeface="ＭＳ Ｐゴシック" charset="0"/>
              <a:cs typeface="ＭＳ Ｐゴシック" charset="0"/>
            </a:endParaRPr>
          </a:p>
        </p:txBody>
      </p:sp>
      <p:sp>
        <p:nvSpPr>
          <p:cNvPr id="29700" name="TextBox 5"/>
          <p:cNvSpPr txBox="1">
            <a:spLocks noChangeArrowheads="1"/>
          </p:cNvSpPr>
          <p:nvPr/>
        </p:nvSpPr>
        <p:spPr bwMode="auto">
          <a:xfrm>
            <a:off x="7620000" y="-33338"/>
            <a:ext cx="1296988" cy="3381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20.2.1</a:t>
            </a:r>
          </a:p>
        </p:txBody>
      </p:sp>
    </p:spTree>
    <p:extLst>
      <p:ext uri="{BB962C8B-B14F-4D97-AF65-F5344CB8AC3E}">
        <p14:creationId xmlns:p14="http://schemas.microsoft.com/office/powerpoint/2010/main" val="297213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4000"/>
              <a:t>Robot Exclusion Protocol Examples</a:t>
            </a:r>
          </a:p>
        </p:txBody>
      </p:sp>
      <p:sp>
        <p:nvSpPr>
          <p:cNvPr id="121859" name="Rectangle 3"/>
          <p:cNvSpPr>
            <a:spLocks noGrp="1" noChangeArrowheads="1"/>
          </p:cNvSpPr>
          <p:nvPr>
            <p:ph type="body" idx="1"/>
          </p:nvPr>
        </p:nvSpPr>
        <p:spPr>
          <a:xfrm>
            <a:off x="685800" y="1295400"/>
            <a:ext cx="7772400" cy="4687888"/>
          </a:xfrm>
        </p:spPr>
        <p:txBody>
          <a:bodyPr/>
          <a:lstStyle/>
          <a:p>
            <a:pPr eaLnBrk="1" hangingPunct="1">
              <a:lnSpc>
                <a:spcPct val="90000"/>
              </a:lnSpc>
            </a:pPr>
            <a:r>
              <a:rPr lang="en-US" sz="2400" dirty="0"/>
              <a:t>Exclude specific directories:</a:t>
            </a:r>
          </a:p>
          <a:p>
            <a:pPr eaLnBrk="1" hangingPunct="1">
              <a:lnSpc>
                <a:spcPct val="90000"/>
              </a:lnSpc>
            </a:pPr>
            <a:r>
              <a:rPr lang="en-US" sz="2400" dirty="0"/>
              <a:t>     </a:t>
            </a:r>
            <a:r>
              <a:rPr lang="en-US" sz="1800" dirty="0">
                <a:latin typeface="Courier New" charset="0"/>
              </a:rPr>
              <a:t>User-agent: *</a:t>
            </a:r>
          </a:p>
          <a:p>
            <a:pPr eaLnBrk="1" hangingPunct="1">
              <a:lnSpc>
                <a:spcPct val="90000"/>
              </a:lnSpc>
            </a:pPr>
            <a:r>
              <a:rPr lang="en-US" sz="1800" dirty="0">
                <a:latin typeface="Courier New" charset="0"/>
              </a:rPr>
              <a:t>   Disallow: /</a:t>
            </a:r>
            <a:r>
              <a:rPr lang="en-US" sz="1800" dirty="0" err="1">
                <a:latin typeface="Courier New" charset="0"/>
              </a:rPr>
              <a:t>tmp</a:t>
            </a:r>
            <a:r>
              <a:rPr lang="en-US" sz="1800" dirty="0">
                <a:latin typeface="Courier New" charset="0"/>
              </a:rPr>
              <a:t>/</a:t>
            </a:r>
          </a:p>
          <a:p>
            <a:pPr eaLnBrk="1" hangingPunct="1">
              <a:lnSpc>
                <a:spcPct val="90000"/>
              </a:lnSpc>
            </a:pPr>
            <a:r>
              <a:rPr lang="en-US" sz="1800" dirty="0">
                <a:latin typeface="Courier New" charset="0"/>
              </a:rPr>
              <a:t>   Disallow: /</a:t>
            </a:r>
            <a:r>
              <a:rPr lang="en-US" sz="1800" dirty="0" err="1">
                <a:latin typeface="Courier New" charset="0"/>
              </a:rPr>
              <a:t>cgi</a:t>
            </a:r>
            <a:r>
              <a:rPr lang="en-US" sz="1800" dirty="0">
                <a:latin typeface="Courier New" charset="0"/>
              </a:rPr>
              <a:t>-bin/</a:t>
            </a:r>
          </a:p>
          <a:p>
            <a:pPr eaLnBrk="1" hangingPunct="1">
              <a:lnSpc>
                <a:spcPct val="90000"/>
              </a:lnSpc>
            </a:pPr>
            <a:r>
              <a:rPr lang="en-US" sz="1800" dirty="0">
                <a:latin typeface="Courier New" charset="0"/>
              </a:rPr>
              <a:t>   Disallow: /users/paranoid/</a:t>
            </a:r>
          </a:p>
          <a:p>
            <a:pPr eaLnBrk="1" hangingPunct="1">
              <a:lnSpc>
                <a:spcPct val="90000"/>
              </a:lnSpc>
            </a:pPr>
            <a:r>
              <a:rPr lang="en-US" sz="2400" dirty="0"/>
              <a:t>Exclude a specific robot:</a:t>
            </a:r>
          </a:p>
          <a:p>
            <a:pPr eaLnBrk="1" hangingPunct="1">
              <a:lnSpc>
                <a:spcPct val="90000"/>
              </a:lnSpc>
              <a:buFont typeface="Wingdings" charset="2"/>
              <a:buNone/>
            </a:pPr>
            <a:r>
              <a:rPr lang="en-US" sz="2400" dirty="0"/>
              <a:t>     </a:t>
            </a:r>
            <a:r>
              <a:rPr lang="en-US" sz="1800" dirty="0">
                <a:latin typeface="Courier New" charset="0"/>
              </a:rPr>
              <a:t>User-agent: </a:t>
            </a:r>
            <a:r>
              <a:rPr lang="en-US" sz="1800" dirty="0" err="1">
                <a:latin typeface="Courier New" charset="0"/>
              </a:rPr>
              <a:t>GoogleBot</a:t>
            </a:r>
            <a:endParaRPr lang="en-US" sz="1800" dirty="0">
              <a:latin typeface="Courier New" charset="0"/>
            </a:endParaRPr>
          </a:p>
          <a:p>
            <a:pPr eaLnBrk="1" hangingPunct="1">
              <a:lnSpc>
                <a:spcPct val="90000"/>
              </a:lnSpc>
              <a:buFont typeface="Wingdings" charset="2"/>
              <a:buNone/>
            </a:pPr>
            <a:r>
              <a:rPr lang="en-US" sz="1800" dirty="0">
                <a:latin typeface="Courier New" charset="0"/>
              </a:rPr>
              <a:t>   Disallow: /</a:t>
            </a:r>
          </a:p>
          <a:p>
            <a:pPr eaLnBrk="1" hangingPunct="1">
              <a:lnSpc>
                <a:spcPct val="90000"/>
              </a:lnSpc>
            </a:pPr>
            <a:r>
              <a:rPr lang="en-US" sz="2400" dirty="0"/>
              <a:t>Allow a specific robot and </a:t>
            </a:r>
            <a:r>
              <a:rPr lang="en-US" sz="2400"/>
              <a:t>disallow all others:</a:t>
            </a:r>
          </a:p>
          <a:p>
            <a:pPr eaLnBrk="1" hangingPunct="1">
              <a:lnSpc>
                <a:spcPct val="90000"/>
              </a:lnSpc>
            </a:pPr>
            <a:r>
              <a:rPr lang="en-US" sz="2400" dirty="0"/>
              <a:t>     </a:t>
            </a:r>
            <a:r>
              <a:rPr lang="en-US" sz="1800" dirty="0">
                <a:latin typeface="Courier New" charset="0"/>
              </a:rPr>
              <a:t>User-agent: </a:t>
            </a:r>
            <a:r>
              <a:rPr lang="en-US" sz="1800" dirty="0" err="1">
                <a:latin typeface="Courier New" charset="0"/>
              </a:rPr>
              <a:t>GoogleBot</a:t>
            </a:r>
            <a:endParaRPr lang="en-US" sz="1800" dirty="0">
              <a:latin typeface="Courier New" charset="0"/>
            </a:endParaRPr>
          </a:p>
          <a:p>
            <a:pPr eaLnBrk="1" hangingPunct="1">
              <a:lnSpc>
                <a:spcPct val="90000"/>
              </a:lnSpc>
            </a:pPr>
            <a:r>
              <a:rPr lang="en-US" sz="1800" dirty="0">
                <a:latin typeface="Courier New" charset="0"/>
              </a:rPr>
              <a:t>   Disallow: </a:t>
            </a:r>
          </a:p>
          <a:p>
            <a:pPr eaLnBrk="1" hangingPunct="1">
              <a:lnSpc>
                <a:spcPct val="90000"/>
              </a:lnSpc>
            </a:pPr>
            <a:endParaRPr lang="en-US" sz="1800" dirty="0">
              <a:latin typeface="Courier New" charset="0"/>
            </a:endParaRPr>
          </a:p>
          <a:p>
            <a:pPr eaLnBrk="1" hangingPunct="1">
              <a:lnSpc>
                <a:spcPct val="90000"/>
              </a:lnSpc>
            </a:pPr>
            <a:r>
              <a:rPr lang="en-US" sz="1800" dirty="0">
                <a:latin typeface="Courier New" charset="0"/>
              </a:rPr>
              <a:t>   User-agent: *</a:t>
            </a:r>
          </a:p>
          <a:p>
            <a:pPr eaLnBrk="1" hangingPunct="1">
              <a:lnSpc>
                <a:spcPct val="90000"/>
              </a:lnSpc>
            </a:pPr>
            <a:r>
              <a:rPr lang="en-US" sz="1800" dirty="0">
                <a:latin typeface="Courier New" charset="0"/>
              </a:rPr>
              <a:t>   Disallow: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4000"/>
              <a:t>Robot Exclusion Protocol Examples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0"/>
            <a:ext cx="7487587" cy="6858000"/>
          </a:xfrm>
          <a:prstGeom prst="rect">
            <a:avLst/>
          </a:prstGeom>
        </p:spPr>
      </p:pic>
    </p:spTree>
    <p:extLst>
      <p:ext uri="{BB962C8B-B14F-4D97-AF65-F5344CB8AC3E}">
        <p14:creationId xmlns:p14="http://schemas.microsoft.com/office/powerpoint/2010/main" val="14642274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What is a Web Crawler?</a:t>
            </a:r>
            <a:endParaRPr lang="en-GB"/>
          </a:p>
        </p:txBody>
      </p:sp>
      <p:sp>
        <p:nvSpPr>
          <p:cNvPr id="27651" name="Text Box 3"/>
          <p:cNvSpPr txBox="1">
            <a:spLocks noChangeArrowheads="1"/>
          </p:cNvSpPr>
          <p:nvPr/>
        </p:nvSpPr>
        <p:spPr bwMode="auto">
          <a:xfrm>
            <a:off x="1066800" y="1447800"/>
            <a:ext cx="7162800" cy="5843588"/>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buFontTx/>
              <a:buChar char="•"/>
            </a:pPr>
            <a:r>
              <a:rPr lang="en-US" sz="2400" b="1">
                <a:solidFill>
                  <a:srgbClr val="0000CC"/>
                </a:solidFill>
                <a:latin typeface="Times New Roman" charset="0"/>
              </a:rPr>
              <a:t>The Web crawler is a foundational species!</a:t>
            </a:r>
          </a:p>
          <a:p>
            <a:pPr marL="339725" indent="-339725" eaLnBrk="0" hangingPunct="0">
              <a:spcBef>
                <a:spcPct val="50000"/>
              </a:spcBef>
              <a:buFontTx/>
              <a:buChar char="•"/>
            </a:pPr>
            <a:r>
              <a:rPr lang="en-US" sz="2400">
                <a:latin typeface="Times New Roman" charset="0"/>
              </a:rPr>
              <a:t>Without crawlers, search engines would not exist.</a:t>
            </a:r>
          </a:p>
          <a:p>
            <a:pPr lvl="1" eaLnBrk="0" hangingPunct="0">
              <a:spcBef>
                <a:spcPct val="50000"/>
              </a:spcBef>
              <a:buFontTx/>
              <a:buChar char="•"/>
            </a:pPr>
            <a:r>
              <a:rPr lang="en-US" sz="2400">
                <a:latin typeface="Times New Roman" charset="0"/>
              </a:rPr>
              <a:t> </a:t>
            </a:r>
            <a:r>
              <a:rPr lang="en-US" sz="2000">
                <a:latin typeface="Times New Roman" charset="0"/>
              </a:rPr>
              <a:t>But they get little credit!</a:t>
            </a:r>
          </a:p>
          <a:p>
            <a:pPr marL="339725" indent="-339725" eaLnBrk="0" hangingPunct="0">
              <a:spcBef>
                <a:spcPct val="50000"/>
              </a:spcBef>
              <a:buFontTx/>
              <a:buChar char="•"/>
            </a:pPr>
            <a:r>
              <a:rPr lang="en-US" sz="2400">
                <a:latin typeface="Times New Roman" charset="0"/>
              </a:rPr>
              <a:t>Outline:</a:t>
            </a:r>
          </a:p>
          <a:p>
            <a:pPr lvl="1" eaLnBrk="0" hangingPunct="0">
              <a:spcBef>
                <a:spcPct val="50000"/>
              </a:spcBef>
            </a:pPr>
            <a:r>
              <a:rPr lang="en-US" sz="2400">
                <a:latin typeface="Times New Roman" charset="0"/>
              </a:rPr>
              <a:t>What is a crawler</a:t>
            </a:r>
          </a:p>
          <a:p>
            <a:pPr lvl="1" eaLnBrk="0" hangingPunct="0">
              <a:spcBef>
                <a:spcPct val="50000"/>
              </a:spcBef>
            </a:pPr>
            <a:r>
              <a:rPr lang="en-US" sz="2400">
                <a:latin typeface="Times New Roman" charset="0"/>
              </a:rPr>
              <a:t>How they work</a:t>
            </a:r>
          </a:p>
          <a:p>
            <a:pPr lvl="1" eaLnBrk="0" hangingPunct="0">
              <a:spcBef>
                <a:spcPct val="50000"/>
              </a:spcBef>
            </a:pPr>
            <a:r>
              <a:rPr lang="en-US" sz="2400">
                <a:latin typeface="Times New Roman" charset="0"/>
              </a:rPr>
              <a:t>How they are controlled</a:t>
            </a:r>
          </a:p>
          <a:p>
            <a:pPr lvl="2" eaLnBrk="0" hangingPunct="0">
              <a:spcBef>
                <a:spcPct val="50000"/>
              </a:spcBef>
            </a:pPr>
            <a:r>
              <a:rPr lang="en-US" sz="2000">
                <a:latin typeface="Times New Roman" charset="0"/>
              </a:rPr>
              <a:t>Robots.txt</a:t>
            </a:r>
          </a:p>
          <a:p>
            <a:pPr lvl="1" eaLnBrk="0" hangingPunct="0">
              <a:spcBef>
                <a:spcPct val="50000"/>
              </a:spcBef>
            </a:pPr>
            <a:r>
              <a:rPr lang="en-US" sz="2400">
                <a:latin typeface="Times New Roman" charset="0"/>
              </a:rPr>
              <a:t>Issues of performance</a:t>
            </a:r>
          </a:p>
          <a:p>
            <a:pPr lvl="1" eaLnBrk="0" hangingPunct="0">
              <a:spcBef>
                <a:spcPct val="50000"/>
              </a:spcBef>
            </a:pPr>
            <a:r>
              <a:rPr lang="en-US" sz="2400">
                <a:latin typeface="Times New Roman" charset="0"/>
              </a:rPr>
              <a:t>Research</a:t>
            </a:r>
          </a:p>
          <a:p>
            <a:pPr marL="339725" indent="-339725" eaLnBrk="0" hangingPunct="0">
              <a:spcBef>
                <a:spcPct val="50000"/>
              </a:spcBef>
            </a:pPr>
            <a:endParaRPr lang="en-US" sz="2400">
              <a:latin typeface="Times New Roman"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3600" dirty="0"/>
              <a:t>Robot Exclusion Protocol Not Well Defined Details </a:t>
            </a:r>
          </a:p>
        </p:txBody>
      </p:sp>
      <p:sp>
        <p:nvSpPr>
          <p:cNvPr id="123907" name="Rectangle 3"/>
          <p:cNvSpPr>
            <a:spLocks noGrp="1" noChangeArrowheads="1"/>
          </p:cNvSpPr>
          <p:nvPr>
            <p:ph type="body" idx="1"/>
          </p:nvPr>
        </p:nvSpPr>
        <p:spPr/>
        <p:txBody>
          <a:bodyPr/>
          <a:lstStyle/>
          <a:p>
            <a:pPr eaLnBrk="1" hangingPunct="1"/>
            <a:r>
              <a:rPr lang="en-US"/>
              <a:t>Only use blank lines to separate different User-agent disallowed directories.</a:t>
            </a:r>
          </a:p>
          <a:p>
            <a:pPr eaLnBrk="1" hangingPunct="1"/>
            <a:r>
              <a:rPr lang="en-US"/>
              <a:t>One directory per “Disallow” line.</a:t>
            </a:r>
          </a:p>
          <a:p>
            <a:pPr eaLnBrk="1" hangingPunct="1"/>
            <a:r>
              <a:rPr lang="en-US"/>
              <a:t>No regex (regular expression) patterns in directories.</a:t>
            </a:r>
          </a:p>
          <a:p>
            <a:pPr eaLnBrk="1" hangingPunct="1"/>
            <a:endParaRPr lang="en-US"/>
          </a:p>
          <a:p>
            <a:pPr eaLnBrk="1" hangingPunct="1">
              <a:buFontTx/>
              <a:buChar char="•"/>
            </a:pPr>
            <a:r>
              <a:rPr lang="en-US">
                <a:solidFill>
                  <a:srgbClr val="FF0000"/>
                </a:solidFill>
              </a:rPr>
              <a:t>What about “robot.txt”?</a:t>
            </a:r>
          </a:p>
          <a:p>
            <a:pPr eaLnBrk="1" hangingPunct="1">
              <a:buFontTx/>
              <a:buChar char="•"/>
            </a:pPr>
            <a:r>
              <a:rPr lang="en-US">
                <a:solidFill>
                  <a:srgbClr val="FF0000"/>
                </a:solidFill>
              </a:rPr>
              <a:t>Ethical robots obey “robots.txt” as best as they can interpret them</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t>Robots META Tag</a:t>
            </a:r>
          </a:p>
        </p:txBody>
      </p:sp>
      <p:sp>
        <p:nvSpPr>
          <p:cNvPr id="125955" name="Rectangle 3"/>
          <p:cNvSpPr>
            <a:spLocks noGrp="1" noChangeArrowheads="1"/>
          </p:cNvSpPr>
          <p:nvPr>
            <p:ph type="body" idx="1"/>
          </p:nvPr>
        </p:nvSpPr>
        <p:spPr/>
        <p:txBody>
          <a:bodyPr/>
          <a:lstStyle/>
          <a:p>
            <a:pPr eaLnBrk="1" hangingPunct="1"/>
            <a:r>
              <a:rPr lang="en-US" sz="2800"/>
              <a:t>Include META tag in HEAD section of a specific HTML document.</a:t>
            </a:r>
          </a:p>
          <a:p>
            <a:pPr lvl="1" eaLnBrk="1" hangingPunct="1"/>
            <a:r>
              <a:rPr lang="en-US" sz="2400"/>
              <a:t>&lt;meta name=“robots” content=“none”&gt;</a:t>
            </a:r>
          </a:p>
          <a:p>
            <a:pPr eaLnBrk="1" hangingPunct="1"/>
            <a:r>
              <a:rPr lang="en-US" sz="2800"/>
              <a:t>Content value is a pair of values for two aspects:</a:t>
            </a:r>
          </a:p>
          <a:p>
            <a:pPr lvl="1" eaLnBrk="1" hangingPunct="1"/>
            <a:r>
              <a:rPr lang="en-US" sz="2400">
                <a:solidFill>
                  <a:srgbClr val="FF0000"/>
                </a:solidFill>
              </a:rPr>
              <a:t>index</a:t>
            </a:r>
            <a:r>
              <a:rPr lang="en-US" sz="2400"/>
              <a:t> | </a:t>
            </a:r>
            <a:r>
              <a:rPr lang="en-US" sz="2400">
                <a:solidFill>
                  <a:srgbClr val="FF0000"/>
                </a:solidFill>
              </a:rPr>
              <a:t>noindex</a:t>
            </a:r>
            <a:r>
              <a:rPr lang="en-US" sz="2400"/>
              <a:t>:  Allow/disallow indexing of this page.</a:t>
            </a:r>
          </a:p>
          <a:p>
            <a:pPr lvl="1" eaLnBrk="1" hangingPunct="1"/>
            <a:r>
              <a:rPr lang="en-US" sz="2400">
                <a:solidFill>
                  <a:srgbClr val="FF0000"/>
                </a:solidFill>
              </a:rPr>
              <a:t>follow</a:t>
            </a:r>
            <a:r>
              <a:rPr lang="en-US" sz="2400"/>
              <a:t> | </a:t>
            </a:r>
            <a:r>
              <a:rPr lang="en-US" sz="2400">
                <a:solidFill>
                  <a:srgbClr val="FF0000"/>
                </a:solidFill>
              </a:rPr>
              <a:t>nofollow</a:t>
            </a:r>
            <a:r>
              <a:rPr lang="en-US" sz="2400"/>
              <a:t>: Allow/disallow following links on this page.</a:t>
            </a:r>
          </a:p>
          <a:p>
            <a:pPr lvl="1" eaLnBrk="1" hangingPunct="1"/>
            <a:endParaRPr lang="en-US" sz="24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t>Robots META Tag (cont)</a:t>
            </a:r>
          </a:p>
        </p:txBody>
      </p:sp>
      <p:sp>
        <p:nvSpPr>
          <p:cNvPr id="128003" name="Rectangle 3"/>
          <p:cNvSpPr>
            <a:spLocks noGrp="1" noChangeArrowheads="1"/>
          </p:cNvSpPr>
          <p:nvPr>
            <p:ph type="body" idx="1"/>
          </p:nvPr>
        </p:nvSpPr>
        <p:spPr/>
        <p:txBody>
          <a:bodyPr/>
          <a:lstStyle/>
          <a:p>
            <a:pPr eaLnBrk="1" hangingPunct="1"/>
            <a:r>
              <a:rPr lang="en-US"/>
              <a:t>Special values:</a:t>
            </a:r>
          </a:p>
          <a:p>
            <a:pPr lvl="1" eaLnBrk="1" hangingPunct="1"/>
            <a:r>
              <a:rPr lang="en-US"/>
              <a:t>all = index,follow</a:t>
            </a:r>
          </a:p>
          <a:p>
            <a:pPr lvl="1" eaLnBrk="1" hangingPunct="1"/>
            <a:r>
              <a:rPr lang="en-US"/>
              <a:t>none = noindex,nofollow</a:t>
            </a:r>
          </a:p>
          <a:p>
            <a:pPr eaLnBrk="1" hangingPunct="1"/>
            <a:r>
              <a:rPr lang="en-US"/>
              <a:t>Examples:</a:t>
            </a:r>
          </a:p>
          <a:p>
            <a:pPr eaLnBrk="1" hangingPunct="1"/>
            <a:r>
              <a:rPr lang="en-US"/>
              <a:t>	</a:t>
            </a:r>
            <a:r>
              <a:rPr lang="en-US" sz="2400"/>
              <a:t>&lt;meta name=“robots” content=“noindex,follow”&gt;</a:t>
            </a:r>
          </a:p>
          <a:p>
            <a:pPr eaLnBrk="1" hangingPunct="1"/>
            <a:r>
              <a:rPr lang="en-US" sz="2400"/>
              <a:t>    &lt;meta name=“robots” content=“index,nofollow”&gt;</a:t>
            </a:r>
          </a:p>
          <a:p>
            <a:pPr eaLnBrk="1" hangingPunct="1"/>
            <a:r>
              <a:rPr lang="en-US" sz="2400"/>
              <a:t>    &lt;meta name=“robots” content=“none”&gt;</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p:txBody>
          <a:bodyPr>
            <a:normAutofit fontScale="90000"/>
          </a:bodyPr>
          <a:lstStyle/>
          <a:p>
            <a:pPr eaLnBrk="1" hangingPunct="1">
              <a:defRPr/>
            </a:pPr>
            <a:r>
              <a:rPr lang="en-US" altLang="zh-CN" sz="3800">
                <a:solidFill>
                  <a:srgbClr val="11488B"/>
                </a:solidFill>
                <a:ea typeface="宋体" charset="-122"/>
                <a:cs typeface="宋体" charset="-122"/>
              </a:rPr>
              <a:t>History of the Robots Exclusion Protocol</a:t>
            </a:r>
          </a:p>
        </p:txBody>
      </p:sp>
      <p:sp>
        <p:nvSpPr>
          <p:cNvPr id="130052" name="Rectangle 3"/>
          <p:cNvSpPr>
            <a:spLocks noGrp="1" noChangeArrowheads="1"/>
          </p:cNvSpPr>
          <p:nvPr>
            <p:ph idx="4294967295"/>
          </p:nvPr>
        </p:nvSpPr>
        <p:spPr>
          <a:xfrm>
            <a:off x="990600" y="1371600"/>
            <a:ext cx="7696200" cy="5105400"/>
          </a:xfrm>
        </p:spPr>
        <p:txBody>
          <a:bodyPr/>
          <a:lstStyle/>
          <a:p>
            <a:pPr eaLnBrk="1" hangingPunct="1">
              <a:lnSpc>
                <a:spcPct val="90000"/>
              </a:lnSpc>
            </a:pPr>
            <a:r>
              <a:rPr lang="en-US" altLang="zh-CN" sz="2400">
                <a:ea typeface="宋体" charset="-122"/>
                <a:cs typeface="宋体" charset="-122"/>
              </a:rPr>
              <a:t>A consensus June 30, 1994 on the robots mailing list</a:t>
            </a:r>
          </a:p>
          <a:p>
            <a:pPr eaLnBrk="1" hangingPunct="1">
              <a:lnSpc>
                <a:spcPct val="90000"/>
              </a:lnSpc>
            </a:pPr>
            <a:r>
              <a:rPr lang="en-US" altLang="zh-CN" sz="2400">
                <a:ea typeface="宋体" charset="-122"/>
                <a:cs typeface="宋体" charset="-122"/>
              </a:rPr>
              <a:t>Revised and Proposed to IETF in 1996 by M. Koster</a:t>
            </a:r>
            <a:r>
              <a:rPr lang="en-US" altLang="zh-CN" sz="2400" baseline="30000">
                <a:ea typeface="宋体" charset="-122"/>
                <a:cs typeface="宋体" charset="-122"/>
              </a:rPr>
              <a:t>[14]</a:t>
            </a:r>
          </a:p>
          <a:p>
            <a:pPr eaLnBrk="1" hangingPunct="1">
              <a:lnSpc>
                <a:spcPct val="90000"/>
              </a:lnSpc>
            </a:pPr>
            <a:endParaRPr lang="en-US" altLang="zh-CN" sz="2600">
              <a:ea typeface="宋体" charset="-122"/>
              <a:cs typeface="宋体" charset="-122"/>
            </a:endParaRPr>
          </a:p>
          <a:p>
            <a:pPr eaLnBrk="1" hangingPunct="1">
              <a:lnSpc>
                <a:spcPct val="90000"/>
              </a:lnSpc>
            </a:pPr>
            <a:endParaRPr lang="en-US" altLang="zh-CN" sz="2600">
              <a:ea typeface="宋体" charset="-122"/>
              <a:cs typeface="宋体" charset="-122"/>
            </a:endParaRPr>
          </a:p>
          <a:p>
            <a:pPr eaLnBrk="1" hangingPunct="1">
              <a:lnSpc>
                <a:spcPct val="90000"/>
              </a:lnSpc>
            </a:pPr>
            <a:endParaRPr lang="en-US" altLang="zh-CN" sz="2600">
              <a:ea typeface="宋体" charset="-122"/>
              <a:cs typeface="宋体" charset="-122"/>
            </a:endParaRPr>
          </a:p>
          <a:p>
            <a:pPr eaLnBrk="1" hangingPunct="1">
              <a:lnSpc>
                <a:spcPct val="90000"/>
              </a:lnSpc>
            </a:pPr>
            <a:endParaRPr lang="en-US" altLang="zh-CN" sz="2600">
              <a:ea typeface="宋体" charset="-122"/>
              <a:cs typeface="宋体" charset="-122"/>
            </a:endParaRPr>
          </a:p>
          <a:p>
            <a:pPr eaLnBrk="1" hangingPunct="1">
              <a:lnSpc>
                <a:spcPct val="90000"/>
              </a:lnSpc>
            </a:pPr>
            <a:endParaRPr lang="en-US" altLang="zh-CN" sz="2600">
              <a:ea typeface="宋体" charset="-122"/>
              <a:cs typeface="宋体" charset="-122"/>
            </a:endParaRPr>
          </a:p>
          <a:p>
            <a:pPr eaLnBrk="1" hangingPunct="1">
              <a:lnSpc>
                <a:spcPct val="90000"/>
              </a:lnSpc>
            </a:pPr>
            <a:endParaRPr lang="en-US" altLang="zh-CN" sz="2600">
              <a:ea typeface="宋体" charset="-122"/>
              <a:cs typeface="宋体" charset="-122"/>
            </a:endParaRPr>
          </a:p>
          <a:p>
            <a:pPr eaLnBrk="1" hangingPunct="1">
              <a:lnSpc>
                <a:spcPct val="90000"/>
              </a:lnSpc>
            </a:pPr>
            <a:endParaRPr lang="en-US" altLang="zh-CN" sz="2600">
              <a:ea typeface="宋体" charset="-122"/>
              <a:cs typeface="宋体" charset="-122"/>
            </a:endParaRPr>
          </a:p>
          <a:p>
            <a:pPr eaLnBrk="1" hangingPunct="1">
              <a:lnSpc>
                <a:spcPct val="90000"/>
              </a:lnSpc>
            </a:pPr>
            <a:endParaRPr lang="en-US" altLang="zh-CN" sz="2600">
              <a:ea typeface="宋体" charset="-122"/>
              <a:cs typeface="宋体" charset="-122"/>
            </a:endParaRPr>
          </a:p>
          <a:p>
            <a:pPr eaLnBrk="1" hangingPunct="1">
              <a:lnSpc>
                <a:spcPct val="80000"/>
              </a:lnSpc>
            </a:pPr>
            <a:r>
              <a:rPr lang="en-US" altLang="zh-CN" sz="2000">
                <a:ea typeface="宋体" charset="-122"/>
                <a:cs typeface="宋体" charset="-122"/>
              </a:rPr>
              <a:t>Never accepted as an official standard</a:t>
            </a:r>
          </a:p>
          <a:p>
            <a:pPr eaLnBrk="1" hangingPunct="1">
              <a:lnSpc>
                <a:spcPct val="80000"/>
              </a:lnSpc>
            </a:pPr>
            <a:r>
              <a:rPr lang="en-US" altLang="zh-CN" sz="2000" i="1">
                <a:solidFill>
                  <a:srgbClr val="FF0000"/>
                </a:solidFill>
                <a:ea typeface="宋体" charset="-122"/>
                <a:cs typeface="宋体" charset="-122"/>
              </a:rPr>
              <a:t>Continues to be used and growing</a:t>
            </a:r>
          </a:p>
        </p:txBody>
      </p:sp>
      <p:graphicFrame>
        <p:nvGraphicFramePr>
          <p:cNvPr id="175108" name="Object 4"/>
          <p:cNvGraphicFramePr>
            <a:graphicFrameLocks noChangeAspect="1"/>
          </p:cNvGraphicFramePr>
          <p:nvPr/>
        </p:nvGraphicFramePr>
        <p:xfrm>
          <a:off x="2514600" y="2286000"/>
          <a:ext cx="4572000" cy="3048000"/>
        </p:xfrm>
        <a:graphic>
          <a:graphicData uri="http://schemas.openxmlformats.org/presentationml/2006/ole">
            <mc:AlternateContent xmlns:mc="http://schemas.openxmlformats.org/markup-compatibility/2006">
              <mc:Choice xmlns:v="urn:schemas-microsoft-com:vml" Requires="v">
                <p:oleObj name="Graph" r:id="rId3" imgW="5499100" imgH="3670300" progId="">
                  <p:embed/>
                </p:oleObj>
              </mc:Choice>
              <mc:Fallback>
                <p:oleObj name="Graph" r:id="rId3" imgW="5499100" imgH="367030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229600" cy="685800"/>
          </a:xfrm>
        </p:spPr>
        <p:txBody>
          <a:bodyPr>
            <a:normAutofit fontScale="90000"/>
          </a:bodyPr>
          <a:lstStyle/>
          <a:p>
            <a:pPr eaLnBrk="1" hangingPunct="1">
              <a:defRPr/>
            </a:pPr>
            <a:r>
              <a:rPr lang="en-US" sz="4000">
                <a:solidFill>
                  <a:srgbClr val="11488B"/>
                </a:solidFill>
                <a:hlinkClick r:id="rId3"/>
              </a:rPr>
              <a:t>BotSeer</a:t>
            </a:r>
            <a:r>
              <a:rPr lang="en-US" sz="4000">
                <a:solidFill>
                  <a:srgbClr val="11488B"/>
                </a:solidFill>
              </a:rPr>
              <a:t> - Robots.txt search engine</a:t>
            </a:r>
          </a:p>
        </p:txBody>
      </p:sp>
      <p:pic>
        <p:nvPicPr>
          <p:cNvPr id="4" name="Content Placeholder 3" descr="homepage.png"/>
          <p:cNvPicPr>
            <a:picLocks noGrp="1" noChangeAspect="1"/>
          </p:cNvPicPr>
          <p:nvPr>
            <p:ph idx="4294967295"/>
          </p:nvPr>
        </p:nvPicPr>
        <p:blipFill>
          <a:blip r:embed="rId4"/>
          <a:srcRect/>
          <a:stretch>
            <a:fillRect/>
          </a:stretch>
        </p:blipFill>
        <p:spPr>
          <a:xfrm>
            <a:off x="990600" y="685800"/>
            <a:ext cx="7086600" cy="5965825"/>
          </a:xfrm>
          <a:effectLst>
            <a:outerShdw blurRad="63500" dist="139700" dir="2700000" algn="tl" rotWithShape="0">
              <a:srgbClr val="333333">
                <a:alpha val="64999"/>
              </a:srgbClr>
            </a:outerShdw>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idx="4294967295"/>
          </p:nvPr>
        </p:nvSpPr>
        <p:spPr/>
        <p:txBody>
          <a:bodyPr/>
          <a:lstStyle/>
          <a:p>
            <a:pPr eaLnBrk="1" hangingPunct="1"/>
            <a:r>
              <a:rPr lang="en-US" altLang="zh-CN" sz="3400">
                <a:solidFill>
                  <a:schemeClr val="tx2"/>
                </a:solidFill>
                <a:ea typeface="宋体" charset="-122"/>
                <a:cs typeface="宋体" charset="-122"/>
              </a:rPr>
              <a:t>Top 10 favored and disfavored robots – Ranked by </a:t>
            </a:r>
            <a:r>
              <a:rPr lang="en-US" altLang="zh-CN" sz="3400" i="1">
                <a:solidFill>
                  <a:schemeClr val="tx2"/>
                </a:solidFill>
                <a:latin typeface="Times New Roman" charset="0"/>
                <a:ea typeface="宋体" charset="-122"/>
                <a:cs typeface="宋体" charset="-122"/>
              </a:rPr>
              <a:t>∆P favorability.</a:t>
            </a:r>
            <a:endParaRPr lang="el-GR" altLang="zh-CN" sz="3400">
              <a:solidFill>
                <a:schemeClr val="tx2"/>
              </a:solidFill>
              <a:latin typeface="Times New Roman" charset="0"/>
              <a:ea typeface="宋体" charset="-122"/>
              <a:cs typeface="宋体" charset="-122"/>
            </a:endParaRPr>
          </a:p>
        </p:txBody>
      </p:sp>
      <p:graphicFrame>
        <p:nvGraphicFramePr>
          <p:cNvPr id="134146" name="Object 2"/>
          <p:cNvGraphicFramePr>
            <a:graphicFrameLocks noChangeAspect="1"/>
          </p:cNvGraphicFramePr>
          <p:nvPr/>
        </p:nvGraphicFramePr>
        <p:xfrm>
          <a:off x="152400" y="1676400"/>
          <a:ext cx="8458200" cy="4005263"/>
        </p:xfrm>
        <a:graphic>
          <a:graphicData uri="http://schemas.openxmlformats.org/presentationml/2006/ole">
            <mc:AlternateContent xmlns:mc="http://schemas.openxmlformats.org/markup-compatibility/2006">
              <mc:Choice xmlns:v="urn:schemas-microsoft-com:vml" Requires="v">
                <p:oleObj name="Worksheet" r:id="rId3" imgW="5918200" imgH="2806700" progId="Excel.Sheet.8">
                  <p:embed/>
                </p:oleObj>
              </mc:Choice>
              <mc:Fallback>
                <p:oleObj name="Worksheet" r:id="rId3" imgW="5918200" imgH="2806700" progId="Excel.Sheet.8">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76400"/>
                        <a:ext cx="8458200" cy="4005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Title 1"/>
          <p:cNvSpPr>
            <a:spLocks noGrp="1"/>
          </p:cNvSpPr>
          <p:nvPr>
            <p:ph type="title" idx="4294967295"/>
          </p:nvPr>
        </p:nvSpPr>
        <p:spPr/>
        <p:txBody>
          <a:bodyPr/>
          <a:lstStyle/>
          <a:p>
            <a:pPr eaLnBrk="1" hangingPunct="1"/>
            <a:r>
              <a:rPr lang="en-US" sz="3800">
                <a:solidFill>
                  <a:schemeClr val="tx2"/>
                </a:solidFill>
              </a:rPr>
              <a:t>Comparison of Google, Yahoo and MSN</a:t>
            </a:r>
          </a:p>
        </p:txBody>
      </p:sp>
      <p:graphicFrame>
        <p:nvGraphicFramePr>
          <p:cNvPr id="136194" name="Object 2"/>
          <p:cNvGraphicFramePr>
            <a:graphicFrameLocks noGrp="1" noChangeAspect="1"/>
          </p:cNvGraphicFramePr>
          <p:nvPr>
            <p:ph idx="4294967295"/>
          </p:nvPr>
        </p:nvGraphicFramePr>
        <p:xfrm>
          <a:off x="1143000" y="1676400"/>
          <a:ext cx="7102475" cy="3821113"/>
        </p:xfrm>
        <a:graphic>
          <a:graphicData uri="http://schemas.openxmlformats.org/presentationml/2006/ole">
            <mc:AlternateContent xmlns:mc="http://schemas.openxmlformats.org/markup-compatibility/2006">
              <mc:Choice xmlns:v="urn:schemas-microsoft-com:vml" Requires="v">
                <p:oleObj name="Worksheet" r:id="rId3" imgW="4597400" imgH="2476500" progId="Excel.Sheet.8">
                  <p:embed/>
                </p:oleObj>
              </mc:Choice>
              <mc:Fallback>
                <p:oleObj name="Worksheet" r:id="rId3" imgW="4597400" imgH="2476500" progId="Excel.Sheet.8">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76400"/>
                        <a:ext cx="7102475" cy="382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itle 1"/>
          <p:cNvSpPr>
            <a:spLocks noGrp="1"/>
          </p:cNvSpPr>
          <p:nvPr>
            <p:ph type="title" idx="4294967295"/>
          </p:nvPr>
        </p:nvSpPr>
        <p:spPr/>
        <p:txBody>
          <a:bodyPr/>
          <a:lstStyle/>
          <a:p>
            <a:pPr eaLnBrk="1" hangingPunct="1"/>
            <a:r>
              <a:rPr lang="en-US" altLang="zh-CN" sz="3600">
                <a:solidFill>
                  <a:schemeClr val="tx2"/>
                </a:solidFill>
                <a:ea typeface="宋体" charset="-122"/>
                <a:cs typeface="宋体" charset="-122"/>
              </a:rPr>
              <a:t>Search Engine Market Share vs. Robot Bias</a:t>
            </a:r>
            <a:endParaRPr lang="en-US" sz="3600">
              <a:solidFill>
                <a:schemeClr val="tx2"/>
              </a:solidFill>
            </a:endParaRPr>
          </a:p>
        </p:txBody>
      </p:sp>
      <p:graphicFrame>
        <p:nvGraphicFramePr>
          <p:cNvPr id="138242" name="Object 2"/>
          <p:cNvGraphicFramePr>
            <a:graphicFrameLocks noGrp="1" noChangeAspect="1"/>
          </p:cNvGraphicFramePr>
          <p:nvPr>
            <p:ph idx="4294967295"/>
          </p:nvPr>
        </p:nvGraphicFramePr>
        <p:xfrm>
          <a:off x="838200" y="1752600"/>
          <a:ext cx="7124700" cy="4114800"/>
        </p:xfrm>
        <a:graphic>
          <a:graphicData uri="http://schemas.openxmlformats.org/presentationml/2006/ole">
            <mc:AlternateContent xmlns:mc="http://schemas.openxmlformats.org/markup-compatibility/2006">
              <mc:Choice xmlns:v="urn:schemas-microsoft-com:vml" Requires="v">
                <p:oleObj name="Worksheet" r:id="rId3" imgW="4368800" imgH="2527300" progId="Excel.Sheet.8">
                  <p:embed/>
                </p:oleObj>
              </mc:Choice>
              <mc:Fallback>
                <p:oleObj name="Worksheet" r:id="rId3" imgW="4368800" imgH="2527300" progId="Excel.Sheet.8">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71247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4" name="Rectangle 11"/>
          <p:cNvSpPr>
            <a:spLocks noChangeArrowheads="1"/>
          </p:cNvSpPr>
          <p:nvPr/>
        </p:nvSpPr>
        <p:spPr bwMode="auto">
          <a:xfrm>
            <a:off x="457200" y="1295400"/>
            <a:ext cx="8229600" cy="533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1"/>
              </a:buClr>
              <a:buSzPct val="65000"/>
              <a:buFont typeface="Wingdings" charset="2"/>
              <a:buChar char="n"/>
            </a:pPr>
            <a:r>
              <a:rPr lang="en-US" altLang="zh-CN">
                <a:latin typeface="Calibri" charset="0"/>
                <a:ea typeface="宋体" charset="-122"/>
                <a:cs typeface="宋体" charset="-122"/>
              </a:rPr>
              <a:t>Pearson product-moment correlation coefficient: 0.930, P-value &lt; 0.001</a:t>
            </a:r>
          </a:p>
        </p:txBody>
      </p:sp>
      <p:sp>
        <p:nvSpPr>
          <p:cNvPr id="138245" name="Text Box 12"/>
          <p:cNvSpPr txBox="1">
            <a:spLocks noChangeArrowheads="1"/>
          </p:cNvSpPr>
          <p:nvPr/>
        </p:nvSpPr>
        <p:spPr bwMode="auto">
          <a:xfrm>
            <a:off x="762000" y="6096000"/>
            <a:ext cx="6734175" cy="366713"/>
          </a:xfrm>
          <a:prstGeom prst="rect">
            <a:avLst/>
          </a:prstGeom>
          <a:noFill/>
          <a:ln w="9525">
            <a:noFill/>
            <a:miter lim="800000"/>
            <a:headEnd/>
            <a:tailEnd/>
          </a:ln>
        </p:spPr>
        <p:txBody>
          <a:bodyPr wrap="none">
            <a:prstTxWarp prst="textNoShape">
              <a:avLst/>
            </a:prstTxWarp>
            <a:spAutoFit/>
          </a:bodyPr>
          <a:lstStyle/>
          <a:p>
            <a:r>
              <a:rPr lang="en-US" altLang="zh-CN">
                <a:latin typeface="Calibri" charset="0"/>
                <a:ea typeface="宋体" charset="-122"/>
                <a:cs typeface="宋体" charset="-122"/>
              </a:rPr>
              <a:t>* </a:t>
            </a:r>
            <a:r>
              <a:rPr lang="en-US" altLang="zh-CN" sz="1600" i="1">
                <a:latin typeface="Calibri" charset="0"/>
                <a:ea typeface="宋体" charset="-122"/>
                <a:cs typeface="宋体" charset="-122"/>
              </a:rPr>
              <a:t>Search engine market share data is obtained from NielsenNetratings</a:t>
            </a:r>
            <a:r>
              <a:rPr lang="en-US" altLang="zh-CN" sz="1600" i="1" baseline="30000">
                <a:latin typeface="Calibri" charset="0"/>
                <a:ea typeface="宋体" charset="-122"/>
                <a:cs typeface="宋体" charset="-122"/>
              </a:rPr>
              <a:t>[16]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a:hlinkClick r:id="rId3"/>
              </a:rPr>
              <a:t>Robot Exclusion </a:t>
            </a:r>
            <a:r>
              <a:rPr lang="en-US" dirty="0"/>
              <a:t>Issues</a:t>
            </a:r>
          </a:p>
        </p:txBody>
      </p:sp>
      <p:sp>
        <p:nvSpPr>
          <p:cNvPr id="140291" name="Rectangle 3"/>
          <p:cNvSpPr>
            <a:spLocks noGrp="1" noChangeArrowheads="1"/>
          </p:cNvSpPr>
          <p:nvPr>
            <p:ph type="body" idx="1"/>
          </p:nvPr>
        </p:nvSpPr>
        <p:spPr>
          <a:xfrm>
            <a:off x="457200" y="1371600"/>
            <a:ext cx="8229600" cy="4525963"/>
          </a:xfrm>
        </p:spPr>
        <p:txBody>
          <a:bodyPr/>
          <a:lstStyle/>
          <a:p>
            <a:pPr eaLnBrk="1" hangingPunct="1">
              <a:buFontTx/>
              <a:buChar char="•"/>
            </a:pPr>
            <a:r>
              <a:rPr lang="en-US" sz="2400" dirty="0"/>
              <a:t>META tag is newer and less well-adopted than “</a:t>
            </a:r>
            <a:r>
              <a:rPr lang="en-US" sz="2400" dirty="0" err="1"/>
              <a:t>robots.txt</a:t>
            </a:r>
            <a:r>
              <a:rPr lang="en-US" sz="2400" dirty="0"/>
              <a:t>”. (growing in use – xml sitemaps)</a:t>
            </a:r>
          </a:p>
          <a:p>
            <a:pPr eaLnBrk="1" hangingPunct="1">
              <a:buFontTx/>
              <a:buChar char="•"/>
            </a:pPr>
            <a:r>
              <a:rPr lang="en-US" sz="2400" dirty="0"/>
              <a:t>Standards are conventions to be followed by “good robots.”</a:t>
            </a:r>
          </a:p>
          <a:p>
            <a:pPr lvl="1" eaLnBrk="1" hangingPunct="1">
              <a:buFont typeface="Arial" charset="0"/>
              <a:buChar char="–"/>
            </a:pPr>
            <a:r>
              <a:rPr lang="en-US" sz="2000" dirty="0"/>
              <a:t>Companies have been prosecuted for “disobeying” these conventions and “trespassing” on private cyberspace.</a:t>
            </a:r>
          </a:p>
          <a:p>
            <a:pPr eaLnBrk="1" hangingPunct="1">
              <a:buFontTx/>
              <a:buChar char="•"/>
            </a:pPr>
            <a:r>
              <a:rPr lang="en-US" sz="2400" dirty="0"/>
              <a:t>“Good robots” also try not to “hammer” individual sites with lots of rapid requests. </a:t>
            </a:r>
          </a:p>
          <a:p>
            <a:pPr lvl="1" eaLnBrk="1" hangingPunct="1">
              <a:buFont typeface="Arial" charset="0"/>
              <a:buChar char="–"/>
            </a:pPr>
            <a:r>
              <a:rPr lang="en-US" sz="2000" dirty="0"/>
              <a:t>“Denial of service” attack.</a:t>
            </a:r>
          </a:p>
          <a:p>
            <a:pPr eaLnBrk="1" hangingPunct="1"/>
            <a:endParaRPr lang="en-US" sz="2400" dirty="0"/>
          </a:p>
          <a:p>
            <a:pPr eaLnBrk="1" hangingPunct="1"/>
            <a:r>
              <a:rPr lang="en-US" sz="2400" dirty="0"/>
              <a:t>T OR F: </a:t>
            </a:r>
            <a:r>
              <a:rPr lang="en-US" sz="2400" dirty="0" err="1"/>
              <a:t>robots.txt</a:t>
            </a:r>
            <a:r>
              <a:rPr lang="en-US" sz="2400" dirty="0"/>
              <a:t> file increases your </a:t>
            </a:r>
            <a:r>
              <a:rPr lang="en-US" sz="2400" dirty="0" err="1"/>
              <a:t>pagerank</a:t>
            </a:r>
            <a:r>
              <a:rPr lang="en-US" sz="2400" dirty="0"/>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2-03 at 9.00.52 AM.png"/>
          <p:cNvPicPr>
            <a:picLocks noChangeAspect="1"/>
          </p:cNvPicPr>
          <p:nvPr/>
        </p:nvPicPr>
        <p:blipFill>
          <a:blip r:embed="rId3"/>
          <a:stretch>
            <a:fillRect/>
          </a:stretch>
        </p:blipFill>
        <p:spPr>
          <a:xfrm>
            <a:off x="654050" y="152400"/>
            <a:ext cx="7235826" cy="655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What a web crawler does</a:t>
            </a:r>
            <a:endParaRPr lang="en-GB"/>
          </a:p>
        </p:txBody>
      </p:sp>
      <p:sp>
        <p:nvSpPr>
          <p:cNvPr id="29699" name="Text Box 3"/>
          <p:cNvSpPr txBox="1">
            <a:spLocks noChangeArrowheads="1"/>
          </p:cNvSpPr>
          <p:nvPr/>
        </p:nvSpPr>
        <p:spPr bwMode="auto">
          <a:xfrm>
            <a:off x="1066800" y="1447800"/>
            <a:ext cx="7162800" cy="5262979"/>
          </a:xfrm>
          <a:prstGeom prst="rect">
            <a:avLst/>
          </a:prstGeom>
          <a:noFill/>
          <a:ln w="9525">
            <a:noFill/>
            <a:miter lim="800000"/>
            <a:headEnd/>
            <a:tailEnd/>
          </a:ln>
        </p:spPr>
        <p:txBody>
          <a:bodyPr>
            <a:prstTxWarp prst="textNoShape">
              <a:avLst/>
            </a:prstTxWarp>
            <a:spAutoFit/>
          </a:bodyPr>
          <a:lstStyle/>
          <a:p>
            <a:pPr marL="339725" indent="-339725" eaLnBrk="0" hangingPunct="0">
              <a:spcBef>
                <a:spcPct val="50000"/>
              </a:spcBef>
              <a:buFontTx/>
              <a:buChar char="•"/>
            </a:pPr>
            <a:r>
              <a:rPr lang="en-US" sz="2400" dirty="0">
                <a:solidFill>
                  <a:srgbClr val="000000"/>
                </a:solidFill>
                <a:latin typeface="Times New Roman" charset="0"/>
              </a:rPr>
              <a:t>Gets data!!!</a:t>
            </a:r>
          </a:p>
          <a:p>
            <a:pPr marL="339725" indent="-339725" eaLnBrk="0" hangingPunct="0">
              <a:spcBef>
                <a:spcPct val="50000"/>
              </a:spcBef>
              <a:buFontTx/>
              <a:buChar char="•"/>
            </a:pPr>
            <a:r>
              <a:rPr lang="en-US" sz="2400" dirty="0">
                <a:solidFill>
                  <a:srgbClr val="000000"/>
                </a:solidFill>
                <a:latin typeface="Times New Roman" charset="0"/>
              </a:rPr>
              <a:t>Can get fresh data.</a:t>
            </a:r>
          </a:p>
          <a:p>
            <a:pPr marL="339725" indent="-339725" eaLnBrk="0" hangingPunct="0">
              <a:spcBef>
                <a:spcPct val="50000"/>
              </a:spcBef>
              <a:buFontTx/>
              <a:buChar char="•"/>
            </a:pPr>
            <a:r>
              <a:rPr lang="en-US" sz="2400" dirty="0">
                <a:solidFill>
                  <a:srgbClr val="000000"/>
                </a:solidFill>
                <a:latin typeface="Times New Roman" charset="0"/>
              </a:rPr>
              <a:t>Gets data for search engines:</a:t>
            </a:r>
          </a:p>
          <a:p>
            <a:pPr marL="796925" lvl="1" indent="-339725" eaLnBrk="0" hangingPunct="0">
              <a:spcBef>
                <a:spcPct val="50000"/>
              </a:spcBef>
              <a:buFontTx/>
              <a:buChar char="•"/>
            </a:pPr>
            <a:r>
              <a:rPr lang="en-US" sz="2400" dirty="0">
                <a:solidFill>
                  <a:srgbClr val="000000"/>
                </a:solidFill>
                <a:latin typeface="Times New Roman" charset="0"/>
              </a:rPr>
              <a:t>Creates and repopulates search engines data by navigating the web, downloading documents and files</a:t>
            </a:r>
          </a:p>
          <a:p>
            <a:pPr marL="796925" lvl="1" indent="-339725" eaLnBrk="0" hangingPunct="0">
              <a:spcBef>
                <a:spcPct val="50000"/>
              </a:spcBef>
              <a:buFontTx/>
              <a:buChar char="•"/>
            </a:pPr>
            <a:r>
              <a:rPr lang="en-US" sz="2400" dirty="0">
                <a:solidFill>
                  <a:srgbClr val="000000"/>
                </a:solidFill>
                <a:latin typeface="Times New Roman" charset="0"/>
              </a:rPr>
              <a:t>Follows hyperlinks from a crawl list and hyperlinks in the list</a:t>
            </a:r>
          </a:p>
          <a:p>
            <a:pPr marL="796925" lvl="1" indent="-339725" eaLnBrk="0" hangingPunct="0">
              <a:spcBef>
                <a:spcPct val="50000"/>
              </a:spcBef>
              <a:buFontTx/>
              <a:buChar char="•"/>
            </a:pPr>
            <a:r>
              <a:rPr lang="en-US" sz="2400" dirty="0">
                <a:solidFill>
                  <a:srgbClr val="000000"/>
                </a:solidFill>
                <a:latin typeface="Times New Roman" charset="0"/>
              </a:rPr>
              <a:t>Without a crawler, there would be nothing to search</a:t>
            </a:r>
          </a:p>
          <a:p>
            <a:pPr eaLnBrk="0" hangingPunct="0">
              <a:spcBef>
                <a:spcPct val="50000"/>
              </a:spcBef>
            </a:pPr>
            <a:endParaRPr lang="en-US" sz="2400" dirty="0">
              <a:solidFill>
                <a:srgbClr val="000000"/>
              </a:solidFill>
              <a:latin typeface="Times New Roman"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t>Web bots</a:t>
            </a:r>
          </a:p>
        </p:txBody>
      </p:sp>
      <p:sp>
        <p:nvSpPr>
          <p:cNvPr id="513027" name="Rectangle 3"/>
          <p:cNvSpPr>
            <a:spLocks noGrp="1" noChangeArrowheads="1"/>
          </p:cNvSpPr>
          <p:nvPr>
            <p:ph type="body" idx="1"/>
          </p:nvPr>
        </p:nvSpPr>
        <p:spPr>
          <a:xfrm>
            <a:off x="457200" y="1371600"/>
            <a:ext cx="8229600" cy="4525963"/>
          </a:xfrm>
        </p:spPr>
        <p:txBody>
          <a:bodyPr/>
          <a:lstStyle/>
          <a:p>
            <a:pPr eaLnBrk="1" hangingPunct="1">
              <a:buFontTx/>
              <a:buChar char="•"/>
            </a:pPr>
            <a:r>
              <a:rPr lang="en-US" sz="2400"/>
              <a:t>Not all crawlers are ethical (obey robots.txt)</a:t>
            </a:r>
          </a:p>
          <a:p>
            <a:pPr eaLnBrk="1" hangingPunct="1">
              <a:buFontTx/>
              <a:buChar char="•"/>
            </a:pPr>
            <a:r>
              <a:rPr lang="en-US" sz="2400"/>
              <a:t>Not all webmasters know how to write correct robots.txt files</a:t>
            </a:r>
          </a:p>
          <a:p>
            <a:pPr lvl="1" eaLnBrk="1" hangingPunct="1">
              <a:buFont typeface="Arial" charset="0"/>
              <a:buChar char="–"/>
            </a:pPr>
            <a:r>
              <a:rPr lang="en-US" sz="2000"/>
              <a:t>Many have inconsistent Robots.txt </a:t>
            </a:r>
          </a:p>
          <a:p>
            <a:pPr eaLnBrk="1" hangingPunct="1">
              <a:buFontTx/>
              <a:buChar char="•"/>
            </a:pPr>
            <a:r>
              <a:rPr lang="en-US" sz="2400"/>
              <a:t>Bots interpret these inconsistent robots.txt in many ways.</a:t>
            </a:r>
          </a:p>
          <a:p>
            <a:pPr eaLnBrk="1" hangingPunct="1">
              <a:buFontTx/>
              <a:buChar char="•"/>
            </a:pPr>
            <a:r>
              <a:rPr lang="en-US" sz="2400"/>
              <a:t>Many bots out there!</a:t>
            </a:r>
          </a:p>
          <a:p>
            <a:pPr lvl="1" eaLnBrk="1" hangingPunct="1">
              <a:buFont typeface="Arial" charset="0"/>
              <a:buChar char="–"/>
            </a:pPr>
            <a:r>
              <a:rPr lang="en-US" sz="2000">
                <a:solidFill>
                  <a:srgbClr val="FF0000"/>
                </a:solidFill>
              </a:rPr>
              <a:t>It’s the wild, wild west</a:t>
            </a:r>
          </a:p>
          <a:p>
            <a:pPr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0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30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30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302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3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t>Multi-Threaded Spidering</a:t>
            </a:r>
          </a:p>
        </p:txBody>
      </p:sp>
      <p:sp>
        <p:nvSpPr>
          <p:cNvPr id="144387" name="Rectangle 3"/>
          <p:cNvSpPr>
            <a:spLocks noGrp="1" noChangeArrowheads="1"/>
          </p:cNvSpPr>
          <p:nvPr>
            <p:ph type="body" idx="1"/>
          </p:nvPr>
        </p:nvSpPr>
        <p:spPr/>
        <p:txBody>
          <a:bodyPr/>
          <a:lstStyle/>
          <a:p>
            <a:pPr eaLnBrk="1" hangingPunct="1">
              <a:lnSpc>
                <a:spcPct val="90000"/>
              </a:lnSpc>
            </a:pPr>
            <a:r>
              <a:rPr lang="en-US" sz="2400"/>
              <a:t>Bottleneck is network delay in downloading individual pages.</a:t>
            </a:r>
          </a:p>
          <a:p>
            <a:pPr eaLnBrk="1" hangingPunct="1">
              <a:lnSpc>
                <a:spcPct val="90000"/>
              </a:lnSpc>
            </a:pPr>
            <a:r>
              <a:rPr lang="en-US" sz="2400"/>
              <a:t>Best to have multiple threads running in parallel each requesting a page from a different host.</a:t>
            </a:r>
          </a:p>
          <a:p>
            <a:pPr eaLnBrk="1" hangingPunct="1">
              <a:lnSpc>
                <a:spcPct val="90000"/>
              </a:lnSpc>
            </a:pPr>
            <a:r>
              <a:rPr lang="en-US" sz="2400"/>
              <a:t>Distribute URL’s to threads to guarantee equitable distribution of requests across different hosts to maximize through-put and avoid overloading any single server.</a:t>
            </a:r>
          </a:p>
          <a:p>
            <a:pPr eaLnBrk="1" hangingPunct="1">
              <a:lnSpc>
                <a:spcPct val="90000"/>
              </a:lnSpc>
            </a:pPr>
            <a:r>
              <a:rPr lang="en-US" sz="2400"/>
              <a:t>Early Google spider had multiple co-ordinated crawlers with about 300 threads each, together able to download over 100 pages per second. </a:t>
            </a:r>
          </a:p>
          <a:p>
            <a:pPr eaLnBrk="1" hangingPunct="1">
              <a:lnSpc>
                <a:spcPct val="90000"/>
              </a:lnSpc>
            </a:pPr>
            <a:endParaRPr lang="en-US" sz="240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z="3600" dirty="0"/>
              <a:t>Directed/Focused Spidering/Crawling</a:t>
            </a:r>
          </a:p>
        </p:txBody>
      </p:sp>
      <p:sp>
        <p:nvSpPr>
          <p:cNvPr id="146435" name="Rectangle 3"/>
          <p:cNvSpPr>
            <a:spLocks noGrp="1" noChangeArrowheads="1"/>
          </p:cNvSpPr>
          <p:nvPr>
            <p:ph type="body" idx="1"/>
          </p:nvPr>
        </p:nvSpPr>
        <p:spPr/>
        <p:txBody>
          <a:bodyPr/>
          <a:lstStyle/>
          <a:p>
            <a:pPr eaLnBrk="1" hangingPunct="1"/>
            <a:r>
              <a:rPr lang="en-US"/>
              <a:t>Sort queue to explore more “interesting” pages first.</a:t>
            </a:r>
          </a:p>
          <a:p>
            <a:pPr eaLnBrk="1" hangingPunct="1"/>
            <a:r>
              <a:rPr lang="en-US"/>
              <a:t>Two styles of focus:</a:t>
            </a:r>
          </a:p>
          <a:p>
            <a:pPr lvl="1" eaLnBrk="1" hangingPunct="1"/>
            <a:r>
              <a:rPr lang="en-US"/>
              <a:t>Topic-Directed</a:t>
            </a:r>
          </a:p>
          <a:p>
            <a:pPr lvl="1" eaLnBrk="1" hangingPunct="1"/>
            <a:r>
              <a:rPr lang="en-US"/>
              <a:t>Link-Directed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a:t>Simple Web Crawler Algorithm</a:t>
            </a:r>
            <a:endParaRPr lang="en-GB"/>
          </a:p>
        </p:txBody>
      </p:sp>
      <p:sp>
        <p:nvSpPr>
          <p:cNvPr id="148483" name="Text Box 3"/>
          <p:cNvSpPr txBox="1">
            <a:spLocks noChangeArrowheads="1"/>
          </p:cNvSpPr>
          <p:nvPr/>
        </p:nvSpPr>
        <p:spPr bwMode="auto">
          <a:xfrm>
            <a:off x="1219200" y="1524000"/>
            <a:ext cx="6400800" cy="52038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a:solidFill>
                  <a:srgbClr val="0000CC"/>
                </a:solidFill>
                <a:latin typeface="Times New Roman" charset="0"/>
              </a:rPr>
              <a:t>Basic Algorithm</a:t>
            </a:r>
          </a:p>
          <a:p>
            <a:pPr eaLnBrk="0" hangingPunct="0">
              <a:spcBef>
                <a:spcPct val="50000"/>
              </a:spcBef>
            </a:pPr>
            <a:r>
              <a:rPr lang="en-GB" sz="2400">
                <a:latin typeface="Times New Roman" charset="0"/>
              </a:rPr>
              <a:t>Let </a:t>
            </a:r>
            <a:r>
              <a:rPr lang="en-US" sz="2400" i="1">
                <a:latin typeface="Times New Roman" charset="0"/>
              </a:rPr>
              <a:t>S</a:t>
            </a:r>
            <a:r>
              <a:rPr lang="en-GB" sz="2400">
                <a:latin typeface="Times New Roman" charset="0"/>
              </a:rPr>
              <a:t> be set of URLs to pages waiting to be indexed.  </a:t>
            </a:r>
            <a:r>
              <a:rPr lang="en-GB" sz="2400">
                <a:latin typeface="Times New Roman" charset="0"/>
                <a:ea typeface="Times New Roman" charset="0"/>
                <a:cs typeface="Times New Roman" charset="0"/>
              </a:rPr>
              <a:t>Initially </a:t>
            </a:r>
            <a:r>
              <a:rPr lang="en-GB" sz="2400" i="1">
                <a:latin typeface="Times New Roman" charset="0"/>
                <a:ea typeface="Times New Roman" charset="0"/>
                <a:cs typeface="Times New Roman" charset="0"/>
              </a:rPr>
              <a:t>S</a:t>
            </a:r>
            <a:r>
              <a:rPr lang="en-GB" sz="2400">
                <a:latin typeface="Times New Roman" charset="0"/>
                <a:ea typeface="Times New Roman" charset="0"/>
                <a:cs typeface="Times New Roman" charset="0"/>
              </a:rPr>
              <a:t> is the singleton, </a:t>
            </a:r>
            <a:r>
              <a:rPr lang="en-GB" sz="2400" i="1">
                <a:latin typeface="Times New Roman" charset="0"/>
                <a:ea typeface="Times New Roman" charset="0"/>
                <a:cs typeface="Times New Roman" charset="0"/>
              </a:rPr>
              <a:t>s</a:t>
            </a:r>
            <a:r>
              <a:rPr lang="en-GB" sz="2400">
                <a:latin typeface="Times New Roman" charset="0"/>
                <a:ea typeface="Times New Roman" charset="0"/>
                <a:cs typeface="Times New Roman" charset="0"/>
              </a:rPr>
              <a:t>, known as the </a:t>
            </a:r>
            <a:r>
              <a:rPr lang="en-GB" sz="2400" u="sng">
                <a:latin typeface="Times New Roman" charset="0"/>
                <a:ea typeface="Times New Roman" charset="0"/>
                <a:cs typeface="Times New Roman" charset="0"/>
              </a:rPr>
              <a:t>seed</a:t>
            </a:r>
            <a:r>
              <a:rPr lang="en-GB" sz="2400">
                <a:latin typeface="Times New Roman" charset="0"/>
                <a:ea typeface="Times New Roman" charset="0"/>
                <a:cs typeface="Times New Roman" charset="0"/>
              </a:rPr>
              <a:t>.</a:t>
            </a:r>
          </a:p>
          <a:p>
            <a:pPr eaLnBrk="0" hangingPunct="0">
              <a:spcBef>
                <a:spcPct val="50000"/>
              </a:spcBef>
            </a:pPr>
            <a:r>
              <a:rPr lang="en-GB" sz="2400">
                <a:latin typeface="Times New Roman" charset="0"/>
              </a:rPr>
              <a:t>Take an element </a:t>
            </a:r>
            <a:r>
              <a:rPr lang="en-GB" sz="2400" i="1">
                <a:latin typeface="Times New Roman" charset="0"/>
              </a:rPr>
              <a:t>u</a:t>
            </a:r>
            <a:r>
              <a:rPr lang="en-GB" sz="2400">
                <a:latin typeface="Times New Roman" charset="0"/>
              </a:rPr>
              <a:t> of </a:t>
            </a:r>
            <a:r>
              <a:rPr lang="en-GB" sz="2400" i="1">
                <a:latin typeface="Times New Roman" charset="0"/>
              </a:rPr>
              <a:t>S</a:t>
            </a:r>
            <a:r>
              <a:rPr lang="en-GB" sz="2400">
                <a:latin typeface="Times New Roman" charset="0"/>
              </a:rPr>
              <a:t> and </a:t>
            </a:r>
            <a:r>
              <a:rPr lang="en-GB" sz="2400" b="1">
                <a:solidFill>
                  <a:srgbClr val="0000CC"/>
                </a:solidFill>
                <a:latin typeface="Times New Roman" charset="0"/>
              </a:rPr>
              <a:t>retrieve</a:t>
            </a:r>
            <a:r>
              <a:rPr lang="en-GB" sz="2400">
                <a:latin typeface="Times New Roman" charset="0"/>
              </a:rPr>
              <a:t> the page,</a:t>
            </a:r>
            <a:r>
              <a:rPr lang="en-GB" sz="2400" i="1">
                <a:latin typeface="Times New Roman" charset="0"/>
              </a:rPr>
              <a:t> p</a:t>
            </a:r>
            <a:r>
              <a:rPr lang="en-GB" sz="2400">
                <a:latin typeface="Times New Roman" charset="0"/>
              </a:rPr>
              <a:t>, that it references.</a:t>
            </a:r>
            <a:endParaRPr lang="en-GB" sz="2400" i="1">
              <a:latin typeface="Times New Roman" charset="0"/>
            </a:endParaRPr>
          </a:p>
          <a:p>
            <a:pPr eaLnBrk="0" hangingPunct="0">
              <a:spcBef>
                <a:spcPct val="50000"/>
              </a:spcBef>
            </a:pPr>
            <a:r>
              <a:rPr lang="en-GB" sz="2400">
                <a:latin typeface="Times New Roman" charset="0"/>
              </a:rPr>
              <a:t>Parse the page </a:t>
            </a:r>
            <a:r>
              <a:rPr lang="en-GB" sz="2400" i="1">
                <a:latin typeface="Times New Roman" charset="0"/>
              </a:rPr>
              <a:t>p</a:t>
            </a:r>
            <a:r>
              <a:rPr lang="en-GB" sz="2400">
                <a:latin typeface="Times New Roman" charset="0"/>
              </a:rPr>
              <a:t> and </a:t>
            </a:r>
            <a:r>
              <a:rPr lang="en-GB" sz="2400" b="1">
                <a:solidFill>
                  <a:srgbClr val="0000CC"/>
                </a:solidFill>
                <a:latin typeface="Times New Roman" charset="0"/>
              </a:rPr>
              <a:t>extract</a:t>
            </a:r>
            <a:r>
              <a:rPr lang="en-GB" sz="2400">
                <a:latin typeface="Times New Roman" charset="0"/>
              </a:rPr>
              <a:t> the set of URLs </a:t>
            </a:r>
            <a:r>
              <a:rPr lang="en-GB" sz="2400" i="1">
                <a:latin typeface="Times New Roman" charset="0"/>
              </a:rPr>
              <a:t>L </a:t>
            </a:r>
            <a:r>
              <a:rPr lang="en-GB" sz="2400">
                <a:latin typeface="Times New Roman" charset="0"/>
              </a:rPr>
              <a:t>it has links to.</a:t>
            </a:r>
          </a:p>
          <a:p>
            <a:pPr eaLnBrk="0" hangingPunct="0">
              <a:spcBef>
                <a:spcPct val="50000"/>
              </a:spcBef>
            </a:pPr>
            <a:r>
              <a:rPr lang="en-GB" sz="2400" b="1">
                <a:solidFill>
                  <a:srgbClr val="0000CC"/>
                </a:solidFill>
                <a:latin typeface="Times New Roman" charset="0"/>
              </a:rPr>
              <a:t>Update</a:t>
            </a:r>
            <a:r>
              <a:rPr lang="en-GB" sz="2400">
                <a:latin typeface="Times New Roman" charset="0"/>
              </a:rPr>
              <a:t> </a:t>
            </a:r>
            <a:r>
              <a:rPr lang="en-GB" sz="2400" i="1">
                <a:latin typeface="Times New Roman" charset="0"/>
              </a:rPr>
              <a:t>S = S + L </a:t>
            </a:r>
            <a:r>
              <a:rPr lang="en-US" sz="2400" i="1">
                <a:latin typeface="Times New Roman" charset="0"/>
              </a:rPr>
              <a:t>- u</a:t>
            </a:r>
          </a:p>
          <a:p>
            <a:pPr eaLnBrk="0" hangingPunct="0">
              <a:spcBef>
                <a:spcPct val="50000"/>
              </a:spcBef>
            </a:pPr>
            <a:r>
              <a:rPr lang="en-GB" sz="2400" b="1">
                <a:solidFill>
                  <a:srgbClr val="0000CC"/>
                </a:solidFill>
                <a:latin typeface="Times New Roman" charset="0"/>
              </a:rPr>
              <a:t>Repeat</a:t>
            </a:r>
            <a:r>
              <a:rPr lang="en-GB" sz="2400">
                <a:latin typeface="Times New Roman" charset="0"/>
              </a:rPr>
              <a:t> as many times as necessary.</a:t>
            </a:r>
            <a:endParaRPr lang="en-GB" sz="2400">
              <a:latin typeface="Times New Roman" charset="0"/>
              <a:ea typeface="Times New Roman" charset="0"/>
              <a:cs typeface="Times New Roman" charset="0"/>
            </a:endParaRPr>
          </a:p>
          <a:p>
            <a:pPr eaLnBrk="0" hangingPunct="0">
              <a:spcBef>
                <a:spcPct val="50000"/>
              </a:spcBef>
            </a:pPr>
            <a:endParaRPr lang="en-US" sz="2400">
              <a:latin typeface="Times New Roman"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t>Not so Simple…</a:t>
            </a:r>
            <a:endParaRPr lang="en-GB"/>
          </a:p>
        </p:txBody>
      </p:sp>
      <p:sp>
        <p:nvSpPr>
          <p:cNvPr id="150531" name="Rectangle 3"/>
          <p:cNvSpPr>
            <a:spLocks noGrp="1" noChangeArrowheads="1"/>
          </p:cNvSpPr>
          <p:nvPr>
            <p:ph type="body" idx="1"/>
          </p:nvPr>
        </p:nvSpPr>
        <p:spPr>
          <a:xfrm>
            <a:off x="1219200" y="1752600"/>
            <a:ext cx="6665913" cy="4114800"/>
          </a:xfrm>
        </p:spPr>
        <p:txBody>
          <a:bodyPr/>
          <a:lstStyle/>
          <a:p>
            <a:pPr eaLnBrk="1" hangingPunct="1">
              <a:lnSpc>
                <a:spcPct val="90000"/>
              </a:lnSpc>
            </a:pPr>
            <a:r>
              <a:rPr lang="en-US" sz="2800" b="1" i="1">
                <a:solidFill>
                  <a:srgbClr val="0000CC"/>
                </a:solidFill>
              </a:rPr>
              <a:t>Performance</a:t>
            </a:r>
            <a:r>
              <a:rPr lang="en-US" sz="2800"/>
              <a:t> -- How do you crawl 1,000,000,000 pages?</a:t>
            </a:r>
          </a:p>
          <a:p>
            <a:pPr eaLnBrk="1" hangingPunct="1">
              <a:lnSpc>
                <a:spcPct val="90000"/>
              </a:lnSpc>
            </a:pPr>
            <a:r>
              <a:rPr lang="en-US" sz="2800" b="1" i="1">
                <a:solidFill>
                  <a:srgbClr val="0000CC"/>
                </a:solidFill>
              </a:rPr>
              <a:t>Politeness</a:t>
            </a:r>
            <a:r>
              <a:rPr lang="en-US" sz="2800"/>
              <a:t> -- How do you avoid overloading servers?</a:t>
            </a:r>
          </a:p>
          <a:p>
            <a:pPr eaLnBrk="1" hangingPunct="1">
              <a:lnSpc>
                <a:spcPct val="90000"/>
              </a:lnSpc>
            </a:pPr>
            <a:r>
              <a:rPr lang="en-US" sz="2800" b="1" i="1">
                <a:solidFill>
                  <a:srgbClr val="0000CC"/>
                </a:solidFill>
              </a:rPr>
              <a:t>Failures</a:t>
            </a:r>
            <a:r>
              <a:rPr lang="en-US" sz="2800"/>
              <a:t> -- Broken links, time outs, spider traps.</a:t>
            </a:r>
          </a:p>
          <a:p>
            <a:pPr eaLnBrk="1" hangingPunct="1">
              <a:lnSpc>
                <a:spcPct val="90000"/>
              </a:lnSpc>
            </a:pPr>
            <a:r>
              <a:rPr lang="en-US" sz="2800" b="1" i="1">
                <a:solidFill>
                  <a:srgbClr val="0000CC"/>
                </a:solidFill>
              </a:rPr>
              <a:t>Strategies</a:t>
            </a:r>
            <a:r>
              <a:rPr lang="en-US" sz="2800"/>
              <a:t> --  How deep do we go?  Depth first or breadth first?</a:t>
            </a:r>
          </a:p>
          <a:p>
            <a:pPr eaLnBrk="1" hangingPunct="1">
              <a:lnSpc>
                <a:spcPct val="90000"/>
              </a:lnSpc>
            </a:pPr>
            <a:r>
              <a:rPr lang="en-US" sz="2800" b="1" i="1">
                <a:solidFill>
                  <a:srgbClr val="0000CC"/>
                </a:solidFill>
              </a:rPr>
              <a:t>Implementations</a:t>
            </a:r>
            <a:r>
              <a:rPr lang="en-US" sz="2800"/>
              <a:t> -- How do we store and update </a:t>
            </a:r>
            <a:r>
              <a:rPr lang="en-US" sz="2800" i="1"/>
              <a:t>S</a:t>
            </a:r>
            <a:r>
              <a:rPr lang="en-US" sz="2800"/>
              <a:t> and the other data structures needed?</a:t>
            </a:r>
          </a:p>
          <a:p>
            <a:pPr eaLnBrk="1" hangingPunct="1">
              <a:lnSpc>
                <a:spcPct val="90000"/>
              </a:lnSpc>
            </a:pPr>
            <a:endParaRPr lang="en-US" sz="2800"/>
          </a:p>
          <a:p>
            <a:pPr eaLnBrk="1" hangingPunct="1">
              <a:lnSpc>
                <a:spcPct val="90000"/>
              </a:lnSpc>
            </a:pPr>
            <a:endParaRPr lang="en-US" sz="28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t>What to Retrieve</a:t>
            </a:r>
            <a:endParaRPr lang="en-GB"/>
          </a:p>
        </p:txBody>
      </p:sp>
      <p:sp>
        <p:nvSpPr>
          <p:cNvPr id="152579" name="Rectangle 3"/>
          <p:cNvSpPr>
            <a:spLocks noGrp="1" noChangeArrowheads="1"/>
          </p:cNvSpPr>
          <p:nvPr>
            <p:ph type="body" idx="1"/>
          </p:nvPr>
        </p:nvSpPr>
        <p:spPr>
          <a:xfrm>
            <a:off x="914400" y="1600200"/>
            <a:ext cx="7772400" cy="4114800"/>
          </a:xfrm>
        </p:spPr>
        <p:txBody>
          <a:bodyPr/>
          <a:lstStyle/>
          <a:p>
            <a:pPr eaLnBrk="1" hangingPunct="1">
              <a:lnSpc>
                <a:spcPct val="90000"/>
              </a:lnSpc>
            </a:pPr>
            <a:r>
              <a:rPr lang="en-US" sz="2800" b="1">
                <a:solidFill>
                  <a:srgbClr val="0000CC"/>
                </a:solidFill>
              </a:rPr>
              <a:t>No web crawler retrieves everything</a:t>
            </a:r>
            <a:endParaRPr lang="en-US" sz="2800"/>
          </a:p>
          <a:p>
            <a:pPr eaLnBrk="1" hangingPunct="1">
              <a:lnSpc>
                <a:spcPct val="90000"/>
              </a:lnSpc>
              <a:spcBef>
                <a:spcPct val="50000"/>
              </a:spcBef>
            </a:pPr>
            <a:r>
              <a:rPr lang="en-US" sz="2800"/>
              <a:t>Most crawlers retrieve only </a:t>
            </a:r>
          </a:p>
          <a:p>
            <a:pPr lvl="1" eaLnBrk="1" hangingPunct="1">
              <a:lnSpc>
                <a:spcPct val="90000"/>
              </a:lnSpc>
            </a:pPr>
            <a:r>
              <a:rPr lang="en-US" sz="2400"/>
              <a:t>HTML (leaves and nodes in the tree)</a:t>
            </a:r>
          </a:p>
          <a:p>
            <a:pPr lvl="1" eaLnBrk="1" hangingPunct="1">
              <a:lnSpc>
                <a:spcPct val="90000"/>
              </a:lnSpc>
            </a:pPr>
            <a:r>
              <a:rPr lang="en-US" sz="2400"/>
              <a:t>ASCII clear text (only as leaves in the tree)</a:t>
            </a:r>
          </a:p>
          <a:p>
            <a:pPr eaLnBrk="1" hangingPunct="1">
              <a:lnSpc>
                <a:spcPct val="90000"/>
              </a:lnSpc>
            </a:pPr>
            <a:r>
              <a:rPr lang="en-US" sz="2800"/>
              <a:t>Some retrieve</a:t>
            </a:r>
          </a:p>
          <a:p>
            <a:pPr lvl="1" eaLnBrk="1" hangingPunct="1">
              <a:lnSpc>
                <a:spcPct val="90000"/>
              </a:lnSpc>
            </a:pPr>
            <a:r>
              <a:rPr lang="en-US" sz="2400"/>
              <a:t>PDF</a:t>
            </a:r>
          </a:p>
          <a:p>
            <a:pPr lvl="1" eaLnBrk="1" hangingPunct="1">
              <a:lnSpc>
                <a:spcPct val="90000"/>
              </a:lnSpc>
            </a:pPr>
            <a:r>
              <a:rPr lang="en-US" sz="2400"/>
              <a:t>PostScript,…</a:t>
            </a:r>
          </a:p>
          <a:p>
            <a:pPr eaLnBrk="1" hangingPunct="1">
              <a:lnSpc>
                <a:spcPct val="90000"/>
              </a:lnSpc>
            </a:pPr>
            <a:r>
              <a:rPr lang="en-US" sz="2800"/>
              <a:t>Indexing after crawl</a:t>
            </a:r>
          </a:p>
          <a:p>
            <a:pPr lvl="1" eaLnBrk="1" hangingPunct="1">
              <a:lnSpc>
                <a:spcPct val="90000"/>
              </a:lnSpc>
            </a:pPr>
            <a:r>
              <a:rPr lang="en-US" sz="2400"/>
              <a:t>Some index only the first part of long files</a:t>
            </a:r>
          </a:p>
          <a:p>
            <a:pPr lvl="1" eaLnBrk="1" hangingPunct="1">
              <a:lnSpc>
                <a:spcPct val="90000"/>
              </a:lnSpc>
            </a:pPr>
            <a:r>
              <a:rPr lang="en-US" sz="2400"/>
              <a:t>Do you keep the files (e.g., Google cache)?</a:t>
            </a:r>
          </a:p>
          <a:p>
            <a:pPr eaLnBrk="1" hangingPunct="1">
              <a:lnSpc>
                <a:spcPct val="90000"/>
              </a:lnSpc>
            </a:pPr>
            <a:endParaRPr lang="en-GB" sz="28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09600" y="0"/>
            <a:ext cx="7993063" cy="1143000"/>
          </a:xfrm>
        </p:spPr>
        <p:txBody>
          <a:bodyPr/>
          <a:lstStyle/>
          <a:p>
            <a:pPr eaLnBrk="1" hangingPunct="1"/>
            <a:r>
              <a:rPr lang="en-US"/>
              <a:t>Building a Web Crawler: Links are not Easy to Extract</a:t>
            </a:r>
            <a:endParaRPr lang="en-GB"/>
          </a:p>
        </p:txBody>
      </p:sp>
      <p:sp>
        <p:nvSpPr>
          <p:cNvPr id="154627" name="Rectangle 3"/>
          <p:cNvSpPr>
            <a:spLocks noGrp="1" noChangeArrowheads="1"/>
          </p:cNvSpPr>
          <p:nvPr>
            <p:ph type="body" idx="1"/>
          </p:nvPr>
        </p:nvSpPr>
        <p:spPr>
          <a:xfrm>
            <a:off x="2232025" y="1600200"/>
            <a:ext cx="5486400" cy="4525963"/>
          </a:xfrm>
        </p:spPr>
        <p:txBody>
          <a:bodyPr/>
          <a:lstStyle/>
          <a:p>
            <a:pPr eaLnBrk="1" hangingPunct="1">
              <a:lnSpc>
                <a:spcPct val="90000"/>
              </a:lnSpc>
            </a:pPr>
            <a:r>
              <a:rPr lang="en-US"/>
              <a:t>Relative/Absolute</a:t>
            </a:r>
          </a:p>
          <a:p>
            <a:pPr eaLnBrk="1" hangingPunct="1">
              <a:lnSpc>
                <a:spcPct val="90000"/>
              </a:lnSpc>
            </a:pPr>
            <a:r>
              <a:rPr lang="en-GB"/>
              <a:t>CGI</a:t>
            </a:r>
            <a:endParaRPr lang="en-US"/>
          </a:p>
          <a:p>
            <a:pPr lvl="1" eaLnBrk="1" hangingPunct="1">
              <a:lnSpc>
                <a:spcPct val="90000"/>
              </a:lnSpc>
            </a:pPr>
            <a:r>
              <a:rPr lang="en-GB"/>
              <a:t>Parameters</a:t>
            </a:r>
            <a:endParaRPr lang="en-US"/>
          </a:p>
          <a:p>
            <a:pPr lvl="1" eaLnBrk="1" hangingPunct="1">
              <a:lnSpc>
                <a:spcPct val="90000"/>
              </a:lnSpc>
            </a:pPr>
            <a:r>
              <a:rPr lang="en-US"/>
              <a:t>Dynamic generation of pages</a:t>
            </a:r>
          </a:p>
          <a:p>
            <a:pPr eaLnBrk="1" hangingPunct="1">
              <a:lnSpc>
                <a:spcPct val="90000"/>
              </a:lnSpc>
            </a:pPr>
            <a:r>
              <a:rPr lang="en-GB"/>
              <a:t>Server-side scripting</a:t>
            </a:r>
            <a:endParaRPr lang="en-US"/>
          </a:p>
          <a:p>
            <a:pPr eaLnBrk="1" hangingPunct="1">
              <a:lnSpc>
                <a:spcPct val="90000"/>
              </a:lnSpc>
            </a:pPr>
            <a:r>
              <a:rPr lang="en-US"/>
              <a:t>Server-side image maps</a:t>
            </a:r>
          </a:p>
          <a:p>
            <a:pPr eaLnBrk="1" hangingPunct="1">
              <a:lnSpc>
                <a:spcPct val="90000"/>
              </a:lnSpc>
            </a:pPr>
            <a:r>
              <a:rPr lang="en-GB"/>
              <a:t>Links buried in </a:t>
            </a:r>
            <a:r>
              <a:rPr lang="en-US"/>
              <a:t>scripting </a:t>
            </a:r>
            <a:r>
              <a:rPr lang="en-GB"/>
              <a:t>code</a:t>
            </a:r>
            <a:endParaRPr lang="en-US"/>
          </a:p>
          <a:p>
            <a:pPr lvl="1" eaLnBrk="1" hangingPunct="1">
              <a:lnSpc>
                <a:spcPct val="90000"/>
              </a:lnSpc>
            </a:pPr>
            <a:endParaRPr lang="en-GB"/>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t>Crawling to build an historical archive</a:t>
            </a:r>
          </a:p>
        </p:txBody>
      </p:sp>
      <p:sp>
        <p:nvSpPr>
          <p:cNvPr id="156675" name="Rectangle 3"/>
          <p:cNvSpPr>
            <a:spLocks noGrp="1" noChangeArrowheads="1"/>
          </p:cNvSpPr>
          <p:nvPr>
            <p:ph type="body" idx="1"/>
          </p:nvPr>
        </p:nvSpPr>
        <p:spPr/>
        <p:txBody>
          <a:bodyPr/>
          <a:lstStyle/>
          <a:p>
            <a:pPr marL="0" indent="0" eaLnBrk="1" hangingPunct="1"/>
            <a:r>
              <a:rPr lang="en-US"/>
              <a:t>Internet Archive:</a:t>
            </a:r>
          </a:p>
          <a:p>
            <a:pPr marL="0" indent="0" eaLnBrk="1" hangingPunct="1">
              <a:spcBef>
                <a:spcPct val="50000"/>
              </a:spcBef>
            </a:pPr>
            <a:r>
              <a:rPr lang="en-US"/>
              <a:t>	</a:t>
            </a:r>
            <a:r>
              <a:rPr lang="en-US" u="sng">
                <a:solidFill>
                  <a:srgbClr val="0000CC"/>
                </a:solidFill>
              </a:rPr>
              <a:t>http://</a:t>
            </a:r>
            <a:r>
              <a:rPr lang="en-US" u="sng">
                <a:solidFill>
                  <a:srgbClr val="0000CC"/>
                </a:solidFill>
                <a:hlinkClick r:id="rId3"/>
              </a:rPr>
              <a:t>www.archive.org</a:t>
            </a:r>
            <a:endParaRPr lang="en-US"/>
          </a:p>
          <a:p>
            <a:pPr marL="0" indent="0" eaLnBrk="1" hangingPunct="1">
              <a:spcBef>
                <a:spcPct val="50000"/>
              </a:spcBef>
            </a:pPr>
            <a:r>
              <a:rPr lang="en-US"/>
              <a:t>A non-for profit organization in San Francisco, created by Brewster Kahle, to collect and retain digital materials for future historians.</a:t>
            </a:r>
          </a:p>
          <a:p>
            <a:pPr marL="0" indent="0" eaLnBrk="1" hangingPunct="1">
              <a:spcBef>
                <a:spcPct val="50000"/>
              </a:spcBef>
            </a:pPr>
            <a:r>
              <a:rPr lang="en-US"/>
              <a:t>Services include the </a:t>
            </a:r>
            <a:r>
              <a:rPr lang="en-US" b="1" i="1"/>
              <a:t>Wayback Machine</a:t>
            </a:r>
            <a:r>
              <a:rPr lang="en-US"/>
              <a:t>.</a:t>
            </a: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87CD-F6FA-7B47-B747-6D7F2F5295E5}"/>
              </a:ext>
            </a:extLst>
          </p:cNvPr>
          <p:cNvSpPr>
            <a:spLocks noGrp="1"/>
          </p:cNvSpPr>
          <p:nvPr>
            <p:ph type="title"/>
          </p:nvPr>
        </p:nvSpPr>
        <p:spPr/>
        <p:txBody>
          <a:bodyPr/>
          <a:lstStyle/>
          <a:p>
            <a:r>
              <a:rPr lang="en-US" dirty="0"/>
              <a:t>Scraping Google</a:t>
            </a:r>
          </a:p>
        </p:txBody>
      </p:sp>
      <p:sp>
        <p:nvSpPr>
          <p:cNvPr id="3" name="Content Placeholder 2">
            <a:extLst>
              <a:ext uri="{FF2B5EF4-FFF2-40B4-BE49-F238E27FC236}">
                <a16:creationId xmlns:a16="http://schemas.microsoft.com/office/drawing/2014/main" id="{56A2E9C7-DA03-5A42-AC95-89FD88BC940B}"/>
              </a:ext>
            </a:extLst>
          </p:cNvPr>
          <p:cNvSpPr>
            <a:spLocks noGrp="1"/>
          </p:cNvSpPr>
          <p:nvPr>
            <p:ph idx="1"/>
          </p:nvPr>
        </p:nvSpPr>
        <p:spPr/>
        <p:txBody>
          <a:bodyPr/>
          <a:lstStyle/>
          <a:p>
            <a:r>
              <a:rPr lang="en-US" dirty="0">
                <a:solidFill>
                  <a:srgbClr val="1A1A1A"/>
                </a:solidFill>
                <a:latin typeface="Helvetica" pitchFamily="2" charset="0"/>
              </a:rPr>
              <a:t>Google does not take legal action against scraping, likely for self-protective reasons. However Google is using a range of defensive methods that makes scraping their results a challenging task.</a:t>
            </a:r>
          </a:p>
        </p:txBody>
      </p:sp>
    </p:spTree>
    <p:extLst>
      <p:ext uri="{BB962C8B-B14F-4D97-AF65-F5344CB8AC3E}">
        <p14:creationId xmlns:p14="http://schemas.microsoft.com/office/powerpoint/2010/main" val="7272872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B3E6-F483-9B4B-AC4D-3050ABFB4AA3}"/>
              </a:ext>
            </a:extLst>
          </p:cNvPr>
          <p:cNvSpPr>
            <a:spLocks noGrp="1"/>
          </p:cNvSpPr>
          <p:nvPr>
            <p:ph type="title"/>
          </p:nvPr>
        </p:nvSpPr>
        <p:spPr/>
        <p:txBody>
          <a:bodyPr/>
          <a:lstStyle/>
          <a:p>
            <a:r>
              <a:rPr lang="en-US" dirty="0"/>
              <a:t>Scraping Google problems</a:t>
            </a:r>
          </a:p>
        </p:txBody>
      </p:sp>
      <p:sp>
        <p:nvSpPr>
          <p:cNvPr id="3" name="Content Placeholder 2">
            <a:extLst>
              <a:ext uri="{FF2B5EF4-FFF2-40B4-BE49-F238E27FC236}">
                <a16:creationId xmlns:a16="http://schemas.microsoft.com/office/drawing/2014/main" id="{7ABF86D8-695F-7540-926B-02F05A145FD2}"/>
              </a:ext>
            </a:extLst>
          </p:cNvPr>
          <p:cNvSpPr>
            <a:spLocks noGrp="1"/>
          </p:cNvSpPr>
          <p:nvPr>
            <p:ph idx="1"/>
          </p:nvPr>
        </p:nvSpPr>
        <p:spPr/>
        <p:txBody>
          <a:bodyPr/>
          <a:lstStyle/>
          <a:p>
            <a:r>
              <a:rPr lang="en-US" sz="2400" dirty="0"/>
              <a:t>Google is testing the User-Agent (Browser type) of HTTP requests and serves a different page depending on the User-Agent. Google is automatically rejecting User-Agents that seem to originate from a possible automated bot. [Part of the Google error page: Please see Google's Terms of Service posted at http://</a:t>
            </a:r>
            <a:r>
              <a:rPr lang="en-US" sz="2400" dirty="0" err="1"/>
              <a:t>www.google.com</a:t>
            </a:r>
            <a:r>
              <a:rPr lang="en-US" sz="2400" dirty="0"/>
              <a:t>/</a:t>
            </a:r>
            <a:r>
              <a:rPr lang="en-US" sz="2400" dirty="0" err="1"/>
              <a:t>terms_of_service.html</a:t>
            </a:r>
            <a:r>
              <a:rPr lang="en-US" sz="2400" dirty="0"/>
              <a:t> ] </a:t>
            </a:r>
          </a:p>
          <a:p>
            <a:r>
              <a:rPr lang="en-US" sz="2400" dirty="0"/>
              <a:t>A typical example would be using the command line browser </a:t>
            </a:r>
            <a:r>
              <a:rPr lang="en-US" sz="2400" dirty="0" err="1"/>
              <a:t>cURL</a:t>
            </a:r>
            <a:r>
              <a:rPr lang="en-US" sz="2400" dirty="0"/>
              <a:t>, Google will directly reject to serve any pages to it while Bing is a bit more forgiving</a:t>
            </a:r>
          </a:p>
          <a:p>
            <a:r>
              <a:rPr lang="en-US" sz="2400" dirty="0"/>
              <a:t>Bing does not seem to care about User-Agents.[3]</a:t>
            </a:r>
          </a:p>
        </p:txBody>
      </p:sp>
    </p:spTree>
    <p:extLst>
      <p:ext uri="{BB962C8B-B14F-4D97-AF65-F5344CB8AC3E}">
        <p14:creationId xmlns:p14="http://schemas.microsoft.com/office/powerpoint/2010/main" val="2873707643"/>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7200</TotalTime>
  <Words>8392</Words>
  <Application>Microsoft Macintosh PowerPoint</Application>
  <PresentationFormat>On-screen Show (4:3)</PresentationFormat>
  <Paragraphs>1178</Paragraphs>
  <Slides>154</Slides>
  <Notes>136</Notes>
  <HiddenSlides>67</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154</vt:i4>
      </vt:variant>
    </vt:vector>
  </HeadingPairs>
  <TitlesOfParts>
    <vt:vector size="168" baseType="lpstr">
      <vt:lpstr>Arial Unicode MS</vt:lpstr>
      <vt:lpstr>Arial</vt:lpstr>
      <vt:lpstr>Calibri</vt:lpstr>
      <vt:lpstr>Courier New</vt:lpstr>
      <vt:lpstr>Helvetica</vt:lpstr>
      <vt:lpstr>Lucida Grande</vt:lpstr>
      <vt:lpstr>Lucida Sans</vt:lpstr>
      <vt:lpstr>Times New Roman</vt:lpstr>
      <vt:lpstr>Verdana</vt:lpstr>
      <vt:lpstr>Wingdings</vt:lpstr>
      <vt:lpstr>Default Design</vt:lpstr>
      <vt:lpstr>Graph</vt:lpstr>
      <vt:lpstr>Worksheet</vt:lpstr>
      <vt:lpstr>Image</vt:lpstr>
      <vt:lpstr>Spiders, crawlers, harvesters, bots  </vt:lpstr>
      <vt:lpstr>Last time</vt:lpstr>
      <vt:lpstr>This time</vt:lpstr>
      <vt:lpstr>PowerPoint Presentation</vt:lpstr>
      <vt:lpstr>PowerPoint Presentation</vt:lpstr>
      <vt:lpstr>Components of Web Search Service</vt:lpstr>
      <vt:lpstr>PowerPoint Presentation</vt:lpstr>
      <vt:lpstr>What is a Web Crawler?</vt:lpstr>
      <vt:lpstr>What a web crawler does</vt:lpstr>
      <vt:lpstr>Web crawler policies</vt:lpstr>
      <vt:lpstr>Crawlers vs Browsers vs Scrapers</vt:lpstr>
      <vt:lpstr>Open source crawlers</vt:lpstr>
      <vt:lpstr>Open source crawlers</vt:lpstr>
      <vt:lpstr>Heritrix</vt:lpstr>
      <vt:lpstr>Beautiful Soup – scraper</vt:lpstr>
      <vt:lpstr>Why use a scrapper</vt:lpstr>
      <vt:lpstr>PowerPoint Presentation</vt:lpstr>
      <vt:lpstr>PowerPoint Presentation</vt:lpstr>
      <vt:lpstr>Open source crawlers</vt:lpstr>
      <vt:lpstr>Open source crawlers</vt:lpstr>
      <vt:lpstr>Open source crawlers</vt:lpstr>
      <vt:lpstr>Web Scrapers</vt:lpstr>
      <vt:lpstr>Web Crawler Specifics</vt:lpstr>
      <vt:lpstr>Crawling the web</vt:lpstr>
      <vt:lpstr>Simple picture – complications</vt:lpstr>
      <vt:lpstr>What any crawler must do</vt:lpstr>
      <vt:lpstr>What any crawler should do</vt:lpstr>
      <vt:lpstr>What any crawler should do</vt:lpstr>
      <vt:lpstr>More detail</vt:lpstr>
      <vt:lpstr>URL frontier</vt:lpstr>
      <vt:lpstr>Explicit and implicit politeness</vt:lpstr>
      <vt:lpstr>Robots.txt</vt:lpstr>
      <vt:lpstr>Robots.txt example</vt:lpstr>
      <vt:lpstr>PowerPoint Presentation</vt:lpstr>
      <vt:lpstr>Processing steps in crawling</vt:lpstr>
      <vt:lpstr>Basic crawl architecture</vt:lpstr>
      <vt:lpstr>Crawling Algorithm</vt:lpstr>
      <vt:lpstr>Pseudocode for a Simple Crawler </vt:lpstr>
      <vt:lpstr>Web Crawler</vt:lpstr>
      <vt:lpstr>Breadth First Crawlers</vt:lpstr>
      <vt:lpstr>Search Strategies BF</vt:lpstr>
      <vt:lpstr>Breadth First Crawlers</vt:lpstr>
      <vt:lpstr>Depth First Crawlers</vt:lpstr>
      <vt:lpstr>Search Strategies DF</vt:lpstr>
      <vt:lpstr>Depth First Crawlers</vt:lpstr>
      <vt:lpstr>How Do We Evaluate Search?</vt:lpstr>
      <vt:lpstr>Performance Measures</vt:lpstr>
      <vt:lpstr>Important Parameters</vt:lpstr>
      <vt:lpstr>Bread-First Evaluation</vt:lpstr>
      <vt:lpstr>Depth-First evaluation</vt:lpstr>
      <vt:lpstr>Evaluation Criteria</vt:lpstr>
      <vt:lpstr>Depth-First vs. Breadth-First</vt:lpstr>
      <vt:lpstr>Comparison of Strategies</vt:lpstr>
      <vt:lpstr>Comparing search strategies</vt:lpstr>
      <vt:lpstr>Search Strategy Trade-Off’s</vt:lpstr>
      <vt:lpstr>Avoiding Page Duplication</vt:lpstr>
      <vt:lpstr>Spidering Algorithm</vt:lpstr>
      <vt:lpstr>Queueing Strategy</vt:lpstr>
      <vt:lpstr>Restricting Spidering</vt:lpstr>
      <vt:lpstr>Link Extraction</vt:lpstr>
      <vt:lpstr>URL Syntax</vt:lpstr>
      <vt:lpstr>PowerPoint Presentation</vt:lpstr>
      <vt:lpstr>Sample Java Spider</vt:lpstr>
      <vt:lpstr>Java Spider (cont.)</vt:lpstr>
      <vt:lpstr>Spider Java Classes</vt:lpstr>
      <vt:lpstr>Link Canonicalization</vt:lpstr>
      <vt:lpstr>Link Extraction in Java</vt:lpstr>
      <vt:lpstr>Link Extraction in Java (cont.)</vt:lpstr>
      <vt:lpstr>Cached Copy with Absolute Links</vt:lpstr>
      <vt:lpstr>Anchor Text Indexing</vt:lpstr>
      <vt:lpstr>Anchor Text Indexing (cont)</vt:lpstr>
      <vt:lpstr>Robots.txt</vt:lpstr>
      <vt:lpstr>Robot Exclusion</vt:lpstr>
      <vt:lpstr>Robots Exclusion Protocol</vt:lpstr>
      <vt:lpstr>Robots.txt example</vt:lpstr>
      <vt:lpstr>PowerPoint Presentation</vt:lpstr>
      <vt:lpstr>Robots.txt example</vt:lpstr>
      <vt:lpstr>Robot Exclusion Protocol Examples</vt:lpstr>
      <vt:lpstr>Robot Exclusion Protocol Examples</vt:lpstr>
      <vt:lpstr>Robot Exclusion Protocol Not Well Defined Details </vt:lpstr>
      <vt:lpstr>Robots META Tag</vt:lpstr>
      <vt:lpstr>Robots META Tag (cont)</vt:lpstr>
      <vt:lpstr>History of the Robots Exclusion Protocol</vt:lpstr>
      <vt:lpstr>BotSeer - Robots.txt search engine</vt:lpstr>
      <vt:lpstr>Top 10 favored and disfavored robots – Ranked by ∆P favorability.</vt:lpstr>
      <vt:lpstr>Comparison of Google, Yahoo and MSN</vt:lpstr>
      <vt:lpstr>Search Engine Market Share vs. Robot Bias</vt:lpstr>
      <vt:lpstr>Robot Exclusion Issues</vt:lpstr>
      <vt:lpstr>PowerPoint Presentation</vt:lpstr>
      <vt:lpstr>Web bots</vt:lpstr>
      <vt:lpstr>Multi-Threaded Spidering</vt:lpstr>
      <vt:lpstr>Directed/Focused Spidering/Crawling</vt:lpstr>
      <vt:lpstr>Simple Web Crawler Algorithm</vt:lpstr>
      <vt:lpstr>Not so Simple…</vt:lpstr>
      <vt:lpstr>What to Retrieve</vt:lpstr>
      <vt:lpstr>Building a Web Crawler: Links are not Easy to Extract</vt:lpstr>
      <vt:lpstr>Crawling to build an historical archive</vt:lpstr>
      <vt:lpstr>Scraping Google</vt:lpstr>
      <vt:lpstr>Scraping Google problems</vt:lpstr>
      <vt:lpstr>Scraping Google</vt:lpstr>
      <vt:lpstr>Scraping Google</vt:lpstr>
      <vt:lpstr>Example: Heritrix Crawler</vt:lpstr>
      <vt:lpstr>Heritrix: Design Goals</vt:lpstr>
      <vt:lpstr>Heritrix</vt:lpstr>
      <vt:lpstr>Heritrix:  Main Components</vt:lpstr>
      <vt:lpstr>Mercator (Altavista Crawler):  Main Components</vt:lpstr>
      <vt:lpstr>Mercator: The URL Frontier</vt:lpstr>
      <vt:lpstr>Mercator: Duplicate URL Elimination</vt:lpstr>
      <vt:lpstr>Mercator: Domain Name Lookup</vt:lpstr>
      <vt:lpstr>Robots Exclusion</vt:lpstr>
      <vt:lpstr>Robots Exclusion</vt:lpstr>
      <vt:lpstr>Extracts from: http://www.nytimes.com/robots.txt</vt:lpstr>
      <vt:lpstr>The Robots META tag</vt:lpstr>
      <vt:lpstr>High Performance Web Crawling</vt:lpstr>
      <vt:lpstr>PowerPoint Presentation</vt:lpstr>
      <vt:lpstr>Spider Traps</vt:lpstr>
      <vt:lpstr>Research Topics in Web Crawling</vt:lpstr>
      <vt:lpstr>Detecting Bots</vt:lpstr>
      <vt:lpstr>Web Crawler</vt:lpstr>
      <vt:lpstr>Nature of Crawl</vt:lpstr>
      <vt:lpstr>Selective Crawling</vt:lpstr>
      <vt:lpstr>Selective Crawler</vt:lpstr>
      <vt:lpstr>Examples of Scoring Function</vt:lpstr>
      <vt:lpstr>Examples of Scoring Function</vt:lpstr>
      <vt:lpstr>Efficiency of Selective Crawlers</vt:lpstr>
      <vt:lpstr>Focused Crawling</vt:lpstr>
      <vt:lpstr>Focused Crawler</vt:lpstr>
      <vt:lpstr>Focused Crawler</vt:lpstr>
      <vt:lpstr>Efficiency of a Focused Crawler</vt:lpstr>
      <vt:lpstr>Context Focused Crawlers</vt:lpstr>
      <vt:lpstr>Context Graphs</vt:lpstr>
      <vt:lpstr>Context Graphs</vt:lpstr>
      <vt:lpstr>Context Graphs</vt:lpstr>
      <vt:lpstr>Reinforcement Learning</vt:lpstr>
      <vt:lpstr>Elements of Reinforcement Learning</vt:lpstr>
      <vt:lpstr>Reinforcement Learning</vt:lpstr>
      <vt:lpstr>Fish Search</vt:lpstr>
      <vt:lpstr>Shark Search Algorithm</vt:lpstr>
      <vt:lpstr>Distributed Crawling</vt:lpstr>
      <vt:lpstr>Parallelization</vt:lpstr>
      <vt:lpstr>Performance of Parallelization</vt:lpstr>
      <vt:lpstr>Crawler Interaction</vt:lpstr>
      <vt:lpstr>Coordination</vt:lpstr>
      <vt:lpstr>Confinement</vt:lpstr>
      <vt:lpstr>Crawler Coordination</vt:lpstr>
      <vt:lpstr>Partitioning</vt:lpstr>
      <vt:lpstr>Simple picture – complications</vt:lpstr>
      <vt:lpstr>What any crawler must do</vt:lpstr>
      <vt:lpstr>What any commercial grade crawler should do</vt:lpstr>
      <vt:lpstr>What any crawler should do</vt:lpstr>
      <vt:lpstr>Crawling research issues</vt:lpstr>
      <vt:lpstr>Search Engine Web Crawling Policies</vt:lpstr>
      <vt:lpstr>Web Crawling</vt:lpstr>
      <vt:lpstr>Practical Web Crawling Issues</vt:lpstr>
    </vt:vector>
  </TitlesOfParts>
  <Company>PSU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Spiders, crawlers, harvesters, bots  </dc:title>
  <dc:creator>PSU</dc:creator>
  <cp:lastModifiedBy>Giles, C Lee</cp:lastModifiedBy>
  <cp:revision>52</cp:revision>
  <dcterms:created xsi:type="dcterms:W3CDTF">2018-02-15T19:24:42Z</dcterms:created>
  <dcterms:modified xsi:type="dcterms:W3CDTF">2022-09-14T14:14:39Z</dcterms:modified>
</cp:coreProperties>
</file>