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0" r:id="rId4"/>
    <p:sldId id="279" r:id="rId5"/>
    <p:sldId id="263" r:id="rId6"/>
    <p:sldId id="265" r:id="rId7"/>
    <p:sldId id="266" r:id="rId8"/>
    <p:sldId id="258" r:id="rId9"/>
    <p:sldId id="259" r:id="rId10"/>
    <p:sldId id="278" r:id="rId11"/>
    <p:sldId id="275" r:id="rId12"/>
    <p:sldId id="276" r:id="rId13"/>
    <p:sldId id="274" r:id="rId14"/>
    <p:sldId id="277" r:id="rId15"/>
    <p:sldId id="260" r:id="rId16"/>
    <p:sldId id="273" r:id="rId17"/>
    <p:sldId id="267" r:id="rId18"/>
    <p:sldId id="272" r:id="rId19"/>
    <p:sldId id="268" r:id="rId20"/>
    <p:sldId id="269" r:id="rId21"/>
    <p:sldId id="270" r:id="rId22"/>
    <p:sldId id="271" r:id="rId23"/>
    <p:sldId id="26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81585"/>
  </p:normalViewPr>
  <p:slideViewPr>
    <p:cSldViewPr snapToGrid="0" snapToObjects="1">
      <p:cViewPr varScale="1">
        <p:scale>
          <a:sx n="69" d="100"/>
          <a:sy n="69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FD532-8D0E-BE41-93C9-F6D20F74D169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91983-E29F-AE4D-B102-570E4692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not suggested to put all functions into one server, because web crawling can consume lots of CPU time, RAM, and disk IO. </a:t>
            </a:r>
          </a:p>
          <a:p>
            <a:r>
              <a:rPr lang="en-US" baseline="0" dirty="0" smtClean="0"/>
              <a:t>Instead it is more practical to use multiple servers to take different jobs.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91983-E29F-AE4D-B102-570E4692F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D5E9C9-DBC0-E146-98AB-AE8EB8A46F9E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901046-61A8-5142-B911-38EB77564E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clgiles.ist.psu.edu/pubs/PLoSONE-2014.pdf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clgiles.ist.psu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crawling in </a:t>
            </a:r>
            <a:r>
              <a:rPr lang="en-US" dirty="0" err="1" smtClean="0"/>
              <a:t>CiteSeerX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Jian Wu</a:t>
            </a:r>
          </a:p>
          <a:p>
            <a:r>
              <a:rPr lang="en-US" dirty="0" smtClean="0"/>
              <a:t>IST 441 (Spring 2016) invited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2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to configure a crawler?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internet is too big (nearly unlimited), complicated, and changing </a:t>
            </a:r>
          </a:p>
          <a:p>
            <a:r>
              <a:rPr lang="en-US" dirty="0" smtClean="0"/>
              <a:t>The bandwidth is limited</a:t>
            </a:r>
          </a:p>
          <a:p>
            <a:r>
              <a:rPr lang="en-US" dirty="0" smtClean="0"/>
              <a:t>The storage is limited</a:t>
            </a:r>
          </a:p>
          <a:p>
            <a:r>
              <a:rPr lang="en-US" dirty="0" smtClean="0"/>
              <a:t>Specific </a:t>
            </a:r>
            <a:r>
              <a:rPr lang="en-US" dirty="0" err="1" smtClean="0"/>
              <a:t>uage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78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Configure Heritrix –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Traverse algorithm: Breadth-first</a:t>
            </a:r>
          </a:p>
          <a:p>
            <a:pPr lvl="1"/>
            <a:r>
              <a:rPr lang="en-US" dirty="0" smtClean="0"/>
              <a:t>Depth: 2 for main crawler, 3 for user submitted URLs</a:t>
            </a:r>
          </a:p>
          <a:p>
            <a:r>
              <a:rPr lang="en-US" dirty="0" smtClean="0"/>
              <a:t>Scalability: 50 threads</a:t>
            </a:r>
          </a:p>
          <a:p>
            <a:r>
              <a:rPr lang="en-US" dirty="0" smtClean="0"/>
              <a:t>Politeness:  </a:t>
            </a:r>
          </a:p>
          <a:p>
            <a:pPr lvl="1"/>
            <a:r>
              <a:rPr lang="en-US" dirty="0" smtClean="0"/>
              <a:t>Honor all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robots.txt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Delay factor: 2 (</a:t>
            </a:r>
            <a:r>
              <a:rPr lang="en-US" dirty="0" err="1" smtClean="0"/>
              <a:t>minDelay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axDelay</a:t>
            </a:r>
            <a:r>
              <a:rPr lang="en-US" dirty="0" smtClean="0"/>
              <a:t>, </a:t>
            </a:r>
            <a:r>
              <a:rPr lang="en-US" dirty="0" err="1" smtClean="0"/>
              <a:t>retryDelay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De-duplicates: handled automatically by Heritrix</a:t>
            </a:r>
          </a:p>
        </p:txBody>
      </p:sp>
    </p:spTree>
    <p:extLst>
      <p:ext uri="{BB962C8B-B14F-4D97-AF65-F5344CB8AC3E}">
        <p14:creationId xmlns:p14="http://schemas.microsoft.com/office/powerpoint/2010/main" val="22379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Configure Heritrix –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Filters:</a:t>
            </a:r>
          </a:p>
          <a:p>
            <a:pPr lvl="1"/>
            <a:r>
              <a:rPr lang="en-US" dirty="0" smtClean="0"/>
              <a:t>Blacklist: places we don’t want to go (forbidden, dangerous, useless) </a:t>
            </a:r>
            <a:endParaRPr lang="en-US" dirty="0"/>
          </a:p>
          <a:p>
            <a:pPr lvl="1"/>
            <a:r>
              <a:rPr lang="en-US" dirty="0" smtClean="0"/>
              <a:t>Whitelist: places we prefer to go</a:t>
            </a:r>
            <a:endParaRPr lang="en-US" dirty="0"/>
          </a:p>
          <a:p>
            <a:pPr lvl="1"/>
            <a:r>
              <a:rPr lang="en-US" dirty="0"/>
              <a:t>Mime-type filter: application/pdf </a:t>
            </a:r>
          </a:p>
          <a:p>
            <a:pPr lvl="1"/>
            <a:r>
              <a:rPr lang="en-US" dirty="0"/>
              <a:t>URL Pattern filter: e.g.,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^.*\.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js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(\?.*|$)</a:t>
            </a:r>
          </a:p>
          <a:p>
            <a:r>
              <a:rPr lang="en-US" dirty="0" smtClean="0"/>
              <a:t>Parsers:</a:t>
            </a:r>
          </a:p>
          <a:p>
            <a:pPr lvl="1"/>
            <a:r>
              <a:rPr lang="en-US" dirty="0" smtClean="0"/>
              <a:t>HTTP Header</a:t>
            </a:r>
          </a:p>
          <a:p>
            <a:pPr lvl="1"/>
            <a:r>
              <a:rPr lang="en-US" dirty="0" smtClean="0"/>
              <a:t>HTML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SWF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2846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Blacklist vs. Whitelist Policy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54737"/>
              </p:ext>
            </p:extLst>
          </p:nvPr>
        </p:nvGraphicFramePr>
        <p:xfrm>
          <a:off x="457200" y="1656520"/>
          <a:ext cx="8229600" cy="3920126"/>
        </p:xfrm>
        <a:graphic>
          <a:graphicData uri="http://schemas.openxmlformats.org/drawingml/2006/table">
            <a:tbl>
              <a:tblPr/>
              <a:tblGrid>
                <a:gridCol w="3950028"/>
                <a:gridCol w="4279572"/>
              </a:tblGrid>
              <a:tr h="3417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Blacklist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Whitelist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90818">
                <a:tc>
                  <a:txBody>
                    <a:bodyPr/>
                    <a:lstStyle/>
                    <a:p>
                      <a:pPr marL="9048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 URLs </a:t>
                      </a:r>
                      <a:r>
                        <a:rPr kumimoji="0" lang="en-US" sz="18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never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 to crawl matched from a list of host and domains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High quality URLs to crawl</a:t>
                      </a:r>
                    </a:p>
                    <a:p>
                      <a:pPr marL="273050" marR="0" lvl="0" indent="-273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Limit crawl scope within seed domains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635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Disadvantages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Created and edited manually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Difficult to predict and decide which hosts should be blacklisted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May slow down the crawl with a long crawl list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宋体" charset="0"/>
                        <a:cs typeface="Garamond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Advantages</a:t>
                      </a:r>
                    </a:p>
                    <a:p>
                      <a:pPr marL="365125" marR="0" lvl="1" indent="-3746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Can be generated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automatically</a:t>
                      </a:r>
                    </a:p>
                    <a:p>
                      <a:pPr marL="365125" marR="0" lvl="1" indent="-3746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Guaranteed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to be 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crawlable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 and useful</a:t>
                      </a:r>
                    </a:p>
                    <a:p>
                      <a:pPr marL="365125" marR="0" lvl="1" indent="-3746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Will not slow down crawling when it is long</a:t>
                      </a:r>
                    </a:p>
                    <a:p>
                      <a:pPr marL="365125" marR="0" lvl="1" indent="-3746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宋体" charset="0"/>
                          <a:cs typeface="Garamond" charset="0"/>
                        </a:rPr>
                        <a:t>Provide the majority of document resources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8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Heritrix –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0817" cy="4876800"/>
          </a:xfrm>
        </p:spPr>
        <p:txBody>
          <a:bodyPr/>
          <a:lstStyle/>
          <a:p>
            <a:r>
              <a:rPr lang="en-US" dirty="0" smtClean="0"/>
              <a:t>Writers </a:t>
            </a:r>
          </a:p>
          <a:p>
            <a:pPr lvl="1"/>
            <a:r>
              <a:rPr lang="en-US" dirty="0" smtClean="0"/>
              <a:t>In which format downloaded files are saved</a:t>
            </a:r>
          </a:p>
          <a:p>
            <a:pPr lvl="1"/>
            <a:r>
              <a:rPr lang="en-US" dirty="0"/>
              <a:t>Downloaded ≠ Saved</a:t>
            </a:r>
          </a:p>
          <a:p>
            <a:pPr lvl="1"/>
            <a:r>
              <a:rPr lang="en-US" dirty="0"/>
              <a:t>Mirror (retain original files)</a:t>
            </a:r>
          </a:p>
          <a:p>
            <a:pPr lvl="1"/>
            <a:r>
              <a:rPr lang="en-US" dirty="0" smtClean="0"/>
              <a:t>Compressed </a:t>
            </a:r>
            <a:r>
              <a:rPr lang="en-US" dirty="0"/>
              <a:t>(e.g., WARC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466" t="6539" r="411"/>
          <a:stretch/>
        </p:blipFill>
        <p:spPr>
          <a:xfrm>
            <a:off x="4286533" y="1489919"/>
            <a:ext cx="4746310" cy="498708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55165" y="3547218"/>
            <a:ext cx="231368" cy="1897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Breadth-First (BF)</a:t>
            </a:r>
          </a:p>
          <a:p>
            <a:pPr lvl="1"/>
            <a:r>
              <a:rPr lang="en-US" i="1" dirty="0"/>
              <a:t>Breadth-First Search Crawling Yields High-Quality </a:t>
            </a:r>
            <a:r>
              <a:rPr lang="en-US" i="1" dirty="0" smtClean="0"/>
              <a:t>Pages</a:t>
            </a:r>
            <a:br>
              <a:rPr lang="en-US" i="1" dirty="0" smtClean="0"/>
            </a:br>
            <a:r>
              <a:rPr lang="en-US" dirty="0" smtClean="0"/>
              <a:t> (</a:t>
            </a:r>
            <a:r>
              <a:rPr lang="en-US" dirty="0" err="1" smtClean="0"/>
              <a:t>Najork</a:t>
            </a:r>
            <a:r>
              <a:rPr lang="en-US" dirty="0" smtClean="0"/>
              <a:t> &amp; Wiener 2001)</a:t>
            </a:r>
          </a:p>
          <a:p>
            <a:r>
              <a:rPr lang="en-US" dirty="0"/>
              <a:t>Crawl Depth</a:t>
            </a:r>
          </a:p>
          <a:p>
            <a:pPr lvl="1"/>
            <a:r>
              <a:rPr lang="en-US" dirty="0" smtClean="0"/>
              <a:t>Scheduled Crawling – 2: trade-off between coverage and efficiency</a:t>
            </a:r>
          </a:p>
          <a:p>
            <a:pPr lvl="1"/>
            <a:r>
              <a:rPr lang="en-US" dirty="0" smtClean="0"/>
              <a:t>Submission Crawling – 3: higher quality, weight on coverage</a:t>
            </a:r>
          </a:p>
          <a:p>
            <a:r>
              <a:rPr lang="en-US" dirty="0" smtClean="0"/>
              <a:t>Blacklist (BL)</a:t>
            </a:r>
          </a:p>
          <a:p>
            <a:pPr lvl="1"/>
            <a:r>
              <a:rPr lang="en-US" dirty="0" smtClean="0"/>
              <a:t>URLs/hostnames/domains where we do not want to go</a:t>
            </a:r>
          </a:p>
          <a:p>
            <a:pPr lvl="2"/>
            <a:r>
              <a:rPr lang="en-US" dirty="0" smtClean="0"/>
              <a:t>Publisher websites, e.g., </a:t>
            </a:r>
            <a:r>
              <a:rPr lang="en-US" dirty="0" err="1" smtClean="0"/>
              <a:t>springer.com</a:t>
            </a:r>
            <a:r>
              <a:rPr lang="en-US" dirty="0"/>
              <a:t>, </a:t>
            </a:r>
            <a:r>
              <a:rPr lang="en-US" dirty="0" err="1" smtClean="0"/>
              <a:t>cambridge.org</a:t>
            </a:r>
            <a:r>
              <a:rPr lang="en-US" dirty="0" smtClean="0"/>
              <a:t>, </a:t>
            </a:r>
            <a:r>
              <a:rPr lang="en-US" dirty="0" err="1" smtClean="0"/>
              <a:t>wiley.com</a:t>
            </a:r>
            <a:r>
              <a:rPr lang="en-US" dirty="0" smtClean="0"/>
              <a:t> etc.</a:t>
            </a:r>
          </a:p>
          <a:p>
            <a:pPr lvl="2"/>
            <a:r>
              <a:rPr lang="en-US" dirty="0" smtClean="0"/>
              <a:t>Digital libraries with strict access limit: ACM, </a:t>
            </a:r>
            <a:r>
              <a:rPr lang="en-US" dirty="0" err="1" smtClean="0"/>
              <a:t>arXiv</a:t>
            </a:r>
            <a:r>
              <a:rPr lang="en-US" dirty="0" smtClean="0"/>
              <a:t>, IEEE </a:t>
            </a:r>
            <a:r>
              <a:rPr lang="en-US" dirty="0" err="1" smtClean="0"/>
              <a:t>Xplore</a:t>
            </a:r>
            <a:endParaRPr lang="en-US" dirty="0" smtClean="0"/>
          </a:p>
          <a:p>
            <a:pPr lvl="2"/>
            <a:r>
              <a:rPr lang="en-US" dirty="0" smtClean="0"/>
              <a:t>Upon request: light weighted server, no </a:t>
            </a:r>
            <a:r>
              <a:rPr lang="en-US" dirty="0" err="1" smtClean="0"/>
              <a:t>robots.txt</a:t>
            </a:r>
            <a:endParaRPr lang="en-US" dirty="0" smtClean="0"/>
          </a:p>
          <a:p>
            <a:pPr lvl="1"/>
            <a:r>
              <a:rPr lang="en-US" dirty="0" smtClean="0"/>
              <a:t>Excluded before inserted to frontier </a:t>
            </a:r>
          </a:p>
          <a:p>
            <a:r>
              <a:rPr lang="en-US" dirty="0" smtClean="0"/>
              <a:t>Whitelist (WL)</a:t>
            </a:r>
          </a:p>
          <a:p>
            <a:pPr lvl="1"/>
            <a:r>
              <a:rPr lang="en-US" dirty="0" smtClean="0"/>
              <a:t>High quality seed URLs selected from crawl database</a:t>
            </a:r>
          </a:p>
          <a:p>
            <a:pPr lvl="1"/>
            <a:r>
              <a:rPr lang="en-US" dirty="0" smtClean="0"/>
              <a:t>Each URL links to at least one ingestible document</a:t>
            </a:r>
            <a:r>
              <a:rPr lang="en-US" dirty="0"/>
              <a:t>, e.g.,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hlinkClick r:id="rId2"/>
              </a:rPr>
              <a:t>http</a:t>
            </a:r>
            <a:r>
              <a:rPr lang="en-US" i="1" dirty="0">
                <a:hlinkClick r:id="rId2"/>
              </a:rPr>
              <a:t>://</a:t>
            </a:r>
            <a:r>
              <a:rPr lang="en-US" i="1" dirty="0" smtClean="0">
                <a:hlinkClick r:id="rId2"/>
              </a:rPr>
              <a:t>clgiles.ist.psu.edu </a:t>
            </a:r>
            <a:r>
              <a:rPr lang="en-US" dirty="0" smtClean="0"/>
              <a:t>is a parent </a:t>
            </a:r>
            <a:r>
              <a:rPr lang="en-US" dirty="0" err="1" smtClean="0"/>
              <a:t>url</a:t>
            </a:r>
            <a:r>
              <a:rPr lang="en-US" i="1" dirty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hlinkClick r:id="rId3"/>
              </a:rPr>
              <a:t>http</a:t>
            </a:r>
            <a:r>
              <a:rPr lang="en-US" i="1" dirty="0">
                <a:hlinkClick r:id="rId3"/>
              </a:rPr>
              <a:t>://clgiles.ist.psu.edu/pubs/PLoSONE-2014.</a:t>
            </a:r>
            <a:r>
              <a:rPr lang="en-US" i="1" dirty="0" smtClean="0">
                <a:hlinkClick r:id="rId3"/>
              </a:rPr>
              <a:t>pdf </a:t>
            </a:r>
            <a:r>
              <a:rPr lang="en-US" dirty="0" smtClean="0"/>
              <a:t>is a document </a:t>
            </a:r>
            <a:r>
              <a:rPr lang="en-US" dirty="0" err="1" smtClean="0"/>
              <a:t>url</a:t>
            </a:r>
            <a:endParaRPr lang="en-US" dirty="0" smtClean="0"/>
          </a:p>
          <a:p>
            <a:pPr lvl="1"/>
            <a:r>
              <a:rPr lang="en-US" dirty="0" smtClean="0"/>
              <a:t>Periodically regenerated</a:t>
            </a:r>
          </a:p>
          <a:p>
            <a:pPr lvl="1"/>
            <a:r>
              <a:rPr lang="en-US" dirty="0" smtClean="0"/>
              <a:t>Crawl scope: do not go outside of domains defined by whitelist </a:t>
            </a:r>
          </a:p>
          <a:p>
            <a:pPr lvl="2"/>
            <a:r>
              <a:rPr lang="en-US" dirty="0" smtClean="0"/>
              <a:t>Pros: increases crawl efficiency – higher fraction of academic documents </a:t>
            </a:r>
          </a:p>
          <a:p>
            <a:pPr lvl="2"/>
            <a:r>
              <a:rPr lang="en-US" dirty="0" smtClean="0"/>
              <a:t>Cons: reduced chance to discover URLs in new domains</a:t>
            </a:r>
          </a:p>
          <a:p>
            <a:pPr lvl="1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7024643" y="745439"/>
            <a:ext cx="1464481" cy="2661959"/>
            <a:chOff x="7153298" y="442149"/>
            <a:chExt cx="1464481" cy="2661959"/>
          </a:xfrm>
        </p:grpSpPr>
        <p:sp>
          <p:nvSpPr>
            <p:cNvPr id="6" name="Connector 5"/>
            <p:cNvSpPr/>
            <p:nvPr/>
          </p:nvSpPr>
          <p:spPr>
            <a:xfrm>
              <a:off x="8418996" y="566532"/>
              <a:ext cx="198783" cy="198783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onnector 6"/>
            <p:cNvSpPr/>
            <p:nvPr/>
          </p:nvSpPr>
          <p:spPr>
            <a:xfrm>
              <a:off x="8418996" y="1139689"/>
              <a:ext cx="198783" cy="198783"/>
            </a:xfrm>
            <a:prstGeom prst="flowChartConnector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nector 10"/>
            <p:cNvSpPr/>
            <p:nvPr/>
          </p:nvSpPr>
          <p:spPr>
            <a:xfrm>
              <a:off x="8418996" y="1676401"/>
              <a:ext cx="198783" cy="198783"/>
            </a:xfrm>
            <a:prstGeom prst="flowChartConnector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nnector 11"/>
            <p:cNvSpPr/>
            <p:nvPr/>
          </p:nvSpPr>
          <p:spPr>
            <a:xfrm>
              <a:off x="8418996" y="2249557"/>
              <a:ext cx="198783" cy="19878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6" idx="4"/>
              <a:endCxn id="7" idx="0"/>
            </p:cNvCxnSpPr>
            <p:nvPr/>
          </p:nvCxnSpPr>
          <p:spPr>
            <a:xfrm>
              <a:off x="8518388" y="765315"/>
              <a:ext cx="0" cy="3743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" idx="4"/>
            </p:cNvCxnSpPr>
            <p:nvPr/>
          </p:nvCxnSpPr>
          <p:spPr>
            <a:xfrm>
              <a:off x="8518388" y="1338472"/>
              <a:ext cx="0" cy="3743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4"/>
              <a:endCxn id="12" idx="0"/>
            </p:cNvCxnSpPr>
            <p:nvPr/>
          </p:nvCxnSpPr>
          <p:spPr>
            <a:xfrm>
              <a:off x="8518388" y="1875184"/>
              <a:ext cx="0" cy="3743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648924" y="442149"/>
              <a:ext cx="6852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seed</a:t>
              </a:r>
            </a:p>
            <a:p>
              <a:r>
                <a:rPr lang="en-US" dirty="0" smtClean="0"/>
                <a:t>d=0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53298" y="2734776"/>
              <a:ext cx="13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crawled</a:t>
              </a:r>
              <a:endParaRPr lang="en-US" dirty="0"/>
            </a:p>
          </p:txBody>
        </p:sp>
      </p:grpSp>
      <p:sp>
        <p:nvSpPr>
          <p:cNvPr id="38" name="Connector 37"/>
          <p:cNvSpPr/>
          <p:nvPr/>
        </p:nvSpPr>
        <p:spPr>
          <a:xfrm>
            <a:off x="8496494" y="4377231"/>
            <a:ext cx="198783" cy="198783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nector 38"/>
          <p:cNvSpPr/>
          <p:nvPr/>
        </p:nvSpPr>
        <p:spPr>
          <a:xfrm>
            <a:off x="8496494" y="4950388"/>
            <a:ext cx="198783" cy="19878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983" y="5446644"/>
            <a:ext cx="355600" cy="355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93414" y="427405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 </a:t>
            </a:r>
            <a:r>
              <a:rPr lang="en-US" dirty="0" err="1" smtClean="0"/>
              <a:t>url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032656" y="4904231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</a:t>
            </a:r>
            <a:r>
              <a:rPr lang="en-US" dirty="0" err="1" smtClean="0"/>
              <a:t>url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38" idx="4"/>
            <a:endCxn id="39" idx="0"/>
          </p:cNvCxnSpPr>
          <p:nvPr/>
        </p:nvCxnSpPr>
        <p:spPr>
          <a:xfrm>
            <a:off x="8595886" y="4576014"/>
            <a:ext cx="0" cy="374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0" idx="0"/>
          </p:cNvCxnSpPr>
          <p:nvPr/>
        </p:nvCxnSpPr>
        <p:spPr>
          <a:xfrm flipH="1">
            <a:off x="8594783" y="5149171"/>
            <a:ext cx="1103" cy="297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Generate Whitelist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Current Approach</a:t>
            </a:r>
          </a:p>
          <a:p>
            <a:pPr lvl="1"/>
            <a:r>
              <a:rPr lang="en-US" dirty="0" smtClean="0"/>
              <a:t>A parent URL is selected if its webpage contains at least one ingestible document </a:t>
            </a:r>
          </a:p>
          <a:p>
            <a:pPr lvl="1"/>
            <a:r>
              <a:rPr lang="en-US" dirty="0" smtClean="0"/>
              <a:t>Current whitelist: 1.1 million parent URLs</a:t>
            </a:r>
          </a:p>
          <a:p>
            <a:r>
              <a:rPr lang="en-US" dirty="0" smtClean="0"/>
              <a:t>Limit Crawl Scope</a:t>
            </a:r>
          </a:p>
          <a:p>
            <a:pPr lvl="1"/>
            <a:r>
              <a:rPr lang="en-US" dirty="0" smtClean="0"/>
              <a:t>Example: if whitelist includes the three URLs below:</a:t>
            </a:r>
          </a:p>
          <a:p>
            <a:pPr lvl="2"/>
            <a:r>
              <a:rPr lang="en-US" sz="1500" b="1" i="1" dirty="0" smtClean="0">
                <a:solidFill>
                  <a:srgbClr val="3366FF"/>
                </a:solidFill>
                <a:latin typeface="Courier New"/>
                <a:cs typeface="Courier New"/>
              </a:rPr>
              <a:t>http://</a:t>
            </a:r>
            <a:r>
              <a:rPr lang="en-US" sz="1500" b="1" i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cgiles.ist.psu.edu</a:t>
            </a:r>
            <a:r>
              <a:rPr lang="en-US" sz="1500" b="1" i="1" dirty="0" smtClean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</a:p>
          <a:p>
            <a:pPr lvl="2"/>
            <a:r>
              <a:rPr lang="en-US" sz="1500" b="1" i="1" dirty="0">
                <a:solidFill>
                  <a:srgbClr val="3366FF"/>
                </a:solidFill>
                <a:latin typeface="Courier New"/>
                <a:cs typeface="Courier New"/>
              </a:rPr>
              <a:t>http://</a:t>
            </a:r>
            <a:r>
              <a:rPr lang="en-US" sz="1500" b="1" i="1" dirty="0" err="1">
                <a:solidFill>
                  <a:srgbClr val="3366FF"/>
                </a:solidFill>
                <a:latin typeface="Courier New"/>
                <a:cs typeface="Courier New"/>
              </a:rPr>
              <a:t>www.cs.cmu.edu</a:t>
            </a:r>
            <a:r>
              <a:rPr lang="en-US" sz="1500" b="1" i="1" dirty="0">
                <a:solidFill>
                  <a:srgbClr val="3366FF"/>
                </a:solidFill>
                <a:latin typeface="Courier New"/>
                <a:cs typeface="Courier New"/>
              </a:rPr>
              <a:t>/~tom/</a:t>
            </a:r>
            <a:r>
              <a:rPr lang="en-US" sz="1500" b="1" i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publications.html</a:t>
            </a:r>
            <a:endParaRPr lang="en-US" sz="1500" b="1" i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lvl="2"/>
            <a:r>
              <a:rPr lang="en-US" sz="1500" b="1" i="1" dirty="0">
                <a:solidFill>
                  <a:srgbClr val="3366FF"/>
                </a:solidFill>
                <a:latin typeface="Courier New"/>
                <a:cs typeface="Courier New"/>
              </a:rPr>
              <a:t>http://</a:t>
            </a:r>
            <a:r>
              <a:rPr lang="en-US" sz="1500" b="1" i="1" dirty="0" err="1">
                <a:solidFill>
                  <a:srgbClr val="3366FF"/>
                </a:solidFill>
                <a:latin typeface="Courier New"/>
                <a:cs typeface="Courier New"/>
              </a:rPr>
              <a:t>oak.cs.ucla.edu</a:t>
            </a:r>
            <a:r>
              <a:rPr lang="en-US" sz="1500" b="1" i="1" dirty="0">
                <a:solidFill>
                  <a:srgbClr val="3366FF"/>
                </a:solidFill>
                <a:latin typeface="Courier New"/>
                <a:cs typeface="Courier New"/>
              </a:rPr>
              <a:t>/~</a:t>
            </a:r>
            <a:r>
              <a:rPr lang="en-US" sz="1500" b="1" i="1" dirty="0" err="1">
                <a:solidFill>
                  <a:srgbClr val="3366FF"/>
                </a:solidFill>
                <a:latin typeface="Courier New"/>
                <a:cs typeface="Courier New"/>
              </a:rPr>
              <a:t>cho</a:t>
            </a:r>
            <a:r>
              <a:rPr lang="en-US" sz="1500" b="1" i="1" dirty="0">
                <a:solidFill>
                  <a:srgbClr val="3366FF"/>
                </a:solidFill>
                <a:latin typeface="Courier New"/>
                <a:cs typeface="Courier New"/>
              </a:rPr>
              <a:t>/</a:t>
            </a:r>
            <a:r>
              <a:rPr lang="en-US" sz="1500" b="1" i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pubs.html</a:t>
            </a:r>
            <a:endParaRPr lang="en-US" sz="1500" b="1" i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The crawl scope is limited to </a:t>
            </a:r>
            <a:r>
              <a:rPr lang="en-US" sz="1700" b="1" i="1" dirty="0" smtClean="0">
                <a:solidFill>
                  <a:srgbClr val="3366FF"/>
                </a:solidFill>
                <a:latin typeface="Courier New"/>
                <a:cs typeface="Courier New"/>
              </a:rPr>
              <a:t>.</a:t>
            </a:r>
            <a:r>
              <a:rPr lang="en-US" sz="1700" b="1" i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psu.edu</a:t>
            </a:r>
            <a:r>
              <a:rPr lang="en-US" sz="1700" b="1" i="1" dirty="0" smtClean="0">
                <a:solidFill>
                  <a:srgbClr val="3366FF"/>
                </a:solidFill>
                <a:latin typeface="Courier New"/>
                <a:cs typeface="Courier New"/>
              </a:rPr>
              <a:t>, .</a:t>
            </a:r>
            <a:r>
              <a:rPr lang="en-US" sz="1700" b="1" i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cmu.edu</a:t>
            </a:r>
            <a:r>
              <a:rPr lang="en-US" sz="1700" b="1" i="1" dirty="0" smtClean="0">
                <a:solidFill>
                  <a:srgbClr val="3366FF"/>
                </a:solidFill>
                <a:latin typeface="Courier New"/>
                <a:cs typeface="Courier New"/>
              </a:rPr>
              <a:t>, </a:t>
            </a:r>
            <a:r>
              <a:rPr lang="en-US" dirty="0" smtClean="0">
                <a:latin typeface="+mj-lt"/>
                <a:cs typeface="Courier New"/>
              </a:rPr>
              <a:t>and</a:t>
            </a:r>
            <a:r>
              <a:rPr lang="en-US" b="1" i="1" dirty="0" smtClean="0">
                <a:latin typeface="Courier New"/>
                <a:cs typeface="Courier New"/>
              </a:rPr>
              <a:t> </a:t>
            </a:r>
            <a:r>
              <a:rPr lang="en-US" sz="1700" b="1" i="1" dirty="0" smtClean="0">
                <a:solidFill>
                  <a:srgbClr val="3366FF"/>
                </a:solidFill>
                <a:latin typeface="Courier New"/>
                <a:cs typeface="Courier New"/>
              </a:rPr>
              <a:t>.</a:t>
            </a:r>
            <a:r>
              <a:rPr lang="en-US" sz="1700" b="1" i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ucla.edu</a:t>
            </a:r>
            <a:r>
              <a:rPr lang="en-US" b="1" i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dirty="0" smtClean="0"/>
              <a:t>Proposed Approach</a:t>
            </a:r>
          </a:p>
          <a:p>
            <a:pPr lvl="1"/>
            <a:r>
              <a:rPr lang="en-US" dirty="0" smtClean="0"/>
              <a:t>Add web page updating rate into whitelist generation algorithm</a:t>
            </a:r>
          </a:p>
          <a:p>
            <a:pPr lvl="1"/>
            <a:r>
              <a:rPr lang="en-US" dirty="0" smtClean="0"/>
              <a:t>Goals: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rioritize more frequently updated URLs</a:t>
            </a:r>
          </a:p>
          <a:p>
            <a:pPr lvl="2"/>
            <a:r>
              <a:rPr lang="en-US" dirty="0" smtClean="0"/>
              <a:t>Generate whitelist on a daily basis</a:t>
            </a:r>
          </a:p>
        </p:txBody>
      </p:sp>
    </p:spTree>
    <p:extLst>
      <p:ext uri="{BB962C8B-B14F-4D97-AF65-F5344CB8AC3E}">
        <p14:creationId xmlns:p14="http://schemas.microsoft.com/office/powerpoint/2010/main" val="28797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Crawling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Policy:</a:t>
            </a:r>
            <a:r>
              <a:rPr lang="zh-CN" altLang="en-US" dirty="0" smtClean="0"/>
              <a:t> </a:t>
            </a:r>
            <a:r>
              <a:rPr lang="en-US" dirty="0" smtClean="0"/>
              <a:t>Deciding Rule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Deciding Rules</a:t>
            </a:r>
            <a:endParaRPr lang="en-US" dirty="0"/>
          </a:p>
          <a:p>
            <a:pPr lvl="1"/>
            <a:r>
              <a:rPr lang="en-US" dirty="0" err="1"/>
              <a:t>Heritrix</a:t>
            </a:r>
            <a:r>
              <a:rPr lang="en-US" dirty="0"/>
              <a:t> default deciding </a:t>
            </a:r>
            <a:r>
              <a:rPr lang="en-US" dirty="0" smtClean="0"/>
              <a:t>rules</a:t>
            </a:r>
          </a:p>
          <a:p>
            <a:pPr lvl="2"/>
            <a:r>
              <a:rPr lang="en-US" dirty="0"/>
              <a:t>Accept URLs in a SURT file (refer to </a:t>
            </a:r>
            <a:r>
              <a:rPr lang="en-US" dirty="0" err="1"/>
              <a:t>Heritrix</a:t>
            </a:r>
            <a:r>
              <a:rPr lang="en-US" dirty="0"/>
              <a:t> Glossary for SURT URL and SURT prefixes, important to know when setting a blacklist/whitelist)</a:t>
            </a:r>
          </a:p>
          <a:p>
            <a:pPr lvl="2"/>
            <a:r>
              <a:rPr lang="en-US" dirty="0"/>
              <a:t>Restrict URLs within the crawl depth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Allow to </a:t>
            </a:r>
            <a:r>
              <a:rPr lang="en-US" dirty="0">
                <a:solidFill>
                  <a:srgbClr val="FF6600"/>
                </a:solidFill>
              </a:rPr>
              <a:t>go to other domains from seed URLs</a:t>
            </a:r>
          </a:p>
          <a:p>
            <a:pPr lvl="2"/>
            <a:r>
              <a:rPr lang="en-US" dirty="0"/>
              <a:t>Reject URLs with too many path-segment pattern repetitions</a:t>
            </a:r>
          </a:p>
          <a:p>
            <a:pPr lvl="2"/>
            <a:r>
              <a:rPr lang="en-US" dirty="0"/>
              <a:t>Reject URLs with too many segments in the path </a:t>
            </a:r>
          </a:p>
          <a:p>
            <a:pPr lvl="1"/>
            <a:r>
              <a:rPr lang="en-US" dirty="0"/>
              <a:t>Customized filters (for </a:t>
            </a:r>
            <a:r>
              <a:rPr lang="en-US" dirty="0" err="1"/>
              <a:t>CiteSeerX</a:t>
            </a:r>
            <a:r>
              <a:rPr lang="en-US" dirty="0"/>
              <a:t>) 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Limit crawl scopes to be within whitelist domains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r>
              <a:rPr lang="en-US" dirty="0"/>
              <a:t>reject URLs in blacklisted domain/host names</a:t>
            </a:r>
          </a:p>
          <a:p>
            <a:pPr lvl="2"/>
            <a:r>
              <a:rPr lang="en-US" dirty="0"/>
              <a:t>avoid visit </a:t>
            </a:r>
            <a:r>
              <a:rPr lang="en-US" dirty="0" err="1"/>
              <a:t>javascript</a:t>
            </a:r>
            <a:r>
              <a:rPr lang="en-US" dirty="0"/>
              <a:t> URLs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Formats of Saved Files</a:t>
            </a:r>
            <a:endParaRPr lang="en-US" dirty="0"/>
          </a:p>
          <a:p>
            <a:pPr lvl="1"/>
            <a:r>
              <a:rPr lang="en-US" dirty="0" err="1"/>
              <a:t>MirrorWriter</a:t>
            </a:r>
            <a:r>
              <a:rPr lang="en-US" dirty="0"/>
              <a:t>: save documents in </a:t>
            </a:r>
            <a:r>
              <a:rPr lang="en-US" dirty="0" smtClean="0"/>
              <a:t>hierarchical </a:t>
            </a:r>
            <a:r>
              <a:rPr lang="en-US" dirty="0"/>
              <a:t>order in their original file system</a:t>
            </a:r>
          </a:p>
          <a:p>
            <a:pPr lvl="1"/>
            <a:r>
              <a:rPr lang="en-US" dirty="0"/>
              <a:t>Only save documents with content-type = </a:t>
            </a:r>
            <a:r>
              <a:rPr lang="en-US" sz="1900" b="1" dirty="0">
                <a:solidFill>
                  <a:srgbClr val="3366FF"/>
                </a:solidFill>
                <a:latin typeface="Courier New"/>
                <a:cs typeface="Courier New"/>
              </a:rPr>
              <a:t>application/</a:t>
            </a:r>
            <a:r>
              <a:rPr lang="en-US" sz="1900" b="1" dirty="0" err="1">
                <a:solidFill>
                  <a:srgbClr val="3366FF"/>
                </a:solidFill>
                <a:latin typeface="Courier New"/>
                <a:cs typeface="Courier New"/>
              </a:rPr>
              <a:t>pdf</a:t>
            </a:r>
            <a:endParaRPr lang="en-US" sz="2100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lvl="1"/>
            <a:r>
              <a:rPr lang="en-US" dirty="0"/>
              <a:t>Alternative: </a:t>
            </a:r>
            <a:r>
              <a:rPr lang="en-US" dirty="0" err="1" smtClean="0"/>
              <a:t>WARCWriter</a:t>
            </a:r>
            <a:r>
              <a:rPr lang="en-US" dirty="0" smtClean="0"/>
              <a:t> </a:t>
            </a:r>
            <a:r>
              <a:rPr lang="en-US" dirty="0"/>
              <a:t>(need special tools to extract documents out, e.g., </a:t>
            </a:r>
            <a:r>
              <a:rPr lang="en-US" dirty="0" smtClean="0"/>
              <a:t>CDI)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585306" y="3003825"/>
            <a:ext cx="430696" cy="1181652"/>
          </a:xfrm>
          <a:prstGeom prst="curved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Crawling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Ethics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Crawlers </a:t>
            </a:r>
            <a:r>
              <a:rPr lang="en-US" sz="2800" dirty="0">
                <a:latin typeface="Calibri" charset="0"/>
              </a:rPr>
              <a:t>can cause trouble, even unwillingly, if not properly designed to be </a:t>
            </a:r>
            <a:r>
              <a:rPr lang="ja-JP" altLang="en-US" sz="2800" dirty="0">
                <a:latin typeface="Calibri" charset="0"/>
              </a:rPr>
              <a:t>“</a:t>
            </a:r>
            <a:r>
              <a:rPr lang="en-US" sz="2800" dirty="0">
                <a:latin typeface="Calibri" charset="0"/>
              </a:rPr>
              <a:t>polite</a:t>
            </a:r>
            <a:r>
              <a:rPr lang="ja-JP" altLang="en-US" sz="2800" dirty="0">
                <a:latin typeface="Calibri" charset="0"/>
              </a:rPr>
              <a:t>”</a:t>
            </a:r>
            <a:r>
              <a:rPr lang="en-US" sz="2800" dirty="0">
                <a:latin typeface="Calibri" charset="0"/>
              </a:rPr>
              <a:t> and </a:t>
            </a:r>
            <a:r>
              <a:rPr lang="ja-JP" altLang="en-US" sz="2800" dirty="0">
                <a:latin typeface="Calibri" charset="0"/>
              </a:rPr>
              <a:t>“</a:t>
            </a:r>
            <a:r>
              <a:rPr lang="en-US" sz="2800" dirty="0">
                <a:latin typeface="Calibri" charset="0"/>
              </a:rPr>
              <a:t>ethical</a:t>
            </a:r>
            <a:r>
              <a:rPr lang="ja-JP" altLang="en-US" sz="2800" dirty="0">
                <a:latin typeface="Calibri" charset="0"/>
              </a:rPr>
              <a:t>”</a:t>
            </a:r>
            <a:endParaRPr lang="en-US" sz="28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For example</a:t>
            </a:r>
            <a:r>
              <a:rPr lang="en-US" dirty="0" smtClean="0">
                <a:latin typeface="Calibri" charset="0"/>
              </a:rPr>
              <a:t>,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err="1" smtClean="0">
                <a:latin typeface="Calibri" charset="0"/>
              </a:rPr>
              <a:t>CiteSeer</a:t>
            </a:r>
            <a:r>
              <a:rPr lang="zh-CN" altLang="en-US" dirty="0" smtClean="0">
                <a:latin typeface="Calibri" charset="0"/>
              </a:rPr>
              <a:t>X </a:t>
            </a:r>
            <a:r>
              <a:rPr lang="en-US" altLang="zh-CN" dirty="0" smtClean="0">
                <a:latin typeface="Calibri" charset="0"/>
              </a:rPr>
              <a:t>used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to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be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brought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down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due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to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overwhelmingly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crawling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activities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from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sz="17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baiduspider</a:t>
            </a:r>
            <a:r>
              <a:rPr lang="en-US" altLang="zh-CN" dirty="0" smtClean="0">
                <a:latin typeface="Calibri" charset="0"/>
              </a:rPr>
              <a:t>.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S</a:t>
            </a:r>
            <a:r>
              <a:rPr lang="en-US" dirty="0" smtClean="0">
                <a:latin typeface="Calibri" charset="0"/>
              </a:rPr>
              <a:t>ending </a:t>
            </a:r>
            <a:r>
              <a:rPr lang="en-US" dirty="0">
                <a:latin typeface="Calibri" charset="0"/>
              </a:rPr>
              <a:t>too many requests in rapid succession to a single server can amount to a Denial of Service (</a:t>
            </a:r>
            <a:r>
              <a:rPr lang="en-US" dirty="0" err="1">
                <a:latin typeface="Calibri" charset="0"/>
              </a:rPr>
              <a:t>DoS</a:t>
            </a:r>
            <a:r>
              <a:rPr lang="en-US" dirty="0">
                <a:latin typeface="Calibri" charset="0"/>
              </a:rPr>
              <a:t>) attack!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Server administrator and users will be upset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Crawler developer/admin IP address may be </a:t>
            </a:r>
            <a:r>
              <a:rPr lang="en-US" sz="2400" dirty="0" smtClean="0">
                <a:latin typeface="Calibri" charset="0"/>
              </a:rPr>
              <a:t>blacklisted</a:t>
            </a:r>
          </a:p>
          <a:p>
            <a:pPr>
              <a:lnSpc>
                <a:spcPct val="90000"/>
              </a:lnSpc>
            </a:pPr>
            <a:r>
              <a:rPr lang="en-US" altLang="zh-CN" sz="2800" dirty="0" err="1" smtClean="0">
                <a:latin typeface="Calibri" charset="0"/>
              </a:rPr>
              <a:t>CiteSeerX</a:t>
            </a:r>
            <a:r>
              <a:rPr lang="zh-CN" altLang="en-US" sz="2800" dirty="0" smtClean="0">
                <a:latin typeface="Calibri" charset="0"/>
              </a:rPr>
              <a:t> </a:t>
            </a:r>
            <a:r>
              <a:rPr lang="en-US" altLang="zh-CN" sz="2800" dirty="0" smtClean="0">
                <a:latin typeface="Calibri" charset="0"/>
              </a:rPr>
              <a:t>Crawler</a:t>
            </a:r>
            <a:r>
              <a:rPr lang="zh-CN" altLang="en-US" sz="2800" dirty="0" smtClean="0">
                <a:latin typeface="Calibri" charset="0"/>
              </a:rPr>
              <a:t> </a:t>
            </a:r>
            <a:r>
              <a:rPr lang="en-US" altLang="zh-CN" sz="2800" dirty="0" smtClean="0">
                <a:latin typeface="Calibri" charset="0"/>
              </a:rPr>
              <a:t>Setups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 smtClean="0">
                <a:latin typeface="Calibri" charset="0"/>
              </a:rPr>
              <a:t>delayFactor</a:t>
            </a:r>
            <a:r>
              <a:rPr lang="en-US" altLang="zh-CN" dirty="0" smtClean="0">
                <a:latin typeface="Calibri" charset="0"/>
              </a:rPr>
              <a:t> = 10: a very polite setting (probably too polite). For example, if it took 100 milliseconds to fetch the last URL from a host, the frontier will wait 1000 milliseconds before allowing another URI from that host to be processed.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 smtClean="0">
                <a:latin typeface="Calibri" charset="0"/>
              </a:rPr>
              <a:t>minDelayMs</a:t>
            </a:r>
            <a:r>
              <a:rPr lang="en-US" altLang="zh-CN" dirty="0" smtClean="0">
                <a:latin typeface="Calibri" charset="0"/>
              </a:rPr>
              <a:t> = </a:t>
            </a:r>
            <a:r>
              <a:rPr lang="en-US" dirty="0" smtClean="0"/>
              <a:t>10000 (10 s): minimum time to wait </a:t>
            </a:r>
            <a:r>
              <a:rPr lang="en-US" dirty="0" err="1" smtClean="0"/>
              <a:t>til</a:t>
            </a:r>
            <a:r>
              <a:rPr lang="en-US" dirty="0" smtClean="0"/>
              <a:t> the next fetch, overriding delay time calculated by </a:t>
            </a:r>
            <a:r>
              <a:rPr lang="en-US" dirty="0" err="1" smtClean="0"/>
              <a:t>delayFactor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maxDelayMs</a:t>
            </a:r>
            <a:r>
              <a:rPr lang="en-US" dirty="0" smtClean="0"/>
              <a:t> =  1000000 (1000 s): maximum time to wait </a:t>
            </a:r>
            <a:r>
              <a:rPr lang="en-US" dirty="0" err="1" smtClean="0"/>
              <a:t>til</a:t>
            </a:r>
            <a:r>
              <a:rPr lang="en-US" dirty="0" smtClean="0"/>
              <a:t> the next fetch, overriding delay time </a:t>
            </a:r>
            <a:r>
              <a:rPr lang="en-US" dirty="0"/>
              <a:t>calculated by </a:t>
            </a:r>
            <a:r>
              <a:rPr lang="en-US" dirty="0" err="1"/>
              <a:t>delayFactor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altLang="zh-CN" dirty="0" err="1" smtClean="0">
                <a:latin typeface="Calibri" charset="0"/>
              </a:rPr>
              <a:t>retryDelaySeconds</a:t>
            </a:r>
            <a:r>
              <a:rPr lang="en-US" altLang="zh-CN" dirty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= 900: how long the wait period is between retries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 smtClean="0">
                <a:latin typeface="Calibri" charset="0"/>
              </a:rPr>
              <a:t>maxRetries</a:t>
            </a:r>
            <a:r>
              <a:rPr lang="en-US" altLang="zh-CN" dirty="0" smtClean="0">
                <a:latin typeface="Calibri" charset="0"/>
              </a:rPr>
              <a:t> = 30: </a:t>
            </a:r>
            <a:r>
              <a:rPr lang="en-US" dirty="0"/>
              <a:t>number of fetch retries attempted on a URI due to transient </a:t>
            </a:r>
            <a:r>
              <a:rPr lang="en-US" dirty="0" smtClean="0"/>
              <a:t>errors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Calibri" charset="0"/>
              </a:rPr>
              <a:t>Always honor </a:t>
            </a:r>
            <a:r>
              <a:rPr lang="en-US" altLang="zh-CN" sz="19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robots.txt</a:t>
            </a:r>
            <a:r>
              <a:rPr lang="en-US" altLang="zh-CN" dirty="0" smtClean="0">
                <a:latin typeface="Calibri" charset="0"/>
              </a:rPr>
              <a:t> </a:t>
            </a:r>
            <a:endParaRPr lang="en-US" sz="2800" dirty="0">
              <a:latin typeface="Calibri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 Database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29480"/>
              </p:ext>
            </p:extLst>
          </p:nvPr>
        </p:nvGraphicFramePr>
        <p:xfrm>
          <a:off x="629487" y="1523996"/>
          <a:ext cx="7063153" cy="30287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9670"/>
                <a:gridCol w="1765314"/>
                <a:gridCol w="3238169"/>
              </a:tblGrid>
              <a:tr h="3028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Field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int</a:t>
                      </a:r>
                      <a:r>
                        <a:rPr lang="en-US" sz="1200" dirty="0" smtClean="0"/>
                        <a:t>(11)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Document</a:t>
                      </a:r>
                      <a:r>
                        <a:rPr lang="en-US" sz="1200" baseline="0" dirty="0" smtClean="0"/>
                        <a:t> ID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url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varchar</a:t>
                      </a:r>
                      <a:r>
                        <a:rPr lang="en-US" sz="1200" dirty="0" smtClean="0"/>
                        <a:t>(255)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Document URL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md5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varchar</a:t>
                      </a:r>
                      <a:r>
                        <a:rPr lang="en-US" sz="1200" dirty="0" smtClean="0"/>
                        <a:t>(32)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url</a:t>
                      </a:r>
                      <a:r>
                        <a:rPr lang="en-US" sz="1200" dirty="0" smtClean="0"/>
                        <a:t> md5 value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host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varchar</a:t>
                      </a:r>
                      <a:r>
                        <a:rPr lang="en-US" sz="1200" dirty="0" smtClean="0"/>
                        <a:t>(255)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url</a:t>
                      </a:r>
                      <a:r>
                        <a:rPr lang="en-US" sz="1200" dirty="0" smtClean="0"/>
                        <a:t> host name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content_sha1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varchar</a:t>
                      </a:r>
                      <a:r>
                        <a:rPr lang="en-US" sz="1200" dirty="0" smtClean="0"/>
                        <a:t>(40)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document</a:t>
                      </a:r>
                      <a:r>
                        <a:rPr lang="en-US" sz="1200" baseline="0" dirty="0" smtClean="0"/>
                        <a:t> SHA1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discover_date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datetime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 time</a:t>
                      </a:r>
                      <a:r>
                        <a:rPr lang="en-US" sz="1200" baseline="0" dirty="0" smtClean="0"/>
                        <a:t> to crawl this </a:t>
                      </a:r>
                      <a:r>
                        <a:rPr lang="en-US" sz="1200" baseline="0" dirty="0" err="1" smtClean="0"/>
                        <a:t>url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update_date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datetime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last time</a:t>
                      </a:r>
                      <a:r>
                        <a:rPr lang="en-US" sz="1200" baseline="0" dirty="0" smtClean="0"/>
                        <a:t> to crawl this </a:t>
                      </a:r>
                      <a:r>
                        <a:rPr lang="en-US" sz="1200" baseline="0" dirty="0" err="1" smtClean="0"/>
                        <a:t>url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parent_id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int</a:t>
                      </a:r>
                      <a:r>
                        <a:rPr lang="en-US" sz="1200" dirty="0" smtClean="0"/>
                        <a:t>(11)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parent</a:t>
                      </a:r>
                      <a:r>
                        <a:rPr lang="en-US" sz="1200" baseline="0" dirty="0" smtClean="0"/>
                        <a:t> URL ID (foreign key)</a:t>
                      </a:r>
                      <a:endParaRPr lang="en-US" sz="1200" dirty="0"/>
                    </a:p>
                  </a:txBody>
                  <a:tcPr/>
                </a:tc>
              </a:tr>
              <a:tr h="3028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</a:t>
                      </a:r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int</a:t>
                      </a:r>
                      <a:r>
                        <a:rPr lang="en-US" sz="1200" dirty="0" smtClean="0"/>
                        <a:t>(11)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ingested or not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39484"/>
              </p:ext>
            </p:extLst>
          </p:nvPr>
        </p:nvGraphicFramePr>
        <p:xfrm>
          <a:off x="629488" y="4715563"/>
          <a:ext cx="7074008" cy="1939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0516"/>
                <a:gridCol w="1746788"/>
                <a:gridCol w="3186704"/>
              </a:tblGrid>
              <a:tr h="3233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Field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3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int</a:t>
                      </a:r>
                      <a:r>
                        <a:rPr lang="en-US" sz="1200" dirty="0" smtClean="0"/>
                        <a:t>(11)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parent URL ID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30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url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varchar</a:t>
                      </a:r>
                      <a:r>
                        <a:rPr lang="en-US" sz="1200" dirty="0" smtClean="0"/>
                        <a:t>(255)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parent</a:t>
                      </a:r>
                      <a:r>
                        <a:rPr lang="en-US" sz="1200" baseline="0" dirty="0" smtClean="0"/>
                        <a:t> URL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3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md5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varchar</a:t>
                      </a:r>
                      <a:r>
                        <a:rPr lang="en-US" sz="1200" dirty="0" smtClean="0"/>
                        <a:t>(32)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parent</a:t>
                      </a:r>
                      <a:r>
                        <a:rPr lang="en-US" sz="1200" baseline="0" dirty="0" smtClean="0"/>
                        <a:t> URL md5 value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30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first_crawl_date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datetime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</a:t>
                      </a:r>
                      <a:r>
                        <a:rPr lang="en-US" sz="1200" baseline="0" dirty="0" smtClean="0"/>
                        <a:t> of the first visit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30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last_crawl_date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datetime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 of</a:t>
                      </a:r>
                      <a:r>
                        <a:rPr lang="en-US" sz="1200" baseline="0" dirty="0" smtClean="0"/>
                        <a:t> the last visit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9080" y="3114261"/>
            <a:ext cx="14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documenturl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01760" y="5451062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parenturl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Crawler in the </a:t>
            </a:r>
            <a:r>
              <a:rPr lang="en-US" dirty="0" err="1" smtClean="0"/>
              <a:t>CiteSeerX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Modules in the crawler</a:t>
            </a:r>
          </a:p>
          <a:p>
            <a:r>
              <a:rPr lang="en-US" dirty="0" smtClean="0"/>
              <a:t>Hardware</a:t>
            </a:r>
          </a:p>
          <a:p>
            <a:r>
              <a:rPr lang="en-US" dirty="0" smtClean="0"/>
              <a:t>Choose the right crawler</a:t>
            </a:r>
          </a:p>
          <a:p>
            <a:r>
              <a:rPr lang="en-US" dirty="0" smtClean="0"/>
              <a:t>Configuration</a:t>
            </a:r>
          </a:p>
          <a:p>
            <a:r>
              <a:rPr lang="en-US" dirty="0" smtClean="0"/>
              <a:t>Crawl Document Importer</a:t>
            </a:r>
          </a:p>
          <a:p>
            <a:r>
              <a:rPr lang="en-US" dirty="0" err="1" smtClean="0"/>
              <a:t>CiteSeerX</a:t>
            </a:r>
            <a:r>
              <a:rPr lang="en-US" dirty="0" smtClean="0"/>
              <a:t> Crawling Stats</a:t>
            </a:r>
          </a:p>
          <a:p>
            <a:r>
              <a:rPr lang="en-US" dirty="0" smtClean="0"/>
              <a:t>Challenges and promising solutions</a:t>
            </a:r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98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Crawl</a:t>
            </a:r>
            <a:r>
              <a:rPr lang="zh-CN" altLang="en-US" dirty="0" smtClean="0"/>
              <a:t> </a:t>
            </a:r>
            <a:r>
              <a:rPr lang="en-US" altLang="zh-CN" dirty="0" smtClean="0"/>
              <a:t>Document</a:t>
            </a:r>
            <a:r>
              <a:rPr lang="zh-CN" altLang="en-US" dirty="0" smtClean="0"/>
              <a:t> </a:t>
            </a:r>
            <a:r>
              <a:rPr lang="zh-CN" altLang="zh-CN" dirty="0" smtClean="0"/>
              <a:t>I</a:t>
            </a:r>
            <a:r>
              <a:rPr lang="en-US" altLang="zh-CN" dirty="0" err="1" smtClean="0"/>
              <a:t>mporter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(CDI)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079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Python middleware used to import crawled/downloaded documents into the crawler database and </a:t>
            </a:r>
            <a:r>
              <a:rPr lang="en-US" dirty="0" smtClean="0"/>
              <a:t>repository, built on top of the </a:t>
            </a:r>
            <a:r>
              <a:rPr lang="en-US" dirty="0" err="1" smtClean="0"/>
              <a:t>django</a:t>
            </a:r>
            <a:r>
              <a:rPr lang="en-US" dirty="0" smtClean="0"/>
              <a:t> framework</a:t>
            </a:r>
            <a:endParaRPr lang="en-US" dirty="0"/>
          </a:p>
          <a:p>
            <a:r>
              <a:rPr lang="en-US" dirty="0"/>
              <a:t>The CDI plays as a “bridge” between the crawler and the crawl database/repository. </a:t>
            </a:r>
            <a:r>
              <a:rPr lang="en-US" dirty="0" err="1"/>
              <a:t>Heritrix</a:t>
            </a:r>
            <a:r>
              <a:rPr lang="en-US" dirty="0"/>
              <a:t> can be replaced by </a:t>
            </a:r>
            <a:r>
              <a:rPr lang="en-US" dirty="0" smtClean="0"/>
              <a:t>another crawled data </a:t>
            </a:r>
            <a:r>
              <a:rPr lang="en-US" dirty="0"/>
              <a:t>or </a:t>
            </a:r>
            <a:r>
              <a:rPr lang="en-US" dirty="0" smtClean="0"/>
              <a:t>a downloaded repository.</a:t>
            </a:r>
            <a:endParaRPr lang="en-US" dirty="0"/>
          </a:p>
          <a:p>
            <a:r>
              <a:rPr lang="en-US" dirty="0"/>
              <a:t>CDI </a:t>
            </a:r>
            <a:r>
              <a:rPr lang="en-US" dirty="0" smtClean="0"/>
              <a:t>supports </a:t>
            </a:r>
            <a:r>
              <a:rPr lang="en-US" dirty="0" err="1" smtClean="0"/>
              <a:t>Heritrix</a:t>
            </a:r>
            <a:r>
              <a:rPr lang="en-US" dirty="0" smtClean="0"/>
              <a:t> </a:t>
            </a:r>
            <a:r>
              <a:rPr lang="en-US" dirty="0" err="1" smtClean="0"/>
              <a:t>MirrorWriter</a:t>
            </a:r>
            <a:r>
              <a:rPr lang="en-US" dirty="0" smtClean="0"/>
              <a:t> and </a:t>
            </a:r>
            <a:r>
              <a:rPr lang="en-US" dirty="0" err="1" smtClean="0"/>
              <a:t>WARCWriter</a:t>
            </a:r>
            <a:r>
              <a:rPr lang="en-US" dirty="0" smtClean="0"/>
              <a:t> but </a:t>
            </a:r>
            <a:r>
              <a:rPr lang="en-US" dirty="0"/>
              <a:t>users can also write their own log parsers.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altLang="zh-CN" dirty="0" smtClean="0"/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23053" y="4426766"/>
            <a:ext cx="6684907" cy="1378688"/>
            <a:chOff x="1123053" y="3942558"/>
            <a:chExt cx="6684907" cy="1378688"/>
          </a:xfrm>
        </p:grpSpPr>
        <p:sp>
          <p:nvSpPr>
            <p:cNvPr id="21" name="Rounded Rectangle 20"/>
            <p:cNvSpPr/>
            <p:nvPr/>
          </p:nvSpPr>
          <p:spPr>
            <a:xfrm>
              <a:off x="1301629" y="3948557"/>
              <a:ext cx="710985" cy="374571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seeds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123053" y="4644554"/>
              <a:ext cx="1080451" cy="374571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tx1"/>
                  </a:solidFill>
                </a:rPr>
                <a:t>Heritrix</a:t>
              </a:r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3" name="Elbow Connector 11"/>
            <p:cNvCxnSpPr>
              <a:stCxn id="21" idx="2"/>
              <a:endCxn id="22" idx="0"/>
            </p:cNvCxnSpPr>
            <p:nvPr/>
          </p:nvCxnSpPr>
          <p:spPr>
            <a:xfrm>
              <a:off x="1657122" y="4323128"/>
              <a:ext cx="6157" cy="321426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2591551" y="4946675"/>
              <a:ext cx="489517" cy="374571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600541" y="4186920"/>
              <a:ext cx="1221127" cy="646986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crawl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downloads</a:t>
              </a:r>
            </a:p>
          </p:txBody>
        </p:sp>
        <p:cxnSp>
          <p:nvCxnSpPr>
            <p:cNvPr id="26" name="Elbow Connector 25"/>
            <p:cNvCxnSpPr>
              <a:stCxn id="22" idx="3"/>
              <a:endCxn id="25" idx="1"/>
            </p:cNvCxnSpPr>
            <p:nvPr/>
          </p:nvCxnSpPr>
          <p:spPr>
            <a:xfrm flipV="1">
              <a:off x="2203504" y="4510413"/>
              <a:ext cx="397037" cy="321427"/>
            </a:xfrm>
            <a:prstGeom prst="bentConnector3">
              <a:avLst/>
            </a:prstGeom>
            <a:noFill/>
            <a:ln w="127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2" idx="3"/>
              <a:endCxn id="24" idx="1"/>
            </p:cNvCxnSpPr>
            <p:nvPr/>
          </p:nvCxnSpPr>
          <p:spPr>
            <a:xfrm>
              <a:off x="2203504" y="4831840"/>
              <a:ext cx="388047" cy="302121"/>
            </a:xfrm>
            <a:prstGeom prst="bentConnector3">
              <a:avLst/>
            </a:prstGeom>
            <a:noFill/>
            <a:ln w="127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4287260" y="4323128"/>
              <a:ext cx="629563" cy="374571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  <a:effectLst>
              <a:glow rad="114300">
                <a:srgbClr val="CCFFCC">
                  <a:alpha val="40000"/>
                </a:srgbClr>
              </a:glo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CDI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528192" y="3942558"/>
              <a:ext cx="2100550" cy="374571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crawl database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28191" y="4611039"/>
              <a:ext cx="2279769" cy="646986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crawl repository </a:t>
              </a:r>
              <a:r>
                <a:rPr lang="en-US" sz="1600" dirty="0" smtClean="0">
                  <a:solidFill>
                    <a:schemeClr val="tx1"/>
                  </a:solidFill>
                </a:rPr>
                <a:t/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>
                  <a:solidFill>
                    <a:schemeClr val="tx1"/>
                  </a:solidFill>
                </a:rPr>
                <a:t>document+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metadata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31" name="Elbow Connector 30"/>
            <p:cNvCxnSpPr>
              <a:stCxn id="25" idx="3"/>
              <a:endCxn id="28" idx="1"/>
            </p:cNvCxnSpPr>
            <p:nvPr/>
          </p:nvCxnSpPr>
          <p:spPr>
            <a:xfrm>
              <a:off x="3821668" y="4510413"/>
              <a:ext cx="465592" cy="1"/>
            </a:xfrm>
            <a:prstGeom prst="bentConnector3">
              <a:avLst/>
            </a:prstGeom>
            <a:noFill/>
            <a:ln w="127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4" idx="3"/>
              <a:endCxn id="28" idx="2"/>
            </p:cNvCxnSpPr>
            <p:nvPr/>
          </p:nvCxnSpPr>
          <p:spPr>
            <a:xfrm flipV="1">
              <a:off x="3081068" y="4697699"/>
              <a:ext cx="1520974" cy="436262"/>
            </a:xfrm>
            <a:prstGeom prst="bentConnector2">
              <a:avLst/>
            </a:prstGeom>
            <a:noFill/>
            <a:ln w="127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8" idx="3"/>
              <a:endCxn id="29" idx="1"/>
            </p:cNvCxnSpPr>
            <p:nvPr/>
          </p:nvCxnSpPr>
          <p:spPr>
            <a:xfrm flipV="1">
              <a:off x="4916823" y="4129844"/>
              <a:ext cx="611369" cy="380570"/>
            </a:xfrm>
            <a:prstGeom prst="bentConnector3">
              <a:avLst>
                <a:gd name="adj1" fmla="val 50000"/>
              </a:avLst>
            </a:prstGeom>
            <a:noFill/>
            <a:ln w="127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8" idx="3"/>
              <a:endCxn id="30" idx="1"/>
            </p:cNvCxnSpPr>
            <p:nvPr/>
          </p:nvCxnSpPr>
          <p:spPr>
            <a:xfrm>
              <a:off x="4916823" y="4510414"/>
              <a:ext cx="611368" cy="424118"/>
            </a:xfrm>
            <a:prstGeom prst="bentConnector3">
              <a:avLst>
                <a:gd name="adj1" fmla="val 50000"/>
              </a:avLst>
            </a:prstGeom>
            <a:noFill/>
            <a:ln w="127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0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CiteSeerX</a:t>
            </a:r>
            <a:r>
              <a:rPr lang="en-US" dirty="0" smtClean="0"/>
              <a:t> Crawl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Crawl speed (full speed):</a:t>
            </a:r>
          </a:p>
          <a:p>
            <a:pPr lvl="1"/>
            <a:r>
              <a:rPr lang="en-US" dirty="0" smtClean="0"/>
              <a:t>40-100 URLs/second</a:t>
            </a:r>
          </a:p>
          <a:p>
            <a:pPr lvl="1"/>
            <a:r>
              <a:rPr lang="en-US" dirty="0" smtClean="0"/>
              <a:t>100,000-200,000 PDFs per day</a:t>
            </a:r>
          </a:p>
          <a:p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#document URLs: 27.6 million</a:t>
            </a:r>
          </a:p>
          <a:p>
            <a:pPr lvl="1"/>
            <a:r>
              <a:rPr lang="en-US" dirty="0" smtClean="0"/>
              <a:t>Size: 13GB (managed by MySQL)</a:t>
            </a:r>
          </a:p>
          <a:p>
            <a:r>
              <a:rPr lang="en-US" dirty="0" smtClean="0"/>
              <a:t>Repository </a:t>
            </a:r>
          </a:p>
          <a:p>
            <a:pPr lvl="1"/>
            <a:r>
              <a:rPr lang="en-US" dirty="0" smtClean="0"/>
              <a:t>26TB</a:t>
            </a:r>
          </a:p>
          <a:p>
            <a:r>
              <a:rPr lang="en-US" altLang="zh-CN" dirty="0" smtClean="0"/>
              <a:t>Document</a:t>
            </a:r>
            <a:r>
              <a:rPr lang="zh-CN" altLang="en-US" dirty="0" smtClean="0"/>
              <a:t> </a:t>
            </a:r>
            <a:r>
              <a:rPr lang="zh-CN" altLang="zh-CN" dirty="0" smtClean="0"/>
              <a:t>Q</a:t>
            </a:r>
            <a:r>
              <a:rPr lang="en-US" altLang="zh-CN" dirty="0" err="1" smtClean="0"/>
              <a:t>uality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30–40%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academic</a:t>
            </a:r>
            <a:r>
              <a:rPr lang="zh-CN" altLang="en-US" dirty="0" smtClean="0"/>
              <a:t> </a:t>
            </a:r>
            <a:r>
              <a:rPr lang="zh-CN" altLang="zh-CN" dirty="0" smtClean="0"/>
              <a:t>d</a:t>
            </a:r>
            <a:r>
              <a:rPr lang="en-US" altLang="zh-CN" dirty="0" err="1" smtClean="0"/>
              <a:t>ocuments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2204"/>
              </p:ext>
            </p:extLst>
          </p:nvPr>
        </p:nvGraphicFramePr>
        <p:xfrm>
          <a:off x="5296452" y="4367695"/>
          <a:ext cx="3390348" cy="167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7478"/>
                <a:gridCol w="1352580"/>
                <a:gridCol w="1290290"/>
              </a:tblGrid>
              <a:tr h="29044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#Document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Domain</a:t>
                      </a:r>
                      <a:endParaRPr lang="en-US" sz="1600" dirty="0"/>
                    </a:p>
                  </a:txBody>
                  <a:tcPr/>
                </a:tc>
              </a:tr>
              <a:tr h="29044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764594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arxiv.org</a:t>
                      </a:r>
                      <a:endParaRPr lang="en-US" sz="1600" dirty="0"/>
                    </a:p>
                  </a:txBody>
                  <a:tcPr/>
                </a:tc>
              </a:tr>
              <a:tr h="29044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444090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nih.gov</a:t>
                      </a:r>
                      <a:endParaRPr lang="en-US" sz="1600" dirty="0"/>
                    </a:p>
                  </a:txBody>
                  <a:tcPr/>
                </a:tc>
              </a:tr>
              <a:tr h="29044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600" kern="1200" dirty="0" smtClean="0"/>
                        <a:t>295306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cmu.edu</a:t>
                      </a:r>
                      <a:endParaRPr lang="en-US" sz="1600" dirty="0"/>
                    </a:p>
                  </a:txBody>
                  <a:tcPr/>
                </a:tc>
              </a:tr>
              <a:tr h="29044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600" kern="1200" dirty="0" smtClean="0"/>
                        <a:t>284344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mit.edu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3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smtClean="0"/>
              <a:t>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 URLs</a:t>
            </a:r>
          </a:p>
          <a:p>
            <a:pPr lvl="1"/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Freshness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Solution: </a:t>
            </a:r>
          </a:p>
          <a:p>
            <a:pPr lvl="2"/>
            <a:r>
              <a:rPr lang="en-US" dirty="0" smtClean="0"/>
              <a:t>take advantage of giant search engines, e.g., Google, Bing</a:t>
            </a:r>
          </a:p>
          <a:p>
            <a:pPr lvl="2"/>
            <a:r>
              <a:rPr lang="en-US" dirty="0" smtClean="0"/>
              <a:t>sitemaps of other digital libraries</a:t>
            </a:r>
          </a:p>
          <a:p>
            <a:pPr lvl="2"/>
            <a:r>
              <a:rPr lang="en-US" dirty="0" smtClean="0"/>
              <a:t>open-access repositories, e.g., PubMed </a:t>
            </a:r>
          </a:p>
          <a:p>
            <a:r>
              <a:rPr lang="en-US" dirty="0" smtClean="0"/>
              <a:t>Increase the # of IPs</a:t>
            </a:r>
          </a:p>
          <a:p>
            <a:r>
              <a:rPr lang="en-US" dirty="0" smtClean="0"/>
              <a:t>Archive and Backup</a:t>
            </a:r>
          </a:p>
          <a:p>
            <a:pPr lvl="1"/>
            <a:r>
              <a:rPr lang="en-US" dirty="0" smtClean="0"/>
              <a:t>Huge amount of space for archival data (data that are not frequently accessed)</a:t>
            </a:r>
          </a:p>
          <a:p>
            <a:pPr lvl="1"/>
            <a:r>
              <a:rPr lang="en-US" dirty="0" smtClean="0"/>
              <a:t>Cloud storage and/or Storage Area Network (SAN)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(</a:t>
            </a:r>
            <a:r>
              <a:rPr lang="en-US" u="sng" dirty="0" err="1" smtClean="0"/>
              <a:t>DecidingScope</a:t>
            </a:r>
            <a:r>
              <a:rPr lang="en-US" u="sng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crawl</a:t>
            </a:r>
            <a:r>
              <a:rPr lang="en-US" dirty="0"/>
              <a:t>-order: scope</a:t>
            </a:r>
          </a:p>
          <a:p>
            <a:pPr lvl="1"/>
            <a:r>
              <a:rPr lang="en-US" dirty="0"/>
              <a:t>decide-rules</a:t>
            </a:r>
          </a:p>
          <a:p>
            <a:pPr lvl="2"/>
            <a:r>
              <a:rPr lang="en-US" dirty="0" err="1"/>
              <a:t>rejectByDefault</a:t>
            </a:r>
            <a:endParaRPr lang="en-US" dirty="0"/>
          </a:p>
          <a:p>
            <a:pPr lvl="2"/>
            <a:r>
              <a:rPr lang="en-US" dirty="0" err="1"/>
              <a:t>acceptIfSurPrefixed</a:t>
            </a:r>
            <a:endParaRPr lang="en-US" dirty="0"/>
          </a:p>
          <a:p>
            <a:pPr lvl="2"/>
            <a:r>
              <a:rPr lang="en-US" dirty="0" err="1"/>
              <a:t>rejectIfTooManyHops</a:t>
            </a:r>
            <a:endParaRPr lang="en-US" dirty="0"/>
          </a:p>
          <a:p>
            <a:pPr lvl="2"/>
            <a:r>
              <a:rPr lang="en-US" sz="2200" dirty="0" err="1">
                <a:solidFill>
                  <a:srgbClr val="FF0000"/>
                </a:solidFill>
              </a:rPr>
              <a:t>acceptIfTranscluded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(remove to limit crawl </a:t>
            </a:r>
            <a:r>
              <a:rPr lang="en-US" sz="2200" dirty="0"/>
              <a:t>scope within </a:t>
            </a:r>
            <a:r>
              <a:rPr lang="en-US" sz="2200" dirty="0" smtClean="0"/>
              <a:t>whitelist domains</a:t>
            </a:r>
            <a:r>
              <a:rPr lang="en-US" sz="2200" dirty="0"/>
              <a:t>)</a:t>
            </a:r>
            <a:endParaRPr lang="en-US" dirty="0"/>
          </a:p>
          <a:p>
            <a:pPr lvl="2"/>
            <a:r>
              <a:rPr lang="en-US" dirty="0" err="1"/>
              <a:t>rejectIfPathological</a:t>
            </a:r>
            <a:endParaRPr lang="en-US" dirty="0"/>
          </a:p>
          <a:p>
            <a:pPr lvl="2"/>
            <a:r>
              <a:rPr lang="en-US" dirty="0"/>
              <a:t>reject4IfTooManyPathSegs</a:t>
            </a:r>
          </a:p>
          <a:p>
            <a:pPr lvl="2"/>
            <a:r>
              <a:rPr lang="en-US" dirty="0" err="1"/>
              <a:t>acceptIfPrerequisite</a:t>
            </a:r>
            <a:endParaRPr lang="en-US" dirty="0"/>
          </a:p>
          <a:p>
            <a:pPr lvl="2"/>
            <a:r>
              <a:rPr lang="en-US" sz="2200" dirty="0" err="1" smtClean="0">
                <a:solidFill>
                  <a:srgbClr val="3366FF"/>
                </a:solidFill>
              </a:rPr>
              <a:t>rejectIfOnDomain</a:t>
            </a:r>
            <a:r>
              <a:rPr lang="en-US" sz="2200" dirty="0" smtClean="0">
                <a:solidFill>
                  <a:srgbClr val="3366FF"/>
                </a:solidFill>
              </a:rPr>
              <a:t> (apply </a:t>
            </a:r>
            <a:r>
              <a:rPr lang="en-US" sz="2200" dirty="0">
                <a:solidFill>
                  <a:srgbClr val="3366FF"/>
                </a:solidFill>
              </a:rPr>
              <a:t>blacklist)</a:t>
            </a:r>
          </a:p>
          <a:p>
            <a:pPr lvl="2"/>
            <a:r>
              <a:rPr lang="en-US" sz="2200" dirty="0" err="1" smtClean="0">
                <a:solidFill>
                  <a:srgbClr val="3366FF"/>
                </a:solidFill>
              </a:rPr>
              <a:t>rejectIfMatchRegex</a:t>
            </a:r>
            <a:r>
              <a:rPr lang="en-US" sz="2200" dirty="0" smtClean="0">
                <a:solidFill>
                  <a:srgbClr val="3366FF"/>
                </a:solidFill>
              </a:rPr>
              <a:t> (reject </a:t>
            </a:r>
            <a:r>
              <a:rPr lang="en-US" sz="2200" dirty="0" err="1" smtClean="0">
                <a:solidFill>
                  <a:srgbClr val="3366FF"/>
                </a:solidFill>
              </a:rPr>
              <a:t>javascripts</a:t>
            </a:r>
            <a:r>
              <a:rPr lang="en-US" sz="2200" dirty="0">
                <a:solidFill>
                  <a:srgbClr val="3366FF"/>
                </a:solidFill>
              </a:rPr>
              <a:t>)</a:t>
            </a:r>
          </a:p>
          <a:p>
            <a:r>
              <a:rPr lang="en-US" dirty="0"/>
              <a:t>fetch-processors: HTTP</a:t>
            </a:r>
          </a:p>
          <a:p>
            <a:pPr lvl="1"/>
            <a:r>
              <a:rPr lang="en-US" dirty="0" err="1"/>
              <a:t>HTTP#decide-rules</a:t>
            </a:r>
            <a:endParaRPr lang="en-US" dirty="0"/>
          </a:p>
          <a:p>
            <a:pPr lvl="2"/>
            <a:r>
              <a:rPr lang="en-US" dirty="0"/>
              <a:t>mid-fetch-decide-rules</a:t>
            </a:r>
          </a:p>
          <a:p>
            <a:pPr lvl="3"/>
            <a:r>
              <a:rPr lang="en-US" sz="2200" dirty="0" err="1" smtClean="0">
                <a:solidFill>
                  <a:srgbClr val="3366FF"/>
                </a:solidFill>
              </a:rPr>
              <a:t>rejectMatchContentType</a:t>
            </a:r>
            <a:r>
              <a:rPr lang="en-US" dirty="0" smtClean="0">
                <a:solidFill>
                  <a:srgbClr val="3366FF"/>
                </a:solidFill>
              </a:rPr>
              <a:t> (</a:t>
            </a:r>
            <a:r>
              <a:rPr lang="en-US" sz="2200" dirty="0" smtClean="0">
                <a:solidFill>
                  <a:srgbClr val="3366FF"/>
                </a:solidFill>
              </a:rPr>
              <a:t>reject </a:t>
            </a:r>
            <a:r>
              <a:rPr lang="en-US" sz="2200" dirty="0" err="1" smtClean="0">
                <a:solidFill>
                  <a:srgbClr val="3366FF"/>
                </a:solidFill>
              </a:rPr>
              <a:t>javascripts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>
                <a:solidFill>
                  <a:srgbClr val="3366FF"/>
                </a:solidFill>
              </a:rPr>
              <a:t>not ending with “.</a:t>
            </a:r>
            <a:r>
              <a:rPr lang="en-US" sz="2200" dirty="0" err="1">
                <a:solidFill>
                  <a:srgbClr val="3366FF"/>
                </a:solidFill>
              </a:rPr>
              <a:t>js</a:t>
            </a:r>
            <a:r>
              <a:rPr lang="en-US" sz="2200" dirty="0">
                <a:solidFill>
                  <a:srgbClr val="3366FF"/>
                </a:solidFill>
              </a:rPr>
              <a:t>”</a:t>
            </a:r>
            <a:r>
              <a:rPr lang="en-US" dirty="0">
                <a:solidFill>
                  <a:srgbClr val="3366FF"/>
                </a:solidFill>
              </a:rPr>
              <a:t>)</a:t>
            </a:r>
          </a:p>
          <a:p>
            <a:r>
              <a:rPr lang="en-US" dirty="0"/>
              <a:t>write-processors: </a:t>
            </a:r>
            <a:r>
              <a:rPr lang="en-US" dirty="0" err="1"/>
              <a:t>MirrorWriter</a:t>
            </a:r>
            <a:endParaRPr lang="en-US" dirty="0"/>
          </a:p>
          <a:p>
            <a:pPr lvl="1"/>
            <a:r>
              <a:rPr lang="en-US" dirty="0" err="1"/>
              <a:t>MirrorWriter#decide-rules</a:t>
            </a:r>
            <a:endParaRPr lang="en-US" dirty="0"/>
          </a:p>
          <a:p>
            <a:pPr lvl="2"/>
            <a:r>
              <a:rPr lang="en-US" sz="2200" dirty="0" err="1">
                <a:solidFill>
                  <a:srgbClr val="3366FF"/>
                </a:solidFill>
              </a:rPr>
              <a:t>rejectAll</a:t>
            </a:r>
            <a:r>
              <a:rPr lang="en-US" sz="2200" dirty="0">
                <a:solidFill>
                  <a:srgbClr val="3366FF"/>
                </a:solidFill>
              </a:rPr>
              <a:t> </a:t>
            </a:r>
            <a:r>
              <a:rPr lang="en-US" sz="2200" dirty="0" smtClean="0">
                <a:solidFill>
                  <a:srgbClr val="3366FF"/>
                </a:solidFill>
              </a:rPr>
              <a:t>(</a:t>
            </a:r>
            <a:r>
              <a:rPr lang="en-US" sz="2200" dirty="0">
                <a:solidFill>
                  <a:srgbClr val="3366FF"/>
                </a:solidFill>
              </a:rPr>
              <a:t>by default, do not write anything to disk)</a:t>
            </a:r>
          </a:p>
          <a:p>
            <a:pPr lvl="2"/>
            <a:r>
              <a:rPr lang="en-US" sz="2200" dirty="0" err="1">
                <a:solidFill>
                  <a:srgbClr val="3366FF"/>
                </a:solidFill>
              </a:rPr>
              <a:t>acceptIfMatchReg</a:t>
            </a:r>
            <a:r>
              <a:rPr lang="en-US" sz="2200" dirty="0">
                <a:solidFill>
                  <a:srgbClr val="3366FF"/>
                </a:solidFill>
              </a:rPr>
              <a:t> </a:t>
            </a:r>
            <a:r>
              <a:rPr lang="en-US" sz="2200" dirty="0" smtClean="0">
                <a:solidFill>
                  <a:srgbClr val="3366FF"/>
                </a:solidFill>
              </a:rPr>
              <a:t>(</a:t>
            </a:r>
            <a:r>
              <a:rPr lang="en-US" sz="2200" dirty="0">
                <a:solidFill>
                  <a:srgbClr val="3366FF"/>
                </a:solidFill>
              </a:rPr>
              <a:t>only write PDF files to disk</a:t>
            </a:r>
            <a:r>
              <a:rPr lang="en-US" sz="2200" dirty="0" smtClean="0">
                <a:solidFill>
                  <a:srgbClr val="3366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15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of Using </a:t>
            </a:r>
            <a:r>
              <a:rPr lang="en-US" dirty="0" err="1" smtClean="0"/>
              <a:t>Heritrix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 strongly recommend users to start with the default configurations and change them little by little if you want to fully customize your crawler. A big change away from the default may cause unexpected results which is difficult to fix, unless you understand what you are doing.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545"/>
            <a:ext cx="8229600" cy="707630"/>
          </a:xfr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citeseerx.ist.psu.edu</a:t>
            </a:r>
            <a:endParaRPr lang="en-US" dirty="0"/>
          </a:p>
        </p:txBody>
      </p:sp>
      <p:pic>
        <p:nvPicPr>
          <p:cNvPr id="9" name="Picture 8" descr="Screen shot 2016-02-01 at 5.1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0175"/>
            <a:ext cx="7561359" cy="58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0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98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CiteSeerX</a:t>
            </a:r>
            <a:r>
              <a:rPr lang="en-US" sz="3600" smtClean="0"/>
              <a:t> facts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274"/>
            <a:ext cx="8229600" cy="5225490"/>
          </a:xfrm>
        </p:spPr>
        <p:txBody>
          <a:bodyPr>
            <a:noAutofit/>
          </a:bodyPr>
          <a:lstStyle/>
          <a:p>
            <a:r>
              <a:rPr lang="en-US" sz="1600" dirty="0"/>
              <a:t>Nearly a million unique users (from unique IP access) world wide, most in the </a:t>
            </a:r>
            <a:r>
              <a:rPr lang="en-US" sz="1600" dirty="0" smtClean="0"/>
              <a:t>USA</a:t>
            </a:r>
          </a:p>
          <a:p>
            <a:r>
              <a:rPr lang="en-US" sz="1600" dirty="0" smtClean="0"/>
              <a:t>Over </a:t>
            </a:r>
            <a:r>
              <a:rPr lang="en-US" sz="1600" dirty="0"/>
              <a:t>a billion hits per year. </a:t>
            </a:r>
            <a:endParaRPr lang="en-US" sz="1600" dirty="0" smtClean="0"/>
          </a:p>
          <a:p>
            <a:r>
              <a:rPr lang="en-US" sz="1600" dirty="0" smtClean="0"/>
              <a:t>170 </a:t>
            </a:r>
            <a:r>
              <a:rPr lang="en-US" sz="1600" dirty="0"/>
              <a:t>million documents downloaded annually. 	</a:t>
            </a:r>
            <a:endParaRPr lang="en-US" sz="1600" dirty="0" smtClean="0"/>
          </a:p>
          <a:p>
            <a:r>
              <a:rPr lang="en-US" sz="1600" dirty="0" smtClean="0"/>
              <a:t>42 </a:t>
            </a:r>
            <a:r>
              <a:rPr lang="en-US" sz="1600" dirty="0"/>
              <a:t>million queries annually (~1 trillion for Google; 1/25,000 of Google ). </a:t>
            </a:r>
          </a:p>
          <a:p>
            <a:r>
              <a:rPr lang="en-US" sz="1600" dirty="0" smtClean="0"/>
              <a:t>Over </a:t>
            </a:r>
            <a:r>
              <a:rPr lang="en-US" sz="1600" dirty="0"/>
              <a:t>6 million full text English documents and related </a:t>
            </a:r>
            <a:r>
              <a:rPr lang="en-US" sz="1600" dirty="0" smtClean="0"/>
              <a:t>metadata.</a:t>
            </a:r>
          </a:p>
          <a:p>
            <a:r>
              <a:rPr lang="en-US" sz="1600" b="1" i="1" dirty="0" smtClean="0"/>
              <a:t>Growth </a:t>
            </a:r>
            <a:r>
              <a:rPr lang="en-US" sz="1600" b="1" i="1" dirty="0"/>
              <a:t>from 3 million to nearly 7 million in 2 years and this is increasing. </a:t>
            </a:r>
          </a:p>
          <a:p>
            <a:r>
              <a:rPr lang="en-US" sz="1600" dirty="0" smtClean="0"/>
              <a:t>Related </a:t>
            </a:r>
            <a:r>
              <a:rPr lang="en-US" sz="1600" dirty="0"/>
              <a:t>metadata with 20 million author and 150 million citations mentions. </a:t>
            </a:r>
            <a:endParaRPr lang="en-US" sz="1600" dirty="0" smtClean="0"/>
          </a:p>
          <a:p>
            <a:r>
              <a:rPr lang="en-US" sz="1600" dirty="0" smtClean="0"/>
              <a:t>Citation </a:t>
            </a:r>
            <a:r>
              <a:rPr lang="en-US" sz="1600" dirty="0"/>
              <a:t>graph with 46 million nodes and 113 million edges. </a:t>
            </a:r>
          </a:p>
          <a:p>
            <a:r>
              <a:rPr lang="en-US" sz="1600" dirty="0" smtClean="0"/>
              <a:t>Metadata </a:t>
            </a:r>
            <a:r>
              <a:rPr lang="en-US" sz="1600" dirty="0"/>
              <a:t>shared weekly with researchers worldwide under a CC license; notable users </a:t>
            </a:r>
            <a:r>
              <a:rPr lang="en-US" sz="1600" dirty="0" smtClean="0"/>
              <a:t>are IBM</a:t>
            </a:r>
            <a:r>
              <a:rPr lang="en-US" sz="1600" dirty="0"/>
              <a:t>, </a:t>
            </a:r>
            <a:r>
              <a:rPr lang="en-US" sz="1600" dirty="0" err="1"/>
              <a:t>AllenAI</a:t>
            </a:r>
            <a:r>
              <a:rPr lang="en-US" sz="1600" dirty="0"/>
              <a:t>, Stanford, MIT, CMU, Princeton, UCL, Berkeley, Xerox </a:t>
            </a:r>
            <a:r>
              <a:rPr lang="en-US" sz="1600" dirty="0" err="1"/>
              <a:t>Parc</a:t>
            </a:r>
            <a:r>
              <a:rPr lang="en-US" sz="1600" dirty="0"/>
              <a:t>, </a:t>
            </a:r>
            <a:r>
              <a:rPr lang="en-US" sz="1600" dirty="0" smtClean="0"/>
              <a:t>Sandia</a:t>
            </a:r>
          </a:p>
          <a:p>
            <a:r>
              <a:rPr lang="en-US" sz="1600" dirty="0" smtClean="0"/>
              <a:t>OAI </a:t>
            </a:r>
            <a:r>
              <a:rPr lang="en-US" sz="1600" dirty="0"/>
              <a:t>metadata accessed 30 million times annually. </a:t>
            </a:r>
          </a:p>
          <a:p>
            <a:r>
              <a:rPr lang="en-US" sz="1600" dirty="0" smtClean="0"/>
              <a:t>URL </a:t>
            </a:r>
            <a:r>
              <a:rPr lang="en-US" sz="1600" dirty="0"/>
              <a:t>list of crawled and indexed scholarly documents with duplicates - 10 </a:t>
            </a:r>
            <a:r>
              <a:rPr lang="en-US" sz="1600" dirty="0" smtClean="0"/>
              <a:t>million. Adding </a:t>
            </a:r>
            <a:r>
              <a:rPr lang="en-US" sz="1600" dirty="0"/>
              <a:t>new documents at the rate of 200,000 a </a:t>
            </a:r>
            <a:r>
              <a:rPr lang="en-US" sz="1600" dirty="0" smtClean="0"/>
              <a:t>month.</a:t>
            </a:r>
          </a:p>
          <a:p>
            <a:r>
              <a:rPr lang="en-US" sz="1600" dirty="0" smtClean="0"/>
              <a:t>Query </a:t>
            </a:r>
            <a:r>
              <a:rPr lang="en-US" sz="1600" dirty="0"/>
              <a:t>"</a:t>
            </a:r>
            <a:r>
              <a:rPr lang="en-US" sz="1600" dirty="0" err="1"/>
              <a:t>CiteSeerX</a:t>
            </a:r>
            <a:r>
              <a:rPr lang="en-US" sz="1600" dirty="0"/>
              <a:t> OR </a:t>
            </a:r>
            <a:r>
              <a:rPr lang="en-US" sz="1600" dirty="0" err="1"/>
              <a:t>CiteSeer</a:t>
            </a:r>
            <a:r>
              <a:rPr lang="en-US" sz="1600" dirty="0"/>
              <a:t>" in Google returns nearly 9 million results. </a:t>
            </a:r>
          </a:p>
          <a:p>
            <a:r>
              <a:rPr lang="en-US" sz="1600" dirty="0" smtClean="0"/>
              <a:t>Consistently </a:t>
            </a:r>
            <a:r>
              <a:rPr lang="en-US" sz="1600" dirty="0"/>
              <a:t>ranked in the top 10 of world's repositories (</a:t>
            </a:r>
            <a:r>
              <a:rPr lang="en-US" sz="1600" dirty="0" err="1"/>
              <a:t>Webometrics</a:t>
            </a:r>
            <a:r>
              <a:rPr lang="en-US" sz="1600" dirty="0"/>
              <a:t>). </a:t>
            </a:r>
          </a:p>
          <a:p>
            <a:r>
              <a:rPr lang="en-US" sz="1600" dirty="0" err="1" smtClean="0"/>
              <a:t>MyCiteSeer</a:t>
            </a:r>
            <a:r>
              <a:rPr lang="en-US" sz="1600" dirty="0" smtClean="0"/>
              <a:t> </a:t>
            </a:r>
            <a:r>
              <a:rPr lang="en-US" sz="1600" dirty="0"/>
              <a:t>has over 50,000 users. </a:t>
            </a:r>
          </a:p>
          <a:p>
            <a:r>
              <a:rPr lang="en-US" sz="1600" dirty="0" smtClean="0"/>
              <a:t>All </a:t>
            </a:r>
            <a:r>
              <a:rPr lang="en-US" sz="1600" dirty="0"/>
              <a:t>data and metadata freely available under a CC license. </a:t>
            </a:r>
          </a:p>
          <a:p>
            <a:r>
              <a:rPr lang="en-US" sz="1600" dirty="0" smtClean="0"/>
              <a:t>All </a:t>
            </a:r>
            <a:r>
              <a:rPr lang="en-US" sz="1600" dirty="0"/>
              <a:t>code with documentation freely available under the Apache license. </a:t>
            </a:r>
          </a:p>
          <a:p>
            <a:r>
              <a:rPr lang="en-US" sz="1600" dirty="0" smtClean="0"/>
              <a:t>Public </a:t>
            </a:r>
            <a:r>
              <a:rPr lang="en-US" sz="1600" dirty="0"/>
              <a:t>document metadata extraction code for authors, titles, citations, author </a:t>
            </a:r>
            <a:r>
              <a:rPr lang="en-US" sz="1600" dirty="0" err="1"/>
              <a:t>disambiguation</a:t>
            </a:r>
            <a:r>
              <a:rPr lang="en-US" sz="1600" dirty="0" err="1" smtClean="0"/>
              <a:t>,tables</a:t>
            </a:r>
            <a:r>
              <a:rPr lang="en-US" sz="1600" dirty="0"/>
              <a:t>, and table data extraction.</a:t>
            </a:r>
            <a:endParaRPr lang="en-US" sz="1600" dirty="0" smtClean="0"/>
          </a:p>
          <a:p>
            <a:pPr marL="27432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781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5"/>
          <p:cNvSpPr/>
          <p:nvPr/>
        </p:nvSpPr>
        <p:spPr>
          <a:xfrm>
            <a:off x="2740694" y="1360022"/>
            <a:ext cx="6049579" cy="5057545"/>
          </a:xfrm>
          <a:custGeom>
            <a:avLst/>
            <a:gdLst>
              <a:gd name="connsiteX0" fmla="*/ 0 w 6049579"/>
              <a:gd name="connsiteY0" fmla="*/ 371337 h 2227980"/>
              <a:gd name="connsiteX1" fmla="*/ 371337 w 6049579"/>
              <a:gd name="connsiteY1" fmla="*/ 0 h 2227980"/>
              <a:gd name="connsiteX2" fmla="*/ 5678242 w 6049579"/>
              <a:gd name="connsiteY2" fmla="*/ 0 h 2227980"/>
              <a:gd name="connsiteX3" fmla="*/ 6049579 w 6049579"/>
              <a:gd name="connsiteY3" fmla="*/ 371337 h 2227980"/>
              <a:gd name="connsiteX4" fmla="*/ 6049579 w 6049579"/>
              <a:gd name="connsiteY4" fmla="*/ 1856643 h 2227980"/>
              <a:gd name="connsiteX5" fmla="*/ 5678242 w 6049579"/>
              <a:gd name="connsiteY5" fmla="*/ 2227980 h 2227980"/>
              <a:gd name="connsiteX6" fmla="*/ 371337 w 6049579"/>
              <a:gd name="connsiteY6" fmla="*/ 2227980 h 2227980"/>
              <a:gd name="connsiteX7" fmla="*/ 0 w 6049579"/>
              <a:gd name="connsiteY7" fmla="*/ 1856643 h 2227980"/>
              <a:gd name="connsiteX8" fmla="*/ 0 w 6049579"/>
              <a:gd name="connsiteY8" fmla="*/ 371337 h 2227980"/>
              <a:gd name="connsiteX0" fmla="*/ 0 w 6049579"/>
              <a:gd name="connsiteY0" fmla="*/ 371337 h 2227980"/>
              <a:gd name="connsiteX1" fmla="*/ 371337 w 6049579"/>
              <a:gd name="connsiteY1" fmla="*/ 0 h 2227980"/>
              <a:gd name="connsiteX2" fmla="*/ 5678242 w 6049579"/>
              <a:gd name="connsiteY2" fmla="*/ 0 h 2227980"/>
              <a:gd name="connsiteX3" fmla="*/ 6049579 w 6049579"/>
              <a:gd name="connsiteY3" fmla="*/ 371337 h 2227980"/>
              <a:gd name="connsiteX4" fmla="*/ 6049579 w 6049579"/>
              <a:gd name="connsiteY4" fmla="*/ 1856643 h 2227980"/>
              <a:gd name="connsiteX5" fmla="*/ 5678242 w 6049579"/>
              <a:gd name="connsiteY5" fmla="*/ 2227980 h 2227980"/>
              <a:gd name="connsiteX6" fmla="*/ 3787950 w 6049579"/>
              <a:gd name="connsiteY6" fmla="*/ 2227980 h 2227980"/>
              <a:gd name="connsiteX7" fmla="*/ 371337 w 6049579"/>
              <a:gd name="connsiteY7" fmla="*/ 2227980 h 2227980"/>
              <a:gd name="connsiteX8" fmla="*/ 0 w 6049579"/>
              <a:gd name="connsiteY8" fmla="*/ 1856643 h 2227980"/>
              <a:gd name="connsiteX9" fmla="*/ 0 w 6049579"/>
              <a:gd name="connsiteY9" fmla="*/ 371337 h 2227980"/>
              <a:gd name="connsiteX0" fmla="*/ 0 w 6049579"/>
              <a:gd name="connsiteY0" fmla="*/ 371337 h 5035234"/>
              <a:gd name="connsiteX1" fmla="*/ 371337 w 6049579"/>
              <a:gd name="connsiteY1" fmla="*/ 0 h 5035234"/>
              <a:gd name="connsiteX2" fmla="*/ 5678242 w 6049579"/>
              <a:gd name="connsiteY2" fmla="*/ 0 h 5035234"/>
              <a:gd name="connsiteX3" fmla="*/ 6049579 w 6049579"/>
              <a:gd name="connsiteY3" fmla="*/ 371337 h 5035234"/>
              <a:gd name="connsiteX4" fmla="*/ 6049579 w 6049579"/>
              <a:gd name="connsiteY4" fmla="*/ 1856643 h 5035234"/>
              <a:gd name="connsiteX5" fmla="*/ 5678242 w 6049579"/>
              <a:gd name="connsiteY5" fmla="*/ 2227980 h 5035234"/>
              <a:gd name="connsiteX6" fmla="*/ 3709962 w 6049579"/>
              <a:gd name="connsiteY6" fmla="*/ 5035234 h 5035234"/>
              <a:gd name="connsiteX7" fmla="*/ 371337 w 6049579"/>
              <a:gd name="connsiteY7" fmla="*/ 2227980 h 5035234"/>
              <a:gd name="connsiteX8" fmla="*/ 0 w 6049579"/>
              <a:gd name="connsiteY8" fmla="*/ 1856643 h 5035234"/>
              <a:gd name="connsiteX9" fmla="*/ 0 w 6049579"/>
              <a:gd name="connsiteY9" fmla="*/ 371337 h 5035234"/>
              <a:gd name="connsiteX0" fmla="*/ 0 w 6050363"/>
              <a:gd name="connsiteY0" fmla="*/ 371337 h 5046374"/>
              <a:gd name="connsiteX1" fmla="*/ 371337 w 6050363"/>
              <a:gd name="connsiteY1" fmla="*/ 0 h 5046374"/>
              <a:gd name="connsiteX2" fmla="*/ 5678242 w 6050363"/>
              <a:gd name="connsiteY2" fmla="*/ 0 h 5046374"/>
              <a:gd name="connsiteX3" fmla="*/ 6049579 w 6050363"/>
              <a:gd name="connsiteY3" fmla="*/ 371337 h 5046374"/>
              <a:gd name="connsiteX4" fmla="*/ 6049579 w 6050363"/>
              <a:gd name="connsiteY4" fmla="*/ 1856643 h 5046374"/>
              <a:gd name="connsiteX5" fmla="*/ 5867639 w 6050363"/>
              <a:gd name="connsiteY5" fmla="*/ 5046374 h 5046374"/>
              <a:gd name="connsiteX6" fmla="*/ 3709962 w 6050363"/>
              <a:gd name="connsiteY6" fmla="*/ 5035234 h 5046374"/>
              <a:gd name="connsiteX7" fmla="*/ 371337 w 6050363"/>
              <a:gd name="connsiteY7" fmla="*/ 2227980 h 5046374"/>
              <a:gd name="connsiteX8" fmla="*/ 0 w 6050363"/>
              <a:gd name="connsiteY8" fmla="*/ 1856643 h 5046374"/>
              <a:gd name="connsiteX9" fmla="*/ 0 w 6050363"/>
              <a:gd name="connsiteY9" fmla="*/ 371337 h 5046374"/>
              <a:gd name="connsiteX0" fmla="*/ 0 w 6060287"/>
              <a:gd name="connsiteY0" fmla="*/ 371337 h 5035234"/>
              <a:gd name="connsiteX1" fmla="*/ 371337 w 6060287"/>
              <a:gd name="connsiteY1" fmla="*/ 0 h 5035234"/>
              <a:gd name="connsiteX2" fmla="*/ 5678242 w 6060287"/>
              <a:gd name="connsiteY2" fmla="*/ 0 h 5035234"/>
              <a:gd name="connsiteX3" fmla="*/ 6049579 w 6060287"/>
              <a:gd name="connsiteY3" fmla="*/ 371337 h 5035234"/>
              <a:gd name="connsiteX4" fmla="*/ 6049579 w 6060287"/>
              <a:gd name="connsiteY4" fmla="*/ 1856643 h 5035234"/>
              <a:gd name="connsiteX5" fmla="*/ 5912203 w 6060287"/>
              <a:gd name="connsiteY5" fmla="*/ 5024095 h 5035234"/>
              <a:gd name="connsiteX6" fmla="*/ 3709962 w 6060287"/>
              <a:gd name="connsiteY6" fmla="*/ 5035234 h 5035234"/>
              <a:gd name="connsiteX7" fmla="*/ 371337 w 6060287"/>
              <a:gd name="connsiteY7" fmla="*/ 2227980 h 5035234"/>
              <a:gd name="connsiteX8" fmla="*/ 0 w 6060287"/>
              <a:gd name="connsiteY8" fmla="*/ 1856643 h 5035234"/>
              <a:gd name="connsiteX9" fmla="*/ 0 w 6060287"/>
              <a:gd name="connsiteY9" fmla="*/ 371337 h 5035234"/>
              <a:gd name="connsiteX0" fmla="*/ 0 w 6051731"/>
              <a:gd name="connsiteY0" fmla="*/ 371337 h 5046375"/>
              <a:gd name="connsiteX1" fmla="*/ 371337 w 6051731"/>
              <a:gd name="connsiteY1" fmla="*/ 0 h 5046375"/>
              <a:gd name="connsiteX2" fmla="*/ 5678242 w 6051731"/>
              <a:gd name="connsiteY2" fmla="*/ 0 h 5046375"/>
              <a:gd name="connsiteX3" fmla="*/ 6049579 w 6051731"/>
              <a:gd name="connsiteY3" fmla="*/ 371337 h 5046375"/>
              <a:gd name="connsiteX4" fmla="*/ 6049579 w 6051731"/>
              <a:gd name="connsiteY4" fmla="*/ 1856643 h 5046375"/>
              <a:gd name="connsiteX5" fmla="*/ 5878780 w 6051731"/>
              <a:gd name="connsiteY5" fmla="*/ 5046375 h 5046375"/>
              <a:gd name="connsiteX6" fmla="*/ 3709962 w 6051731"/>
              <a:gd name="connsiteY6" fmla="*/ 5035234 h 5046375"/>
              <a:gd name="connsiteX7" fmla="*/ 371337 w 6051731"/>
              <a:gd name="connsiteY7" fmla="*/ 2227980 h 5046375"/>
              <a:gd name="connsiteX8" fmla="*/ 0 w 6051731"/>
              <a:gd name="connsiteY8" fmla="*/ 1856643 h 5046375"/>
              <a:gd name="connsiteX9" fmla="*/ 0 w 6051731"/>
              <a:gd name="connsiteY9" fmla="*/ 371337 h 5046375"/>
              <a:gd name="connsiteX0" fmla="*/ 0 w 6049579"/>
              <a:gd name="connsiteY0" fmla="*/ 371337 h 5046405"/>
              <a:gd name="connsiteX1" fmla="*/ 371337 w 6049579"/>
              <a:gd name="connsiteY1" fmla="*/ 0 h 5046405"/>
              <a:gd name="connsiteX2" fmla="*/ 5678242 w 6049579"/>
              <a:gd name="connsiteY2" fmla="*/ 0 h 5046405"/>
              <a:gd name="connsiteX3" fmla="*/ 6049579 w 6049579"/>
              <a:gd name="connsiteY3" fmla="*/ 371337 h 5046405"/>
              <a:gd name="connsiteX4" fmla="*/ 6049579 w 6049579"/>
              <a:gd name="connsiteY4" fmla="*/ 1856643 h 5046405"/>
              <a:gd name="connsiteX5" fmla="*/ 5878780 w 6049579"/>
              <a:gd name="connsiteY5" fmla="*/ 5046375 h 5046405"/>
              <a:gd name="connsiteX6" fmla="*/ 3709962 w 6049579"/>
              <a:gd name="connsiteY6" fmla="*/ 5035234 h 5046405"/>
              <a:gd name="connsiteX7" fmla="*/ 371337 w 6049579"/>
              <a:gd name="connsiteY7" fmla="*/ 2227980 h 5046405"/>
              <a:gd name="connsiteX8" fmla="*/ 0 w 6049579"/>
              <a:gd name="connsiteY8" fmla="*/ 1856643 h 5046405"/>
              <a:gd name="connsiteX9" fmla="*/ 0 w 6049579"/>
              <a:gd name="connsiteY9" fmla="*/ 371337 h 504640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37 w 6049579"/>
              <a:gd name="connsiteY7" fmla="*/ 2227980 h 5057545"/>
              <a:gd name="connsiteX8" fmla="*/ 0 w 6049579"/>
              <a:gd name="connsiteY8" fmla="*/ 1856643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27203 h 5057545"/>
              <a:gd name="connsiteX8" fmla="*/ 0 w 6049579"/>
              <a:gd name="connsiteY8" fmla="*/ 1856643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27203 h 5057545"/>
              <a:gd name="connsiteX8" fmla="*/ 0 w 6049579"/>
              <a:gd name="connsiteY8" fmla="*/ 1878923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27203 h 5057545"/>
              <a:gd name="connsiteX8" fmla="*/ 0 w 6049579"/>
              <a:gd name="connsiteY8" fmla="*/ 1878923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27203 h 5057545"/>
              <a:gd name="connsiteX8" fmla="*/ 22282 w 6049579"/>
              <a:gd name="connsiteY8" fmla="*/ 1945762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27203 h 5057545"/>
              <a:gd name="connsiteX8" fmla="*/ 33423 w 6049579"/>
              <a:gd name="connsiteY8" fmla="*/ 1923483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27203 h 5057545"/>
              <a:gd name="connsiteX8" fmla="*/ 33423 w 6049579"/>
              <a:gd name="connsiteY8" fmla="*/ 1968042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49483 h 5057545"/>
              <a:gd name="connsiteX8" fmla="*/ 33423 w 6049579"/>
              <a:gd name="connsiteY8" fmla="*/ 1968042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1949483 h 5057545"/>
              <a:gd name="connsiteX8" fmla="*/ 11141 w 6049579"/>
              <a:gd name="connsiteY8" fmla="*/ 2146281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24787 w 6049579"/>
              <a:gd name="connsiteY7" fmla="*/ 2172281 h 5057545"/>
              <a:gd name="connsiteX8" fmla="*/ 11141 w 6049579"/>
              <a:gd name="connsiteY8" fmla="*/ 2146281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24787 w 6049579"/>
              <a:gd name="connsiteY7" fmla="*/ 2138862 h 5057545"/>
              <a:gd name="connsiteX8" fmla="*/ 11141 w 6049579"/>
              <a:gd name="connsiteY8" fmla="*/ 2146281 h 5057545"/>
              <a:gd name="connsiteX9" fmla="*/ 0 w 6049579"/>
              <a:gd name="connsiteY9" fmla="*/ 371337 h 5057545"/>
              <a:gd name="connsiteX0" fmla="*/ 0 w 6049579"/>
              <a:gd name="connsiteY0" fmla="*/ 371337 h 5057545"/>
              <a:gd name="connsiteX1" fmla="*/ 371337 w 6049579"/>
              <a:gd name="connsiteY1" fmla="*/ 0 h 5057545"/>
              <a:gd name="connsiteX2" fmla="*/ 5678242 w 6049579"/>
              <a:gd name="connsiteY2" fmla="*/ 0 h 5057545"/>
              <a:gd name="connsiteX3" fmla="*/ 6049579 w 6049579"/>
              <a:gd name="connsiteY3" fmla="*/ 371337 h 5057545"/>
              <a:gd name="connsiteX4" fmla="*/ 6049579 w 6049579"/>
              <a:gd name="connsiteY4" fmla="*/ 1856643 h 5057545"/>
              <a:gd name="connsiteX5" fmla="*/ 6045896 w 6049579"/>
              <a:gd name="connsiteY5" fmla="*/ 5057515 h 5057545"/>
              <a:gd name="connsiteX6" fmla="*/ 3709962 w 6049579"/>
              <a:gd name="connsiteY6" fmla="*/ 5035234 h 5057545"/>
              <a:gd name="connsiteX7" fmla="*/ 3713646 w 6049579"/>
              <a:gd name="connsiteY7" fmla="*/ 2161141 h 5057545"/>
              <a:gd name="connsiteX8" fmla="*/ 11141 w 6049579"/>
              <a:gd name="connsiteY8" fmla="*/ 2146281 h 5057545"/>
              <a:gd name="connsiteX9" fmla="*/ 0 w 6049579"/>
              <a:gd name="connsiteY9" fmla="*/ 371337 h 50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9579" h="5057545">
                <a:moveTo>
                  <a:pt x="0" y="371337"/>
                </a:moveTo>
                <a:cubicBezTo>
                  <a:pt x="0" y="166253"/>
                  <a:pt x="166253" y="0"/>
                  <a:pt x="371337" y="0"/>
                </a:cubicBezTo>
                <a:lnTo>
                  <a:pt x="5678242" y="0"/>
                </a:lnTo>
                <a:cubicBezTo>
                  <a:pt x="5883326" y="0"/>
                  <a:pt x="6049579" y="166253"/>
                  <a:pt x="6049579" y="371337"/>
                </a:cubicBezTo>
                <a:lnTo>
                  <a:pt x="6049579" y="1856643"/>
                </a:lnTo>
                <a:cubicBezTo>
                  <a:pt x="6049579" y="2061727"/>
                  <a:pt x="6028159" y="5068655"/>
                  <a:pt x="6045896" y="5057515"/>
                </a:cubicBezTo>
                <a:lnTo>
                  <a:pt x="3709962" y="5035234"/>
                </a:lnTo>
                <a:cubicBezTo>
                  <a:pt x="3714904" y="4080916"/>
                  <a:pt x="3708704" y="3115459"/>
                  <a:pt x="3713646" y="2161141"/>
                </a:cubicBezTo>
                <a:lnTo>
                  <a:pt x="11141" y="2146281"/>
                </a:lnTo>
                <a:cubicBezTo>
                  <a:pt x="7427" y="1554633"/>
                  <a:pt x="3714" y="962985"/>
                  <a:pt x="0" y="371337"/>
                </a:cubicBezTo>
                <a:close/>
              </a:path>
            </a:pathLst>
          </a:custGeom>
          <a:solidFill>
            <a:srgbClr val="3366FF">
              <a:alpha val="50000"/>
            </a:srgbClr>
          </a:soli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dirty="0" err="1" smtClean="0"/>
              <a:t>CiteSeerX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15451" y="3710541"/>
            <a:ext cx="4616684" cy="2718135"/>
          </a:xfrm>
          <a:prstGeom prst="roundRect">
            <a:avLst>
              <a:gd name="adj" fmla="val 5453"/>
            </a:avLst>
          </a:prstGeom>
          <a:solidFill>
            <a:srgbClr val="92D05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lternate Process 5"/>
          <p:cNvSpPr/>
          <p:nvPr/>
        </p:nvSpPr>
        <p:spPr>
          <a:xfrm>
            <a:off x="2963566" y="2665125"/>
            <a:ext cx="1238072" cy="646986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6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web crawler</a:t>
            </a:r>
          </a:p>
        </p:txBody>
      </p:sp>
      <p:sp>
        <p:nvSpPr>
          <p:cNvPr id="7" name="Alternate Process 6"/>
          <p:cNvSpPr/>
          <p:nvPr/>
        </p:nvSpPr>
        <p:spPr>
          <a:xfrm>
            <a:off x="2963566" y="1565964"/>
            <a:ext cx="1238071" cy="646986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6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crawl database</a:t>
            </a:r>
          </a:p>
        </p:txBody>
      </p:sp>
      <p:sp>
        <p:nvSpPr>
          <p:cNvPr id="8" name="Alternate Process 7"/>
          <p:cNvSpPr/>
          <p:nvPr/>
        </p:nvSpPr>
        <p:spPr>
          <a:xfrm>
            <a:off x="5002321" y="1582902"/>
            <a:ext cx="1544702" cy="646986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6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crawl web server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4201637" y="1889457"/>
            <a:ext cx="800684" cy="1693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lternate Process 9"/>
          <p:cNvSpPr/>
          <p:nvPr/>
        </p:nvSpPr>
        <p:spPr>
          <a:xfrm>
            <a:off x="5014932" y="2664096"/>
            <a:ext cx="1519480" cy="646986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>
            <a:glow rad="127000">
              <a:srgbClr val="FFFF00">
                <a:alpha val="6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crawl repository</a:t>
            </a:r>
          </a:p>
        </p:txBody>
      </p:sp>
      <p:cxnSp>
        <p:nvCxnSpPr>
          <p:cNvPr id="11" name="Elbow Connector 10"/>
          <p:cNvCxnSpPr>
            <a:stCxn id="6" idx="3"/>
            <a:endCxn id="10" idx="1"/>
          </p:cNvCxnSpPr>
          <p:nvPr/>
        </p:nvCxnSpPr>
        <p:spPr>
          <a:xfrm flipV="1">
            <a:off x="4201638" y="2987589"/>
            <a:ext cx="813294" cy="102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1637" y="1550903"/>
            <a:ext cx="788998" cy="338554"/>
          </a:xfrm>
          <a:prstGeom prst="rect">
            <a:avLst/>
          </a:prstGeom>
          <a:noFill/>
          <a:ln>
            <a:noFill/>
          </a:ln>
          <a:effectLst>
            <a:glow rad="127000">
              <a:srgbClr val="FFFF00">
                <a:alpha val="69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django</a:t>
            </a:r>
            <a:endParaRPr lang="en-US" sz="16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Alternate Process 12"/>
          <p:cNvSpPr/>
          <p:nvPr/>
        </p:nvSpPr>
        <p:spPr>
          <a:xfrm>
            <a:off x="7516296" y="2290635"/>
            <a:ext cx="1184848" cy="37457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xtract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ion</a:t>
            </a:r>
            <a:endParaRPr lang="en-US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Straight Arrow Connector 91"/>
          <p:cNvCxnSpPr>
            <a:stCxn id="13" idx="1"/>
            <a:endCxn id="10" idx="3"/>
          </p:cNvCxnSpPr>
          <p:nvPr/>
        </p:nvCxnSpPr>
        <p:spPr>
          <a:xfrm rot="10800000" flipV="1">
            <a:off x="6534412" y="2477921"/>
            <a:ext cx="981884" cy="509668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3"/>
          <p:cNvCxnSpPr>
            <a:stCxn id="13" idx="1"/>
            <a:endCxn id="8" idx="3"/>
          </p:cNvCxnSpPr>
          <p:nvPr/>
        </p:nvCxnSpPr>
        <p:spPr>
          <a:xfrm rot="10800000">
            <a:off x="6547024" y="1906395"/>
            <a:ext cx="969273" cy="571526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2992" y="2664096"/>
            <a:ext cx="56107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NFS</a:t>
            </a:r>
          </a:p>
        </p:txBody>
      </p:sp>
      <p:sp>
        <p:nvSpPr>
          <p:cNvPr id="17" name="Manual Input 16"/>
          <p:cNvSpPr/>
          <p:nvPr/>
        </p:nvSpPr>
        <p:spPr>
          <a:xfrm>
            <a:off x="332230" y="4862455"/>
            <a:ext cx="1061919" cy="420410"/>
          </a:xfrm>
          <a:prstGeom prst="flowChartManualIn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traffic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" name="Alternate Process 17"/>
          <p:cNvSpPr/>
          <p:nvPr/>
        </p:nvSpPr>
        <p:spPr>
          <a:xfrm>
            <a:off x="3436718" y="4754331"/>
            <a:ext cx="1061919" cy="64698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web servers</a:t>
            </a:r>
          </a:p>
        </p:txBody>
      </p:sp>
      <p:sp>
        <p:nvSpPr>
          <p:cNvPr id="19" name="Alternate Process 18"/>
          <p:cNvSpPr/>
          <p:nvPr/>
        </p:nvSpPr>
        <p:spPr>
          <a:xfrm>
            <a:off x="4881648" y="4887645"/>
            <a:ext cx="1149513" cy="37457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repository</a:t>
            </a:r>
          </a:p>
        </p:txBody>
      </p:sp>
      <p:cxnSp>
        <p:nvCxnSpPr>
          <p:cNvPr id="20" name="Straight Arrow Connector 19"/>
          <p:cNvCxnSpPr>
            <a:stCxn id="18" idx="1"/>
            <a:endCxn id="21" idx="3"/>
          </p:cNvCxnSpPr>
          <p:nvPr/>
        </p:nvCxnSpPr>
        <p:spPr>
          <a:xfrm flipH="1">
            <a:off x="2931908" y="5077824"/>
            <a:ext cx="504810" cy="6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lternate Process 20"/>
          <p:cNvSpPr/>
          <p:nvPr/>
        </p:nvSpPr>
        <p:spPr>
          <a:xfrm>
            <a:off x="1848528" y="4754394"/>
            <a:ext cx="1083380" cy="64698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load balancer</a:t>
            </a:r>
          </a:p>
        </p:txBody>
      </p:sp>
      <p:cxnSp>
        <p:nvCxnSpPr>
          <p:cNvPr id="22" name="Elbow Connector 44"/>
          <p:cNvCxnSpPr>
            <a:stCxn id="17" idx="3"/>
            <a:endCxn id="21" idx="1"/>
          </p:cNvCxnSpPr>
          <p:nvPr/>
        </p:nvCxnSpPr>
        <p:spPr>
          <a:xfrm>
            <a:off x="1394149" y="5072660"/>
            <a:ext cx="454379" cy="522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lternate Process 22"/>
          <p:cNvSpPr/>
          <p:nvPr/>
        </p:nvSpPr>
        <p:spPr>
          <a:xfrm>
            <a:off x="4887127" y="5870843"/>
            <a:ext cx="1138554" cy="37457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database</a:t>
            </a:r>
          </a:p>
        </p:txBody>
      </p:sp>
      <p:cxnSp>
        <p:nvCxnSpPr>
          <p:cNvPr id="24" name="Elbow Connector 23"/>
          <p:cNvCxnSpPr>
            <a:stCxn id="19" idx="1"/>
            <a:endCxn id="18" idx="3"/>
          </p:cNvCxnSpPr>
          <p:nvPr/>
        </p:nvCxnSpPr>
        <p:spPr>
          <a:xfrm rot="10800000" flipV="1">
            <a:off x="4498638" y="5074930"/>
            <a:ext cx="383011" cy="2893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2"/>
            <a:endCxn id="38" idx="3"/>
          </p:cNvCxnSpPr>
          <p:nvPr/>
        </p:nvCxnSpPr>
        <p:spPr>
          <a:xfrm rot="5400000">
            <a:off x="6712580" y="3675880"/>
            <a:ext cx="2406815" cy="385466"/>
          </a:xfrm>
          <a:prstGeom prst="bentConnector2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25274" y="1594041"/>
            <a:ext cx="681867" cy="338554"/>
          </a:xfrm>
          <a:prstGeom prst="rect">
            <a:avLst/>
          </a:prstGeom>
          <a:noFill/>
          <a:ln>
            <a:noFill/>
          </a:ln>
          <a:effectLst>
            <a:glow rad="127000">
              <a:srgbClr val="FFFF00">
                <a:alpha val="69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API</a:t>
            </a:r>
          </a:p>
        </p:txBody>
      </p:sp>
      <p:cxnSp>
        <p:nvCxnSpPr>
          <p:cNvPr id="29" name="Straight Arrow Connector 34"/>
          <p:cNvCxnSpPr>
            <a:stCxn id="23" idx="1"/>
            <a:endCxn id="18" idx="2"/>
          </p:cNvCxnSpPr>
          <p:nvPr/>
        </p:nvCxnSpPr>
        <p:spPr>
          <a:xfrm rot="10800000">
            <a:off x="3967679" y="5401317"/>
            <a:ext cx="919449" cy="6568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Alternate Process 29"/>
          <p:cNvSpPr/>
          <p:nvPr/>
        </p:nvSpPr>
        <p:spPr>
          <a:xfrm>
            <a:off x="4887128" y="3937955"/>
            <a:ext cx="1138552" cy="37457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index</a:t>
            </a:r>
          </a:p>
        </p:txBody>
      </p:sp>
      <p:cxnSp>
        <p:nvCxnSpPr>
          <p:cNvPr id="31" name="Elbow Connector 30"/>
          <p:cNvCxnSpPr>
            <a:stCxn id="38" idx="1"/>
            <a:endCxn id="30" idx="3"/>
          </p:cNvCxnSpPr>
          <p:nvPr/>
        </p:nvCxnSpPr>
        <p:spPr>
          <a:xfrm rot="10800000">
            <a:off x="6025681" y="4125241"/>
            <a:ext cx="548061" cy="9467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0" idx="1"/>
            <a:endCxn id="18" idx="0"/>
          </p:cNvCxnSpPr>
          <p:nvPr/>
        </p:nvCxnSpPr>
        <p:spPr>
          <a:xfrm rot="10800000" flipV="1">
            <a:off x="3967678" y="4125241"/>
            <a:ext cx="919450" cy="6290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7" idx="2"/>
          </p:cNvCxnSpPr>
          <p:nvPr/>
        </p:nvCxnSpPr>
        <p:spPr>
          <a:xfrm flipV="1">
            <a:off x="3582602" y="2212950"/>
            <a:ext cx="0" cy="452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941546" y="2625148"/>
            <a:ext cx="1373127" cy="731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Internet</a:t>
            </a:r>
          </a:p>
        </p:txBody>
      </p:sp>
      <p:cxnSp>
        <p:nvCxnSpPr>
          <p:cNvPr id="35" name="Straight Arrow Connector 34"/>
          <p:cNvCxnSpPr>
            <a:stCxn id="34" idx="0"/>
            <a:endCxn id="6" idx="1"/>
          </p:cNvCxnSpPr>
          <p:nvPr/>
        </p:nvCxnSpPr>
        <p:spPr>
          <a:xfrm flipV="1">
            <a:off x="2313529" y="2988618"/>
            <a:ext cx="650037" cy="21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90090" y="2276057"/>
            <a:ext cx="560871" cy="338554"/>
          </a:xfrm>
          <a:prstGeom prst="rect">
            <a:avLst/>
          </a:prstGeom>
          <a:noFill/>
          <a:ln>
            <a:noFill/>
          </a:ln>
          <a:effectLst>
            <a:glow rad="127000">
              <a:srgbClr val="FFFF00">
                <a:alpha val="69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CDI</a:t>
            </a:r>
            <a:endParaRPr lang="en-US" sz="16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cxnSp>
        <p:nvCxnSpPr>
          <p:cNvPr id="37" name="Straight Arrow Connector 94"/>
          <p:cNvCxnSpPr>
            <a:stCxn id="23" idx="3"/>
            <a:endCxn id="38" idx="1"/>
          </p:cNvCxnSpPr>
          <p:nvPr/>
        </p:nvCxnSpPr>
        <p:spPr>
          <a:xfrm flipV="1">
            <a:off x="6025681" y="5072021"/>
            <a:ext cx="548060" cy="986108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lternate Process 37"/>
          <p:cNvSpPr/>
          <p:nvPr/>
        </p:nvSpPr>
        <p:spPr>
          <a:xfrm>
            <a:off x="6573741" y="4884735"/>
            <a:ext cx="1149513" cy="37457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ingestion</a:t>
            </a:r>
            <a:endParaRPr lang="en-US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Elbow Connector 38"/>
          <p:cNvCxnSpPr>
            <a:stCxn id="38" idx="1"/>
            <a:endCxn id="19" idx="3"/>
          </p:cNvCxnSpPr>
          <p:nvPr/>
        </p:nvCxnSpPr>
        <p:spPr>
          <a:xfrm rot="10800000" flipV="1">
            <a:off x="6031161" y="5072021"/>
            <a:ext cx="542580" cy="291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768360" y="4658163"/>
            <a:ext cx="3163675" cy="827713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306789" y="2697516"/>
            <a:ext cx="56087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CDI </a:t>
            </a:r>
          </a:p>
        </p:txBody>
      </p:sp>
    </p:spTree>
    <p:extLst>
      <p:ext uri="{BB962C8B-B14F-4D97-AF65-F5344CB8AC3E}">
        <p14:creationId xmlns:p14="http://schemas.microsoft.com/office/powerpoint/2010/main" val="71048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W</a:t>
            </a:r>
            <a:r>
              <a:rPr lang="en-US" dirty="0" smtClean="0">
                <a:solidFill>
                  <a:srgbClr val="008000"/>
                </a:solidFill>
              </a:rPr>
              <a:t>eb crawler</a:t>
            </a:r>
            <a:r>
              <a:rPr lang="en-US" dirty="0" smtClean="0"/>
              <a:t>: automatically download PDF files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rawl database</a:t>
            </a:r>
            <a:r>
              <a:rPr lang="en-US" dirty="0" smtClean="0"/>
              <a:t>: store document metadata (URLs etc.)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Crawl </a:t>
            </a:r>
            <a:r>
              <a:rPr lang="en-US" dirty="0">
                <a:solidFill>
                  <a:srgbClr val="008000"/>
                </a:solidFill>
              </a:rPr>
              <a:t>repository</a:t>
            </a:r>
            <a:r>
              <a:rPr lang="en-US" dirty="0"/>
              <a:t>: save imported documents and </a:t>
            </a:r>
            <a:r>
              <a:rPr lang="en-US" dirty="0" smtClean="0"/>
              <a:t>metadata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rawl web server</a:t>
            </a:r>
            <a:r>
              <a:rPr lang="en-US" dirty="0" smtClean="0"/>
              <a:t>: a web service where we can</a:t>
            </a:r>
          </a:p>
          <a:p>
            <a:pPr marL="813816" lvl="1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heck stats</a:t>
            </a:r>
          </a:p>
          <a:p>
            <a:pPr marL="813816" lvl="1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ubmit URLs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CDI Middleware</a:t>
            </a:r>
            <a:r>
              <a:rPr lang="en-US" dirty="0" smtClean="0"/>
              <a:t>: import crawled</a:t>
            </a:r>
            <a:r>
              <a:rPr lang="en-US" dirty="0"/>
              <a:t> </a:t>
            </a:r>
            <a:r>
              <a:rPr lang="en-US" dirty="0" smtClean="0"/>
              <a:t>documents to the crawl repository and database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rawl API</a:t>
            </a:r>
            <a:r>
              <a:rPr lang="en-US" dirty="0" smtClean="0"/>
              <a:t>: an API that</a:t>
            </a:r>
          </a:p>
          <a:p>
            <a:pPr marL="813816" lvl="1" indent="-457200">
              <a:buFont typeface="+mj-lt"/>
              <a:buAutoNum type="alphaLcPeriod"/>
            </a:pPr>
            <a:r>
              <a:rPr lang="en-US" dirty="0" smtClean="0"/>
              <a:t>Retrieve documents from crawl database. </a:t>
            </a:r>
          </a:p>
          <a:p>
            <a:pPr marL="813816" lvl="1" indent="-457200">
              <a:buFont typeface="+mj-lt"/>
              <a:buAutoNum type="alphaLcPeriod"/>
            </a:pPr>
            <a:r>
              <a:rPr lang="en-US" dirty="0" smtClean="0"/>
              <a:t>Set the state of a document in the crawl database  </a:t>
            </a:r>
          </a:p>
        </p:txBody>
      </p:sp>
    </p:spTree>
    <p:extLst>
      <p:ext uri="{BB962C8B-B14F-4D97-AF65-F5344CB8AC3E}">
        <p14:creationId xmlns:p14="http://schemas.microsoft.com/office/powerpoint/2010/main" val="38421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machines</a:t>
            </a:r>
          </a:p>
          <a:p>
            <a:pPr lvl="1"/>
            <a:r>
              <a:rPr lang="en-US" dirty="0" smtClean="0"/>
              <a:t>main crawl server</a:t>
            </a:r>
          </a:p>
          <a:p>
            <a:pPr lvl="1"/>
            <a:r>
              <a:rPr lang="en-US" dirty="0" smtClean="0"/>
              <a:t>secondary crawl server</a:t>
            </a:r>
          </a:p>
          <a:p>
            <a:pPr lvl="1"/>
            <a:r>
              <a:rPr lang="en-US" dirty="0" smtClean="0"/>
              <a:t>crawl database server</a:t>
            </a:r>
          </a:p>
          <a:p>
            <a:pPr lvl="1"/>
            <a:r>
              <a:rPr lang="en-US" dirty="0" smtClean="0"/>
              <a:t>crawl web server</a:t>
            </a:r>
          </a:p>
          <a:p>
            <a:r>
              <a:rPr lang="en-US" dirty="0" smtClean="0"/>
              <a:t>Our main crawler: 24 cores, 32GB RAM, 30TB storage</a:t>
            </a:r>
          </a:p>
        </p:txBody>
      </p:sp>
    </p:spTree>
    <p:extLst>
      <p:ext uri="{BB962C8B-B14F-4D97-AF65-F5344CB8AC3E}">
        <p14:creationId xmlns:p14="http://schemas.microsoft.com/office/powerpoint/2010/main" val="371501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Agent: </a:t>
            </a:r>
            <a:r>
              <a:rPr lang="en-US" i="1" dirty="0" err="1" smtClean="0"/>
              <a:t>citeseerxbot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altLang="zh-CN" dirty="0" smtClean="0"/>
              <a:t>focused</a:t>
            </a:r>
            <a:r>
              <a:rPr lang="zh-CN" altLang="en-US" dirty="0" smtClean="0"/>
              <a:t> </a:t>
            </a:r>
            <a:r>
              <a:rPr lang="en-US" dirty="0" smtClean="0"/>
              <a:t>crawler automatically downloading PDF files from the Web</a:t>
            </a:r>
          </a:p>
          <a:p>
            <a:r>
              <a:rPr lang="en-US" dirty="0" smtClean="0"/>
              <a:t>Current Setups </a:t>
            </a:r>
          </a:p>
          <a:p>
            <a:pPr lvl="1"/>
            <a:r>
              <a:rPr lang="en-US" dirty="0" smtClean="0"/>
              <a:t>Two instances</a:t>
            </a:r>
          </a:p>
          <a:p>
            <a:pPr lvl="2"/>
            <a:r>
              <a:rPr lang="en-US" dirty="0" smtClean="0"/>
              <a:t>Main crawler: crawl a list of high quality URLs we accumulated or gathered</a:t>
            </a:r>
          </a:p>
          <a:p>
            <a:pPr lvl="2"/>
            <a:r>
              <a:rPr lang="en-US" dirty="0" smtClean="0"/>
              <a:t>Secondary crawler: user submitted URLs</a:t>
            </a:r>
          </a:p>
          <a:p>
            <a:r>
              <a:rPr lang="en-US" dirty="0" smtClean="0"/>
              <a:t>Open </a:t>
            </a:r>
            <a:r>
              <a:rPr lang="en-US" dirty="0"/>
              <a:t>Source Crawlers ever used by </a:t>
            </a:r>
            <a:r>
              <a:rPr lang="en-US" dirty="0" err="1"/>
              <a:t>CiteSeerX</a:t>
            </a:r>
            <a:endParaRPr lang="en-US" i="1" dirty="0"/>
          </a:p>
          <a:p>
            <a:pPr lvl="1"/>
            <a:r>
              <a:rPr lang="en-US" i="1" dirty="0"/>
              <a:t>Python Crawler written by </a:t>
            </a:r>
            <a:r>
              <a:rPr lang="en-US" i="1" dirty="0" err="1"/>
              <a:t>Shuyi</a:t>
            </a:r>
            <a:r>
              <a:rPr lang="en-US" i="1" dirty="0"/>
              <a:t> </a:t>
            </a:r>
            <a:r>
              <a:rPr lang="en-US" i="1" dirty="0" err="1"/>
              <a:t>Zheng</a:t>
            </a:r>
            <a:r>
              <a:rPr lang="en-US" i="1" dirty="0"/>
              <a:t>: 2008 – 2012 </a:t>
            </a:r>
          </a:p>
          <a:p>
            <a:pPr lvl="1"/>
            <a:r>
              <a:rPr lang="en-US" i="1" dirty="0" err="1"/>
              <a:t>Heritrix</a:t>
            </a:r>
            <a:r>
              <a:rPr lang="en-US" i="1" dirty="0"/>
              <a:t> 1.14.4: 2012 – 2014</a:t>
            </a:r>
          </a:p>
          <a:p>
            <a:pPr lvl="1"/>
            <a:r>
              <a:rPr lang="en-US" i="1" dirty="0" err="1"/>
              <a:t>Heritrix</a:t>
            </a:r>
            <a:r>
              <a:rPr lang="en-US" i="1" dirty="0"/>
              <a:t> 3.3.0: 2014 – Now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07" y="5040823"/>
            <a:ext cx="1662193" cy="16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Right Crawler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369156"/>
              </p:ext>
            </p:extLst>
          </p:nvPr>
        </p:nvGraphicFramePr>
        <p:xfrm>
          <a:off x="457200" y="1600200"/>
          <a:ext cx="8476974" cy="43609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37751"/>
                <a:gridCol w="3494875"/>
                <a:gridCol w="3644348"/>
              </a:tblGrid>
              <a:tr h="429039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Crawlers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</a:t>
                      </a:r>
                      <a:endParaRPr lang="en-US" sz="1600" dirty="0"/>
                    </a:p>
                  </a:txBody>
                  <a:tcPr/>
                </a:tc>
              </a:tr>
              <a:tr h="10579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Python Crawler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Incremental</a:t>
                      </a:r>
                    </a:p>
                    <a:p>
                      <a:r>
                        <a:rPr lang="en-US" sz="1600" baseline="0" dirty="0" smtClean="0"/>
                        <a:t>Integrated with Crawl Repo and 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documentation and support, limited functionality,</a:t>
                      </a:r>
                      <a:r>
                        <a:rPr lang="en-US" sz="1600" baseline="0" dirty="0" smtClean="0"/>
                        <a:t> poor maintainability, e.g., not support Crawl-delay</a:t>
                      </a:r>
                      <a:endParaRPr lang="en-US" sz="1600" dirty="0"/>
                    </a:p>
                  </a:txBody>
                  <a:tcPr/>
                </a:tc>
              </a:tr>
              <a:tr h="10931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Heritrix</a:t>
                      </a:r>
                      <a:r>
                        <a:rPr lang="en-US" sz="1600" dirty="0" smtClean="0"/>
                        <a:t> 1.14.4</a:t>
                      </a:r>
                    </a:p>
                    <a:p>
                      <a:r>
                        <a:rPr lang="en-US" sz="1600" dirty="0" smtClean="0"/>
                        <a:t>(Java)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Friendly</a:t>
                      </a:r>
                      <a:r>
                        <a:rPr lang="en-US" sz="1600" baseline="0" dirty="0" smtClean="0"/>
                        <a:t> Web UI, most configurations</a:t>
                      </a:r>
                    </a:p>
                    <a:p>
                      <a:r>
                        <a:rPr lang="en-US" sz="1600" baseline="0" dirty="0" smtClean="0"/>
                        <a:t>Easy to run out-of-box</a:t>
                      </a:r>
                    </a:p>
                    <a:p>
                      <a:r>
                        <a:rPr lang="en-US" sz="1600" baseline="0" dirty="0" smtClean="0"/>
                        <a:t>Best for medium sized batch crawl</a:t>
                      </a:r>
                    </a:p>
                    <a:p>
                      <a:r>
                        <a:rPr lang="en-US" sz="1600" baseline="0" dirty="0" smtClean="0"/>
                        <a:t>Flexible saved data format: mirror, WARC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Files have to be saved in intermediate format</a:t>
                      </a:r>
                    </a:p>
                    <a:p>
                      <a:r>
                        <a:rPr lang="en-US" sz="1600" baseline="0" dirty="0" smtClean="0"/>
                        <a:t>Does not support concurrent jobs</a:t>
                      </a:r>
                    </a:p>
                    <a:p>
                      <a:r>
                        <a:rPr lang="en-US" sz="1600" baseline="0" dirty="0" smtClean="0"/>
                        <a:t>Not actively developed</a:t>
                      </a:r>
                    </a:p>
                  </a:txBody>
                  <a:tcPr/>
                </a:tc>
              </a:tr>
              <a:tr h="122859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Heritrix</a:t>
                      </a:r>
                      <a:r>
                        <a:rPr lang="en-US" sz="1600" dirty="0" smtClean="0"/>
                        <a:t> 3.3.0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(Java)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Scales well (10 M)</a:t>
                      </a:r>
                    </a:p>
                    <a:p>
                      <a:r>
                        <a:rPr lang="en-US" sz="1600" dirty="0" smtClean="0"/>
                        <a:t>Supports shell</a:t>
                      </a:r>
                      <a:r>
                        <a:rPr lang="en-US" sz="1600" baseline="0" dirty="0" smtClean="0"/>
                        <a:t> commands</a:t>
                      </a:r>
                    </a:p>
                    <a:p>
                      <a:r>
                        <a:rPr lang="en-US" sz="1600" baseline="0" dirty="0" smtClean="0"/>
                        <a:t>Flexible saved data format: mirror, WARC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Actively</a:t>
                      </a:r>
                      <a:r>
                        <a:rPr lang="en-US" sz="1600" baseline="0" dirty="0" smtClean="0"/>
                        <a:t> developed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600" baseline="0" dirty="0" smtClean="0"/>
                        <a:t>W</a:t>
                      </a:r>
                      <a:r>
                        <a:rPr lang="en-US" altLang="zh-CN" sz="1600" baseline="0" dirty="0" err="1" smtClean="0"/>
                        <a:t>eb</a:t>
                      </a:r>
                      <a:r>
                        <a:rPr lang="zh-CN" altLang="en-US" sz="1600" baseline="0" dirty="0" smtClean="0"/>
                        <a:t> </a:t>
                      </a:r>
                      <a:r>
                        <a:rPr lang="en-US" altLang="zh-CN" sz="1600" baseline="0" dirty="0" smtClean="0"/>
                        <a:t>UI</a:t>
                      </a:r>
                      <a:r>
                        <a:rPr lang="zh-CN" altLang="en-US" sz="1600" baseline="0" dirty="0" smtClean="0"/>
                        <a:t> </a:t>
                      </a:r>
                      <a:r>
                        <a:rPr lang="en-US" altLang="zh-CN" sz="1600" baseline="0" dirty="0" smtClean="0"/>
                        <a:t>not quite friendly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Configuration </a:t>
                      </a:r>
                      <a:r>
                        <a:rPr lang="en-US" sz="1600" dirty="0" smtClean="0"/>
                        <a:t>requires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altLang="zh-CN" sz="1600" dirty="0" smtClean="0"/>
                        <a:t>expertise</a:t>
                      </a:r>
                      <a:r>
                        <a:rPr lang="zh-CN" altLang="en-US" sz="1600" dirty="0" smtClean="0"/>
                        <a:t> </a:t>
                      </a:r>
                      <a:r>
                        <a:rPr lang="en-US" altLang="zh-CN" sz="1600" dirty="0" smtClean="0"/>
                        <a:t>knowledge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57972"/>
            <a:ext cx="328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them are multi-threaded.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0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904</TotalTime>
  <Words>1685</Words>
  <Application>Microsoft Macintosh PowerPoint</Application>
  <PresentationFormat>On-screen Show (4:3)</PresentationFormat>
  <Paragraphs>350</Paragraphs>
  <Slides>24</Slides>
  <Notes>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web crawling in CiteSeerX</vt:lpstr>
      <vt:lpstr>OUTLINE</vt:lpstr>
      <vt:lpstr>http://citeseerx.ist.psu.edu</vt:lpstr>
      <vt:lpstr>CiteSeerX facts</vt:lpstr>
      <vt:lpstr>Architecture of CiteSeerX </vt:lpstr>
      <vt:lpstr>Web Crawling Modules</vt:lpstr>
      <vt:lpstr>Hardware</vt:lpstr>
      <vt:lpstr>Agent: citeseerxbot </vt:lpstr>
      <vt:lpstr>Choose the Right Crawler</vt:lpstr>
      <vt:lpstr>Why do we need to configure a crawler?</vt:lpstr>
      <vt:lpstr>Configure Heritrix – 1 </vt:lpstr>
      <vt:lpstr>Configure Heritrix – 2</vt:lpstr>
      <vt:lpstr>Blacklist vs. Whitelist Policy </vt:lpstr>
      <vt:lpstr>Configure Heritrix – 3 </vt:lpstr>
      <vt:lpstr>Crawling Policy</vt:lpstr>
      <vt:lpstr>Generate Whitelist</vt:lpstr>
      <vt:lpstr>More Crawling Policy: Deciding Rules</vt:lpstr>
      <vt:lpstr>More Crawling Policy – Ethics </vt:lpstr>
      <vt:lpstr>Crawl Database </vt:lpstr>
      <vt:lpstr>Crawl Document Importer (CDI)</vt:lpstr>
      <vt:lpstr>CiteSeerX Crawl Stats</vt:lpstr>
      <vt:lpstr>Challenges and Solutions</vt:lpstr>
      <vt:lpstr>Filters (DecidingScope)</vt:lpstr>
      <vt:lpstr>Tips of Using Heritrix </vt:lpstr>
    </vt:vector>
  </TitlesOfParts>
  <Company>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Focused web crawling</dc:title>
  <dc:creator>Jian Wu</dc:creator>
  <cp:lastModifiedBy>PSU</cp:lastModifiedBy>
  <cp:revision>380</cp:revision>
  <dcterms:created xsi:type="dcterms:W3CDTF">2015-02-01T21:24:57Z</dcterms:created>
  <dcterms:modified xsi:type="dcterms:W3CDTF">2016-02-01T22:19:29Z</dcterms:modified>
</cp:coreProperties>
</file>