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5143500" type="screen16x9"/>
  <p:notesSz cx="6858000" cy="9144000"/>
  <p:embeddedFontLst>
    <p:embeddedFont>
      <p:font typeface="Consolas" panose="020B0609020204030204" pitchFamily="49" charset="0"/>
      <p:regular r:id="rId28"/>
      <p:bold r:id="rId29"/>
      <p:italic r:id="rId30"/>
      <p:boldItalic r:id="rId31"/>
    </p:embeddedFont>
    <p:embeddedFont>
      <p:font typeface="Lato" panose="020F0502020204030203" pitchFamily="34" charset="77"/>
      <p:regular r:id="rId32"/>
      <p:bold r:id="rId33"/>
      <p:italic r:id="rId34"/>
      <p:boldItalic r:id="rId35"/>
    </p:embeddedFont>
    <p:embeddedFont>
      <p:font typeface="Roboto" panose="02000000000000000000" pitchFamily="2" charset="0"/>
      <p:regular r:id="rId36"/>
      <p:bold r:id="rId37"/>
      <p:italic r:id="rId38"/>
      <p:boldItalic r:id="rId3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 varScale="1">
        <p:scale>
          <a:sx n="165" d="100"/>
          <a:sy n="165" d="100"/>
        </p:scale>
        <p:origin x="6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12.fntdata"/><Relationship Id="rId21" Type="http://schemas.openxmlformats.org/officeDocument/2006/relationships/slide" Target="slides/slide20.xml"/><Relationship Id="rId34" Type="http://schemas.openxmlformats.org/officeDocument/2006/relationships/font" Target="fonts/font7.fntdata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2.fntdata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5.fntdata"/><Relationship Id="rId37" Type="http://schemas.openxmlformats.org/officeDocument/2006/relationships/font" Target="fonts/font10.fntdata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1.fntdata"/><Relationship Id="rId36" Type="http://schemas.openxmlformats.org/officeDocument/2006/relationships/font" Target="fonts/font9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font" Target="fonts/font3.fntdata"/><Relationship Id="rId35" Type="http://schemas.openxmlformats.org/officeDocument/2006/relationships/font" Target="fonts/font8.fntdata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6.fntdata"/><Relationship Id="rId38" Type="http://schemas.openxmlformats.org/officeDocument/2006/relationships/font" Target="fonts/font1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" name="Google Shape;6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4" name="Google Shape;13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bcb75b4dea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gbcb75b4dea_1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1" name="Google Shape;16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0" name="Google Shape;17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2" name="Google Shape;182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ba543eec4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2" name="Google Shape;192;gba543eec4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ba543eec4c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2" name="Google Shape;202;gba543eec4c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ba543eec4c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2" name="Google Shape;212;gba543eec4c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ba543eec4c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2" name="Google Shape;222;gba543eec4c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4" name="Google Shape;234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2" name="Google Shape;7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1" name="Google Shape;241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8" name="Google Shape;248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9" name="Google Shape;7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bcb75b4de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bcb75b4de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0" name="Google Shape;12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bcb75b4dea_1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bcb75b4dea_1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7843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6" y="1819275"/>
            <a:ext cx="8222100" cy="9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6" y="2789130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2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4"/>
        </a:solid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1" y="1258525"/>
            <a:ext cx="82221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1" y="3304625"/>
            <a:ext cx="82221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2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accent4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2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3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71901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71901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523542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4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98251" y="16350"/>
            <a:ext cx="8826600" cy="6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523542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60951" y="2065350"/>
            <a:ext cx="8222100" cy="10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523542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6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471901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471901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body" idx="2"/>
          </p:nvPr>
        </p:nvSpPr>
        <p:spPr>
          <a:xfrm>
            <a:off x="4694251" y="1919075"/>
            <a:ext cx="39999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2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9" y="357800"/>
            <a:ext cx="2808000" cy="9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2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1" y="488250"/>
            <a:ext cx="62271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2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2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1" y="4696825"/>
            <a:ext cx="8382000" cy="4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2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 sz="10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1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 b="0" i="0" u="none" strike="noStrike" cap="non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1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 sz="14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2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doc.scrapy.org/en/latest/intro/tutorial.html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.scrapy.org/en/latest/intro/tutorial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doc.scrapy.org/en/latest/topics/settings.html" TargetMode="External"/><Relationship Id="rId7" Type="http://schemas.openxmlformats.org/officeDocument/2006/relationships/hyperlink" Target="http://www.googleguide.com/cached_pages.html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doc.scrapy.org/en/latest/topics/settings.html#std:setting-DOWNLOAD_DELAY" TargetMode="External"/><Relationship Id="rId5" Type="http://schemas.openxmlformats.org/officeDocument/2006/relationships/hyperlink" Target="https://doc.scrapy.org/en/latest/topics/downloader-middleware.html#std:setting-COOKIES_ENABLED" TargetMode="External"/><Relationship Id="rId4" Type="http://schemas.openxmlformats.org/officeDocument/2006/relationships/hyperlink" Target="https://doc.scrapy.org/en/latest/topics/practices.html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theodo.fr/2018/02/scrape-websites-5-minutes-scrapy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inode.com/docs/development/python/use-scrapy-to-extract-data-from-html-tags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urlsearch.commoncrawl.org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mmoncrawl.org/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3FHYFnwebYWmbU6seCn1CjbO07uxsDqx/view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ocs.google.com/presentation/d/1IWURHiSHrAUAX67-p2VJL75Bf7s4dNlEbJHh9q0c1kA/edit#slide=id.p" TargetMode="External"/><Relationship Id="rId4" Type="http://schemas.openxmlformats.org/officeDocument/2006/relationships/hyperlink" Target="https://drive.google.com/file/d/1TPnc8NZNwNybeO_1oOtLleGOYmXa0T4K/view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ist_of_HTTP_status_code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jsonlines.org/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docs.scrapy.org/en/latest/topics/architecture.ht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vg.up.ist.psu.edu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st441.ist.psu.edu:560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shauryr/ist441_scrapy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390526" y="1819275"/>
            <a:ext cx="8222100" cy="93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-GB"/>
              <a:t>Crawling using Scrapy</a:t>
            </a:r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1"/>
          </p:nvPr>
        </p:nvSpPr>
        <p:spPr>
          <a:xfrm>
            <a:off x="390526" y="2789131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 dirty="0"/>
              <a:t>IST 441 - Fall 2021</a:t>
            </a:r>
            <a:endParaRPr dirty="0"/>
          </a:p>
        </p:txBody>
      </p:sp>
      <p:sp>
        <p:nvSpPr>
          <p:cNvPr id="69" name="Google Shape;69;p13"/>
          <p:cNvSpPr txBox="1">
            <a:spLocks noGrp="1"/>
          </p:cNvSpPr>
          <p:nvPr>
            <p:ph type="subTitle" idx="1"/>
          </p:nvPr>
        </p:nvSpPr>
        <p:spPr>
          <a:xfrm>
            <a:off x="460951" y="4128305"/>
            <a:ext cx="8222100" cy="43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Shaurya Rohatgi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PhD Candidate, IST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2"/>
          <p:cNvSpPr txBox="1">
            <a:spLocks noGrp="1"/>
          </p:cNvSpPr>
          <p:nvPr>
            <p:ph type="title"/>
          </p:nvPr>
        </p:nvSpPr>
        <p:spPr>
          <a:xfrm>
            <a:off x="98251" y="16351"/>
            <a:ext cx="8826600" cy="6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Starting a Project in Scrapy</a:t>
            </a:r>
            <a:endParaRPr/>
          </a:p>
        </p:txBody>
      </p:sp>
      <p:sp>
        <p:nvSpPr>
          <p:cNvPr id="137" name="Google Shape;137;p22"/>
          <p:cNvSpPr txBox="1"/>
          <p:nvPr/>
        </p:nvSpPr>
        <p:spPr>
          <a:xfrm>
            <a:off x="6843401" y="4908150"/>
            <a:ext cx="24645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https://doc.scrapy.org/en/latest/intro/tutorial.html</a:t>
            </a:r>
            <a:endParaRPr sz="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2"/>
          <p:cNvSpPr txBox="1"/>
          <p:nvPr/>
        </p:nvSpPr>
        <p:spPr>
          <a:xfrm>
            <a:off x="7717800" y="1126525"/>
            <a:ext cx="1502400" cy="35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Creates Project files and directories</a:t>
            </a:r>
            <a:endParaRPr sz="1400" b="0" i="0" u="none" strike="noStrike" cap="non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2"/>
          <p:cNvSpPr/>
          <p:nvPr/>
        </p:nvSpPr>
        <p:spPr>
          <a:xfrm>
            <a:off x="4280625" y="1017975"/>
            <a:ext cx="3424200" cy="1724700"/>
          </a:xfrm>
          <a:prstGeom prst="curvedLeftArrow">
            <a:avLst>
              <a:gd name="adj1" fmla="val 10077"/>
              <a:gd name="adj2" fmla="val 50000"/>
              <a:gd name="adj3" fmla="val 21295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22"/>
          <p:cNvSpPr txBox="1">
            <a:spLocks noGrp="1"/>
          </p:cNvSpPr>
          <p:nvPr>
            <p:ph type="sldNum" idx="12"/>
          </p:nvPr>
        </p:nvSpPr>
        <p:spPr>
          <a:xfrm>
            <a:off x="8523542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GB"/>
              <a:t>10</a:t>
            </a:fld>
            <a:endParaRPr/>
          </a:p>
        </p:txBody>
      </p:sp>
      <p:pic>
        <p:nvPicPr>
          <p:cNvPr id="141" name="Google Shape;141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35550" y="1608338"/>
            <a:ext cx="3245063" cy="3535162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22"/>
          <p:cNvSpPr/>
          <p:nvPr/>
        </p:nvSpPr>
        <p:spPr>
          <a:xfrm>
            <a:off x="872326" y="841575"/>
            <a:ext cx="418500" cy="418500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22"/>
          <p:cNvSpPr txBox="1"/>
          <p:nvPr/>
        </p:nvSpPr>
        <p:spPr>
          <a:xfrm>
            <a:off x="1214625" y="858375"/>
            <a:ext cx="3862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marR="11430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latin typeface="Consolas"/>
                <a:ea typeface="Consolas"/>
                <a:cs typeface="Consolas"/>
                <a:sym typeface="Consolas"/>
              </a:rPr>
              <a:t>scrapy startproject stackcrawl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3"/>
          <p:cNvSpPr txBox="1">
            <a:spLocks noGrp="1"/>
          </p:cNvSpPr>
          <p:nvPr>
            <p:ph type="title"/>
          </p:nvPr>
        </p:nvSpPr>
        <p:spPr>
          <a:xfrm>
            <a:off x="98251" y="16351"/>
            <a:ext cx="8826600" cy="6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Starting a Project in Scrapy</a:t>
            </a:r>
            <a:endParaRPr/>
          </a:p>
        </p:txBody>
      </p:sp>
      <p:sp>
        <p:nvSpPr>
          <p:cNvPr id="149" name="Google Shape;149;p23"/>
          <p:cNvSpPr txBox="1"/>
          <p:nvPr/>
        </p:nvSpPr>
        <p:spPr>
          <a:xfrm>
            <a:off x="6843401" y="4908150"/>
            <a:ext cx="2464500" cy="31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https://doc.scrapy.org/en/latest/intro/tutorial.html</a:t>
            </a:r>
            <a:endParaRPr sz="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3"/>
          <p:cNvSpPr txBox="1"/>
          <p:nvPr/>
        </p:nvSpPr>
        <p:spPr>
          <a:xfrm>
            <a:off x="7717800" y="1126525"/>
            <a:ext cx="1502400" cy="35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Creates Project files and directories</a:t>
            </a:r>
            <a:endParaRPr sz="1400" b="0" i="0" u="none" strike="noStrike" cap="non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3"/>
          <p:cNvSpPr/>
          <p:nvPr/>
        </p:nvSpPr>
        <p:spPr>
          <a:xfrm>
            <a:off x="4280625" y="1017975"/>
            <a:ext cx="3424200" cy="1724700"/>
          </a:xfrm>
          <a:prstGeom prst="curvedLeftArrow">
            <a:avLst>
              <a:gd name="adj1" fmla="val 10077"/>
              <a:gd name="adj2" fmla="val 50000"/>
              <a:gd name="adj3" fmla="val 21295"/>
            </a:avLst>
          </a:prstGeom>
          <a:solidFill>
            <a:srgbClr val="FF00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3"/>
          <p:cNvSpPr txBox="1">
            <a:spLocks noGrp="1"/>
          </p:cNvSpPr>
          <p:nvPr>
            <p:ph type="sldNum" idx="12"/>
          </p:nvPr>
        </p:nvSpPr>
        <p:spPr>
          <a:xfrm>
            <a:off x="8523542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GB"/>
              <a:t>11</a:t>
            </a:fld>
            <a:endParaRPr/>
          </a:p>
        </p:txBody>
      </p:sp>
      <p:pic>
        <p:nvPicPr>
          <p:cNvPr id="153" name="Google Shape;153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35550" y="1608338"/>
            <a:ext cx="3245063" cy="3535162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23"/>
          <p:cNvSpPr/>
          <p:nvPr/>
        </p:nvSpPr>
        <p:spPr>
          <a:xfrm>
            <a:off x="872326" y="841575"/>
            <a:ext cx="418500" cy="418500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3"/>
          <p:cNvSpPr txBox="1"/>
          <p:nvPr/>
        </p:nvSpPr>
        <p:spPr>
          <a:xfrm>
            <a:off x="1214625" y="858375"/>
            <a:ext cx="3862800" cy="38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marR="114300" lvl="0" indent="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latin typeface="Consolas"/>
                <a:ea typeface="Consolas"/>
                <a:cs typeface="Consolas"/>
                <a:sym typeface="Consolas"/>
              </a:rPr>
              <a:t>scrapy startproject stackcrawl</a:t>
            </a:r>
            <a:endParaRPr sz="18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6" name="Google Shape;156;p23"/>
          <p:cNvSpPr/>
          <p:nvPr/>
        </p:nvSpPr>
        <p:spPr>
          <a:xfrm>
            <a:off x="663900" y="3488062"/>
            <a:ext cx="5322600" cy="1189800"/>
          </a:xfrm>
          <a:prstGeom prst="rect">
            <a:avLst/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3"/>
          <p:cNvSpPr txBox="1"/>
          <p:nvPr/>
        </p:nvSpPr>
        <p:spPr>
          <a:xfrm>
            <a:off x="4457425" y="3698700"/>
            <a:ext cx="1443900" cy="6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We write our spiders in this directory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3"/>
          <p:cNvSpPr/>
          <p:nvPr/>
        </p:nvSpPr>
        <p:spPr>
          <a:xfrm>
            <a:off x="453826" y="3233775"/>
            <a:ext cx="418500" cy="418500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4"/>
          <p:cNvSpPr txBox="1">
            <a:spLocks noGrp="1"/>
          </p:cNvSpPr>
          <p:nvPr>
            <p:ph type="title"/>
          </p:nvPr>
        </p:nvSpPr>
        <p:spPr>
          <a:xfrm>
            <a:off x="98251" y="16351"/>
            <a:ext cx="8826600" cy="6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Before Crawling - Understanding settings.py</a:t>
            </a:r>
            <a:endParaRPr/>
          </a:p>
        </p:txBody>
      </p:sp>
      <p:sp>
        <p:nvSpPr>
          <p:cNvPr id="164" name="Google Shape;164;p24"/>
          <p:cNvSpPr txBox="1"/>
          <p:nvPr/>
        </p:nvSpPr>
        <p:spPr>
          <a:xfrm>
            <a:off x="6604951" y="4713251"/>
            <a:ext cx="2670900" cy="35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https://doc.scrapy.org/en/latest/topics/settings.html</a:t>
            </a:r>
            <a:endParaRPr sz="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https://doc.scrapy.org/en/latest/topics/practices.html</a:t>
            </a:r>
            <a:endParaRPr sz="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5" name="Google Shape;165;p24"/>
          <p:cNvSpPr txBox="1"/>
          <p:nvPr/>
        </p:nvSpPr>
        <p:spPr>
          <a:xfrm>
            <a:off x="5394151" y="855625"/>
            <a:ext cx="3653100" cy="4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Avoid getting banned</a:t>
            </a:r>
            <a:br>
              <a:rPr lang="en-GB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189" marR="0" lvl="0" indent="-304792" algn="l" rtl="0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Lato"/>
              <a:buChar char="●"/>
            </a:pPr>
            <a:r>
              <a:rPr lang="en-GB" sz="1200" b="0" i="0" u="none" strike="noStrike" cap="non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rPr>
              <a:t>rotate your user agent from a pool of well-known ones from browsers (google around to get a list of them)</a:t>
            </a:r>
            <a:endParaRPr sz="1200" b="0" i="0" u="none" strike="noStrike" cap="none">
              <a:solidFill>
                <a:schemeClr val="lt2"/>
              </a:solidFill>
              <a:latin typeface="Lato"/>
              <a:ea typeface="Lato"/>
              <a:cs typeface="Lato"/>
              <a:sym typeface="Lato"/>
            </a:endParaRPr>
          </a:p>
          <a:p>
            <a:pPr marL="457189" marR="0" lvl="0" indent="-304792" algn="l" rtl="0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Lato"/>
              <a:buChar char="●"/>
            </a:pPr>
            <a:r>
              <a:rPr lang="en-GB" sz="1200" b="0" i="0" u="none" strike="noStrike" cap="non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rPr>
              <a:t>disable cookies (see </a:t>
            </a:r>
            <a:r>
              <a:rPr lang="en-GB" sz="900" b="1" i="0" u="sng" strike="noStrike" cap="none">
                <a:solidFill>
                  <a:schemeClr val="hlink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  <a:hlinkClick r:id="rId5"/>
              </a:rPr>
              <a:t>COOKIES_ENABLED</a:t>
            </a:r>
            <a:r>
              <a:rPr lang="en-GB" sz="1200" b="0" i="0" u="none" strike="noStrike" cap="non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rPr>
              <a:t>) as some sites may use cookies to spot bot behaviour</a:t>
            </a:r>
            <a:endParaRPr sz="1200" b="0" i="0" u="none" strike="noStrike" cap="none">
              <a:solidFill>
                <a:schemeClr val="lt2"/>
              </a:solidFill>
              <a:latin typeface="Lato"/>
              <a:ea typeface="Lato"/>
              <a:cs typeface="Lato"/>
              <a:sym typeface="Lato"/>
            </a:endParaRPr>
          </a:p>
          <a:p>
            <a:pPr marL="457189" marR="0" lvl="0" indent="-304792" algn="l" rtl="0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Lato"/>
              <a:buChar char="●"/>
            </a:pPr>
            <a:r>
              <a:rPr lang="en-GB" sz="1200" b="0" i="0" u="none" strike="noStrike" cap="non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rPr>
              <a:t>use download delays (</a:t>
            </a:r>
            <a:r>
              <a:rPr lang="en-GB" sz="1200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rPr>
              <a:t>5</a:t>
            </a:r>
            <a:r>
              <a:rPr lang="en-GB" sz="1200" b="0" i="0" u="none" strike="noStrike" cap="non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rPr>
              <a:t> or higher). See </a:t>
            </a:r>
            <a:r>
              <a:rPr lang="en-GB" sz="900" b="1" i="0" u="sng" strike="noStrike" cap="none">
                <a:solidFill>
                  <a:schemeClr val="hlink"/>
                </a:solidFill>
                <a:highlight>
                  <a:srgbClr val="FFFFFF"/>
                </a:highlight>
                <a:latin typeface="Consolas"/>
                <a:ea typeface="Consolas"/>
                <a:cs typeface="Consolas"/>
                <a:sym typeface="Consolas"/>
                <a:hlinkClick r:id="rId6"/>
              </a:rPr>
              <a:t>DOWNLOAD_DELAY</a:t>
            </a:r>
            <a:r>
              <a:rPr lang="en-GB" sz="1200" b="0" i="0" u="none" strike="noStrike" cap="non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rPr>
              <a:t> setting.</a:t>
            </a:r>
            <a:endParaRPr sz="1200" b="0" i="0" u="none" strike="noStrike" cap="none">
              <a:solidFill>
                <a:schemeClr val="lt2"/>
              </a:solidFill>
              <a:latin typeface="Lato"/>
              <a:ea typeface="Lato"/>
              <a:cs typeface="Lato"/>
              <a:sym typeface="Lato"/>
            </a:endParaRPr>
          </a:p>
          <a:p>
            <a:pPr marL="457189" marR="0" lvl="0" indent="-304792" algn="l" rtl="0">
              <a:lnSpc>
                <a:spcPct val="163636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Lato"/>
              <a:buChar char="●"/>
            </a:pPr>
            <a:r>
              <a:rPr lang="en-GB" sz="1200" b="0" i="0" u="none" strike="noStrike" cap="non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rPr>
              <a:t>if possible, use </a:t>
            </a:r>
            <a:r>
              <a:rPr lang="en-GB" sz="1200" b="0" i="0" u="sng" strike="noStrike" cap="none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7"/>
              </a:rPr>
              <a:t>Google cache</a:t>
            </a:r>
            <a:r>
              <a:rPr lang="en-GB" sz="1200" b="0" i="0" u="none" strike="noStrike" cap="none">
                <a:solidFill>
                  <a:schemeClr val="lt2"/>
                </a:solidFill>
                <a:latin typeface="Lato"/>
                <a:ea typeface="Lato"/>
                <a:cs typeface="Lato"/>
                <a:sym typeface="Lato"/>
              </a:rPr>
              <a:t> to fetch pages, instead of hitting the sites directly</a:t>
            </a:r>
            <a:endParaRPr sz="1200" b="0" i="0" u="none" strike="noStrike" cap="none">
              <a:solidFill>
                <a:schemeClr val="lt2"/>
              </a:solidFill>
              <a:latin typeface="Lato"/>
              <a:ea typeface="Lato"/>
              <a:cs typeface="Lato"/>
              <a:sym typeface="La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24"/>
          <p:cNvSpPr txBox="1">
            <a:spLocks noGrp="1"/>
          </p:cNvSpPr>
          <p:nvPr>
            <p:ph type="sldNum" idx="12"/>
          </p:nvPr>
        </p:nvSpPr>
        <p:spPr>
          <a:xfrm>
            <a:off x="8523542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GB"/>
              <a:t>12</a:t>
            </a:fld>
            <a:endParaRPr/>
          </a:p>
        </p:txBody>
      </p:sp>
      <p:pic>
        <p:nvPicPr>
          <p:cNvPr id="167" name="Google Shape;167;p2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152400" y="771451"/>
            <a:ext cx="4887624" cy="4219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5"/>
          <p:cNvSpPr txBox="1">
            <a:spLocks noGrp="1"/>
          </p:cNvSpPr>
          <p:nvPr>
            <p:ph type="title"/>
          </p:nvPr>
        </p:nvSpPr>
        <p:spPr>
          <a:xfrm>
            <a:off x="98251" y="16351"/>
            <a:ext cx="8826600" cy="6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Roadmap</a:t>
            </a:r>
            <a:endParaRPr/>
          </a:p>
        </p:txBody>
      </p:sp>
      <p:sp>
        <p:nvSpPr>
          <p:cNvPr id="173" name="Google Shape;173;p25"/>
          <p:cNvSpPr/>
          <p:nvPr/>
        </p:nvSpPr>
        <p:spPr>
          <a:xfrm>
            <a:off x="128300" y="952350"/>
            <a:ext cx="3781200" cy="6696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Website to be crawled</a:t>
            </a:r>
            <a:endParaRPr sz="12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/>
              <a:t>https://datascience.stackexchange.com/questions/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25"/>
          <p:cNvSpPr/>
          <p:nvPr/>
        </p:nvSpPr>
        <p:spPr>
          <a:xfrm>
            <a:off x="1625650" y="1621950"/>
            <a:ext cx="215700" cy="21540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25"/>
          <p:cNvSpPr/>
          <p:nvPr/>
        </p:nvSpPr>
        <p:spPr>
          <a:xfrm>
            <a:off x="6406001" y="712451"/>
            <a:ext cx="1331700" cy="1554900"/>
          </a:xfrm>
          <a:prstGeom prst="snip1Rect">
            <a:avLst>
              <a:gd name="adj" fmla="val 16667"/>
            </a:avLst>
          </a:prstGeom>
          <a:solidFill>
            <a:srgbClr val="FF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{ ‘url’:&lt;url 1&gt;, </a:t>
            </a:r>
            <a:endParaRPr sz="1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‘body’: &lt;full text&gt;}</a:t>
            </a:r>
            <a:endParaRPr sz="1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4571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457189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1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{ ‘url’:&lt;url n&gt;, </a:t>
            </a:r>
            <a:endParaRPr sz="1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‘body’: &lt;full text&gt;}</a:t>
            </a:r>
            <a:endParaRPr sz="10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25"/>
          <p:cNvSpPr txBox="1"/>
          <p:nvPr/>
        </p:nvSpPr>
        <p:spPr>
          <a:xfrm>
            <a:off x="7871851" y="1086301"/>
            <a:ext cx="10530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Jl file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Json lines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5"/>
          <p:cNvSpPr/>
          <p:nvPr/>
        </p:nvSpPr>
        <p:spPr>
          <a:xfrm>
            <a:off x="1730157" y="2267350"/>
            <a:ext cx="5546100" cy="1508700"/>
          </a:xfrm>
          <a:prstGeom prst="bentUpArrow">
            <a:avLst>
              <a:gd name="adj1" fmla="val 7184"/>
              <a:gd name="adj2" fmla="val 7395"/>
              <a:gd name="adj3" fmla="val 2151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25"/>
          <p:cNvSpPr txBox="1">
            <a:spLocks noGrp="1"/>
          </p:cNvSpPr>
          <p:nvPr>
            <p:ph type="sldNum" idx="12"/>
          </p:nvPr>
        </p:nvSpPr>
        <p:spPr>
          <a:xfrm>
            <a:off x="8523542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GB"/>
              <a:t>13</a:t>
            </a:fld>
            <a:endParaRPr/>
          </a:p>
        </p:txBody>
      </p:sp>
      <p:sp>
        <p:nvSpPr>
          <p:cNvPr id="179" name="Google Shape;179;p25"/>
          <p:cNvSpPr/>
          <p:nvPr/>
        </p:nvSpPr>
        <p:spPr>
          <a:xfrm>
            <a:off x="3235176" y="3582025"/>
            <a:ext cx="1368900" cy="279000"/>
          </a:xfrm>
          <a:prstGeom prst="roundRect">
            <a:avLst>
              <a:gd name="adj" fmla="val 16667"/>
            </a:avLst>
          </a:prstGeom>
          <a:solidFill>
            <a:srgbClr val="00FF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/>
              <a:t>getquestions</a:t>
            </a:r>
            <a:endParaRPr sz="11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6"/>
          <p:cNvSpPr txBox="1">
            <a:spLocks noGrp="1"/>
          </p:cNvSpPr>
          <p:nvPr>
            <p:ph type="title"/>
          </p:nvPr>
        </p:nvSpPr>
        <p:spPr>
          <a:xfrm>
            <a:off x="98251" y="16351"/>
            <a:ext cx="8826600" cy="6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Getting URLs to Crawl</a:t>
            </a:r>
            <a:endParaRPr/>
          </a:p>
        </p:txBody>
      </p:sp>
      <p:sp>
        <p:nvSpPr>
          <p:cNvPr id="185" name="Google Shape;185;p26"/>
          <p:cNvSpPr txBox="1"/>
          <p:nvPr/>
        </p:nvSpPr>
        <p:spPr>
          <a:xfrm>
            <a:off x="85925" y="656776"/>
            <a:ext cx="3162000" cy="3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CODE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6"/>
          <p:cNvSpPr txBox="1"/>
          <p:nvPr/>
        </p:nvSpPr>
        <p:spPr>
          <a:xfrm>
            <a:off x="6035525" y="885375"/>
            <a:ext cx="3527700" cy="3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Where is it 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50"/>
              <a:t>/data/team</a:t>
            </a:r>
            <a:r>
              <a:rPr lang="en-GB" sz="750" b="1"/>
              <a:t>&lt;ID&gt;</a:t>
            </a:r>
            <a:r>
              <a:rPr lang="en-GB" sz="750"/>
              <a:t>/crawler/stackcrawl/stackcrawl/spiders/body_scrapy.py</a:t>
            </a:r>
            <a:endParaRPr sz="11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Command to run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1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scrapy crawl </a:t>
            </a:r>
            <a:r>
              <a:rPr lang="en-GB" i="1"/>
              <a:t>getquestions</a:t>
            </a:r>
            <a:endParaRPr sz="1400" b="0" i="1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26"/>
          <p:cNvSpPr txBox="1">
            <a:spLocks noGrp="1"/>
          </p:cNvSpPr>
          <p:nvPr>
            <p:ph type="sldNum" idx="12"/>
          </p:nvPr>
        </p:nvSpPr>
        <p:spPr>
          <a:xfrm>
            <a:off x="8523542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GB"/>
              <a:t>14</a:t>
            </a:fld>
            <a:endParaRPr/>
          </a:p>
        </p:txBody>
      </p:sp>
      <p:pic>
        <p:nvPicPr>
          <p:cNvPr id="188" name="Google Shape;188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925" y="1099758"/>
            <a:ext cx="5949599" cy="5601291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26"/>
          <p:cNvSpPr/>
          <p:nvPr/>
        </p:nvSpPr>
        <p:spPr>
          <a:xfrm>
            <a:off x="45125" y="2313550"/>
            <a:ext cx="6031200" cy="3307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27"/>
          <p:cNvSpPr txBox="1">
            <a:spLocks noGrp="1"/>
          </p:cNvSpPr>
          <p:nvPr>
            <p:ph type="title"/>
          </p:nvPr>
        </p:nvSpPr>
        <p:spPr>
          <a:xfrm>
            <a:off x="98251" y="16351"/>
            <a:ext cx="8826600" cy="6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Getting URLs to Crawl</a:t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85925" y="656776"/>
            <a:ext cx="3162000" cy="3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CODE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27"/>
          <p:cNvSpPr txBox="1"/>
          <p:nvPr/>
        </p:nvSpPr>
        <p:spPr>
          <a:xfrm>
            <a:off x="6035525" y="885375"/>
            <a:ext cx="3527700" cy="3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Where is it 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50"/>
              <a:t>/data/team</a:t>
            </a:r>
            <a:r>
              <a:rPr lang="en-GB" sz="750" b="1"/>
              <a:t>&lt;ID&gt;</a:t>
            </a:r>
            <a:r>
              <a:rPr lang="en-GB" sz="750"/>
              <a:t>/crawler/stackcrawl/stackcrawl/spiders/body_scrapy.py</a:t>
            </a:r>
            <a:endParaRPr sz="11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Command to run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1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scrapy crawl </a:t>
            </a:r>
            <a:r>
              <a:rPr lang="en-GB" i="1"/>
              <a:t>getquestions</a:t>
            </a:r>
            <a:endParaRPr sz="1400" b="0" i="1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27"/>
          <p:cNvSpPr txBox="1">
            <a:spLocks noGrp="1"/>
          </p:cNvSpPr>
          <p:nvPr>
            <p:ph type="sldNum" idx="12"/>
          </p:nvPr>
        </p:nvSpPr>
        <p:spPr>
          <a:xfrm>
            <a:off x="8523542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GB"/>
              <a:t>15</a:t>
            </a:fld>
            <a:endParaRPr/>
          </a:p>
        </p:txBody>
      </p:sp>
      <p:pic>
        <p:nvPicPr>
          <p:cNvPr id="198" name="Google Shape;198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925" y="1099758"/>
            <a:ext cx="5949599" cy="5601291"/>
          </a:xfrm>
          <a:prstGeom prst="rect">
            <a:avLst/>
          </a:prstGeom>
          <a:noFill/>
          <a:ln>
            <a:noFill/>
          </a:ln>
        </p:spPr>
      </p:pic>
      <p:sp>
        <p:nvSpPr>
          <p:cNvPr id="199" name="Google Shape;199;p27"/>
          <p:cNvSpPr/>
          <p:nvPr/>
        </p:nvSpPr>
        <p:spPr>
          <a:xfrm>
            <a:off x="45125" y="2635450"/>
            <a:ext cx="6031200" cy="3307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8"/>
          <p:cNvSpPr txBox="1">
            <a:spLocks noGrp="1"/>
          </p:cNvSpPr>
          <p:nvPr>
            <p:ph type="title"/>
          </p:nvPr>
        </p:nvSpPr>
        <p:spPr>
          <a:xfrm>
            <a:off x="98251" y="16351"/>
            <a:ext cx="8826600" cy="6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Getting URLs to Crawl</a:t>
            </a:r>
            <a:endParaRPr/>
          </a:p>
        </p:txBody>
      </p:sp>
      <p:sp>
        <p:nvSpPr>
          <p:cNvPr id="205" name="Google Shape;205;p28"/>
          <p:cNvSpPr txBox="1"/>
          <p:nvPr/>
        </p:nvSpPr>
        <p:spPr>
          <a:xfrm>
            <a:off x="85925" y="656776"/>
            <a:ext cx="3162000" cy="3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CODE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28"/>
          <p:cNvSpPr txBox="1"/>
          <p:nvPr/>
        </p:nvSpPr>
        <p:spPr>
          <a:xfrm>
            <a:off x="6035525" y="885375"/>
            <a:ext cx="3527700" cy="3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Where is it 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50"/>
              <a:t>/data/team</a:t>
            </a:r>
            <a:r>
              <a:rPr lang="en-GB" sz="750" b="1"/>
              <a:t>&lt;ID&gt;</a:t>
            </a:r>
            <a:r>
              <a:rPr lang="en-GB" sz="750"/>
              <a:t>/crawler/stackcrawl/stackcrawl/spiders/body_scrapy.py</a:t>
            </a:r>
            <a:endParaRPr sz="11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Command to run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1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scrapy crawl </a:t>
            </a:r>
            <a:r>
              <a:rPr lang="en-GB" i="1"/>
              <a:t>getquestions</a:t>
            </a:r>
            <a:endParaRPr sz="1400" b="0" i="1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28"/>
          <p:cNvSpPr txBox="1">
            <a:spLocks noGrp="1"/>
          </p:cNvSpPr>
          <p:nvPr>
            <p:ph type="sldNum" idx="12"/>
          </p:nvPr>
        </p:nvSpPr>
        <p:spPr>
          <a:xfrm>
            <a:off x="8523542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GB"/>
              <a:t>16</a:t>
            </a:fld>
            <a:endParaRPr/>
          </a:p>
        </p:txBody>
      </p:sp>
      <p:pic>
        <p:nvPicPr>
          <p:cNvPr id="208" name="Google Shape;208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925" y="1099758"/>
            <a:ext cx="5949599" cy="5601291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28"/>
          <p:cNvSpPr/>
          <p:nvPr/>
        </p:nvSpPr>
        <p:spPr>
          <a:xfrm>
            <a:off x="45125" y="3051200"/>
            <a:ext cx="6031200" cy="3307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9"/>
          <p:cNvSpPr txBox="1">
            <a:spLocks noGrp="1"/>
          </p:cNvSpPr>
          <p:nvPr>
            <p:ph type="title"/>
          </p:nvPr>
        </p:nvSpPr>
        <p:spPr>
          <a:xfrm>
            <a:off x="98251" y="16351"/>
            <a:ext cx="8826600" cy="6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Getting URLs to Crawl</a:t>
            </a:r>
            <a:endParaRPr/>
          </a:p>
        </p:txBody>
      </p:sp>
      <p:sp>
        <p:nvSpPr>
          <p:cNvPr id="215" name="Google Shape;215;p29"/>
          <p:cNvSpPr txBox="1"/>
          <p:nvPr/>
        </p:nvSpPr>
        <p:spPr>
          <a:xfrm>
            <a:off x="85925" y="656776"/>
            <a:ext cx="3162000" cy="3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CODE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29"/>
          <p:cNvSpPr txBox="1"/>
          <p:nvPr/>
        </p:nvSpPr>
        <p:spPr>
          <a:xfrm>
            <a:off x="6035525" y="885375"/>
            <a:ext cx="3527700" cy="3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Where is it 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50"/>
              <a:t>/data/team</a:t>
            </a:r>
            <a:r>
              <a:rPr lang="en-GB" sz="750" b="1"/>
              <a:t>&lt;ID&gt;</a:t>
            </a:r>
            <a:r>
              <a:rPr lang="en-GB" sz="750"/>
              <a:t>/crawler/stackcrawl/stackcrawl/spiders/body_scrapy.py</a:t>
            </a:r>
            <a:endParaRPr sz="11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Command to run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1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scrapy crawl </a:t>
            </a:r>
            <a:r>
              <a:rPr lang="en-GB" i="1"/>
              <a:t>getquestions</a:t>
            </a:r>
            <a:endParaRPr sz="1400" b="0" i="1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29"/>
          <p:cNvSpPr txBox="1">
            <a:spLocks noGrp="1"/>
          </p:cNvSpPr>
          <p:nvPr>
            <p:ph type="sldNum" idx="12"/>
          </p:nvPr>
        </p:nvSpPr>
        <p:spPr>
          <a:xfrm>
            <a:off x="8523542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GB"/>
              <a:t>17</a:t>
            </a:fld>
            <a:endParaRPr/>
          </a:p>
        </p:txBody>
      </p:sp>
      <p:pic>
        <p:nvPicPr>
          <p:cNvPr id="218" name="Google Shape;218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5925" y="1099758"/>
            <a:ext cx="5949599" cy="5601291"/>
          </a:xfrm>
          <a:prstGeom prst="rect">
            <a:avLst/>
          </a:prstGeom>
          <a:noFill/>
          <a:ln>
            <a:noFill/>
          </a:ln>
        </p:spPr>
      </p:pic>
      <p:sp>
        <p:nvSpPr>
          <p:cNvPr id="219" name="Google Shape;219;p29"/>
          <p:cNvSpPr/>
          <p:nvPr/>
        </p:nvSpPr>
        <p:spPr>
          <a:xfrm>
            <a:off x="45125" y="3435875"/>
            <a:ext cx="6031200" cy="3307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0"/>
          <p:cNvSpPr txBox="1">
            <a:spLocks noGrp="1"/>
          </p:cNvSpPr>
          <p:nvPr>
            <p:ph type="title"/>
          </p:nvPr>
        </p:nvSpPr>
        <p:spPr>
          <a:xfrm>
            <a:off x="98251" y="16351"/>
            <a:ext cx="8826600" cy="6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Getting URLs to Crawl</a:t>
            </a:r>
            <a:endParaRPr/>
          </a:p>
        </p:txBody>
      </p:sp>
      <p:sp>
        <p:nvSpPr>
          <p:cNvPr id="225" name="Google Shape;225;p30"/>
          <p:cNvSpPr txBox="1"/>
          <p:nvPr/>
        </p:nvSpPr>
        <p:spPr>
          <a:xfrm>
            <a:off x="85925" y="656776"/>
            <a:ext cx="3162000" cy="3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CODE</a:t>
            </a:r>
            <a:endParaRPr sz="1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6" name="Google Shape;226;p30"/>
          <p:cNvSpPr txBox="1"/>
          <p:nvPr/>
        </p:nvSpPr>
        <p:spPr>
          <a:xfrm>
            <a:off x="6035525" y="1461900"/>
            <a:ext cx="3108600" cy="29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/>
              <a:t>Xpath = gives location of the element on a page !</a:t>
            </a:r>
            <a:endParaRPr sz="11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/>
              <a:t>Use inspect element to get it</a:t>
            </a:r>
            <a:endParaRPr sz="11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/>
              <a:t>Any modern browser should be able to do it</a:t>
            </a:r>
            <a:endParaRPr sz="11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/>
              <a:t>Here I use beautifulsoup -</a:t>
            </a:r>
            <a:endParaRPr sz="1100"/>
          </a:p>
          <a:p>
            <a: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GB" sz="1100"/>
              <a:t>For finer control on the page</a:t>
            </a:r>
            <a:endParaRPr sz="1100"/>
          </a:p>
          <a:p>
            <a: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-GB" sz="1100"/>
              <a:t>And getting the accepted-answer</a:t>
            </a:r>
            <a:endParaRPr sz="1100"/>
          </a:p>
        </p:txBody>
      </p:sp>
      <p:sp>
        <p:nvSpPr>
          <p:cNvPr id="227" name="Google Shape;227;p30"/>
          <p:cNvSpPr txBox="1">
            <a:spLocks noGrp="1"/>
          </p:cNvSpPr>
          <p:nvPr>
            <p:ph type="sldNum" idx="12"/>
          </p:nvPr>
        </p:nvSpPr>
        <p:spPr>
          <a:xfrm>
            <a:off x="8523542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GB"/>
              <a:t>18</a:t>
            </a:fld>
            <a:endParaRPr/>
          </a:p>
        </p:txBody>
      </p:sp>
      <p:pic>
        <p:nvPicPr>
          <p:cNvPr id="228" name="Google Shape;228;p30"/>
          <p:cNvPicPr preferRelativeResize="0"/>
          <p:nvPr/>
        </p:nvPicPr>
        <p:blipFill rotWithShape="1">
          <a:blip r:embed="rId3">
            <a:alphaModFix/>
          </a:blip>
          <a:srcRect l="209" t="40180"/>
          <a:stretch/>
        </p:blipFill>
        <p:spPr>
          <a:xfrm>
            <a:off x="98250" y="1260725"/>
            <a:ext cx="5937274" cy="3350600"/>
          </a:xfrm>
          <a:prstGeom prst="rect">
            <a:avLst/>
          </a:prstGeom>
          <a:noFill/>
          <a:ln>
            <a:noFill/>
          </a:ln>
        </p:spPr>
      </p:pic>
      <p:sp>
        <p:nvSpPr>
          <p:cNvPr id="229" name="Google Shape;229;p30"/>
          <p:cNvSpPr/>
          <p:nvPr/>
        </p:nvSpPr>
        <p:spPr>
          <a:xfrm>
            <a:off x="965675" y="1689900"/>
            <a:ext cx="482700" cy="1275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230" name="Google Shape;230;p30"/>
          <p:cNvCxnSpPr>
            <a:stCxn id="229" idx="3"/>
          </p:cNvCxnSpPr>
          <p:nvPr/>
        </p:nvCxnSpPr>
        <p:spPr>
          <a:xfrm rot="10800000" flipH="1">
            <a:off x="1448375" y="1193550"/>
            <a:ext cx="1435200" cy="560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31" name="Google Shape;231;p30"/>
          <p:cNvSpPr txBox="1"/>
          <p:nvPr/>
        </p:nvSpPr>
        <p:spPr>
          <a:xfrm>
            <a:off x="2829925" y="918725"/>
            <a:ext cx="3862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Roboto"/>
                <a:ea typeface="Roboto"/>
                <a:cs typeface="Roboto"/>
                <a:sym typeface="Roboto"/>
              </a:rPr>
              <a:t>Most important variable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31"/>
          <p:cNvSpPr txBox="1">
            <a:spLocks noGrp="1"/>
          </p:cNvSpPr>
          <p:nvPr>
            <p:ph type="title"/>
          </p:nvPr>
        </p:nvSpPr>
        <p:spPr>
          <a:xfrm>
            <a:off x="471901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/>
              <a:t>View Your Crawled Data</a:t>
            </a:r>
            <a:endParaRPr/>
          </a:p>
        </p:txBody>
      </p:sp>
      <p:sp>
        <p:nvSpPr>
          <p:cNvPr id="237" name="Google Shape;237;p31"/>
          <p:cNvSpPr txBox="1"/>
          <p:nvPr/>
        </p:nvSpPr>
        <p:spPr>
          <a:xfrm>
            <a:off x="601800" y="1837425"/>
            <a:ext cx="7940400" cy="319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data.js</a:t>
            </a:r>
            <a:r>
              <a:rPr lang="en-GB" sz="1800" b="1">
                <a:solidFill>
                  <a:schemeClr val="lt2"/>
                </a:solidFill>
              </a:rPr>
              <a:t>on</a:t>
            </a:r>
            <a:r>
              <a:rPr lang="en-GB" sz="1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l</a:t>
            </a:r>
            <a:endParaRPr sz="1800" b="1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Every line is a dictionary or in json format</a:t>
            </a:r>
            <a:endParaRPr sz="1800" b="0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It will have 4 keys – </a:t>
            </a:r>
            <a:r>
              <a:rPr lang="en-GB" sz="1800" b="1">
                <a:solidFill>
                  <a:schemeClr val="lt2"/>
                </a:solidFill>
              </a:rPr>
              <a:t>url, question_head, question_body, answer_body</a:t>
            </a:r>
            <a:endParaRPr sz="1800" b="1">
              <a:solidFill>
                <a:schemeClr val="lt2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solidFill>
                <a:schemeClr val="lt2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These keys contain what is crawled.</a:t>
            </a:r>
            <a:endParaRPr sz="1800" b="0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8" name="Google Shape;238;p31"/>
          <p:cNvSpPr txBox="1">
            <a:spLocks noGrp="1"/>
          </p:cNvSpPr>
          <p:nvPr>
            <p:ph type="sldNum" idx="12"/>
          </p:nvPr>
        </p:nvSpPr>
        <p:spPr>
          <a:xfrm>
            <a:off x="8523542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GB"/>
              <a:t>19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4"/>
          <p:cNvSpPr txBox="1">
            <a:spLocks noGrp="1"/>
          </p:cNvSpPr>
          <p:nvPr>
            <p:ph type="title"/>
          </p:nvPr>
        </p:nvSpPr>
        <p:spPr>
          <a:xfrm>
            <a:off x="471901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/>
              <a:t>Overview and Goals</a:t>
            </a:r>
            <a:endParaRPr/>
          </a:p>
        </p:txBody>
      </p:sp>
      <p:sp>
        <p:nvSpPr>
          <p:cNvPr id="75" name="Google Shape;75;p14"/>
          <p:cNvSpPr txBox="1">
            <a:spLocks noGrp="1"/>
          </p:cNvSpPr>
          <p:nvPr>
            <p:ph type="body" idx="1"/>
          </p:nvPr>
        </p:nvSpPr>
        <p:spPr>
          <a:xfrm>
            <a:off x="471901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189" lvl="0" indent="-34289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Understanding Scrapy</a:t>
            </a:r>
            <a:endParaRPr/>
          </a:p>
          <a:p>
            <a:pPr marL="457189" lvl="0" indent="-34289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Structure of Project in Scrapy</a:t>
            </a:r>
            <a:endParaRPr/>
          </a:p>
          <a:p>
            <a:pPr marL="457189" lvl="0" indent="-34289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-GB"/>
              <a:t>Getting URL’s contents and storing them</a:t>
            </a:r>
            <a:endParaRPr/>
          </a:p>
          <a:p>
            <a:pPr marL="457189" lvl="0" indent="-34289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"/>
              <a:buAutoNum type="arabicPeriod"/>
            </a:pPr>
            <a:r>
              <a:rPr lang="en-GB"/>
              <a:t>Getting URLs from Common Crawl</a:t>
            </a:r>
            <a:endParaRPr/>
          </a:p>
          <a:p>
            <a:pPr marL="457189" lvl="0" indent="-22859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sp>
        <p:nvSpPr>
          <p:cNvPr id="76" name="Google Shape;76;p14"/>
          <p:cNvSpPr txBox="1">
            <a:spLocks noGrp="1"/>
          </p:cNvSpPr>
          <p:nvPr>
            <p:ph type="sldNum" idx="12"/>
          </p:nvPr>
        </p:nvSpPr>
        <p:spPr>
          <a:xfrm>
            <a:off x="8523542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2"/>
          <p:cNvSpPr txBox="1">
            <a:spLocks noGrp="1"/>
          </p:cNvSpPr>
          <p:nvPr>
            <p:ph type="title"/>
          </p:nvPr>
        </p:nvSpPr>
        <p:spPr>
          <a:xfrm>
            <a:off x="471901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/>
              <a:t>Moving Forward</a:t>
            </a:r>
            <a:endParaRPr/>
          </a:p>
        </p:txBody>
      </p:sp>
      <p:sp>
        <p:nvSpPr>
          <p:cNvPr id="244" name="Google Shape;244;p32"/>
          <p:cNvSpPr txBox="1"/>
          <p:nvPr/>
        </p:nvSpPr>
        <p:spPr>
          <a:xfrm>
            <a:off x="285000" y="2113801"/>
            <a:ext cx="8640000" cy="27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189" marR="0" lvl="0" indent="-34289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●"/>
            </a:pPr>
            <a:r>
              <a:rPr lang="en-GB"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The output of the scraper is not perfect as we see some unorthodox characters like \r, \n or \t.</a:t>
            </a:r>
            <a:br>
              <a:rPr lang="en-GB"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 b="0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189" marR="0" lvl="0" indent="-34289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●"/>
            </a:pPr>
            <a:r>
              <a:rPr lang="en-GB"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We would first need to clean what we retrieved by removing unwanted characters.</a:t>
            </a:r>
            <a:br>
              <a:rPr lang="en-GB"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GB"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For example, we could replace \t characters to a space with a simple content.replace('\r', ' ‘)</a:t>
            </a:r>
            <a:endParaRPr/>
          </a:p>
          <a:p>
            <a:pPr marL="457189" marR="0" lvl="0" indent="-34289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●"/>
            </a:pPr>
            <a:r>
              <a:rPr lang="en-GB"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Change LOG_LEVEL=“INFO”</a:t>
            </a:r>
            <a:endParaRPr sz="1800" b="0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32"/>
          <p:cNvSpPr txBox="1">
            <a:spLocks noGrp="1"/>
          </p:cNvSpPr>
          <p:nvPr>
            <p:ph type="sldNum" idx="12"/>
          </p:nvPr>
        </p:nvSpPr>
        <p:spPr>
          <a:xfrm>
            <a:off x="8523542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GB"/>
              <a:t>20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33"/>
          <p:cNvSpPr txBox="1">
            <a:spLocks noGrp="1"/>
          </p:cNvSpPr>
          <p:nvPr>
            <p:ph type="title"/>
          </p:nvPr>
        </p:nvSpPr>
        <p:spPr>
          <a:xfrm>
            <a:off x="471901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/>
              <a:t>Useful Links -</a:t>
            </a:r>
            <a:endParaRPr/>
          </a:p>
        </p:txBody>
      </p:sp>
      <p:sp>
        <p:nvSpPr>
          <p:cNvPr id="251" name="Google Shape;251;p33"/>
          <p:cNvSpPr txBox="1">
            <a:spLocks noGrp="1"/>
          </p:cNvSpPr>
          <p:nvPr>
            <p:ph type="body" idx="1"/>
          </p:nvPr>
        </p:nvSpPr>
        <p:spPr>
          <a:xfrm>
            <a:off x="471901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How to scrape websites in 5 minutes with Scrapy?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-GB" u="sng">
                <a:solidFill>
                  <a:schemeClr val="hlink"/>
                </a:solidFill>
                <a:hlinkClick r:id="rId3"/>
              </a:rPr>
              <a:t>https://blog.theodo.fr/2018/02/scrape-websites-5-minutes-scrapy/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-GB"/>
              <a:t>Use Scrapy to Extract Data From HTML Tags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-GB" u="sng">
                <a:solidFill>
                  <a:schemeClr val="hlink"/>
                </a:solidFill>
                <a:hlinkClick r:id="rId4"/>
              </a:rPr>
              <a:t>https://www.linode.com/docs/development/python/use-scrapy-to-extract-data-from-html-tags/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endParaRPr/>
          </a:p>
        </p:txBody>
      </p:sp>
      <p:sp>
        <p:nvSpPr>
          <p:cNvPr id="252" name="Google Shape;252;p33"/>
          <p:cNvSpPr txBox="1">
            <a:spLocks noGrp="1"/>
          </p:cNvSpPr>
          <p:nvPr>
            <p:ph type="sldNum" idx="12"/>
          </p:nvPr>
        </p:nvSpPr>
        <p:spPr>
          <a:xfrm>
            <a:off x="8523542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GB"/>
              <a:t>21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34"/>
          <p:cNvSpPr txBox="1">
            <a:spLocks noGrp="1"/>
          </p:cNvSpPr>
          <p:nvPr>
            <p:ph type="title"/>
          </p:nvPr>
        </p:nvSpPr>
        <p:spPr>
          <a:xfrm>
            <a:off x="471901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/>
              <a:t>Common Crawl</a:t>
            </a:r>
            <a:endParaRPr/>
          </a:p>
        </p:txBody>
      </p:sp>
      <p:sp>
        <p:nvSpPr>
          <p:cNvPr id="258" name="Google Shape;258;p34"/>
          <p:cNvSpPr txBox="1">
            <a:spLocks noGrp="1"/>
          </p:cNvSpPr>
          <p:nvPr>
            <p:ph type="body" idx="1"/>
          </p:nvPr>
        </p:nvSpPr>
        <p:spPr>
          <a:xfrm>
            <a:off x="471901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189" lvl="0" indent="-34289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“We gather data, We aggregate it, You utilize it and </a:t>
            </a:r>
            <a:r>
              <a:rPr lang="en-GB" b="1"/>
              <a:t>it’s all free” - </a:t>
            </a:r>
            <a:r>
              <a:rPr lang="en-GB"/>
              <a:t>Motto</a:t>
            </a:r>
            <a:endParaRPr/>
          </a:p>
          <a:p>
            <a:pPr marL="457189" lvl="0" indent="-34289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 data is open source</a:t>
            </a:r>
            <a:endParaRPr/>
          </a:p>
          <a:p>
            <a:pPr marL="457189" lvl="0" indent="-34289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A good source to get seed URLs</a:t>
            </a:r>
            <a:endParaRPr/>
          </a:p>
          <a:p>
            <a:pPr marL="457189" lvl="0" indent="-34289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They have a search engine for URLs</a:t>
            </a:r>
            <a:endParaRPr/>
          </a:p>
          <a:p>
            <a:pPr marL="914377" lvl="1" indent="-317492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</a:pPr>
            <a:r>
              <a:rPr lang="en-GB" u="sng">
                <a:solidFill>
                  <a:schemeClr val="hlink"/>
                </a:solidFill>
                <a:hlinkClick r:id="rId3"/>
              </a:rPr>
              <a:t>http://urlsearch.commoncrawl.org/</a:t>
            </a:r>
            <a:endParaRPr/>
          </a:p>
          <a:p>
            <a:pPr marL="457189" lvl="0" indent="-34289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Homepage - </a:t>
            </a:r>
            <a:r>
              <a:rPr lang="en-GB" u="sng">
                <a:solidFill>
                  <a:schemeClr val="hlink"/>
                </a:solidFill>
                <a:hlinkClick r:id="rId4"/>
              </a:rPr>
              <a:t>https://commoncrawl.org/</a:t>
            </a:r>
            <a:endParaRPr/>
          </a:p>
          <a:p>
            <a:pPr marL="457189" lvl="0" indent="-22859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/>
          </a:p>
        </p:txBody>
      </p:sp>
      <p:sp>
        <p:nvSpPr>
          <p:cNvPr id="259" name="Google Shape;259;p34"/>
          <p:cNvSpPr txBox="1">
            <a:spLocks noGrp="1"/>
          </p:cNvSpPr>
          <p:nvPr>
            <p:ph type="sldNum" idx="12"/>
          </p:nvPr>
        </p:nvSpPr>
        <p:spPr>
          <a:xfrm>
            <a:off x="8523542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GB"/>
              <a:t>22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5"/>
          <p:cNvSpPr txBox="1">
            <a:spLocks noGrp="1"/>
          </p:cNvSpPr>
          <p:nvPr>
            <p:ph type="title"/>
          </p:nvPr>
        </p:nvSpPr>
        <p:spPr>
          <a:xfrm>
            <a:off x="471901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/>
              <a:t>Getting URLs from CC</a:t>
            </a:r>
            <a:endParaRPr/>
          </a:p>
        </p:txBody>
      </p:sp>
      <p:sp>
        <p:nvSpPr>
          <p:cNvPr id="265" name="Google Shape;265;p35"/>
          <p:cNvSpPr txBox="1">
            <a:spLocks noGrp="1"/>
          </p:cNvSpPr>
          <p:nvPr>
            <p:ph type="body" idx="1"/>
          </p:nvPr>
        </p:nvSpPr>
        <p:spPr>
          <a:xfrm>
            <a:off x="471901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189" lvl="0" indent="-34289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Search your domain name</a:t>
            </a:r>
            <a:endParaRPr/>
          </a:p>
          <a:p>
            <a:pPr marL="457189" lvl="0" indent="-34289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Download json which has URLs ! </a:t>
            </a:r>
            <a:endParaRPr/>
          </a:p>
          <a:p>
            <a:pPr marL="457189" lvl="0" indent="-34289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Done</a:t>
            </a:r>
            <a:endParaRPr/>
          </a:p>
          <a:p>
            <a:pPr marL="457189" lvl="0" indent="-34289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b="1"/>
              <a:t>Now crawl those URLs</a:t>
            </a:r>
            <a:endParaRPr/>
          </a:p>
          <a:p>
            <a:pPr marL="457189" lvl="0" indent="-22859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b="1"/>
          </a:p>
          <a:p>
            <a:pPr marL="457189" lvl="0" indent="-22859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endParaRPr b="1"/>
          </a:p>
          <a:p>
            <a:pPr marL="457189" lvl="0" indent="-34289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b="1"/>
              <a:t>P.S. </a:t>
            </a:r>
            <a:r>
              <a:rPr lang="en-GB" b="1">
                <a:solidFill>
                  <a:srgbClr val="FF0000"/>
                </a:solidFill>
              </a:rPr>
              <a:t>– </a:t>
            </a:r>
            <a:r>
              <a:rPr lang="en-GB">
                <a:solidFill>
                  <a:srgbClr val="FF0000"/>
                </a:solidFill>
              </a:rPr>
              <a:t>It might not have everything you want. But it will give you a set of good seed URLs</a:t>
            </a:r>
            <a:endParaRPr/>
          </a:p>
        </p:txBody>
      </p:sp>
      <p:sp>
        <p:nvSpPr>
          <p:cNvPr id="266" name="Google Shape;266;p35"/>
          <p:cNvSpPr txBox="1">
            <a:spLocks noGrp="1"/>
          </p:cNvSpPr>
          <p:nvPr>
            <p:ph type="sldNum" idx="12"/>
          </p:nvPr>
        </p:nvSpPr>
        <p:spPr>
          <a:xfrm>
            <a:off x="8523542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GB"/>
              <a:t>23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36"/>
          <p:cNvSpPr txBox="1">
            <a:spLocks noGrp="1"/>
          </p:cNvSpPr>
          <p:nvPr>
            <p:ph type="title"/>
          </p:nvPr>
        </p:nvSpPr>
        <p:spPr>
          <a:xfrm>
            <a:off x="471901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/>
              <a:t>What to do next ?</a:t>
            </a:r>
            <a:endParaRPr/>
          </a:p>
        </p:txBody>
      </p:sp>
      <p:sp>
        <p:nvSpPr>
          <p:cNvPr id="272" name="Google Shape;272;p36"/>
          <p:cNvSpPr txBox="1">
            <a:spLocks noGrp="1"/>
          </p:cNvSpPr>
          <p:nvPr>
            <p:ph type="body" idx="1"/>
          </p:nvPr>
        </p:nvSpPr>
        <p:spPr>
          <a:xfrm>
            <a:off x="471901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188" lvl="0" indent="-34289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Play around with this code template!</a:t>
            </a:r>
            <a:endParaRPr/>
          </a:p>
          <a:p>
            <a:pPr marL="457188" lvl="0" indent="-342891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/>
              <a:t>If needed crawl more data from the page - users, number of votes, comments . . .</a:t>
            </a:r>
            <a:endParaRPr/>
          </a:p>
        </p:txBody>
      </p:sp>
      <p:sp>
        <p:nvSpPr>
          <p:cNvPr id="273" name="Google Shape;273;p36"/>
          <p:cNvSpPr txBox="1">
            <a:spLocks noGrp="1"/>
          </p:cNvSpPr>
          <p:nvPr>
            <p:ph type="sldNum" idx="12"/>
          </p:nvPr>
        </p:nvSpPr>
        <p:spPr>
          <a:xfrm>
            <a:off x="8523542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GB"/>
              <a:t>24</a:t>
            </a:fld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37"/>
          <p:cNvSpPr txBox="1">
            <a:spLocks noGrp="1"/>
          </p:cNvSpPr>
          <p:nvPr>
            <p:ph type="title"/>
          </p:nvPr>
        </p:nvSpPr>
        <p:spPr>
          <a:xfrm>
            <a:off x="471901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/>
              <a:t>Previous Year Projects</a:t>
            </a:r>
            <a:endParaRPr/>
          </a:p>
        </p:txBody>
      </p:sp>
      <p:sp>
        <p:nvSpPr>
          <p:cNvPr id="279" name="Google Shape;279;p37"/>
          <p:cNvSpPr txBox="1">
            <a:spLocks noGrp="1"/>
          </p:cNvSpPr>
          <p:nvPr>
            <p:ph type="sldNum" idx="12"/>
          </p:nvPr>
        </p:nvSpPr>
        <p:spPr>
          <a:xfrm>
            <a:off x="8523542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GB"/>
              <a:t>25</a:t>
            </a:fld>
            <a:endParaRPr/>
          </a:p>
        </p:txBody>
      </p:sp>
      <p:sp>
        <p:nvSpPr>
          <p:cNvPr id="280" name="Google Shape;280;p37"/>
          <p:cNvSpPr txBox="1"/>
          <p:nvPr/>
        </p:nvSpPr>
        <p:spPr>
          <a:xfrm>
            <a:off x="860612" y="2050676"/>
            <a:ext cx="6595782" cy="20313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https://drive.google.com/file/d/13FHYFnwebYWmbU6seCn1CjbO07uxsDqx/view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https://drive.google.com/file/d/1TPnc8NZNwNybeO_1oOtLleGOYmXa0T4K/view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https://docs.google.com/presentation/d/1IWURHiSHrAUAX67-p2VJL75Bf7s4dNlEbJHh9q0c1kA/edit#slide=id.p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5"/>
          <p:cNvSpPr txBox="1">
            <a:spLocks noGrp="1"/>
          </p:cNvSpPr>
          <p:nvPr>
            <p:ph type="title"/>
          </p:nvPr>
        </p:nvSpPr>
        <p:spPr>
          <a:xfrm>
            <a:off x="471901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None/>
            </a:pPr>
            <a:r>
              <a:rPr lang="en-GB"/>
              <a:t>Prerequisites :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/>
              <a:t>Understanding HTTP Status Codes</a:t>
            </a:r>
            <a:endParaRPr/>
          </a:p>
        </p:txBody>
      </p:sp>
      <p:sp>
        <p:nvSpPr>
          <p:cNvPr id="82" name="Google Shape;82;p15"/>
          <p:cNvSpPr txBox="1"/>
          <p:nvPr/>
        </p:nvSpPr>
        <p:spPr>
          <a:xfrm>
            <a:off x="715201" y="2036825"/>
            <a:ext cx="8123700" cy="203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Status codes are issued by a server in response to a client's request made to the server</a:t>
            </a:r>
            <a:endParaRPr sz="1400" b="0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110 - Connection timed out</a:t>
            </a:r>
            <a:endParaRPr sz="1400" b="0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200 - Success</a:t>
            </a:r>
            <a:endParaRPr sz="1400" b="0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404 - Not Found</a:t>
            </a:r>
            <a:endParaRPr sz="1400" b="0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https://en.wikipedia.org/wiki/List_of_HTTP_status_codes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5"/>
          <p:cNvSpPr txBox="1">
            <a:spLocks noGrp="1"/>
          </p:cNvSpPr>
          <p:nvPr>
            <p:ph type="sldNum" idx="12"/>
          </p:nvPr>
        </p:nvSpPr>
        <p:spPr>
          <a:xfrm>
            <a:off x="8523542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6"/>
          <p:cNvSpPr txBox="1">
            <a:spLocks noGrp="1"/>
          </p:cNvSpPr>
          <p:nvPr>
            <p:ph type="title"/>
          </p:nvPr>
        </p:nvSpPr>
        <p:spPr>
          <a:xfrm>
            <a:off x="471901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/>
              <a:t>Prerequisites :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/>
              <a:t>JSON and JL - formats for document store </a:t>
            </a:r>
            <a:endParaRPr/>
          </a:p>
        </p:txBody>
      </p:sp>
      <p:sp>
        <p:nvSpPr>
          <p:cNvPr id="89" name="Google Shape;89;p16"/>
          <p:cNvSpPr txBox="1">
            <a:spLocks noGrp="1"/>
          </p:cNvSpPr>
          <p:nvPr>
            <p:ph type="body" idx="1"/>
          </p:nvPr>
        </p:nvSpPr>
        <p:spPr>
          <a:xfrm>
            <a:off x="471901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.</a:t>
            </a:r>
            <a:r>
              <a:rPr lang="en-GB" b="1"/>
              <a:t>json</a:t>
            </a:r>
            <a:r>
              <a:rPr lang="en-GB"/>
              <a:t> - is a minimal, readable format for structuring data. It is used primarily to transmit data between a server and web application.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-GB" b="1"/>
              <a:t>JL - json lines</a:t>
            </a:r>
            <a:endParaRPr b="1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-GB"/>
              <a:t>Every line is a json. Great for streaming data and easy for appending new jsons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endParaRPr/>
          </a:p>
        </p:txBody>
      </p:sp>
      <p:pic>
        <p:nvPicPr>
          <p:cNvPr id="90" name="Google Shape;90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15975" y="2382864"/>
            <a:ext cx="2038351" cy="1171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81189" y="4180476"/>
            <a:ext cx="3381625" cy="883175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6"/>
          <p:cNvSpPr txBox="1"/>
          <p:nvPr/>
        </p:nvSpPr>
        <p:spPr>
          <a:xfrm>
            <a:off x="7448951" y="4733751"/>
            <a:ext cx="2232000" cy="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http://jsonlines.org/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6"/>
          <p:cNvSpPr txBox="1">
            <a:spLocks noGrp="1"/>
          </p:cNvSpPr>
          <p:nvPr>
            <p:ph type="sldNum" idx="12"/>
          </p:nvPr>
        </p:nvSpPr>
        <p:spPr>
          <a:xfrm>
            <a:off x="8523542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>
            <a:spLocks noGrp="1"/>
          </p:cNvSpPr>
          <p:nvPr>
            <p:ph type="title"/>
          </p:nvPr>
        </p:nvSpPr>
        <p:spPr>
          <a:xfrm>
            <a:off x="98251" y="16351"/>
            <a:ext cx="8826600" cy="6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Why Scrapy ?</a:t>
            </a:r>
            <a:endParaRPr/>
          </a:p>
        </p:txBody>
      </p:sp>
      <p:pic>
        <p:nvPicPr>
          <p:cNvPr id="99" name="Google Shape;99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800" y="619050"/>
            <a:ext cx="2762816" cy="4524451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7"/>
          <p:cNvSpPr txBox="1"/>
          <p:nvPr/>
        </p:nvSpPr>
        <p:spPr>
          <a:xfrm>
            <a:off x="3482000" y="1462401"/>
            <a:ext cx="5634000" cy="20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Scrapy is a open source and collaborative framework for crawling the web</a:t>
            </a:r>
            <a:endParaRPr sz="1800" b="0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189" marR="0" lvl="0" indent="-34289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●"/>
            </a:pPr>
            <a:r>
              <a:rPr lang="en-GB"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Scrapy is an excellent choice for focused crawls</a:t>
            </a:r>
            <a:endParaRPr sz="1800" b="0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189" marR="0" lvl="0" indent="-34289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●"/>
            </a:pPr>
            <a:r>
              <a:rPr lang="en-GB"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Scrapy is faster than Heritrix</a:t>
            </a:r>
            <a:endParaRPr sz="1800" b="0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189" marR="0" lvl="0" indent="-34289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●"/>
            </a:pPr>
            <a:r>
              <a:rPr lang="en-GB"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Scrapy is written in Python</a:t>
            </a:r>
            <a:endParaRPr sz="1800" b="0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7"/>
          <p:cNvSpPr txBox="1"/>
          <p:nvPr/>
        </p:nvSpPr>
        <p:spPr>
          <a:xfrm>
            <a:off x="2861551" y="4497425"/>
            <a:ext cx="3783000" cy="69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0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Yadav, M., &amp; Goyal, N. (2015). Comparison of Open Source Crawlers-A Review. </a:t>
            </a:r>
            <a:r>
              <a:rPr lang="en-GB" sz="1000" b="0" i="1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International Journal of Scientific &amp; Engineering Research</a:t>
            </a:r>
            <a:r>
              <a:rPr lang="en-GB" sz="10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sz="1000" b="0" i="1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6</a:t>
            </a:r>
            <a:r>
              <a:rPr lang="en-GB" sz="1000" b="0" i="0" u="none" strike="noStrike" cap="none">
                <a:solidFill>
                  <a:srgbClr val="2222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(9), 1544-1551.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7"/>
          <p:cNvSpPr txBox="1">
            <a:spLocks noGrp="1"/>
          </p:cNvSpPr>
          <p:nvPr>
            <p:ph type="sldNum" idx="12"/>
          </p:nvPr>
        </p:nvSpPr>
        <p:spPr>
          <a:xfrm>
            <a:off x="8523542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8"/>
          <p:cNvSpPr txBox="1">
            <a:spLocks noGrp="1"/>
          </p:cNvSpPr>
          <p:nvPr>
            <p:ph type="title"/>
          </p:nvPr>
        </p:nvSpPr>
        <p:spPr>
          <a:xfrm>
            <a:off x="98251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Scrapy Architecture</a:t>
            </a:r>
            <a:endParaRPr/>
          </a:p>
        </p:txBody>
      </p:sp>
      <p:sp>
        <p:nvSpPr>
          <p:cNvPr id="108" name="Google Shape;108;p18"/>
          <p:cNvSpPr txBox="1">
            <a:spLocks noGrp="1"/>
          </p:cNvSpPr>
          <p:nvPr>
            <p:ph type="sldNum" idx="12"/>
          </p:nvPr>
        </p:nvSpPr>
        <p:spPr>
          <a:xfrm>
            <a:off x="8523542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  <p:pic>
        <p:nvPicPr>
          <p:cNvPr id="109" name="Google Shape;10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8250" y="810525"/>
            <a:ext cx="4858151" cy="3261901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8"/>
          <p:cNvSpPr txBox="1"/>
          <p:nvPr/>
        </p:nvSpPr>
        <p:spPr>
          <a:xfrm>
            <a:off x="4956400" y="950975"/>
            <a:ext cx="3370500" cy="31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SzPts val="800"/>
              <a:buFont typeface="Roboto"/>
              <a:buAutoNum type="arabicPeriod"/>
            </a:pPr>
            <a:r>
              <a:rPr lang="en-GB" sz="800">
                <a:latin typeface="Roboto"/>
                <a:ea typeface="Roboto"/>
                <a:cs typeface="Roboto"/>
                <a:sym typeface="Roboto"/>
              </a:rPr>
              <a:t>The </a:t>
            </a:r>
            <a:r>
              <a:rPr lang="en-GB" sz="800" b="1">
                <a:highlight>
                  <a:srgbClr val="D9D9D9"/>
                </a:highlight>
                <a:latin typeface="Roboto"/>
                <a:ea typeface="Roboto"/>
                <a:cs typeface="Roboto"/>
                <a:sym typeface="Roboto"/>
              </a:rPr>
              <a:t>Engine </a:t>
            </a:r>
            <a:r>
              <a:rPr lang="en-GB" sz="800">
                <a:latin typeface="Roboto"/>
                <a:ea typeface="Roboto"/>
                <a:cs typeface="Roboto"/>
                <a:sym typeface="Roboto"/>
              </a:rPr>
              <a:t>gets the initial Requests to crawl from the </a:t>
            </a:r>
            <a:r>
              <a:rPr lang="en-GB" sz="800" b="1">
                <a:highlight>
                  <a:srgbClr val="4A86E8"/>
                </a:highlight>
                <a:latin typeface="Roboto"/>
                <a:ea typeface="Roboto"/>
                <a:cs typeface="Roboto"/>
                <a:sym typeface="Roboto"/>
              </a:rPr>
              <a:t>Spider</a:t>
            </a:r>
            <a:r>
              <a:rPr lang="en-GB" sz="800">
                <a:latin typeface="Roboto"/>
                <a:ea typeface="Roboto"/>
                <a:cs typeface="Roboto"/>
                <a:sym typeface="Roboto"/>
              </a:rPr>
              <a:t>.</a:t>
            </a:r>
            <a:endParaRPr sz="800">
              <a:latin typeface="Roboto"/>
              <a:ea typeface="Roboto"/>
              <a:cs typeface="Roboto"/>
              <a:sym typeface="Roboto"/>
            </a:endParaRPr>
          </a:p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SzPts val="800"/>
              <a:buFont typeface="Roboto"/>
              <a:buAutoNum type="arabicPeriod"/>
            </a:pPr>
            <a:r>
              <a:rPr lang="en-GB" sz="800">
                <a:latin typeface="Roboto"/>
                <a:ea typeface="Roboto"/>
                <a:cs typeface="Roboto"/>
                <a:sym typeface="Roboto"/>
              </a:rPr>
              <a:t>The </a:t>
            </a:r>
            <a:r>
              <a:rPr lang="en-GB" sz="800" b="1">
                <a:highlight>
                  <a:srgbClr val="D9D9D9"/>
                </a:highlight>
                <a:latin typeface="Roboto"/>
                <a:ea typeface="Roboto"/>
                <a:cs typeface="Roboto"/>
                <a:sym typeface="Roboto"/>
              </a:rPr>
              <a:t>Engine </a:t>
            </a:r>
            <a:r>
              <a:rPr lang="en-GB" sz="800">
                <a:latin typeface="Roboto"/>
                <a:ea typeface="Roboto"/>
                <a:cs typeface="Roboto"/>
                <a:sym typeface="Roboto"/>
              </a:rPr>
              <a:t>schedules the Requests in the </a:t>
            </a:r>
            <a:r>
              <a:rPr lang="en-GB" sz="800" b="1">
                <a:highlight>
                  <a:srgbClr val="00FFFF"/>
                </a:highlight>
                <a:latin typeface="Roboto"/>
                <a:ea typeface="Roboto"/>
                <a:cs typeface="Roboto"/>
                <a:sym typeface="Roboto"/>
              </a:rPr>
              <a:t>Scheduler </a:t>
            </a:r>
            <a:r>
              <a:rPr lang="en-GB" sz="800">
                <a:latin typeface="Roboto"/>
                <a:ea typeface="Roboto"/>
                <a:cs typeface="Roboto"/>
                <a:sym typeface="Roboto"/>
              </a:rPr>
              <a:t>and asks for the next Requests to crawl.</a:t>
            </a:r>
            <a:endParaRPr sz="800">
              <a:latin typeface="Roboto"/>
              <a:ea typeface="Roboto"/>
              <a:cs typeface="Roboto"/>
              <a:sym typeface="Roboto"/>
            </a:endParaRPr>
          </a:p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SzPts val="800"/>
              <a:buFont typeface="Roboto"/>
              <a:buAutoNum type="arabicPeriod"/>
            </a:pPr>
            <a:r>
              <a:rPr lang="en-GB" sz="800">
                <a:latin typeface="Roboto"/>
                <a:ea typeface="Roboto"/>
                <a:cs typeface="Roboto"/>
                <a:sym typeface="Roboto"/>
              </a:rPr>
              <a:t>The </a:t>
            </a:r>
            <a:r>
              <a:rPr lang="en-GB" sz="800" b="1">
                <a:highlight>
                  <a:srgbClr val="00FFFF"/>
                </a:highlight>
                <a:latin typeface="Roboto"/>
                <a:ea typeface="Roboto"/>
                <a:cs typeface="Roboto"/>
                <a:sym typeface="Roboto"/>
              </a:rPr>
              <a:t>Scheduler </a:t>
            </a:r>
            <a:r>
              <a:rPr lang="en-GB" sz="800">
                <a:latin typeface="Roboto"/>
                <a:ea typeface="Roboto"/>
                <a:cs typeface="Roboto"/>
                <a:sym typeface="Roboto"/>
              </a:rPr>
              <a:t>returns the next Requests to the </a:t>
            </a:r>
            <a:r>
              <a:rPr lang="en-GB" sz="800" b="1">
                <a:highlight>
                  <a:srgbClr val="D9D9D9"/>
                </a:highlight>
                <a:latin typeface="Roboto"/>
                <a:ea typeface="Roboto"/>
                <a:cs typeface="Roboto"/>
                <a:sym typeface="Roboto"/>
              </a:rPr>
              <a:t>Engine </a:t>
            </a:r>
            <a:r>
              <a:rPr lang="en-GB" sz="800">
                <a:latin typeface="Roboto"/>
                <a:ea typeface="Roboto"/>
                <a:cs typeface="Roboto"/>
                <a:sym typeface="Roboto"/>
              </a:rPr>
              <a:t>.</a:t>
            </a:r>
            <a:endParaRPr sz="800">
              <a:latin typeface="Roboto"/>
              <a:ea typeface="Roboto"/>
              <a:cs typeface="Roboto"/>
              <a:sym typeface="Roboto"/>
            </a:endParaRPr>
          </a:p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SzPts val="800"/>
              <a:buFont typeface="Roboto"/>
              <a:buAutoNum type="arabicPeriod"/>
            </a:pPr>
            <a:r>
              <a:rPr lang="en-GB" sz="800">
                <a:latin typeface="Roboto"/>
                <a:ea typeface="Roboto"/>
                <a:cs typeface="Roboto"/>
                <a:sym typeface="Roboto"/>
              </a:rPr>
              <a:t>The </a:t>
            </a:r>
            <a:r>
              <a:rPr lang="en-GB" sz="800" b="1">
                <a:highlight>
                  <a:srgbClr val="D9D9D9"/>
                </a:highlight>
                <a:latin typeface="Roboto"/>
                <a:ea typeface="Roboto"/>
                <a:cs typeface="Roboto"/>
                <a:sym typeface="Roboto"/>
              </a:rPr>
              <a:t>Engine </a:t>
            </a:r>
            <a:r>
              <a:rPr lang="en-GB" sz="800">
                <a:latin typeface="Roboto"/>
                <a:ea typeface="Roboto"/>
                <a:cs typeface="Roboto"/>
                <a:sym typeface="Roboto"/>
              </a:rPr>
              <a:t>sends the Requests to the </a:t>
            </a:r>
            <a:r>
              <a:rPr lang="en-GB" sz="800" b="1">
                <a:highlight>
                  <a:srgbClr val="1CD179"/>
                </a:highlight>
                <a:latin typeface="Roboto"/>
                <a:ea typeface="Roboto"/>
                <a:cs typeface="Roboto"/>
                <a:sym typeface="Roboto"/>
              </a:rPr>
              <a:t>Downloader</a:t>
            </a:r>
            <a:r>
              <a:rPr lang="en-GB" sz="800">
                <a:latin typeface="Roboto"/>
                <a:ea typeface="Roboto"/>
                <a:cs typeface="Roboto"/>
                <a:sym typeface="Roboto"/>
              </a:rPr>
              <a:t>, passing through the Downloader Middlewares (see process_request()).</a:t>
            </a:r>
            <a:endParaRPr sz="800">
              <a:latin typeface="Roboto"/>
              <a:ea typeface="Roboto"/>
              <a:cs typeface="Roboto"/>
              <a:sym typeface="Roboto"/>
            </a:endParaRPr>
          </a:p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SzPts val="800"/>
              <a:buFont typeface="Roboto"/>
              <a:buAutoNum type="arabicPeriod"/>
            </a:pPr>
            <a:r>
              <a:rPr lang="en-GB" sz="800">
                <a:latin typeface="Roboto"/>
                <a:ea typeface="Roboto"/>
                <a:cs typeface="Roboto"/>
                <a:sym typeface="Roboto"/>
              </a:rPr>
              <a:t>Once the page finishes downloading the </a:t>
            </a:r>
            <a:r>
              <a:rPr lang="en-GB" sz="800" b="1">
                <a:highlight>
                  <a:srgbClr val="1CD179"/>
                </a:highlight>
                <a:latin typeface="Roboto"/>
                <a:ea typeface="Roboto"/>
                <a:cs typeface="Roboto"/>
                <a:sym typeface="Roboto"/>
              </a:rPr>
              <a:t>Downloader</a:t>
            </a:r>
            <a:r>
              <a:rPr lang="en-GB" sz="800" b="1"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GB" sz="800">
                <a:latin typeface="Roboto"/>
                <a:ea typeface="Roboto"/>
                <a:cs typeface="Roboto"/>
                <a:sym typeface="Roboto"/>
              </a:rPr>
              <a:t>generates a Response (with that page) and sends it to the Engine, passing through the Downloader Middlewares (see process_response()).</a:t>
            </a:r>
            <a:endParaRPr sz="800">
              <a:latin typeface="Roboto"/>
              <a:ea typeface="Roboto"/>
              <a:cs typeface="Roboto"/>
              <a:sym typeface="Roboto"/>
            </a:endParaRPr>
          </a:p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SzPts val="800"/>
              <a:buFont typeface="Roboto"/>
              <a:buAutoNum type="arabicPeriod"/>
            </a:pPr>
            <a:r>
              <a:rPr lang="en-GB" sz="800">
                <a:latin typeface="Roboto"/>
                <a:ea typeface="Roboto"/>
                <a:cs typeface="Roboto"/>
                <a:sym typeface="Roboto"/>
              </a:rPr>
              <a:t>The </a:t>
            </a:r>
            <a:r>
              <a:rPr lang="en-GB" sz="800" b="1">
                <a:latin typeface="Roboto"/>
                <a:ea typeface="Roboto"/>
                <a:cs typeface="Roboto"/>
                <a:sym typeface="Roboto"/>
              </a:rPr>
              <a:t>Engine </a:t>
            </a:r>
            <a:r>
              <a:rPr lang="en-GB" sz="800">
                <a:latin typeface="Roboto"/>
                <a:ea typeface="Roboto"/>
                <a:cs typeface="Roboto"/>
                <a:sym typeface="Roboto"/>
              </a:rPr>
              <a:t>receives the Response from the </a:t>
            </a:r>
            <a:r>
              <a:rPr lang="en-GB" sz="800" b="1">
                <a:highlight>
                  <a:srgbClr val="1CD179"/>
                </a:highlight>
                <a:latin typeface="Roboto"/>
                <a:ea typeface="Roboto"/>
                <a:cs typeface="Roboto"/>
                <a:sym typeface="Roboto"/>
              </a:rPr>
              <a:t>Downloader</a:t>
            </a:r>
            <a:r>
              <a:rPr lang="en-GB" sz="800" b="1">
                <a:latin typeface="Roboto"/>
                <a:ea typeface="Roboto"/>
                <a:cs typeface="Roboto"/>
                <a:sym typeface="Roboto"/>
              </a:rPr>
              <a:t> </a:t>
            </a:r>
            <a:r>
              <a:rPr lang="en-GB" sz="800">
                <a:latin typeface="Roboto"/>
                <a:ea typeface="Roboto"/>
                <a:cs typeface="Roboto"/>
                <a:sym typeface="Roboto"/>
              </a:rPr>
              <a:t>and sends it to the </a:t>
            </a:r>
            <a:r>
              <a:rPr lang="en-GB" sz="800" b="1">
                <a:highlight>
                  <a:srgbClr val="4A86E8"/>
                </a:highlight>
                <a:latin typeface="Roboto"/>
                <a:ea typeface="Roboto"/>
                <a:cs typeface="Roboto"/>
                <a:sym typeface="Roboto"/>
              </a:rPr>
              <a:t>Spider </a:t>
            </a:r>
            <a:r>
              <a:rPr lang="en-GB" sz="800">
                <a:latin typeface="Roboto"/>
                <a:ea typeface="Roboto"/>
                <a:cs typeface="Roboto"/>
                <a:sym typeface="Roboto"/>
              </a:rPr>
              <a:t>for processing, passing through the Spider Middleware (see process_spider_input()).</a:t>
            </a:r>
            <a:endParaRPr sz="800">
              <a:latin typeface="Roboto"/>
              <a:ea typeface="Roboto"/>
              <a:cs typeface="Roboto"/>
              <a:sym typeface="Roboto"/>
            </a:endParaRPr>
          </a:p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SzPts val="800"/>
              <a:buFont typeface="Roboto"/>
              <a:buAutoNum type="arabicPeriod"/>
            </a:pPr>
            <a:r>
              <a:rPr lang="en-GB" sz="800">
                <a:latin typeface="Roboto"/>
                <a:ea typeface="Roboto"/>
                <a:cs typeface="Roboto"/>
                <a:sym typeface="Roboto"/>
              </a:rPr>
              <a:t>The </a:t>
            </a:r>
            <a:r>
              <a:rPr lang="en-GB" sz="800" b="1">
                <a:highlight>
                  <a:srgbClr val="4A86E8"/>
                </a:highlight>
                <a:latin typeface="Roboto"/>
                <a:ea typeface="Roboto"/>
                <a:cs typeface="Roboto"/>
                <a:sym typeface="Roboto"/>
              </a:rPr>
              <a:t>Spider </a:t>
            </a:r>
            <a:r>
              <a:rPr lang="en-GB" sz="800">
                <a:latin typeface="Roboto"/>
                <a:ea typeface="Roboto"/>
                <a:cs typeface="Roboto"/>
                <a:sym typeface="Roboto"/>
              </a:rPr>
              <a:t>processes the Response and returns scraped items and new Requests (to follow) to the </a:t>
            </a:r>
            <a:r>
              <a:rPr lang="en-GB" sz="800" b="1">
                <a:highlight>
                  <a:srgbClr val="D9D9D9"/>
                </a:highlight>
                <a:latin typeface="Roboto"/>
                <a:ea typeface="Roboto"/>
                <a:cs typeface="Roboto"/>
                <a:sym typeface="Roboto"/>
              </a:rPr>
              <a:t>Engine </a:t>
            </a:r>
            <a:r>
              <a:rPr lang="en-GB" sz="800">
                <a:latin typeface="Roboto"/>
                <a:ea typeface="Roboto"/>
                <a:cs typeface="Roboto"/>
                <a:sym typeface="Roboto"/>
              </a:rPr>
              <a:t>, passing through the Spider Middleware (see process_spider_output()).</a:t>
            </a:r>
            <a:endParaRPr sz="800">
              <a:latin typeface="Roboto"/>
              <a:ea typeface="Roboto"/>
              <a:cs typeface="Roboto"/>
              <a:sym typeface="Roboto"/>
            </a:endParaRPr>
          </a:p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SzPts val="800"/>
              <a:buFont typeface="Roboto"/>
              <a:buAutoNum type="arabicPeriod"/>
            </a:pPr>
            <a:r>
              <a:rPr lang="en-GB" sz="800">
                <a:latin typeface="Roboto"/>
                <a:ea typeface="Roboto"/>
                <a:cs typeface="Roboto"/>
                <a:sym typeface="Roboto"/>
              </a:rPr>
              <a:t>The </a:t>
            </a:r>
            <a:r>
              <a:rPr lang="en-GB" sz="800" b="1">
                <a:highlight>
                  <a:srgbClr val="D9D9D9"/>
                </a:highlight>
                <a:latin typeface="Roboto"/>
                <a:ea typeface="Roboto"/>
                <a:cs typeface="Roboto"/>
                <a:sym typeface="Roboto"/>
              </a:rPr>
              <a:t>Engine </a:t>
            </a:r>
            <a:r>
              <a:rPr lang="en-GB" sz="800">
                <a:latin typeface="Roboto"/>
                <a:ea typeface="Roboto"/>
                <a:cs typeface="Roboto"/>
                <a:sym typeface="Roboto"/>
              </a:rPr>
              <a:t>sends processed items to Item Pipelines, then send processed Requests to the </a:t>
            </a:r>
            <a:r>
              <a:rPr lang="en-GB" sz="800" b="1">
                <a:highlight>
                  <a:srgbClr val="00FFFF"/>
                </a:highlight>
                <a:latin typeface="Roboto"/>
                <a:ea typeface="Roboto"/>
                <a:cs typeface="Roboto"/>
                <a:sym typeface="Roboto"/>
              </a:rPr>
              <a:t>Scheduler </a:t>
            </a:r>
            <a:r>
              <a:rPr lang="en-GB" sz="800">
                <a:latin typeface="Roboto"/>
                <a:ea typeface="Roboto"/>
                <a:cs typeface="Roboto"/>
                <a:sym typeface="Roboto"/>
              </a:rPr>
              <a:t>and asks for possible next Requests to crawl.</a:t>
            </a:r>
            <a:endParaRPr sz="800">
              <a:latin typeface="Roboto"/>
              <a:ea typeface="Roboto"/>
              <a:cs typeface="Roboto"/>
              <a:sym typeface="Roboto"/>
            </a:endParaRPr>
          </a:p>
          <a:p>
            <a:pPr marL="457200" lvl="0" indent="-279400" algn="l" rtl="0">
              <a:spcBef>
                <a:spcPts val="0"/>
              </a:spcBef>
              <a:spcAft>
                <a:spcPts val="0"/>
              </a:spcAft>
              <a:buSzPts val="800"/>
              <a:buFont typeface="Roboto"/>
              <a:buAutoNum type="arabicPeriod"/>
            </a:pPr>
            <a:r>
              <a:rPr lang="en-GB" sz="800">
                <a:latin typeface="Roboto"/>
                <a:ea typeface="Roboto"/>
                <a:cs typeface="Roboto"/>
                <a:sym typeface="Roboto"/>
              </a:rPr>
              <a:t>The process repeats (from step 1) until there are no more requests from the </a:t>
            </a:r>
            <a:r>
              <a:rPr lang="en-GB" sz="800" b="1">
                <a:highlight>
                  <a:srgbClr val="00FFFF"/>
                </a:highlight>
                <a:latin typeface="Roboto"/>
                <a:ea typeface="Roboto"/>
                <a:cs typeface="Roboto"/>
                <a:sym typeface="Roboto"/>
              </a:rPr>
              <a:t>Scheduler </a:t>
            </a:r>
            <a:r>
              <a:rPr lang="en-GB" sz="800">
                <a:latin typeface="Roboto"/>
                <a:ea typeface="Roboto"/>
                <a:cs typeface="Roboto"/>
                <a:sym typeface="Roboto"/>
              </a:rPr>
              <a:t>.</a:t>
            </a:r>
            <a:endParaRPr sz="8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1" name="Google Shape;111;p18"/>
          <p:cNvSpPr txBox="1"/>
          <p:nvPr/>
        </p:nvSpPr>
        <p:spPr>
          <a:xfrm>
            <a:off x="98250" y="4695625"/>
            <a:ext cx="49692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/>
              <a:t>Source </a:t>
            </a:r>
            <a:r>
              <a:rPr lang="en-GB"/>
              <a:t>- </a:t>
            </a:r>
            <a:r>
              <a:rPr lang="en-GB" sz="1100" u="sng">
                <a:solidFill>
                  <a:schemeClr val="hlink"/>
                </a:solidFill>
                <a:hlinkClick r:id="rId4"/>
              </a:rPr>
              <a:t>Architecture overview — Scrapy 2.4.1 documentation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9"/>
          <p:cNvSpPr txBox="1">
            <a:spLocks noGrp="1"/>
          </p:cNvSpPr>
          <p:nvPr>
            <p:ph type="title"/>
          </p:nvPr>
        </p:nvSpPr>
        <p:spPr>
          <a:xfrm>
            <a:off x="460951" y="2065350"/>
            <a:ext cx="8222100" cy="101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GB" b="1"/>
              <a:t>Let’s Crawl !</a:t>
            </a:r>
            <a:endParaRPr/>
          </a:p>
        </p:txBody>
      </p:sp>
      <p:sp>
        <p:nvSpPr>
          <p:cNvPr id="117" name="Google Shape;117;p19"/>
          <p:cNvSpPr txBox="1">
            <a:spLocks noGrp="1"/>
          </p:cNvSpPr>
          <p:nvPr>
            <p:ph type="sldNum" idx="12"/>
          </p:nvPr>
        </p:nvSpPr>
        <p:spPr>
          <a:xfrm>
            <a:off x="8523542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GB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lang="en-GB"/>
              <a:t>Instructions to access on IST441 server</a:t>
            </a:r>
            <a:endParaRPr/>
          </a:p>
        </p:txBody>
      </p:sp>
      <p:sp>
        <p:nvSpPr>
          <p:cNvPr id="123" name="Google Shape;123;p20"/>
          <p:cNvSpPr txBox="1">
            <a:spLocks noGrp="1"/>
          </p:cNvSpPr>
          <p:nvPr>
            <p:ph type="body" idx="1"/>
          </p:nvPr>
        </p:nvSpPr>
        <p:spPr>
          <a:xfrm>
            <a:off x="311700" y="1956543"/>
            <a:ext cx="8520600" cy="2580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latin typeface="Lato"/>
                <a:ea typeface="Lato"/>
                <a:cs typeface="Lato"/>
                <a:sym typeface="Lato"/>
              </a:rPr>
              <a:t>●	Access to VLABS at</a:t>
            </a:r>
            <a:r>
              <a:rPr lang="en-GB">
                <a:solidFill>
                  <a:schemeClr val="hlink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r:id="rId3"/>
              </a:rPr>
              <a:t> </a:t>
            </a:r>
            <a:r>
              <a:rPr lang="en-GB" u="sng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3"/>
              </a:rPr>
              <a:t>https://svg.up.ist.psu.edu</a:t>
            </a:r>
            <a:r>
              <a:rPr lang="en-GB">
                <a:latin typeface="Lato"/>
                <a:ea typeface="Lato"/>
                <a:cs typeface="Lato"/>
                <a:sym typeface="Lato"/>
              </a:rPr>
              <a:t> from browser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>
                <a:latin typeface="Lato"/>
                <a:ea typeface="Lato"/>
                <a:cs typeface="Lato"/>
                <a:sym typeface="Lato"/>
              </a:rPr>
              <a:t>●	Open Chrome (download these slides if you can)</a:t>
            </a: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latin typeface="Lato"/>
              <a:ea typeface="Lato"/>
              <a:cs typeface="Lato"/>
              <a:sym typeface="Lato"/>
            </a:endParaRPr>
          </a:p>
          <a:p>
            <a:pPr marL="28575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GB">
                <a:latin typeface="Lato"/>
                <a:ea typeface="Lato"/>
                <a:cs typeface="Lato"/>
                <a:sym typeface="Lato"/>
              </a:rPr>
              <a:t>Go to ist441.ist.psu.edu:88&lt;team_id&gt;</a:t>
            </a:r>
            <a:endParaRPr/>
          </a:p>
          <a:p>
            <a:pPr marL="28575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GB">
                <a:latin typeface="Lato"/>
                <a:ea typeface="Lato"/>
                <a:cs typeface="Lato"/>
                <a:sym typeface="Lato"/>
              </a:rPr>
              <a:t>E.g. for team 3 – </a:t>
            </a:r>
            <a:r>
              <a:rPr lang="en-GB" u="sng">
                <a:solidFill>
                  <a:schemeClr val="hlink"/>
                </a:solidFill>
                <a:latin typeface="Lato"/>
                <a:ea typeface="Lato"/>
                <a:cs typeface="Lato"/>
                <a:sym typeface="Lato"/>
                <a:hlinkClick r:id="rId4"/>
              </a:rPr>
              <a:t>ist441.ist.psu.edu:8803</a:t>
            </a:r>
            <a:endParaRPr>
              <a:latin typeface="Lato"/>
              <a:ea typeface="Lato"/>
              <a:cs typeface="Lato"/>
              <a:sym typeface="Lato"/>
            </a:endParaRPr>
          </a:p>
          <a:p>
            <a:pPr marL="28575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GB">
                <a:latin typeface="Lato"/>
                <a:ea typeface="Lato"/>
                <a:cs typeface="Lato"/>
                <a:sym typeface="Lato"/>
              </a:rPr>
              <a:t>Password – welovesearch01</a:t>
            </a:r>
            <a:endParaRPr/>
          </a:p>
          <a:p>
            <a:pPr marL="285750" lvl="0" indent="-215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endParaRPr>
              <a:latin typeface="Lato"/>
              <a:ea typeface="Lato"/>
              <a:cs typeface="Lato"/>
              <a:sym typeface="Lato"/>
            </a:endParaRPr>
          </a:p>
          <a:p>
            <a:pPr marL="285750" lvl="0" indent="-2857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en-GB">
                <a:latin typeface="Lato"/>
                <a:ea typeface="Lato"/>
                <a:cs typeface="Lato"/>
                <a:sym typeface="Lato"/>
              </a:rPr>
              <a:t>Please do not access or modify other team folders ! </a:t>
            </a:r>
            <a:endParaRPr/>
          </a:p>
          <a:p>
            <a:pPr marL="742938" lvl="1" indent="-28575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Char char="○"/>
            </a:pPr>
            <a:r>
              <a:rPr lang="en-GB">
                <a:latin typeface="Lato"/>
                <a:ea typeface="Lato"/>
                <a:cs typeface="Lato"/>
                <a:sym typeface="Lato"/>
              </a:rPr>
              <a:t>We have logs of everything which you guys do – Please be careful and respectful</a:t>
            </a:r>
            <a:endParaRPr/>
          </a:p>
        </p:txBody>
      </p:sp>
      <p:sp>
        <p:nvSpPr>
          <p:cNvPr id="124" name="Google Shape;124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GB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1"/>
          <p:cNvSpPr txBox="1">
            <a:spLocks noGrp="1"/>
          </p:cNvSpPr>
          <p:nvPr>
            <p:ph type="title"/>
          </p:nvPr>
        </p:nvSpPr>
        <p:spPr>
          <a:xfrm>
            <a:off x="471901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Git link</a:t>
            </a:r>
            <a:endParaRPr/>
          </a:p>
        </p:txBody>
      </p:sp>
      <p:sp>
        <p:nvSpPr>
          <p:cNvPr id="130" name="Google Shape;130;p21"/>
          <p:cNvSpPr txBox="1">
            <a:spLocks noGrp="1"/>
          </p:cNvSpPr>
          <p:nvPr>
            <p:ph type="body" idx="1"/>
          </p:nvPr>
        </p:nvSpPr>
        <p:spPr>
          <a:xfrm>
            <a:off x="471901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3"/>
              </a:rPr>
              <a:t>https://github.com/shauryr/ist441_scrapy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Git clone if you do not want to use ist441 servers</a:t>
            </a:r>
            <a:endParaRPr/>
          </a:p>
        </p:txBody>
      </p:sp>
      <p:sp>
        <p:nvSpPr>
          <p:cNvPr id="131" name="Google Shape;131;p21"/>
          <p:cNvSpPr txBox="1">
            <a:spLocks noGrp="1"/>
          </p:cNvSpPr>
          <p:nvPr>
            <p:ph type="sldNum" idx="12"/>
          </p:nvPr>
        </p:nvSpPr>
        <p:spPr>
          <a:xfrm>
            <a:off x="8523542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lang="en-GB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1348</Words>
  <Application>Microsoft Macintosh PowerPoint</Application>
  <PresentationFormat>On-screen Show (16:9)</PresentationFormat>
  <Paragraphs>232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Lato</vt:lpstr>
      <vt:lpstr>Arial</vt:lpstr>
      <vt:lpstr>Consolas</vt:lpstr>
      <vt:lpstr>Roboto</vt:lpstr>
      <vt:lpstr>Material</vt:lpstr>
      <vt:lpstr>Crawling using Scrapy</vt:lpstr>
      <vt:lpstr>Overview and Goals</vt:lpstr>
      <vt:lpstr>Prerequisites : Understanding HTTP Status Codes</vt:lpstr>
      <vt:lpstr>Prerequisites : JSON and JL - formats for document store </vt:lpstr>
      <vt:lpstr>Why Scrapy ?</vt:lpstr>
      <vt:lpstr>Scrapy Architecture</vt:lpstr>
      <vt:lpstr>Let’s Crawl !</vt:lpstr>
      <vt:lpstr>Instructions to access on IST441 server</vt:lpstr>
      <vt:lpstr>Git link</vt:lpstr>
      <vt:lpstr>Starting a Project in Scrapy</vt:lpstr>
      <vt:lpstr>Starting a Project in Scrapy</vt:lpstr>
      <vt:lpstr>Before Crawling - Understanding settings.py</vt:lpstr>
      <vt:lpstr>Roadmap</vt:lpstr>
      <vt:lpstr>Getting URLs to Crawl</vt:lpstr>
      <vt:lpstr>Getting URLs to Crawl</vt:lpstr>
      <vt:lpstr>Getting URLs to Crawl</vt:lpstr>
      <vt:lpstr>Getting URLs to Crawl</vt:lpstr>
      <vt:lpstr>Getting URLs to Crawl</vt:lpstr>
      <vt:lpstr>View Your Crawled Data</vt:lpstr>
      <vt:lpstr>Moving Forward</vt:lpstr>
      <vt:lpstr>Useful Links -</vt:lpstr>
      <vt:lpstr>Common Crawl</vt:lpstr>
      <vt:lpstr>Getting URLs from CC</vt:lpstr>
      <vt:lpstr>What to do next ?</vt:lpstr>
      <vt:lpstr>Previous Year Projects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Crawling using Scrapy</dc:title>
  <cp:lastModifiedBy>Shaurya Rohatgi</cp:lastModifiedBy>
  <cp:revision>1</cp:revision>
  <dcterms:modified xsi:type="dcterms:W3CDTF">2021-09-07T16:14:08Z</dcterms:modified>
</cp:coreProperties>
</file>