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5"/>
  </p:notesMasterIdLst>
  <p:sldIdLst>
    <p:sldId id="273" r:id="rId2"/>
    <p:sldId id="736" r:id="rId3"/>
    <p:sldId id="1745" r:id="rId4"/>
    <p:sldId id="1702" r:id="rId5"/>
    <p:sldId id="1648" r:id="rId6"/>
    <p:sldId id="455" r:id="rId7"/>
    <p:sldId id="256" r:id="rId8"/>
    <p:sldId id="525" r:id="rId9"/>
    <p:sldId id="523" r:id="rId10"/>
    <p:sldId id="522" r:id="rId11"/>
    <p:sldId id="1706" r:id="rId12"/>
    <p:sldId id="1704" r:id="rId13"/>
    <p:sldId id="1707" r:id="rId14"/>
    <p:sldId id="1705" r:id="rId15"/>
    <p:sldId id="1708" r:id="rId16"/>
    <p:sldId id="1709" r:id="rId17"/>
    <p:sldId id="1710" r:id="rId18"/>
    <p:sldId id="1712" r:id="rId19"/>
    <p:sldId id="1713" r:id="rId20"/>
    <p:sldId id="1729" r:id="rId21"/>
    <p:sldId id="1749" r:id="rId22"/>
    <p:sldId id="1714" r:id="rId23"/>
    <p:sldId id="281" r:id="rId24"/>
    <p:sldId id="1730" r:id="rId25"/>
    <p:sldId id="465" r:id="rId26"/>
    <p:sldId id="464" r:id="rId27"/>
    <p:sldId id="258" r:id="rId28"/>
    <p:sldId id="1765" r:id="rId29"/>
    <p:sldId id="1768" r:id="rId30"/>
    <p:sldId id="471" r:id="rId31"/>
    <p:sldId id="472" r:id="rId32"/>
    <p:sldId id="1717" r:id="rId33"/>
    <p:sldId id="475" r:id="rId34"/>
    <p:sldId id="1766" r:id="rId35"/>
    <p:sldId id="1767" r:id="rId36"/>
    <p:sldId id="1718" r:id="rId37"/>
    <p:sldId id="1747" r:id="rId38"/>
    <p:sldId id="1716" r:id="rId39"/>
    <p:sldId id="470" r:id="rId40"/>
    <p:sldId id="469" r:id="rId41"/>
    <p:sldId id="1722" r:id="rId42"/>
    <p:sldId id="488" r:id="rId43"/>
    <p:sldId id="489" r:id="rId44"/>
    <p:sldId id="485" r:id="rId45"/>
    <p:sldId id="473" r:id="rId46"/>
    <p:sldId id="1719" r:id="rId47"/>
    <p:sldId id="1726" r:id="rId48"/>
    <p:sldId id="1711" r:id="rId49"/>
    <p:sldId id="1715" r:id="rId50"/>
    <p:sldId id="1725" r:id="rId51"/>
    <p:sldId id="1728" r:id="rId52"/>
    <p:sldId id="1720" r:id="rId53"/>
    <p:sldId id="479" r:id="rId54"/>
    <p:sldId id="487" r:id="rId55"/>
    <p:sldId id="484" r:id="rId56"/>
    <p:sldId id="1738" r:id="rId57"/>
    <p:sldId id="1751" r:id="rId58"/>
    <p:sldId id="1759" r:id="rId59"/>
    <p:sldId id="1763" r:id="rId60"/>
    <p:sldId id="1764" r:id="rId61"/>
    <p:sldId id="1752" r:id="rId62"/>
    <p:sldId id="1753" r:id="rId63"/>
    <p:sldId id="1754" r:id="rId64"/>
    <p:sldId id="1755" r:id="rId65"/>
    <p:sldId id="1756" r:id="rId66"/>
    <p:sldId id="1760" r:id="rId67"/>
    <p:sldId id="1761" r:id="rId68"/>
    <p:sldId id="1762" r:id="rId69"/>
    <p:sldId id="1744" r:id="rId70"/>
    <p:sldId id="1741" r:id="rId71"/>
    <p:sldId id="1757" r:id="rId72"/>
    <p:sldId id="1758" r:id="rId73"/>
    <p:sldId id="1743" r:id="rId74"/>
    <p:sldId id="1771" r:id="rId75"/>
    <p:sldId id="1769" r:id="rId76"/>
    <p:sldId id="1770" r:id="rId77"/>
    <p:sldId id="1772" r:id="rId78"/>
    <p:sldId id="1737" r:id="rId79"/>
    <p:sldId id="301" r:id="rId80"/>
    <p:sldId id="289" r:id="rId81"/>
    <p:sldId id="1739" r:id="rId82"/>
    <p:sldId id="1746" r:id="rId83"/>
    <p:sldId id="309" r:id="rId84"/>
    <p:sldId id="310" r:id="rId85"/>
    <p:sldId id="311" r:id="rId86"/>
    <p:sldId id="312" r:id="rId87"/>
    <p:sldId id="338" r:id="rId88"/>
    <p:sldId id="339" r:id="rId89"/>
    <p:sldId id="340" r:id="rId90"/>
    <p:sldId id="341" r:id="rId91"/>
    <p:sldId id="342" r:id="rId92"/>
    <p:sldId id="343" r:id="rId93"/>
    <p:sldId id="344" r:id="rId94"/>
    <p:sldId id="345" r:id="rId95"/>
    <p:sldId id="425" r:id="rId96"/>
    <p:sldId id="426" r:id="rId97"/>
    <p:sldId id="467" r:id="rId98"/>
    <p:sldId id="1724" r:id="rId99"/>
    <p:sldId id="1748" r:id="rId100"/>
    <p:sldId id="468" r:id="rId101"/>
    <p:sldId id="1731" r:id="rId102"/>
    <p:sldId id="1732" r:id="rId103"/>
    <p:sldId id="1733" r:id="rId104"/>
    <p:sldId id="1736" r:id="rId105"/>
    <p:sldId id="480" r:id="rId106"/>
    <p:sldId id="1727" r:id="rId107"/>
    <p:sldId id="1734" r:id="rId108"/>
    <p:sldId id="1735" r:id="rId109"/>
    <p:sldId id="1750" r:id="rId110"/>
    <p:sldId id="1740" r:id="rId111"/>
    <p:sldId id="463" r:id="rId112"/>
    <p:sldId id="645" r:id="rId113"/>
    <p:sldId id="1723" r:id="rId114"/>
  </p:sldIdLst>
  <p:sldSz cx="9144000" cy="6858000" type="screen4x3"/>
  <p:notesSz cx="6858000" cy="9144000"/>
  <p:defaultTextStyle>
    <a:defPPr>
      <a:defRPr lang="en-US"/>
    </a:defPPr>
    <a:lvl1pPr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16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16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16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16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16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584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64"/>
    <p:restoredTop sz="96197"/>
  </p:normalViewPr>
  <p:slideViewPr>
    <p:cSldViewPr snapToObjects="1">
      <p:cViewPr varScale="1">
        <p:scale>
          <a:sx n="214" d="100"/>
          <a:sy n="214" d="100"/>
        </p:scale>
        <p:origin x="1048" y="176"/>
      </p:cViewPr>
      <p:guideLst>
        <p:guide orient="horz" pos="2160"/>
        <p:guide pos="2880"/>
      </p:guideLst>
    </p:cSldViewPr>
  </p:slideViewPr>
  <p:outlineViewPr>
    <p:cViewPr>
      <p:scale>
        <a:sx n="33" d="100"/>
        <a:sy n="33" d="100"/>
      </p:scale>
      <p:origin x="0" y="-79288"/>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fld id="{A3342C26-FA4A-584B-A3AA-A89132FC3827}" type="datetime1">
              <a:rPr lang="en-US"/>
              <a:pPr>
                <a:defRPr/>
              </a:pPr>
              <a:t>6/26/23</a:t>
            </a:fld>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1F9FFB3-97BE-B14C-98F7-293F62B0479E}" type="slidenum">
              <a:rPr lang="en-US"/>
              <a:pPr>
                <a:defRPr/>
              </a:pPr>
              <a:t>‹#›</a:t>
            </a:fld>
            <a:endParaRPr lang="en-US"/>
          </a:p>
        </p:txBody>
      </p:sp>
    </p:spTree>
    <p:extLst>
      <p:ext uri="{BB962C8B-B14F-4D97-AF65-F5344CB8AC3E}">
        <p14:creationId xmlns:p14="http://schemas.microsoft.com/office/powerpoint/2010/main" val="35658798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p:cNvSpPr>
          <p:nvPr>
            <p:ph type="sldImg"/>
          </p:nvPr>
        </p:nvSpPr>
        <p:spPr>
          <a:xfrm>
            <a:off x="1144588" y="685800"/>
            <a:ext cx="4572000" cy="3429000"/>
          </a:xfrm>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6"/>
        <p:cNvGrpSpPr/>
        <p:nvPr/>
      </p:nvGrpSpPr>
      <p:grpSpPr>
        <a:xfrm>
          <a:off x="0" y="0"/>
          <a:ext cx="0" cy="0"/>
          <a:chOff x="0" y="0"/>
          <a:chExt cx="0" cy="0"/>
        </a:xfrm>
      </p:grpSpPr>
      <p:sp>
        <p:nvSpPr>
          <p:cNvPr id="5507" name="Google Shape;5507;ge494ade7c1_0_123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8" name="Google Shape;5508;ge494ade7c1_0_123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6"/>
        <p:cNvGrpSpPr/>
        <p:nvPr/>
      </p:nvGrpSpPr>
      <p:grpSpPr>
        <a:xfrm>
          <a:off x="0" y="0"/>
          <a:ext cx="0" cy="0"/>
          <a:chOff x="0" y="0"/>
          <a:chExt cx="0" cy="0"/>
        </a:xfrm>
      </p:grpSpPr>
      <p:sp>
        <p:nvSpPr>
          <p:cNvPr id="5537" name="Google Shape;5537;ge494ade7c1_0_123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8" name="Google Shape;5538;ge494ade7c1_0_123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3"/>
        <p:cNvGrpSpPr/>
        <p:nvPr/>
      </p:nvGrpSpPr>
      <p:grpSpPr>
        <a:xfrm>
          <a:off x="0" y="0"/>
          <a:ext cx="0" cy="0"/>
          <a:chOff x="0" y="0"/>
          <a:chExt cx="0" cy="0"/>
        </a:xfrm>
      </p:grpSpPr>
      <p:sp>
        <p:nvSpPr>
          <p:cNvPr id="5544" name="Google Shape;5544;ge494ade7c1_0_123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5" name="Google Shape;5545;ge494ade7c1_0_123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1"/>
        <p:cNvGrpSpPr/>
        <p:nvPr/>
      </p:nvGrpSpPr>
      <p:grpSpPr>
        <a:xfrm>
          <a:off x="0" y="0"/>
          <a:ext cx="0" cy="0"/>
          <a:chOff x="0" y="0"/>
          <a:chExt cx="0" cy="0"/>
        </a:xfrm>
      </p:grpSpPr>
      <p:sp>
        <p:nvSpPr>
          <p:cNvPr id="5622" name="Google Shape;5622;ge494ade7c1_0_124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3" name="Google Shape;5623;ge494ade7c1_0_124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4" name="Google Shape;5624;ge494ade7c1_0_124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8"/>
        <p:cNvGrpSpPr/>
        <p:nvPr/>
      </p:nvGrpSpPr>
      <p:grpSpPr>
        <a:xfrm>
          <a:off x="0" y="0"/>
          <a:ext cx="0" cy="0"/>
          <a:chOff x="0" y="0"/>
          <a:chExt cx="0" cy="0"/>
        </a:xfrm>
      </p:grpSpPr>
      <p:sp>
        <p:nvSpPr>
          <p:cNvPr id="5749" name="Google Shape;5749;ge494ade7c1_0_125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0" name="Google Shape;5750;ge494ade7c1_0_125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6"/>
        <p:cNvGrpSpPr/>
        <p:nvPr/>
      </p:nvGrpSpPr>
      <p:grpSpPr>
        <a:xfrm>
          <a:off x="0" y="0"/>
          <a:ext cx="0" cy="0"/>
          <a:chOff x="0" y="0"/>
          <a:chExt cx="0" cy="0"/>
        </a:xfrm>
      </p:grpSpPr>
      <p:sp>
        <p:nvSpPr>
          <p:cNvPr id="5767" name="Google Shape;5767;ge494ade7c1_0_125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8" name="Google Shape;5768;ge494ade7c1_0_125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1"/>
        <p:cNvGrpSpPr/>
        <p:nvPr/>
      </p:nvGrpSpPr>
      <p:grpSpPr>
        <a:xfrm>
          <a:off x="0" y="0"/>
          <a:ext cx="0" cy="0"/>
          <a:chOff x="0" y="0"/>
          <a:chExt cx="0" cy="0"/>
        </a:xfrm>
      </p:grpSpPr>
      <p:sp>
        <p:nvSpPr>
          <p:cNvPr id="5822" name="Google Shape;5822;ge494ade7c1_0_126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3" name="Google Shape;5823;ge494ade7c1_0_126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e494ade7c1_0_141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e494ade7c1_0_14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0" name="Google Shape;7380;ge494ade7c1_0_14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5"/>
        <p:cNvGrpSpPr/>
        <p:nvPr/>
      </p:nvGrpSpPr>
      <p:grpSpPr>
        <a:xfrm>
          <a:off x="0" y="0"/>
          <a:ext cx="0" cy="0"/>
          <a:chOff x="0" y="0"/>
          <a:chExt cx="0" cy="0"/>
        </a:xfrm>
      </p:grpSpPr>
      <p:sp>
        <p:nvSpPr>
          <p:cNvPr id="7386" name="Google Shape;7386;ge494ade7c1_0_14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7" name="Google Shape;7387;ge494ade7c1_0_14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8" name="Google Shape;7388;ge494ade7c1_0_14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4355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1F9FFB3-97BE-B14C-98F7-293F62B0479E}" type="slidenum">
              <a:rPr lang="en-US" smtClean="0"/>
              <a:pPr>
                <a:defRPr/>
              </a:pPr>
              <a:t>5</a:t>
            </a:fld>
            <a:endParaRPr lang="en-US"/>
          </a:p>
        </p:txBody>
      </p:sp>
    </p:spTree>
    <p:extLst>
      <p:ext uri="{BB962C8B-B14F-4D97-AF65-F5344CB8AC3E}">
        <p14:creationId xmlns:p14="http://schemas.microsoft.com/office/powerpoint/2010/main" val="1344914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e494ade7c1_0_7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ge494ade7c1_0_76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e494ade7c1_0_75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8" name="Google Shape;658;ge494ade7c1_0_75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e494ade7c1_0_86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0" name="Google Shape;1810;ge494ade7c1_0_86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e494ade7c1_0_86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2" name="Google Shape;1832;ge494ade7c1_0_86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e494ade7c1_0_86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9" name="Google Shape;1849;ge494ade7c1_0_868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e494ade7c1_0_87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e494ade7c1_0_87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6" name="Google Shape;1886;ge494ade7c1_0_87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8"/>
        <p:cNvGrpSpPr/>
        <p:nvPr/>
      </p:nvGrpSpPr>
      <p:grpSpPr>
        <a:xfrm>
          <a:off x="0" y="0"/>
          <a:ext cx="0" cy="0"/>
          <a:chOff x="0" y="0"/>
          <a:chExt cx="0" cy="0"/>
        </a:xfrm>
      </p:grpSpPr>
      <p:sp>
        <p:nvSpPr>
          <p:cNvPr id="5499" name="Google Shape;5499;ge494ade7c1_0_12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0" name="Google Shape;5500;ge494ade7c1_0_123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DB08358-A8CA-C047-A536-601BFD34D73E}" type="datetime1">
              <a:rPr lang="en-US"/>
              <a:pPr>
                <a:defRPr/>
              </a:pPr>
              <a:t>6/26/23</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79D850A-B9EF-2541-A8AF-666FF96302FF}" type="datetime1">
              <a:rPr lang="en-US"/>
              <a:pPr>
                <a:defRPr/>
              </a:pPr>
              <a:t>6/26/23</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14FDBB-5C6E-C54D-9E1E-129B7094DDB7}" type="datetime1">
              <a:rPr lang="en-US"/>
              <a:pPr>
                <a:defRPr/>
              </a:pPr>
              <a:t>6/26/23</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DEC751A9-E40B-DD4A-B3A4-7F2F9B31917E}" type="datetime1">
              <a:rPr lang="en-US"/>
              <a:pPr>
                <a:defRPr/>
              </a:pPr>
              <a:t>6/26/23</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D7330F2E-DB55-4849-AB51-94BB92EDE09A}" type="datetime1">
              <a:rPr lang="en-US"/>
              <a:pPr>
                <a:defRPr/>
              </a:pPr>
              <a:t>6/26/23</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B63B0057-64C6-5C4E-B7BF-7FE35FBF6857}" type="datetime1">
              <a:rPr lang="en-US"/>
              <a:pPr>
                <a:defRPr/>
              </a:pPr>
              <a:t>6/26/23</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EF8EB5-4521-3048-96B3-E1497EE29163}" type="datetime1">
              <a:rPr lang="en-US"/>
              <a:pPr>
                <a:defRPr/>
              </a:pPr>
              <a:t>6/26/23</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11700" y="593367"/>
            <a:ext cx="8520525"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4" name="Google Shape;184;p31"/>
          <p:cNvSpPr txBox="1">
            <a:spLocks noGrp="1"/>
          </p:cNvSpPr>
          <p:nvPr>
            <p:ph type="body" idx="1"/>
          </p:nvPr>
        </p:nvSpPr>
        <p:spPr>
          <a:xfrm>
            <a:off x="311700" y="1536633"/>
            <a:ext cx="8520525" cy="4555200"/>
          </a:xfrm>
          <a:prstGeom prst="rect">
            <a:avLst/>
          </a:prstGeom>
          <a:noFill/>
          <a:ln>
            <a:noFill/>
          </a:ln>
        </p:spPr>
        <p:txBody>
          <a:bodyPr spcFirstLastPara="1" wrap="square" lIns="91425" tIns="91425" rIns="91425" bIns="91425" anchor="t" anchorCtr="0">
            <a:noAutofit/>
          </a:bodyPr>
          <a:lstStyle>
            <a:lvl1pPr marL="342900" lvl="0" indent="-257175" algn="l" rtl="0">
              <a:lnSpc>
                <a:spcPct val="115000"/>
              </a:lnSpc>
              <a:spcBef>
                <a:spcPts val="0"/>
              </a:spcBef>
              <a:spcAft>
                <a:spcPts val="0"/>
              </a:spcAft>
              <a:buSzPts val="1800"/>
              <a:buChar char="●"/>
              <a:defRPr/>
            </a:lvl1pPr>
            <a:lvl2pPr marL="685800" lvl="1" indent="-238125" algn="l" rtl="0">
              <a:lnSpc>
                <a:spcPct val="115000"/>
              </a:lnSpc>
              <a:spcBef>
                <a:spcPts val="1600"/>
              </a:spcBef>
              <a:spcAft>
                <a:spcPts val="0"/>
              </a:spcAft>
              <a:buSzPts val="1400"/>
              <a:buChar char="○"/>
              <a:defRPr/>
            </a:lvl2pPr>
            <a:lvl3pPr marL="1028700" lvl="2" indent="-238125" algn="l" rtl="0">
              <a:lnSpc>
                <a:spcPct val="115000"/>
              </a:lnSpc>
              <a:spcBef>
                <a:spcPts val="1600"/>
              </a:spcBef>
              <a:spcAft>
                <a:spcPts val="0"/>
              </a:spcAft>
              <a:buSzPts val="1400"/>
              <a:buChar char="■"/>
              <a:defRPr/>
            </a:lvl3pPr>
            <a:lvl4pPr marL="1371600" lvl="3" indent="-238125" algn="l" rtl="0">
              <a:lnSpc>
                <a:spcPct val="115000"/>
              </a:lnSpc>
              <a:spcBef>
                <a:spcPts val="1600"/>
              </a:spcBef>
              <a:spcAft>
                <a:spcPts val="0"/>
              </a:spcAft>
              <a:buSzPts val="1400"/>
              <a:buChar char="●"/>
              <a:defRPr/>
            </a:lvl4pPr>
            <a:lvl5pPr marL="1714500" lvl="4" indent="-238125" algn="l" rtl="0">
              <a:lnSpc>
                <a:spcPct val="115000"/>
              </a:lnSpc>
              <a:spcBef>
                <a:spcPts val="1600"/>
              </a:spcBef>
              <a:spcAft>
                <a:spcPts val="0"/>
              </a:spcAft>
              <a:buSzPts val="1400"/>
              <a:buChar char="○"/>
              <a:defRPr/>
            </a:lvl5pPr>
            <a:lvl6pPr marL="2057400" lvl="5" indent="-238125" algn="l" rtl="0">
              <a:lnSpc>
                <a:spcPct val="115000"/>
              </a:lnSpc>
              <a:spcBef>
                <a:spcPts val="1600"/>
              </a:spcBef>
              <a:spcAft>
                <a:spcPts val="0"/>
              </a:spcAft>
              <a:buSzPts val="1400"/>
              <a:buChar char="■"/>
              <a:defRPr/>
            </a:lvl6pPr>
            <a:lvl7pPr marL="2400300" lvl="6" indent="-238125" algn="l" rtl="0">
              <a:lnSpc>
                <a:spcPct val="115000"/>
              </a:lnSpc>
              <a:spcBef>
                <a:spcPts val="1600"/>
              </a:spcBef>
              <a:spcAft>
                <a:spcPts val="0"/>
              </a:spcAft>
              <a:buSzPts val="1400"/>
              <a:buChar char="●"/>
              <a:defRPr/>
            </a:lvl7pPr>
            <a:lvl8pPr marL="2743200" lvl="7" indent="-238125" algn="l" rtl="0">
              <a:lnSpc>
                <a:spcPct val="115000"/>
              </a:lnSpc>
              <a:spcBef>
                <a:spcPts val="1600"/>
              </a:spcBef>
              <a:spcAft>
                <a:spcPts val="0"/>
              </a:spcAft>
              <a:buSzPts val="1400"/>
              <a:buChar char="○"/>
              <a:defRPr/>
            </a:lvl8pPr>
            <a:lvl9pPr marL="3086100" lvl="8" indent="-238125" algn="l" rtl="0">
              <a:lnSpc>
                <a:spcPct val="115000"/>
              </a:lnSpc>
              <a:spcBef>
                <a:spcPts val="1600"/>
              </a:spcBef>
              <a:spcAft>
                <a:spcPts val="1600"/>
              </a:spcAft>
              <a:buSzPts val="1400"/>
              <a:buChar char="■"/>
              <a:defRPr/>
            </a:lvl9pPr>
          </a:lstStyle>
          <a:p>
            <a:endParaRPr/>
          </a:p>
        </p:txBody>
      </p:sp>
      <p:sp>
        <p:nvSpPr>
          <p:cNvPr id="185" name="Google Shape;185;p31"/>
          <p:cNvSpPr txBox="1">
            <a:spLocks noGrp="1"/>
          </p:cNvSpPr>
          <p:nvPr>
            <p:ph type="sldNum" idx="12"/>
          </p:nvPr>
        </p:nvSpPr>
        <p:spPr>
          <a:xfrm>
            <a:off x="8472458" y="6217623"/>
            <a:ext cx="548775"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00"/>
              <a:buFont typeface="Arial"/>
              <a:buNone/>
              <a:defRPr sz="975">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7121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1DA6C5-CF02-1648-B7D1-C58C0DA04A32}" type="datetime1">
              <a:rPr lang="en-US"/>
              <a:pPr>
                <a:defRPr/>
              </a:pPr>
              <a:t>6/26/23</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5247888-AB05-5843-AA41-E28771385E87}" type="datetime1">
              <a:rPr lang="en-US"/>
              <a:pPr>
                <a:defRPr/>
              </a:pPr>
              <a:t>6/26/23</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475A8C1-A9A9-EA45-AE3D-B90F2613CF92}" type="datetime1">
              <a:rPr lang="en-US"/>
              <a:pPr>
                <a:defRPr/>
              </a:pPr>
              <a:t>6/26/23</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455D4DD-053D-D04F-8062-5B33C5214C96}" type="datetime1">
              <a:rPr lang="en-US"/>
              <a:pPr>
                <a:defRPr/>
              </a:pPr>
              <a:t>6/26/23</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4DE2302-0198-BC45-BD61-62E13DF6C1B9}" type="datetime1">
              <a:rPr lang="en-US"/>
              <a:pPr>
                <a:defRPr/>
              </a:pPr>
              <a:t>6/26/23</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4BE88F-1FF4-CF42-A1DB-085B323EA8BB}" type="datetime1">
              <a:rPr lang="en-US"/>
              <a:pPr>
                <a:defRPr/>
              </a:pPr>
              <a:t>6/26/23</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3DB20B-2A41-6047-AEA7-065771000B8B}" type="datetime1">
              <a:rPr lang="en-US"/>
              <a:pPr>
                <a:defRPr/>
              </a:pPr>
              <a:t>6/26/23</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C1FC76-A0D4-3E4A-88C6-FDC955185A91}" type="datetime1">
              <a:rPr lang="en-US"/>
              <a:pPr>
                <a:defRPr/>
              </a:pPr>
              <a:t>6/26/23</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36518FD4-B981-B84F-ABD6-B9BE201D7644}" type="datetime1">
              <a:rPr lang="en-US"/>
              <a:pPr>
                <a:defRPr/>
              </a:pPr>
              <a:t>6/26/23</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lg20@ist.ps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clgiles.ist.psu.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mailto:clg20@ist.psu.ed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github.com/huggingface/transformers" TargetMode="External"/><Relationship Id="rId1" Type="http://schemas.openxmlformats.org/officeDocument/2006/relationships/slideLayout" Target="../slideLayouts/slideLayout2.xml"/><Relationship Id="rId4" Type="http://schemas.openxmlformats.org/officeDocument/2006/relationships/hyperlink" Target="https://huggingface.co/transformer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RUCAIBox/LLMSurvey"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youtube.com/watch?v=VPRSBzXzavo"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lacker.io/ai/2020/07/06/giving-gpt-3-a-turing-test.html"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rLE0b8_OQMk"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hyperlink" Target="https://openai.com/research/gpt-4" TargetMode="External"/><Relationship Id="rId4" Type="http://schemas.openxmlformats.org/officeDocument/2006/relationships/hyperlink" Target="https://www.youtube.com/watch?v=xrwNios07R4"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liberalarts.utexas.edu/linguistics/faculty/km49784" TargetMode="External"/><Relationship Id="rId2" Type="http://schemas.openxmlformats.org/officeDocument/2006/relationships/hyperlink" Target="https://arxiv.org/pdf/2301.06627.pdf" TargetMode="External"/><Relationship Id="rId1" Type="http://schemas.openxmlformats.org/officeDocument/2006/relationships/slideLayout" Target="../slideLayouts/slideLayout2.xml"/><Relationship Id="rId4" Type="http://schemas.openxmlformats.org/officeDocument/2006/relationships/hyperlink" Target="https://anna-ivanova.net/"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liberalarts.utexas.edu/linguistics/faculty/km49784" TargetMode="External"/><Relationship Id="rId2" Type="http://schemas.openxmlformats.org/officeDocument/2006/relationships/hyperlink" Target="https://arxiv.org/pdf/2301.06627.pdf" TargetMode="External"/><Relationship Id="rId1" Type="http://schemas.openxmlformats.org/officeDocument/2006/relationships/slideLayout" Target="../slideLayouts/slideLayout2.xml"/><Relationship Id="rId4" Type="http://schemas.openxmlformats.org/officeDocument/2006/relationships/hyperlink" Target="https://anna-ivanova.ne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zure.microsoft.com/en-us/blog/bing-delivers-its-largest-improvement-in-search-experience-using-azure-gpus/" TargetMode="External"/><Relationship Id="rId5" Type="http://schemas.openxmlformats.org/officeDocument/2006/relationships/image" Target="../media/image50.png"/><Relationship Id="rId4" Type="http://schemas.openxmlformats.org/officeDocument/2006/relationships/hyperlink" Target="https://blog.google/products/search/search-language-understanding-ber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en.wikipedia.org/wiki/Attention_(machine_learning)"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ctrTitle"/>
          </p:nvPr>
        </p:nvSpPr>
        <p:spPr>
          <a:xfrm>
            <a:off x="152400" y="762000"/>
            <a:ext cx="8839200" cy="1600200"/>
          </a:xfrm>
        </p:spPr>
        <p:txBody>
          <a:bodyPr/>
          <a:lstStyle/>
          <a:p>
            <a:pPr eaLnBrk="1" hangingPunct="1"/>
            <a:r>
              <a:rPr lang="en-US" altLang="zh-CN" sz="3600" dirty="0">
                <a:solidFill>
                  <a:srgbClr val="FF0000"/>
                </a:solidFill>
              </a:rPr>
              <a:t>Large Language Models (LLMs):</a:t>
            </a:r>
            <a:br>
              <a:rPr lang="en-US" altLang="zh-CN" sz="3600" dirty="0">
                <a:solidFill>
                  <a:srgbClr val="FF0000"/>
                </a:solidFill>
              </a:rPr>
            </a:br>
            <a:r>
              <a:rPr lang="en-US" altLang="zh-CN" sz="3600" dirty="0">
                <a:solidFill>
                  <a:srgbClr val="FF0000"/>
                </a:solidFill>
              </a:rPr>
              <a:t>Information Retrieval and Extraction</a:t>
            </a:r>
            <a:endParaRPr lang="en-US" altLang="zh-CN" dirty="0"/>
          </a:p>
        </p:txBody>
      </p:sp>
      <p:sp>
        <p:nvSpPr>
          <p:cNvPr id="19459" name="Rectangle 3"/>
          <p:cNvSpPr>
            <a:spLocks noGrp="1"/>
          </p:cNvSpPr>
          <p:nvPr>
            <p:ph type="subTitle" idx="1"/>
          </p:nvPr>
        </p:nvSpPr>
        <p:spPr>
          <a:xfrm>
            <a:off x="990600" y="2743200"/>
            <a:ext cx="6781800" cy="1524000"/>
          </a:xfrm>
        </p:spPr>
        <p:txBody>
          <a:bodyPr/>
          <a:lstStyle/>
          <a:p>
            <a:pPr defTabSz="914400" eaLnBrk="1" hangingPunct="1"/>
            <a:r>
              <a:rPr lang="en-US" altLang="zh-CN" sz="2400" dirty="0">
                <a:solidFill>
                  <a:schemeClr val="tx1"/>
                </a:solidFill>
                <a:latin typeface="Century" charset="0"/>
                <a:ea typeface="Century" charset="0"/>
                <a:cs typeface="Century" charset="0"/>
              </a:rPr>
              <a:t>C. Lee Giles</a:t>
            </a:r>
          </a:p>
          <a:p>
            <a:pPr defTabSz="914400" eaLnBrk="1" hangingPunct="1"/>
            <a:r>
              <a:rPr lang="en-US" altLang="zh-CN" sz="2400" dirty="0">
                <a:solidFill>
                  <a:schemeClr val="tx1"/>
                </a:solidFill>
                <a:latin typeface="Century" charset="0"/>
                <a:ea typeface="Century" charset="0"/>
                <a:cs typeface="Century" charset="0"/>
              </a:rPr>
              <a:t>The Pennsylvania State University</a:t>
            </a:r>
          </a:p>
          <a:p>
            <a:pPr defTabSz="914400" eaLnBrk="1" hangingPunct="1"/>
            <a:r>
              <a:rPr lang="en-US" altLang="zh-CN" sz="2400" dirty="0">
                <a:solidFill>
                  <a:schemeClr val="tx1"/>
                </a:solidFill>
                <a:latin typeface="Century" charset="0"/>
                <a:ea typeface="Century" charset="0"/>
                <a:cs typeface="Century" charset="0"/>
              </a:rPr>
              <a:t>University Park, PA, USA</a:t>
            </a:r>
          </a:p>
          <a:p>
            <a:pPr defTabSz="914400" eaLnBrk="1" hangingPunct="1"/>
            <a:r>
              <a:rPr lang="en-US" altLang="zh-CN" sz="2400" dirty="0">
                <a:solidFill>
                  <a:schemeClr val="tx1"/>
                </a:solidFill>
                <a:latin typeface="Century" charset="0"/>
                <a:ea typeface="Century" charset="0"/>
                <a:cs typeface="Century" charset="0"/>
                <a:hlinkClick r:id="rId3"/>
              </a:rPr>
              <a:t>clg20@psu.edu</a:t>
            </a:r>
            <a:endParaRPr lang="en-US" altLang="zh-CN" sz="2400" dirty="0">
              <a:solidFill>
                <a:schemeClr val="tx1"/>
              </a:solidFill>
              <a:latin typeface="Century" charset="0"/>
              <a:ea typeface="Century" charset="0"/>
              <a:cs typeface="Century" charset="0"/>
            </a:endParaRPr>
          </a:p>
          <a:p>
            <a:pPr defTabSz="914400" eaLnBrk="1" hangingPunct="1"/>
            <a:r>
              <a:rPr lang="en-US" altLang="zh-CN" sz="2400" dirty="0">
                <a:solidFill>
                  <a:schemeClr val="tx1"/>
                </a:solidFill>
                <a:latin typeface="Century" charset="0"/>
                <a:ea typeface="Century" charset="0"/>
                <a:cs typeface="Century" charset="0"/>
                <a:hlinkClick r:id="rId4"/>
              </a:rPr>
              <a:t>http://clgiles.ist.psu.edu</a:t>
            </a:r>
            <a:endParaRPr lang="en-US" altLang="zh-CN" sz="2400" dirty="0">
              <a:solidFill>
                <a:schemeClr val="tx1"/>
              </a:solidFill>
              <a:latin typeface="Century" charset="0"/>
              <a:ea typeface="Century" charset="0"/>
              <a:cs typeface="Century" charset="0"/>
            </a:endParaRPr>
          </a:p>
          <a:p>
            <a:pPr defTabSz="914400" eaLnBrk="1" hangingPunct="1"/>
            <a:endParaRPr lang="en-US" altLang="zh-CN" sz="2400" dirty="0">
              <a:solidFill>
                <a:schemeClr val="tx1"/>
              </a:solidFill>
              <a:latin typeface="Century" charset="0"/>
              <a:ea typeface="Century" charset="0"/>
              <a:cs typeface="Century"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0898-2CD4-2446-8FA5-A593C1AFA329}"/>
              </a:ext>
            </a:extLst>
          </p:cNvPr>
          <p:cNvSpPr>
            <a:spLocks noGrp="1"/>
          </p:cNvSpPr>
          <p:nvPr>
            <p:ph type="title"/>
          </p:nvPr>
        </p:nvSpPr>
        <p:spPr/>
        <p:txBody>
          <a:bodyPr/>
          <a:lstStyle/>
          <a:p>
            <a:pPr algn="ctr"/>
            <a:r>
              <a:rPr lang="en-US" b="1" dirty="0">
                <a:latin typeface="+mn-lt"/>
              </a:rPr>
              <a:t>Transformer model</a:t>
            </a:r>
          </a:p>
        </p:txBody>
      </p:sp>
      <p:pic>
        <p:nvPicPr>
          <p:cNvPr id="4" name="Picture 3">
            <a:extLst>
              <a:ext uri="{FF2B5EF4-FFF2-40B4-BE49-F238E27FC236}">
                <a16:creationId xmlns:a16="http://schemas.microsoft.com/office/drawing/2014/main" id="{1FA7A120-BF98-5C44-A063-6E2F3CCD58B9}"/>
              </a:ext>
            </a:extLst>
          </p:cNvPr>
          <p:cNvPicPr>
            <a:picLocks noChangeAspect="1"/>
          </p:cNvPicPr>
          <p:nvPr/>
        </p:nvPicPr>
        <p:blipFill>
          <a:blip r:embed="rId2"/>
          <a:stretch>
            <a:fillRect/>
          </a:stretch>
        </p:blipFill>
        <p:spPr>
          <a:xfrm>
            <a:off x="919740" y="1219200"/>
            <a:ext cx="7304519" cy="4150413"/>
          </a:xfrm>
          <a:prstGeom prst="rect">
            <a:avLst/>
          </a:prstGeom>
          <a:ln w="3175">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25A2FCCC-6C66-A444-9D3F-0EF6A3036E0C}"/>
              </a:ext>
            </a:extLst>
          </p:cNvPr>
          <p:cNvSpPr txBox="1"/>
          <p:nvPr/>
        </p:nvSpPr>
        <p:spPr>
          <a:xfrm>
            <a:off x="2219531" y="5504056"/>
            <a:ext cx="1651862" cy="276999"/>
          </a:xfrm>
          <a:prstGeom prst="rect">
            <a:avLst/>
          </a:prstGeom>
          <a:noFill/>
        </p:spPr>
        <p:txBody>
          <a:bodyPr wrap="none" rtlCol="0">
            <a:spAutoFit/>
          </a:bodyPr>
          <a:lstStyle/>
          <a:p>
            <a:r>
              <a:rPr lang="en-US" sz="1200" dirty="0"/>
              <a:t>Encoder (e.g., BERT)</a:t>
            </a:r>
          </a:p>
        </p:txBody>
      </p:sp>
      <p:sp>
        <p:nvSpPr>
          <p:cNvPr id="5" name="TextBox 4">
            <a:extLst>
              <a:ext uri="{FF2B5EF4-FFF2-40B4-BE49-F238E27FC236}">
                <a16:creationId xmlns:a16="http://schemas.microsoft.com/office/drawing/2014/main" id="{3670DD98-BAE0-3B45-A939-5A4E01469B6D}"/>
              </a:ext>
            </a:extLst>
          </p:cNvPr>
          <p:cNvSpPr txBox="1"/>
          <p:nvPr/>
        </p:nvSpPr>
        <p:spPr>
          <a:xfrm>
            <a:off x="5375357" y="5504056"/>
            <a:ext cx="1569660" cy="276999"/>
          </a:xfrm>
          <a:prstGeom prst="rect">
            <a:avLst/>
          </a:prstGeom>
          <a:noFill/>
        </p:spPr>
        <p:txBody>
          <a:bodyPr wrap="none" rtlCol="0">
            <a:spAutoFit/>
          </a:bodyPr>
          <a:lstStyle/>
          <a:p>
            <a:r>
              <a:rPr lang="en-US" sz="1200" dirty="0"/>
              <a:t>Decoder (e.g., GPT)</a:t>
            </a:r>
          </a:p>
        </p:txBody>
      </p:sp>
      <p:sp>
        <p:nvSpPr>
          <p:cNvPr id="6" name="TextBox 5">
            <a:extLst>
              <a:ext uri="{FF2B5EF4-FFF2-40B4-BE49-F238E27FC236}">
                <a16:creationId xmlns:a16="http://schemas.microsoft.com/office/drawing/2014/main" id="{BF647F9B-CB48-4CB7-37C6-748F4BABAA9A}"/>
              </a:ext>
            </a:extLst>
          </p:cNvPr>
          <p:cNvSpPr txBox="1"/>
          <p:nvPr/>
        </p:nvSpPr>
        <p:spPr>
          <a:xfrm>
            <a:off x="1981200" y="6280903"/>
            <a:ext cx="4579972" cy="338554"/>
          </a:xfrm>
          <a:prstGeom prst="rect">
            <a:avLst/>
          </a:prstGeom>
          <a:noFill/>
        </p:spPr>
        <p:txBody>
          <a:bodyPr wrap="none" rtlCol="0">
            <a:spAutoFit/>
          </a:bodyPr>
          <a:lstStyle/>
          <a:p>
            <a:r>
              <a:rPr lang="en-US" dirty="0"/>
              <a:t>https://</a:t>
            </a:r>
            <a:r>
              <a:rPr lang="en-US" dirty="0" err="1"/>
              <a:t>jalammar.github.io</a:t>
            </a:r>
            <a:r>
              <a:rPr lang="en-US" dirty="0"/>
              <a:t>/illustrated-transformer/</a:t>
            </a:r>
          </a:p>
        </p:txBody>
      </p:sp>
    </p:spTree>
    <p:extLst>
      <p:ext uri="{BB962C8B-B14F-4D97-AF65-F5344CB8AC3E}">
        <p14:creationId xmlns:p14="http://schemas.microsoft.com/office/powerpoint/2010/main" val="27492344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E9AA5-E66B-0B4B-9A0D-D5B40E4719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F7F19F0-8D14-3246-A6DA-E9435099F7C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D1CAF68-F8FC-A247-B8D2-DF4AC3A80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92" y="0"/>
            <a:ext cx="8289816" cy="6858000"/>
          </a:xfrm>
          <a:prstGeom prst="rect">
            <a:avLst/>
          </a:prstGeom>
        </p:spPr>
      </p:pic>
    </p:spTree>
    <p:extLst>
      <p:ext uri="{BB962C8B-B14F-4D97-AF65-F5344CB8AC3E}">
        <p14:creationId xmlns:p14="http://schemas.microsoft.com/office/powerpoint/2010/main" val="37182885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chart&#10;&#10;Description automatically generated with low confidence">
            <a:extLst>
              <a:ext uri="{FF2B5EF4-FFF2-40B4-BE49-F238E27FC236}">
                <a16:creationId xmlns:a16="http://schemas.microsoft.com/office/drawing/2014/main" id="{F378717A-231A-5E43-FAF6-C8065C5749F3}"/>
              </a:ext>
            </a:extLst>
          </p:cNvPr>
          <p:cNvPicPr>
            <a:picLocks noChangeAspect="1"/>
          </p:cNvPicPr>
          <p:nvPr/>
        </p:nvPicPr>
        <p:blipFill>
          <a:blip r:embed="rId2"/>
          <a:stretch>
            <a:fillRect/>
          </a:stretch>
        </p:blipFill>
        <p:spPr>
          <a:xfrm>
            <a:off x="457200" y="533400"/>
            <a:ext cx="8586595" cy="5410200"/>
          </a:xfrm>
          <a:prstGeom prst="rect">
            <a:avLst/>
          </a:prstGeom>
        </p:spPr>
      </p:pic>
    </p:spTree>
    <p:extLst>
      <p:ext uri="{BB962C8B-B14F-4D97-AF65-F5344CB8AC3E}">
        <p14:creationId xmlns:p14="http://schemas.microsoft.com/office/powerpoint/2010/main" val="36103099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ont, screenshot&#10;&#10;Description automatically generated">
            <a:extLst>
              <a:ext uri="{FF2B5EF4-FFF2-40B4-BE49-F238E27FC236}">
                <a16:creationId xmlns:a16="http://schemas.microsoft.com/office/drawing/2014/main" id="{803412F5-386D-CAA5-36B5-1179CBD9D478}"/>
              </a:ext>
            </a:extLst>
          </p:cNvPr>
          <p:cNvPicPr>
            <a:picLocks noChangeAspect="1"/>
          </p:cNvPicPr>
          <p:nvPr/>
        </p:nvPicPr>
        <p:blipFill>
          <a:blip r:embed="rId2"/>
          <a:stretch>
            <a:fillRect/>
          </a:stretch>
        </p:blipFill>
        <p:spPr>
          <a:xfrm>
            <a:off x="76200" y="609600"/>
            <a:ext cx="9231684" cy="5029200"/>
          </a:xfrm>
          <a:prstGeom prst="rect">
            <a:avLst/>
          </a:prstGeom>
        </p:spPr>
      </p:pic>
    </p:spTree>
    <p:extLst>
      <p:ext uri="{BB962C8B-B14F-4D97-AF65-F5344CB8AC3E}">
        <p14:creationId xmlns:p14="http://schemas.microsoft.com/office/powerpoint/2010/main" val="41829089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number&#10;&#10;Description automatically generated">
            <a:extLst>
              <a:ext uri="{FF2B5EF4-FFF2-40B4-BE49-F238E27FC236}">
                <a16:creationId xmlns:a16="http://schemas.microsoft.com/office/drawing/2014/main" id="{4BA750AB-F153-F175-0C8D-3FAC3ACA9C66}"/>
              </a:ext>
            </a:extLst>
          </p:cNvPr>
          <p:cNvPicPr>
            <a:picLocks noChangeAspect="1"/>
          </p:cNvPicPr>
          <p:nvPr/>
        </p:nvPicPr>
        <p:blipFill>
          <a:blip r:embed="rId2"/>
          <a:stretch>
            <a:fillRect/>
          </a:stretch>
        </p:blipFill>
        <p:spPr>
          <a:xfrm>
            <a:off x="222029" y="37171"/>
            <a:ext cx="8699942" cy="6858000"/>
          </a:xfrm>
          <a:prstGeom prst="rect">
            <a:avLst/>
          </a:prstGeom>
        </p:spPr>
      </p:pic>
    </p:spTree>
    <p:extLst>
      <p:ext uri="{BB962C8B-B14F-4D97-AF65-F5344CB8AC3E}">
        <p14:creationId xmlns:p14="http://schemas.microsoft.com/office/powerpoint/2010/main" val="23210203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background with black text&#10;&#10;Description automatically generated with low confidence">
            <a:extLst>
              <a:ext uri="{FF2B5EF4-FFF2-40B4-BE49-F238E27FC236}">
                <a16:creationId xmlns:a16="http://schemas.microsoft.com/office/drawing/2014/main" id="{C1B69460-08DA-D7BC-0015-96940FAE3F9E}"/>
              </a:ext>
            </a:extLst>
          </p:cNvPr>
          <p:cNvPicPr>
            <a:picLocks noGrp="1" noChangeAspect="1"/>
          </p:cNvPicPr>
          <p:nvPr>
            <p:ph idx="1"/>
          </p:nvPr>
        </p:nvPicPr>
        <p:blipFill>
          <a:blip r:embed="rId2"/>
          <a:stretch>
            <a:fillRect/>
          </a:stretch>
        </p:blipFill>
        <p:spPr>
          <a:xfrm>
            <a:off x="685800" y="1337313"/>
            <a:ext cx="8229600" cy="2070905"/>
          </a:xfrm>
        </p:spPr>
      </p:pic>
      <p:pic>
        <p:nvPicPr>
          <p:cNvPr id="7" name="Picture 6" descr="A picture containing text, font, white, screenshot&#10;&#10;Description automatically generated">
            <a:extLst>
              <a:ext uri="{FF2B5EF4-FFF2-40B4-BE49-F238E27FC236}">
                <a16:creationId xmlns:a16="http://schemas.microsoft.com/office/drawing/2014/main" id="{EBE1EA76-F934-8259-56B4-23924AA7A8D1}"/>
              </a:ext>
            </a:extLst>
          </p:cNvPr>
          <p:cNvPicPr>
            <a:picLocks noChangeAspect="1"/>
          </p:cNvPicPr>
          <p:nvPr/>
        </p:nvPicPr>
        <p:blipFill>
          <a:blip r:embed="rId3"/>
          <a:stretch>
            <a:fillRect/>
          </a:stretch>
        </p:blipFill>
        <p:spPr>
          <a:xfrm>
            <a:off x="685800" y="4038600"/>
            <a:ext cx="7772400" cy="2146185"/>
          </a:xfrm>
          <a:prstGeom prst="rect">
            <a:avLst/>
          </a:prstGeom>
        </p:spPr>
      </p:pic>
    </p:spTree>
    <p:extLst>
      <p:ext uri="{BB962C8B-B14F-4D97-AF65-F5344CB8AC3E}">
        <p14:creationId xmlns:p14="http://schemas.microsoft.com/office/powerpoint/2010/main" val="21808020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801D-E459-EF0B-38EC-9B571A06EDF7}"/>
              </a:ext>
            </a:extLst>
          </p:cNvPr>
          <p:cNvSpPr>
            <a:spLocks noGrp="1"/>
          </p:cNvSpPr>
          <p:nvPr>
            <p:ph type="title"/>
          </p:nvPr>
        </p:nvSpPr>
        <p:spPr>
          <a:xfrm>
            <a:off x="1905000" y="152400"/>
            <a:ext cx="4959593" cy="1194897"/>
          </a:xfrm>
        </p:spPr>
        <p:txBody>
          <a:bodyPr/>
          <a:lstStyle/>
          <a:p>
            <a:r>
              <a:rPr lang="en-US" dirty="0">
                <a:solidFill>
                  <a:srgbClr val="FF0000"/>
                </a:solidFill>
              </a:rPr>
              <a:t>Chomsky’s comment</a:t>
            </a:r>
          </a:p>
        </p:txBody>
      </p:sp>
      <p:sp>
        <p:nvSpPr>
          <p:cNvPr id="3" name="Text Placeholder 2">
            <a:extLst>
              <a:ext uri="{FF2B5EF4-FFF2-40B4-BE49-F238E27FC236}">
                <a16:creationId xmlns:a16="http://schemas.microsoft.com/office/drawing/2014/main" id="{5812291F-EB4C-34E4-504C-E6FDCFFEC59D}"/>
              </a:ext>
            </a:extLst>
          </p:cNvPr>
          <p:cNvSpPr>
            <a:spLocks noGrp="1"/>
          </p:cNvSpPr>
          <p:nvPr>
            <p:ph type="body" idx="1"/>
          </p:nvPr>
        </p:nvSpPr>
        <p:spPr>
          <a:xfrm>
            <a:off x="652183" y="1210235"/>
            <a:ext cx="7839635" cy="4123765"/>
          </a:xfrm>
        </p:spPr>
        <p:txBody>
          <a:bodyPr/>
          <a:lstStyle/>
          <a:p>
            <a:r>
              <a:rPr lang="en-US" sz="2400" dirty="0"/>
              <a:t>The human mind is not, like </a:t>
            </a:r>
            <a:r>
              <a:rPr lang="en-US" sz="2400" dirty="0" err="1"/>
              <a:t>ChatGPT</a:t>
            </a:r>
            <a:r>
              <a:rPr lang="en-US" sz="2400" dirty="0"/>
              <a:t> and its ilk, a lumbering statistical engine for pattern matching, gorging on hundreds of terabytes of data and extrapolating the most likely conversational response or most probable answer to a scientific question. </a:t>
            </a:r>
          </a:p>
          <a:p>
            <a:endParaRPr lang="en-US" sz="2400" dirty="0"/>
          </a:p>
          <a:p>
            <a:r>
              <a:rPr lang="en-US" sz="2400" dirty="0"/>
              <a:t>On the contrary, the human mind is a surprisingly efficient and even elegant system that operates with small amounts of information; it seeks not to infer brute correlations among data points but to create explanations.</a:t>
            </a:r>
          </a:p>
        </p:txBody>
      </p:sp>
      <p:sp>
        <p:nvSpPr>
          <p:cNvPr id="4" name="TextBox 3">
            <a:extLst>
              <a:ext uri="{FF2B5EF4-FFF2-40B4-BE49-F238E27FC236}">
                <a16:creationId xmlns:a16="http://schemas.microsoft.com/office/drawing/2014/main" id="{6133949F-1E8B-0410-D252-7BDF8DA1255C}"/>
              </a:ext>
            </a:extLst>
          </p:cNvPr>
          <p:cNvSpPr txBox="1"/>
          <p:nvPr/>
        </p:nvSpPr>
        <p:spPr>
          <a:xfrm>
            <a:off x="1017245" y="5715000"/>
            <a:ext cx="6222922" cy="307777"/>
          </a:xfrm>
          <a:prstGeom prst="rect">
            <a:avLst/>
          </a:prstGeom>
          <a:noFill/>
        </p:spPr>
        <p:txBody>
          <a:bodyPr wrap="none" rtlCol="0">
            <a:spAutoFit/>
          </a:bodyPr>
          <a:lstStyle/>
          <a:p>
            <a:r>
              <a:rPr lang="en-US" sz="1400" dirty="0"/>
              <a:t>https://</a:t>
            </a:r>
            <a:r>
              <a:rPr lang="en-US" sz="1400" dirty="0" err="1"/>
              <a:t>www.nytimes.com</a:t>
            </a:r>
            <a:r>
              <a:rPr lang="en-US" sz="1400" dirty="0"/>
              <a:t>/2023/03/08/opinion/</a:t>
            </a:r>
            <a:r>
              <a:rPr lang="en-US" sz="1400" dirty="0" err="1"/>
              <a:t>noam-chomsky-chatgpt-ai.html</a:t>
            </a:r>
            <a:endParaRPr lang="en-US" sz="1400" dirty="0"/>
          </a:p>
        </p:txBody>
      </p:sp>
    </p:spTree>
    <p:extLst>
      <p:ext uri="{BB962C8B-B14F-4D97-AF65-F5344CB8AC3E}">
        <p14:creationId xmlns:p14="http://schemas.microsoft.com/office/powerpoint/2010/main" val="35696992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2F7BCC9-3374-2B40-AF6C-A50CBB5468F1}"/>
              </a:ext>
            </a:extLst>
          </p:cNvPr>
          <p:cNvSpPr>
            <a:spLocks noChangeArrowheads="1"/>
          </p:cNvSpPr>
          <p:nvPr/>
        </p:nvSpPr>
        <p:spPr bwMode="auto">
          <a:xfrm>
            <a:off x="152400" y="1143000"/>
            <a:ext cx="54102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688975" indent="-231775">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buFontTx/>
              <a:buNone/>
            </a:pPr>
            <a:r>
              <a:rPr lang="en-US" altLang="en-US" sz="3600" b="1" dirty="0">
                <a:solidFill>
                  <a:srgbClr val="FF0000"/>
                </a:solidFill>
                <a:latin typeface="Times-Bold" pitchFamily="2" charset="0"/>
              </a:rPr>
              <a:t>Types of AI</a:t>
            </a:r>
          </a:p>
          <a:p>
            <a:pPr eaLnBrk="1" hangingPunct="1">
              <a:spcBef>
                <a:spcPct val="25000"/>
              </a:spcBef>
            </a:pPr>
            <a:endParaRPr lang="en-US" altLang="en-US" sz="2400" dirty="0">
              <a:latin typeface="Times-Roman" pitchFamily="2" charset="0"/>
            </a:endParaRPr>
          </a:p>
          <a:p>
            <a:pPr eaLnBrk="1" hangingPunct="1">
              <a:spcBef>
                <a:spcPct val="25000"/>
              </a:spcBef>
            </a:pPr>
            <a:endParaRPr lang="en-US" altLang="en-US" sz="2400" dirty="0">
              <a:latin typeface="Times-Roman" pitchFamily="2" charset="0"/>
            </a:endParaRPr>
          </a:p>
          <a:p>
            <a:pPr eaLnBrk="1" hangingPunct="1">
              <a:spcBef>
                <a:spcPct val="25000"/>
              </a:spcBef>
            </a:pPr>
            <a:r>
              <a:rPr lang="en-US" altLang="en-US" sz="2400" dirty="0">
                <a:latin typeface="Times-Roman" pitchFamily="2" charset="0"/>
              </a:rPr>
              <a:t>Hard  (Strong) AI (GOFAI)</a:t>
            </a:r>
          </a:p>
          <a:p>
            <a:pPr lvl="1">
              <a:spcBef>
                <a:spcPct val="25000"/>
              </a:spcBef>
            </a:pPr>
            <a:r>
              <a:rPr lang="en-US" altLang="en-US" sz="2100" dirty="0">
                <a:latin typeface="Times-Roman" pitchFamily="2" charset="0"/>
              </a:rPr>
              <a:t>AI that replaces the people</a:t>
            </a:r>
          </a:p>
          <a:p>
            <a:pPr lvl="1">
              <a:spcBef>
                <a:spcPct val="25000"/>
              </a:spcBef>
            </a:pPr>
            <a:r>
              <a:rPr lang="en-US" altLang="en-US" sz="2100" dirty="0">
                <a:latin typeface="Times-Roman" pitchFamily="2" charset="0"/>
              </a:rPr>
              <a:t>Artificial General Intelligence  (AGI)</a:t>
            </a:r>
          </a:p>
          <a:p>
            <a:pPr eaLnBrk="1" hangingPunct="1">
              <a:spcBef>
                <a:spcPct val="25000"/>
              </a:spcBef>
              <a:buFontTx/>
              <a:buNone/>
            </a:pPr>
            <a:r>
              <a:rPr lang="en-US" altLang="en-US" sz="2400" dirty="0">
                <a:latin typeface="Times-Roman" pitchFamily="2" charset="0"/>
              </a:rPr>
              <a:t>•   Soft AI</a:t>
            </a:r>
          </a:p>
          <a:p>
            <a:pPr lvl="1">
              <a:spcBef>
                <a:spcPct val="25000"/>
              </a:spcBef>
            </a:pPr>
            <a:r>
              <a:rPr lang="en-US" altLang="en-US" sz="2100" dirty="0">
                <a:latin typeface="Times-Roman" pitchFamily="2" charset="0"/>
              </a:rPr>
              <a:t>AI by and for the people</a:t>
            </a:r>
          </a:p>
          <a:p>
            <a:pPr lvl="1">
              <a:spcBef>
                <a:spcPct val="25000"/>
              </a:spcBef>
            </a:pPr>
            <a:r>
              <a:rPr lang="en-US" altLang="en-US" sz="2100" dirty="0">
                <a:latin typeface="Times-Roman" pitchFamily="2" charset="0"/>
              </a:rPr>
              <a:t>Human computing; humans in the loop</a:t>
            </a:r>
          </a:p>
          <a:p>
            <a:pPr lvl="2">
              <a:spcBef>
                <a:spcPct val="25000"/>
              </a:spcBef>
            </a:pPr>
            <a:r>
              <a:rPr lang="en-US" altLang="en-US" sz="1800" dirty="0">
                <a:latin typeface="Times-Roman" pitchFamily="2" charset="0"/>
              </a:rPr>
              <a:t>Let the computers do what they are good at and we do what we are good at</a:t>
            </a:r>
          </a:p>
          <a:p>
            <a:pPr lvl="2">
              <a:spcBef>
                <a:spcPct val="25000"/>
              </a:spcBef>
            </a:pPr>
            <a:r>
              <a:rPr lang="en-US" altLang="en-US" sz="1800" dirty="0">
                <a:latin typeface="Times-Roman" pitchFamily="2" charset="0"/>
              </a:rPr>
              <a:t>Hopefully not the Borg</a:t>
            </a:r>
          </a:p>
        </p:txBody>
      </p:sp>
      <p:pic>
        <p:nvPicPr>
          <p:cNvPr id="3" name="Picture 2">
            <a:extLst>
              <a:ext uri="{FF2B5EF4-FFF2-40B4-BE49-F238E27FC236}">
                <a16:creationId xmlns:a16="http://schemas.microsoft.com/office/drawing/2014/main" id="{DB12B344-4457-D14D-8F3C-2F0B1CB53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28600"/>
            <a:ext cx="4587339" cy="2360951"/>
          </a:xfrm>
          <a:prstGeom prst="rect">
            <a:avLst/>
          </a:prstGeom>
        </p:spPr>
      </p:pic>
      <p:pic>
        <p:nvPicPr>
          <p:cNvPr id="4" name="Picture 3">
            <a:extLst>
              <a:ext uri="{FF2B5EF4-FFF2-40B4-BE49-F238E27FC236}">
                <a16:creationId xmlns:a16="http://schemas.microsoft.com/office/drawing/2014/main" id="{820112CA-327E-AC4A-B4D1-6B3A5C89F0FA}"/>
              </a:ext>
            </a:extLst>
          </p:cNvPr>
          <p:cNvPicPr>
            <a:picLocks noChangeAspect="1"/>
          </p:cNvPicPr>
          <p:nvPr/>
        </p:nvPicPr>
        <p:blipFill>
          <a:blip r:embed="rId3"/>
          <a:stretch>
            <a:fillRect/>
          </a:stretch>
        </p:blipFill>
        <p:spPr>
          <a:xfrm>
            <a:off x="5791200" y="4202524"/>
            <a:ext cx="3264732" cy="2122076"/>
          </a:xfrm>
          <a:prstGeom prst="rect">
            <a:avLst/>
          </a:prstGeom>
        </p:spPr>
      </p:pic>
      <p:sp>
        <p:nvSpPr>
          <p:cNvPr id="2" name="TextBox 1">
            <a:extLst>
              <a:ext uri="{FF2B5EF4-FFF2-40B4-BE49-F238E27FC236}">
                <a16:creationId xmlns:a16="http://schemas.microsoft.com/office/drawing/2014/main" id="{020A6590-7909-C147-BC0F-13EF57FE6EBA}"/>
              </a:ext>
            </a:extLst>
          </p:cNvPr>
          <p:cNvSpPr txBox="1"/>
          <p:nvPr/>
        </p:nvSpPr>
        <p:spPr>
          <a:xfrm>
            <a:off x="1066800" y="6400800"/>
            <a:ext cx="6429517" cy="276999"/>
          </a:xfrm>
          <a:prstGeom prst="rect">
            <a:avLst/>
          </a:prstGeom>
          <a:noFill/>
        </p:spPr>
        <p:txBody>
          <a:bodyPr wrap="none" rtlCol="0">
            <a:spAutoFit/>
          </a:bodyPr>
          <a:lstStyle/>
          <a:p>
            <a:r>
              <a:rPr lang="en-US" sz="1200" dirty="0"/>
              <a:t>https://</a:t>
            </a:r>
            <a:r>
              <a:rPr lang="en-US" sz="1200" dirty="0" err="1"/>
              <a:t>www.wsj.com</a:t>
            </a:r>
            <a:r>
              <a:rPr lang="en-US" sz="1200" dirty="0"/>
              <a:t>/articles/should-artificial-intelligence-copy-the-human-brain-1533355265</a:t>
            </a:r>
          </a:p>
        </p:txBody>
      </p:sp>
    </p:spTree>
    <p:extLst>
      <p:ext uri="{BB962C8B-B14F-4D97-AF65-F5344CB8AC3E}">
        <p14:creationId xmlns:p14="http://schemas.microsoft.com/office/powerpoint/2010/main" val="35116303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sitting on a stone statue&#10;&#10;Description automatically generated with low confidence">
            <a:extLst>
              <a:ext uri="{FF2B5EF4-FFF2-40B4-BE49-F238E27FC236}">
                <a16:creationId xmlns:a16="http://schemas.microsoft.com/office/drawing/2014/main" id="{445E2FDF-037C-2087-52A5-A25F63F2D1EA}"/>
              </a:ext>
            </a:extLst>
          </p:cNvPr>
          <p:cNvPicPr>
            <a:picLocks noChangeAspect="1"/>
          </p:cNvPicPr>
          <p:nvPr/>
        </p:nvPicPr>
        <p:blipFill>
          <a:blip r:embed="rId2"/>
          <a:stretch>
            <a:fillRect/>
          </a:stretch>
        </p:blipFill>
        <p:spPr>
          <a:xfrm>
            <a:off x="838200" y="533400"/>
            <a:ext cx="7772400" cy="5489452"/>
          </a:xfrm>
          <a:prstGeom prst="rect">
            <a:avLst/>
          </a:prstGeom>
        </p:spPr>
      </p:pic>
    </p:spTree>
    <p:extLst>
      <p:ext uri="{BB962C8B-B14F-4D97-AF65-F5344CB8AC3E}">
        <p14:creationId xmlns:p14="http://schemas.microsoft.com/office/powerpoint/2010/main" val="222368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t a computer&#10;&#10;Description automatically generated with low confidence">
            <a:extLst>
              <a:ext uri="{FF2B5EF4-FFF2-40B4-BE49-F238E27FC236}">
                <a16:creationId xmlns:a16="http://schemas.microsoft.com/office/drawing/2014/main" id="{8B4628D5-8CA0-2BFA-5F00-D02BB1342859}"/>
              </a:ext>
            </a:extLst>
          </p:cNvPr>
          <p:cNvPicPr>
            <a:picLocks noChangeAspect="1"/>
          </p:cNvPicPr>
          <p:nvPr/>
        </p:nvPicPr>
        <p:blipFill>
          <a:blip r:embed="rId2"/>
          <a:stretch>
            <a:fillRect/>
          </a:stretch>
        </p:blipFill>
        <p:spPr>
          <a:xfrm>
            <a:off x="0" y="1658497"/>
            <a:ext cx="8915400" cy="3452481"/>
          </a:xfrm>
          <a:prstGeom prst="rect">
            <a:avLst/>
          </a:prstGeom>
        </p:spPr>
      </p:pic>
    </p:spTree>
    <p:extLst>
      <p:ext uri="{BB962C8B-B14F-4D97-AF65-F5344CB8AC3E}">
        <p14:creationId xmlns:p14="http://schemas.microsoft.com/office/powerpoint/2010/main" val="8666862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13948-8AFF-9D42-AFF3-694EFA35A08A}"/>
              </a:ext>
            </a:extLst>
          </p:cNvPr>
          <p:cNvSpPr>
            <a:spLocks noGrp="1"/>
          </p:cNvSpPr>
          <p:nvPr>
            <p:ph type="title"/>
          </p:nvPr>
        </p:nvSpPr>
        <p:spPr>
          <a:xfrm>
            <a:off x="457200" y="100117"/>
            <a:ext cx="8229600" cy="1143000"/>
          </a:xfrm>
        </p:spPr>
        <p:txBody>
          <a:bodyPr/>
          <a:lstStyle/>
          <a:p>
            <a:r>
              <a:rPr lang="en-US" dirty="0">
                <a:solidFill>
                  <a:srgbClr val="FF0000"/>
                </a:solidFill>
              </a:rPr>
              <a:t>Research Questions in AI (LLMs)</a:t>
            </a:r>
          </a:p>
        </p:txBody>
      </p:sp>
      <p:sp>
        <p:nvSpPr>
          <p:cNvPr id="3" name="Content Placeholder 2">
            <a:extLst>
              <a:ext uri="{FF2B5EF4-FFF2-40B4-BE49-F238E27FC236}">
                <a16:creationId xmlns:a16="http://schemas.microsoft.com/office/drawing/2014/main" id="{423E0E14-918A-1C47-9F52-22D24452D87B}"/>
              </a:ext>
            </a:extLst>
          </p:cNvPr>
          <p:cNvSpPr>
            <a:spLocks noGrp="1"/>
          </p:cNvSpPr>
          <p:nvPr>
            <p:ph idx="1"/>
          </p:nvPr>
        </p:nvSpPr>
        <p:spPr>
          <a:xfrm>
            <a:off x="177647" y="899319"/>
            <a:ext cx="8788706" cy="5059362"/>
          </a:xfrm>
        </p:spPr>
        <p:txBody>
          <a:bodyPr>
            <a:normAutofit/>
          </a:bodyPr>
          <a:lstStyle/>
          <a:p>
            <a:pPr marL="0" indent="0">
              <a:buNone/>
            </a:pPr>
            <a:endParaRPr lang="en-US" sz="2000" dirty="0"/>
          </a:p>
          <a:p>
            <a:r>
              <a:rPr lang="en-US" sz="2400" dirty="0">
                <a:solidFill>
                  <a:srgbClr val="5849FF"/>
                </a:solidFill>
              </a:rPr>
              <a:t>Learn with little data</a:t>
            </a:r>
          </a:p>
          <a:p>
            <a:r>
              <a:rPr lang="en-US" sz="2400" dirty="0">
                <a:solidFill>
                  <a:srgbClr val="5849FF"/>
                </a:solidFill>
              </a:rPr>
              <a:t>Adaptive learning</a:t>
            </a:r>
          </a:p>
          <a:p>
            <a:r>
              <a:rPr lang="en-US" sz="2400" dirty="0">
                <a:solidFill>
                  <a:srgbClr val="5849FF"/>
                </a:solidFill>
              </a:rPr>
              <a:t>Hierarchical structure </a:t>
            </a:r>
          </a:p>
          <a:p>
            <a:r>
              <a:rPr lang="en-US" sz="2400" dirty="0">
                <a:solidFill>
                  <a:srgbClr val="5849FF"/>
                </a:solidFill>
              </a:rPr>
              <a:t>Open-ended inference/reasoning</a:t>
            </a:r>
          </a:p>
          <a:p>
            <a:r>
              <a:rPr lang="en-US" sz="2400" dirty="0">
                <a:solidFill>
                  <a:srgbClr val="5849FF"/>
                </a:solidFill>
              </a:rPr>
              <a:t>Transparency/interpretability</a:t>
            </a:r>
          </a:p>
          <a:p>
            <a:r>
              <a:rPr lang="en-US" sz="2400" dirty="0">
                <a:solidFill>
                  <a:srgbClr val="5849FF"/>
                </a:solidFill>
              </a:rPr>
              <a:t>Use of prior knowledge </a:t>
            </a:r>
          </a:p>
          <a:p>
            <a:r>
              <a:rPr lang="en-US" sz="2400" dirty="0">
                <a:solidFill>
                  <a:srgbClr val="5849FF"/>
                </a:solidFill>
              </a:rPr>
              <a:t>Causation vs correlation </a:t>
            </a:r>
          </a:p>
          <a:p>
            <a:r>
              <a:rPr lang="en-US" sz="2400" dirty="0">
                <a:solidFill>
                  <a:srgbClr val="5849FF"/>
                </a:solidFill>
              </a:rPr>
              <a:t>Stable world (problems with </a:t>
            </a:r>
            <a:r>
              <a:rPr lang="en-US" sz="2400" dirty="0" err="1">
                <a:solidFill>
                  <a:srgbClr val="5849FF"/>
                </a:solidFill>
              </a:rPr>
              <a:t>nonstationarity</a:t>
            </a:r>
            <a:r>
              <a:rPr lang="en-US" sz="2400" dirty="0">
                <a:solidFill>
                  <a:srgbClr val="5849FF"/>
                </a:solidFill>
              </a:rPr>
              <a:t>)</a:t>
            </a:r>
          </a:p>
          <a:p>
            <a:r>
              <a:rPr lang="en-US" sz="2400" dirty="0">
                <a:solidFill>
                  <a:srgbClr val="5849FF"/>
                </a:solidFill>
              </a:rPr>
              <a:t>Build trust (verification, bias removal)</a:t>
            </a:r>
          </a:p>
          <a:p>
            <a:r>
              <a:rPr lang="en-US" sz="2400" dirty="0">
                <a:solidFill>
                  <a:srgbClr val="5849FF"/>
                </a:solidFill>
              </a:rPr>
              <a:t>Difficult to build</a:t>
            </a:r>
          </a:p>
          <a:p>
            <a:endParaRPr lang="en-US" dirty="0"/>
          </a:p>
        </p:txBody>
      </p:sp>
      <p:sp>
        <p:nvSpPr>
          <p:cNvPr id="4" name="TextBox 3">
            <a:extLst>
              <a:ext uri="{FF2B5EF4-FFF2-40B4-BE49-F238E27FC236}">
                <a16:creationId xmlns:a16="http://schemas.microsoft.com/office/drawing/2014/main" id="{8BE64274-347F-2F5A-68FE-2EF37FA9B2CB}"/>
              </a:ext>
            </a:extLst>
          </p:cNvPr>
          <p:cNvSpPr txBox="1"/>
          <p:nvPr/>
        </p:nvSpPr>
        <p:spPr>
          <a:xfrm>
            <a:off x="922420" y="6414085"/>
            <a:ext cx="8043933" cy="338554"/>
          </a:xfrm>
          <a:prstGeom prst="rect">
            <a:avLst/>
          </a:prstGeom>
          <a:noFill/>
        </p:spPr>
        <p:txBody>
          <a:bodyPr wrap="none" rtlCol="0">
            <a:spAutoFit/>
          </a:bodyPr>
          <a:lstStyle/>
          <a:p>
            <a:r>
              <a:rPr lang="en-US" b="0" i="0" u="none" strike="noStrike" dirty="0">
                <a:solidFill>
                  <a:srgbClr val="222222"/>
                </a:solidFill>
                <a:effectLst/>
                <a:latin typeface="Arial" panose="020B0604020202020204" pitchFamily="34" charset="0"/>
              </a:rPr>
              <a:t>Marcus, G. (2018). Deep learning: A critical appraisal. </a:t>
            </a:r>
            <a:r>
              <a:rPr lang="en-US" b="0" i="1" u="none" strike="noStrike" dirty="0" err="1">
                <a:solidFill>
                  <a:srgbClr val="222222"/>
                </a:solidFill>
                <a:effectLst/>
                <a:latin typeface="Arial" panose="020B0604020202020204" pitchFamily="34" charset="0"/>
              </a:rPr>
              <a:t>arXiv</a:t>
            </a:r>
            <a:r>
              <a:rPr lang="en-US" b="0" i="1" u="none" strike="noStrike" dirty="0">
                <a:solidFill>
                  <a:srgbClr val="222222"/>
                </a:solidFill>
                <a:effectLst/>
                <a:latin typeface="Arial" panose="020B0604020202020204" pitchFamily="34" charset="0"/>
              </a:rPr>
              <a:t> preprint arXiv:1801.00631</a:t>
            </a:r>
            <a:endParaRPr lang="en-US" dirty="0"/>
          </a:p>
        </p:txBody>
      </p:sp>
    </p:spTree>
    <p:extLst>
      <p:ext uri="{BB962C8B-B14F-4D97-AF65-F5344CB8AC3E}">
        <p14:creationId xmlns:p14="http://schemas.microsoft.com/office/powerpoint/2010/main" val="328729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p:txBody>
          <a:bodyPr/>
          <a:lstStyle/>
          <a:p>
            <a:r>
              <a:rPr lang="en-US" sz="4000" dirty="0">
                <a:solidFill>
                  <a:srgbClr val="FF0000"/>
                </a:solidFill>
              </a:rPr>
              <a:t>Popularity of </a:t>
            </a:r>
            <a:r>
              <a:rPr lang="en-US" sz="4000" dirty="0" err="1">
                <a:solidFill>
                  <a:srgbClr val="FF0000"/>
                </a:solidFill>
              </a:rPr>
              <a:t>ChatGPT</a:t>
            </a:r>
            <a:endParaRPr lang="en-US" sz="4000" dirty="0">
              <a:solidFill>
                <a:srgbClr val="FF0000"/>
              </a:solidFill>
            </a:endParaRPr>
          </a:p>
        </p:txBody>
      </p:sp>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pic>
        <p:nvPicPr>
          <p:cNvPr id="8" name="Picture 7" descr="Text&#10;&#10;Description automatically generated">
            <a:extLst>
              <a:ext uri="{FF2B5EF4-FFF2-40B4-BE49-F238E27FC236}">
                <a16:creationId xmlns:a16="http://schemas.microsoft.com/office/drawing/2014/main" id="{B993031D-C74C-EEE4-FDA1-BF3822523E69}"/>
              </a:ext>
            </a:extLst>
          </p:cNvPr>
          <p:cNvPicPr>
            <a:picLocks noChangeAspect="1"/>
          </p:cNvPicPr>
          <p:nvPr/>
        </p:nvPicPr>
        <p:blipFill>
          <a:blip r:embed="rId2"/>
          <a:stretch>
            <a:fillRect/>
          </a:stretch>
        </p:blipFill>
        <p:spPr>
          <a:xfrm>
            <a:off x="457200" y="1661319"/>
            <a:ext cx="8305970" cy="3535362"/>
          </a:xfrm>
          <a:prstGeom prst="rect">
            <a:avLst/>
          </a:prstGeom>
        </p:spPr>
      </p:pic>
      <p:sp>
        <p:nvSpPr>
          <p:cNvPr id="7" name="TextBox 6">
            <a:extLst>
              <a:ext uri="{FF2B5EF4-FFF2-40B4-BE49-F238E27FC236}">
                <a16:creationId xmlns:a16="http://schemas.microsoft.com/office/drawing/2014/main" id="{C8865361-7A6F-3356-7AB6-7799E6CE4E97}"/>
              </a:ext>
            </a:extLst>
          </p:cNvPr>
          <p:cNvSpPr txBox="1"/>
          <p:nvPr/>
        </p:nvSpPr>
        <p:spPr>
          <a:xfrm>
            <a:off x="1676400" y="5562600"/>
            <a:ext cx="3974037" cy="338554"/>
          </a:xfrm>
          <a:prstGeom prst="rect">
            <a:avLst/>
          </a:prstGeom>
          <a:noFill/>
        </p:spPr>
        <p:txBody>
          <a:bodyPr wrap="none" rtlCol="0">
            <a:spAutoFit/>
          </a:bodyPr>
          <a:lstStyle/>
          <a:p>
            <a:r>
              <a:rPr lang="en-US" dirty="0">
                <a:solidFill>
                  <a:srgbClr val="5849FF"/>
                </a:solidFill>
              </a:rPr>
              <a:t>Generative Pretrained Transformer (GPT)</a:t>
            </a:r>
          </a:p>
        </p:txBody>
      </p:sp>
      <p:sp>
        <p:nvSpPr>
          <p:cNvPr id="3" name="TextBox 2">
            <a:extLst>
              <a:ext uri="{FF2B5EF4-FFF2-40B4-BE49-F238E27FC236}">
                <a16:creationId xmlns:a16="http://schemas.microsoft.com/office/drawing/2014/main" id="{413EF2B3-AE34-B2C5-7CFC-C4DD75B11DA5}"/>
              </a:ext>
            </a:extLst>
          </p:cNvPr>
          <p:cNvSpPr txBox="1"/>
          <p:nvPr/>
        </p:nvSpPr>
        <p:spPr>
          <a:xfrm>
            <a:off x="2286000" y="1248361"/>
            <a:ext cx="4137030" cy="338554"/>
          </a:xfrm>
          <a:prstGeom prst="rect">
            <a:avLst/>
          </a:prstGeom>
          <a:noFill/>
        </p:spPr>
        <p:txBody>
          <a:bodyPr wrap="none" rtlCol="0">
            <a:spAutoFit/>
          </a:bodyPr>
          <a:lstStyle/>
          <a:p>
            <a:r>
              <a:rPr lang="en-US" dirty="0">
                <a:solidFill>
                  <a:srgbClr val="5849FF"/>
                </a:solidFill>
              </a:rPr>
              <a:t>GPT = Generative Pretrained Transformer </a:t>
            </a:r>
          </a:p>
        </p:txBody>
      </p:sp>
    </p:spTree>
    <p:extLst>
      <p:ext uri="{BB962C8B-B14F-4D97-AF65-F5344CB8AC3E}">
        <p14:creationId xmlns:p14="http://schemas.microsoft.com/office/powerpoint/2010/main" val="1924122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491B-8EED-3154-FCF1-D57FCF1A74D6}"/>
              </a:ext>
            </a:extLst>
          </p:cNvPr>
          <p:cNvSpPr>
            <a:spLocks noGrp="1"/>
          </p:cNvSpPr>
          <p:nvPr>
            <p:ph type="title"/>
          </p:nvPr>
        </p:nvSpPr>
        <p:spPr>
          <a:xfrm>
            <a:off x="457200" y="0"/>
            <a:ext cx="8229600" cy="1143000"/>
          </a:xfrm>
        </p:spPr>
        <p:txBody>
          <a:bodyPr/>
          <a:lstStyle/>
          <a:p>
            <a:r>
              <a:rPr lang="en-US" dirty="0">
                <a:solidFill>
                  <a:srgbClr val="FF0000"/>
                </a:solidFill>
              </a:rPr>
              <a:t>Summary</a:t>
            </a:r>
          </a:p>
        </p:txBody>
      </p:sp>
      <p:sp>
        <p:nvSpPr>
          <p:cNvPr id="3" name="Content Placeholder 2">
            <a:extLst>
              <a:ext uri="{FF2B5EF4-FFF2-40B4-BE49-F238E27FC236}">
                <a16:creationId xmlns:a16="http://schemas.microsoft.com/office/drawing/2014/main" id="{3F2704F4-23CC-453C-F308-A0F5D516DF83}"/>
              </a:ext>
            </a:extLst>
          </p:cNvPr>
          <p:cNvSpPr>
            <a:spLocks noGrp="1"/>
          </p:cNvSpPr>
          <p:nvPr>
            <p:ph idx="1"/>
          </p:nvPr>
        </p:nvSpPr>
        <p:spPr>
          <a:xfrm>
            <a:off x="457200" y="990600"/>
            <a:ext cx="8458200" cy="4525963"/>
          </a:xfrm>
        </p:spPr>
        <p:txBody>
          <a:bodyPr/>
          <a:lstStyle/>
          <a:p>
            <a:r>
              <a:rPr lang="en-US" sz="2800" dirty="0"/>
              <a:t>Examples of LLMs for IR/search and information </a:t>
            </a:r>
            <a:r>
              <a:rPr lang="en-US" sz="2800"/>
              <a:t>extraction are encouraging</a:t>
            </a:r>
            <a:endParaRPr lang="en-US" sz="2800" dirty="0"/>
          </a:p>
          <a:p>
            <a:pPr lvl="1"/>
            <a:r>
              <a:rPr lang="en-US" sz="2400" dirty="0"/>
              <a:t>Levels of competence exceeded expectations</a:t>
            </a:r>
          </a:p>
          <a:p>
            <a:r>
              <a:rPr lang="en-US" sz="2800" dirty="0"/>
              <a:t>LLMs have many! applications </a:t>
            </a:r>
          </a:p>
          <a:p>
            <a:pPr lvl="1"/>
            <a:r>
              <a:rPr lang="en-US" sz="2400" dirty="0"/>
              <a:t>Several startups worldwide</a:t>
            </a:r>
          </a:p>
          <a:p>
            <a:r>
              <a:rPr lang="en-US" sz="2800" dirty="0"/>
              <a:t>Issues with data fabrication (not hallucination!)</a:t>
            </a:r>
          </a:p>
          <a:p>
            <a:r>
              <a:rPr lang="en-US" sz="2800" dirty="0"/>
              <a:t>Serious problems with math</a:t>
            </a:r>
          </a:p>
          <a:p>
            <a:pPr lvl="1"/>
            <a:r>
              <a:rPr lang="en-US" sz="2400" dirty="0"/>
              <a:t>Representation problems - more parameters can’t help </a:t>
            </a:r>
          </a:p>
          <a:p>
            <a:r>
              <a:rPr lang="en-US" sz="2800" dirty="0"/>
              <a:t>Some legal/copyright issues</a:t>
            </a:r>
          </a:p>
          <a:p>
            <a:r>
              <a:rPr lang="en-US" sz="2800" dirty="0"/>
              <a:t>Revised models of cognition</a:t>
            </a:r>
          </a:p>
          <a:p>
            <a:pPr lvl="1"/>
            <a:r>
              <a:rPr lang="en-US" sz="2400" dirty="0"/>
              <a:t>New definitions of intelligence</a:t>
            </a:r>
          </a:p>
          <a:p>
            <a:endParaRPr lang="en-US" dirty="0"/>
          </a:p>
        </p:txBody>
      </p:sp>
    </p:spTree>
    <p:extLst>
      <p:ext uri="{BB962C8B-B14F-4D97-AF65-F5344CB8AC3E}">
        <p14:creationId xmlns:p14="http://schemas.microsoft.com/office/powerpoint/2010/main" val="35283147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p:cNvSpPr>
          <p:nvPr>
            <p:ph type="body" idx="1"/>
          </p:nvPr>
        </p:nvSpPr>
        <p:spPr>
          <a:xfrm>
            <a:off x="609600" y="4425419"/>
            <a:ext cx="3943350" cy="1843088"/>
          </a:xfrm>
        </p:spPr>
        <p:txBody>
          <a:bodyPr>
            <a:normAutofit/>
          </a:bodyPr>
          <a:lstStyle/>
          <a:p>
            <a:pPr eaLnBrk="1" hangingPunct="1">
              <a:lnSpc>
                <a:spcPct val="90000"/>
              </a:lnSpc>
            </a:pPr>
            <a:endParaRPr lang="en-US" sz="1800" dirty="0"/>
          </a:p>
          <a:p>
            <a:pPr eaLnBrk="1" hangingPunct="1">
              <a:lnSpc>
                <a:spcPct val="90000"/>
              </a:lnSpc>
            </a:pPr>
            <a:endParaRPr lang="en-US" sz="1800" dirty="0"/>
          </a:p>
          <a:p>
            <a:pPr eaLnBrk="1" hangingPunct="1">
              <a:lnSpc>
                <a:spcPct val="90000"/>
              </a:lnSpc>
            </a:pPr>
            <a:r>
              <a:rPr lang="en-US" sz="2100" dirty="0"/>
              <a:t>http://</a:t>
            </a:r>
            <a:r>
              <a:rPr lang="en-US" sz="2100" dirty="0" err="1"/>
              <a:t>clgiles.ist.psu.edu</a:t>
            </a:r>
            <a:r>
              <a:rPr lang="en-US" sz="2100" dirty="0"/>
              <a:t> </a:t>
            </a:r>
          </a:p>
          <a:p>
            <a:pPr eaLnBrk="1" hangingPunct="1">
              <a:lnSpc>
                <a:spcPct val="90000"/>
              </a:lnSpc>
            </a:pPr>
            <a:r>
              <a:rPr lang="en-US" sz="2100" dirty="0">
                <a:hlinkClick r:id="rId3"/>
              </a:rPr>
              <a:t>clg20@psu.edu</a:t>
            </a:r>
            <a:endParaRPr lang="en-US" sz="2100" dirty="0"/>
          </a:p>
          <a:p>
            <a:pPr eaLnBrk="1" hangingPunct="1">
              <a:lnSpc>
                <a:spcPct val="90000"/>
              </a:lnSpc>
            </a:pPr>
            <a:r>
              <a:rPr lang="en-US" sz="2100" dirty="0" err="1"/>
              <a:t>gitbhub.com</a:t>
            </a:r>
            <a:r>
              <a:rPr lang="en-US" sz="2100" dirty="0"/>
              <a:t>/</a:t>
            </a:r>
            <a:r>
              <a:rPr lang="en-US" sz="2100" dirty="0" err="1"/>
              <a:t>SeerLabs</a:t>
            </a:r>
            <a:endParaRPr lang="en-US" sz="2100" dirty="0"/>
          </a:p>
        </p:txBody>
      </p:sp>
      <p:sp>
        <p:nvSpPr>
          <p:cNvPr id="310275" name="Rectangle 3"/>
          <p:cNvSpPr>
            <a:spLocks noChangeArrowheads="1"/>
          </p:cNvSpPr>
          <p:nvPr/>
        </p:nvSpPr>
        <p:spPr bwMode="auto">
          <a:xfrm>
            <a:off x="519545" y="520958"/>
            <a:ext cx="7239000" cy="923330"/>
          </a:xfrm>
          <a:prstGeom prst="rect">
            <a:avLst/>
          </a:prstGeom>
          <a:noFill/>
          <a:ln w="12700">
            <a:noFill/>
            <a:miter lim="800000"/>
            <a:headEnd type="none" w="sm" len="sm"/>
            <a:tailEnd type="none" w="sm" len="sm"/>
          </a:ln>
        </p:spPr>
        <p:txBody>
          <a:bodyPr wrap="square">
            <a:prstTxWarp prst="textNoShape">
              <a:avLst/>
            </a:prstTxWarp>
            <a:spAutoFit/>
          </a:bodyPr>
          <a:lstStyle/>
          <a:p>
            <a:pPr marL="257175" indent="-257175" eaLnBrk="0" hangingPunct="0">
              <a:spcBef>
                <a:spcPct val="80000"/>
              </a:spcBef>
            </a:pPr>
            <a:r>
              <a:rPr lang="en-US" sz="2700" b="1" dirty="0">
                <a:solidFill>
                  <a:srgbClr val="3A5BF5"/>
                </a:solidFill>
                <a:latin typeface="Times New Roman" charset="0"/>
              </a:rPr>
              <a:t>“The future </a:t>
            </a:r>
            <a:r>
              <a:rPr lang="en-US" sz="2700" b="1" dirty="0" err="1">
                <a:solidFill>
                  <a:srgbClr val="3A5BF5"/>
                </a:solidFill>
                <a:latin typeface="Times New Roman" charset="0"/>
              </a:rPr>
              <a:t>ain’t</a:t>
            </a:r>
            <a:r>
              <a:rPr lang="en-US" sz="2700" b="1" dirty="0">
                <a:solidFill>
                  <a:srgbClr val="3A5BF5"/>
                </a:solidFill>
                <a:latin typeface="Times New Roman" charset="0"/>
              </a:rPr>
              <a:t> what it used to be.” Yogi Berra, catcher/philosopher, NY Yankees.</a:t>
            </a:r>
          </a:p>
        </p:txBody>
      </p:sp>
      <p:sp>
        <p:nvSpPr>
          <p:cNvPr id="310276" name="Rectangle 4"/>
          <p:cNvSpPr>
            <a:spLocks noChangeArrowheads="1"/>
          </p:cNvSpPr>
          <p:nvPr/>
        </p:nvSpPr>
        <p:spPr bwMode="auto">
          <a:xfrm>
            <a:off x="502818" y="4267200"/>
            <a:ext cx="3776663" cy="694134"/>
          </a:xfrm>
          <a:prstGeom prst="rect">
            <a:avLst/>
          </a:prstGeom>
          <a:noFill/>
          <a:ln w="9525">
            <a:noFill/>
            <a:miter lim="800000"/>
            <a:headEnd/>
            <a:tailEnd/>
          </a:ln>
        </p:spPr>
        <p:txBody>
          <a:bodyPr lIns="69056" tIns="34529" rIns="69056" bIns="34529" anchor="ctr">
            <a:prstTxWarp prst="textNoShape">
              <a:avLst/>
            </a:prstTxWarp>
          </a:bodyPr>
          <a:lstStyle/>
          <a:p>
            <a:pPr algn="ctr"/>
            <a:r>
              <a:rPr lang="en-US" sz="3000" dirty="0">
                <a:latin typeface="Calibri" charset="0"/>
              </a:rPr>
              <a:t>For more information</a:t>
            </a:r>
            <a:endParaRPr lang="en-US" sz="3300" dirty="0">
              <a:latin typeface="Calibri" charset="0"/>
            </a:endParaRPr>
          </a:p>
        </p:txBody>
      </p:sp>
      <p:pic>
        <p:nvPicPr>
          <p:cNvPr id="310277" name="Picture 5" descr="Picture 1"/>
          <p:cNvPicPr>
            <a:picLocks noChangeAspect="1" noChangeArrowheads="1"/>
          </p:cNvPicPr>
          <p:nvPr/>
        </p:nvPicPr>
        <p:blipFill>
          <a:blip r:embed="rId4"/>
          <a:srcRect/>
          <a:stretch>
            <a:fillRect/>
          </a:stretch>
        </p:blipFill>
        <p:spPr bwMode="auto">
          <a:xfrm>
            <a:off x="5650881" y="2579972"/>
            <a:ext cx="2985568" cy="3735499"/>
          </a:xfrm>
          <a:prstGeom prst="rect">
            <a:avLst/>
          </a:prstGeom>
          <a:noFill/>
          <a:ln w="9525">
            <a:noFill/>
            <a:miter lim="800000"/>
            <a:headEnd/>
            <a:tailEnd/>
          </a:ln>
        </p:spPr>
      </p:pic>
      <p:sp>
        <p:nvSpPr>
          <p:cNvPr id="2" name="TextBox 1">
            <a:extLst>
              <a:ext uri="{FF2B5EF4-FFF2-40B4-BE49-F238E27FC236}">
                <a16:creationId xmlns:a16="http://schemas.microsoft.com/office/drawing/2014/main" id="{97A64298-5B0C-2749-A818-811E69760424}"/>
              </a:ext>
            </a:extLst>
          </p:cNvPr>
          <p:cNvSpPr txBox="1"/>
          <p:nvPr/>
        </p:nvSpPr>
        <p:spPr>
          <a:xfrm>
            <a:off x="6019800" y="6315471"/>
            <a:ext cx="2762295" cy="369332"/>
          </a:xfrm>
          <a:prstGeom prst="rect">
            <a:avLst/>
          </a:prstGeom>
          <a:noFill/>
        </p:spPr>
        <p:txBody>
          <a:bodyPr wrap="none" rtlCol="0">
            <a:spAutoFit/>
          </a:bodyPr>
          <a:lstStyle/>
          <a:p>
            <a:r>
              <a:rPr lang="en-US" sz="1800" i="1" dirty="0">
                <a:solidFill>
                  <a:srgbClr val="FF0000"/>
                </a:solidFill>
                <a:latin typeface="Times New Roman" panose="02020603050405020304" pitchFamily="18" charset="0"/>
                <a:cs typeface="Times New Roman" panose="02020603050405020304" pitchFamily="18" charset="0"/>
              </a:rPr>
              <a:t>Why not use a transformer?</a:t>
            </a:r>
          </a:p>
        </p:txBody>
      </p:sp>
      <p:sp>
        <p:nvSpPr>
          <p:cNvPr id="3" name="TextBox 2">
            <a:extLst>
              <a:ext uri="{FF2B5EF4-FFF2-40B4-BE49-F238E27FC236}">
                <a16:creationId xmlns:a16="http://schemas.microsoft.com/office/drawing/2014/main" id="{7AC79256-AFAA-CD4E-B41D-86988FBCB7E6}"/>
              </a:ext>
            </a:extLst>
          </p:cNvPr>
          <p:cNvSpPr txBox="1"/>
          <p:nvPr/>
        </p:nvSpPr>
        <p:spPr>
          <a:xfrm>
            <a:off x="534785" y="2180160"/>
            <a:ext cx="5257800" cy="830997"/>
          </a:xfrm>
          <a:prstGeom prst="rect">
            <a:avLst/>
          </a:prstGeom>
          <a:noFill/>
        </p:spPr>
        <p:txBody>
          <a:bodyPr wrap="square" rtlCol="0">
            <a:spAutoFit/>
          </a:bodyPr>
          <a:lstStyle/>
          <a:p>
            <a:r>
              <a:rPr lang="en-US" sz="2400" dirty="0">
                <a:solidFill>
                  <a:srgbClr val="FF0000"/>
                </a:solidFill>
              </a:rPr>
              <a:t>“Predicting the future is easy …, getting it right is the hard part.” </a:t>
            </a:r>
          </a:p>
        </p:txBody>
      </p:sp>
    </p:spTree>
    <p:extLst>
      <p:ext uri="{BB962C8B-B14F-4D97-AF65-F5344CB8AC3E}">
        <p14:creationId xmlns:p14="http://schemas.microsoft.com/office/powerpoint/2010/main" val="45453269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367CEA7-7913-AE4E-B839-B37698536B67}"/>
              </a:ext>
            </a:extLst>
          </p:cNvPr>
          <p:cNvSpPr>
            <a:spLocks noGrp="1" noChangeArrowheads="1"/>
          </p:cNvSpPr>
          <p:nvPr>
            <p:ph type="title"/>
          </p:nvPr>
        </p:nvSpPr>
        <p:spPr>
          <a:xfrm>
            <a:off x="673100" y="0"/>
            <a:ext cx="7772400" cy="635000"/>
          </a:xfrm>
        </p:spPr>
        <p:txBody>
          <a:bodyPr/>
          <a:lstStyle/>
          <a:p>
            <a:r>
              <a:rPr lang="en-US" altLang="en-US" sz="2800" b="1">
                <a:solidFill>
                  <a:srgbClr val="0000FF"/>
                </a:solidFill>
                <a:latin typeface="Century" panose="02040604050505020304" pitchFamily="18" charset="0"/>
                <a:ea typeface="ＭＳ Ｐゴシック" panose="020B0600070205080204" pitchFamily="34" charset="-128"/>
              </a:rPr>
              <a:t>Worst Predictions</a:t>
            </a:r>
          </a:p>
        </p:txBody>
      </p:sp>
      <p:sp>
        <p:nvSpPr>
          <p:cNvPr id="16387" name="Rectangle 3">
            <a:extLst>
              <a:ext uri="{FF2B5EF4-FFF2-40B4-BE49-F238E27FC236}">
                <a16:creationId xmlns:a16="http://schemas.microsoft.com/office/drawing/2014/main" id="{EE90F7FA-C903-FE48-BAB8-3E58C7E7F426}"/>
              </a:ext>
            </a:extLst>
          </p:cNvPr>
          <p:cNvSpPr>
            <a:spLocks noGrp="1" noChangeArrowheads="1"/>
          </p:cNvSpPr>
          <p:nvPr>
            <p:ph type="body" idx="1"/>
          </p:nvPr>
        </p:nvSpPr>
        <p:spPr>
          <a:xfrm>
            <a:off x="347663" y="719138"/>
            <a:ext cx="8613775" cy="5113337"/>
          </a:xfrm>
        </p:spPr>
        <p:txBody>
          <a:bodyPr/>
          <a:lstStyle/>
          <a:p>
            <a:pPr>
              <a:buFontTx/>
              <a:buNone/>
            </a:pPr>
            <a:r>
              <a:rPr lang="en-US" altLang="en-US" sz="1400" dirty="0">
                <a:ea typeface="ＭＳ Ｐゴシック" panose="020B0600070205080204" pitchFamily="34" charset="-128"/>
              </a:rPr>
              <a:t>“I think there is a world market for maybe five computers.” — Thomas Watson, chairman of IBM, 1943.</a:t>
            </a:r>
          </a:p>
          <a:p>
            <a:pPr>
              <a:buFontTx/>
              <a:buNone/>
            </a:pPr>
            <a:r>
              <a:rPr lang="en-US" altLang="en-US" sz="1400" dirty="0">
                <a:ea typeface="ＭＳ Ｐゴシック" panose="020B0600070205080204" pitchFamily="34" charset="-128"/>
              </a:rPr>
              <a:t>“Where a calculator on the ENIAC is equipped with 18,000 vacuum tubes and weighs 30 tons, computers in the future may have only 1,000 vacuum tubes and weigh only 1.5 tons.” — Popular Mechanics, 1949. </a:t>
            </a:r>
          </a:p>
          <a:p>
            <a:pPr>
              <a:buFontTx/>
              <a:buNone/>
            </a:pPr>
            <a:r>
              <a:rPr lang="en-US" altLang="en-US" sz="1400" dirty="0">
                <a:ea typeface="ＭＳ Ｐゴシック" panose="020B0600070205080204" pitchFamily="34" charset="-128"/>
              </a:rPr>
              <a:t>“I have traveled the length and breadth of this country and talked with the best people, and I can assure you that data processing is a fad that won’t last out the year.” — The editor in charge of business books for Prentice Hall, 1957.</a:t>
            </a:r>
          </a:p>
          <a:p>
            <a:pPr>
              <a:buFontTx/>
              <a:buNone/>
            </a:pPr>
            <a:r>
              <a:rPr lang="en-US" altLang="en-US" sz="1400" dirty="0">
                <a:ea typeface="ＭＳ Ｐゴシック" panose="020B0600070205080204" pitchFamily="34" charset="-128"/>
              </a:rPr>
              <a:t>“But what…is it good for?” — Engineer at the Advanced Computing Systems Division of IBM, 1968, commenting on the microchip.</a:t>
            </a:r>
          </a:p>
          <a:p>
            <a:pPr>
              <a:buFontTx/>
              <a:buNone/>
            </a:pPr>
            <a:r>
              <a:rPr lang="en-US" altLang="en-US" sz="1400" dirty="0">
                <a:ea typeface="ＭＳ Ｐゴシック" panose="020B0600070205080204" pitchFamily="34" charset="-128"/>
              </a:rPr>
              <a:t>“There is no reason anyone would want a computer in their home.” — Ken Olson, president, chairman and founder of Digital Equipment Corp., 1977. </a:t>
            </a:r>
          </a:p>
          <a:p>
            <a:pPr>
              <a:buFontTx/>
              <a:buNone/>
            </a:pPr>
            <a:r>
              <a:rPr lang="en-US" altLang="en-US" sz="1400" dirty="0">
                <a:ea typeface="ＭＳ Ｐゴシック" panose="020B0600070205080204" pitchFamily="34" charset="-128"/>
              </a:rPr>
              <a:t>“640K ought to be enough for anybody.” — Attributed to Bill Gates, 1981, but believed to be an urban legend.</a:t>
            </a:r>
          </a:p>
          <a:p>
            <a:pPr>
              <a:buFontTx/>
              <a:buNone/>
            </a:pPr>
            <a:r>
              <a:rPr lang="en-US" altLang="en-US" sz="1400" dirty="0">
                <a:ea typeface="ＭＳ Ｐゴシック" panose="020B0600070205080204" pitchFamily="34" charset="-128"/>
              </a:rPr>
              <a:t>“This ‘telephone’ has too many shortcomings to be seriously considered as a means of communication. The device is inherently of no value to us.” — Western Union internal memo, 1876</a:t>
            </a:r>
          </a:p>
          <a:p>
            <a:pPr>
              <a:buFontTx/>
              <a:buNone/>
            </a:pPr>
            <a:r>
              <a:rPr lang="en-US" altLang="en-US" sz="1400" dirty="0">
                <a:ea typeface="ＭＳ Ｐゴシック" panose="020B0600070205080204" pitchFamily="34" charset="-128"/>
              </a:rPr>
              <a:t>“The Americans have need of the telephone, but we do not. We have plenty of messenger boys.” — Sir William </a:t>
            </a:r>
            <a:r>
              <a:rPr lang="en-US" altLang="en-US" sz="1400" dirty="0" err="1">
                <a:ea typeface="ＭＳ Ｐゴシック" panose="020B0600070205080204" pitchFamily="34" charset="-128"/>
              </a:rPr>
              <a:t>Preece</a:t>
            </a:r>
            <a:r>
              <a:rPr lang="en-US" altLang="en-US" sz="1400" dirty="0">
                <a:ea typeface="ＭＳ Ｐゴシック" panose="020B0600070205080204" pitchFamily="34" charset="-128"/>
              </a:rPr>
              <a:t>, chief engineer of the British Post Office, 1876.</a:t>
            </a:r>
          </a:p>
          <a:p>
            <a:pPr>
              <a:buFontTx/>
              <a:buNone/>
            </a:pPr>
            <a:r>
              <a:rPr lang="en-US" altLang="en-US" sz="1400" dirty="0">
                <a:ea typeface="ＭＳ Ｐゴシック" panose="020B0600070205080204" pitchFamily="34" charset="-128"/>
              </a:rPr>
              <a:t>“The wireless music box has no imaginable commercial value. Who would pay for a message sent to nobody in particular?” — David Sarnoff’s associates in response to his urgings for investment in the radio in the 1920s.</a:t>
            </a:r>
          </a:p>
          <a:p>
            <a:pPr>
              <a:buFontTx/>
              <a:buNone/>
            </a:pPr>
            <a:r>
              <a:rPr lang="en-US" altLang="en-US" sz="1400" dirty="0">
                <a:ea typeface="ＭＳ Ｐゴシック" panose="020B0600070205080204" pitchFamily="34" charset="-128"/>
              </a:rPr>
              <a:t>“While theoretically and technically television may be feasible, commercially and financially it is an impossibility.” — Lee </a:t>
            </a:r>
            <a:r>
              <a:rPr lang="en-US" altLang="en-US" sz="1400" dirty="0" err="1">
                <a:ea typeface="ＭＳ Ｐゴシック" panose="020B0600070205080204" pitchFamily="34" charset="-128"/>
              </a:rPr>
              <a:t>DeForest</a:t>
            </a:r>
            <a:r>
              <a:rPr lang="en-US" altLang="en-US" sz="1400" dirty="0">
                <a:ea typeface="ＭＳ Ｐゴシック" panose="020B0600070205080204" pitchFamily="34" charset="-128"/>
              </a:rPr>
              <a:t>, TV inventor.</a:t>
            </a:r>
          </a:p>
          <a:p>
            <a:pPr>
              <a:buFontTx/>
              <a:buNone/>
            </a:pPr>
            <a:r>
              <a:rPr lang="en-US" altLang="en-US" sz="1400" dirty="0">
                <a:ea typeface="ＭＳ Ｐゴシック" panose="020B0600070205080204" pitchFamily="34" charset="-128"/>
              </a:rPr>
              <a:t>“The concept is interesting and well-formed, but in order to earn better than a ‘C’, the idea must be feasible.” — A Yale University management professor in response to Fred Smith’s paper proposing reliable overnight delivery service. (Smith went on to found Federal Express Corp.)</a:t>
            </a:r>
          </a:p>
        </p:txBody>
      </p:sp>
    </p:spTree>
    <p:extLst>
      <p:ext uri="{BB962C8B-B14F-4D97-AF65-F5344CB8AC3E}">
        <p14:creationId xmlns:p14="http://schemas.microsoft.com/office/powerpoint/2010/main" val="391527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537882" y="402380"/>
            <a:ext cx="7261412" cy="688424"/>
          </a:xfrm>
          <a:prstGeom prst="rect">
            <a:avLst/>
          </a:prstGeom>
        </p:spPr>
        <p:txBody>
          <a:bodyPr vert="horz" wrap="square" lIns="0" tIns="11206" rIns="0" bIns="0" numCol="1" rtlCol="0" anchor="ctr" anchorCtr="0" compatLnSpc="1">
            <a:prstTxWarp prst="textNoShape">
              <a:avLst/>
            </a:prstTxWarp>
            <a:spAutoFit/>
          </a:bodyPr>
          <a:lstStyle/>
          <a:p>
            <a:pPr marL="14008">
              <a:spcBef>
                <a:spcPts val="88"/>
              </a:spcBef>
            </a:pPr>
            <a:r>
              <a:rPr spc="-22" dirty="0"/>
              <a:t>References</a:t>
            </a:r>
          </a:p>
        </p:txBody>
      </p:sp>
      <p:sp>
        <p:nvSpPr>
          <p:cNvPr id="6" name="TextBox 5">
            <a:extLst>
              <a:ext uri="{FF2B5EF4-FFF2-40B4-BE49-F238E27FC236}">
                <a16:creationId xmlns:a16="http://schemas.microsoft.com/office/drawing/2014/main" id="{511CDB6A-1A9C-3F85-BF9F-04F9A214839B}"/>
              </a:ext>
            </a:extLst>
          </p:cNvPr>
          <p:cNvSpPr txBox="1"/>
          <p:nvPr/>
        </p:nvSpPr>
        <p:spPr>
          <a:xfrm>
            <a:off x="666406" y="1680882"/>
            <a:ext cx="8254054" cy="3351880"/>
          </a:xfrm>
          <a:prstGeom prst="rect">
            <a:avLst/>
          </a:prstGeom>
          <a:noFill/>
        </p:spPr>
        <p:txBody>
          <a:bodyPr wrap="none" rtlCol="0">
            <a:spAutoFit/>
          </a:bodyPr>
          <a:lstStyle/>
          <a:p>
            <a:r>
              <a:rPr lang="en-US" sz="1412" dirty="0" err="1"/>
              <a:t>Borji</a:t>
            </a:r>
            <a:r>
              <a:rPr lang="en-US" sz="1412" dirty="0"/>
              <a:t>, Ali. "A categorical archive of </a:t>
            </a:r>
            <a:r>
              <a:rPr lang="en-US" sz="1412" dirty="0" err="1"/>
              <a:t>ChatGPT</a:t>
            </a:r>
            <a:r>
              <a:rPr lang="en-US" sz="1412" dirty="0"/>
              <a:t> failures." </a:t>
            </a:r>
            <a:r>
              <a:rPr lang="en-US" sz="1412" dirty="0" err="1"/>
              <a:t>arXiv</a:t>
            </a:r>
            <a:r>
              <a:rPr lang="en-US" sz="1412" dirty="0"/>
              <a:t> preprint arXiv:2302.03494 (2023).</a:t>
            </a:r>
          </a:p>
          <a:p>
            <a:endParaRPr lang="en-US" sz="1412" dirty="0"/>
          </a:p>
          <a:p>
            <a:r>
              <a:rPr lang="en-US" sz="1412" dirty="0" err="1"/>
              <a:t>Mahowald</a:t>
            </a:r>
            <a:r>
              <a:rPr lang="en-US" sz="1412" dirty="0"/>
              <a:t>, K., Ivanova, A. A., Blank, I. A., Kanwisher, N., Tenenbaum, J. B., &amp; </a:t>
            </a:r>
            <a:r>
              <a:rPr lang="en-US" sz="1412" dirty="0" err="1"/>
              <a:t>Fedorenko</a:t>
            </a:r>
            <a:r>
              <a:rPr lang="en-US" sz="1412" dirty="0"/>
              <a:t>, E. </a:t>
            </a:r>
          </a:p>
          <a:p>
            <a:r>
              <a:rPr lang="en-US" sz="1412" dirty="0"/>
              <a:t>“Dissociating language and thought in large language models: a cognitive perspective. “</a:t>
            </a:r>
          </a:p>
          <a:p>
            <a:r>
              <a:rPr lang="en-US" sz="1412" dirty="0" err="1"/>
              <a:t>arXiv</a:t>
            </a:r>
            <a:r>
              <a:rPr lang="en-US" sz="1412" dirty="0"/>
              <a:t> preprint arXiv:2301.06627 (2023).</a:t>
            </a:r>
          </a:p>
          <a:p>
            <a:endParaRPr lang="en-US" sz="1412" dirty="0"/>
          </a:p>
          <a:p>
            <a:r>
              <a:rPr lang="en-US" sz="1412" dirty="0" err="1"/>
              <a:t>Bubeck</a:t>
            </a:r>
            <a:r>
              <a:rPr lang="en-US" sz="1412" dirty="0"/>
              <a:t>, Sébastien, Varun Chandrasekaran, Ronen </a:t>
            </a:r>
            <a:r>
              <a:rPr lang="en-US" sz="1412" dirty="0" err="1"/>
              <a:t>Eldan</a:t>
            </a:r>
            <a:r>
              <a:rPr lang="en-US" sz="1412" dirty="0"/>
              <a:t>, Johannes </a:t>
            </a:r>
            <a:r>
              <a:rPr lang="en-US" sz="1412" dirty="0" err="1"/>
              <a:t>Gehrke</a:t>
            </a:r>
            <a:r>
              <a:rPr lang="en-US" sz="1412" dirty="0"/>
              <a:t>, Eric Horvitz, </a:t>
            </a:r>
          </a:p>
          <a:p>
            <a:r>
              <a:rPr lang="en-US" sz="1412" dirty="0" err="1"/>
              <a:t>Ece</a:t>
            </a:r>
            <a:r>
              <a:rPr lang="en-US" sz="1412" dirty="0"/>
              <a:t> Kamar, Peter Lee et al. "Sparks of artificial general intelligence: Early experiments with </a:t>
            </a:r>
          </a:p>
          <a:p>
            <a:r>
              <a:rPr lang="en-US" sz="1412" dirty="0"/>
              <a:t>gpt-4." </a:t>
            </a:r>
            <a:r>
              <a:rPr lang="en-US" sz="1412" dirty="0" err="1"/>
              <a:t>arXiv</a:t>
            </a:r>
            <a:r>
              <a:rPr lang="en-US" sz="1412" dirty="0"/>
              <a:t> preprint arXiv:2303.12712 (2023).</a:t>
            </a:r>
          </a:p>
          <a:p>
            <a:endParaRPr lang="en-US" sz="1412" dirty="0"/>
          </a:p>
          <a:p>
            <a:r>
              <a:rPr lang="en-US" sz="1412" dirty="0"/>
              <a:t>Lin, Jimmy, Rodrigo Nogueira, and Andrew Yates. "Pretrained transformers for text ranking: Bert and </a:t>
            </a:r>
          </a:p>
          <a:p>
            <a:r>
              <a:rPr lang="en-US" sz="1412" dirty="0"/>
              <a:t>beyond." Synthesis Lectures on Human Language Technologies 14, no. 4 (2021): 1-325.</a:t>
            </a:r>
          </a:p>
          <a:p>
            <a:endParaRPr lang="en-US" sz="1412" dirty="0"/>
          </a:p>
          <a:p>
            <a:r>
              <a:rPr lang="en-US" sz="1412" dirty="0"/>
              <a:t>Alan Thompson, https://</a:t>
            </a:r>
            <a:r>
              <a:rPr lang="en-US" sz="1412" dirty="0" err="1"/>
              <a:t>lifearchitect.ai</a:t>
            </a:r>
            <a:r>
              <a:rPr lang="en-US" sz="1412" dirty="0"/>
              <a:t>/models/</a:t>
            </a:r>
          </a:p>
          <a:p>
            <a:endParaRPr lang="en-US" sz="1412" dirty="0"/>
          </a:p>
        </p:txBody>
      </p:sp>
    </p:spTree>
    <p:extLst>
      <p:ext uri="{BB962C8B-B14F-4D97-AF65-F5344CB8AC3E}">
        <p14:creationId xmlns:p14="http://schemas.microsoft.com/office/powerpoint/2010/main" val="4135505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4E8F-B337-C534-694C-FD5937638F96}"/>
              </a:ext>
            </a:extLst>
          </p:cNvPr>
          <p:cNvSpPr>
            <a:spLocks noGrp="1"/>
          </p:cNvSpPr>
          <p:nvPr>
            <p:ph type="title"/>
          </p:nvPr>
        </p:nvSpPr>
        <p:spPr>
          <a:xfrm>
            <a:off x="457200" y="157065"/>
            <a:ext cx="8229600" cy="1143000"/>
          </a:xfrm>
        </p:spPr>
        <p:txBody>
          <a:bodyPr/>
          <a:lstStyle/>
          <a:p>
            <a:r>
              <a:rPr lang="en-US" dirty="0">
                <a:solidFill>
                  <a:srgbClr val="FF0000"/>
                </a:solidFill>
              </a:rPr>
              <a:t>Large Language Models (LLMs)</a:t>
            </a:r>
          </a:p>
        </p:txBody>
      </p:sp>
      <p:sp>
        <p:nvSpPr>
          <p:cNvPr id="3" name="Content Placeholder 2">
            <a:extLst>
              <a:ext uri="{FF2B5EF4-FFF2-40B4-BE49-F238E27FC236}">
                <a16:creationId xmlns:a16="http://schemas.microsoft.com/office/drawing/2014/main" id="{8D6B5F4C-87F9-7FBF-71D1-44A62ED6CB0A}"/>
              </a:ext>
            </a:extLst>
          </p:cNvPr>
          <p:cNvSpPr>
            <a:spLocks noGrp="1"/>
          </p:cNvSpPr>
          <p:nvPr>
            <p:ph idx="1"/>
          </p:nvPr>
        </p:nvSpPr>
        <p:spPr>
          <a:xfrm>
            <a:off x="533400" y="1295400"/>
            <a:ext cx="8229600" cy="4525963"/>
          </a:xfrm>
        </p:spPr>
        <p:txBody>
          <a:bodyPr/>
          <a:lstStyle/>
          <a:p>
            <a:r>
              <a:rPr lang="en-US" sz="2400" dirty="0"/>
              <a:t>A deep learning algorithm (</a:t>
            </a:r>
            <a:r>
              <a:rPr lang="en-US" sz="2400" dirty="0">
                <a:solidFill>
                  <a:srgbClr val="5849FF"/>
                </a:solidFill>
              </a:rPr>
              <a:t>transformer</a:t>
            </a:r>
            <a:r>
              <a:rPr lang="en-US" sz="2400" dirty="0"/>
              <a:t>) that can recognize, summarize, translate, predict and generate text and other content based on knowledge gained from massive datasets.</a:t>
            </a:r>
          </a:p>
          <a:p>
            <a:endParaRPr lang="en-US" sz="2400" dirty="0"/>
          </a:p>
          <a:p>
            <a:r>
              <a:rPr lang="en-US" sz="2400" dirty="0"/>
              <a:t>LLMs are among the most successful applications of transformer models. They aren’t just for teaching AIs human languages, but for understanding proteins, writing software code, and much more.</a:t>
            </a:r>
          </a:p>
          <a:p>
            <a:endParaRPr lang="en-US" sz="2400" dirty="0"/>
          </a:p>
          <a:p>
            <a:r>
              <a:rPr lang="en-US" sz="2400" dirty="0"/>
              <a:t>In addition to accelerating natural language processing applications — like translation, chatbots and AI assistants — large language models are used in healthcare, software development and use cases in many other fields.</a:t>
            </a:r>
          </a:p>
        </p:txBody>
      </p:sp>
      <p:sp>
        <p:nvSpPr>
          <p:cNvPr id="4" name="TextBox 3">
            <a:extLst>
              <a:ext uri="{FF2B5EF4-FFF2-40B4-BE49-F238E27FC236}">
                <a16:creationId xmlns:a16="http://schemas.microsoft.com/office/drawing/2014/main" id="{25C9F312-FC32-2DAE-52C0-4E3DABD94978}"/>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3904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4E8F-B337-C534-694C-FD5937638F96}"/>
              </a:ext>
            </a:extLst>
          </p:cNvPr>
          <p:cNvSpPr>
            <a:spLocks noGrp="1"/>
          </p:cNvSpPr>
          <p:nvPr>
            <p:ph type="title"/>
          </p:nvPr>
        </p:nvSpPr>
        <p:spPr>
          <a:xfrm>
            <a:off x="457200" y="157065"/>
            <a:ext cx="8229600" cy="1143000"/>
          </a:xfrm>
        </p:spPr>
        <p:txBody>
          <a:bodyPr/>
          <a:lstStyle/>
          <a:p>
            <a:r>
              <a:rPr lang="en-US" dirty="0">
                <a:solidFill>
                  <a:srgbClr val="FF0000"/>
                </a:solidFill>
              </a:rPr>
              <a:t>Large Language Models (LLMs)</a:t>
            </a:r>
          </a:p>
        </p:txBody>
      </p:sp>
      <p:sp>
        <p:nvSpPr>
          <p:cNvPr id="3" name="Content Placeholder 2">
            <a:extLst>
              <a:ext uri="{FF2B5EF4-FFF2-40B4-BE49-F238E27FC236}">
                <a16:creationId xmlns:a16="http://schemas.microsoft.com/office/drawing/2014/main" id="{8D6B5F4C-87F9-7FBF-71D1-44A62ED6CB0A}"/>
              </a:ext>
            </a:extLst>
          </p:cNvPr>
          <p:cNvSpPr>
            <a:spLocks noGrp="1"/>
          </p:cNvSpPr>
          <p:nvPr>
            <p:ph idx="1"/>
          </p:nvPr>
        </p:nvSpPr>
        <p:spPr>
          <a:xfrm>
            <a:off x="533400" y="1295400"/>
            <a:ext cx="8229600" cy="4525963"/>
          </a:xfrm>
        </p:spPr>
        <p:txBody>
          <a:bodyPr/>
          <a:lstStyle/>
          <a:p>
            <a:r>
              <a:rPr lang="en-US" sz="2400" dirty="0"/>
              <a:t>Large language models largely represent a class of deep learning architectures called transformer networks. </a:t>
            </a:r>
          </a:p>
          <a:p>
            <a:r>
              <a:rPr lang="en-US" sz="2400" dirty="0"/>
              <a:t>A transformer model is a neural network that learns context and meaning by tracking relationships in sequential data, like the words in this sentence.</a:t>
            </a:r>
          </a:p>
          <a:p>
            <a:r>
              <a:rPr lang="en-US" sz="2400" dirty="0"/>
              <a:t>A transformer is made up of multiple transformer blocks, also known as layers. </a:t>
            </a:r>
          </a:p>
          <a:p>
            <a:pPr lvl="1"/>
            <a:r>
              <a:rPr lang="en-US" sz="2000" dirty="0"/>
              <a:t>For example, a transformer has self-attention layers, feed-forward layers, and normalization layers, all working together to decipher input to predict streams of output at inference. </a:t>
            </a:r>
          </a:p>
          <a:p>
            <a:pPr lvl="1"/>
            <a:r>
              <a:rPr lang="en-US" sz="2000" dirty="0"/>
              <a:t>The layers can be stacked to make deeper transformers and powerful language models. Transformers were first introduced by Google in the 2017 paper “Attention Is All You Need.”</a:t>
            </a:r>
          </a:p>
        </p:txBody>
      </p:sp>
      <p:sp>
        <p:nvSpPr>
          <p:cNvPr id="4" name="TextBox 3">
            <a:extLst>
              <a:ext uri="{FF2B5EF4-FFF2-40B4-BE49-F238E27FC236}">
                <a16:creationId xmlns:a16="http://schemas.microsoft.com/office/drawing/2014/main" id="{25C9F312-FC32-2DAE-52C0-4E3DABD94978}"/>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479631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9D2-B1D3-72A7-2C8A-2100A313EF62}"/>
              </a:ext>
            </a:extLst>
          </p:cNvPr>
          <p:cNvSpPr>
            <a:spLocks noGrp="1"/>
          </p:cNvSpPr>
          <p:nvPr>
            <p:ph type="title"/>
          </p:nvPr>
        </p:nvSpPr>
        <p:spPr>
          <a:xfrm>
            <a:off x="457200" y="152400"/>
            <a:ext cx="8229600" cy="1143000"/>
          </a:xfrm>
        </p:spPr>
        <p:txBody>
          <a:bodyPr/>
          <a:lstStyle/>
          <a:p>
            <a:r>
              <a:rPr lang="en-US" sz="4000" dirty="0">
                <a:solidFill>
                  <a:srgbClr val="FF0000"/>
                </a:solidFill>
              </a:rPr>
              <a:t>Popularity of </a:t>
            </a:r>
            <a:r>
              <a:rPr lang="en-US" sz="4000" dirty="0" err="1">
                <a:solidFill>
                  <a:srgbClr val="FF0000"/>
                </a:solidFill>
              </a:rPr>
              <a:t>ChatGPT</a:t>
            </a:r>
            <a:endParaRPr lang="en-US" sz="4000" dirty="0">
              <a:solidFill>
                <a:srgbClr val="FF0000"/>
              </a:solidFill>
            </a:endParaRPr>
          </a:p>
        </p:txBody>
      </p:sp>
      <p:pic>
        <p:nvPicPr>
          <p:cNvPr id="6" name="Content Placeholder 5" descr="Chart, bar chart&#10;&#10;Description automatically generated">
            <a:extLst>
              <a:ext uri="{FF2B5EF4-FFF2-40B4-BE49-F238E27FC236}">
                <a16:creationId xmlns:a16="http://schemas.microsoft.com/office/drawing/2014/main" id="{0961CA24-66E7-D404-6B97-14F50C99AADA}"/>
              </a:ext>
            </a:extLst>
          </p:cNvPr>
          <p:cNvPicPr>
            <a:picLocks noGrp="1" noChangeAspect="1"/>
          </p:cNvPicPr>
          <p:nvPr>
            <p:ph idx="1"/>
          </p:nvPr>
        </p:nvPicPr>
        <p:blipFill>
          <a:blip r:embed="rId2"/>
          <a:stretch>
            <a:fillRect/>
          </a:stretch>
        </p:blipFill>
        <p:spPr>
          <a:xfrm>
            <a:off x="838200" y="1295400"/>
            <a:ext cx="6634291" cy="4983916"/>
          </a:xfrm>
        </p:spPr>
      </p:pic>
      <p:sp>
        <p:nvSpPr>
          <p:cNvPr id="4" name="TextBox 3">
            <a:extLst>
              <a:ext uri="{FF2B5EF4-FFF2-40B4-BE49-F238E27FC236}">
                <a16:creationId xmlns:a16="http://schemas.microsoft.com/office/drawing/2014/main" id="{DAB4669B-95D9-BE97-4FAD-3BFA9A8A1956}"/>
              </a:ext>
            </a:extLst>
          </p:cNvPr>
          <p:cNvSpPr txBox="1"/>
          <p:nvPr/>
        </p:nvSpPr>
        <p:spPr>
          <a:xfrm>
            <a:off x="1981200" y="6477000"/>
            <a:ext cx="5134739" cy="338554"/>
          </a:xfrm>
          <a:prstGeom prst="rect">
            <a:avLst/>
          </a:prstGeom>
          <a:noFill/>
        </p:spPr>
        <p:txBody>
          <a:bodyPr wrap="none" rtlCol="0">
            <a:spAutoFit/>
          </a:bodyPr>
          <a:lstStyle/>
          <a:p>
            <a:r>
              <a:rPr lang="en-US" dirty="0"/>
              <a:t>https://</a:t>
            </a:r>
            <a:r>
              <a:rPr lang="en-US" dirty="0" err="1"/>
              <a:t>explodingtopics.com</a:t>
            </a:r>
            <a:r>
              <a:rPr lang="en-US" dirty="0"/>
              <a:t>/blog/</a:t>
            </a:r>
            <a:r>
              <a:rPr lang="en-US" dirty="0" err="1"/>
              <a:t>chatgpt-users#growth</a:t>
            </a:r>
            <a:endParaRPr lang="en-US" dirty="0"/>
          </a:p>
        </p:txBody>
      </p:sp>
    </p:spTree>
    <p:extLst>
      <p:ext uri="{BB962C8B-B14F-4D97-AF65-F5344CB8AC3E}">
        <p14:creationId xmlns:p14="http://schemas.microsoft.com/office/powerpoint/2010/main" val="1595808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ACAFD-65E4-BCA4-E290-F1660CC5DE74}"/>
              </a:ext>
            </a:extLst>
          </p:cNvPr>
          <p:cNvSpPr>
            <a:spLocks noGrp="1"/>
          </p:cNvSpPr>
          <p:nvPr>
            <p:ph type="title"/>
          </p:nvPr>
        </p:nvSpPr>
        <p:spPr/>
        <p:txBody>
          <a:bodyPr/>
          <a:lstStyle/>
          <a:p>
            <a:r>
              <a:rPr lang="en-US" dirty="0"/>
              <a:t>How they work</a:t>
            </a:r>
          </a:p>
        </p:txBody>
      </p:sp>
      <p:pic>
        <p:nvPicPr>
          <p:cNvPr id="13" name="Content Placeholder 12" descr="Diagram&#10;&#10;Description automatically generated">
            <a:extLst>
              <a:ext uri="{FF2B5EF4-FFF2-40B4-BE49-F238E27FC236}">
                <a16:creationId xmlns:a16="http://schemas.microsoft.com/office/drawing/2014/main" id="{602F6C2F-6A5C-DB9F-5BD9-819B7941E18B}"/>
              </a:ext>
            </a:extLst>
          </p:cNvPr>
          <p:cNvPicPr>
            <a:picLocks noGrp="1" noChangeAspect="1"/>
          </p:cNvPicPr>
          <p:nvPr>
            <p:ph idx="1"/>
          </p:nvPr>
        </p:nvPicPr>
        <p:blipFill>
          <a:blip r:embed="rId2"/>
          <a:stretch>
            <a:fillRect/>
          </a:stretch>
        </p:blipFill>
        <p:spPr>
          <a:xfrm>
            <a:off x="2495547" y="1600200"/>
            <a:ext cx="4152905" cy="4525963"/>
          </a:xfrm>
        </p:spPr>
      </p:pic>
      <p:sp>
        <p:nvSpPr>
          <p:cNvPr id="3" name="TextBox 2">
            <a:extLst>
              <a:ext uri="{FF2B5EF4-FFF2-40B4-BE49-F238E27FC236}">
                <a16:creationId xmlns:a16="http://schemas.microsoft.com/office/drawing/2014/main" id="{7C219307-C388-5B36-8733-B4EBE8FBA4CD}"/>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979760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0F3F-48C0-1021-2496-4DE3D25A5746}"/>
              </a:ext>
            </a:extLst>
          </p:cNvPr>
          <p:cNvSpPr>
            <a:spLocks noGrp="1"/>
          </p:cNvSpPr>
          <p:nvPr>
            <p:ph type="title"/>
          </p:nvPr>
        </p:nvSpPr>
        <p:spPr/>
        <p:txBody>
          <a:bodyPr/>
          <a:lstStyle/>
          <a:p>
            <a:r>
              <a:rPr lang="en-US" dirty="0">
                <a:solidFill>
                  <a:srgbClr val="FF0000"/>
                </a:solidFill>
              </a:rPr>
              <a:t>Key Innovations</a:t>
            </a:r>
          </a:p>
        </p:txBody>
      </p:sp>
      <p:sp>
        <p:nvSpPr>
          <p:cNvPr id="3" name="Content Placeholder 2">
            <a:extLst>
              <a:ext uri="{FF2B5EF4-FFF2-40B4-BE49-F238E27FC236}">
                <a16:creationId xmlns:a16="http://schemas.microsoft.com/office/drawing/2014/main" id="{23670196-F163-AFB6-D1A5-469934989509}"/>
              </a:ext>
            </a:extLst>
          </p:cNvPr>
          <p:cNvSpPr>
            <a:spLocks noGrp="1"/>
          </p:cNvSpPr>
          <p:nvPr>
            <p:ph idx="1"/>
          </p:nvPr>
        </p:nvSpPr>
        <p:spPr/>
        <p:txBody>
          <a:bodyPr/>
          <a:lstStyle/>
          <a:p>
            <a:r>
              <a:rPr lang="en-US" sz="2000" dirty="0"/>
              <a:t>Two key innovations: positional encodings and self-attention. </a:t>
            </a:r>
          </a:p>
          <a:p>
            <a:r>
              <a:rPr lang="en-US" sz="2000" dirty="0"/>
              <a:t>Positional encoding embeds the order of which the input occurs within a given sequence. </a:t>
            </a:r>
          </a:p>
          <a:p>
            <a:pPr lvl="1"/>
            <a:r>
              <a:rPr lang="en-US" sz="1600" dirty="0"/>
              <a:t>Essentially, instead of feeding words within a sentence sequentially into the neural network, thanks to positional encoding, the words can be fed in non-sequentially.</a:t>
            </a:r>
          </a:p>
          <a:p>
            <a:r>
              <a:rPr lang="en-US" sz="2000" dirty="0"/>
              <a:t>Self-attention assigns a weight to each part of the input data while processing it. </a:t>
            </a:r>
          </a:p>
          <a:p>
            <a:pPr lvl="1"/>
            <a:r>
              <a:rPr lang="en-US" sz="1600" dirty="0"/>
              <a:t>This weight signifies the importance of that input in context to the rest of the input. </a:t>
            </a:r>
          </a:p>
          <a:p>
            <a:r>
              <a:rPr lang="en-US" sz="2000" dirty="0"/>
              <a:t>Now models no longer have to dedicate the same attention to all inputs and can focus on the parts of the input that actually matter. </a:t>
            </a:r>
          </a:p>
          <a:p>
            <a:r>
              <a:rPr lang="en-US" sz="2000" dirty="0"/>
              <a:t>This representation of what parts of the input the neural network needs to pay attention to is learnt over time as the model sifts and analyzes mountains of data.</a:t>
            </a:r>
          </a:p>
        </p:txBody>
      </p:sp>
      <p:sp>
        <p:nvSpPr>
          <p:cNvPr id="4" name="TextBox 3">
            <a:extLst>
              <a:ext uri="{FF2B5EF4-FFF2-40B4-BE49-F238E27FC236}">
                <a16:creationId xmlns:a16="http://schemas.microsoft.com/office/drawing/2014/main" id="{DAF6AA4C-091E-ECFF-78AB-BB416E46C21B}"/>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92520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0F3F-48C0-1021-2496-4DE3D25A5746}"/>
              </a:ext>
            </a:extLst>
          </p:cNvPr>
          <p:cNvSpPr>
            <a:spLocks noGrp="1"/>
          </p:cNvSpPr>
          <p:nvPr>
            <p:ph type="title"/>
          </p:nvPr>
        </p:nvSpPr>
        <p:spPr/>
        <p:txBody>
          <a:bodyPr/>
          <a:lstStyle/>
          <a:p>
            <a:r>
              <a:rPr lang="en-US" dirty="0">
                <a:solidFill>
                  <a:srgbClr val="FF0000"/>
                </a:solidFill>
              </a:rPr>
              <a:t>GPUs</a:t>
            </a:r>
          </a:p>
        </p:txBody>
      </p:sp>
      <p:sp>
        <p:nvSpPr>
          <p:cNvPr id="3" name="Content Placeholder 2">
            <a:extLst>
              <a:ext uri="{FF2B5EF4-FFF2-40B4-BE49-F238E27FC236}">
                <a16:creationId xmlns:a16="http://schemas.microsoft.com/office/drawing/2014/main" id="{23670196-F163-AFB6-D1A5-469934989509}"/>
              </a:ext>
            </a:extLst>
          </p:cNvPr>
          <p:cNvSpPr>
            <a:spLocks noGrp="1"/>
          </p:cNvSpPr>
          <p:nvPr>
            <p:ph idx="1"/>
          </p:nvPr>
        </p:nvSpPr>
        <p:spPr/>
        <p:txBody>
          <a:bodyPr/>
          <a:lstStyle/>
          <a:p>
            <a:r>
              <a:rPr lang="en-US" sz="2400" dirty="0"/>
              <a:t>These two techniques in conjunction allow for analyzing the subtle ways and contexts in which distinct elements influence and relate to each other over long distances, non-sequentially. </a:t>
            </a:r>
          </a:p>
          <a:p>
            <a:endParaRPr lang="en-US" sz="2400" dirty="0"/>
          </a:p>
          <a:p>
            <a:r>
              <a:rPr lang="en-US" sz="2400" dirty="0"/>
              <a:t>The ability to process data non-sequentially enables the decomposition of the complex problem into multiple, smaller, simultaneous computations.</a:t>
            </a:r>
          </a:p>
          <a:p>
            <a:endParaRPr lang="en-US" sz="2400" dirty="0"/>
          </a:p>
          <a:p>
            <a:r>
              <a:rPr lang="en-US" sz="2400" dirty="0"/>
              <a:t>Naturally, GPUs are well suited to solve these types of problems in parallel, allowing for large-scale processing of large-scale </a:t>
            </a:r>
            <a:r>
              <a:rPr lang="en-US" sz="2400" dirty="0" err="1"/>
              <a:t>unlabelled</a:t>
            </a:r>
            <a:r>
              <a:rPr lang="en-US" sz="2400" dirty="0"/>
              <a:t> datasets and enormous transformer networks.</a:t>
            </a:r>
          </a:p>
        </p:txBody>
      </p:sp>
      <p:sp>
        <p:nvSpPr>
          <p:cNvPr id="4" name="TextBox 3">
            <a:extLst>
              <a:ext uri="{FF2B5EF4-FFF2-40B4-BE49-F238E27FC236}">
                <a16:creationId xmlns:a16="http://schemas.microsoft.com/office/drawing/2014/main" id="{147BD1F4-996C-91A3-49D2-FBA5ADF842E4}"/>
              </a:ext>
            </a:extLst>
          </p:cNvPr>
          <p:cNvSpPr txBox="1"/>
          <p:nvPr/>
        </p:nvSpPr>
        <p:spPr>
          <a:xfrm>
            <a:off x="7337693" y="65956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615980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9C227-6B10-72D2-3144-5761736B16F3}"/>
              </a:ext>
            </a:extLst>
          </p:cNvPr>
          <p:cNvSpPr>
            <a:spLocks noGrp="1"/>
          </p:cNvSpPr>
          <p:nvPr>
            <p:ph type="title"/>
          </p:nvPr>
        </p:nvSpPr>
        <p:spPr/>
        <p:txBody>
          <a:bodyPr/>
          <a:lstStyle/>
          <a:p>
            <a:r>
              <a:rPr lang="en-US" dirty="0">
                <a:solidFill>
                  <a:srgbClr val="FF0000"/>
                </a:solidFill>
              </a:rPr>
              <a:t>Uses</a:t>
            </a:r>
          </a:p>
        </p:txBody>
      </p:sp>
      <p:sp>
        <p:nvSpPr>
          <p:cNvPr id="3" name="Content Placeholder 2">
            <a:extLst>
              <a:ext uri="{FF2B5EF4-FFF2-40B4-BE49-F238E27FC236}">
                <a16:creationId xmlns:a16="http://schemas.microsoft.com/office/drawing/2014/main" id="{69E32EE8-BB92-44F7-83A6-97FDABB34353}"/>
              </a:ext>
            </a:extLst>
          </p:cNvPr>
          <p:cNvSpPr>
            <a:spLocks noGrp="1"/>
          </p:cNvSpPr>
          <p:nvPr>
            <p:ph idx="1"/>
          </p:nvPr>
        </p:nvSpPr>
        <p:spPr>
          <a:xfrm>
            <a:off x="457200" y="1422303"/>
            <a:ext cx="8229600" cy="4525963"/>
          </a:xfrm>
        </p:spPr>
        <p:txBody>
          <a:bodyPr/>
          <a:lstStyle/>
          <a:p>
            <a:r>
              <a:rPr lang="en-US" sz="2800" dirty="0"/>
              <a:t>As LLMs have grown in size, so have their capabilities. Broadly, LLM use cases for text-based content can be divided up in the following manner: </a:t>
            </a:r>
          </a:p>
          <a:p>
            <a:pPr lvl="1"/>
            <a:r>
              <a:rPr lang="en-US" sz="2400" dirty="0"/>
              <a:t>Generation (e.g., story writing, marketing content creation)</a:t>
            </a:r>
          </a:p>
          <a:p>
            <a:pPr lvl="1"/>
            <a:r>
              <a:rPr lang="en-US" sz="2400" dirty="0"/>
              <a:t>Summarization (e.g., legal paraphrasing, meeting notes summarization)</a:t>
            </a:r>
          </a:p>
          <a:p>
            <a:pPr lvl="1"/>
            <a:r>
              <a:rPr lang="en-US" sz="2400" dirty="0"/>
              <a:t>Translation (e.g., between languages, text-to-code)</a:t>
            </a:r>
          </a:p>
          <a:p>
            <a:pPr lvl="1"/>
            <a:r>
              <a:rPr lang="en-US" sz="2400" dirty="0"/>
              <a:t>Classification (e.g., toxicity classification, sentiment analysis)</a:t>
            </a:r>
          </a:p>
          <a:p>
            <a:pPr lvl="1"/>
            <a:r>
              <a:rPr lang="en-US" sz="2400" dirty="0"/>
              <a:t>Chatbot (e.g., open-domain Q+A, virtual assistants)</a:t>
            </a:r>
          </a:p>
        </p:txBody>
      </p:sp>
      <p:sp>
        <p:nvSpPr>
          <p:cNvPr id="4" name="TextBox 3">
            <a:extLst>
              <a:ext uri="{FF2B5EF4-FFF2-40B4-BE49-F238E27FC236}">
                <a16:creationId xmlns:a16="http://schemas.microsoft.com/office/drawing/2014/main" id="{5C75903E-DE0C-E719-8F00-E0FE7941B0D6}"/>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1379612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D631-41D0-4052-F98A-7768301DF3FC}"/>
              </a:ext>
            </a:extLst>
          </p:cNvPr>
          <p:cNvSpPr>
            <a:spLocks noGrp="1"/>
          </p:cNvSpPr>
          <p:nvPr>
            <p:ph type="title"/>
          </p:nvPr>
        </p:nvSpPr>
        <p:spPr/>
        <p:txBody>
          <a:bodyPr/>
          <a:lstStyle/>
          <a:p>
            <a:r>
              <a:rPr lang="en-US" dirty="0">
                <a:solidFill>
                  <a:srgbClr val="FF0000"/>
                </a:solidFill>
              </a:rPr>
              <a:t>How they work</a:t>
            </a:r>
          </a:p>
        </p:txBody>
      </p:sp>
      <p:sp>
        <p:nvSpPr>
          <p:cNvPr id="3" name="Content Placeholder 2">
            <a:extLst>
              <a:ext uri="{FF2B5EF4-FFF2-40B4-BE49-F238E27FC236}">
                <a16:creationId xmlns:a16="http://schemas.microsoft.com/office/drawing/2014/main" id="{CC2DCB12-DA24-1DE3-17D6-BBF606C81D22}"/>
              </a:ext>
            </a:extLst>
          </p:cNvPr>
          <p:cNvSpPr>
            <a:spLocks noGrp="1"/>
          </p:cNvSpPr>
          <p:nvPr>
            <p:ph idx="1"/>
          </p:nvPr>
        </p:nvSpPr>
        <p:spPr>
          <a:xfrm>
            <a:off x="446314" y="1417638"/>
            <a:ext cx="8229600" cy="4525963"/>
          </a:xfrm>
        </p:spPr>
        <p:txBody>
          <a:bodyPr/>
          <a:lstStyle/>
          <a:p>
            <a:r>
              <a:rPr lang="en-US" sz="2400" dirty="0"/>
              <a:t>Large language models are trained using unsupervised learning. </a:t>
            </a:r>
          </a:p>
          <a:p>
            <a:endParaRPr lang="en-US" sz="2400" dirty="0"/>
          </a:p>
          <a:p>
            <a:r>
              <a:rPr lang="en-US" sz="2400" dirty="0"/>
              <a:t>With unsupervised learning, models can find previously unknown patterns in data using </a:t>
            </a:r>
            <a:r>
              <a:rPr lang="en-US" sz="2400" dirty="0" err="1"/>
              <a:t>unlabelled</a:t>
            </a:r>
            <a:r>
              <a:rPr lang="en-US" sz="2400" dirty="0"/>
              <a:t> datasets. </a:t>
            </a:r>
          </a:p>
          <a:p>
            <a:pPr lvl="1"/>
            <a:r>
              <a:rPr lang="en-US" sz="1800" dirty="0"/>
              <a:t>This also eliminates the need for extensive data labeling, which is one of the biggest challenges in building AI models.</a:t>
            </a:r>
          </a:p>
          <a:p>
            <a:endParaRPr lang="en-US" sz="2400" dirty="0"/>
          </a:p>
          <a:p>
            <a:r>
              <a:rPr lang="en-US" sz="2400" dirty="0"/>
              <a:t>Thanks to the extensive training process that LLMs undergo, the models don’t need to be trained for any specific task and can instead serve multiple use cases. These types of models are known as </a:t>
            </a:r>
            <a:r>
              <a:rPr lang="en-US" sz="2400" b="1" dirty="0">
                <a:solidFill>
                  <a:srgbClr val="5849FF"/>
                </a:solidFill>
              </a:rPr>
              <a:t>foundation</a:t>
            </a:r>
            <a:r>
              <a:rPr lang="en-US" sz="2400" dirty="0"/>
              <a:t> </a:t>
            </a:r>
            <a:r>
              <a:rPr lang="en-US" sz="2400" b="1" dirty="0">
                <a:solidFill>
                  <a:srgbClr val="5849FF"/>
                </a:solidFill>
              </a:rPr>
              <a:t>models</a:t>
            </a:r>
            <a:r>
              <a:rPr lang="en-US" sz="2400" dirty="0"/>
              <a:t>. </a:t>
            </a:r>
          </a:p>
        </p:txBody>
      </p:sp>
      <p:sp>
        <p:nvSpPr>
          <p:cNvPr id="4" name="TextBox 3">
            <a:extLst>
              <a:ext uri="{FF2B5EF4-FFF2-40B4-BE49-F238E27FC236}">
                <a16:creationId xmlns:a16="http://schemas.microsoft.com/office/drawing/2014/main" id="{2EA738D2-2EC0-CD88-24BC-FAEBC55FA2CA}"/>
              </a:ext>
            </a:extLst>
          </p:cNvPr>
          <p:cNvSpPr txBox="1"/>
          <p:nvPr/>
        </p:nvSpPr>
        <p:spPr>
          <a:xfrm>
            <a:off x="7337693" y="65956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009982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FFF2-C08A-3C4E-829D-ADDDD5553D43}"/>
              </a:ext>
            </a:extLst>
          </p:cNvPr>
          <p:cNvSpPr>
            <a:spLocks noGrp="1"/>
          </p:cNvSpPr>
          <p:nvPr>
            <p:ph type="title"/>
          </p:nvPr>
        </p:nvSpPr>
        <p:spPr/>
        <p:txBody>
          <a:bodyPr/>
          <a:lstStyle/>
          <a:p>
            <a:r>
              <a:rPr lang="en-US" dirty="0">
                <a:solidFill>
                  <a:srgbClr val="FF0000"/>
                </a:solidFill>
              </a:rPr>
              <a:t>Outline</a:t>
            </a:r>
          </a:p>
        </p:txBody>
      </p:sp>
      <p:sp>
        <p:nvSpPr>
          <p:cNvPr id="3" name="Content Placeholder 2">
            <a:extLst>
              <a:ext uri="{FF2B5EF4-FFF2-40B4-BE49-F238E27FC236}">
                <a16:creationId xmlns:a16="http://schemas.microsoft.com/office/drawing/2014/main" id="{575A01F4-7ECB-4D4C-95E9-EFE1ECB5C70D}"/>
              </a:ext>
            </a:extLst>
          </p:cNvPr>
          <p:cNvSpPr>
            <a:spLocks noGrp="1"/>
          </p:cNvSpPr>
          <p:nvPr>
            <p:ph idx="1"/>
          </p:nvPr>
        </p:nvSpPr>
        <p:spPr>
          <a:xfrm>
            <a:off x="609600" y="1219200"/>
            <a:ext cx="8229600" cy="4525963"/>
          </a:xfrm>
        </p:spPr>
        <p:txBody>
          <a:bodyPr/>
          <a:lstStyle/>
          <a:p>
            <a:r>
              <a:rPr lang="en-US" dirty="0"/>
              <a:t>Machine learning – </a:t>
            </a:r>
            <a:r>
              <a:rPr lang="en-US" b="1" dirty="0"/>
              <a:t>dominant</a:t>
            </a:r>
            <a:r>
              <a:rPr lang="en-US" dirty="0"/>
              <a:t> AI model</a:t>
            </a:r>
          </a:p>
          <a:p>
            <a:pPr lvl="1"/>
            <a:r>
              <a:rPr lang="en-US" dirty="0"/>
              <a:t>Neural networks – deep learning</a:t>
            </a:r>
          </a:p>
          <a:p>
            <a:pPr lvl="2"/>
            <a:r>
              <a:rPr lang="en-US" dirty="0"/>
              <a:t>Most popular ML methods</a:t>
            </a:r>
          </a:p>
          <a:p>
            <a:r>
              <a:rPr lang="en-US" dirty="0"/>
              <a:t>Large Language models (LLMs)- made with deep learning </a:t>
            </a:r>
            <a:r>
              <a:rPr lang="en-US" b="1" dirty="0"/>
              <a:t>transformers</a:t>
            </a:r>
          </a:p>
          <a:p>
            <a:r>
              <a:rPr lang="en-US" dirty="0"/>
              <a:t>LLMs for information retrieval</a:t>
            </a:r>
          </a:p>
          <a:p>
            <a:r>
              <a:rPr lang="en-US" dirty="0"/>
              <a:t>LLMs for </a:t>
            </a:r>
            <a:r>
              <a:rPr lang="en-US"/>
              <a:t>information extraction (tabular data)</a:t>
            </a:r>
            <a:endParaRPr lang="en-US" dirty="0"/>
          </a:p>
          <a:p>
            <a:r>
              <a:rPr lang="en-US" dirty="0"/>
              <a:t>Verification by example – theories?</a:t>
            </a:r>
          </a:p>
          <a:p>
            <a:r>
              <a:rPr lang="en-US" dirty="0"/>
              <a:t>Future directions</a:t>
            </a:r>
          </a:p>
          <a:p>
            <a:endParaRPr lang="en-US" b="1" dirty="0"/>
          </a:p>
          <a:p>
            <a:endParaRPr lang="en-US" dirty="0"/>
          </a:p>
        </p:txBody>
      </p:sp>
    </p:spTree>
    <p:extLst>
      <p:ext uri="{BB962C8B-B14F-4D97-AF65-F5344CB8AC3E}">
        <p14:creationId xmlns:p14="http://schemas.microsoft.com/office/powerpoint/2010/main" val="3148292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D631-41D0-4052-F98A-7768301DF3FC}"/>
              </a:ext>
            </a:extLst>
          </p:cNvPr>
          <p:cNvSpPr>
            <a:spLocks noGrp="1"/>
          </p:cNvSpPr>
          <p:nvPr>
            <p:ph type="title"/>
          </p:nvPr>
        </p:nvSpPr>
        <p:spPr>
          <a:xfrm>
            <a:off x="457200" y="0"/>
            <a:ext cx="8229600" cy="1143000"/>
          </a:xfrm>
        </p:spPr>
        <p:txBody>
          <a:bodyPr/>
          <a:lstStyle/>
          <a:p>
            <a:r>
              <a:rPr lang="en-US" dirty="0">
                <a:solidFill>
                  <a:srgbClr val="FF0000"/>
                </a:solidFill>
              </a:rPr>
              <a:t>Foundation Models</a:t>
            </a:r>
          </a:p>
        </p:txBody>
      </p:sp>
      <p:sp>
        <p:nvSpPr>
          <p:cNvPr id="3" name="Content Placeholder 2">
            <a:extLst>
              <a:ext uri="{FF2B5EF4-FFF2-40B4-BE49-F238E27FC236}">
                <a16:creationId xmlns:a16="http://schemas.microsoft.com/office/drawing/2014/main" id="{CC2DCB12-DA24-1DE3-17D6-BBF606C81D22}"/>
              </a:ext>
            </a:extLst>
          </p:cNvPr>
          <p:cNvSpPr>
            <a:spLocks noGrp="1"/>
          </p:cNvSpPr>
          <p:nvPr>
            <p:ph idx="1"/>
          </p:nvPr>
        </p:nvSpPr>
        <p:spPr>
          <a:xfrm>
            <a:off x="439220" y="990600"/>
            <a:ext cx="8229600" cy="4525963"/>
          </a:xfrm>
        </p:spPr>
        <p:txBody>
          <a:bodyPr/>
          <a:lstStyle/>
          <a:p>
            <a:r>
              <a:rPr lang="en-US" sz="2400" dirty="0"/>
              <a:t>The ability for the foundation model to generate text for a wide variety of purposes without much instruction or training is called zero-shot learning. </a:t>
            </a:r>
          </a:p>
          <a:p>
            <a:pPr lvl="1"/>
            <a:r>
              <a:rPr lang="en-US" sz="1800" dirty="0"/>
              <a:t>Different variations of this capability include one-shot or few-shot learning, wherein the foundation model is fed one or a few examples illustrating how a task can be accomplished to understand and better perform on select use cases.</a:t>
            </a:r>
          </a:p>
          <a:p>
            <a:endParaRPr lang="en-US" sz="2400" dirty="0"/>
          </a:p>
          <a:p>
            <a:r>
              <a:rPr lang="en-US" sz="2400" dirty="0"/>
              <a:t>Despite the tremendous capabilities of zero-shot learning with large language models, developers and enterprises many specialized needs. </a:t>
            </a:r>
          </a:p>
          <a:p>
            <a:endParaRPr lang="en-US" sz="2400" dirty="0"/>
          </a:p>
          <a:p>
            <a:r>
              <a:rPr lang="en-US" sz="2400" dirty="0"/>
              <a:t>To deploy these large language models for specific use cases, the models can be customized using several techniques to achieve higher accuracy. Some techniques include prompt tuning, fine-tuning, and adapters. </a:t>
            </a:r>
          </a:p>
        </p:txBody>
      </p:sp>
      <p:sp>
        <p:nvSpPr>
          <p:cNvPr id="4" name="TextBox 3">
            <a:extLst>
              <a:ext uri="{FF2B5EF4-FFF2-40B4-BE49-F238E27FC236}">
                <a16:creationId xmlns:a16="http://schemas.microsoft.com/office/drawing/2014/main" id="{CC544A33-93C2-CB9A-D7AE-26FC5357425B}"/>
              </a:ext>
            </a:extLst>
          </p:cNvPr>
          <p:cNvSpPr txBox="1"/>
          <p:nvPr/>
        </p:nvSpPr>
        <p:spPr>
          <a:xfrm>
            <a:off x="7337693" y="6519446"/>
            <a:ext cx="1322670" cy="338554"/>
          </a:xfrm>
          <a:prstGeom prst="rect">
            <a:avLst/>
          </a:prstGeom>
          <a:noFill/>
        </p:spPr>
        <p:txBody>
          <a:bodyPr wrap="none" rtlCol="0">
            <a:spAutoFit/>
          </a:bodyPr>
          <a:lstStyle/>
          <a:p>
            <a:r>
              <a:rPr lang="en-US" dirty="0"/>
              <a:t>NVIDIA Blog</a:t>
            </a:r>
          </a:p>
        </p:txBody>
      </p:sp>
    </p:spTree>
    <p:extLst>
      <p:ext uri="{BB962C8B-B14F-4D97-AF65-F5344CB8AC3E}">
        <p14:creationId xmlns:p14="http://schemas.microsoft.com/office/powerpoint/2010/main" val="2830024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8A7C2-2588-542C-9DD8-010C229B2DEE}"/>
              </a:ext>
            </a:extLst>
          </p:cNvPr>
          <p:cNvSpPr>
            <a:spLocks noGrp="1"/>
          </p:cNvSpPr>
          <p:nvPr>
            <p:ph type="title"/>
          </p:nvPr>
        </p:nvSpPr>
        <p:spPr/>
        <p:txBody>
          <a:bodyPr/>
          <a:lstStyle/>
          <a:p>
            <a:r>
              <a:rPr lang="en-US" dirty="0">
                <a:solidFill>
                  <a:srgbClr val="FF0000"/>
                </a:solidFill>
              </a:rPr>
              <a:t>Theories about LLMs</a:t>
            </a:r>
          </a:p>
        </p:txBody>
      </p:sp>
      <p:sp>
        <p:nvSpPr>
          <p:cNvPr id="3" name="Content Placeholder 2">
            <a:extLst>
              <a:ext uri="{FF2B5EF4-FFF2-40B4-BE49-F238E27FC236}">
                <a16:creationId xmlns:a16="http://schemas.microsoft.com/office/drawing/2014/main" id="{1B0EE42A-27B7-CC97-B6AF-DA894CDCBA99}"/>
              </a:ext>
            </a:extLst>
          </p:cNvPr>
          <p:cNvSpPr>
            <a:spLocks noGrp="1"/>
          </p:cNvSpPr>
          <p:nvPr>
            <p:ph idx="1"/>
          </p:nvPr>
        </p:nvSpPr>
        <p:spPr>
          <a:xfrm>
            <a:off x="457200" y="1219200"/>
            <a:ext cx="8229600" cy="4525963"/>
          </a:xfrm>
        </p:spPr>
        <p:txBody>
          <a:bodyPr/>
          <a:lstStyle/>
          <a:p>
            <a:r>
              <a:rPr lang="en-US" dirty="0"/>
              <a:t>Universal approximation theorem</a:t>
            </a:r>
          </a:p>
          <a:p>
            <a:r>
              <a:rPr lang="en-US" dirty="0"/>
              <a:t>PAC learnability</a:t>
            </a:r>
          </a:p>
          <a:p>
            <a:r>
              <a:rPr lang="en-US" dirty="0"/>
              <a:t>No free lunch theorems</a:t>
            </a:r>
          </a:p>
          <a:p>
            <a:r>
              <a:rPr lang="en-US" dirty="0"/>
              <a:t>Turing equivalence</a:t>
            </a:r>
          </a:p>
          <a:p>
            <a:r>
              <a:rPr lang="en-US" dirty="0"/>
              <a:t>------</a:t>
            </a:r>
          </a:p>
          <a:p>
            <a:r>
              <a:rPr lang="en-US" dirty="0"/>
              <a:t>Turing test, Winograd schemas, </a:t>
            </a:r>
            <a:r>
              <a:rPr lang="en-US" dirty="0" err="1"/>
              <a:t>etc</a:t>
            </a:r>
            <a:r>
              <a:rPr lang="en-US" dirty="0"/>
              <a:t>?</a:t>
            </a:r>
          </a:p>
          <a:p>
            <a:r>
              <a:rPr lang="en-US" dirty="0"/>
              <a:t>LLMs? examples!!</a:t>
            </a:r>
          </a:p>
          <a:p>
            <a:r>
              <a:rPr lang="en-US" dirty="0"/>
              <a:t>How do we judge (test) them?</a:t>
            </a:r>
          </a:p>
          <a:p>
            <a:r>
              <a:rPr lang="en-US" dirty="0"/>
              <a:t>Safety, ruefulness, verification</a:t>
            </a:r>
          </a:p>
        </p:txBody>
      </p:sp>
    </p:spTree>
    <p:extLst>
      <p:ext uri="{BB962C8B-B14F-4D97-AF65-F5344CB8AC3E}">
        <p14:creationId xmlns:p14="http://schemas.microsoft.com/office/powerpoint/2010/main" val="471792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EEF3-48F8-931F-2361-9BC5D83E37D1}"/>
              </a:ext>
            </a:extLst>
          </p:cNvPr>
          <p:cNvSpPr>
            <a:spLocks noGrp="1"/>
          </p:cNvSpPr>
          <p:nvPr>
            <p:ph type="title"/>
          </p:nvPr>
        </p:nvSpPr>
        <p:spPr/>
        <p:txBody>
          <a:bodyPr/>
          <a:lstStyle/>
          <a:p>
            <a:r>
              <a:rPr lang="en-US" dirty="0">
                <a:solidFill>
                  <a:srgbClr val="FF0000"/>
                </a:solidFill>
              </a:rPr>
              <a:t>Types of LLMs</a:t>
            </a:r>
          </a:p>
        </p:txBody>
      </p:sp>
      <p:sp>
        <p:nvSpPr>
          <p:cNvPr id="3" name="Content Placeholder 2">
            <a:extLst>
              <a:ext uri="{FF2B5EF4-FFF2-40B4-BE49-F238E27FC236}">
                <a16:creationId xmlns:a16="http://schemas.microsoft.com/office/drawing/2014/main" id="{5D5F0C1E-7320-B505-82CF-F0F45C30A925}"/>
              </a:ext>
            </a:extLst>
          </p:cNvPr>
          <p:cNvSpPr>
            <a:spLocks noGrp="1"/>
          </p:cNvSpPr>
          <p:nvPr>
            <p:ph idx="1"/>
          </p:nvPr>
        </p:nvSpPr>
        <p:spPr>
          <a:xfrm>
            <a:off x="457200" y="1219200"/>
            <a:ext cx="8229600" cy="4525963"/>
          </a:xfrm>
        </p:spPr>
        <p:txBody>
          <a:bodyPr/>
          <a:lstStyle/>
          <a:p>
            <a:r>
              <a:rPr lang="en-US" sz="2000" b="1" dirty="0"/>
              <a:t>Encoder only</a:t>
            </a:r>
            <a:r>
              <a:rPr lang="en-US" sz="2000" dirty="0"/>
              <a:t>: These models are typically suited for tasks that can understand language, such as classification and sentiment analysis. Examples of encoder-only models include BERT (Bidirectional Encoder Representations from Transformers).</a:t>
            </a:r>
          </a:p>
          <a:p>
            <a:endParaRPr lang="en-US" sz="2000" dirty="0"/>
          </a:p>
          <a:p>
            <a:r>
              <a:rPr lang="en-US" sz="2000" b="1" dirty="0"/>
              <a:t>Decoder only</a:t>
            </a:r>
            <a:r>
              <a:rPr lang="en-US" sz="2000" dirty="0"/>
              <a:t>: This class of models is extremely good at generating language and content. Some use cases include story writing and blog generation. Examples of decoder-only architectures include GPT-3 (Generative Pretrained Transformer 3).</a:t>
            </a:r>
          </a:p>
          <a:p>
            <a:endParaRPr lang="en-US" sz="2000" dirty="0"/>
          </a:p>
          <a:p>
            <a:r>
              <a:rPr lang="en-US" sz="2000" b="1" dirty="0"/>
              <a:t>Encoder-decoder</a:t>
            </a:r>
            <a:r>
              <a:rPr lang="en-US" sz="2000" dirty="0"/>
              <a:t>: These models combine the encoder and decoder components of the transformer architecture to both understand and generate content. Some use cases where this architecture shines include translation and summarization. Examples of encoder-decoder architectures include T5 (Text-to-Text Transformer).</a:t>
            </a:r>
          </a:p>
        </p:txBody>
      </p:sp>
      <p:sp>
        <p:nvSpPr>
          <p:cNvPr id="4" name="TextBox 3">
            <a:extLst>
              <a:ext uri="{FF2B5EF4-FFF2-40B4-BE49-F238E27FC236}">
                <a16:creationId xmlns:a16="http://schemas.microsoft.com/office/drawing/2014/main" id="{5B62E245-D9B6-EDD4-0A6A-09AAEFB17166}"/>
              </a:ext>
            </a:extLst>
          </p:cNvPr>
          <p:cNvSpPr txBox="1"/>
          <p:nvPr/>
        </p:nvSpPr>
        <p:spPr>
          <a:xfrm>
            <a:off x="1066800" y="6400800"/>
            <a:ext cx="5977919" cy="338554"/>
          </a:xfrm>
          <a:prstGeom prst="rect">
            <a:avLst/>
          </a:prstGeom>
          <a:noFill/>
        </p:spPr>
        <p:txBody>
          <a:bodyPr wrap="none" rtlCol="0">
            <a:spAutoFit/>
          </a:bodyPr>
          <a:lstStyle/>
          <a:p>
            <a:r>
              <a:rPr lang="en-US" dirty="0"/>
              <a:t>https://</a:t>
            </a:r>
            <a:r>
              <a:rPr lang="en-US" dirty="0" err="1"/>
              <a:t>vitalflux.com</a:t>
            </a:r>
            <a:r>
              <a:rPr lang="en-US" dirty="0"/>
              <a:t>/large-language-models-concepts-examples/</a:t>
            </a:r>
          </a:p>
        </p:txBody>
      </p:sp>
    </p:spTree>
    <p:extLst>
      <p:ext uri="{BB962C8B-B14F-4D97-AF65-F5344CB8AC3E}">
        <p14:creationId xmlns:p14="http://schemas.microsoft.com/office/powerpoint/2010/main" val="1624823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880192" y="152400"/>
            <a:ext cx="3383616" cy="688424"/>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spc="-22" dirty="0"/>
              <a:t>Google’s</a:t>
            </a:r>
            <a:r>
              <a:rPr spc="-84" dirty="0"/>
              <a:t> </a:t>
            </a:r>
            <a:r>
              <a:rPr spc="-35" dirty="0"/>
              <a:t>BERT</a:t>
            </a:r>
          </a:p>
        </p:txBody>
      </p:sp>
      <p:sp>
        <p:nvSpPr>
          <p:cNvPr id="5" name="object 5"/>
          <p:cNvSpPr txBox="1"/>
          <p:nvPr/>
        </p:nvSpPr>
        <p:spPr>
          <a:xfrm>
            <a:off x="609600" y="840824"/>
            <a:ext cx="7548282" cy="5029677"/>
          </a:xfrm>
          <a:prstGeom prst="rect">
            <a:avLst/>
          </a:prstGeom>
        </p:spPr>
        <p:txBody>
          <a:bodyPr vert="horz" wrap="square" lIns="0" tIns="11206" rIns="0" bIns="0" rtlCol="0">
            <a:spAutoFit/>
          </a:bodyPr>
          <a:lstStyle/>
          <a:p>
            <a:pPr marL="424165">
              <a:spcBef>
                <a:spcPts val="88"/>
              </a:spcBef>
            </a:pPr>
            <a:r>
              <a:rPr sz="2824" spc="-13" dirty="0">
                <a:solidFill>
                  <a:srgbClr val="FF0000"/>
                </a:solidFill>
                <a:latin typeface="Arial"/>
                <a:cs typeface="Arial"/>
              </a:rPr>
              <a:t>(</a:t>
            </a:r>
            <a:r>
              <a:rPr sz="2118" u="sng" spc="-13" dirty="0">
                <a:solidFill>
                  <a:srgbClr val="FF0000"/>
                </a:solidFill>
                <a:latin typeface="Arial"/>
                <a:cs typeface="Arial"/>
              </a:rPr>
              <a:t>B</a:t>
            </a:r>
            <a:r>
              <a:rPr sz="2118" spc="-13" dirty="0">
                <a:solidFill>
                  <a:srgbClr val="FF0000"/>
                </a:solidFill>
                <a:latin typeface="Arial"/>
                <a:cs typeface="Arial"/>
              </a:rPr>
              <a:t>idirectional</a:t>
            </a:r>
            <a:r>
              <a:rPr sz="2118" spc="-18" dirty="0">
                <a:solidFill>
                  <a:srgbClr val="FF0000"/>
                </a:solidFill>
                <a:latin typeface="Arial"/>
                <a:cs typeface="Arial"/>
              </a:rPr>
              <a:t> </a:t>
            </a:r>
            <a:r>
              <a:rPr sz="2118" u="sng" spc="-13" dirty="0">
                <a:solidFill>
                  <a:srgbClr val="FF0000"/>
                </a:solidFill>
                <a:latin typeface="Arial"/>
                <a:cs typeface="Arial"/>
              </a:rPr>
              <a:t>E</a:t>
            </a:r>
            <a:r>
              <a:rPr sz="2118" spc="-13" dirty="0">
                <a:solidFill>
                  <a:srgbClr val="FF0000"/>
                </a:solidFill>
                <a:latin typeface="Arial"/>
                <a:cs typeface="Arial"/>
              </a:rPr>
              <a:t>ncoder</a:t>
            </a:r>
            <a:r>
              <a:rPr sz="2118" spc="-22" dirty="0">
                <a:solidFill>
                  <a:srgbClr val="FF0000"/>
                </a:solidFill>
                <a:latin typeface="Arial"/>
                <a:cs typeface="Arial"/>
              </a:rPr>
              <a:t> </a:t>
            </a:r>
            <a:r>
              <a:rPr sz="2118" u="sng" spc="-13" dirty="0">
                <a:solidFill>
                  <a:srgbClr val="FF0000"/>
                </a:solidFill>
                <a:latin typeface="Arial"/>
                <a:cs typeface="Arial"/>
              </a:rPr>
              <a:t>R</a:t>
            </a:r>
            <a:r>
              <a:rPr sz="2118" spc="-13" dirty="0">
                <a:solidFill>
                  <a:srgbClr val="FF0000"/>
                </a:solidFill>
                <a:latin typeface="Arial"/>
                <a:cs typeface="Arial"/>
              </a:rPr>
              <a:t>epresentations</a:t>
            </a:r>
            <a:r>
              <a:rPr sz="2118" spc="-22" dirty="0">
                <a:solidFill>
                  <a:srgbClr val="FF0000"/>
                </a:solidFill>
                <a:latin typeface="Arial"/>
                <a:cs typeface="Arial"/>
              </a:rPr>
              <a:t> </a:t>
            </a:r>
            <a:r>
              <a:rPr sz="2118" spc="-9" dirty="0">
                <a:solidFill>
                  <a:srgbClr val="FF0000"/>
                </a:solidFill>
                <a:latin typeface="Arial"/>
                <a:cs typeface="Arial"/>
              </a:rPr>
              <a:t>from</a:t>
            </a:r>
            <a:r>
              <a:rPr sz="2118" spc="-35" dirty="0">
                <a:solidFill>
                  <a:srgbClr val="FF0000"/>
                </a:solidFill>
                <a:latin typeface="Arial"/>
                <a:cs typeface="Arial"/>
              </a:rPr>
              <a:t> </a:t>
            </a:r>
            <a:r>
              <a:rPr sz="2118" u="sng" spc="-13" dirty="0">
                <a:solidFill>
                  <a:srgbClr val="FF0000"/>
                </a:solidFill>
                <a:latin typeface="Arial"/>
                <a:cs typeface="Arial"/>
              </a:rPr>
              <a:t>T</a:t>
            </a:r>
            <a:r>
              <a:rPr sz="2118" spc="-13" dirty="0">
                <a:solidFill>
                  <a:srgbClr val="FF0000"/>
                </a:solidFill>
                <a:latin typeface="Arial"/>
                <a:cs typeface="Arial"/>
              </a:rPr>
              <a:t>ransformers</a:t>
            </a:r>
            <a:r>
              <a:rPr sz="2824" spc="-13" dirty="0">
                <a:solidFill>
                  <a:srgbClr val="FF0000"/>
                </a:solidFill>
                <a:latin typeface="Arial"/>
                <a:cs typeface="Arial"/>
              </a:rPr>
              <a:t>)</a:t>
            </a:r>
            <a:endParaRPr sz="2824" dirty="0">
              <a:latin typeface="Arial"/>
              <a:cs typeface="Arial"/>
            </a:endParaRPr>
          </a:p>
          <a:p>
            <a:pPr marL="460025" marR="486361" indent="-448819">
              <a:lnSpc>
                <a:spcPts val="3344"/>
              </a:lnSpc>
              <a:spcBef>
                <a:spcPts val="2709"/>
              </a:spcBef>
              <a:buAutoNum type="arabicPeriod"/>
              <a:tabLst>
                <a:tab pos="459466" algn="l"/>
                <a:tab pos="460025" algn="l"/>
              </a:tabLst>
            </a:pPr>
            <a:r>
              <a:rPr sz="2824" spc="-18" dirty="0">
                <a:solidFill>
                  <a:srgbClr val="3333CC"/>
                </a:solidFill>
                <a:latin typeface="Arial"/>
                <a:cs typeface="Arial"/>
              </a:rPr>
              <a:t>Uses</a:t>
            </a:r>
            <a:r>
              <a:rPr sz="2824" spc="-31" dirty="0">
                <a:solidFill>
                  <a:srgbClr val="3333CC"/>
                </a:solidFill>
                <a:latin typeface="Arial"/>
                <a:cs typeface="Arial"/>
              </a:rPr>
              <a:t> </a:t>
            </a:r>
            <a:r>
              <a:rPr sz="2824" spc="-22" dirty="0">
                <a:solidFill>
                  <a:srgbClr val="3333CC"/>
                </a:solidFill>
                <a:latin typeface="Arial"/>
                <a:cs typeface="Arial"/>
              </a:rPr>
              <a:t>Transformer </a:t>
            </a:r>
            <a:r>
              <a:rPr sz="2824" spc="-18" dirty="0">
                <a:solidFill>
                  <a:srgbClr val="3333CC"/>
                </a:solidFill>
                <a:latin typeface="Arial"/>
                <a:cs typeface="Arial"/>
              </a:rPr>
              <a:t>attention</a:t>
            </a:r>
            <a:r>
              <a:rPr sz="2824" spc="-35" dirty="0">
                <a:solidFill>
                  <a:srgbClr val="3333CC"/>
                </a:solidFill>
                <a:latin typeface="Arial"/>
                <a:cs typeface="Arial"/>
              </a:rPr>
              <a:t> </a:t>
            </a:r>
            <a:r>
              <a:rPr sz="2824" spc="-18" dirty="0">
                <a:solidFill>
                  <a:srgbClr val="3333CC"/>
                </a:solidFill>
                <a:latin typeface="Arial"/>
                <a:cs typeface="Arial"/>
              </a:rPr>
              <a:t>mechanism</a:t>
            </a:r>
            <a:r>
              <a:rPr sz="2824" spc="-40" dirty="0">
                <a:solidFill>
                  <a:srgbClr val="3333CC"/>
                </a:solidFill>
                <a:latin typeface="Arial"/>
                <a:cs typeface="Arial"/>
              </a:rPr>
              <a:t> </a:t>
            </a:r>
            <a:r>
              <a:rPr sz="2824" spc="-9" dirty="0">
                <a:solidFill>
                  <a:srgbClr val="3333CC"/>
                </a:solidFill>
                <a:latin typeface="Arial"/>
                <a:cs typeface="Arial"/>
              </a:rPr>
              <a:t>to </a:t>
            </a:r>
            <a:r>
              <a:rPr sz="2824" spc="-772" dirty="0">
                <a:solidFill>
                  <a:srgbClr val="3333CC"/>
                </a:solidFill>
                <a:latin typeface="Arial"/>
                <a:cs typeface="Arial"/>
              </a:rPr>
              <a:t> </a:t>
            </a:r>
            <a:r>
              <a:rPr sz="2824" spc="-18" dirty="0">
                <a:solidFill>
                  <a:srgbClr val="3333CC"/>
                </a:solidFill>
                <a:latin typeface="Arial"/>
                <a:cs typeface="Arial"/>
              </a:rPr>
              <a:t>learn</a:t>
            </a:r>
            <a:r>
              <a:rPr sz="2824" spc="-40" dirty="0">
                <a:solidFill>
                  <a:srgbClr val="3333CC"/>
                </a:solidFill>
                <a:latin typeface="Arial"/>
                <a:cs typeface="Arial"/>
              </a:rPr>
              <a:t> </a:t>
            </a:r>
            <a:r>
              <a:rPr sz="2824" spc="-22" dirty="0">
                <a:solidFill>
                  <a:srgbClr val="3333CC"/>
                </a:solidFill>
                <a:latin typeface="Arial"/>
                <a:cs typeface="Arial"/>
              </a:rPr>
              <a:t>contextual </a:t>
            </a:r>
            <a:r>
              <a:rPr sz="2824" spc="-18" dirty="0">
                <a:solidFill>
                  <a:srgbClr val="3333CC"/>
                </a:solidFill>
                <a:latin typeface="Arial"/>
                <a:cs typeface="Arial"/>
              </a:rPr>
              <a:t>relations</a:t>
            </a:r>
            <a:r>
              <a:rPr sz="2824" spc="-35" dirty="0">
                <a:solidFill>
                  <a:srgbClr val="3333CC"/>
                </a:solidFill>
                <a:latin typeface="Arial"/>
                <a:cs typeface="Arial"/>
              </a:rPr>
              <a:t> </a:t>
            </a:r>
            <a:r>
              <a:rPr sz="2824" spc="-22" dirty="0">
                <a:solidFill>
                  <a:srgbClr val="3333CC"/>
                </a:solidFill>
                <a:latin typeface="Arial"/>
                <a:cs typeface="Arial"/>
              </a:rPr>
              <a:t>between</a:t>
            </a:r>
            <a:r>
              <a:rPr sz="2824" spc="-40" dirty="0">
                <a:solidFill>
                  <a:srgbClr val="3333CC"/>
                </a:solidFill>
                <a:latin typeface="Arial"/>
                <a:cs typeface="Arial"/>
              </a:rPr>
              <a:t> </a:t>
            </a:r>
            <a:r>
              <a:rPr sz="2824" spc="-22" dirty="0">
                <a:solidFill>
                  <a:srgbClr val="3333CC"/>
                </a:solidFill>
                <a:latin typeface="Arial"/>
                <a:cs typeface="Arial"/>
              </a:rPr>
              <a:t>words</a:t>
            </a:r>
            <a:endParaRPr sz="2824" dirty="0">
              <a:latin typeface="Arial"/>
              <a:cs typeface="Arial"/>
            </a:endParaRPr>
          </a:p>
          <a:p>
            <a:pPr marL="659501" lvl="1" indent="-249344">
              <a:spcBef>
                <a:spcPts val="397"/>
              </a:spcBef>
              <a:buChar char="–"/>
              <a:tabLst>
                <a:tab pos="659501" algn="l"/>
              </a:tabLst>
            </a:pPr>
            <a:r>
              <a:rPr sz="2471" spc="-13" dirty="0">
                <a:solidFill>
                  <a:srgbClr val="336600"/>
                </a:solidFill>
                <a:latin typeface="Arial"/>
                <a:cs typeface="Arial"/>
              </a:rPr>
              <a:t>Transformer</a:t>
            </a:r>
            <a:r>
              <a:rPr sz="2471" spc="-26" dirty="0">
                <a:solidFill>
                  <a:srgbClr val="336600"/>
                </a:solidFill>
                <a:latin typeface="Arial"/>
                <a:cs typeface="Arial"/>
              </a:rPr>
              <a:t> </a:t>
            </a:r>
            <a:r>
              <a:rPr sz="2471" spc="-13" dirty="0">
                <a:solidFill>
                  <a:srgbClr val="336600"/>
                </a:solidFill>
                <a:latin typeface="Arial"/>
                <a:cs typeface="Arial"/>
              </a:rPr>
              <a:t>includes</a:t>
            </a:r>
            <a:r>
              <a:rPr sz="2471" spc="-31" dirty="0">
                <a:solidFill>
                  <a:srgbClr val="336600"/>
                </a:solidFill>
                <a:latin typeface="Arial"/>
                <a:cs typeface="Arial"/>
              </a:rPr>
              <a:t> </a:t>
            </a:r>
            <a:r>
              <a:rPr sz="2471" spc="-13" dirty="0">
                <a:solidFill>
                  <a:srgbClr val="336600"/>
                </a:solidFill>
                <a:latin typeface="Arial"/>
                <a:cs typeface="Arial"/>
              </a:rPr>
              <a:t>two</a:t>
            </a:r>
            <a:r>
              <a:rPr sz="2471" spc="-31" dirty="0">
                <a:solidFill>
                  <a:srgbClr val="336600"/>
                </a:solidFill>
                <a:latin typeface="Arial"/>
                <a:cs typeface="Arial"/>
              </a:rPr>
              <a:t> </a:t>
            </a:r>
            <a:r>
              <a:rPr sz="2471" spc="-13" dirty="0">
                <a:solidFill>
                  <a:srgbClr val="336600"/>
                </a:solidFill>
                <a:latin typeface="Arial"/>
                <a:cs typeface="Arial"/>
              </a:rPr>
              <a:t>mechanisms</a:t>
            </a:r>
            <a:endParaRPr sz="2471" dirty="0">
              <a:latin typeface="Arial"/>
              <a:cs typeface="Arial"/>
            </a:endParaRPr>
          </a:p>
          <a:p>
            <a:pPr marL="1208059" lvl="2" indent="-448819">
              <a:spcBef>
                <a:spcPts val="463"/>
              </a:spcBef>
              <a:buAutoNum type="arabicPeriod"/>
              <a:tabLst>
                <a:tab pos="1207498" algn="l"/>
                <a:tab pos="1208059" algn="l"/>
              </a:tabLst>
            </a:pPr>
            <a:r>
              <a:rPr sz="2118" spc="-9" dirty="0">
                <a:solidFill>
                  <a:srgbClr val="660066"/>
                </a:solidFill>
                <a:latin typeface="Arial"/>
                <a:cs typeface="Arial"/>
              </a:rPr>
              <a:t>An</a:t>
            </a:r>
            <a:r>
              <a:rPr sz="2118" spc="-26" dirty="0">
                <a:solidFill>
                  <a:srgbClr val="660066"/>
                </a:solidFill>
                <a:latin typeface="Arial"/>
                <a:cs typeface="Arial"/>
              </a:rPr>
              <a:t> </a:t>
            </a:r>
            <a:r>
              <a:rPr sz="2118" spc="-13" dirty="0">
                <a:solidFill>
                  <a:srgbClr val="660066"/>
                </a:solidFill>
                <a:latin typeface="Arial"/>
                <a:cs typeface="Arial"/>
              </a:rPr>
              <a:t>Encoder</a:t>
            </a:r>
            <a:r>
              <a:rPr sz="2118" spc="-22" dirty="0">
                <a:solidFill>
                  <a:srgbClr val="660066"/>
                </a:solidFill>
                <a:latin typeface="Arial"/>
                <a:cs typeface="Arial"/>
              </a:rPr>
              <a:t> </a:t>
            </a:r>
            <a:r>
              <a:rPr sz="2118" spc="-13" dirty="0">
                <a:solidFill>
                  <a:srgbClr val="660066"/>
                </a:solidFill>
                <a:latin typeface="Arial"/>
                <a:cs typeface="Arial"/>
              </a:rPr>
              <a:t>that</a:t>
            </a:r>
            <a:r>
              <a:rPr sz="2118" spc="-26" dirty="0">
                <a:solidFill>
                  <a:srgbClr val="660066"/>
                </a:solidFill>
                <a:latin typeface="Arial"/>
                <a:cs typeface="Arial"/>
              </a:rPr>
              <a:t> </a:t>
            </a:r>
            <a:r>
              <a:rPr sz="2118" spc="-13" dirty="0">
                <a:solidFill>
                  <a:srgbClr val="660066"/>
                </a:solidFill>
                <a:latin typeface="Arial"/>
                <a:cs typeface="Arial"/>
              </a:rPr>
              <a:t>reads</a:t>
            </a:r>
            <a:r>
              <a:rPr sz="2118" spc="-26" dirty="0">
                <a:solidFill>
                  <a:srgbClr val="660066"/>
                </a:solidFill>
                <a:latin typeface="Arial"/>
                <a:cs typeface="Arial"/>
              </a:rPr>
              <a:t> </a:t>
            </a:r>
            <a:r>
              <a:rPr sz="2118" spc="-13" dirty="0">
                <a:solidFill>
                  <a:srgbClr val="660066"/>
                </a:solidFill>
                <a:latin typeface="Arial"/>
                <a:cs typeface="Arial"/>
              </a:rPr>
              <a:t>text</a:t>
            </a:r>
            <a:r>
              <a:rPr sz="2118" spc="-26" dirty="0">
                <a:solidFill>
                  <a:srgbClr val="660066"/>
                </a:solidFill>
                <a:latin typeface="Arial"/>
                <a:cs typeface="Arial"/>
              </a:rPr>
              <a:t> </a:t>
            </a:r>
            <a:r>
              <a:rPr sz="2118" spc="-9" dirty="0">
                <a:solidFill>
                  <a:srgbClr val="660066"/>
                </a:solidFill>
                <a:latin typeface="Arial"/>
                <a:cs typeface="Arial"/>
              </a:rPr>
              <a:t>input</a:t>
            </a:r>
            <a:endParaRPr sz="2118" dirty="0">
              <a:latin typeface="Arial"/>
              <a:cs typeface="Arial"/>
            </a:endParaRPr>
          </a:p>
          <a:p>
            <a:pPr marL="1208059" lvl="2" indent="-448819">
              <a:spcBef>
                <a:spcPts val="463"/>
              </a:spcBef>
              <a:buAutoNum type="arabicPeriod"/>
              <a:tabLst>
                <a:tab pos="1207498" algn="l"/>
                <a:tab pos="1208059" algn="l"/>
              </a:tabLst>
            </a:pPr>
            <a:r>
              <a:rPr sz="2118" dirty="0">
                <a:solidFill>
                  <a:srgbClr val="660066"/>
                </a:solidFill>
                <a:latin typeface="Arial"/>
                <a:cs typeface="Arial"/>
              </a:rPr>
              <a:t>A</a:t>
            </a:r>
            <a:r>
              <a:rPr sz="2118" spc="-26" dirty="0">
                <a:solidFill>
                  <a:srgbClr val="660066"/>
                </a:solidFill>
                <a:latin typeface="Arial"/>
                <a:cs typeface="Arial"/>
              </a:rPr>
              <a:t> </a:t>
            </a:r>
            <a:r>
              <a:rPr sz="2118" spc="-13" dirty="0">
                <a:solidFill>
                  <a:srgbClr val="660066"/>
                </a:solidFill>
                <a:latin typeface="Arial"/>
                <a:cs typeface="Arial"/>
              </a:rPr>
              <a:t>Decoder</a:t>
            </a:r>
            <a:r>
              <a:rPr sz="2118" spc="-18" dirty="0">
                <a:solidFill>
                  <a:srgbClr val="660066"/>
                </a:solidFill>
                <a:latin typeface="Arial"/>
                <a:cs typeface="Arial"/>
              </a:rPr>
              <a:t> </a:t>
            </a:r>
            <a:r>
              <a:rPr sz="2118" spc="-13" dirty="0">
                <a:solidFill>
                  <a:srgbClr val="660066"/>
                </a:solidFill>
                <a:latin typeface="Arial"/>
                <a:cs typeface="Arial"/>
              </a:rPr>
              <a:t>that</a:t>
            </a:r>
            <a:r>
              <a:rPr sz="2118" spc="-22" dirty="0">
                <a:solidFill>
                  <a:srgbClr val="660066"/>
                </a:solidFill>
                <a:latin typeface="Arial"/>
                <a:cs typeface="Arial"/>
              </a:rPr>
              <a:t> </a:t>
            </a:r>
            <a:r>
              <a:rPr sz="2118" spc="-13" dirty="0">
                <a:solidFill>
                  <a:srgbClr val="660066"/>
                </a:solidFill>
                <a:latin typeface="Arial"/>
                <a:cs typeface="Arial"/>
              </a:rPr>
              <a:t>produces</a:t>
            </a:r>
            <a:r>
              <a:rPr sz="2118" spc="-22" dirty="0">
                <a:solidFill>
                  <a:srgbClr val="660066"/>
                </a:solidFill>
                <a:latin typeface="Arial"/>
                <a:cs typeface="Arial"/>
              </a:rPr>
              <a:t> </a:t>
            </a:r>
            <a:r>
              <a:rPr sz="2118" dirty="0">
                <a:solidFill>
                  <a:srgbClr val="660066"/>
                </a:solidFill>
                <a:latin typeface="Arial"/>
                <a:cs typeface="Arial"/>
              </a:rPr>
              <a:t>a</a:t>
            </a:r>
            <a:r>
              <a:rPr sz="2118" spc="-22" dirty="0">
                <a:solidFill>
                  <a:srgbClr val="660066"/>
                </a:solidFill>
                <a:latin typeface="Arial"/>
                <a:cs typeface="Arial"/>
              </a:rPr>
              <a:t> </a:t>
            </a:r>
            <a:r>
              <a:rPr sz="2118" spc="-13" dirty="0">
                <a:solidFill>
                  <a:srgbClr val="660066"/>
                </a:solidFill>
                <a:latin typeface="Arial"/>
                <a:cs typeface="Arial"/>
              </a:rPr>
              <a:t>prediction</a:t>
            </a:r>
            <a:r>
              <a:rPr sz="2118" spc="-22" dirty="0">
                <a:solidFill>
                  <a:srgbClr val="660066"/>
                </a:solidFill>
                <a:latin typeface="Arial"/>
                <a:cs typeface="Arial"/>
              </a:rPr>
              <a:t> </a:t>
            </a:r>
            <a:r>
              <a:rPr sz="2118" spc="-9" dirty="0">
                <a:solidFill>
                  <a:srgbClr val="660066"/>
                </a:solidFill>
                <a:latin typeface="Arial"/>
                <a:cs typeface="Arial"/>
              </a:rPr>
              <a:t>for</a:t>
            </a:r>
            <a:r>
              <a:rPr sz="2118" spc="-18" dirty="0">
                <a:solidFill>
                  <a:srgbClr val="660066"/>
                </a:solidFill>
                <a:latin typeface="Arial"/>
                <a:cs typeface="Arial"/>
              </a:rPr>
              <a:t> </a:t>
            </a:r>
            <a:r>
              <a:rPr sz="2118" spc="-9" dirty="0">
                <a:solidFill>
                  <a:srgbClr val="660066"/>
                </a:solidFill>
                <a:latin typeface="Arial"/>
                <a:cs typeface="Arial"/>
              </a:rPr>
              <a:t>the</a:t>
            </a:r>
            <a:r>
              <a:rPr sz="2118" spc="-22" dirty="0">
                <a:solidFill>
                  <a:srgbClr val="660066"/>
                </a:solidFill>
                <a:latin typeface="Arial"/>
                <a:cs typeface="Arial"/>
              </a:rPr>
              <a:t> </a:t>
            </a:r>
            <a:r>
              <a:rPr sz="2118" spc="-13" dirty="0">
                <a:solidFill>
                  <a:srgbClr val="660066"/>
                </a:solidFill>
                <a:latin typeface="Arial"/>
                <a:cs typeface="Arial"/>
              </a:rPr>
              <a:t>task</a:t>
            </a:r>
            <a:endParaRPr sz="2118" dirty="0">
              <a:latin typeface="Arial"/>
              <a:cs typeface="Arial"/>
            </a:endParaRPr>
          </a:p>
          <a:p>
            <a:pPr marL="659501" marR="74523" lvl="1" indent="-249344">
              <a:lnSpc>
                <a:spcPts val="2903"/>
              </a:lnSpc>
              <a:spcBef>
                <a:spcPts val="706"/>
              </a:spcBef>
              <a:buChar char="–"/>
              <a:tabLst>
                <a:tab pos="659501" algn="l"/>
              </a:tabLst>
            </a:pPr>
            <a:r>
              <a:rPr sz="2471" spc="-13" dirty="0">
                <a:solidFill>
                  <a:srgbClr val="336600"/>
                </a:solidFill>
                <a:latin typeface="Arial"/>
                <a:cs typeface="Arial"/>
              </a:rPr>
              <a:t>Since </a:t>
            </a:r>
            <a:r>
              <a:rPr sz="2471" spc="-18" dirty="0">
                <a:solidFill>
                  <a:srgbClr val="336600"/>
                </a:solidFill>
                <a:latin typeface="Arial"/>
                <a:cs typeface="Arial"/>
              </a:rPr>
              <a:t>BERT’s </a:t>
            </a:r>
            <a:r>
              <a:rPr sz="2471" spc="-13" dirty="0">
                <a:solidFill>
                  <a:srgbClr val="336600"/>
                </a:solidFill>
                <a:latin typeface="Arial"/>
                <a:cs typeface="Arial"/>
              </a:rPr>
              <a:t>goal </a:t>
            </a:r>
            <a:r>
              <a:rPr sz="2471" spc="-4" dirty="0">
                <a:solidFill>
                  <a:srgbClr val="336600"/>
                </a:solidFill>
                <a:latin typeface="Arial"/>
                <a:cs typeface="Arial"/>
              </a:rPr>
              <a:t>is </a:t>
            </a:r>
            <a:r>
              <a:rPr sz="2471" spc="-9" dirty="0">
                <a:solidFill>
                  <a:srgbClr val="336600"/>
                </a:solidFill>
                <a:latin typeface="Arial"/>
                <a:cs typeface="Arial"/>
              </a:rPr>
              <a:t>to </a:t>
            </a:r>
            <a:r>
              <a:rPr sz="2471" spc="-13" dirty="0">
                <a:solidFill>
                  <a:srgbClr val="336600"/>
                </a:solidFill>
                <a:latin typeface="Arial"/>
                <a:cs typeface="Arial"/>
              </a:rPr>
              <a:t>generate </a:t>
            </a:r>
            <a:r>
              <a:rPr sz="2471" dirty="0">
                <a:solidFill>
                  <a:srgbClr val="336600"/>
                </a:solidFill>
                <a:latin typeface="Arial"/>
                <a:cs typeface="Arial"/>
              </a:rPr>
              <a:t>a </a:t>
            </a:r>
            <a:r>
              <a:rPr sz="2471" spc="-13" dirty="0">
                <a:solidFill>
                  <a:srgbClr val="336600"/>
                </a:solidFill>
                <a:latin typeface="Arial"/>
                <a:cs typeface="Arial"/>
              </a:rPr>
              <a:t>language </a:t>
            </a:r>
            <a:r>
              <a:rPr sz="2471" spc="-9" dirty="0">
                <a:solidFill>
                  <a:srgbClr val="336600"/>
                </a:solidFill>
                <a:latin typeface="Arial"/>
                <a:cs typeface="Arial"/>
              </a:rPr>
              <a:t> </a:t>
            </a:r>
            <a:r>
              <a:rPr sz="2471" spc="-13" dirty="0">
                <a:solidFill>
                  <a:srgbClr val="336600"/>
                </a:solidFill>
                <a:latin typeface="Arial"/>
                <a:cs typeface="Arial"/>
              </a:rPr>
              <a:t>model,</a:t>
            </a:r>
            <a:r>
              <a:rPr sz="2471" spc="-31" dirty="0">
                <a:solidFill>
                  <a:srgbClr val="336600"/>
                </a:solidFill>
                <a:latin typeface="Arial"/>
                <a:cs typeface="Arial"/>
              </a:rPr>
              <a:t> </a:t>
            </a:r>
            <a:r>
              <a:rPr sz="2471" spc="-9" dirty="0">
                <a:solidFill>
                  <a:srgbClr val="336600"/>
                </a:solidFill>
                <a:latin typeface="Arial"/>
                <a:cs typeface="Arial"/>
              </a:rPr>
              <a:t>only</a:t>
            </a:r>
            <a:r>
              <a:rPr sz="2471" spc="-35" dirty="0">
                <a:solidFill>
                  <a:srgbClr val="336600"/>
                </a:solidFill>
                <a:latin typeface="Arial"/>
                <a:cs typeface="Arial"/>
              </a:rPr>
              <a:t> </a:t>
            </a:r>
            <a:r>
              <a:rPr sz="2471" spc="-9" dirty="0">
                <a:solidFill>
                  <a:srgbClr val="336600"/>
                </a:solidFill>
                <a:latin typeface="Arial"/>
                <a:cs typeface="Arial"/>
              </a:rPr>
              <a:t>the</a:t>
            </a:r>
            <a:r>
              <a:rPr sz="2471" spc="-31" dirty="0">
                <a:solidFill>
                  <a:srgbClr val="336600"/>
                </a:solidFill>
                <a:latin typeface="Arial"/>
                <a:cs typeface="Arial"/>
              </a:rPr>
              <a:t> </a:t>
            </a:r>
            <a:r>
              <a:rPr sz="2471" spc="-13" dirty="0">
                <a:solidFill>
                  <a:srgbClr val="336600"/>
                </a:solidFill>
                <a:latin typeface="Arial"/>
                <a:cs typeface="Arial"/>
              </a:rPr>
              <a:t>encoder</a:t>
            </a:r>
            <a:r>
              <a:rPr sz="2471" spc="-26" dirty="0">
                <a:solidFill>
                  <a:srgbClr val="336600"/>
                </a:solidFill>
                <a:latin typeface="Arial"/>
                <a:cs typeface="Arial"/>
              </a:rPr>
              <a:t> </a:t>
            </a:r>
            <a:r>
              <a:rPr sz="2471" spc="-13" dirty="0">
                <a:solidFill>
                  <a:srgbClr val="336600"/>
                </a:solidFill>
                <a:latin typeface="Arial"/>
                <a:cs typeface="Arial"/>
              </a:rPr>
              <a:t>mechanism</a:t>
            </a:r>
            <a:r>
              <a:rPr sz="2471" spc="-40" dirty="0">
                <a:solidFill>
                  <a:srgbClr val="336600"/>
                </a:solidFill>
                <a:latin typeface="Arial"/>
                <a:cs typeface="Arial"/>
              </a:rPr>
              <a:t> </a:t>
            </a:r>
            <a:r>
              <a:rPr sz="2471" spc="-4" dirty="0">
                <a:solidFill>
                  <a:srgbClr val="336600"/>
                </a:solidFill>
                <a:latin typeface="Arial"/>
                <a:cs typeface="Arial"/>
              </a:rPr>
              <a:t>is</a:t>
            </a:r>
            <a:r>
              <a:rPr sz="2471" spc="-31" dirty="0">
                <a:solidFill>
                  <a:srgbClr val="336600"/>
                </a:solidFill>
                <a:latin typeface="Arial"/>
                <a:cs typeface="Arial"/>
              </a:rPr>
              <a:t> </a:t>
            </a:r>
            <a:r>
              <a:rPr sz="2471" spc="-13" dirty="0">
                <a:solidFill>
                  <a:srgbClr val="336600"/>
                </a:solidFill>
                <a:latin typeface="Arial"/>
                <a:cs typeface="Arial"/>
              </a:rPr>
              <a:t>necessary</a:t>
            </a:r>
            <a:endParaRPr sz="2471" dirty="0">
              <a:latin typeface="Arial"/>
              <a:cs typeface="Arial"/>
            </a:endParaRPr>
          </a:p>
          <a:p>
            <a:pPr marL="460025" indent="-448819">
              <a:spcBef>
                <a:spcPts val="578"/>
              </a:spcBef>
              <a:buAutoNum type="arabicPeriod"/>
              <a:tabLst>
                <a:tab pos="459466" algn="l"/>
                <a:tab pos="460025" algn="l"/>
              </a:tabLst>
            </a:pPr>
            <a:r>
              <a:rPr sz="2824" spc="-18" dirty="0">
                <a:solidFill>
                  <a:srgbClr val="3333CC"/>
                </a:solidFill>
                <a:latin typeface="Arial"/>
                <a:cs typeface="Arial"/>
              </a:rPr>
              <a:t>Uses</a:t>
            </a:r>
            <a:r>
              <a:rPr sz="2824" spc="-31" dirty="0">
                <a:solidFill>
                  <a:srgbClr val="3333CC"/>
                </a:solidFill>
                <a:latin typeface="Arial"/>
                <a:cs typeface="Arial"/>
              </a:rPr>
              <a:t> </a:t>
            </a:r>
            <a:r>
              <a:rPr sz="2824" spc="-18" dirty="0">
                <a:solidFill>
                  <a:srgbClr val="3333CC"/>
                </a:solidFill>
                <a:latin typeface="Arial"/>
                <a:cs typeface="Arial"/>
              </a:rPr>
              <a:t>Bidirectional</a:t>
            </a:r>
            <a:r>
              <a:rPr sz="2824" spc="-22" dirty="0">
                <a:solidFill>
                  <a:srgbClr val="3333CC"/>
                </a:solidFill>
                <a:latin typeface="Arial"/>
                <a:cs typeface="Arial"/>
              </a:rPr>
              <a:t> </a:t>
            </a:r>
            <a:r>
              <a:rPr sz="2824" spc="-18" dirty="0">
                <a:solidFill>
                  <a:srgbClr val="3333CC"/>
                </a:solidFill>
                <a:latin typeface="Arial"/>
                <a:cs typeface="Arial"/>
              </a:rPr>
              <a:t>training</a:t>
            </a:r>
            <a:endParaRPr sz="2824" dirty="0">
              <a:latin typeface="Arial"/>
              <a:cs typeface="Arial"/>
            </a:endParaRPr>
          </a:p>
          <a:p>
            <a:pPr marL="659501" lvl="1" indent="-249344">
              <a:spcBef>
                <a:spcPts val="476"/>
              </a:spcBef>
              <a:buChar char="–"/>
              <a:tabLst>
                <a:tab pos="659501" algn="l"/>
              </a:tabLst>
            </a:pPr>
            <a:r>
              <a:rPr sz="2471" spc="-13" dirty="0">
                <a:solidFill>
                  <a:srgbClr val="336600"/>
                </a:solidFill>
                <a:latin typeface="Arial"/>
                <a:cs typeface="Arial"/>
              </a:rPr>
              <a:t>Deeper</a:t>
            </a:r>
            <a:r>
              <a:rPr sz="2471" spc="-26" dirty="0">
                <a:solidFill>
                  <a:srgbClr val="336600"/>
                </a:solidFill>
                <a:latin typeface="Arial"/>
                <a:cs typeface="Arial"/>
              </a:rPr>
              <a:t> </a:t>
            </a:r>
            <a:r>
              <a:rPr sz="2471" spc="-13" dirty="0">
                <a:solidFill>
                  <a:srgbClr val="336600"/>
                </a:solidFill>
                <a:latin typeface="Arial"/>
                <a:cs typeface="Arial"/>
              </a:rPr>
              <a:t>sense</a:t>
            </a:r>
            <a:r>
              <a:rPr sz="2471" spc="-26" dirty="0">
                <a:solidFill>
                  <a:srgbClr val="336600"/>
                </a:solidFill>
                <a:latin typeface="Arial"/>
                <a:cs typeface="Arial"/>
              </a:rPr>
              <a:t> </a:t>
            </a:r>
            <a:r>
              <a:rPr sz="2471" spc="-9" dirty="0">
                <a:solidFill>
                  <a:srgbClr val="336600"/>
                </a:solidFill>
                <a:latin typeface="Arial"/>
                <a:cs typeface="Arial"/>
              </a:rPr>
              <a:t>of</a:t>
            </a:r>
            <a:r>
              <a:rPr sz="2471" spc="-26" dirty="0">
                <a:solidFill>
                  <a:srgbClr val="336600"/>
                </a:solidFill>
                <a:latin typeface="Arial"/>
                <a:cs typeface="Arial"/>
              </a:rPr>
              <a:t> </a:t>
            </a:r>
            <a:r>
              <a:rPr sz="2471" spc="-13" dirty="0">
                <a:solidFill>
                  <a:srgbClr val="336600"/>
                </a:solidFill>
                <a:latin typeface="Arial"/>
                <a:cs typeface="Arial"/>
              </a:rPr>
              <a:t>context/flow</a:t>
            </a:r>
            <a:r>
              <a:rPr sz="2471" spc="-40" dirty="0">
                <a:solidFill>
                  <a:srgbClr val="336600"/>
                </a:solidFill>
                <a:latin typeface="Arial"/>
                <a:cs typeface="Arial"/>
              </a:rPr>
              <a:t> </a:t>
            </a:r>
            <a:r>
              <a:rPr sz="2471" spc="-13" dirty="0">
                <a:solidFill>
                  <a:srgbClr val="336600"/>
                </a:solidFill>
                <a:latin typeface="Arial"/>
                <a:cs typeface="Arial"/>
              </a:rPr>
              <a:t>than</a:t>
            </a:r>
            <a:r>
              <a:rPr sz="2471" spc="-26" dirty="0">
                <a:solidFill>
                  <a:srgbClr val="336600"/>
                </a:solidFill>
                <a:latin typeface="Arial"/>
                <a:cs typeface="Arial"/>
              </a:rPr>
              <a:t> </a:t>
            </a:r>
            <a:r>
              <a:rPr sz="2471" spc="-13" dirty="0">
                <a:solidFill>
                  <a:srgbClr val="336600"/>
                </a:solidFill>
                <a:latin typeface="Arial"/>
                <a:cs typeface="Arial"/>
              </a:rPr>
              <a:t>single-direction</a:t>
            </a:r>
            <a:endParaRPr sz="2471" dirty="0">
              <a:latin typeface="Arial"/>
              <a:cs typeface="Arial"/>
            </a:endParaRPr>
          </a:p>
          <a:p>
            <a:pPr marL="1208059" indent="-448819">
              <a:spcBef>
                <a:spcPts val="481"/>
              </a:spcBef>
              <a:buChar char="•"/>
              <a:tabLst>
                <a:tab pos="1207498" algn="l"/>
                <a:tab pos="1208059" algn="l"/>
              </a:tabLst>
            </a:pPr>
            <a:r>
              <a:rPr sz="2118" spc="-13" dirty="0">
                <a:solidFill>
                  <a:srgbClr val="660066"/>
                </a:solidFill>
                <a:latin typeface="Arial"/>
                <a:cs typeface="Arial"/>
              </a:rPr>
              <a:t>Masked</a:t>
            </a:r>
            <a:r>
              <a:rPr sz="2118" spc="-26" dirty="0">
                <a:solidFill>
                  <a:srgbClr val="660066"/>
                </a:solidFill>
                <a:latin typeface="Arial"/>
                <a:cs typeface="Arial"/>
              </a:rPr>
              <a:t> </a:t>
            </a:r>
            <a:r>
              <a:rPr sz="2118" spc="-9" dirty="0">
                <a:solidFill>
                  <a:srgbClr val="660066"/>
                </a:solidFill>
                <a:latin typeface="Arial"/>
                <a:cs typeface="Arial"/>
              </a:rPr>
              <a:t>LM</a:t>
            </a:r>
            <a:r>
              <a:rPr sz="2118" spc="-35" dirty="0">
                <a:solidFill>
                  <a:srgbClr val="660066"/>
                </a:solidFill>
                <a:latin typeface="Arial"/>
                <a:cs typeface="Arial"/>
              </a:rPr>
              <a:t> </a:t>
            </a:r>
            <a:r>
              <a:rPr sz="2118" spc="-13" dirty="0">
                <a:solidFill>
                  <a:srgbClr val="660066"/>
                </a:solidFill>
                <a:latin typeface="Arial"/>
                <a:cs typeface="Arial"/>
              </a:rPr>
              <a:t>(MLM)</a:t>
            </a:r>
            <a:r>
              <a:rPr sz="2118" spc="-22" dirty="0">
                <a:solidFill>
                  <a:srgbClr val="660066"/>
                </a:solidFill>
                <a:latin typeface="Arial"/>
                <a:cs typeface="Arial"/>
              </a:rPr>
              <a:t> </a:t>
            </a:r>
            <a:r>
              <a:rPr sz="2118" spc="-9" dirty="0">
                <a:solidFill>
                  <a:srgbClr val="660066"/>
                </a:solidFill>
                <a:latin typeface="Arial"/>
                <a:cs typeface="Arial"/>
              </a:rPr>
              <a:t>allows</a:t>
            </a:r>
            <a:r>
              <a:rPr sz="2118" spc="-31" dirty="0">
                <a:solidFill>
                  <a:srgbClr val="660066"/>
                </a:solidFill>
                <a:latin typeface="Arial"/>
                <a:cs typeface="Arial"/>
              </a:rPr>
              <a:t> </a:t>
            </a:r>
            <a:r>
              <a:rPr sz="2118" spc="-13" dirty="0">
                <a:solidFill>
                  <a:srgbClr val="660066"/>
                </a:solidFill>
                <a:latin typeface="Arial"/>
                <a:cs typeface="Arial"/>
              </a:rPr>
              <a:t>bidirectional </a:t>
            </a:r>
            <a:r>
              <a:rPr sz="2118" spc="-9" dirty="0">
                <a:solidFill>
                  <a:srgbClr val="660066"/>
                </a:solidFill>
                <a:latin typeface="Arial"/>
                <a:cs typeface="Arial"/>
              </a:rPr>
              <a:t>training</a:t>
            </a:r>
            <a:endParaRPr sz="2118" dirty="0">
              <a:latin typeface="Arial"/>
              <a:cs typeface="Arial"/>
            </a:endParaRPr>
          </a:p>
        </p:txBody>
      </p:sp>
      <p:sp>
        <p:nvSpPr>
          <p:cNvPr id="2" name="TextBox 1">
            <a:extLst>
              <a:ext uri="{FF2B5EF4-FFF2-40B4-BE49-F238E27FC236}">
                <a16:creationId xmlns:a16="http://schemas.microsoft.com/office/drawing/2014/main" id="{F643CF36-D61A-AD82-EA30-DD2A42CE3274}"/>
              </a:ext>
            </a:extLst>
          </p:cNvPr>
          <p:cNvSpPr txBox="1"/>
          <p:nvPr/>
        </p:nvSpPr>
        <p:spPr>
          <a:xfrm>
            <a:off x="2438400" y="6172200"/>
            <a:ext cx="3264035" cy="523220"/>
          </a:xfrm>
          <a:prstGeom prst="rect">
            <a:avLst/>
          </a:prstGeom>
          <a:noFill/>
        </p:spPr>
        <p:txBody>
          <a:bodyPr wrap="none" rtlCol="0">
            <a:spAutoFit/>
          </a:bodyPr>
          <a:lstStyle/>
          <a:p>
            <a:r>
              <a:rPr lang="en-US" sz="2800" dirty="0">
                <a:solidFill>
                  <a:srgbClr val="FF0000"/>
                </a:solidFill>
              </a:rPr>
              <a:t>Code Open Source</a:t>
            </a:r>
          </a:p>
        </p:txBody>
      </p:sp>
      <p:sp>
        <p:nvSpPr>
          <p:cNvPr id="3" name="TextBox 2">
            <a:extLst>
              <a:ext uri="{FF2B5EF4-FFF2-40B4-BE49-F238E27FC236}">
                <a16:creationId xmlns:a16="http://schemas.microsoft.com/office/drawing/2014/main" id="{70F0DC4A-51B9-C989-C8A7-67993B31AD6A}"/>
              </a:ext>
            </a:extLst>
          </p:cNvPr>
          <p:cNvSpPr txBox="1"/>
          <p:nvPr/>
        </p:nvSpPr>
        <p:spPr>
          <a:xfrm>
            <a:off x="6708446" y="6245771"/>
            <a:ext cx="1449436" cy="338554"/>
          </a:xfrm>
          <a:prstGeom prst="rect">
            <a:avLst/>
          </a:prstGeom>
          <a:noFill/>
        </p:spPr>
        <p:txBody>
          <a:bodyPr wrap="none" rtlCol="0">
            <a:spAutoFit/>
          </a:bodyPr>
          <a:lstStyle/>
          <a:p>
            <a:r>
              <a:rPr lang="en-US" dirty="0" err="1"/>
              <a:t>Sargur</a:t>
            </a:r>
            <a:r>
              <a:rPr lang="en-US" dirty="0"/>
              <a:t> Srihari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581384" y="449613"/>
            <a:ext cx="3983691" cy="688424"/>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spc="-22" dirty="0"/>
              <a:t>Structure</a:t>
            </a:r>
            <a:r>
              <a:rPr spc="-66" dirty="0"/>
              <a:t> </a:t>
            </a:r>
            <a:r>
              <a:rPr spc="-13" dirty="0"/>
              <a:t>of</a:t>
            </a:r>
            <a:r>
              <a:rPr spc="-49" dirty="0"/>
              <a:t> </a:t>
            </a:r>
            <a:r>
              <a:rPr spc="-22" dirty="0"/>
              <a:t>BERT</a:t>
            </a:r>
          </a:p>
        </p:txBody>
      </p:sp>
      <p:grpSp>
        <p:nvGrpSpPr>
          <p:cNvPr id="6" name="object 6"/>
          <p:cNvGrpSpPr/>
          <p:nvPr/>
        </p:nvGrpSpPr>
        <p:grpSpPr>
          <a:xfrm>
            <a:off x="707372" y="1298607"/>
            <a:ext cx="4003301" cy="4742890"/>
            <a:chOff x="649287" y="1471754"/>
            <a:chExt cx="4537075" cy="5375275"/>
          </a:xfrm>
        </p:grpSpPr>
        <p:pic>
          <p:nvPicPr>
            <p:cNvPr id="7" name="object 7"/>
            <p:cNvPicPr/>
            <p:nvPr/>
          </p:nvPicPr>
          <p:blipFill>
            <a:blip r:embed="rId2" cstate="print"/>
            <a:stretch>
              <a:fillRect/>
            </a:stretch>
          </p:blipFill>
          <p:spPr>
            <a:xfrm>
              <a:off x="717070" y="1570445"/>
              <a:ext cx="4411631" cy="5229323"/>
            </a:xfrm>
            <a:prstGeom prst="rect">
              <a:avLst/>
            </a:prstGeom>
          </p:spPr>
        </p:pic>
        <p:sp>
          <p:nvSpPr>
            <p:cNvPr id="8" name="object 8"/>
            <p:cNvSpPr/>
            <p:nvPr/>
          </p:nvSpPr>
          <p:spPr>
            <a:xfrm>
              <a:off x="653997" y="1476463"/>
              <a:ext cx="4527550" cy="5366385"/>
            </a:xfrm>
            <a:custGeom>
              <a:avLst/>
              <a:gdLst/>
              <a:ahLst/>
              <a:cxnLst/>
              <a:rect l="l" t="t" r="r" b="b"/>
              <a:pathLst>
                <a:path w="4527550" h="5366384">
                  <a:moveTo>
                    <a:pt x="0" y="0"/>
                  </a:moveTo>
                  <a:lnTo>
                    <a:pt x="4527479" y="0"/>
                  </a:lnTo>
                  <a:lnTo>
                    <a:pt x="4527479" y="5365785"/>
                  </a:lnTo>
                  <a:lnTo>
                    <a:pt x="0" y="5365785"/>
                  </a:lnTo>
                  <a:lnTo>
                    <a:pt x="0" y="0"/>
                  </a:lnTo>
                  <a:close/>
                </a:path>
              </a:pathLst>
            </a:custGeom>
            <a:ln w="9419">
              <a:solidFill>
                <a:srgbClr val="000000"/>
              </a:solidFill>
            </a:ln>
          </p:spPr>
          <p:txBody>
            <a:bodyPr wrap="square" lIns="0" tIns="0" rIns="0" bIns="0" rtlCol="0"/>
            <a:lstStyle/>
            <a:p>
              <a:endParaRPr sz="1412"/>
            </a:p>
          </p:txBody>
        </p:sp>
      </p:grpSp>
      <p:sp>
        <p:nvSpPr>
          <p:cNvPr id="9" name="object 9"/>
          <p:cNvSpPr txBox="1"/>
          <p:nvPr/>
        </p:nvSpPr>
        <p:spPr>
          <a:xfrm>
            <a:off x="4912074" y="1584960"/>
            <a:ext cx="3430680" cy="2180933"/>
          </a:xfrm>
          <a:prstGeom prst="rect">
            <a:avLst/>
          </a:prstGeom>
        </p:spPr>
        <p:txBody>
          <a:bodyPr vert="horz" wrap="square" lIns="0" tIns="5603" rIns="0" bIns="0" rtlCol="0">
            <a:spAutoFit/>
          </a:bodyPr>
          <a:lstStyle/>
          <a:p>
            <a:pPr marL="66118" marR="4483" indent="-3922">
              <a:lnSpc>
                <a:spcPct val="102200"/>
              </a:lnSpc>
              <a:spcBef>
                <a:spcPts val="44"/>
              </a:spcBef>
            </a:pPr>
            <a:r>
              <a:rPr sz="1588" spc="-9" dirty="0">
                <a:solidFill>
                  <a:srgbClr val="002060"/>
                </a:solidFill>
                <a:latin typeface="Arial"/>
                <a:cs typeface="Arial"/>
              </a:rPr>
              <a:t>The </a:t>
            </a:r>
            <a:r>
              <a:rPr sz="1588" spc="-18" dirty="0">
                <a:solidFill>
                  <a:srgbClr val="002060"/>
                </a:solidFill>
                <a:latin typeface="Arial"/>
                <a:cs typeface="Arial"/>
              </a:rPr>
              <a:t>BERT </a:t>
            </a:r>
            <a:r>
              <a:rPr sz="1588" spc="-13" dirty="0">
                <a:solidFill>
                  <a:srgbClr val="002060"/>
                </a:solidFill>
                <a:latin typeface="Arial"/>
                <a:cs typeface="Arial"/>
              </a:rPr>
              <a:t>Encoder </a:t>
            </a:r>
            <a:r>
              <a:rPr sz="1588" spc="-9" dirty="0">
                <a:solidFill>
                  <a:srgbClr val="002060"/>
                </a:solidFill>
                <a:latin typeface="Arial"/>
                <a:cs typeface="Arial"/>
              </a:rPr>
              <a:t>block </a:t>
            </a:r>
            <a:r>
              <a:rPr sz="1588" spc="-13" dirty="0">
                <a:solidFill>
                  <a:srgbClr val="002060"/>
                </a:solidFill>
                <a:latin typeface="Arial"/>
                <a:cs typeface="Arial"/>
              </a:rPr>
              <a:t>implements </a:t>
            </a:r>
            <a:r>
              <a:rPr sz="1588" spc="-432" dirty="0">
                <a:solidFill>
                  <a:srgbClr val="002060"/>
                </a:solidFill>
                <a:latin typeface="Arial"/>
                <a:cs typeface="Arial"/>
              </a:rPr>
              <a:t> </a:t>
            </a:r>
            <a:r>
              <a:rPr sz="1588" spc="-9" dirty="0">
                <a:solidFill>
                  <a:srgbClr val="002060"/>
                </a:solidFill>
                <a:latin typeface="Arial"/>
                <a:cs typeface="Arial"/>
              </a:rPr>
              <a:t>the</a:t>
            </a:r>
            <a:r>
              <a:rPr sz="1588" spc="-31" dirty="0">
                <a:solidFill>
                  <a:srgbClr val="002060"/>
                </a:solidFill>
                <a:latin typeface="Arial"/>
                <a:cs typeface="Arial"/>
              </a:rPr>
              <a:t> </a:t>
            </a:r>
            <a:r>
              <a:rPr sz="1588" spc="-9" dirty="0">
                <a:solidFill>
                  <a:srgbClr val="002060"/>
                </a:solidFill>
                <a:latin typeface="Arial"/>
                <a:cs typeface="Arial"/>
              </a:rPr>
              <a:t>base</a:t>
            </a:r>
            <a:r>
              <a:rPr sz="1588" spc="-26" dirty="0">
                <a:solidFill>
                  <a:srgbClr val="002060"/>
                </a:solidFill>
                <a:latin typeface="Arial"/>
                <a:cs typeface="Arial"/>
              </a:rPr>
              <a:t> </a:t>
            </a:r>
            <a:r>
              <a:rPr sz="1588" spc="-9" dirty="0">
                <a:solidFill>
                  <a:srgbClr val="002060"/>
                </a:solidFill>
                <a:latin typeface="Arial"/>
                <a:cs typeface="Arial"/>
              </a:rPr>
              <a:t>version</a:t>
            </a:r>
            <a:r>
              <a:rPr sz="1588" spc="-26" dirty="0">
                <a:solidFill>
                  <a:srgbClr val="002060"/>
                </a:solidFill>
                <a:latin typeface="Arial"/>
                <a:cs typeface="Arial"/>
              </a:rPr>
              <a:t> </a:t>
            </a:r>
            <a:r>
              <a:rPr sz="1588" spc="-9" dirty="0">
                <a:solidFill>
                  <a:srgbClr val="002060"/>
                </a:solidFill>
                <a:latin typeface="Arial"/>
                <a:cs typeface="Arial"/>
              </a:rPr>
              <a:t>of</a:t>
            </a:r>
            <a:r>
              <a:rPr sz="1588" spc="-22" dirty="0">
                <a:solidFill>
                  <a:srgbClr val="002060"/>
                </a:solidFill>
                <a:latin typeface="Arial"/>
                <a:cs typeface="Arial"/>
              </a:rPr>
              <a:t> </a:t>
            </a:r>
            <a:r>
              <a:rPr sz="1588" spc="-9" dirty="0">
                <a:solidFill>
                  <a:srgbClr val="002060"/>
                </a:solidFill>
                <a:latin typeface="Arial"/>
                <a:cs typeface="Arial"/>
              </a:rPr>
              <a:t>the</a:t>
            </a:r>
            <a:r>
              <a:rPr sz="1588" spc="-26" dirty="0">
                <a:solidFill>
                  <a:srgbClr val="002060"/>
                </a:solidFill>
                <a:latin typeface="Arial"/>
                <a:cs typeface="Arial"/>
              </a:rPr>
              <a:t> </a:t>
            </a:r>
            <a:r>
              <a:rPr sz="1588" spc="-18" dirty="0">
                <a:solidFill>
                  <a:srgbClr val="002060"/>
                </a:solidFill>
                <a:latin typeface="Arial"/>
                <a:cs typeface="Arial"/>
              </a:rPr>
              <a:t>BERT</a:t>
            </a:r>
            <a:r>
              <a:rPr sz="1588" spc="-53" dirty="0">
                <a:solidFill>
                  <a:srgbClr val="002060"/>
                </a:solidFill>
                <a:latin typeface="Arial"/>
                <a:cs typeface="Arial"/>
              </a:rPr>
              <a:t> </a:t>
            </a:r>
            <a:r>
              <a:rPr sz="1588" spc="-13" dirty="0">
                <a:solidFill>
                  <a:srgbClr val="002060"/>
                </a:solidFill>
                <a:latin typeface="Arial"/>
                <a:cs typeface="Arial"/>
              </a:rPr>
              <a:t>network</a:t>
            </a:r>
            <a:endParaRPr sz="1588">
              <a:latin typeface="Arial"/>
              <a:cs typeface="Arial"/>
            </a:endParaRPr>
          </a:p>
          <a:p>
            <a:pPr>
              <a:spcBef>
                <a:spcPts val="35"/>
              </a:spcBef>
            </a:pPr>
            <a:endParaRPr sz="1544">
              <a:latin typeface="Arial"/>
              <a:cs typeface="Arial"/>
            </a:endParaRPr>
          </a:p>
          <a:p>
            <a:pPr marL="66118" marR="284645">
              <a:lnSpc>
                <a:spcPct val="99400"/>
              </a:lnSpc>
            </a:pPr>
            <a:r>
              <a:rPr sz="1588" spc="-4" dirty="0">
                <a:solidFill>
                  <a:srgbClr val="008631"/>
                </a:solidFill>
                <a:latin typeface="Arial"/>
                <a:cs typeface="Arial"/>
              </a:rPr>
              <a:t>It is </a:t>
            </a:r>
            <a:r>
              <a:rPr sz="1588" spc="-13" dirty="0">
                <a:solidFill>
                  <a:srgbClr val="008631"/>
                </a:solidFill>
                <a:latin typeface="Arial"/>
                <a:cs typeface="Arial"/>
              </a:rPr>
              <a:t>composed </a:t>
            </a:r>
            <a:r>
              <a:rPr sz="1588" spc="-9" dirty="0">
                <a:solidFill>
                  <a:srgbClr val="008631"/>
                </a:solidFill>
                <a:latin typeface="Arial"/>
                <a:cs typeface="Arial"/>
              </a:rPr>
              <a:t>of 12 successive </a:t>
            </a:r>
            <a:r>
              <a:rPr sz="1588" spc="-4" dirty="0">
                <a:solidFill>
                  <a:srgbClr val="008631"/>
                </a:solidFill>
                <a:latin typeface="Arial"/>
                <a:cs typeface="Arial"/>
              </a:rPr>
              <a:t> </a:t>
            </a:r>
            <a:r>
              <a:rPr sz="1588" spc="-13" dirty="0">
                <a:solidFill>
                  <a:srgbClr val="008631"/>
                </a:solidFill>
                <a:latin typeface="Arial"/>
                <a:cs typeface="Arial"/>
              </a:rPr>
              <a:t>transformer </a:t>
            </a:r>
            <a:r>
              <a:rPr sz="1588" spc="-9" dirty="0">
                <a:solidFill>
                  <a:srgbClr val="008631"/>
                </a:solidFill>
                <a:latin typeface="Arial"/>
                <a:cs typeface="Arial"/>
              </a:rPr>
              <a:t>layers, each having 12 </a:t>
            </a:r>
            <a:r>
              <a:rPr sz="1588" spc="-432" dirty="0">
                <a:solidFill>
                  <a:srgbClr val="008631"/>
                </a:solidFill>
                <a:latin typeface="Arial"/>
                <a:cs typeface="Arial"/>
              </a:rPr>
              <a:t> </a:t>
            </a:r>
            <a:r>
              <a:rPr sz="1588" spc="-13" dirty="0">
                <a:solidFill>
                  <a:srgbClr val="008631"/>
                </a:solidFill>
                <a:latin typeface="Arial"/>
                <a:cs typeface="Arial"/>
              </a:rPr>
              <a:t>attention</a:t>
            </a:r>
            <a:r>
              <a:rPr sz="1588" spc="-22" dirty="0">
                <a:solidFill>
                  <a:srgbClr val="008631"/>
                </a:solidFill>
                <a:latin typeface="Arial"/>
                <a:cs typeface="Arial"/>
              </a:rPr>
              <a:t> </a:t>
            </a:r>
            <a:r>
              <a:rPr sz="1588" spc="-13" dirty="0">
                <a:solidFill>
                  <a:srgbClr val="008631"/>
                </a:solidFill>
                <a:latin typeface="Arial"/>
                <a:cs typeface="Arial"/>
              </a:rPr>
              <a:t>heads</a:t>
            </a:r>
            <a:endParaRPr sz="1588">
              <a:latin typeface="Arial"/>
              <a:cs typeface="Arial"/>
            </a:endParaRPr>
          </a:p>
          <a:p>
            <a:pPr>
              <a:spcBef>
                <a:spcPts val="35"/>
              </a:spcBef>
            </a:pPr>
            <a:endParaRPr sz="1500">
              <a:latin typeface="Arial"/>
              <a:cs typeface="Arial"/>
            </a:endParaRPr>
          </a:p>
          <a:p>
            <a:pPr marL="11206" marR="419683">
              <a:lnSpc>
                <a:spcPct val="102200"/>
              </a:lnSpc>
            </a:pPr>
            <a:r>
              <a:rPr sz="1588" spc="-9" dirty="0">
                <a:solidFill>
                  <a:srgbClr val="008631"/>
                </a:solidFill>
                <a:latin typeface="Arial"/>
                <a:cs typeface="Arial"/>
              </a:rPr>
              <a:t>The total </a:t>
            </a:r>
            <a:r>
              <a:rPr sz="1588" spc="-13" dirty="0">
                <a:solidFill>
                  <a:srgbClr val="008631"/>
                </a:solidFill>
                <a:latin typeface="Arial"/>
                <a:cs typeface="Arial"/>
              </a:rPr>
              <a:t>number </a:t>
            </a:r>
            <a:r>
              <a:rPr sz="1588" spc="-9" dirty="0">
                <a:solidFill>
                  <a:srgbClr val="008631"/>
                </a:solidFill>
                <a:latin typeface="Arial"/>
                <a:cs typeface="Arial"/>
              </a:rPr>
              <a:t>of </a:t>
            </a:r>
            <a:r>
              <a:rPr sz="1588" spc="-13" dirty="0">
                <a:solidFill>
                  <a:srgbClr val="008631"/>
                </a:solidFill>
                <a:latin typeface="Arial"/>
                <a:cs typeface="Arial"/>
              </a:rPr>
              <a:t>parameters </a:t>
            </a:r>
            <a:r>
              <a:rPr sz="1588" spc="-4" dirty="0">
                <a:solidFill>
                  <a:srgbClr val="008631"/>
                </a:solidFill>
                <a:latin typeface="Arial"/>
                <a:cs typeface="Arial"/>
              </a:rPr>
              <a:t>is </a:t>
            </a:r>
            <a:r>
              <a:rPr sz="1588" spc="-432" dirty="0">
                <a:solidFill>
                  <a:srgbClr val="008631"/>
                </a:solidFill>
                <a:latin typeface="Arial"/>
                <a:cs typeface="Arial"/>
              </a:rPr>
              <a:t> </a:t>
            </a:r>
            <a:r>
              <a:rPr sz="1588" spc="-49" dirty="0">
                <a:solidFill>
                  <a:srgbClr val="008631"/>
                </a:solidFill>
                <a:latin typeface="Arial"/>
                <a:cs typeface="Arial"/>
              </a:rPr>
              <a:t>110</a:t>
            </a:r>
            <a:r>
              <a:rPr sz="1588" spc="-22" dirty="0">
                <a:solidFill>
                  <a:srgbClr val="008631"/>
                </a:solidFill>
                <a:latin typeface="Arial"/>
                <a:cs typeface="Arial"/>
              </a:rPr>
              <a:t> </a:t>
            </a:r>
            <a:r>
              <a:rPr sz="1588" spc="-9" dirty="0">
                <a:solidFill>
                  <a:srgbClr val="008631"/>
                </a:solidFill>
                <a:latin typeface="Arial"/>
                <a:cs typeface="Arial"/>
              </a:rPr>
              <a:t>million.</a:t>
            </a:r>
            <a:endParaRPr sz="1588">
              <a:latin typeface="Arial"/>
              <a:cs typeface="Arial"/>
            </a:endParaRPr>
          </a:p>
        </p:txBody>
      </p:sp>
      <p:sp>
        <p:nvSpPr>
          <p:cNvPr id="10" name="object 10"/>
          <p:cNvSpPr txBox="1"/>
          <p:nvPr/>
        </p:nvSpPr>
        <p:spPr>
          <a:xfrm>
            <a:off x="784262" y="6081208"/>
            <a:ext cx="3681693" cy="190852"/>
          </a:xfrm>
          <a:prstGeom prst="rect">
            <a:avLst/>
          </a:prstGeom>
        </p:spPr>
        <p:txBody>
          <a:bodyPr vert="horz" wrap="square" lIns="0" tIns="11206" rIns="0" bIns="0" rtlCol="0">
            <a:spAutoFit/>
          </a:bodyPr>
          <a:lstStyle/>
          <a:p>
            <a:pPr marL="11206">
              <a:lnSpc>
                <a:spcPts val="719"/>
              </a:lnSpc>
              <a:spcBef>
                <a:spcPts val="88"/>
              </a:spcBef>
            </a:pPr>
            <a:r>
              <a:rPr sz="618" u="sng" spc="-9" dirty="0">
                <a:solidFill>
                  <a:srgbClr val="009999"/>
                </a:solidFill>
                <a:uFill>
                  <a:solidFill>
                    <a:srgbClr val="009999"/>
                  </a:solidFill>
                </a:uFill>
                <a:latin typeface="Arial"/>
                <a:cs typeface="Arial"/>
              </a:rPr>
              <a:t>https://peltarion.com/knowledge-center/documentation/modeling-view/build-an-ai-model</a:t>
            </a:r>
            <a:r>
              <a:rPr sz="618" spc="-9" dirty="0">
                <a:solidFill>
                  <a:srgbClr val="009999"/>
                </a:solidFill>
                <a:latin typeface="Arial"/>
                <a:cs typeface="Arial"/>
              </a:rPr>
              <a:t>/</a:t>
            </a:r>
            <a:endParaRPr sz="618">
              <a:latin typeface="Arial"/>
              <a:cs typeface="Arial"/>
            </a:endParaRPr>
          </a:p>
          <a:p>
            <a:pPr marL="11206">
              <a:lnSpc>
                <a:spcPts val="719"/>
              </a:lnSpc>
            </a:pPr>
            <a:r>
              <a:rPr sz="618" spc="-9" dirty="0">
                <a:latin typeface="Arial"/>
                <a:cs typeface="Arial"/>
              </a:rPr>
              <a:t>blocks/bert-encoder?fbclid=IwAR2rt4ObbHCMvuGsfrNNOnotfW_Dfc-5y3QorqW1nQUbw4XzuwjjCbnQDy0</a:t>
            </a:r>
            <a:endParaRPr sz="618">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1748118" y="306876"/>
            <a:ext cx="5916706" cy="434509"/>
          </a:xfrm>
        </p:spPr>
        <p:txBody>
          <a:bodyPr/>
          <a:lstStyle/>
          <a:p>
            <a:r>
              <a:rPr lang="en-US" sz="2824" dirty="0"/>
              <a:t>The BERT Zoo from </a:t>
            </a:r>
            <a:r>
              <a:rPr lang="en-US" sz="2824" dirty="0">
                <a:hlinkClick r:id="rId2"/>
              </a:rPr>
              <a:t>huggingface</a:t>
            </a:r>
            <a:endParaRPr lang="en-US" sz="2824" dirty="0"/>
          </a:p>
        </p:txBody>
      </p:sp>
      <p:sp>
        <p:nvSpPr>
          <p:cNvPr id="3" name="TextBox 2">
            <a:extLst>
              <a:ext uri="{FF2B5EF4-FFF2-40B4-BE49-F238E27FC236}">
                <a16:creationId xmlns:a16="http://schemas.microsoft.com/office/drawing/2014/main" id="{2DCE5EB4-0383-DD4A-8D15-781FF4B1472F}"/>
              </a:ext>
            </a:extLst>
          </p:cNvPr>
          <p:cNvSpPr txBox="1"/>
          <p:nvPr/>
        </p:nvSpPr>
        <p:spPr>
          <a:xfrm>
            <a:off x="1910456" y="6051177"/>
            <a:ext cx="5476179" cy="418256"/>
          </a:xfrm>
          <a:prstGeom prst="rect">
            <a:avLst/>
          </a:prstGeom>
          <a:noFill/>
        </p:spPr>
        <p:txBody>
          <a:bodyPr wrap="none" rtlCol="0">
            <a:spAutoFit/>
          </a:bodyPr>
          <a:lstStyle/>
          <a:p>
            <a:r>
              <a:rPr lang="en-US" sz="2118" dirty="0"/>
              <a:t>https://</a:t>
            </a:r>
            <a:r>
              <a:rPr lang="en-US" sz="2118" dirty="0" err="1"/>
              <a:t>github.com</a:t>
            </a:r>
            <a:r>
              <a:rPr lang="en-US" sz="2118" dirty="0"/>
              <a:t>/</a:t>
            </a:r>
            <a:r>
              <a:rPr lang="en-US" sz="2118" dirty="0" err="1"/>
              <a:t>huggingface</a:t>
            </a:r>
            <a:r>
              <a:rPr lang="en-US" sz="2118" dirty="0"/>
              <a:t>/transformers</a:t>
            </a:r>
          </a:p>
        </p:txBody>
      </p:sp>
      <p:pic>
        <p:nvPicPr>
          <p:cNvPr id="6" name="Picture 5">
            <a:extLst>
              <a:ext uri="{FF2B5EF4-FFF2-40B4-BE49-F238E27FC236}">
                <a16:creationId xmlns:a16="http://schemas.microsoft.com/office/drawing/2014/main" id="{4417B478-B297-C946-8D6D-EA2D4AC7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765" y="941622"/>
            <a:ext cx="6499412" cy="3742765"/>
          </a:xfrm>
          <a:prstGeom prst="rect">
            <a:avLst/>
          </a:prstGeom>
        </p:spPr>
      </p:pic>
      <p:sp>
        <p:nvSpPr>
          <p:cNvPr id="7" name="TextBox 6">
            <a:extLst>
              <a:ext uri="{FF2B5EF4-FFF2-40B4-BE49-F238E27FC236}">
                <a16:creationId xmlns:a16="http://schemas.microsoft.com/office/drawing/2014/main" id="{DEAEE1D8-EB7A-CA43-982A-A59A891FB8F2}"/>
              </a:ext>
            </a:extLst>
          </p:cNvPr>
          <p:cNvSpPr txBox="1"/>
          <p:nvPr/>
        </p:nvSpPr>
        <p:spPr>
          <a:xfrm>
            <a:off x="0" y="4884624"/>
            <a:ext cx="9759338" cy="581249"/>
          </a:xfrm>
          <a:prstGeom prst="rect">
            <a:avLst/>
          </a:prstGeom>
          <a:noFill/>
        </p:spPr>
        <p:txBody>
          <a:bodyPr wrap="none" rtlCol="0">
            <a:spAutoFit/>
          </a:bodyPr>
          <a:lstStyle/>
          <a:p>
            <a:r>
              <a:rPr lang="en-US" sz="3177" dirty="0">
                <a:hlinkClick r:id="rId4"/>
              </a:rPr>
              <a:t>25K Transformers at huggingface with 190 supported</a:t>
            </a:r>
            <a:endParaRPr lang="en-US" sz="3177" dirty="0"/>
          </a:p>
        </p:txBody>
      </p:sp>
    </p:spTree>
    <p:extLst>
      <p:ext uri="{BB962C8B-B14F-4D97-AF65-F5344CB8AC3E}">
        <p14:creationId xmlns:p14="http://schemas.microsoft.com/office/powerpoint/2010/main" val="1628411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8DA-A18F-F04D-864B-34D4B18675B1}"/>
              </a:ext>
            </a:extLst>
          </p:cNvPr>
          <p:cNvSpPr>
            <a:spLocks noGrp="1"/>
          </p:cNvSpPr>
          <p:nvPr>
            <p:ph type="title"/>
          </p:nvPr>
        </p:nvSpPr>
        <p:spPr>
          <a:xfrm>
            <a:off x="2622176" y="201706"/>
            <a:ext cx="4235824" cy="434509"/>
          </a:xfrm>
        </p:spPr>
        <p:txBody>
          <a:bodyPr/>
          <a:lstStyle/>
          <a:p>
            <a:r>
              <a:rPr lang="en-US" sz="2824" dirty="0"/>
              <a:t>The BERT Zoo</a:t>
            </a:r>
          </a:p>
        </p:txBody>
      </p:sp>
      <p:pic>
        <p:nvPicPr>
          <p:cNvPr id="5" name="Picture 4">
            <a:extLst>
              <a:ext uri="{FF2B5EF4-FFF2-40B4-BE49-F238E27FC236}">
                <a16:creationId xmlns:a16="http://schemas.microsoft.com/office/drawing/2014/main" id="{4E7810DF-BF64-CF4D-B801-BE620B168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8" y="642662"/>
            <a:ext cx="7282209" cy="5960467"/>
          </a:xfrm>
          <a:prstGeom prst="rect">
            <a:avLst/>
          </a:prstGeom>
        </p:spPr>
      </p:pic>
    </p:spTree>
    <p:extLst>
      <p:ext uri="{BB962C8B-B14F-4D97-AF65-F5344CB8AC3E}">
        <p14:creationId xmlns:p14="http://schemas.microsoft.com/office/powerpoint/2010/main" val="3242950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152400"/>
            <a:ext cx="8229600" cy="692497"/>
          </a:xfrm>
          <a:prstGeom prst="rect">
            <a:avLst/>
          </a:prstGeom>
        </p:spPr>
        <p:txBody>
          <a:bodyPr vert="horz" wrap="square" lIns="0" tIns="15240" rIns="0" bIns="0" numCol="1" rtlCol="0" anchor="ctr" anchorCtr="0" compatLnSpc="1">
            <a:prstTxWarp prst="textNoShape">
              <a:avLst/>
            </a:prstTxWarp>
            <a:spAutoFit/>
          </a:bodyPr>
          <a:lstStyle/>
          <a:p>
            <a:pPr marL="12700">
              <a:spcBef>
                <a:spcPts val="120"/>
              </a:spcBef>
            </a:pPr>
            <a:r>
              <a:rPr dirty="0">
                <a:solidFill>
                  <a:srgbClr val="FF0000"/>
                </a:solidFill>
              </a:rPr>
              <a:t>Timeline</a:t>
            </a:r>
            <a:r>
              <a:rPr spc="-70" dirty="0">
                <a:solidFill>
                  <a:srgbClr val="FF0000"/>
                </a:solidFill>
              </a:rPr>
              <a:t> </a:t>
            </a:r>
            <a:r>
              <a:rPr dirty="0">
                <a:solidFill>
                  <a:srgbClr val="FF0000"/>
                </a:solidFill>
              </a:rPr>
              <a:t>of</a:t>
            </a:r>
            <a:r>
              <a:rPr spc="-65" dirty="0">
                <a:solidFill>
                  <a:srgbClr val="FF0000"/>
                </a:solidFill>
              </a:rPr>
              <a:t> </a:t>
            </a:r>
            <a:r>
              <a:rPr spc="-20" dirty="0">
                <a:solidFill>
                  <a:srgbClr val="FF0000"/>
                </a:solidFill>
              </a:rPr>
              <a:t>LLMs</a:t>
            </a:r>
          </a:p>
        </p:txBody>
      </p:sp>
      <p:pic>
        <p:nvPicPr>
          <p:cNvPr id="3" name="object 3"/>
          <p:cNvPicPr/>
          <p:nvPr/>
        </p:nvPicPr>
        <p:blipFill>
          <a:blip r:embed="rId2" cstate="print"/>
          <a:stretch>
            <a:fillRect/>
          </a:stretch>
        </p:blipFill>
        <p:spPr>
          <a:xfrm>
            <a:off x="228600" y="990600"/>
            <a:ext cx="8839200" cy="5105400"/>
          </a:xfrm>
          <a:prstGeom prst="rect">
            <a:avLst/>
          </a:prstGeom>
        </p:spPr>
      </p:pic>
      <p:sp>
        <p:nvSpPr>
          <p:cNvPr id="4" name="object 4"/>
          <p:cNvSpPr txBox="1"/>
          <p:nvPr/>
        </p:nvSpPr>
        <p:spPr>
          <a:xfrm>
            <a:off x="5105400" y="6377151"/>
            <a:ext cx="3284854" cy="228268"/>
          </a:xfrm>
          <a:prstGeom prst="rect">
            <a:avLst/>
          </a:prstGeom>
        </p:spPr>
        <p:txBody>
          <a:bodyPr vert="horz" wrap="square" lIns="0" tIns="12700" rIns="0" bIns="0" rtlCol="0">
            <a:spAutoFit/>
          </a:bodyPr>
          <a:lstStyle/>
          <a:p>
            <a:pPr marL="12700">
              <a:spcBef>
                <a:spcPts val="100"/>
              </a:spcBef>
            </a:pPr>
            <a:r>
              <a:rPr sz="1400" u="heavy" spc="-10" dirty="0">
                <a:solidFill>
                  <a:srgbClr val="0097A7"/>
                </a:solidFill>
                <a:uFill>
                  <a:solidFill>
                    <a:srgbClr val="0097A7"/>
                  </a:solidFill>
                </a:uFill>
                <a:latin typeface="Arial"/>
                <a:cs typeface="Arial"/>
                <a:hlinkClick r:id="rId3"/>
              </a:rPr>
              <a:t>https://github.com/RUCAIBox/LLMSurvey</a:t>
            </a:r>
            <a:endParaRPr sz="1400" dirty="0">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7FF5-5B64-532E-58EC-687718CD9566}"/>
              </a:ext>
            </a:extLst>
          </p:cNvPr>
          <p:cNvSpPr>
            <a:spLocks noGrp="1"/>
          </p:cNvSpPr>
          <p:nvPr>
            <p:ph type="title"/>
          </p:nvPr>
        </p:nvSpPr>
        <p:spPr/>
        <p:txBody>
          <a:bodyPr/>
          <a:lstStyle/>
          <a:p>
            <a:r>
              <a:rPr lang="en-US" dirty="0">
                <a:solidFill>
                  <a:srgbClr val="FF0000"/>
                </a:solidFill>
              </a:rPr>
              <a:t>Some LLMs</a:t>
            </a:r>
          </a:p>
        </p:txBody>
      </p:sp>
      <p:sp>
        <p:nvSpPr>
          <p:cNvPr id="3" name="Content Placeholder 2">
            <a:extLst>
              <a:ext uri="{FF2B5EF4-FFF2-40B4-BE49-F238E27FC236}">
                <a16:creationId xmlns:a16="http://schemas.microsoft.com/office/drawing/2014/main" id="{AB49B0B9-D2D5-BE36-FC1D-B31A255A56D7}"/>
              </a:ext>
            </a:extLst>
          </p:cNvPr>
          <p:cNvSpPr>
            <a:spLocks noGrp="1"/>
          </p:cNvSpPr>
          <p:nvPr>
            <p:ph idx="1"/>
          </p:nvPr>
        </p:nvSpPr>
        <p:spPr>
          <a:xfrm>
            <a:off x="444843" y="1219200"/>
            <a:ext cx="8229600" cy="4525963"/>
          </a:xfrm>
        </p:spPr>
        <p:txBody>
          <a:bodyPr/>
          <a:lstStyle/>
          <a:p>
            <a:r>
              <a:rPr lang="en-US" sz="2000" dirty="0"/>
              <a:t>Turing NLG (Microsoft)</a:t>
            </a:r>
          </a:p>
          <a:p>
            <a:r>
              <a:rPr lang="en-US" sz="2000" dirty="0"/>
              <a:t>Gopher, </a:t>
            </a:r>
            <a:r>
              <a:rPr lang="en-US" sz="2000" dirty="0" err="1"/>
              <a:t>Chichilla</a:t>
            </a:r>
            <a:r>
              <a:rPr lang="en-US" sz="2000" dirty="0"/>
              <a:t> (</a:t>
            </a:r>
            <a:r>
              <a:rPr lang="en-US" sz="2000" dirty="0" err="1"/>
              <a:t>Deepmind</a:t>
            </a:r>
            <a:r>
              <a:rPr lang="en-US" sz="2000" dirty="0"/>
              <a:t>)</a:t>
            </a:r>
          </a:p>
          <a:p>
            <a:r>
              <a:rPr lang="en-US" sz="2000" dirty="0"/>
              <a:t>Switch transformer, GLAM, PALM, Lamba, T5, MT5, BARD (Google)</a:t>
            </a:r>
          </a:p>
          <a:p>
            <a:r>
              <a:rPr lang="en-US" sz="2000" dirty="0"/>
              <a:t>OPT, </a:t>
            </a:r>
            <a:r>
              <a:rPr lang="en-US" sz="2000" dirty="0" err="1"/>
              <a:t>Fairseq</a:t>
            </a:r>
            <a:r>
              <a:rPr lang="en-US" sz="2000" dirty="0"/>
              <a:t> Dense (Meta)</a:t>
            </a:r>
          </a:p>
          <a:p>
            <a:r>
              <a:rPr lang="en-US" sz="2000" dirty="0"/>
              <a:t>GPT-3 versions such as GPT-Neo, GPT-J, &amp; GPT-</a:t>
            </a:r>
            <a:r>
              <a:rPr lang="en-US" sz="2000" dirty="0" err="1"/>
              <a:t>NeoX</a:t>
            </a:r>
            <a:r>
              <a:rPr lang="en-US" sz="2000" dirty="0"/>
              <a:t> (Open-AI)</a:t>
            </a:r>
          </a:p>
          <a:p>
            <a:r>
              <a:rPr lang="en-US" sz="2000" dirty="0"/>
              <a:t>Ernie 3.0 (Baidu)</a:t>
            </a:r>
          </a:p>
          <a:p>
            <a:r>
              <a:rPr lang="en-US" sz="2000" dirty="0"/>
              <a:t>Jurassic (AI21Labs)</a:t>
            </a:r>
          </a:p>
          <a:p>
            <a:r>
              <a:rPr lang="en-US" sz="2000" dirty="0" err="1"/>
              <a:t>Exaone</a:t>
            </a:r>
            <a:r>
              <a:rPr lang="en-US" sz="2000" dirty="0"/>
              <a:t> (LG)</a:t>
            </a:r>
          </a:p>
          <a:p>
            <a:r>
              <a:rPr lang="en-US" sz="2000" dirty="0" err="1"/>
              <a:t>Pangu</a:t>
            </a:r>
            <a:r>
              <a:rPr lang="en-US" sz="2000" dirty="0"/>
              <a:t> Alpha (Huawei)</a:t>
            </a:r>
          </a:p>
          <a:p>
            <a:r>
              <a:rPr lang="en-US" sz="2000" dirty="0"/>
              <a:t>Roberta, XML-Roberta, </a:t>
            </a:r>
            <a:r>
              <a:rPr lang="en-US" sz="2000" dirty="0" err="1"/>
              <a:t>Deberta</a:t>
            </a:r>
            <a:endParaRPr lang="en-US" sz="2000" dirty="0"/>
          </a:p>
          <a:p>
            <a:r>
              <a:rPr lang="en-US" sz="2000" dirty="0" err="1"/>
              <a:t>DistilBert</a:t>
            </a:r>
            <a:endParaRPr lang="en-US" sz="2000" dirty="0"/>
          </a:p>
          <a:p>
            <a:r>
              <a:rPr lang="en-US" sz="2000" dirty="0" err="1"/>
              <a:t>XLNet</a:t>
            </a:r>
            <a:endParaRPr lang="en-US" sz="2400" dirty="0"/>
          </a:p>
        </p:txBody>
      </p:sp>
      <p:sp>
        <p:nvSpPr>
          <p:cNvPr id="4" name="TextBox 3">
            <a:extLst>
              <a:ext uri="{FF2B5EF4-FFF2-40B4-BE49-F238E27FC236}">
                <a16:creationId xmlns:a16="http://schemas.microsoft.com/office/drawing/2014/main" id="{23BDA9C7-3315-5ED5-3011-9ED942A01619}"/>
              </a:ext>
            </a:extLst>
          </p:cNvPr>
          <p:cNvSpPr txBox="1"/>
          <p:nvPr/>
        </p:nvSpPr>
        <p:spPr>
          <a:xfrm>
            <a:off x="2590800" y="6443246"/>
            <a:ext cx="5977919" cy="338554"/>
          </a:xfrm>
          <a:prstGeom prst="rect">
            <a:avLst/>
          </a:prstGeom>
          <a:noFill/>
        </p:spPr>
        <p:txBody>
          <a:bodyPr wrap="none" rtlCol="0">
            <a:spAutoFit/>
          </a:bodyPr>
          <a:lstStyle/>
          <a:p>
            <a:r>
              <a:rPr lang="en-US" dirty="0"/>
              <a:t>https://</a:t>
            </a:r>
            <a:r>
              <a:rPr lang="en-US" dirty="0" err="1"/>
              <a:t>vitalflux.com</a:t>
            </a:r>
            <a:r>
              <a:rPr lang="en-US" dirty="0"/>
              <a:t>/large-language-models-concepts-examples/</a:t>
            </a:r>
          </a:p>
        </p:txBody>
      </p:sp>
    </p:spTree>
    <p:extLst>
      <p:ext uri="{BB962C8B-B14F-4D97-AF65-F5344CB8AC3E}">
        <p14:creationId xmlns:p14="http://schemas.microsoft.com/office/powerpoint/2010/main" val="2788469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3EE4-E4DD-0FEF-5AEC-5578A7050E9C}"/>
              </a:ext>
            </a:extLst>
          </p:cNvPr>
          <p:cNvSpPr>
            <a:spLocks noGrp="1"/>
          </p:cNvSpPr>
          <p:nvPr>
            <p:ph type="title"/>
          </p:nvPr>
        </p:nvSpPr>
        <p:spPr>
          <a:xfrm>
            <a:off x="418070" y="-35011"/>
            <a:ext cx="8229600" cy="1143000"/>
          </a:xfrm>
        </p:spPr>
        <p:txBody>
          <a:bodyPr/>
          <a:lstStyle/>
          <a:p>
            <a:r>
              <a:rPr lang="en-US" dirty="0">
                <a:solidFill>
                  <a:srgbClr val="FF0000"/>
                </a:solidFill>
              </a:rPr>
              <a:t>Open source LLMs</a:t>
            </a:r>
          </a:p>
        </p:txBody>
      </p:sp>
      <p:sp>
        <p:nvSpPr>
          <p:cNvPr id="3" name="Content Placeholder 2">
            <a:extLst>
              <a:ext uri="{FF2B5EF4-FFF2-40B4-BE49-F238E27FC236}">
                <a16:creationId xmlns:a16="http://schemas.microsoft.com/office/drawing/2014/main" id="{44583028-A9EF-3512-462A-4045667498E2}"/>
              </a:ext>
            </a:extLst>
          </p:cNvPr>
          <p:cNvSpPr>
            <a:spLocks noGrp="1"/>
          </p:cNvSpPr>
          <p:nvPr>
            <p:ph idx="1"/>
          </p:nvPr>
        </p:nvSpPr>
        <p:spPr>
          <a:xfrm>
            <a:off x="533400" y="990600"/>
            <a:ext cx="8229600" cy="4525963"/>
          </a:xfrm>
        </p:spPr>
        <p:txBody>
          <a:bodyPr/>
          <a:lstStyle/>
          <a:p>
            <a:r>
              <a:rPr lang="en-US" sz="2800" dirty="0"/>
              <a:t>Dolly</a:t>
            </a:r>
          </a:p>
          <a:p>
            <a:r>
              <a:rPr lang="en-US" sz="2800" dirty="0"/>
              <a:t>BLOOM</a:t>
            </a:r>
          </a:p>
          <a:p>
            <a:r>
              <a:rPr lang="en-US" sz="2800" dirty="0"/>
              <a:t>GLM-130B</a:t>
            </a:r>
          </a:p>
          <a:p>
            <a:r>
              <a:rPr lang="en-US" sz="2800" dirty="0"/>
              <a:t>GPT-Neo, GPT-</a:t>
            </a:r>
            <a:r>
              <a:rPr lang="en-US" sz="2800" dirty="0" err="1"/>
              <a:t>NeoX</a:t>
            </a:r>
            <a:r>
              <a:rPr lang="en-US" sz="2800" dirty="0"/>
              <a:t>, GPT-j</a:t>
            </a:r>
          </a:p>
          <a:p>
            <a:r>
              <a:rPr lang="en-US" sz="2800" dirty="0"/>
              <a:t>GPT-2</a:t>
            </a:r>
          </a:p>
          <a:p>
            <a:r>
              <a:rPr lang="en-US" sz="2800" dirty="0" err="1"/>
              <a:t>PaLM</a:t>
            </a:r>
            <a:endParaRPr lang="en-US" sz="2800" dirty="0"/>
          </a:p>
          <a:p>
            <a:r>
              <a:rPr lang="en-US" sz="2800" dirty="0"/>
              <a:t>OPT</a:t>
            </a:r>
          </a:p>
          <a:p>
            <a:r>
              <a:rPr lang="en-US" sz="2800" dirty="0" err="1"/>
              <a:t>CerebrasGPT</a:t>
            </a:r>
            <a:endParaRPr lang="en-US" sz="2800" dirty="0"/>
          </a:p>
          <a:p>
            <a:r>
              <a:rPr lang="en-US" sz="2800" dirty="0"/>
              <a:t>Flan-T5</a:t>
            </a:r>
          </a:p>
          <a:p>
            <a:r>
              <a:rPr lang="en-US" sz="2800" dirty="0"/>
              <a:t>Llama</a:t>
            </a:r>
          </a:p>
          <a:p>
            <a:r>
              <a:rPr lang="en-US" sz="2800" dirty="0"/>
              <a:t>Alpaca</a:t>
            </a:r>
          </a:p>
        </p:txBody>
      </p:sp>
      <p:sp>
        <p:nvSpPr>
          <p:cNvPr id="5" name="TextBox 4">
            <a:extLst>
              <a:ext uri="{FF2B5EF4-FFF2-40B4-BE49-F238E27FC236}">
                <a16:creationId xmlns:a16="http://schemas.microsoft.com/office/drawing/2014/main" id="{608470C4-3FD1-8E2A-26CA-45E47A4C2195}"/>
              </a:ext>
            </a:extLst>
          </p:cNvPr>
          <p:cNvSpPr txBox="1"/>
          <p:nvPr/>
        </p:nvSpPr>
        <p:spPr>
          <a:xfrm>
            <a:off x="2286000" y="6400800"/>
            <a:ext cx="6571030" cy="338554"/>
          </a:xfrm>
          <a:prstGeom prst="rect">
            <a:avLst/>
          </a:prstGeom>
          <a:noFill/>
        </p:spPr>
        <p:txBody>
          <a:bodyPr wrap="none" rtlCol="0">
            <a:spAutoFit/>
          </a:bodyPr>
          <a:lstStyle/>
          <a:p>
            <a:r>
              <a:rPr lang="en-US" dirty="0"/>
              <a:t>https://</a:t>
            </a:r>
            <a:r>
              <a:rPr lang="en-US" dirty="0" err="1"/>
              <a:t>analyticsindiamag.com</a:t>
            </a:r>
            <a:r>
              <a:rPr lang="en-US" dirty="0"/>
              <a:t>/14-open-source-llms-you-need-to-know/</a:t>
            </a:r>
          </a:p>
        </p:txBody>
      </p:sp>
    </p:spTree>
    <p:extLst>
      <p:ext uri="{BB962C8B-B14F-4D97-AF65-F5344CB8AC3E}">
        <p14:creationId xmlns:p14="http://schemas.microsoft.com/office/powerpoint/2010/main" val="362598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74E1-6BC0-9E1A-E384-B5084A901381}"/>
              </a:ext>
            </a:extLst>
          </p:cNvPr>
          <p:cNvSpPr>
            <a:spLocks noGrp="1"/>
          </p:cNvSpPr>
          <p:nvPr>
            <p:ph type="title"/>
          </p:nvPr>
        </p:nvSpPr>
        <p:spPr/>
        <p:txBody>
          <a:bodyPr/>
          <a:lstStyle/>
          <a:p>
            <a:r>
              <a:rPr lang="en-US" dirty="0"/>
              <a:t>Slides Acknowledgements</a:t>
            </a:r>
          </a:p>
        </p:txBody>
      </p:sp>
      <p:sp>
        <p:nvSpPr>
          <p:cNvPr id="3" name="Content Placeholder 2">
            <a:extLst>
              <a:ext uri="{FF2B5EF4-FFF2-40B4-BE49-F238E27FC236}">
                <a16:creationId xmlns:a16="http://schemas.microsoft.com/office/drawing/2014/main" id="{C61E25B2-A48A-7F11-2165-F876FF172BEB}"/>
              </a:ext>
            </a:extLst>
          </p:cNvPr>
          <p:cNvSpPr>
            <a:spLocks noGrp="1"/>
          </p:cNvSpPr>
          <p:nvPr>
            <p:ph idx="1"/>
          </p:nvPr>
        </p:nvSpPr>
        <p:spPr/>
        <p:txBody>
          <a:bodyPr/>
          <a:lstStyle/>
          <a:p>
            <a:r>
              <a:rPr lang="en-US" dirty="0"/>
              <a:t>Thanks to </a:t>
            </a:r>
          </a:p>
          <a:p>
            <a:pPr lvl="1"/>
            <a:r>
              <a:rPr lang="en-US" dirty="0"/>
              <a:t>Andrew Yates, Rodrigo Nogueira, and Jimmy Lin</a:t>
            </a:r>
          </a:p>
          <a:p>
            <a:pPr lvl="1"/>
            <a:r>
              <a:rPr lang="en-US" dirty="0"/>
              <a:t>NVIDIA</a:t>
            </a:r>
          </a:p>
          <a:p>
            <a:pPr lvl="1"/>
            <a:r>
              <a:rPr lang="en-US" dirty="0" err="1"/>
              <a:t>WidthAI</a:t>
            </a:r>
            <a:endParaRPr lang="en-US" dirty="0"/>
          </a:p>
          <a:p>
            <a:pPr lvl="1"/>
            <a:r>
              <a:rPr lang="en-US" dirty="0" err="1"/>
              <a:t>LifeArchitect.ai</a:t>
            </a:r>
            <a:endParaRPr lang="en-US" dirty="0"/>
          </a:p>
          <a:p>
            <a:pPr lvl="1"/>
            <a:endParaRPr lang="en-US" dirty="0"/>
          </a:p>
          <a:p>
            <a:endParaRPr lang="en-US" dirty="0"/>
          </a:p>
        </p:txBody>
      </p:sp>
    </p:spTree>
    <p:extLst>
      <p:ext uri="{BB962C8B-B14F-4D97-AF65-F5344CB8AC3E}">
        <p14:creationId xmlns:p14="http://schemas.microsoft.com/office/powerpoint/2010/main" val="4205108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p:txBody>
          <a:bodyPr/>
          <a:lstStyle/>
          <a:p>
            <a:r>
              <a:rPr lang="en-US" dirty="0"/>
              <a:t>GPT-3</a:t>
            </a:r>
          </a:p>
        </p:txBody>
      </p:sp>
      <p:pic>
        <p:nvPicPr>
          <p:cNvPr id="5" name="Picture 4">
            <a:extLst>
              <a:ext uri="{FF2B5EF4-FFF2-40B4-BE49-F238E27FC236}">
                <a16:creationId xmlns:a16="http://schemas.microsoft.com/office/drawing/2014/main" id="{E4B7587B-0D83-FD4F-9ECF-D2D513DF3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12" y="1696626"/>
            <a:ext cx="8192581" cy="3994897"/>
          </a:xfrm>
          <a:prstGeom prst="rect">
            <a:avLst/>
          </a:prstGeom>
        </p:spPr>
      </p:pic>
      <p:sp>
        <p:nvSpPr>
          <p:cNvPr id="3" name="TextBox 2">
            <a:extLst>
              <a:ext uri="{FF2B5EF4-FFF2-40B4-BE49-F238E27FC236}">
                <a16:creationId xmlns:a16="http://schemas.microsoft.com/office/drawing/2014/main" id="{DF4E233E-BBD8-B780-0604-72BDBC9AE9A1}"/>
              </a:ext>
            </a:extLst>
          </p:cNvPr>
          <p:cNvSpPr txBox="1"/>
          <p:nvPr/>
        </p:nvSpPr>
        <p:spPr>
          <a:xfrm>
            <a:off x="1447800" y="6248400"/>
            <a:ext cx="6115649" cy="338554"/>
          </a:xfrm>
          <a:prstGeom prst="rect">
            <a:avLst/>
          </a:prstGeom>
          <a:noFill/>
        </p:spPr>
        <p:txBody>
          <a:bodyPr wrap="none" rtlCol="0">
            <a:spAutoFit/>
          </a:bodyPr>
          <a:lstStyle/>
          <a:p>
            <a:r>
              <a:rPr lang="en-US" dirty="0"/>
              <a:t>https://</a:t>
            </a:r>
            <a:r>
              <a:rPr lang="en-US" dirty="0" err="1"/>
              <a:t>www.kdnuggets.com</a:t>
            </a:r>
            <a:r>
              <a:rPr lang="en-US" dirty="0"/>
              <a:t>/2020/06/gpt-3-deep-learning-nlp.html</a:t>
            </a:r>
          </a:p>
        </p:txBody>
      </p:sp>
    </p:spTree>
    <p:extLst>
      <p:ext uri="{BB962C8B-B14F-4D97-AF65-F5344CB8AC3E}">
        <p14:creationId xmlns:p14="http://schemas.microsoft.com/office/powerpoint/2010/main" val="3236947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60A5-5882-CC44-96AC-DF175647F73B}"/>
              </a:ext>
            </a:extLst>
          </p:cNvPr>
          <p:cNvSpPr>
            <a:spLocks noGrp="1"/>
          </p:cNvSpPr>
          <p:nvPr>
            <p:ph type="title"/>
          </p:nvPr>
        </p:nvSpPr>
        <p:spPr>
          <a:xfrm>
            <a:off x="2865410" y="470648"/>
            <a:ext cx="3413180" cy="1194897"/>
          </a:xfrm>
        </p:spPr>
        <p:txBody>
          <a:bodyPr/>
          <a:lstStyle/>
          <a:p>
            <a:r>
              <a:rPr lang="en-US" dirty="0">
                <a:solidFill>
                  <a:srgbClr val="FF0000"/>
                </a:solidFill>
              </a:rPr>
              <a:t>GPT-3 Models</a:t>
            </a:r>
          </a:p>
        </p:txBody>
      </p:sp>
      <p:pic>
        <p:nvPicPr>
          <p:cNvPr id="4" name="Picture 3">
            <a:extLst>
              <a:ext uri="{FF2B5EF4-FFF2-40B4-BE49-F238E27FC236}">
                <a16:creationId xmlns:a16="http://schemas.microsoft.com/office/drawing/2014/main" id="{461568FC-4C49-9947-8BC1-12A764A73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1546412"/>
            <a:ext cx="8875059" cy="2954622"/>
          </a:xfrm>
          <a:prstGeom prst="rect">
            <a:avLst/>
          </a:prstGeom>
        </p:spPr>
      </p:pic>
      <p:sp>
        <p:nvSpPr>
          <p:cNvPr id="6" name="TextBox 5">
            <a:extLst>
              <a:ext uri="{FF2B5EF4-FFF2-40B4-BE49-F238E27FC236}">
                <a16:creationId xmlns:a16="http://schemas.microsoft.com/office/drawing/2014/main" id="{568C2018-8618-0E44-A47F-5B606BC0D2F6}"/>
              </a:ext>
            </a:extLst>
          </p:cNvPr>
          <p:cNvSpPr txBox="1"/>
          <p:nvPr/>
        </p:nvSpPr>
        <p:spPr>
          <a:xfrm>
            <a:off x="1411942" y="5782236"/>
            <a:ext cx="6609117" cy="309637"/>
          </a:xfrm>
          <a:prstGeom prst="rect">
            <a:avLst/>
          </a:prstGeom>
          <a:noFill/>
        </p:spPr>
        <p:txBody>
          <a:bodyPr wrap="none" rtlCol="0">
            <a:spAutoFit/>
          </a:bodyPr>
          <a:lstStyle/>
          <a:p>
            <a:r>
              <a:rPr lang="en-US" sz="1412" dirty="0"/>
              <a:t>https://</a:t>
            </a:r>
            <a:r>
              <a:rPr lang="en-US" sz="1412" dirty="0" err="1"/>
              <a:t>www.springboard.com</a:t>
            </a:r>
            <a:r>
              <a:rPr lang="en-US" sz="1412" dirty="0"/>
              <a:t>/blog/data-science/machine-learning-gpt-3-open-ai/</a:t>
            </a:r>
          </a:p>
        </p:txBody>
      </p:sp>
      <p:sp>
        <p:nvSpPr>
          <p:cNvPr id="7" name="TextBox 6">
            <a:extLst>
              <a:ext uri="{FF2B5EF4-FFF2-40B4-BE49-F238E27FC236}">
                <a16:creationId xmlns:a16="http://schemas.microsoft.com/office/drawing/2014/main" id="{2CC3C168-69F4-FE49-83AA-0453EE87FC90}"/>
              </a:ext>
            </a:extLst>
          </p:cNvPr>
          <p:cNvSpPr txBox="1"/>
          <p:nvPr/>
        </p:nvSpPr>
        <p:spPr>
          <a:xfrm>
            <a:off x="2420471" y="5148648"/>
            <a:ext cx="3321743" cy="309637"/>
          </a:xfrm>
          <a:prstGeom prst="rect">
            <a:avLst/>
          </a:prstGeom>
          <a:noFill/>
        </p:spPr>
        <p:txBody>
          <a:bodyPr wrap="none" rtlCol="0">
            <a:spAutoFit/>
          </a:bodyPr>
          <a:lstStyle/>
          <a:p>
            <a:r>
              <a:rPr lang="en-US" sz="1412" dirty="0"/>
              <a:t>$12 million cost for a single training run</a:t>
            </a:r>
          </a:p>
        </p:txBody>
      </p:sp>
    </p:spTree>
    <p:extLst>
      <p:ext uri="{BB962C8B-B14F-4D97-AF65-F5344CB8AC3E}">
        <p14:creationId xmlns:p14="http://schemas.microsoft.com/office/powerpoint/2010/main" val="3375376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D1E1-3D63-DB32-9965-CE140622934E}"/>
              </a:ext>
            </a:extLst>
          </p:cNvPr>
          <p:cNvSpPr>
            <a:spLocks noGrp="1"/>
          </p:cNvSpPr>
          <p:nvPr>
            <p:ph type="title"/>
          </p:nvPr>
        </p:nvSpPr>
        <p:spPr>
          <a:xfrm>
            <a:off x="2823883" y="537883"/>
            <a:ext cx="4623416" cy="1194897"/>
          </a:xfrm>
        </p:spPr>
        <p:txBody>
          <a:bodyPr/>
          <a:lstStyle/>
          <a:p>
            <a:r>
              <a:rPr lang="en-US" dirty="0" err="1"/>
              <a:t>ChatGPT</a:t>
            </a:r>
            <a:r>
              <a:rPr lang="en-US" dirty="0"/>
              <a:t> Training</a:t>
            </a:r>
          </a:p>
        </p:txBody>
      </p:sp>
      <p:sp>
        <p:nvSpPr>
          <p:cNvPr id="3" name="Text Placeholder 2">
            <a:extLst>
              <a:ext uri="{FF2B5EF4-FFF2-40B4-BE49-F238E27FC236}">
                <a16:creationId xmlns:a16="http://schemas.microsoft.com/office/drawing/2014/main" id="{C84D4B4E-83B0-3181-FC6E-6A2C8AAB5B0B}"/>
              </a:ext>
            </a:extLst>
          </p:cNvPr>
          <p:cNvSpPr>
            <a:spLocks noGrp="1"/>
          </p:cNvSpPr>
          <p:nvPr>
            <p:ph type="body" idx="1"/>
          </p:nvPr>
        </p:nvSpPr>
        <p:spPr>
          <a:xfrm>
            <a:off x="651285" y="1471108"/>
            <a:ext cx="8358244" cy="434509"/>
          </a:xfrm>
        </p:spPr>
        <p:txBody>
          <a:bodyPr/>
          <a:lstStyle/>
          <a:p>
            <a:r>
              <a:rPr lang="en-US" dirty="0">
                <a:hlinkClick r:id="rId2"/>
              </a:rPr>
              <a:t>Training</a:t>
            </a:r>
            <a:endParaRPr lang="en-US" dirty="0"/>
          </a:p>
        </p:txBody>
      </p:sp>
    </p:spTree>
    <p:extLst>
      <p:ext uri="{BB962C8B-B14F-4D97-AF65-F5344CB8AC3E}">
        <p14:creationId xmlns:p14="http://schemas.microsoft.com/office/powerpoint/2010/main" val="4051959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ABC6B-2D64-2E4F-BDDA-9D51E9059C65}"/>
              </a:ext>
            </a:extLst>
          </p:cNvPr>
          <p:cNvSpPr>
            <a:spLocks noGrp="1"/>
          </p:cNvSpPr>
          <p:nvPr>
            <p:ph type="title"/>
          </p:nvPr>
        </p:nvSpPr>
        <p:spPr>
          <a:xfrm>
            <a:off x="1143000" y="401171"/>
            <a:ext cx="6028764" cy="614082"/>
          </a:xfrm>
        </p:spPr>
        <p:txBody>
          <a:bodyPr/>
          <a:lstStyle/>
          <a:p>
            <a:r>
              <a:rPr lang="en-US" dirty="0" err="1">
                <a:solidFill>
                  <a:srgbClr val="FF0000"/>
                </a:solidFill>
              </a:rPr>
              <a:t>OpenAI’s</a:t>
            </a:r>
            <a:r>
              <a:rPr lang="en-US" dirty="0">
                <a:solidFill>
                  <a:srgbClr val="FF0000"/>
                </a:solidFill>
              </a:rPr>
              <a:t> GPT-3s products</a:t>
            </a:r>
          </a:p>
        </p:txBody>
      </p:sp>
      <p:sp>
        <p:nvSpPr>
          <p:cNvPr id="3" name="Text Placeholder 2">
            <a:extLst>
              <a:ext uri="{FF2B5EF4-FFF2-40B4-BE49-F238E27FC236}">
                <a16:creationId xmlns:a16="http://schemas.microsoft.com/office/drawing/2014/main" id="{C0E79A8E-32DA-1745-A38D-0AA29AC2E50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C6EDD6F-7B26-9840-9CE4-6378D7B3A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30" y="1210235"/>
            <a:ext cx="8375740" cy="5042647"/>
          </a:xfrm>
          <a:prstGeom prst="rect">
            <a:avLst/>
          </a:prstGeom>
        </p:spPr>
      </p:pic>
      <p:sp>
        <p:nvSpPr>
          <p:cNvPr id="6" name="TextBox 5">
            <a:extLst>
              <a:ext uri="{FF2B5EF4-FFF2-40B4-BE49-F238E27FC236}">
                <a16:creationId xmlns:a16="http://schemas.microsoft.com/office/drawing/2014/main" id="{75861EC6-25AF-284C-A48D-DC2820D20C38}"/>
              </a:ext>
            </a:extLst>
          </p:cNvPr>
          <p:cNvSpPr txBox="1"/>
          <p:nvPr/>
        </p:nvSpPr>
        <p:spPr>
          <a:xfrm>
            <a:off x="2353236" y="6387353"/>
            <a:ext cx="3179075" cy="309637"/>
          </a:xfrm>
          <a:prstGeom prst="rect">
            <a:avLst/>
          </a:prstGeom>
          <a:noFill/>
        </p:spPr>
        <p:txBody>
          <a:bodyPr wrap="none" rtlCol="0">
            <a:spAutoFit/>
          </a:bodyPr>
          <a:lstStyle/>
          <a:p>
            <a:r>
              <a:rPr lang="en-US" sz="1412" dirty="0"/>
              <a:t>https://</a:t>
            </a:r>
            <a:r>
              <a:rPr lang="en-US" sz="1412" dirty="0" err="1"/>
              <a:t>beta.openai.com</a:t>
            </a:r>
            <a:r>
              <a:rPr lang="en-US" sz="1412" dirty="0"/>
              <a:t>/docs/engines</a:t>
            </a:r>
          </a:p>
        </p:txBody>
      </p:sp>
    </p:spTree>
    <p:extLst>
      <p:ext uri="{BB962C8B-B14F-4D97-AF65-F5344CB8AC3E}">
        <p14:creationId xmlns:p14="http://schemas.microsoft.com/office/powerpoint/2010/main" val="406859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B877-5C80-ECF1-5E63-BBAD09AE19A2}"/>
              </a:ext>
            </a:extLst>
          </p:cNvPr>
          <p:cNvSpPr>
            <a:spLocks noGrp="1"/>
          </p:cNvSpPr>
          <p:nvPr>
            <p:ph type="title"/>
          </p:nvPr>
        </p:nvSpPr>
        <p:spPr/>
        <p:txBody>
          <a:bodyPr/>
          <a:lstStyle/>
          <a:p>
            <a:r>
              <a:rPr lang="en-US" dirty="0" err="1">
                <a:solidFill>
                  <a:srgbClr val="FF0000"/>
                </a:solidFill>
              </a:rPr>
              <a:t>OpenAI</a:t>
            </a:r>
            <a:r>
              <a:rPr lang="en-US" dirty="0">
                <a:solidFill>
                  <a:srgbClr val="FF0000"/>
                </a:solidFill>
              </a:rPr>
              <a:t> gpt-4’s</a:t>
            </a:r>
          </a:p>
        </p:txBody>
      </p:sp>
      <p:pic>
        <p:nvPicPr>
          <p:cNvPr id="5" name="Content Placeholder 4" descr="A screenshot of a phone&#10;&#10;Description automatically generated with low confidence">
            <a:extLst>
              <a:ext uri="{FF2B5EF4-FFF2-40B4-BE49-F238E27FC236}">
                <a16:creationId xmlns:a16="http://schemas.microsoft.com/office/drawing/2014/main" id="{0E439517-CF70-7A83-321A-120863C85794}"/>
              </a:ext>
            </a:extLst>
          </p:cNvPr>
          <p:cNvPicPr>
            <a:picLocks noGrp="1" noChangeAspect="1"/>
          </p:cNvPicPr>
          <p:nvPr>
            <p:ph idx="1"/>
          </p:nvPr>
        </p:nvPicPr>
        <p:blipFill>
          <a:blip r:embed="rId2"/>
          <a:stretch>
            <a:fillRect/>
          </a:stretch>
        </p:blipFill>
        <p:spPr>
          <a:xfrm>
            <a:off x="841139" y="1600200"/>
            <a:ext cx="7461722" cy="4525963"/>
          </a:xfrm>
        </p:spPr>
      </p:pic>
    </p:spTree>
    <p:extLst>
      <p:ext uri="{BB962C8B-B14F-4D97-AF65-F5344CB8AC3E}">
        <p14:creationId xmlns:p14="http://schemas.microsoft.com/office/powerpoint/2010/main" val="4032405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00E9D-25EF-A46D-A0AA-39E0CA2917E0}"/>
              </a:ext>
            </a:extLst>
          </p:cNvPr>
          <p:cNvSpPr>
            <a:spLocks noGrp="1"/>
          </p:cNvSpPr>
          <p:nvPr>
            <p:ph type="title"/>
          </p:nvPr>
        </p:nvSpPr>
        <p:spPr/>
        <p:txBody>
          <a:bodyPr/>
          <a:lstStyle/>
          <a:p>
            <a:r>
              <a:rPr lang="en-US" dirty="0" err="1"/>
              <a:t>OpenAI</a:t>
            </a:r>
            <a:r>
              <a:rPr lang="en-US" dirty="0"/>
              <a:t> products</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179D4469-BC24-9261-AC00-5F75FFE2FE78}"/>
              </a:ext>
            </a:extLst>
          </p:cNvPr>
          <p:cNvPicPr>
            <a:picLocks noGrp="1" noChangeAspect="1"/>
          </p:cNvPicPr>
          <p:nvPr>
            <p:ph idx="1"/>
          </p:nvPr>
        </p:nvPicPr>
        <p:blipFill>
          <a:blip r:embed="rId2"/>
          <a:stretch>
            <a:fillRect/>
          </a:stretch>
        </p:blipFill>
        <p:spPr>
          <a:xfrm>
            <a:off x="838200" y="1295400"/>
            <a:ext cx="7543800" cy="5299446"/>
          </a:xfrm>
        </p:spPr>
      </p:pic>
    </p:spTree>
    <p:extLst>
      <p:ext uri="{BB962C8B-B14F-4D97-AF65-F5344CB8AC3E}">
        <p14:creationId xmlns:p14="http://schemas.microsoft.com/office/powerpoint/2010/main" val="347320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5AE59-7FF9-7445-95EC-F2EBD814334C}"/>
              </a:ext>
            </a:extLst>
          </p:cNvPr>
          <p:cNvSpPr>
            <a:spLocks noGrp="1"/>
          </p:cNvSpPr>
          <p:nvPr>
            <p:ph type="title"/>
          </p:nvPr>
        </p:nvSpPr>
        <p:spPr>
          <a:xfrm>
            <a:off x="1066800" y="76200"/>
            <a:ext cx="7391400" cy="757669"/>
          </a:xfrm>
        </p:spPr>
        <p:txBody>
          <a:bodyPr/>
          <a:lstStyle/>
          <a:p>
            <a:r>
              <a:rPr lang="en-US" dirty="0">
                <a:solidFill>
                  <a:srgbClr val="FF0000"/>
                </a:solidFill>
              </a:rPr>
              <a:t>An Open Source GPT (LLM)</a:t>
            </a:r>
          </a:p>
        </p:txBody>
      </p:sp>
      <p:sp>
        <p:nvSpPr>
          <p:cNvPr id="3" name="Text Placeholder 2">
            <a:extLst>
              <a:ext uri="{FF2B5EF4-FFF2-40B4-BE49-F238E27FC236}">
                <a16:creationId xmlns:a16="http://schemas.microsoft.com/office/drawing/2014/main" id="{5D534580-2253-0541-AEBE-C2E7068CF2D4}"/>
              </a:ext>
            </a:extLst>
          </p:cNvPr>
          <p:cNvSpPr>
            <a:spLocks noGrp="1"/>
          </p:cNvSpPr>
          <p:nvPr>
            <p:ph type="body" idx="1"/>
          </p:nvPr>
        </p:nvSpPr>
        <p:spPr>
          <a:xfrm>
            <a:off x="685801" y="986269"/>
            <a:ext cx="8001000" cy="5871731"/>
          </a:xfrm>
        </p:spPr>
        <p:txBody>
          <a:bodyPr/>
          <a:lstStyle/>
          <a:p>
            <a:r>
              <a:rPr lang="en-US" sz="2118" dirty="0"/>
              <a:t>GPT-Neo, GPT-J, GPT-</a:t>
            </a:r>
            <a:r>
              <a:rPr lang="en-US" sz="2118" dirty="0" err="1"/>
              <a:t>NeoX</a:t>
            </a:r>
            <a:endParaRPr lang="en-US" sz="2118" dirty="0"/>
          </a:p>
          <a:p>
            <a:endParaRPr lang="en-US" sz="2118" dirty="0"/>
          </a:p>
          <a:p>
            <a:pPr marL="403433" indent="-403433">
              <a:buFont typeface="Arial" panose="020B0604020202020204" pitchFamily="34" charset="0"/>
              <a:buChar char="•"/>
            </a:pPr>
            <a:r>
              <a:rPr lang="en-US" sz="2118" dirty="0"/>
              <a:t>GPT-Neo released March 2021; GPT-J, June 2021, </a:t>
            </a:r>
            <a:r>
              <a:rPr lang="en-US" sz="2118" dirty="0" err="1"/>
              <a:t>NeoX</a:t>
            </a:r>
            <a:r>
              <a:rPr lang="en-US" sz="2118" dirty="0"/>
              <a:t>, Feb 2020    </a:t>
            </a:r>
          </a:p>
          <a:p>
            <a:pPr marL="0" indent="0">
              <a:buNone/>
            </a:pPr>
            <a:r>
              <a:rPr lang="en-US" sz="2118" dirty="0"/>
              <a:t>         -- all created by </a:t>
            </a:r>
            <a:r>
              <a:rPr lang="en-US" sz="2118" dirty="0" err="1"/>
              <a:t>EleutherAI</a:t>
            </a:r>
            <a:r>
              <a:rPr lang="en-US" sz="2118" dirty="0"/>
              <a:t> </a:t>
            </a:r>
          </a:p>
          <a:p>
            <a:pPr marL="0" indent="0">
              <a:buNone/>
            </a:pPr>
            <a:r>
              <a:rPr lang="en-US" sz="2118" dirty="0"/>
              <a:t>           (a collective of researchers  working to open source AI).</a:t>
            </a:r>
          </a:p>
          <a:p>
            <a:endParaRPr lang="en-US" sz="2118" dirty="0"/>
          </a:p>
          <a:p>
            <a:pPr marL="403433" indent="-403433">
              <a:buFont typeface="Arial" panose="020B0604020202020204" pitchFamily="34" charset="0"/>
              <a:buChar char="•"/>
            </a:pPr>
            <a:r>
              <a:rPr lang="en-US" sz="2118" dirty="0"/>
              <a:t>GPT-Neo has 3 versions: 125 million parameters, 1.3 billion parameters (equivalent to GPT-3 Babbage), and 2.7 billion parameters. </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GPT-J has 6 billion parameters. This is a direct equivalent of GPT-3 Curie.</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GPT-</a:t>
            </a:r>
            <a:r>
              <a:rPr lang="en-US" sz="2118" dirty="0" err="1"/>
              <a:t>NeoX</a:t>
            </a:r>
            <a:r>
              <a:rPr lang="en-US" sz="2118" dirty="0"/>
              <a:t> is a 20 billion parameter (smaller versions available) model trained in collaboration with </a:t>
            </a:r>
            <a:r>
              <a:rPr lang="en-US" sz="2118" dirty="0" err="1"/>
              <a:t>CoreWeave</a:t>
            </a:r>
            <a:endParaRPr lang="en-US" sz="2118" dirty="0"/>
          </a:p>
          <a:p>
            <a:endParaRPr lang="en-US" sz="2471" dirty="0"/>
          </a:p>
          <a:p>
            <a:endParaRPr lang="en-US" dirty="0"/>
          </a:p>
        </p:txBody>
      </p:sp>
      <p:sp>
        <p:nvSpPr>
          <p:cNvPr id="4" name="TextBox 3">
            <a:extLst>
              <a:ext uri="{FF2B5EF4-FFF2-40B4-BE49-F238E27FC236}">
                <a16:creationId xmlns:a16="http://schemas.microsoft.com/office/drawing/2014/main" id="{2D1A3441-4492-A822-1C0F-A7DAEF661EF2}"/>
              </a:ext>
            </a:extLst>
          </p:cNvPr>
          <p:cNvSpPr txBox="1"/>
          <p:nvPr/>
        </p:nvSpPr>
        <p:spPr>
          <a:xfrm>
            <a:off x="533400" y="6504801"/>
            <a:ext cx="7417415" cy="276999"/>
          </a:xfrm>
          <a:prstGeom prst="rect">
            <a:avLst/>
          </a:prstGeom>
          <a:noFill/>
        </p:spPr>
        <p:txBody>
          <a:bodyPr wrap="none" rtlCol="0">
            <a:spAutoFit/>
          </a:bodyPr>
          <a:lstStyle/>
          <a:p>
            <a:r>
              <a:rPr lang="en-US" sz="1200" dirty="0"/>
              <a:t>https://</a:t>
            </a:r>
            <a:r>
              <a:rPr lang="en-US" sz="1200" dirty="0" err="1"/>
              <a:t>medium.com</a:t>
            </a:r>
            <a:r>
              <a:rPr lang="en-US" sz="1200" dirty="0"/>
              <a:t>/</a:t>
            </a:r>
            <a:r>
              <a:rPr lang="en-US" sz="1200" dirty="0" err="1"/>
              <a:t>geekculture</a:t>
            </a:r>
            <a:r>
              <a:rPr lang="en-US" sz="1200" dirty="0"/>
              <a:t>/list-of-open-sourced-fine-tuned-large-language-models-llm-8d95a2e0dc76</a:t>
            </a:r>
          </a:p>
        </p:txBody>
      </p:sp>
    </p:spTree>
    <p:extLst>
      <p:ext uri="{BB962C8B-B14F-4D97-AF65-F5344CB8AC3E}">
        <p14:creationId xmlns:p14="http://schemas.microsoft.com/office/powerpoint/2010/main" val="2838120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C5E9-FCAD-4522-09E4-4CA9EC0267E7}"/>
              </a:ext>
            </a:extLst>
          </p:cNvPr>
          <p:cNvSpPr>
            <a:spLocks noGrp="1"/>
          </p:cNvSpPr>
          <p:nvPr>
            <p:ph type="title"/>
          </p:nvPr>
        </p:nvSpPr>
        <p:spPr/>
        <p:txBody>
          <a:bodyPr/>
          <a:lstStyle/>
          <a:p>
            <a:r>
              <a:rPr lang="en-US" dirty="0">
                <a:solidFill>
                  <a:srgbClr val="FF0000"/>
                </a:solidFill>
              </a:rPr>
              <a:t>Problems with Transformers</a:t>
            </a:r>
          </a:p>
        </p:txBody>
      </p:sp>
      <p:sp>
        <p:nvSpPr>
          <p:cNvPr id="3" name="Content Placeholder 2">
            <a:extLst>
              <a:ext uri="{FF2B5EF4-FFF2-40B4-BE49-F238E27FC236}">
                <a16:creationId xmlns:a16="http://schemas.microsoft.com/office/drawing/2014/main" id="{E538EA8D-C388-5916-BE73-F3FB12F6368F}"/>
              </a:ext>
            </a:extLst>
          </p:cNvPr>
          <p:cNvSpPr>
            <a:spLocks noGrp="1"/>
          </p:cNvSpPr>
          <p:nvPr>
            <p:ph idx="1"/>
          </p:nvPr>
        </p:nvSpPr>
        <p:spPr/>
        <p:txBody>
          <a:bodyPr/>
          <a:lstStyle/>
          <a:p>
            <a:r>
              <a:rPr lang="en-US" dirty="0"/>
              <a:t>Do you really </a:t>
            </a:r>
            <a:r>
              <a:rPr lang="en-US" b="1" i="1" dirty="0"/>
              <a:t>know (understand)</a:t>
            </a:r>
            <a:r>
              <a:rPr lang="en-US" dirty="0"/>
              <a:t> what we are asking or wanting?</a:t>
            </a:r>
          </a:p>
          <a:p>
            <a:r>
              <a:rPr lang="en-US" dirty="0"/>
              <a:t>Is it correct?</a:t>
            </a:r>
          </a:p>
          <a:p>
            <a:r>
              <a:rPr lang="en-US" dirty="0"/>
              <a:t>Is it lying?</a:t>
            </a:r>
          </a:p>
          <a:p>
            <a:r>
              <a:rPr lang="en-US" dirty="0"/>
              <a:t>Prompts are very important</a:t>
            </a:r>
          </a:p>
        </p:txBody>
      </p:sp>
    </p:spTree>
    <p:extLst>
      <p:ext uri="{BB962C8B-B14F-4D97-AF65-F5344CB8AC3E}">
        <p14:creationId xmlns:p14="http://schemas.microsoft.com/office/powerpoint/2010/main" val="4287146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6820F-C265-CA41-9D02-65C7C7302AFF}"/>
              </a:ext>
            </a:extLst>
          </p:cNvPr>
          <p:cNvSpPr>
            <a:spLocks noGrp="1"/>
          </p:cNvSpPr>
          <p:nvPr>
            <p:ph type="title"/>
          </p:nvPr>
        </p:nvSpPr>
        <p:spPr>
          <a:xfrm>
            <a:off x="1210236" y="157585"/>
            <a:ext cx="7285372" cy="869016"/>
          </a:xfrm>
        </p:spPr>
        <p:txBody>
          <a:bodyPr/>
          <a:lstStyle/>
          <a:p>
            <a:r>
              <a:rPr lang="en-US" sz="2824" dirty="0"/>
              <a:t>Deep Learning (GPT 3) has problems answering simple Math questions</a:t>
            </a:r>
          </a:p>
        </p:txBody>
      </p:sp>
      <p:pic>
        <p:nvPicPr>
          <p:cNvPr id="5" name="Content Placeholder 4">
            <a:extLst>
              <a:ext uri="{FF2B5EF4-FFF2-40B4-BE49-F238E27FC236}">
                <a16:creationId xmlns:a16="http://schemas.microsoft.com/office/drawing/2014/main" id="{3A9808AE-649A-1D47-A1A4-12235ABA8C94}"/>
              </a:ext>
            </a:extLst>
          </p:cNvPr>
          <p:cNvPicPr>
            <a:picLocks noGrp="1" noChangeAspect="1"/>
          </p:cNvPicPr>
          <p:nvPr>
            <p:ph idx="1"/>
          </p:nvPr>
        </p:nvPicPr>
        <p:blipFill>
          <a:blip r:embed="rId2"/>
          <a:stretch>
            <a:fillRect/>
          </a:stretch>
        </p:blipFill>
        <p:spPr>
          <a:xfrm>
            <a:off x="455625" y="1344706"/>
            <a:ext cx="8005464" cy="4773705"/>
          </a:xfrm>
        </p:spPr>
      </p:pic>
      <p:sp>
        <p:nvSpPr>
          <p:cNvPr id="6" name="TextBox 5">
            <a:extLst>
              <a:ext uri="{FF2B5EF4-FFF2-40B4-BE49-F238E27FC236}">
                <a16:creationId xmlns:a16="http://schemas.microsoft.com/office/drawing/2014/main" id="{04C9C529-A5B5-F147-BE09-FA907052DA06}"/>
              </a:ext>
            </a:extLst>
          </p:cNvPr>
          <p:cNvSpPr txBox="1"/>
          <p:nvPr/>
        </p:nvSpPr>
        <p:spPr>
          <a:xfrm>
            <a:off x="1613648" y="6215667"/>
            <a:ext cx="4590039" cy="495520"/>
          </a:xfrm>
          <a:prstGeom prst="rect">
            <a:avLst/>
          </a:prstGeom>
          <a:noFill/>
        </p:spPr>
        <p:txBody>
          <a:bodyPr wrap="none" rtlCol="0">
            <a:spAutoFit/>
          </a:bodyPr>
          <a:lstStyle/>
          <a:p>
            <a:r>
              <a:rPr lang="en-US" sz="1310" dirty="0">
                <a:hlinkClick r:id="rId3"/>
              </a:rPr>
              <a:t>https://lacker.io/ai/2020/07/06/giving-gpt-3-a-turing-test.html</a:t>
            </a:r>
            <a:endParaRPr lang="en-US" sz="1310" dirty="0"/>
          </a:p>
          <a:p>
            <a:endParaRPr lang="en-US" sz="1310" dirty="0"/>
          </a:p>
        </p:txBody>
      </p:sp>
    </p:spTree>
    <p:extLst>
      <p:ext uri="{BB962C8B-B14F-4D97-AF65-F5344CB8AC3E}">
        <p14:creationId xmlns:p14="http://schemas.microsoft.com/office/powerpoint/2010/main" val="2172355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2622177" y="403412"/>
            <a:ext cx="5042647" cy="614082"/>
          </a:xfrm>
        </p:spPr>
        <p:txBody>
          <a:bodyPr/>
          <a:lstStyle/>
          <a:p>
            <a:r>
              <a:rPr lang="en-US" dirty="0"/>
              <a:t>Others - reasoning</a:t>
            </a:r>
          </a:p>
        </p:txBody>
      </p:sp>
      <p:pic>
        <p:nvPicPr>
          <p:cNvPr id="4" name="Picture 3">
            <a:extLst>
              <a:ext uri="{FF2B5EF4-FFF2-40B4-BE49-F238E27FC236}">
                <a16:creationId xmlns:a16="http://schemas.microsoft.com/office/drawing/2014/main" id="{183DB7B1-704B-1146-A599-E55CDCB82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92" y="1371600"/>
            <a:ext cx="8582216" cy="4908176"/>
          </a:xfrm>
          <a:prstGeom prst="rect">
            <a:avLst/>
          </a:prstGeom>
        </p:spPr>
      </p:pic>
    </p:spTree>
    <p:extLst>
      <p:ext uri="{BB962C8B-B14F-4D97-AF65-F5344CB8AC3E}">
        <p14:creationId xmlns:p14="http://schemas.microsoft.com/office/powerpoint/2010/main" val="17026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FFF2-C08A-3C4E-829D-ADDDD5553D43}"/>
              </a:ext>
            </a:extLst>
          </p:cNvPr>
          <p:cNvSpPr>
            <a:spLocks noGrp="1"/>
          </p:cNvSpPr>
          <p:nvPr>
            <p:ph type="title"/>
          </p:nvPr>
        </p:nvSpPr>
        <p:spPr>
          <a:xfrm>
            <a:off x="457200" y="-76200"/>
            <a:ext cx="8229600" cy="1143000"/>
          </a:xfrm>
        </p:spPr>
        <p:txBody>
          <a:bodyPr/>
          <a:lstStyle/>
          <a:p>
            <a:r>
              <a:rPr lang="en-US" dirty="0">
                <a:solidFill>
                  <a:srgbClr val="FF0000"/>
                </a:solidFill>
              </a:rPr>
              <a:t>Take home</a:t>
            </a:r>
          </a:p>
        </p:txBody>
      </p:sp>
      <p:sp>
        <p:nvSpPr>
          <p:cNvPr id="3" name="Content Placeholder 2">
            <a:extLst>
              <a:ext uri="{FF2B5EF4-FFF2-40B4-BE49-F238E27FC236}">
                <a16:creationId xmlns:a16="http://schemas.microsoft.com/office/drawing/2014/main" id="{575A01F4-7ECB-4D4C-95E9-EFE1ECB5C70D}"/>
              </a:ext>
            </a:extLst>
          </p:cNvPr>
          <p:cNvSpPr>
            <a:spLocks noGrp="1"/>
          </p:cNvSpPr>
          <p:nvPr>
            <p:ph idx="1"/>
          </p:nvPr>
        </p:nvSpPr>
        <p:spPr>
          <a:xfrm>
            <a:off x="457200" y="1066800"/>
            <a:ext cx="8153400" cy="5867400"/>
          </a:xfrm>
        </p:spPr>
        <p:txBody>
          <a:bodyPr/>
          <a:lstStyle/>
          <a:p>
            <a:r>
              <a:rPr lang="en-US" sz="2400" dirty="0"/>
              <a:t>LLMs can give good explanations and answers</a:t>
            </a:r>
          </a:p>
          <a:p>
            <a:pPr lvl="1"/>
            <a:r>
              <a:rPr lang="en-US" sz="2000" dirty="0"/>
              <a:t>Generative agents can be useful</a:t>
            </a:r>
          </a:p>
          <a:p>
            <a:pPr lvl="1"/>
            <a:r>
              <a:rPr lang="en-US" sz="2000" dirty="0"/>
              <a:t>Can write and debug some code</a:t>
            </a:r>
          </a:p>
          <a:p>
            <a:pPr lvl="1"/>
            <a:r>
              <a:rPr lang="en-US" sz="2000" dirty="0"/>
              <a:t>Math can be a problem</a:t>
            </a:r>
          </a:p>
          <a:p>
            <a:r>
              <a:rPr lang="en-US" sz="2400" dirty="0"/>
              <a:t>Some AI’s are dumb idiot savants</a:t>
            </a:r>
          </a:p>
          <a:p>
            <a:pPr lvl="1"/>
            <a:r>
              <a:rPr lang="en-US" sz="2000" dirty="0"/>
              <a:t>Do not try to beat them in games WE have taught them how to play</a:t>
            </a:r>
          </a:p>
          <a:p>
            <a:r>
              <a:rPr lang="en-US" sz="2400" dirty="0"/>
              <a:t>They have no common sense and can’t always be trusted</a:t>
            </a:r>
          </a:p>
          <a:p>
            <a:pPr lvl="1"/>
            <a:r>
              <a:rPr lang="en-US" sz="2000" dirty="0"/>
              <a:t>Legal issues are there</a:t>
            </a:r>
          </a:p>
          <a:p>
            <a:pPr lvl="1"/>
            <a:r>
              <a:rPr lang="en-US" sz="2000" dirty="0"/>
              <a:t>Who will be sued?</a:t>
            </a:r>
          </a:p>
          <a:p>
            <a:r>
              <a:rPr lang="en-US" sz="2400" dirty="0"/>
              <a:t>AI’s can be &amp; are useful and this use will grow</a:t>
            </a:r>
          </a:p>
          <a:p>
            <a:r>
              <a:rPr lang="en-US" sz="2400" dirty="0"/>
              <a:t>The future – human computing</a:t>
            </a:r>
          </a:p>
          <a:p>
            <a:pPr lvl="1"/>
            <a:r>
              <a:rPr lang="en-US" sz="2000" dirty="0"/>
              <a:t>We and computers work together</a:t>
            </a:r>
          </a:p>
          <a:p>
            <a:endParaRPr lang="en-US" dirty="0"/>
          </a:p>
        </p:txBody>
      </p:sp>
    </p:spTree>
    <p:extLst>
      <p:ext uri="{BB962C8B-B14F-4D97-AF65-F5344CB8AC3E}">
        <p14:creationId xmlns:p14="http://schemas.microsoft.com/office/powerpoint/2010/main" val="2857281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3C-75E7-6A4F-818B-C428E840F71C}"/>
              </a:ext>
            </a:extLst>
          </p:cNvPr>
          <p:cNvSpPr>
            <a:spLocks noGrp="1"/>
          </p:cNvSpPr>
          <p:nvPr>
            <p:ph type="title"/>
          </p:nvPr>
        </p:nvSpPr>
        <p:spPr>
          <a:xfrm>
            <a:off x="1079220" y="-152400"/>
            <a:ext cx="6925235" cy="1194897"/>
          </a:xfrm>
        </p:spPr>
        <p:txBody>
          <a:bodyPr/>
          <a:lstStyle/>
          <a:p>
            <a:r>
              <a:rPr lang="en-US" dirty="0"/>
              <a:t> Others – related knowledge</a:t>
            </a:r>
          </a:p>
        </p:txBody>
      </p:sp>
      <p:pic>
        <p:nvPicPr>
          <p:cNvPr id="7" name="Picture 6">
            <a:extLst>
              <a:ext uri="{FF2B5EF4-FFF2-40B4-BE49-F238E27FC236}">
                <a16:creationId xmlns:a16="http://schemas.microsoft.com/office/drawing/2014/main" id="{594B8931-E8D9-7940-9D25-423DCC15E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201" y="672353"/>
            <a:ext cx="7012579" cy="4840941"/>
          </a:xfrm>
          <a:prstGeom prst="rect">
            <a:avLst/>
          </a:prstGeom>
        </p:spPr>
      </p:pic>
      <p:sp>
        <p:nvSpPr>
          <p:cNvPr id="8" name="TextBox 7">
            <a:extLst>
              <a:ext uri="{FF2B5EF4-FFF2-40B4-BE49-F238E27FC236}">
                <a16:creationId xmlns:a16="http://schemas.microsoft.com/office/drawing/2014/main" id="{3871F44F-DAD3-E140-AAB9-5C21CE9170EF}"/>
              </a:ext>
            </a:extLst>
          </p:cNvPr>
          <p:cNvSpPr txBox="1"/>
          <p:nvPr/>
        </p:nvSpPr>
        <p:spPr>
          <a:xfrm>
            <a:off x="874059" y="5656090"/>
            <a:ext cx="7395882" cy="1070101"/>
          </a:xfrm>
          <a:prstGeom prst="rect">
            <a:avLst/>
          </a:prstGeom>
          <a:noFill/>
        </p:spPr>
        <p:txBody>
          <a:bodyPr wrap="square" rtlCol="0">
            <a:spAutoFit/>
          </a:bodyPr>
          <a:lstStyle/>
          <a:p>
            <a:pPr marL="252146" indent="-252146">
              <a:buFont typeface="Arial" panose="020B0604020202020204" pitchFamily="34" charset="0"/>
              <a:buChar char="•"/>
            </a:pPr>
            <a:r>
              <a:rPr lang="en-US" sz="2118" dirty="0">
                <a:solidFill>
                  <a:srgbClr val="3333CC"/>
                </a:solidFill>
              </a:rPr>
              <a:t>GPT-3 has a limited short-term memory, and has trouble reasoning about more than one or two objects in a sentence.</a:t>
            </a:r>
          </a:p>
        </p:txBody>
      </p:sp>
    </p:spTree>
    <p:extLst>
      <p:ext uri="{BB962C8B-B14F-4D97-AF65-F5344CB8AC3E}">
        <p14:creationId xmlns:p14="http://schemas.microsoft.com/office/powerpoint/2010/main" val="2696856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2FB3-F66C-A88B-5015-0B6A2FF1D2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01EEC85-8B4D-BF13-91B9-ED89F8006F40}"/>
              </a:ext>
            </a:extLst>
          </p:cNvPr>
          <p:cNvSpPr>
            <a:spLocks noGrp="1"/>
          </p:cNvSpPr>
          <p:nvPr>
            <p:ph type="body" idx="1"/>
          </p:nvPr>
        </p:nvSpPr>
        <p:spPr/>
        <p:txBody>
          <a:bodyPr/>
          <a:lstStyle/>
          <a:p>
            <a:endParaRPr lang="en-US"/>
          </a:p>
        </p:txBody>
      </p:sp>
      <p:pic>
        <p:nvPicPr>
          <p:cNvPr id="5" name="Picture 4" descr="A picture containing text, screenshot, font&#10;&#10;Description automatically generated">
            <a:extLst>
              <a:ext uri="{FF2B5EF4-FFF2-40B4-BE49-F238E27FC236}">
                <a16:creationId xmlns:a16="http://schemas.microsoft.com/office/drawing/2014/main" id="{03A575D7-43B1-5AFF-8C72-431AE0326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15" y="457199"/>
            <a:ext cx="8802385" cy="5141047"/>
          </a:xfrm>
          <a:prstGeom prst="rect">
            <a:avLst/>
          </a:prstGeom>
        </p:spPr>
      </p:pic>
    </p:spTree>
    <p:extLst>
      <p:ext uri="{BB962C8B-B14F-4D97-AF65-F5344CB8AC3E}">
        <p14:creationId xmlns:p14="http://schemas.microsoft.com/office/powerpoint/2010/main" val="3831010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9DB3-0E5F-1CB4-754F-88E97264A1E2}"/>
              </a:ext>
            </a:extLst>
          </p:cNvPr>
          <p:cNvSpPr>
            <a:spLocks noGrp="1"/>
          </p:cNvSpPr>
          <p:nvPr>
            <p:ph type="title"/>
          </p:nvPr>
        </p:nvSpPr>
        <p:spPr>
          <a:xfrm>
            <a:off x="2218765" y="343509"/>
            <a:ext cx="4421710" cy="1194897"/>
          </a:xfrm>
        </p:spPr>
        <p:txBody>
          <a:bodyPr/>
          <a:lstStyle/>
          <a:p>
            <a:r>
              <a:rPr lang="en-US" dirty="0"/>
              <a:t>Counting and math</a:t>
            </a:r>
          </a:p>
        </p:txBody>
      </p:sp>
      <p:pic>
        <p:nvPicPr>
          <p:cNvPr id="5" name="Picture 4" descr="A screenshot of a phone&#10;&#10;Description automatically generated with low confidence">
            <a:extLst>
              <a:ext uri="{FF2B5EF4-FFF2-40B4-BE49-F238E27FC236}">
                <a16:creationId xmlns:a16="http://schemas.microsoft.com/office/drawing/2014/main" id="{B1C50673-E011-AD5B-4CAE-B7CA9C09D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2" y="2133599"/>
            <a:ext cx="9037628" cy="3072243"/>
          </a:xfrm>
          <a:prstGeom prst="rect">
            <a:avLst/>
          </a:prstGeom>
        </p:spPr>
      </p:pic>
    </p:spTree>
    <p:extLst>
      <p:ext uri="{BB962C8B-B14F-4D97-AF65-F5344CB8AC3E}">
        <p14:creationId xmlns:p14="http://schemas.microsoft.com/office/powerpoint/2010/main" val="2276434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FE34-909C-1E12-C94F-0CECCE95AFB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5DFF9F7-9EAB-90DE-AF59-573915F15F27}"/>
              </a:ext>
            </a:extLst>
          </p:cNvPr>
          <p:cNvSpPr>
            <a:spLocks noGrp="1"/>
          </p:cNvSpPr>
          <p:nvPr>
            <p:ph type="body" idx="1"/>
          </p:nvPr>
        </p:nvSpPr>
        <p:spPr/>
        <p:txBody>
          <a:bodyPr/>
          <a:lstStyle/>
          <a:p>
            <a:endParaRPr lang="en-US"/>
          </a:p>
        </p:txBody>
      </p:sp>
      <p:pic>
        <p:nvPicPr>
          <p:cNvPr id="5" name="Picture 4" descr="A screenshot of a graph&#10;&#10;Description automatically generated with low confidence">
            <a:extLst>
              <a:ext uri="{FF2B5EF4-FFF2-40B4-BE49-F238E27FC236}">
                <a16:creationId xmlns:a16="http://schemas.microsoft.com/office/drawing/2014/main" id="{66AF5C75-FE17-9297-E936-F7B055049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456" y="0"/>
            <a:ext cx="6723088" cy="6858000"/>
          </a:xfrm>
          <a:prstGeom prst="rect">
            <a:avLst/>
          </a:prstGeom>
        </p:spPr>
      </p:pic>
    </p:spTree>
    <p:extLst>
      <p:ext uri="{BB962C8B-B14F-4D97-AF65-F5344CB8AC3E}">
        <p14:creationId xmlns:p14="http://schemas.microsoft.com/office/powerpoint/2010/main" val="2151147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6397-62E6-43F6-134B-D55DC1F8F15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2E0E58E-3957-49C7-A5AA-19C9A46C3D3C}"/>
              </a:ext>
            </a:extLst>
          </p:cNvPr>
          <p:cNvSpPr>
            <a:spLocks noGrp="1"/>
          </p:cNvSpPr>
          <p:nvPr>
            <p:ph type="body" idx="1"/>
          </p:nvPr>
        </p:nvSpPr>
        <p:spPr/>
        <p:txBody>
          <a:bodyPr/>
          <a:lstStyle/>
          <a:p>
            <a:endParaRPr lang="en-US"/>
          </a:p>
        </p:txBody>
      </p:sp>
      <p:pic>
        <p:nvPicPr>
          <p:cNvPr id="5" name="Picture 4" descr="A screenshot of a chat&#10;&#10;Description automatically generated with medium confidence">
            <a:extLst>
              <a:ext uri="{FF2B5EF4-FFF2-40B4-BE49-F238E27FC236}">
                <a16:creationId xmlns:a16="http://schemas.microsoft.com/office/drawing/2014/main" id="{31FDA427-3D73-371E-4F4C-314AD44E0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434" y="0"/>
            <a:ext cx="4603132" cy="6858000"/>
          </a:xfrm>
          <a:prstGeom prst="rect">
            <a:avLst/>
          </a:prstGeom>
        </p:spPr>
      </p:pic>
    </p:spTree>
    <p:extLst>
      <p:ext uri="{BB962C8B-B14F-4D97-AF65-F5344CB8AC3E}">
        <p14:creationId xmlns:p14="http://schemas.microsoft.com/office/powerpoint/2010/main" val="24943474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6BD1A-1713-D442-A0C0-2270CE6D2B0C}"/>
              </a:ext>
            </a:extLst>
          </p:cNvPr>
          <p:cNvSpPr>
            <a:spLocks noGrp="1"/>
          </p:cNvSpPr>
          <p:nvPr>
            <p:ph type="title"/>
          </p:nvPr>
        </p:nvSpPr>
        <p:spPr/>
        <p:txBody>
          <a:bodyPr/>
          <a:lstStyle/>
          <a:p>
            <a:r>
              <a:rPr lang="en-US" dirty="0"/>
              <a:t>GPT-4</a:t>
            </a:r>
          </a:p>
        </p:txBody>
      </p:sp>
      <p:pic>
        <p:nvPicPr>
          <p:cNvPr id="6" name="Picture 5">
            <a:extLst>
              <a:ext uri="{FF2B5EF4-FFF2-40B4-BE49-F238E27FC236}">
                <a16:creationId xmlns:a16="http://schemas.microsoft.com/office/drawing/2014/main" id="{AF649BBE-ED0C-504B-9132-FE6AFFAC7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87" y="1636635"/>
            <a:ext cx="8943969" cy="2067628"/>
          </a:xfrm>
          <a:prstGeom prst="rect">
            <a:avLst/>
          </a:prstGeom>
        </p:spPr>
      </p:pic>
      <p:sp>
        <p:nvSpPr>
          <p:cNvPr id="7" name="TextBox 6">
            <a:extLst>
              <a:ext uri="{FF2B5EF4-FFF2-40B4-BE49-F238E27FC236}">
                <a16:creationId xmlns:a16="http://schemas.microsoft.com/office/drawing/2014/main" id="{A42B9DF6-91F8-DE4F-A1EB-9A5F758D555D}"/>
              </a:ext>
            </a:extLst>
          </p:cNvPr>
          <p:cNvSpPr txBox="1"/>
          <p:nvPr/>
        </p:nvSpPr>
        <p:spPr>
          <a:xfrm>
            <a:off x="874059" y="5198674"/>
            <a:ext cx="4222246" cy="526939"/>
          </a:xfrm>
          <a:prstGeom prst="rect">
            <a:avLst/>
          </a:prstGeom>
          <a:noFill/>
        </p:spPr>
        <p:txBody>
          <a:bodyPr wrap="none" rtlCol="0">
            <a:spAutoFit/>
          </a:bodyPr>
          <a:lstStyle/>
          <a:p>
            <a:r>
              <a:rPr lang="en-US" sz="1412" dirty="0">
                <a:hlinkClick r:id="rId3"/>
              </a:rPr>
              <a:t>https://www.youtube.com/watch?v=rLE0b8_OQMk</a:t>
            </a:r>
            <a:endParaRPr lang="en-US" sz="1412" dirty="0"/>
          </a:p>
          <a:p>
            <a:endParaRPr lang="en-US" sz="1412" dirty="0"/>
          </a:p>
        </p:txBody>
      </p:sp>
      <p:sp>
        <p:nvSpPr>
          <p:cNvPr id="8" name="TextBox 7">
            <a:extLst>
              <a:ext uri="{FF2B5EF4-FFF2-40B4-BE49-F238E27FC236}">
                <a16:creationId xmlns:a16="http://schemas.microsoft.com/office/drawing/2014/main" id="{B4401E72-2C69-BE45-80F2-46B987AF368F}"/>
              </a:ext>
            </a:extLst>
          </p:cNvPr>
          <p:cNvSpPr txBox="1"/>
          <p:nvPr/>
        </p:nvSpPr>
        <p:spPr>
          <a:xfrm>
            <a:off x="1008530" y="4380535"/>
            <a:ext cx="2122441" cy="635559"/>
          </a:xfrm>
          <a:prstGeom prst="rect">
            <a:avLst/>
          </a:prstGeom>
          <a:noFill/>
        </p:spPr>
        <p:txBody>
          <a:bodyPr wrap="none" rtlCol="0">
            <a:spAutoFit/>
          </a:bodyPr>
          <a:lstStyle/>
          <a:p>
            <a:r>
              <a:rPr lang="en-US" sz="2118" dirty="0">
                <a:hlinkClick r:id="rId4"/>
              </a:rPr>
              <a:t>GPT 3 to GPT 4</a:t>
            </a:r>
            <a:endParaRPr lang="en-US" sz="2118" dirty="0"/>
          </a:p>
          <a:p>
            <a:endParaRPr lang="en-US" sz="1412" dirty="0"/>
          </a:p>
        </p:txBody>
      </p:sp>
      <p:sp>
        <p:nvSpPr>
          <p:cNvPr id="3" name="TextBox 2">
            <a:extLst>
              <a:ext uri="{FF2B5EF4-FFF2-40B4-BE49-F238E27FC236}">
                <a16:creationId xmlns:a16="http://schemas.microsoft.com/office/drawing/2014/main" id="{C9F36AEA-B604-4A97-D202-41C8583524DA}"/>
              </a:ext>
            </a:extLst>
          </p:cNvPr>
          <p:cNvSpPr txBox="1"/>
          <p:nvPr/>
        </p:nvSpPr>
        <p:spPr>
          <a:xfrm>
            <a:off x="2458073" y="3782379"/>
            <a:ext cx="3400026" cy="526939"/>
          </a:xfrm>
          <a:prstGeom prst="rect">
            <a:avLst/>
          </a:prstGeom>
          <a:noFill/>
        </p:spPr>
        <p:txBody>
          <a:bodyPr wrap="square" rtlCol="0">
            <a:spAutoFit/>
          </a:bodyPr>
          <a:lstStyle/>
          <a:p>
            <a:r>
              <a:rPr lang="en-US" sz="1412" dirty="0">
                <a:hlinkClick r:id="rId5"/>
              </a:rPr>
              <a:t>https://openai.com/research/gpt-4</a:t>
            </a:r>
            <a:endParaRPr lang="en-US" sz="1412" dirty="0"/>
          </a:p>
          <a:p>
            <a:endParaRPr lang="en-US" sz="1412" dirty="0"/>
          </a:p>
        </p:txBody>
      </p:sp>
    </p:spTree>
    <p:extLst>
      <p:ext uri="{BB962C8B-B14F-4D97-AF65-F5344CB8AC3E}">
        <p14:creationId xmlns:p14="http://schemas.microsoft.com/office/powerpoint/2010/main" val="3365024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17AB9-B17C-B620-7246-9F647F344189}"/>
              </a:ext>
            </a:extLst>
          </p:cNvPr>
          <p:cNvSpPr>
            <a:spLocks noGrp="1"/>
          </p:cNvSpPr>
          <p:nvPr>
            <p:ph type="title"/>
          </p:nvPr>
        </p:nvSpPr>
        <p:spPr/>
        <p:txBody>
          <a:bodyPr/>
          <a:lstStyle/>
          <a:p>
            <a:r>
              <a:rPr lang="en-US" dirty="0"/>
              <a:t>GPT-4</a:t>
            </a:r>
          </a:p>
        </p:txBody>
      </p:sp>
      <p:pic>
        <p:nvPicPr>
          <p:cNvPr id="5" name="Picture 4" descr="Chart&#10;&#10;Description automatically generated">
            <a:extLst>
              <a:ext uri="{FF2B5EF4-FFF2-40B4-BE49-F238E27FC236}">
                <a16:creationId xmlns:a16="http://schemas.microsoft.com/office/drawing/2014/main" id="{3EEA09BE-8BDA-3A84-3752-C46885D72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98" y="1787674"/>
            <a:ext cx="8176851" cy="4129368"/>
          </a:xfrm>
          <a:prstGeom prst="rect">
            <a:avLst/>
          </a:prstGeom>
        </p:spPr>
      </p:pic>
    </p:spTree>
    <p:extLst>
      <p:ext uri="{BB962C8B-B14F-4D97-AF65-F5344CB8AC3E}">
        <p14:creationId xmlns:p14="http://schemas.microsoft.com/office/powerpoint/2010/main" val="42804561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BDF6-79EF-0293-B141-7C05931CBF98}"/>
              </a:ext>
            </a:extLst>
          </p:cNvPr>
          <p:cNvSpPr>
            <a:spLocks noGrp="1"/>
          </p:cNvSpPr>
          <p:nvPr>
            <p:ph type="title"/>
          </p:nvPr>
        </p:nvSpPr>
        <p:spPr/>
        <p:txBody>
          <a:bodyPr/>
          <a:lstStyle/>
          <a:p>
            <a:endParaRPr lang="en-US"/>
          </a:p>
        </p:txBody>
      </p:sp>
      <p:pic>
        <p:nvPicPr>
          <p:cNvPr id="9" name="Content Placeholder 8" descr="A picture containing text, screenshot, font, number&#10;&#10;Description automatically generated">
            <a:extLst>
              <a:ext uri="{FF2B5EF4-FFF2-40B4-BE49-F238E27FC236}">
                <a16:creationId xmlns:a16="http://schemas.microsoft.com/office/drawing/2014/main" id="{B9B60B8A-C85D-B653-6227-D7B1260B79B6}"/>
              </a:ext>
            </a:extLst>
          </p:cNvPr>
          <p:cNvPicPr>
            <a:picLocks noGrp="1" noChangeAspect="1"/>
          </p:cNvPicPr>
          <p:nvPr>
            <p:ph idx="1"/>
          </p:nvPr>
        </p:nvPicPr>
        <p:blipFill>
          <a:blip r:embed="rId2"/>
          <a:stretch>
            <a:fillRect/>
          </a:stretch>
        </p:blipFill>
        <p:spPr>
          <a:xfrm>
            <a:off x="730750" y="838200"/>
            <a:ext cx="8198351" cy="5410200"/>
          </a:xfrm>
        </p:spPr>
      </p:pic>
      <p:sp>
        <p:nvSpPr>
          <p:cNvPr id="3" name="TextBox 2">
            <a:extLst>
              <a:ext uri="{FF2B5EF4-FFF2-40B4-BE49-F238E27FC236}">
                <a16:creationId xmlns:a16="http://schemas.microsoft.com/office/drawing/2014/main" id="{8B088E4F-E9F2-07CD-3238-421E442C53E0}"/>
              </a:ext>
            </a:extLst>
          </p:cNvPr>
          <p:cNvSpPr txBox="1"/>
          <p:nvPr/>
        </p:nvSpPr>
        <p:spPr>
          <a:xfrm>
            <a:off x="1524000" y="6400800"/>
            <a:ext cx="1380506" cy="338554"/>
          </a:xfrm>
          <a:prstGeom prst="rect">
            <a:avLst/>
          </a:prstGeom>
          <a:noFill/>
        </p:spPr>
        <p:txBody>
          <a:bodyPr wrap="none" rtlCol="0">
            <a:spAutoFit/>
          </a:bodyPr>
          <a:lstStyle/>
          <a:p>
            <a:r>
              <a:rPr lang="en-US" dirty="0" err="1"/>
              <a:t>Bubeck</a:t>
            </a:r>
            <a:r>
              <a:rPr lang="en-US" dirty="0"/>
              <a:t> 2023</a:t>
            </a:r>
          </a:p>
        </p:txBody>
      </p:sp>
    </p:spTree>
    <p:extLst>
      <p:ext uri="{BB962C8B-B14F-4D97-AF65-F5344CB8AC3E}">
        <p14:creationId xmlns:p14="http://schemas.microsoft.com/office/powerpoint/2010/main" val="3047999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E039-7881-19DF-190D-E2F2373F1526}"/>
              </a:ext>
            </a:extLst>
          </p:cNvPr>
          <p:cNvSpPr>
            <a:spLocks noGrp="1"/>
          </p:cNvSpPr>
          <p:nvPr>
            <p:ph type="title"/>
          </p:nvPr>
        </p:nvSpPr>
        <p:spPr/>
        <p:txBody>
          <a:bodyPr/>
          <a:lstStyle/>
          <a:p>
            <a:r>
              <a:rPr lang="en-US" dirty="0">
                <a:solidFill>
                  <a:srgbClr val="FF0000"/>
                </a:solidFill>
              </a:rPr>
              <a:t>Language Competence</a:t>
            </a:r>
          </a:p>
        </p:txBody>
      </p:sp>
      <p:sp>
        <p:nvSpPr>
          <p:cNvPr id="3" name="Content Placeholder 2">
            <a:extLst>
              <a:ext uri="{FF2B5EF4-FFF2-40B4-BE49-F238E27FC236}">
                <a16:creationId xmlns:a16="http://schemas.microsoft.com/office/drawing/2014/main" id="{4119BA35-44CA-9C57-C698-4D189D8DAED0}"/>
              </a:ext>
            </a:extLst>
          </p:cNvPr>
          <p:cNvSpPr>
            <a:spLocks noGrp="1"/>
          </p:cNvSpPr>
          <p:nvPr>
            <p:ph idx="1"/>
          </p:nvPr>
        </p:nvSpPr>
        <p:spPr/>
        <p:txBody>
          <a:bodyPr/>
          <a:lstStyle/>
          <a:p>
            <a:r>
              <a:rPr lang="en-US" dirty="0"/>
              <a:t>Two different aspects of language use: </a:t>
            </a:r>
          </a:p>
          <a:p>
            <a:pPr lvl="1"/>
            <a:r>
              <a:rPr lang="en-US" dirty="0"/>
              <a:t>formal linguistic competence, which includes knowledge of rules and patterns of a given language</a:t>
            </a:r>
          </a:p>
          <a:p>
            <a:pPr lvl="1"/>
            <a:r>
              <a:rPr lang="en-US" dirty="0"/>
              <a:t>functional linguistic competence, a host of cognitive abilities required for language understanding and use in the real world.</a:t>
            </a:r>
          </a:p>
        </p:txBody>
      </p:sp>
      <p:sp>
        <p:nvSpPr>
          <p:cNvPr id="4" name="TextBox 3">
            <a:extLst>
              <a:ext uri="{FF2B5EF4-FFF2-40B4-BE49-F238E27FC236}">
                <a16:creationId xmlns:a16="http://schemas.microsoft.com/office/drawing/2014/main" id="{90420569-FABB-7F52-8838-F7F1FC458EC4}"/>
              </a:ext>
            </a:extLst>
          </p:cNvPr>
          <p:cNvSpPr txBox="1"/>
          <p:nvPr/>
        </p:nvSpPr>
        <p:spPr>
          <a:xfrm>
            <a:off x="1447800" y="6126163"/>
            <a:ext cx="5990614" cy="584775"/>
          </a:xfrm>
          <a:prstGeom prst="rect">
            <a:avLst/>
          </a:prstGeom>
          <a:noFill/>
        </p:spPr>
        <p:txBody>
          <a:bodyPr wrap="none" rtlCol="0">
            <a:spAutoFit/>
          </a:bodyPr>
          <a:lstStyle/>
          <a:p>
            <a:r>
              <a:rPr lang="en-US" b="0" i="0" u="none" strike="noStrike" dirty="0">
                <a:solidFill>
                  <a:srgbClr val="000000"/>
                </a:solidFill>
                <a:effectLst/>
                <a:latin typeface="times new roman" panose="02020603050405020304" pitchFamily="18" charset="0"/>
              </a:rPr>
              <a:t>“</a:t>
            </a:r>
            <a:r>
              <a:rPr lang="en-US" b="0" i="0" u="sng" dirty="0">
                <a:solidFill>
                  <a:srgbClr val="43657F"/>
                </a:solidFill>
                <a:effectLst/>
                <a:latin typeface="times new roman" panose="02020603050405020304" pitchFamily="18" charset="0"/>
                <a:hlinkClick r:id="rId2"/>
              </a:rPr>
              <a:t>Dissociating Language and Thought in Large Language Models: a </a:t>
            </a:r>
          </a:p>
          <a:p>
            <a:r>
              <a:rPr lang="en-US" b="0" i="0" u="sng" dirty="0">
                <a:solidFill>
                  <a:srgbClr val="43657F"/>
                </a:solidFill>
                <a:effectLst/>
                <a:latin typeface="times new roman" panose="02020603050405020304" pitchFamily="18" charset="0"/>
                <a:hlinkClick r:id="rId2"/>
              </a:rPr>
              <a:t>Cognitive Perspective</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3"/>
              </a:rPr>
              <a:t>Kyle Mahowald</a:t>
            </a:r>
            <a:r>
              <a:rPr lang="en-US" dirty="0">
                <a:solidFill>
                  <a:srgbClr val="000000"/>
                </a:solidFill>
                <a:latin typeface="times new roman" panose="02020603050405020304" pitchFamily="18" charset="0"/>
              </a:rPr>
              <a:t>,</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4"/>
              </a:rPr>
              <a:t>Anna Ivanova</a:t>
            </a:r>
            <a:r>
              <a:rPr lang="en-US" b="0" i="0" u="sng" dirty="0">
                <a:solidFill>
                  <a:srgbClr val="43657F"/>
                </a:solidFill>
                <a:effectLst/>
                <a:latin typeface="times new roman" panose="02020603050405020304" pitchFamily="18" charset="0"/>
              </a:rPr>
              <a:t> et. al</a:t>
            </a:r>
            <a:r>
              <a:rPr lang="en-US" b="0" i="0" u="none" strike="noStrike"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28655421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E039-7881-19DF-190D-E2F2373F1526}"/>
              </a:ext>
            </a:extLst>
          </p:cNvPr>
          <p:cNvSpPr>
            <a:spLocks noGrp="1"/>
          </p:cNvSpPr>
          <p:nvPr>
            <p:ph type="title"/>
          </p:nvPr>
        </p:nvSpPr>
        <p:spPr/>
        <p:txBody>
          <a:bodyPr/>
          <a:lstStyle/>
          <a:p>
            <a:r>
              <a:rPr lang="en-US" dirty="0">
                <a:solidFill>
                  <a:srgbClr val="FF0000"/>
                </a:solidFill>
              </a:rPr>
              <a:t>Language Competence</a:t>
            </a:r>
          </a:p>
        </p:txBody>
      </p:sp>
      <p:sp>
        <p:nvSpPr>
          <p:cNvPr id="3" name="Content Placeholder 2">
            <a:extLst>
              <a:ext uri="{FF2B5EF4-FFF2-40B4-BE49-F238E27FC236}">
                <a16:creationId xmlns:a16="http://schemas.microsoft.com/office/drawing/2014/main" id="{4119BA35-44CA-9C57-C698-4D189D8DAED0}"/>
              </a:ext>
            </a:extLst>
          </p:cNvPr>
          <p:cNvSpPr>
            <a:spLocks noGrp="1"/>
          </p:cNvSpPr>
          <p:nvPr>
            <p:ph idx="1"/>
          </p:nvPr>
        </p:nvSpPr>
        <p:spPr/>
        <p:txBody>
          <a:bodyPr/>
          <a:lstStyle/>
          <a:p>
            <a:r>
              <a:rPr lang="en-US" dirty="0"/>
              <a:t>LLMs seem to have only formal linguistic competence</a:t>
            </a:r>
          </a:p>
          <a:p>
            <a:r>
              <a:rPr lang="en-US" dirty="0"/>
              <a:t>They don’t understand what they are saying.</a:t>
            </a:r>
          </a:p>
          <a:p>
            <a:r>
              <a:rPr lang="en-US" dirty="0"/>
              <a:t>Misunderstanding by humans is due to the fallacy</a:t>
            </a:r>
          </a:p>
          <a:p>
            <a:pPr marL="0" indent="0">
              <a:buNone/>
            </a:pPr>
            <a:r>
              <a:rPr lang="en-US" dirty="0"/>
              <a:t>          Good at language -&gt; good at thought</a:t>
            </a:r>
          </a:p>
        </p:txBody>
      </p:sp>
      <p:sp>
        <p:nvSpPr>
          <p:cNvPr id="4" name="TextBox 3">
            <a:extLst>
              <a:ext uri="{FF2B5EF4-FFF2-40B4-BE49-F238E27FC236}">
                <a16:creationId xmlns:a16="http://schemas.microsoft.com/office/drawing/2014/main" id="{90420569-FABB-7F52-8838-F7F1FC458EC4}"/>
              </a:ext>
            </a:extLst>
          </p:cNvPr>
          <p:cNvSpPr txBox="1"/>
          <p:nvPr/>
        </p:nvSpPr>
        <p:spPr>
          <a:xfrm>
            <a:off x="1447800" y="6126163"/>
            <a:ext cx="5990614" cy="584775"/>
          </a:xfrm>
          <a:prstGeom prst="rect">
            <a:avLst/>
          </a:prstGeom>
          <a:noFill/>
        </p:spPr>
        <p:txBody>
          <a:bodyPr wrap="none" rtlCol="0">
            <a:spAutoFit/>
          </a:bodyPr>
          <a:lstStyle/>
          <a:p>
            <a:r>
              <a:rPr lang="en-US" b="0" i="0" u="none" strike="noStrike" dirty="0">
                <a:solidFill>
                  <a:srgbClr val="000000"/>
                </a:solidFill>
                <a:effectLst/>
                <a:latin typeface="times new roman" panose="02020603050405020304" pitchFamily="18" charset="0"/>
              </a:rPr>
              <a:t>“</a:t>
            </a:r>
            <a:r>
              <a:rPr lang="en-US" b="0" i="0" u="sng" dirty="0">
                <a:solidFill>
                  <a:srgbClr val="43657F"/>
                </a:solidFill>
                <a:effectLst/>
                <a:latin typeface="times new roman" panose="02020603050405020304" pitchFamily="18" charset="0"/>
                <a:hlinkClick r:id="rId2"/>
              </a:rPr>
              <a:t>Dissociating Language and Thought in Large Language Models: a </a:t>
            </a:r>
          </a:p>
          <a:p>
            <a:r>
              <a:rPr lang="en-US" b="0" i="0" u="sng" dirty="0">
                <a:solidFill>
                  <a:srgbClr val="43657F"/>
                </a:solidFill>
                <a:effectLst/>
                <a:latin typeface="times new roman" panose="02020603050405020304" pitchFamily="18" charset="0"/>
                <a:hlinkClick r:id="rId2"/>
              </a:rPr>
              <a:t>Cognitive Perspective</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3"/>
              </a:rPr>
              <a:t>Kyle Mahowald</a:t>
            </a:r>
            <a:r>
              <a:rPr lang="en-US" dirty="0">
                <a:solidFill>
                  <a:srgbClr val="000000"/>
                </a:solidFill>
                <a:latin typeface="times new roman" panose="02020603050405020304" pitchFamily="18" charset="0"/>
              </a:rPr>
              <a:t>,</a:t>
            </a:r>
            <a:r>
              <a:rPr lang="en-US" b="0" i="0" u="none" strike="noStrike" dirty="0">
                <a:solidFill>
                  <a:srgbClr val="000000"/>
                </a:solidFill>
                <a:effectLst/>
                <a:latin typeface="times new roman" panose="02020603050405020304" pitchFamily="18" charset="0"/>
              </a:rPr>
              <a:t> </a:t>
            </a:r>
            <a:r>
              <a:rPr lang="en-US" b="0" i="0" u="sng" dirty="0">
                <a:solidFill>
                  <a:srgbClr val="43657F"/>
                </a:solidFill>
                <a:effectLst/>
                <a:latin typeface="times new roman" panose="02020603050405020304" pitchFamily="18" charset="0"/>
                <a:hlinkClick r:id="rId4"/>
              </a:rPr>
              <a:t>Anna Ivanova</a:t>
            </a:r>
            <a:r>
              <a:rPr lang="en-US" b="0" i="0" u="sng" dirty="0">
                <a:solidFill>
                  <a:srgbClr val="43657F"/>
                </a:solidFill>
                <a:effectLst/>
                <a:latin typeface="times new roman" panose="02020603050405020304" pitchFamily="18" charset="0"/>
              </a:rPr>
              <a:t> et. al</a:t>
            </a:r>
            <a:r>
              <a:rPr lang="en-US" b="0" i="0" u="none" strike="noStrike"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187874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52413D48-0ED0-D049-B4A9-B70019476227}"/>
              </a:ext>
            </a:extLst>
          </p:cNvPr>
          <p:cNvSpPr>
            <a:spLocks noGrp="1"/>
          </p:cNvSpPr>
          <p:nvPr>
            <p:ph type="title"/>
          </p:nvPr>
        </p:nvSpPr>
        <p:spPr/>
        <p:txBody>
          <a:bodyPr/>
          <a:lstStyle/>
          <a:p>
            <a:r>
              <a:rPr lang="en-US" altLang="en-US" dirty="0">
                <a:solidFill>
                  <a:srgbClr val="FF0000"/>
                </a:solidFill>
              </a:rPr>
              <a:t>What is machine learning?</a:t>
            </a:r>
          </a:p>
        </p:txBody>
      </p:sp>
      <p:sp>
        <p:nvSpPr>
          <p:cNvPr id="3" name="Content Placeholder 2">
            <a:extLst>
              <a:ext uri="{FF2B5EF4-FFF2-40B4-BE49-F238E27FC236}">
                <a16:creationId xmlns:a16="http://schemas.microsoft.com/office/drawing/2014/main" id="{83B4A5B3-F8C3-A74E-B5D4-D29D49B467F1}"/>
              </a:ext>
            </a:extLst>
          </p:cNvPr>
          <p:cNvSpPr>
            <a:spLocks noGrp="1"/>
          </p:cNvSpPr>
          <p:nvPr>
            <p:ph idx="1"/>
          </p:nvPr>
        </p:nvSpPr>
        <p:spPr>
          <a:xfrm>
            <a:off x="304800" y="1524000"/>
            <a:ext cx="8229600" cy="4876800"/>
          </a:xfrm>
        </p:spPr>
        <p:txBody>
          <a:bodyPr>
            <a:normAutofit fontScale="85000" lnSpcReduction="20000"/>
          </a:bodyPr>
          <a:lstStyle/>
          <a:p>
            <a:pPr>
              <a:defRPr/>
            </a:pPr>
            <a:r>
              <a:rPr lang="en-US" altLang="zh-TW" dirty="0"/>
              <a:t>A branch of </a:t>
            </a:r>
            <a:r>
              <a:rPr lang="en-US" altLang="zh-TW" b="1" dirty="0"/>
              <a:t>artificial intelligence</a:t>
            </a:r>
            <a:r>
              <a:rPr lang="en-US" altLang="zh-TW" dirty="0"/>
              <a:t>, concerned with the design and development of algorithms that allow computers to change their behavior based on empirical data</a:t>
            </a:r>
          </a:p>
          <a:p>
            <a:pPr lvl="1">
              <a:defRPr/>
            </a:pPr>
            <a:r>
              <a:rPr lang="en-US" altLang="en-US" b="1" dirty="0"/>
              <a:t>Data driven</a:t>
            </a:r>
          </a:p>
          <a:p>
            <a:pPr lvl="1">
              <a:defRPr/>
            </a:pPr>
            <a:r>
              <a:rPr lang="en-US" altLang="en-US" dirty="0"/>
              <a:t>Automating automation</a:t>
            </a:r>
          </a:p>
          <a:p>
            <a:pPr lvl="1">
              <a:defRPr/>
            </a:pPr>
            <a:r>
              <a:rPr lang="en-US" altLang="en-US" dirty="0"/>
              <a:t>Getting computers to program themselves</a:t>
            </a:r>
          </a:p>
          <a:p>
            <a:pPr lvl="1">
              <a:defRPr/>
            </a:pPr>
            <a:r>
              <a:rPr lang="en-US" altLang="en-US" dirty="0"/>
              <a:t>Since writing software can be a bottleneck, let the data do the work instead!</a:t>
            </a:r>
            <a:endParaRPr lang="en-US" altLang="zh-TW" dirty="0"/>
          </a:p>
          <a:p>
            <a:pPr>
              <a:defRPr/>
            </a:pPr>
            <a:r>
              <a:rPr lang="en-US" altLang="zh-TW" dirty="0"/>
              <a:t>Intelligence requires knowledge, thus computers  acquire knowledge but through data</a:t>
            </a:r>
          </a:p>
          <a:p>
            <a:pPr>
              <a:defRPr/>
            </a:pPr>
            <a:r>
              <a:rPr lang="en-US" altLang="zh-TW" i="1" dirty="0">
                <a:solidFill>
                  <a:srgbClr val="0070C0"/>
                </a:solidFill>
              </a:rPr>
              <a:t>Currently, the most successful application method in AI and is usually what is meant by AI</a:t>
            </a:r>
            <a:endParaRPr lang="zh-TW" altLang="en-US" i="1" dirty="0">
              <a:solidFill>
                <a:srgbClr val="0070C0"/>
              </a:solidFill>
            </a:endParaRPr>
          </a:p>
          <a:p>
            <a:pPr>
              <a:defRPr/>
            </a:pPr>
            <a:endParaRPr lang="en-US" dirty="0"/>
          </a:p>
        </p:txBody>
      </p:sp>
    </p:spTree>
    <p:extLst>
      <p:ext uri="{BB962C8B-B14F-4D97-AF65-F5344CB8AC3E}">
        <p14:creationId xmlns:p14="http://schemas.microsoft.com/office/powerpoint/2010/main" val="1407866467"/>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BFD2-05A5-46B6-E1D9-E0742AADCB34}"/>
              </a:ext>
            </a:extLst>
          </p:cNvPr>
          <p:cNvSpPr>
            <a:spLocks noGrp="1"/>
          </p:cNvSpPr>
          <p:nvPr>
            <p:ph type="title"/>
          </p:nvPr>
        </p:nvSpPr>
        <p:spPr/>
        <p:txBody>
          <a:bodyPr/>
          <a:lstStyle/>
          <a:p>
            <a:endParaRPr lang="en-US"/>
          </a:p>
        </p:txBody>
      </p:sp>
      <p:pic>
        <p:nvPicPr>
          <p:cNvPr id="5" name="Content Placeholder 4" descr="A screenshot of a computer screen&#10;&#10;Description automatically generated with low confidence">
            <a:extLst>
              <a:ext uri="{FF2B5EF4-FFF2-40B4-BE49-F238E27FC236}">
                <a16:creationId xmlns:a16="http://schemas.microsoft.com/office/drawing/2014/main" id="{A30D97E4-0772-A2AD-E5DF-2F29098CE5A3}"/>
              </a:ext>
            </a:extLst>
          </p:cNvPr>
          <p:cNvPicPr>
            <a:picLocks noGrp="1" noChangeAspect="1"/>
          </p:cNvPicPr>
          <p:nvPr>
            <p:ph idx="1"/>
          </p:nvPr>
        </p:nvPicPr>
        <p:blipFill>
          <a:blip r:embed="rId2"/>
          <a:stretch>
            <a:fillRect/>
          </a:stretch>
        </p:blipFill>
        <p:spPr>
          <a:xfrm>
            <a:off x="76200" y="152400"/>
            <a:ext cx="8963063" cy="6138212"/>
          </a:xfrm>
        </p:spPr>
      </p:pic>
      <p:sp>
        <p:nvSpPr>
          <p:cNvPr id="3" name="TextBox 2">
            <a:extLst>
              <a:ext uri="{FF2B5EF4-FFF2-40B4-BE49-F238E27FC236}">
                <a16:creationId xmlns:a16="http://schemas.microsoft.com/office/drawing/2014/main" id="{572B831D-7E5A-5CFF-9349-54626D07A54B}"/>
              </a:ext>
            </a:extLst>
          </p:cNvPr>
          <p:cNvSpPr txBox="1"/>
          <p:nvPr/>
        </p:nvSpPr>
        <p:spPr>
          <a:xfrm>
            <a:off x="1905000" y="6553200"/>
            <a:ext cx="1447832" cy="307777"/>
          </a:xfrm>
          <a:prstGeom prst="rect">
            <a:avLst/>
          </a:prstGeom>
          <a:noFill/>
        </p:spPr>
        <p:txBody>
          <a:bodyPr wrap="none" rtlCol="0">
            <a:spAutoFit/>
          </a:bodyPr>
          <a:lstStyle/>
          <a:p>
            <a:r>
              <a:rPr lang="en-US" sz="1400" dirty="0" err="1"/>
              <a:t>Mahowald</a:t>
            </a:r>
            <a:r>
              <a:rPr lang="en-US" sz="1400" dirty="0"/>
              <a:t> 2023</a:t>
            </a:r>
          </a:p>
        </p:txBody>
      </p:sp>
    </p:spTree>
    <p:extLst>
      <p:ext uri="{BB962C8B-B14F-4D97-AF65-F5344CB8AC3E}">
        <p14:creationId xmlns:p14="http://schemas.microsoft.com/office/powerpoint/2010/main" val="775021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70282-9398-F58C-F1D8-65377A8EB37A}"/>
              </a:ext>
            </a:extLst>
          </p:cNvPr>
          <p:cNvSpPr>
            <a:spLocks noGrp="1"/>
          </p:cNvSpPr>
          <p:nvPr>
            <p:ph type="title"/>
          </p:nvPr>
        </p:nvSpPr>
        <p:spPr/>
        <p:txBody>
          <a:bodyPr/>
          <a:lstStyle/>
          <a:p>
            <a:endParaRPr lang="en-US"/>
          </a:p>
        </p:txBody>
      </p:sp>
      <p:pic>
        <p:nvPicPr>
          <p:cNvPr id="5" name="Content Placeholder 4" descr="A screenshot of a computer screen&#10;&#10;Description automatically generated with low confidence">
            <a:extLst>
              <a:ext uri="{FF2B5EF4-FFF2-40B4-BE49-F238E27FC236}">
                <a16:creationId xmlns:a16="http://schemas.microsoft.com/office/drawing/2014/main" id="{EC9B6A15-2E16-0F65-86F8-E6AD0976BD39}"/>
              </a:ext>
            </a:extLst>
          </p:cNvPr>
          <p:cNvPicPr>
            <a:picLocks noGrp="1" noChangeAspect="1"/>
          </p:cNvPicPr>
          <p:nvPr>
            <p:ph idx="1"/>
          </p:nvPr>
        </p:nvPicPr>
        <p:blipFill>
          <a:blip r:embed="rId2"/>
          <a:stretch>
            <a:fillRect/>
          </a:stretch>
        </p:blipFill>
        <p:spPr>
          <a:xfrm>
            <a:off x="152400" y="274638"/>
            <a:ext cx="8686800" cy="6133619"/>
          </a:xfrm>
        </p:spPr>
      </p:pic>
      <p:sp>
        <p:nvSpPr>
          <p:cNvPr id="3" name="TextBox 2">
            <a:extLst>
              <a:ext uri="{FF2B5EF4-FFF2-40B4-BE49-F238E27FC236}">
                <a16:creationId xmlns:a16="http://schemas.microsoft.com/office/drawing/2014/main" id="{C22C5C9F-6087-1DB6-536E-FC57134DA34E}"/>
              </a:ext>
            </a:extLst>
          </p:cNvPr>
          <p:cNvSpPr txBox="1"/>
          <p:nvPr/>
        </p:nvSpPr>
        <p:spPr>
          <a:xfrm>
            <a:off x="1905000" y="6553200"/>
            <a:ext cx="1447832" cy="307777"/>
          </a:xfrm>
          <a:prstGeom prst="rect">
            <a:avLst/>
          </a:prstGeom>
          <a:noFill/>
        </p:spPr>
        <p:txBody>
          <a:bodyPr wrap="none" rtlCol="0">
            <a:spAutoFit/>
          </a:bodyPr>
          <a:lstStyle/>
          <a:p>
            <a:r>
              <a:rPr lang="en-US" sz="1400" dirty="0" err="1"/>
              <a:t>Mahowald</a:t>
            </a:r>
            <a:r>
              <a:rPr lang="en-US" sz="1400" dirty="0"/>
              <a:t> 2023</a:t>
            </a:r>
          </a:p>
        </p:txBody>
      </p:sp>
    </p:spTree>
    <p:extLst>
      <p:ext uri="{BB962C8B-B14F-4D97-AF65-F5344CB8AC3E}">
        <p14:creationId xmlns:p14="http://schemas.microsoft.com/office/powerpoint/2010/main" val="4029459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4D38-1163-19AF-2A4D-B94EB7AC534B}"/>
              </a:ext>
            </a:extLst>
          </p:cNvPr>
          <p:cNvSpPr>
            <a:spLocks noGrp="1"/>
          </p:cNvSpPr>
          <p:nvPr>
            <p:ph type="title"/>
          </p:nvPr>
        </p:nvSpPr>
        <p:spPr>
          <a:xfrm>
            <a:off x="2487706" y="241684"/>
            <a:ext cx="4773706" cy="597448"/>
          </a:xfrm>
        </p:spPr>
        <p:txBody>
          <a:bodyPr/>
          <a:lstStyle/>
          <a:p>
            <a:r>
              <a:rPr lang="en-US" dirty="0">
                <a:solidFill>
                  <a:srgbClr val="FF0000"/>
                </a:solidFill>
              </a:rPr>
              <a:t>LLMs challenges</a:t>
            </a:r>
          </a:p>
        </p:txBody>
      </p:sp>
      <p:sp>
        <p:nvSpPr>
          <p:cNvPr id="3" name="Text Placeholder 2">
            <a:extLst>
              <a:ext uri="{FF2B5EF4-FFF2-40B4-BE49-F238E27FC236}">
                <a16:creationId xmlns:a16="http://schemas.microsoft.com/office/drawing/2014/main" id="{A03EE2A2-D5FC-4BE4-57E9-935B3106423F}"/>
              </a:ext>
            </a:extLst>
          </p:cNvPr>
          <p:cNvSpPr>
            <a:spLocks noGrp="1"/>
          </p:cNvSpPr>
          <p:nvPr>
            <p:ph type="body" idx="1"/>
          </p:nvPr>
        </p:nvSpPr>
        <p:spPr>
          <a:xfrm>
            <a:off x="652183" y="806824"/>
            <a:ext cx="7839635" cy="5214097"/>
          </a:xfrm>
        </p:spPr>
        <p:txBody>
          <a:bodyPr/>
          <a:lstStyle/>
          <a:p>
            <a:pPr marL="403433" indent="-403433">
              <a:buFont typeface="Arial" panose="020B0604020202020204" pitchFamily="34" charset="0"/>
              <a:buChar char="•"/>
            </a:pPr>
            <a:r>
              <a:rPr lang="en-US" dirty="0"/>
              <a:t>Inconsistent accuracy - fabrications</a:t>
            </a:r>
          </a:p>
          <a:p>
            <a:pPr marL="403433" indent="-403433">
              <a:buFont typeface="Arial" panose="020B0604020202020204" pitchFamily="34" charset="0"/>
              <a:buChar char="•"/>
            </a:pPr>
            <a:endParaRPr lang="en-US" dirty="0"/>
          </a:p>
          <a:p>
            <a:pPr marL="403433" indent="-403433">
              <a:buFont typeface="Arial" panose="020B0604020202020204" pitchFamily="34" charset="0"/>
              <a:buChar char="•"/>
            </a:pPr>
            <a:r>
              <a:rPr lang="en-US" dirty="0"/>
              <a:t>Lack of useful languages and data (tables, graphs) (much is not on the web)</a:t>
            </a:r>
          </a:p>
          <a:p>
            <a:pPr marL="403433" indent="-403433">
              <a:buFont typeface="Arial" panose="020B0604020202020204" pitchFamily="34" charset="0"/>
              <a:buChar char="•"/>
            </a:pPr>
            <a:endParaRPr lang="en-US" dirty="0"/>
          </a:p>
          <a:p>
            <a:pPr marL="403433" indent="-403433">
              <a:buFont typeface="Arial" panose="020B0604020202020204" pitchFamily="34" charset="0"/>
              <a:buChar char="•"/>
            </a:pPr>
            <a:r>
              <a:rPr lang="en-US" dirty="0"/>
              <a:t>Limited controllability</a:t>
            </a:r>
          </a:p>
          <a:p>
            <a:pPr marL="403433" indent="-403433">
              <a:buFont typeface="Arial" panose="020B0604020202020204" pitchFamily="34" charset="0"/>
              <a:buChar char="•"/>
            </a:pPr>
            <a:endParaRPr lang="en-US" dirty="0"/>
          </a:p>
          <a:p>
            <a:pPr marL="403433" indent="-403433">
              <a:buFont typeface="Arial" panose="020B0604020202020204" pitchFamily="34" charset="0"/>
              <a:buChar char="•"/>
            </a:pPr>
            <a:r>
              <a:rPr lang="en-US" dirty="0"/>
              <a:t>Stale training data</a:t>
            </a:r>
          </a:p>
          <a:p>
            <a:pPr marL="403433" indent="-403433">
              <a:buFont typeface="Arial" panose="020B0604020202020204" pitchFamily="34" charset="0"/>
              <a:buChar char="•"/>
            </a:pPr>
            <a:endParaRPr lang="en-US" dirty="0"/>
          </a:p>
          <a:p>
            <a:pPr marL="403433" indent="-403433">
              <a:buFont typeface="Arial" panose="020B0604020202020204" pitchFamily="34" charset="0"/>
              <a:buChar char="•"/>
            </a:pPr>
            <a:r>
              <a:rPr lang="en-US" dirty="0"/>
              <a:t>Personal data risk</a:t>
            </a:r>
          </a:p>
          <a:p>
            <a:pPr marL="403433" indent="-403433">
              <a:buFont typeface="Arial" panose="020B0604020202020204" pitchFamily="34" charset="0"/>
              <a:buChar char="•"/>
            </a:pPr>
            <a:endParaRPr lang="en-US" dirty="0"/>
          </a:p>
          <a:p>
            <a:pPr marL="403433" indent="-403433">
              <a:buFont typeface="Arial" panose="020B0604020202020204" pitchFamily="34" charset="0"/>
              <a:buChar char="•"/>
            </a:pPr>
            <a:r>
              <a:rPr lang="en-US" dirty="0"/>
              <a:t>Reasoning issues  - explain results</a:t>
            </a:r>
          </a:p>
        </p:txBody>
      </p:sp>
      <p:sp>
        <p:nvSpPr>
          <p:cNvPr id="4" name="TextBox 3">
            <a:extLst>
              <a:ext uri="{FF2B5EF4-FFF2-40B4-BE49-F238E27FC236}">
                <a16:creationId xmlns:a16="http://schemas.microsoft.com/office/drawing/2014/main" id="{4DA818F7-305F-2A14-5420-415CCA56943E}"/>
              </a:ext>
            </a:extLst>
          </p:cNvPr>
          <p:cNvSpPr txBox="1"/>
          <p:nvPr/>
        </p:nvSpPr>
        <p:spPr>
          <a:xfrm>
            <a:off x="6790765" y="6260180"/>
            <a:ext cx="1172116" cy="309637"/>
          </a:xfrm>
          <a:prstGeom prst="rect">
            <a:avLst/>
          </a:prstGeom>
          <a:noFill/>
        </p:spPr>
        <p:txBody>
          <a:bodyPr wrap="none" rtlCol="0">
            <a:spAutoFit/>
          </a:bodyPr>
          <a:lstStyle/>
          <a:p>
            <a:r>
              <a:rPr lang="en-US" sz="1412" dirty="0"/>
              <a:t>Margo </a:t>
            </a:r>
            <a:r>
              <a:rPr lang="en-US" sz="1412" dirty="0" err="1"/>
              <a:t>Poda</a:t>
            </a:r>
            <a:endParaRPr lang="en-US" sz="1412" dirty="0"/>
          </a:p>
        </p:txBody>
      </p:sp>
    </p:spTree>
    <p:extLst>
      <p:ext uri="{BB962C8B-B14F-4D97-AF65-F5344CB8AC3E}">
        <p14:creationId xmlns:p14="http://schemas.microsoft.com/office/powerpoint/2010/main" val="978329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E8395-B769-E732-52C8-8CDC105E9DE6}"/>
              </a:ext>
            </a:extLst>
          </p:cNvPr>
          <p:cNvSpPr>
            <a:spLocks noGrp="1"/>
          </p:cNvSpPr>
          <p:nvPr>
            <p:ph type="title"/>
          </p:nvPr>
        </p:nvSpPr>
        <p:spPr>
          <a:xfrm>
            <a:off x="2466992" y="336177"/>
            <a:ext cx="4430517" cy="1194897"/>
          </a:xfrm>
        </p:spPr>
        <p:txBody>
          <a:bodyPr/>
          <a:lstStyle/>
          <a:p>
            <a:r>
              <a:rPr lang="en-US" dirty="0">
                <a:solidFill>
                  <a:srgbClr val="FF0000"/>
                </a:solidFill>
              </a:rPr>
              <a:t>Running out of Data?</a:t>
            </a:r>
          </a:p>
        </p:txBody>
      </p:sp>
      <p:pic>
        <p:nvPicPr>
          <p:cNvPr id="5" name="Picture 4" descr="Chart&#10;&#10;Description automatically generated">
            <a:extLst>
              <a:ext uri="{FF2B5EF4-FFF2-40B4-BE49-F238E27FC236}">
                <a16:creationId xmlns:a16="http://schemas.microsoft.com/office/drawing/2014/main" id="{B1913CCC-D0DE-2C5E-4419-848B45814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1955791"/>
            <a:ext cx="9095561" cy="3019621"/>
          </a:xfrm>
          <a:prstGeom prst="rect">
            <a:avLst/>
          </a:prstGeom>
        </p:spPr>
      </p:pic>
      <p:sp>
        <p:nvSpPr>
          <p:cNvPr id="6" name="TextBox 5">
            <a:extLst>
              <a:ext uri="{FF2B5EF4-FFF2-40B4-BE49-F238E27FC236}">
                <a16:creationId xmlns:a16="http://schemas.microsoft.com/office/drawing/2014/main" id="{986B33F3-2D2E-9D05-5FEE-925FA8B36AC5}"/>
              </a:ext>
            </a:extLst>
          </p:cNvPr>
          <p:cNvSpPr txBox="1"/>
          <p:nvPr/>
        </p:nvSpPr>
        <p:spPr>
          <a:xfrm>
            <a:off x="1143001" y="5715001"/>
            <a:ext cx="1899815" cy="309637"/>
          </a:xfrm>
          <a:prstGeom prst="rect">
            <a:avLst/>
          </a:prstGeom>
          <a:noFill/>
        </p:spPr>
        <p:txBody>
          <a:bodyPr wrap="none" rtlCol="0">
            <a:spAutoFit/>
          </a:bodyPr>
          <a:lstStyle/>
          <a:p>
            <a:r>
              <a:rPr lang="en-US" sz="1412" dirty="0"/>
              <a:t>Villalobos, </a:t>
            </a:r>
            <a:r>
              <a:rPr lang="en-US" sz="1412" dirty="0" err="1"/>
              <a:t>et.al</a:t>
            </a:r>
            <a:r>
              <a:rPr lang="en-US" sz="1412" dirty="0"/>
              <a:t> 2022.</a:t>
            </a:r>
          </a:p>
        </p:txBody>
      </p:sp>
    </p:spTree>
    <p:extLst>
      <p:ext uri="{BB962C8B-B14F-4D97-AF65-F5344CB8AC3E}">
        <p14:creationId xmlns:p14="http://schemas.microsoft.com/office/powerpoint/2010/main" val="468464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DB00-EFE7-D6AA-A6E9-9FCF6222E968}"/>
              </a:ext>
            </a:extLst>
          </p:cNvPr>
          <p:cNvSpPr>
            <a:spLocks noGrp="1"/>
          </p:cNvSpPr>
          <p:nvPr>
            <p:ph type="title"/>
          </p:nvPr>
        </p:nvSpPr>
        <p:spPr>
          <a:xfrm>
            <a:off x="381000" y="28462"/>
            <a:ext cx="8229600" cy="885938"/>
          </a:xfrm>
        </p:spPr>
        <p:txBody>
          <a:bodyPr/>
          <a:lstStyle/>
          <a:p>
            <a:r>
              <a:rPr lang="en-US" dirty="0">
                <a:solidFill>
                  <a:srgbClr val="FF0000"/>
                </a:solidFill>
              </a:rPr>
              <a:t>Used to train Bard</a:t>
            </a:r>
          </a:p>
        </p:txBody>
      </p:sp>
      <p:sp>
        <p:nvSpPr>
          <p:cNvPr id="3" name="Text Placeholder 2">
            <a:extLst>
              <a:ext uri="{FF2B5EF4-FFF2-40B4-BE49-F238E27FC236}">
                <a16:creationId xmlns:a16="http://schemas.microsoft.com/office/drawing/2014/main" id="{B2EFAD90-F8C5-01A5-FA44-EBE5486DAAE5}"/>
              </a:ext>
            </a:extLst>
          </p:cNvPr>
          <p:cNvSpPr>
            <a:spLocks noGrp="1"/>
          </p:cNvSpPr>
          <p:nvPr>
            <p:ph type="body" idx="1"/>
          </p:nvPr>
        </p:nvSpPr>
        <p:spPr/>
        <p:txBody>
          <a:bodyPr/>
          <a:lstStyle/>
          <a:p>
            <a:endParaRPr lang="en-US"/>
          </a:p>
        </p:txBody>
      </p:sp>
      <p:pic>
        <p:nvPicPr>
          <p:cNvPr id="5" name="Picture 4" descr="A screenshot of a website&#10;&#10;Description automatically generated with medium confidence">
            <a:extLst>
              <a:ext uri="{FF2B5EF4-FFF2-40B4-BE49-F238E27FC236}">
                <a16:creationId xmlns:a16="http://schemas.microsoft.com/office/drawing/2014/main" id="{D02185A5-161B-82BC-618D-ED3213674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746" y="723816"/>
            <a:ext cx="6482108" cy="5588584"/>
          </a:xfrm>
          <a:prstGeom prst="rect">
            <a:avLst/>
          </a:prstGeom>
        </p:spPr>
      </p:pic>
      <p:sp>
        <p:nvSpPr>
          <p:cNvPr id="4" name="TextBox 3">
            <a:extLst>
              <a:ext uri="{FF2B5EF4-FFF2-40B4-BE49-F238E27FC236}">
                <a16:creationId xmlns:a16="http://schemas.microsoft.com/office/drawing/2014/main" id="{BA9E632D-C728-1242-DCB9-05342829A861}"/>
              </a:ext>
            </a:extLst>
          </p:cNvPr>
          <p:cNvSpPr txBox="1"/>
          <p:nvPr/>
        </p:nvSpPr>
        <p:spPr>
          <a:xfrm>
            <a:off x="6683982" y="302154"/>
            <a:ext cx="1926618" cy="338554"/>
          </a:xfrm>
          <a:prstGeom prst="rect">
            <a:avLst/>
          </a:prstGeom>
          <a:noFill/>
        </p:spPr>
        <p:txBody>
          <a:bodyPr wrap="none" rtlCol="0">
            <a:spAutoFit/>
          </a:bodyPr>
          <a:lstStyle/>
          <a:p>
            <a:r>
              <a:rPr lang="en-US" dirty="0"/>
              <a:t>Not </a:t>
            </a:r>
            <a:r>
              <a:rPr lang="en-US" dirty="0" err="1"/>
              <a:t>ChatGPT</a:t>
            </a:r>
            <a:r>
              <a:rPr lang="en-US" dirty="0"/>
              <a:t> data!</a:t>
            </a:r>
          </a:p>
        </p:txBody>
      </p:sp>
      <p:sp>
        <p:nvSpPr>
          <p:cNvPr id="6" name="TextBox 5">
            <a:extLst>
              <a:ext uri="{FF2B5EF4-FFF2-40B4-BE49-F238E27FC236}">
                <a16:creationId xmlns:a16="http://schemas.microsoft.com/office/drawing/2014/main" id="{CC10CF2D-103B-71DA-9830-91949E43AB4D}"/>
              </a:ext>
            </a:extLst>
          </p:cNvPr>
          <p:cNvSpPr txBox="1"/>
          <p:nvPr/>
        </p:nvSpPr>
        <p:spPr>
          <a:xfrm>
            <a:off x="990600" y="6312400"/>
            <a:ext cx="5525423" cy="276999"/>
          </a:xfrm>
          <a:prstGeom prst="rect">
            <a:avLst/>
          </a:prstGeom>
          <a:noFill/>
        </p:spPr>
        <p:txBody>
          <a:bodyPr wrap="none" rtlCol="0">
            <a:spAutoFit/>
          </a:bodyPr>
          <a:lstStyle/>
          <a:p>
            <a:r>
              <a:rPr lang="en-US" sz="1200" dirty="0"/>
              <a:t>https://</a:t>
            </a:r>
            <a:r>
              <a:rPr lang="en-US" sz="1200" dirty="0" err="1"/>
              <a:t>www.searchenginejournal.com</a:t>
            </a:r>
            <a:r>
              <a:rPr lang="en-US" sz="1200" dirty="0"/>
              <a:t>/google-bard-training-data/478941/#close</a:t>
            </a:r>
          </a:p>
        </p:txBody>
      </p:sp>
    </p:spTree>
    <p:extLst>
      <p:ext uri="{BB962C8B-B14F-4D97-AF65-F5344CB8AC3E}">
        <p14:creationId xmlns:p14="http://schemas.microsoft.com/office/powerpoint/2010/main" val="2453335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385B-ECBC-B546-B2BA-587CCC38B542}"/>
              </a:ext>
            </a:extLst>
          </p:cNvPr>
          <p:cNvSpPr>
            <a:spLocks noGrp="1"/>
          </p:cNvSpPr>
          <p:nvPr>
            <p:ph type="title"/>
          </p:nvPr>
        </p:nvSpPr>
        <p:spPr>
          <a:xfrm>
            <a:off x="642200" y="190570"/>
            <a:ext cx="7963918" cy="488822"/>
          </a:xfrm>
        </p:spPr>
        <p:txBody>
          <a:bodyPr/>
          <a:lstStyle/>
          <a:p>
            <a:r>
              <a:rPr lang="en-US" sz="3177" dirty="0">
                <a:solidFill>
                  <a:srgbClr val="FF0000"/>
                </a:solidFill>
              </a:rPr>
              <a:t>Using LLMs to write scholarly papers</a:t>
            </a:r>
          </a:p>
        </p:txBody>
      </p:sp>
      <p:sp>
        <p:nvSpPr>
          <p:cNvPr id="3" name="Text Placeholder 2">
            <a:extLst>
              <a:ext uri="{FF2B5EF4-FFF2-40B4-BE49-F238E27FC236}">
                <a16:creationId xmlns:a16="http://schemas.microsoft.com/office/drawing/2014/main" id="{58C9EC96-1481-59F6-4B56-D5CEA7186E96}"/>
              </a:ext>
            </a:extLst>
          </p:cNvPr>
          <p:cNvSpPr>
            <a:spLocks noGrp="1"/>
          </p:cNvSpPr>
          <p:nvPr>
            <p:ph type="body" idx="1"/>
          </p:nvPr>
        </p:nvSpPr>
        <p:spPr>
          <a:xfrm>
            <a:off x="642200" y="984892"/>
            <a:ext cx="7839635" cy="4888216"/>
          </a:xfrm>
        </p:spPr>
        <p:txBody>
          <a:bodyPr/>
          <a:lstStyle/>
          <a:p>
            <a:pPr marL="403433" indent="-403433">
              <a:buFont typeface="Arial" panose="020B0604020202020204" pitchFamily="34" charset="0"/>
              <a:buChar char="•"/>
            </a:pPr>
            <a:r>
              <a:rPr lang="en-US" sz="2118" dirty="0"/>
              <a:t>Content generated by LLMs should be checked by a domain expert;</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In the instance of errors of biases, co-authors should be held accountable;</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Investigators should disclose the use of LLMs and indicate text written or co-written by LLMs;</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When content of a publication is impacted, even in the absence of using AI-generated text, the following should be disclosed;</a:t>
            </a:r>
          </a:p>
          <a:p>
            <a:pPr marL="403433" indent="-403433">
              <a:buFont typeface="Arial" panose="020B0604020202020204" pitchFamily="34" charset="0"/>
              <a:buChar char="•"/>
            </a:pPr>
            <a:endParaRPr lang="en-US" sz="2118" dirty="0"/>
          </a:p>
          <a:p>
            <a:pPr marL="403433" indent="-403433">
              <a:buFont typeface="Arial" panose="020B0604020202020204" pitchFamily="34" charset="0"/>
              <a:buChar char="•"/>
            </a:pPr>
            <a:r>
              <a:rPr lang="en-US" sz="2118" dirty="0"/>
              <a:t>And investigators should not use LLMs to fabricate or falsify data.</a:t>
            </a:r>
          </a:p>
        </p:txBody>
      </p:sp>
      <p:sp>
        <p:nvSpPr>
          <p:cNvPr id="4" name="TextBox 3">
            <a:extLst>
              <a:ext uri="{FF2B5EF4-FFF2-40B4-BE49-F238E27FC236}">
                <a16:creationId xmlns:a16="http://schemas.microsoft.com/office/drawing/2014/main" id="{78E1967E-1227-552F-E4F8-1F3482FFD7CB}"/>
              </a:ext>
            </a:extLst>
          </p:cNvPr>
          <p:cNvSpPr txBox="1"/>
          <p:nvPr/>
        </p:nvSpPr>
        <p:spPr>
          <a:xfrm>
            <a:off x="2447020" y="6186108"/>
            <a:ext cx="2131930" cy="309637"/>
          </a:xfrm>
          <a:prstGeom prst="rect">
            <a:avLst/>
          </a:prstGeom>
          <a:noFill/>
        </p:spPr>
        <p:txBody>
          <a:bodyPr wrap="none" rtlCol="0">
            <a:spAutoFit/>
          </a:bodyPr>
          <a:lstStyle/>
          <a:p>
            <a:r>
              <a:rPr lang="en-US" sz="1412" dirty="0"/>
              <a:t>Hosseini et al, JAMA ’23</a:t>
            </a:r>
          </a:p>
        </p:txBody>
      </p:sp>
    </p:spTree>
    <p:extLst>
      <p:ext uri="{BB962C8B-B14F-4D97-AF65-F5344CB8AC3E}">
        <p14:creationId xmlns:p14="http://schemas.microsoft.com/office/powerpoint/2010/main" val="1851380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B1FD-0BB9-524C-CE21-F100611CF7FB}"/>
              </a:ext>
            </a:extLst>
          </p:cNvPr>
          <p:cNvSpPr>
            <a:spLocks noGrp="1"/>
          </p:cNvSpPr>
          <p:nvPr>
            <p:ph type="title"/>
          </p:nvPr>
        </p:nvSpPr>
        <p:spPr/>
        <p:txBody>
          <a:bodyPr/>
          <a:lstStyle/>
          <a:p>
            <a:r>
              <a:rPr lang="en-US" dirty="0">
                <a:solidFill>
                  <a:srgbClr val="FF0000"/>
                </a:solidFill>
              </a:rPr>
              <a:t>Issues for LLMs for PDFs</a:t>
            </a:r>
          </a:p>
        </p:txBody>
      </p:sp>
      <p:sp>
        <p:nvSpPr>
          <p:cNvPr id="3" name="Content Placeholder 2">
            <a:extLst>
              <a:ext uri="{FF2B5EF4-FFF2-40B4-BE49-F238E27FC236}">
                <a16:creationId xmlns:a16="http://schemas.microsoft.com/office/drawing/2014/main" id="{03C51259-92F9-A7E5-13BE-341A891A8EFF}"/>
              </a:ext>
            </a:extLst>
          </p:cNvPr>
          <p:cNvSpPr>
            <a:spLocks noGrp="1"/>
          </p:cNvSpPr>
          <p:nvPr>
            <p:ph idx="1"/>
          </p:nvPr>
        </p:nvSpPr>
        <p:spPr/>
        <p:txBody>
          <a:bodyPr/>
          <a:lstStyle/>
          <a:p>
            <a:r>
              <a:rPr lang="en-US" dirty="0"/>
              <a:t>LLMs cannot read PDFs. </a:t>
            </a:r>
          </a:p>
          <a:p>
            <a:pPr lvl="1"/>
            <a:r>
              <a:rPr lang="en-US" dirty="0"/>
              <a:t>Convert to ascii using </a:t>
            </a:r>
            <a:r>
              <a:rPr lang="en-US" dirty="0" err="1"/>
              <a:t>PDFBox</a:t>
            </a:r>
            <a:r>
              <a:rPr lang="en-US" dirty="0"/>
              <a:t>, OCR, </a:t>
            </a:r>
            <a:r>
              <a:rPr lang="en-US" dirty="0" err="1"/>
              <a:t>etc</a:t>
            </a:r>
            <a:endParaRPr lang="en-US" dirty="0"/>
          </a:p>
          <a:p>
            <a:pPr lvl="1"/>
            <a:r>
              <a:rPr lang="en-US" dirty="0"/>
              <a:t>Extract figures using boxing algorithms or pdffigures2, </a:t>
            </a:r>
            <a:r>
              <a:rPr lang="en-US" dirty="0" err="1"/>
              <a:t>etc</a:t>
            </a:r>
            <a:endParaRPr lang="en-US" dirty="0"/>
          </a:p>
          <a:p>
            <a:pPr lvl="1"/>
            <a:r>
              <a:rPr lang="en-US" dirty="0"/>
              <a:t>XML extraction using GROBID for technical/</a:t>
            </a:r>
            <a:r>
              <a:rPr lang="en-US" dirty="0" err="1"/>
              <a:t>scientitic</a:t>
            </a:r>
            <a:r>
              <a:rPr lang="en-US" dirty="0"/>
              <a:t> papers</a:t>
            </a:r>
          </a:p>
          <a:p>
            <a:pPr lvl="1"/>
            <a:r>
              <a:rPr lang="en-US" dirty="0"/>
              <a:t>OCR based methods: </a:t>
            </a:r>
            <a:r>
              <a:rPr lang="en-US" dirty="0" err="1"/>
              <a:t>LayoutLM</a:t>
            </a:r>
            <a:r>
              <a:rPr lang="en-US" dirty="0"/>
              <a:t>, Donut, </a:t>
            </a:r>
          </a:p>
        </p:txBody>
      </p:sp>
    </p:spTree>
    <p:extLst>
      <p:ext uri="{BB962C8B-B14F-4D97-AF65-F5344CB8AC3E}">
        <p14:creationId xmlns:p14="http://schemas.microsoft.com/office/powerpoint/2010/main" val="15507680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B41E-2E8B-481D-81CE-5CC9E10EF80E}"/>
              </a:ext>
            </a:extLst>
          </p:cNvPr>
          <p:cNvSpPr>
            <a:spLocks noGrp="1"/>
          </p:cNvSpPr>
          <p:nvPr>
            <p:ph type="title"/>
          </p:nvPr>
        </p:nvSpPr>
        <p:spPr>
          <a:xfrm>
            <a:off x="457200" y="23018"/>
            <a:ext cx="8229600" cy="1143000"/>
          </a:xfrm>
        </p:spPr>
        <p:txBody>
          <a:bodyPr/>
          <a:lstStyle/>
          <a:p>
            <a:r>
              <a:rPr lang="en-US" dirty="0">
                <a:solidFill>
                  <a:srgbClr val="FF0000"/>
                </a:solidFill>
              </a:rPr>
              <a:t>LLMs for Information Extraction</a:t>
            </a:r>
          </a:p>
        </p:txBody>
      </p:sp>
      <p:sp>
        <p:nvSpPr>
          <p:cNvPr id="3" name="Content Placeholder 2">
            <a:extLst>
              <a:ext uri="{FF2B5EF4-FFF2-40B4-BE49-F238E27FC236}">
                <a16:creationId xmlns:a16="http://schemas.microsoft.com/office/drawing/2014/main" id="{1C575B10-7591-49FE-84B7-927902D668C4}"/>
              </a:ext>
            </a:extLst>
          </p:cNvPr>
          <p:cNvSpPr>
            <a:spLocks noGrp="1"/>
          </p:cNvSpPr>
          <p:nvPr>
            <p:ph idx="1"/>
          </p:nvPr>
        </p:nvSpPr>
        <p:spPr>
          <a:xfrm>
            <a:off x="304800" y="1166018"/>
            <a:ext cx="8229600" cy="4525963"/>
          </a:xfrm>
        </p:spPr>
        <p:txBody>
          <a:bodyPr/>
          <a:lstStyle/>
          <a:p>
            <a:r>
              <a:rPr lang="en-US" dirty="0"/>
              <a:t>Extracting data from files</a:t>
            </a:r>
          </a:p>
          <a:p>
            <a:r>
              <a:rPr lang="en-US" dirty="0"/>
              <a:t>Extraction pipeline – medical records example</a:t>
            </a:r>
          </a:p>
        </p:txBody>
      </p:sp>
      <p:pic>
        <p:nvPicPr>
          <p:cNvPr id="5" name="Picture 4" descr="A picture containing text, algebra, screenshot, receipt&#10;&#10;Description automatically generated">
            <a:extLst>
              <a:ext uri="{FF2B5EF4-FFF2-40B4-BE49-F238E27FC236}">
                <a16:creationId xmlns:a16="http://schemas.microsoft.com/office/drawing/2014/main" id="{D72AC9AE-D4FC-12F0-B7FC-632A28E43B62}"/>
              </a:ext>
            </a:extLst>
          </p:cNvPr>
          <p:cNvPicPr>
            <a:picLocks noChangeAspect="1"/>
          </p:cNvPicPr>
          <p:nvPr/>
        </p:nvPicPr>
        <p:blipFill>
          <a:blip r:embed="rId2"/>
          <a:stretch>
            <a:fillRect/>
          </a:stretch>
        </p:blipFill>
        <p:spPr>
          <a:xfrm>
            <a:off x="1219200" y="2318162"/>
            <a:ext cx="5981700" cy="4305300"/>
          </a:xfrm>
          <a:prstGeom prst="rect">
            <a:avLst/>
          </a:prstGeom>
        </p:spPr>
      </p:pic>
      <p:sp>
        <p:nvSpPr>
          <p:cNvPr id="6" name="TextBox 5">
            <a:extLst>
              <a:ext uri="{FF2B5EF4-FFF2-40B4-BE49-F238E27FC236}">
                <a16:creationId xmlns:a16="http://schemas.microsoft.com/office/drawing/2014/main" id="{DC7D7C2D-70CA-80BC-4487-B1A9210DE972}"/>
              </a:ext>
            </a:extLst>
          </p:cNvPr>
          <p:cNvSpPr txBox="1"/>
          <p:nvPr/>
        </p:nvSpPr>
        <p:spPr>
          <a:xfrm>
            <a:off x="1828800" y="6553200"/>
            <a:ext cx="6558077" cy="338554"/>
          </a:xfrm>
          <a:prstGeom prst="rect">
            <a:avLst/>
          </a:prstGeom>
          <a:noFill/>
        </p:spPr>
        <p:txBody>
          <a:bodyPr wrap="none" rtlCol="0">
            <a:spAutoFit/>
          </a:bodyPr>
          <a:lstStyle/>
          <a:p>
            <a:r>
              <a:rPr lang="en-US" dirty="0"/>
              <a:t>https://</a:t>
            </a:r>
            <a:r>
              <a:rPr lang="en-US" dirty="0" err="1"/>
              <a:t>www.width.ai</a:t>
            </a:r>
            <a:r>
              <a:rPr lang="en-US" dirty="0"/>
              <a:t>/post/gpt-4-medical-record-summarization-pipeline</a:t>
            </a:r>
          </a:p>
        </p:txBody>
      </p:sp>
    </p:spTree>
    <p:extLst>
      <p:ext uri="{BB962C8B-B14F-4D97-AF65-F5344CB8AC3E}">
        <p14:creationId xmlns:p14="http://schemas.microsoft.com/office/powerpoint/2010/main" val="3103618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9B74-D823-CB03-BCBB-67C2846D1BE6}"/>
              </a:ext>
            </a:extLst>
          </p:cNvPr>
          <p:cNvSpPr>
            <a:spLocks noGrp="1"/>
          </p:cNvSpPr>
          <p:nvPr>
            <p:ph type="title"/>
          </p:nvPr>
        </p:nvSpPr>
        <p:spPr/>
        <p:txBody>
          <a:bodyPr/>
          <a:lstStyle/>
          <a:p>
            <a:endParaRPr lang="en-US"/>
          </a:p>
        </p:txBody>
      </p:sp>
      <p:pic>
        <p:nvPicPr>
          <p:cNvPr id="9" name="Content Placeholder 8" descr="A screenshot of a computer&#10;&#10;Description automatically generated with low confidence">
            <a:extLst>
              <a:ext uri="{FF2B5EF4-FFF2-40B4-BE49-F238E27FC236}">
                <a16:creationId xmlns:a16="http://schemas.microsoft.com/office/drawing/2014/main" id="{A9E759AD-5242-4742-156A-2DFE24E8C91F}"/>
              </a:ext>
            </a:extLst>
          </p:cNvPr>
          <p:cNvPicPr>
            <a:picLocks noGrp="1" noChangeAspect="1"/>
          </p:cNvPicPr>
          <p:nvPr>
            <p:ph idx="1"/>
          </p:nvPr>
        </p:nvPicPr>
        <p:blipFill>
          <a:blip r:embed="rId2"/>
          <a:stretch>
            <a:fillRect/>
          </a:stretch>
        </p:blipFill>
        <p:spPr>
          <a:xfrm>
            <a:off x="1938712" y="457200"/>
            <a:ext cx="5452688" cy="5790403"/>
          </a:xfrm>
        </p:spPr>
      </p:pic>
    </p:spTree>
    <p:extLst>
      <p:ext uri="{BB962C8B-B14F-4D97-AF65-F5344CB8AC3E}">
        <p14:creationId xmlns:p14="http://schemas.microsoft.com/office/powerpoint/2010/main" val="2828936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1F81-8972-F353-A0EA-3C7527ADF42C}"/>
              </a:ext>
            </a:extLst>
          </p:cNvPr>
          <p:cNvSpPr>
            <a:spLocks noGrp="1"/>
          </p:cNvSpPr>
          <p:nvPr>
            <p:ph type="title"/>
          </p:nvPr>
        </p:nvSpPr>
        <p:spPr/>
        <p:txBody>
          <a:bodyPr/>
          <a:lstStyle/>
          <a:p>
            <a:r>
              <a:rPr lang="en-US" dirty="0"/>
              <a:t>Medical record pipeline</a:t>
            </a:r>
          </a:p>
        </p:txBody>
      </p:sp>
      <p:pic>
        <p:nvPicPr>
          <p:cNvPr id="9" name="Content Placeholder 8" descr="A diagram of a document&#10;&#10;Description automatically generated with low confidence">
            <a:extLst>
              <a:ext uri="{FF2B5EF4-FFF2-40B4-BE49-F238E27FC236}">
                <a16:creationId xmlns:a16="http://schemas.microsoft.com/office/drawing/2014/main" id="{A531D2B6-9B4E-3DF8-49E9-D8A7A4097F1A}"/>
              </a:ext>
            </a:extLst>
          </p:cNvPr>
          <p:cNvPicPr>
            <a:picLocks noGrp="1" noChangeAspect="1"/>
          </p:cNvPicPr>
          <p:nvPr>
            <p:ph idx="1"/>
          </p:nvPr>
        </p:nvPicPr>
        <p:blipFill>
          <a:blip r:embed="rId2"/>
          <a:stretch>
            <a:fillRect/>
          </a:stretch>
        </p:blipFill>
        <p:spPr>
          <a:xfrm>
            <a:off x="-36576" y="2209800"/>
            <a:ext cx="8838062" cy="2133600"/>
          </a:xfrm>
        </p:spPr>
      </p:pic>
    </p:spTree>
    <p:extLst>
      <p:ext uri="{BB962C8B-B14F-4D97-AF65-F5344CB8AC3E}">
        <p14:creationId xmlns:p14="http://schemas.microsoft.com/office/powerpoint/2010/main" val="382365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4C26-6BF0-3944-B74F-63B35CD0DFCD}"/>
              </a:ext>
            </a:extLst>
          </p:cNvPr>
          <p:cNvSpPr>
            <a:spLocks noGrp="1"/>
          </p:cNvSpPr>
          <p:nvPr>
            <p:ph type="title"/>
          </p:nvPr>
        </p:nvSpPr>
        <p:spPr/>
        <p:txBody>
          <a:bodyPr/>
          <a:lstStyle/>
          <a:p>
            <a:r>
              <a:rPr lang="en-US" dirty="0">
                <a:solidFill>
                  <a:srgbClr val="FF0000"/>
                </a:solidFill>
              </a:rPr>
              <a:t>Machine Learning - Deep Learning </a:t>
            </a:r>
          </a:p>
        </p:txBody>
      </p:sp>
      <p:sp>
        <p:nvSpPr>
          <p:cNvPr id="3" name="Content Placeholder 2">
            <a:extLst>
              <a:ext uri="{FF2B5EF4-FFF2-40B4-BE49-F238E27FC236}">
                <a16:creationId xmlns:a16="http://schemas.microsoft.com/office/drawing/2014/main" id="{0CD3E86D-2C53-2740-9E69-74F2A288B5CB}"/>
              </a:ext>
            </a:extLst>
          </p:cNvPr>
          <p:cNvSpPr>
            <a:spLocks noGrp="1"/>
          </p:cNvSpPr>
          <p:nvPr>
            <p:ph idx="1"/>
          </p:nvPr>
        </p:nvSpPr>
        <p:spPr>
          <a:xfrm>
            <a:off x="457200" y="1389760"/>
            <a:ext cx="8229600" cy="5029200"/>
          </a:xfrm>
        </p:spPr>
        <p:txBody>
          <a:bodyPr>
            <a:normAutofit/>
          </a:bodyPr>
          <a:lstStyle/>
          <a:p>
            <a:r>
              <a:rPr lang="en-US" sz="2800" dirty="0"/>
              <a:t>Deep learning is the most popular ML (AI) method</a:t>
            </a:r>
          </a:p>
          <a:p>
            <a:r>
              <a:rPr lang="en-US" sz="2800" dirty="0"/>
              <a:t>Why?</a:t>
            </a:r>
          </a:p>
          <a:p>
            <a:pPr lvl="1"/>
            <a:r>
              <a:rPr lang="en-US" sz="2400" dirty="0"/>
              <a:t>State of the art and significant results on many ML tasks</a:t>
            </a:r>
          </a:p>
          <a:p>
            <a:pPr lvl="2"/>
            <a:r>
              <a:rPr lang="en-US" sz="1800" dirty="0"/>
              <a:t>Computer vision</a:t>
            </a:r>
          </a:p>
          <a:p>
            <a:pPr lvl="2"/>
            <a:r>
              <a:rPr lang="en-US" sz="1800" b="1" i="1" dirty="0">
                <a:solidFill>
                  <a:srgbClr val="5849FF"/>
                </a:solidFill>
              </a:rPr>
              <a:t>Natural language processing</a:t>
            </a:r>
          </a:p>
          <a:p>
            <a:pPr lvl="2"/>
            <a:r>
              <a:rPr lang="en-US" sz="1800" dirty="0"/>
              <a:t>Robotics</a:t>
            </a:r>
          </a:p>
          <a:p>
            <a:pPr lvl="2"/>
            <a:r>
              <a:rPr lang="en-US" sz="1800" dirty="0" err="1"/>
              <a:t>etc</a:t>
            </a:r>
            <a:endParaRPr lang="en-US" sz="1800" dirty="0"/>
          </a:p>
          <a:p>
            <a:r>
              <a:rPr lang="en-US" sz="2800" dirty="0"/>
              <a:t>Relations to AI</a:t>
            </a:r>
          </a:p>
          <a:p>
            <a:pPr lvl="1"/>
            <a:r>
              <a:rPr lang="en-US" sz="2400" dirty="0"/>
              <a:t>Machine Learning is part of Artificial intelligence</a:t>
            </a:r>
          </a:p>
          <a:p>
            <a:pPr lvl="1"/>
            <a:r>
              <a:rPr lang="en-US" sz="2400" dirty="0"/>
              <a:t>Deep Learning is part of Machine Learning</a:t>
            </a:r>
          </a:p>
          <a:p>
            <a:pPr lvl="1"/>
            <a:r>
              <a:rPr lang="en-US" sz="2400" dirty="0"/>
              <a:t>Deep Learning is an extension of </a:t>
            </a:r>
            <a:r>
              <a:rPr lang="en-US" sz="2400" b="1" dirty="0">
                <a:solidFill>
                  <a:srgbClr val="00B0F0"/>
                </a:solidFill>
              </a:rPr>
              <a:t>Neural Networks</a:t>
            </a:r>
            <a:endParaRPr lang="en-US" sz="2000" b="1" dirty="0">
              <a:solidFill>
                <a:srgbClr val="00B0F0"/>
              </a:solidFill>
            </a:endParaRPr>
          </a:p>
        </p:txBody>
      </p:sp>
      <p:sp>
        <p:nvSpPr>
          <p:cNvPr id="4" name="TextBox 3">
            <a:extLst>
              <a:ext uri="{FF2B5EF4-FFF2-40B4-BE49-F238E27FC236}">
                <a16:creationId xmlns:a16="http://schemas.microsoft.com/office/drawing/2014/main" id="{7D491AF5-122B-844B-A4E3-AB99F67469FB}"/>
              </a:ext>
            </a:extLst>
          </p:cNvPr>
          <p:cNvSpPr txBox="1"/>
          <p:nvPr/>
        </p:nvSpPr>
        <p:spPr>
          <a:xfrm>
            <a:off x="2057400" y="6418960"/>
            <a:ext cx="3196709" cy="338554"/>
          </a:xfrm>
          <a:prstGeom prst="rect">
            <a:avLst/>
          </a:prstGeom>
          <a:noFill/>
        </p:spPr>
        <p:txBody>
          <a:bodyPr wrap="none" rtlCol="0">
            <a:spAutoFit/>
          </a:bodyPr>
          <a:lstStyle/>
          <a:p>
            <a:r>
              <a:rPr lang="en-US" dirty="0"/>
              <a:t>https://</a:t>
            </a:r>
            <a:r>
              <a:rPr lang="en-US" dirty="0" err="1"/>
              <a:t>clgiles.ist.psu.edu</a:t>
            </a:r>
            <a:r>
              <a:rPr lang="en-US" dirty="0"/>
              <a:t>/IST597/</a:t>
            </a:r>
          </a:p>
        </p:txBody>
      </p:sp>
    </p:spTree>
    <p:extLst>
      <p:ext uri="{BB962C8B-B14F-4D97-AF65-F5344CB8AC3E}">
        <p14:creationId xmlns:p14="http://schemas.microsoft.com/office/powerpoint/2010/main" val="415872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CBB1-E02C-D10E-860D-8DE33947AE34}"/>
              </a:ext>
            </a:extLst>
          </p:cNvPr>
          <p:cNvSpPr>
            <a:spLocks noGrp="1"/>
          </p:cNvSpPr>
          <p:nvPr>
            <p:ph type="title"/>
          </p:nvPr>
        </p:nvSpPr>
        <p:spPr/>
        <p:txBody>
          <a:bodyPr/>
          <a:lstStyle/>
          <a:p>
            <a:endParaRPr lang="en-US"/>
          </a:p>
        </p:txBody>
      </p:sp>
      <p:pic>
        <p:nvPicPr>
          <p:cNvPr id="5" name="Content Placeholder 4" descr="A picture containing text, post-it note, screenshot, design&#10;&#10;Description automatically generated">
            <a:extLst>
              <a:ext uri="{FF2B5EF4-FFF2-40B4-BE49-F238E27FC236}">
                <a16:creationId xmlns:a16="http://schemas.microsoft.com/office/drawing/2014/main" id="{B03FB7CD-38C5-6F85-F332-B6D324F36EBE}"/>
              </a:ext>
            </a:extLst>
          </p:cNvPr>
          <p:cNvPicPr>
            <a:picLocks noGrp="1" noChangeAspect="1"/>
          </p:cNvPicPr>
          <p:nvPr>
            <p:ph idx="1"/>
          </p:nvPr>
        </p:nvPicPr>
        <p:blipFill>
          <a:blip r:embed="rId2"/>
          <a:stretch>
            <a:fillRect/>
          </a:stretch>
        </p:blipFill>
        <p:spPr>
          <a:xfrm>
            <a:off x="304800" y="1066800"/>
            <a:ext cx="8542936" cy="3733800"/>
          </a:xfrm>
        </p:spPr>
      </p:pic>
    </p:spTree>
    <p:extLst>
      <p:ext uri="{BB962C8B-B14F-4D97-AF65-F5344CB8AC3E}">
        <p14:creationId xmlns:p14="http://schemas.microsoft.com/office/powerpoint/2010/main" val="2255823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365B4-C70C-3258-3781-B1FCD5E74700}"/>
              </a:ext>
            </a:extLst>
          </p:cNvPr>
          <p:cNvSpPr>
            <a:spLocks noGrp="1"/>
          </p:cNvSpPr>
          <p:nvPr>
            <p:ph type="title"/>
          </p:nvPr>
        </p:nvSpPr>
        <p:spPr/>
        <p:txBody>
          <a:bodyPr/>
          <a:lstStyle/>
          <a:p>
            <a:r>
              <a:rPr lang="en-US" dirty="0"/>
              <a:t>Document Understanding Transformer (Donut)</a:t>
            </a:r>
          </a:p>
        </p:txBody>
      </p:sp>
      <p:pic>
        <p:nvPicPr>
          <p:cNvPr id="17" name="Content Placeholder 16" descr="A diagram of a output sequence&#10;&#10;Description automatically generated with low confidence">
            <a:extLst>
              <a:ext uri="{FF2B5EF4-FFF2-40B4-BE49-F238E27FC236}">
                <a16:creationId xmlns:a16="http://schemas.microsoft.com/office/drawing/2014/main" id="{AA0BEE74-0EAE-584D-2473-0028CE177992}"/>
              </a:ext>
            </a:extLst>
          </p:cNvPr>
          <p:cNvPicPr>
            <a:picLocks noGrp="1" noChangeAspect="1"/>
          </p:cNvPicPr>
          <p:nvPr>
            <p:ph idx="1"/>
          </p:nvPr>
        </p:nvPicPr>
        <p:blipFill>
          <a:blip r:embed="rId2"/>
          <a:stretch>
            <a:fillRect/>
          </a:stretch>
        </p:blipFill>
        <p:spPr>
          <a:xfrm>
            <a:off x="-195900" y="2557709"/>
            <a:ext cx="9535800" cy="2372219"/>
          </a:xfrm>
        </p:spPr>
      </p:pic>
      <p:sp>
        <p:nvSpPr>
          <p:cNvPr id="18" name="TextBox 17">
            <a:extLst>
              <a:ext uri="{FF2B5EF4-FFF2-40B4-BE49-F238E27FC236}">
                <a16:creationId xmlns:a16="http://schemas.microsoft.com/office/drawing/2014/main" id="{9774B8DA-DE9C-BF2A-83EF-8943E0363814}"/>
              </a:ext>
            </a:extLst>
          </p:cNvPr>
          <p:cNvSpPr txBox="1"/>
          <p:nvPr/>
        </p:nvSpPr>
        <p:spPr>
          <a:xfrm>
            <a:off x="1676400" y="5715000"/>
            <a:ext cx="3072380" cy="338554"/>
          </a:xfrm>
          <a:prstGeom prst="rect">
            <a:avLst/>
          </a:prstGeom>
          <a:noFill/>
        </p:spPr>
        <p:txBody>
          <a:bodyPr wrap="none" rtlCol="0">
            <a:spAutoFit/>
          </a:bodyPr>
          <a:lstStyle/>
          <a:p>
            <a:r>
              <a:rPr lang="en-US" dirty="0"/>
              <a:t>https://</a:t>
            </a:r>
            <a:r>
              <a:rPr lang="en-US" dirty="0" err="1"/>
              <a:t>arxiv.org</a:t>
            </a:r>
            <a:r>
              <a:rPr lang="en-US" dirty="0"/>
              <a:t>/abs/2111.15664</a:t>
            </a:r>
          </a:p>
        </p:txBody>
      </p:sp>
    </p:spTree>
    <p:extLst>
      <p:ext uri="{BB962C8B-B14F-4D97-AF65-F5344CB8AC3E}">
        <p14:creationId xmlns:p14="http://schemas.microsoft.com/office/powerpoint/2010/main" val="2001562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B583-E321-CF7A-EACC-9ACF4EE1BC53}"/>
              </a:ext>
            </a:extLst>
          </p:cNvPr>
          <p:cNvSpPr>
            <a:spLocks noGrp="1"/>
          </p:cNvSpPr>
          <p:nvPr>
            <p:ph type="title"/>
          </p:nvPr>
        </p:nvSpPr>
        <p:spPr/>
        <p:txBody>
          <a:bodyPr/>
          <a:lstStyle/>
          <a:p>
            <a:r>
              <a:rPr lang="en-US" b="1" i="0" u="none" strike="noStrike" dirty="0">
                <a:solidFill>
                  <a:srgbClr val="FF0000"/>
                </a:solidFill>
                <a:effectLst/>
                <a:latin typeface="Lucida Grande" panose="020B0600040502020204" pitchFamily="34" charset="0"/>
              </a:rPr>
              <a:t>LayoutLMv3</a:t>
            </a:r>
            <a:br>
              <a:rPr lang="en-US" b="1" i="0" u="none" strike="noStrike" dirty="0">
                <a:solidFill>
                  <a:srgbClr val="000000"/>
                </a:solidFill>
                <a:effectLst/>
                <a:latin typeface="Lucida Grande" panose="020B0600040502020204" pitchFamily="34" charset="0"/>
              </a:rPr>
            </a:br>
            <a:endParaRPr lang="en-US" dirty="0"/>
          </a:p>
        </p:txBody>
      </p:sp>
      <p:pic>
        <p:nvPicPr>
          <p:cNvPr id="5" name="Content Placeholder 4" descr="A picture containing text, screenshot, diagram, design&#10;&#10;Description automatically generated">
            <a:extLst>
              <a:ext uri="{FF2B5EF4-FFF2-40B4-BE49-F238E27FC236}">
                <a16:creationId xmlns:a16="http://schemas.microsoft.com/office/drawing/2014/main" id="{0E180C51-2DED-6316-5488-52C1FD9BA6EC}"/>
              </a:ext>
            </a:extLst>
          </p:cNvPr>
          <p:cNvPicPr>
            <a:picLocks noGrp="1" noChangeAspect="1"/>
          </p:cNvPicPr>
          <p:nvPr>
            <p:ph idx="1"/>
          </p:nvPr>
        </p:nvPicPr>
        <p:blipFill>
          <a:blip r:embed="rId2"/>
          <a:stretch>
            <a:fillRect/>
          </a:stretch>
        </p:blipFill>
        <p:spPr>
          <a:xfrm>
            <a:off x="1084471" y="1600200"/>
            <a:ext cx="6975058" cy="4525963"/>
          </a:xfrm>
        </p:spPr>
      </p:pic>
      <p:sp>
        <p:nvSpPr>
          <p:cNvPr id="6" name="TextBox 5">
            <a:extLst>
              <a:ext uri="{FF2B5EF4-FFF2-40B4-BE49-F238E27FC236}">
                <a16:creationId xmlns:a16="http://schemas.microsoft.com/office/drawing/2014/main" id="{214115DB-CCCE-C0F9-8448-2AC7855D079A}"/>
              </a:ext>
            </a:extLst>
          </p:cNvPr>
          <p:cNvSpPr txBox="1"/>
          <p:nvPr/>
        </p:nvSpPr>
        <p:spPr>
          <a:xfrm>
            <a:off x="2514600" y="6400800"/>
            <a:ext cx="3102901" cy="338554"/>
          </a:xfrm>
          <a:prstGeom prst="rect">
            <a:avLst/>
          </a:prstGeom>
          <a:noFill/>
        </p:spPr>
        <p:txBody>
          <a:bodyPr wrap="none" rtlCol="0">
            <a:spAutoFit/>
          </a:bodyPr>
          <a:lstStyle/>
          <a:p>
            <a:r>
              <a:rPr lang="en-US" dirty="0"/>
              <a:t>https://</a:t>
            </a:r>
            <a:r>
              <a:rPr lang="en-US" dirty="0" err="1"/>
              <a:t>arxiv.org</a:t>
            </a:r>
            <a:r>
              <a:rPr lang="en-US" dirty="0"/>
              <a:t>/abs/2204.08387</a:t>
            </a:r>
          </a:p>
        </p:txBody>
      </p:sp>
    </p:spTree>
    <p:extLst>
      <p:ext uri="{BB962C8B-B14F-4D97-AF65-F5344CB8AC3E}">
        <p14:creationId xmlns:p14="http://schemas.microsoft.com/office/powerpoint/2010/main" val="3958585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document&#10;&#10;Description automatically generated with low confidence">
            <a:extLst>
              <a:ext uri="{FF2B5EF4-FFF2-40B4-BE49-F238E27FC236}">
                <a16:creationId xmlns:a16="http://schemas.microsoft.com/office/drawing/2014/main" id="{7403D53C-C277-D8F2-66C1-CE37D975B906}"/>
              </a:ext>
            </a:extLst>
          </p:cNvPr>
          <p:cNvPicPr>
            <a:picLocks noGrp="1" noChangeAspect="1"/>
          </p:cNvPicPr>
          <p:nvPr>
            <p:ph idx="1"/>
          </p:nvPr>
        </p:nvPicPr>
        <p:blipFill>
          <a:blip r:embed="rId2"/>
          <a:stretch>
            <a:fillRect/>
          </a:stretch>
        </p:blipFill>
        <p:spPr>
          <a:xfrm>
            <a:off x="3581400" y="274638"/>
            <a:ext cx="5029200" cy="6227648"/>
          </a:xfrm>
        </p:spPr>
      </p:pic>
      <p:sp>
        <p:nvSpPr>
          <p:cNvPr id="6" name="TextBox 5">
            <a:extLst>
              <a:ext uri="{FF2B5EF4-FFF2-40B4-BE49-F238E27FC236}">
                <a16:creationId xmlns:a16="http://schemas.microsoft.com/office/drawing/2014/main" id="{68C1FF81-566F-1F2E-87D3-8ABD22ABCCB4}"/>
              </a:ext>
            </a:extLst>
          </p:cNvPr>
          <p:cNvSpPr txBox="1"/>
          <p:nvPr/>
        </p:nvSpPr>
        <p:spPr>
          <a:xfrm>
            <a:off x="533400" y="1600200"/>
            <a:ext cx="2602251" cy="954107"/>
          </a:xfrm>
          <a:prstGeom prst="rect">
            <a:avLst/>
          </a:prstGeom>
          <a:noFill/>
        </p:spPr>
        <p:txBody>
          <a:bodyPr wrap="none" rtlCol="0">
            <a:spAutoFit/>
          </a:bodyPr>
          <a:lstStyle/>
          <a:p>
            <a:r>
              <a:rPr lang="en-US" sz="2800" dirty="0"/>
              <a:t>Text extraction </a:t>
            </a:r>
          </a:p>
          <a:p>
            <a:r>
              <a:rPr lang="en-US" sz="2800" dirty="0"/>
              <a:t>and labeling</a:t>
            </a:r>
          </a:p>
        </p:txBody>
      </p:sp>
    </p:spTree>
    <p:extLst>
      <p:ext uri="{BB962C8B-B14F-4D97-AF65-F5344CB8AC3E}">
        <p14:creationId xmlns:p14="http://schemas.microsoft.com/office/powerpoint/2010/main" val="4079797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B10D-BFDB-5E96-45CB-70D68DB0C910}"/>
              </a:ext>
            </a:extLst>
          </p:cNvPr>
          <p:cNvSpPr>
            <a:spLocks noGrp="1"/>
          </p:cNvSpPr>
          <p:nvPr>
            <p:ph type="title"/>
          </p:nvPr>
        </p:nvSpPr>
        <p:spPr/>
        <p:txBody>
          <a:bodyPr/>
          <a:lstStyle/>
          <a:p>
            <a:endParaRPr lang="en-US"/>
          </a:p>
        </p:txBody>
      </p:sp>
      <p:pic>
        <p:nvPicPr>
          <p:cNvPr id="5" name="Content Placeholder 4" descr="A screenshot of a medical record&#10;&#10;Description automatically generated with medium confidence">
            <a:extLst>
              <a:ext uri="{FF2B5EF4-FFF2-40B4-BE49-F238E27FC236}">
                <a16:creationId xmlns:a16="http://schemas.microsoft.com/office/drawing/2014/main" id="{AA9C2612-E50C-827B-F4D0-07A27D784C41}"/>
              </a:ext>
            </a:extLst>
          </p:cNvPr>
          <p:cNvPicPr>
            <a:picLocks noGrp="1" noChangeAspect="1"/>
          </p:cNvPicPr>
          <p:nvPr>
            <p:ph idx="1"/>
          </p:nvPr>
        </p:nvPicPr>
        <p:blipFill>
          <a:blip r:embed="rId2"/>
          <a:stretch>
            <a:fillRect/>
          </a:stretch>
        </p:blipFill>
        <p:spPr>
          <a:xfrm>
            <a:off x="884435" y="274638"/>
            <a:ext cx="7375129" cy="5851525"/>
          </a:xfrm>
        </p:spPr>
      </p:pic>
    </p:spTree>
    <p:extLst>
      <p:ext uri="{BB962C8B-B14F-4D97-AF65-F5344CB8AC3E}">
        <p14:creationId xmlns:p14="http://schemas.microsoft.com/office/powerpoint/2010/main" val="2382786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8F1C-C22F-CD1A-BFED-FF279A604F0C}"/>
              </a:ext>
            </a:extLst>
          </p:cNvPr>
          <p:cNvSpPr>
            <a:spLocks noGrp="1"/>
          </p:cNvSpPr>
          <p:nvPr>
            <p:ph type="title"/>
          </p:nvPr>
        </p:nvSpPr>
        <p:spPr/>
        <p:txBody>
          <a:bodyPr/>
          <a:lstStyle/>
          <a:p>
            <a:endParaRPr lang="en-US"/>
          </a:p>
        </p:txBody>
      </p:sp>
      <p:pic>
        <p:nvPicPr>
          <p:cNvPr id="9" name="Content Placeholder 8" descr="A screenshot of a medical survey&#10;&#10;Description automatically generated with low confidence">
            <a:extLst>
              <a:ext uri="{FF2B5EF4-FFF2-40B4-BE49-F238E27FC236}">
                <a16:creationId xmlns:a16="http://schemas.microsoft.com/office/drawing/2014/main" id="{3AB36B27-E092-19F6-2804-E443DD8CD2E7}"/>
              </a:ext>
            </a:extLst>
          </p:cNvPr>
          <p:cNvPicPr>
            <a:picLocks noGrp="1" noChangeAspect="1"/>
          </p:cNvPicPr>
          <p:nvPr>
            <p:ph idx="1"/>
          </p:nvPr>
        </p:nvPicPr>
        <p:blipFill>
          <a:blip r:embed="rId2"/>
          <a:stretch>
            <a:fillRect/>
          </a:stretch>
        </p:blipFill>
        <p:spPr>
          <a:xfrm>
            <a:off x="457199" y="533400"/>
            <a:ext cx="8392609" cy="5867400"/>
          </a:xfrm>
        </p:spPr>
      </p:pic>
    </p:spTree>
    <p:extLst>
      <p:ext uri="{BB962C8B-B14F-4D97-AF65-F5344CB8AC3E}">
        <p14:creationId xmlns:p14="http://schemas.microsoft.com/office/powerpoint/2010/main" val="6098265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15C4-25D3-0291-1D3C-58978862DA5C}"/>
              </a:ext>
            </a:extLst>
          </p:cNvPr>
          <p:cNvSpPr>
            <a:spLocks noGrp="1"/>
          </p:cNvSpPr>
          <p:nvPr>
            <p:ph type="title"/>
          </p:nvPr>
        </p:nvSpPr>
        <p:spPr/>
        <p:txBody>
          <a:bodyPr/>
          <a:lstStyle/>
          <a:p>
            <a:endParaRPr lang="en-US"/>
          </a:p>
        </p:txBody>
      </p:sp>
      <p:pic>
        <p:nvPicPr>
          <p:cNvPr id="5" name="Content Placeholder 4" descr="A picture containing text, receipt, screenshot, number&#10;&#10;Description automatically generated">
            <a:extLst>
              <a:ext uri="{FF2B5EF4-FFF2-40B4-BE49-F238E27FC236}">
                <a16:creationId xmlns:a16="http://schemas.microsoft.com/office/drawing/2014/main" id="{53ED6087-3FA0-3A30-1914-E3AB0E2CF858}"/>
              </a:ext>
            </a:extLst>
          </p:cNvPr>
          <p:cNvPicPr>
            <a:picLocks noGrp="1" noChangeAspect="1"/>
          </p:cNvPicPr>
          <p:nvPr>
            <p:ph idx="1"/>
          </p:nvPr>
        </p:nvPicPr>
        <p:blipFill>
          <a:blip r:embed="rId2"/>
          <a:stretch>
            <a:fillRect/>
          </a:stretch>
        </p:blipFill>
        <p:spPr>
          <a:xfrm>
            <a:off x="1600200" y="-128232"/>
            <a:ext cx="5181599" cy="6959388"/>
          </a:xfrm>
        </p:spPr>
      </p:pic>
    </p:spTree>
    <p:extLst>
      <p:ext uri="{BB962C8B-B14F-4D97-AF65-F5344CB8AC3E}">
        <p14:creationId xmlns:p14="http://schemas.microsoft.com/office/powerpoint/2010/main" val="3987323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7E068-C0A6-A702-69AF-AA3EC9BDCAEA}"/>
              </a:ext>
            </a:extLst>
          </p:cNvPr>
          <p:cNvSpPr>
            <a:spLocks noGrp="1"/>
          </p:cNvSpPr>
          <p:nvPr>
            <p:ph type="title"/>
          </p:nvPr>
        </p:nvSpPr>
        <p:spPr/>
        <p:txBody>
          <a:bodyPr/>
          <a:lstStyle/>
          <a:p>
            <a:endParaRPr lang="en-US"/>
          </a:p>
        </p:txBody>
      </p:sp>
      <p:pic>
        <p:nvPicPr>
          <p:cNvPr id="5" name="Content Placeholder 4" descr="A screenshot of a medical record&#10;&#10;Description automatically generated with low confidence">
            <a:extLst>
              <a:ext uri="{FF2B5EF4-FFF2-40B4-BE49-F238E27FC236}">
                <a16:creationId xmlns:a16="http://schemas.microsoft.com/office/drawing/2014/main" id="{FB46A865-BE12-9A01-7DCB-33B87108B70E}"/>
              </a:ext>
            </a:extLst>
          </p:cNvPr>
          <p:cNvPicPr>
            <a:picLocks noGrp="1" noChangeAspect="1"/>
          </p:cNvPicPr>
          <p:nvPr>
            <p:ph idx="1"/>
          </p:nvPr>
        </p:nvPicPr>
        <p:blipFill>
          <a:blip r:embed="rId2"/>
          <a:stretch>
            <a:fillRect/>
          </a:stretch>
        </p:blipFill>
        <p:spPr>
          <a:xfrm>
            <a:off x="1664260" y="152400"/>
            <a:ext cx="5041340" cy="6433624"/>
          </a:xfrm>
        </p:spPr>
      </p:pic>
    </p:spTree>
    <p:extLst>
      <p:ext uri="{BB962C8B-B14F-4D97-AF65-F5344CB8AC3E}">
        <p14:creationId xmlns:p14="http://schemas.microsoft.com/office/powerpoint/2010/main" val="728169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B9B3-9963-3433-62B8-A024891E2F40}"/>
              </a:ext>
            </a:extLst>
          </p:cNvPr>
          <p:cNvSpPr>
            <a:spLocks noGrp="1"/>
          </p:cNvSpPr>
          <p:nvPr>
            <p:ph type="title"/>
          </p:nvPr>
        </p:nvSpPr>
        <p:spPr/>
        <p:txBody>
          <a:bodyPr/>
          <a:lstStyle/>
          <a:p>
            <a:endParaRPr lang="en-US"/>
          </a:p>
        </p:txBody>
      </p:sp>
      <p:pic>
        <p:nvPicPr>
          <p:cNvPr id="9" name="Content Placeholder 8" descr="A screenshot of a medical report&#10;&#10;Description automatically generated with low confidence">
            <a:extLst>
              <a:ext uri="{FF2B5EF4-FFF2-40B4-BE49-F238E27FC236}">
                <a16:creationId xmlns:a16="http://schemas.microsoft.com/office/drawing/2014/main" id="{027A9517-E025-AF17-20BD-BDB6B692A8A7}"/>
              </a:ext>
            </a:extLst>
          </p:cNvPr>
          <p:cNvPicPr>
            <a:picLocks noGrp="1" noChangeAspect="1"/>
          </p:cNvPicPr>
          <p:nvPr>
            <p:ph idx="1"/>
          </p:nvPr>
        </p:nvPicPr>
        <p:blipFill>
          <a:blip r:embed="rId2"/>
          <a:stretch>
            <a:fillRect/>
          </a:stretch>
        </p:blipFill>
        <p:spPr>
          <a:xfrm>
            <a:off x="854274" y="228600"/>
            <a:ext cx="6613325" cy="6465424"/>
          </a:xfrm>
        </p:spPr>
      </p:pic>
    </p:spTree>
    <p:extLst>
      <p:ext uri="{BB962C8B-B14F-4D97-AF65-F5344CB8AC3E}">
        <p14:creationId xmlns:p14="http://schemas.microsoft.com/office/powerpoint/2010/main" val="2906494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14A6A-F5AE-6A09-1DF5-B98DA0439256}"/>
              </a:ext>
            </a:extLst>
          </p:cNvPr>
          <p:cNvSpPr>
            <a:spLocks noGrp="1"/>
          </p:cNvSpPr>
          <p:nvPr>
            <p:ph type="title"/>
          </p:nvPr>
        </p:nvSpPr>
        <p:spPr/>
        <p:txBody>
          <a:bodyPr/>
          <a:lstStyle/>
          <a:p>
            <a:r>
              <a:rPr lang="en-US" dirty="0">
                <a:solidFill>
                  <a:srgbClr val="FF0000"/>
                </a:solidFill>
              </a:rPr>
              <a:t>Table detection and extraction</a:t>
            </a:r>
            <a:br>
              <a:rPr lang="en-US" dirty="0">
                <a:solidFill>
                  <a:srgbClr val="FF0000"/>
                </a:solidFill>
              </a:rPr>
            </a:br>
            <a:r>
              <a:rPr lang="en-US" dirty="0">
                <a:solidFill>
                  <a:srgbClr val="FF0000"/>
                </a:solidFill>
              </a:rPr>
              <a:t>PubTables-1M</a:t>
            </a:r>
          </a:p>
        </p:txBody>
      </p:sp>
      <p:pic>
        <p:nvPicPr>
          <p:cNvPr id="13" name="Content Placeholder 12" descr="A screenshot of a computer&#10;&#10;Description automatically generated with low confidence">
            <a:extLst>
              <a:ext uri="{FF2B5EF4-FFF2-40B4-BE49-F238E27FC236}">
                <a16:creationId xmlns:a16="http://schemas.microsoft.com/office/drawing/2014/main" id="{B1844931-5170-D625-D2FB-E55620D395BD}"/>
              </a:ext>
            </a:extLst>
          </p:cNvPr>
          <p:cNvPicPr>
            <a:picLocks noGrp="1" noChangeAspect="1"/>
          </p:cNvPicPr>
          <p:nvPr>
            <p:ph idx="1"/>
          </p:nvPr>
        </p:nvPicPr>
        <p:blipFill>
          <a:blip r:embed="rId2"/>
          <a:stretch>
            <a:fillRect/>
          </a:stretch>
        </p:blipFill>
        <p:spPr>
          <a:xfrm>
            <a:off x="240494" y="1905000"/>
            <a:ext cx="8663012" cy="4310317"/>
          </a:xfrm>
        </p:spPr>
      </p:pic>
      <p:sp>
        <p:nvSpPr>
          <p:cNvPr id="14" name="TextBox 13">
            <a:extLst>
              <a:ext uri="{FF2B5EF4-FFF2-40B4-BE49-F238E27FC236}">
                <a16:creationId xmlns:a16="http://schemas.microsoft.com/office/drawing/2014/main" id="{4AAB9580-F587-294E-A7DE-EFC62AA020F6}"/>
              </a:ext>
            </a:extLst>
          </p:cNvPr>
          <p:cNvSpPr txBox="1"/>
          <p:nvPr/>
        </p:nvSpPr>
        <p:spPr>
          <a:xfrm>
            <a:off x="1524000" y="1524000"/>
            <a:ext cx="457176" cy="338554"/>
          </a:xfrm>
          <a:prstGeom prst="rect">
            <a:avLst/>
          </a:prstGeom>
          <a:noFill/>
        </p:spPr>
        <p:txBody>
          <a:bodyPr wrap="none" rtlCol="0">
            <a:spAutoFit/>
          </a:bodyPr>
          <a:lstStyle/>
          <a:p>
            <a:r>
              <a:rPr lang="en-US" dirty="0"/>
              <a:t>TD</a:t>
            </a:r>
          </a:p>
        </p:txBody>
      </p:sp>
      <p:sp>
        <p:nvSpPr>
          <p:cNvPr id="15" name="TextBox 14">
            <a:extLst>
              <a:ext uri="{FF2B5EF4-FFF2-40B4-BE49-F238E27FC236}">
                <a16:creationId xmlns:a16="http://schemas.microsoft.com/office/drawing/2014/main" id="{49D937F7-21A0-4D27-3B48-ECE5A3A230C3}"/>
              </a:ext>
            </a:extLst>
          </p:cNvPr>
          <p:cNvSpPr txBox="1"/>
          <p:nvPr/>
        </p:nvSpPr>
        <p:spPr>
          <a:xfrm>
            <a:off x="4267200" y="1600200"/>
            <a:ext cx="593432" cy="338554"/>
          </a:xfrm>
          <a:prstGeom prst="rect">
            <a:avLst/>
          </a:prstGeom>
          <a:noFill/>
        </p:spPr>
        <p:txBody>
          <a:bodyPr wrap="none" rtlCol="0">
            <a:spAutoFit/>
          </a:bodyPr>
          <a:lstStyle/>
          <a:p>
            <a:r>
              <a:rPr lang="en-US" dirty="0"/>
              <a:t>TSR</a:t>
            </a:r>
          </a:p>
        </p:txBody>
      </p:sp>
      <p:sp>
        <p:nvSpPr>
          <p:cNvPr id="16" name="TextBox 15">
            <a:extLst>
              <a:ext uri="{FF2B5EF4-FFF2-40B4-BE49-F238E27FC236}">
                <a16:creationId xmlns:a16="http://schemas.microsoft.com/office/drawing/2014/main" id="{C6DE0D6E-8E8E-C5BA-C7D5-BE3F55591CCC}"/>
              </a:ext>
            </a:extLst>
          </p:cNvPr>
          <p:cNvSpPr txBox="1"/>
          <p:nvPr/>
        </p:nvSpPr>
        <p:spPr>
          <a:xfrm>
            <a:off x="7054264" y="1603248"/>
            <a:ext cx="559640" cy="338554"/>
          </a:xfrm>
          <a:prstGeom prst="rect">
            <a:avLst/>
          </a:prstGeom>
          <a:noFill/>
        </p:spPr>
        <p:txBody>
          <a:bodyPr wrap="none" rtlCol="0">
            <a:spAutoFit/>
          </a:bodyPr>
          <a:lstStyle/>
          <a:p>
            <a:r>
              <a:rPr lang="en-US" dirty="0"/>
              <a:t>TFA</a:t>
            </a:r>
          </a:p>
        </p:txBody>
      </p:sp>
      <p:sp>
        <p:nvSpPr>
          <p:cNvPr id="3" name="TextBox 2">
            <a:extLst>
              <a:ext uri="{FF2B5EF4-FFF2-40B4-BE49-F238E27FC236}">
                <a16:creationId xmlns:a16="http://schemas.microsoft.com/office/drawing/2014/main" id="{62FB80E9-9B65-A928-6439-751256276088}"/>
              </a:ext>
            </a:extLst>
          </p:cNvPr>
          <p:cNvSpPr txBox="1"/>
          <p:nvPr/>
        </p:nvSpPr>
        <p:spPr>
          <a:xfrm>
            <a:off x="2819400" y="6400800"/>
            <a:ext cx="3087640" cy="338554"/>
          </a:xfrm>
          <a:prstGeom prst="rect">
            <a:avLst/>
          </a:prstGeom>
          <a:noFill/>
        </p:spPr>
        <p:txBody>
          <a:bodyPr wrap="none" rtlCol="0">
            <a:spAutoFit/>
          </a:bodyPr>
          <a:lstStyle/>
          <a:p>
            <a:r>
              <a:rPr lang="en-US" dirty="0"/>
              <a:t>https://</a:t>
            </a:r>
            <a:r>
              <a:rPr lang="en-US" dirty="0" err="1"/>
              <a:t>arxiv.org</a:t>
            </a:r>
            <a:r>
              <a:rPr lang="en-US" dirty="0"/>
              <a:t>/abs/2110.00061</a:t>
            </a:r>
          </a:p>
        </p:txBody>
      </p:sp>
    </p:spTree>
    <p:extLst>
      <p:ext uri="{BB962C8B-B14F-4D97-AF65-F5344CB8AC3E}">
        <p14:creationId xmlns:p14="http://schemas.microsoft.com/office/powerpoint/2010/main" val="2194347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9EC8161-38D1-2A43-85D7-F86A309310D7}"/>
              </a:ext>
            </a:extLst>
          </p:cNvPr>
          <p:cNvPicPr>
            <a:picLocks noChangeAspect="1"/>
          </p:cNvPicPr>
          <p:nvPr/>
        </p:nvPicPr>
        <p:blipFill>
          <a:blip r:embed="rId2"/>
          <a:stretch>
            <a:fillRect/>
          </a:stretch>
        </p:blipFill>
        <p:spPr>
          <a:xfrm>
            <a:off x="0" y="1051591"/>
            <a:ext cx="3022532" cy="4135709"/>
          </a:xfrm>
          <a:prstGeom prst="rect">
            <a:avLst/>
          </a:prstGeom>
        </p:spPr>
      </p:pic>
      <p:sp>
        <p:nvSpPr>
          <p:cNvPr id="2" name="Title 1">
            <a:extLst>
              <a:ext uri="{FF2B5EF4-FFF2-40B4-BE49-F238E27FC236}">
                <a16:creationId xmlns:a16="http://schemas.microsoft.com/office/drawing/2014/main" id="{39C55A58-A64D-5C42-8D4C-C2EC31801A21}"/>
              </a:ext>
            </a:extLst>
          </p:cNvPr>
          <p:cNvSpPr>
            <a:spLocks noGrp="1"/>
          </p:cNvSpPr>
          <p:nvPr>
            <p:ph type="ctrTitle"/>
          </p:nvPr>
        </p:nvSpPr>
        <p:spPr>
          <a:xfrm>
            <a:off x="2590800" y="609600"/>
            <a:ext cx="6426200" cy="1253475"/>
          </a:xfrm>
        </p:spPr>
        <p:txBody>
          <a:bodyPr>
            <a:noAutofit/>
          </a:bodyPr>
          <a:lstStyle/>
          <a:p>
            <a:r>
              <a:rPr lang="en-US" sz="9000" b="1" dirty="0"/>
              <a:t>Transformers</a:t>
            </a:r>
          </a:p>
        </p:txBody>
      </p:sp>
      <p:sp>
        <p:nvSpPr>
          <p:cNvPr id="3" name="TextBox 2">
            <a:extLst>
              <a:ext uri="{FF2B5EF4-FFF2-40B4-BE49-F238E27FC236}">
                <a16:creationId xmlns:a16="http://schemas.microsoft.com/office/drawing/2014/main" id="{07A27469-D9A0-E315-176E-285134EA3F56}"/>
              </a:ext>
            </a:extLst>
          </p:cNvPr>
          <p:cNvSpPr txBox="1"/>
          <p:nvPr/>
        </p:nvSpPr>
        <p:spPr>
          <a:xfrm>
            <a:off x="3698644" y="3506193"/>
            <a:ext cx="4210512" cy="584775"/>
          </a:xfrm>
          <a:prstGeom prst="rect">
            <a:avLst/>
          </a:prstGeom>
          <a:noFill/>
        </p:spPr>
        <p:txBody>
          <a:bodyPr wrap="none" rtlCol="0">
            <a:spAutoFit/>
          </a:bodyPr>
          <a:lstStyle/>
          <a:p>
            <a:r>
              <a:rPr lang="en-US" sz="3200" dirty="0"/>
              <a:t>The </a:t>
            </a:r>
            <a:r>
              <a:rPr lang="en-US" sz="3200" dirty="0">
                <a:solidFill>
                  <a:srgbClr val="FF0000"/>
                </a:solidFill>
              </a:rPr>
              <a:t>T</a:t>
            </a:r>
            <a:r>
              <a:rPr lang="en-US" sz="3200" dirty="0"/>
              <a:t> in GP</a:t>
            </a:r>
            <a:r>
              <a:rPr lang="en-US" sz="3200" dirty="0">
                <a:solidFill>
                  <a:srgbClr val="FF0000"/>
                </a:solidFill>
              </a:rPr>
              <a:t>T</a:t>
            </a:r>
            <a:r>
              <a:rPr lang="en-US" sz="3200" dirty="0"/>
              <a:t> &amp; BER</a:t>
            </a:r>
            <a:r>
              <a:rPr lang="en-US" sz="3200" dirty="0">
                <a:solidFill>
                  <a:srgbClr val="FF0000"/>
                </a:solidFill>
              </a:rPr>
              <a:t>T</a:t>
            </a:r>
          </a:p>
        </p:txBody>
      </p:sp>
      <p:sp>
        <p:nvSpPr>
          <p:cNvPr id="5" name="object 15">
            <a:extLst>
              <a:ext uri="{FF2B5EF4-FFF2-40B4-BE49-F238E27FC236}">
                <a16:creationId xmlns:a16="http://schemas.microsoft.com/office/drawing/2014/main" id="{276315C7-5156-6DBF-D054-486FEBB7885F}"/>
              </a:ext>
            </a:extLst>
          </p:cNvPr>
          <p:cNvSpPr txBox="1"/>
          <p:nvPr/>
        </p:nvSpPr>
        <p:spPr>
          <a:xfrm>
            <a:off x="1081256" y="6318863"/>
            <a:ext cx="7376944" cy="351378"/>
          </a:xfrm>
          <a:prstGeom prst="rect">
            <a:avLst/>
          </a:prstGeom>
        </p:spPr>
        <p:txBody>
          <a:bodyPr vert="horz" wrap="square" lIns="0" tIns="12700" rIns="0" bIns="0" rtlCol="0">
            <a:spAutoFit/>
          </a:bodyPr>
          <a:lstStyle/>
          <a:p>
            <a:pPr marL="12700">
              <a:lnSpc>
                <a:spcPct val="100000"/>
              </a:lnSpc>
              <a:spcBef>
                <a:spcPts val="100"/>
              </a:spcBef>
            </a:pPr>
            <a:r>
              <a:rPr sz="1100" spc="15" dirty="0">
                <a:latin typeface="Arial"/>
                <a:cs typeface="Arial"/>
              </a:rPr>
              <a:t>Source: Vaswani,</a:t>
            </a:r>
            <a:r>
              <a:rPr sz="1100" spc="20" dirty="0">
                <a:latin typeface="Arial"/>
                <a:cs typeface="Arial"/>
              </a:rPr>
              <a:t> </a:t>
            </a:r>
            <a:r>
              <a:rPr sz="1100" spc="15" dirty="0">
                <a:latin typeface="Arial"/>
                <a:cs typeface="Arial"/>
              </a:rPr>
              <a:t>Ashish,</a:t>
            </a:r>
            <a:r>
              <a:rPr sz="1100" spc="20" dirty="0">
                <a:latin typeface="Arial"/>
                <a:cs typeface="Arial"/>
              </a:rPr>
              <a:t> </a:t>
            </a:r>
            <a:r>
              <a:rPr sz="1100" spc="10" dirty="0">
                <a:latin typeface="Arial"/>
                <a:cs typeface="Arial"/>
              </a:rPr>
              <a:t>et</a:t>
            </a:r>
            <a:r>
              <a:rPr sz="1100" spc="20" dirty="0">
                <a:latin typeface="Arial"/>
                <a:cs typeface="Arial"/>
              </a:rPr>
              <a:t> </a:t>
            </a:r>
            <a:r>
              <a:rPr sz="1100" spc="10" dirty="0">
                <a:latin typeface="Arial"/>
                <a:cs typeface="Arial"/>
              </a:rPr>
              <a:t>al.</a:t>
            </a:r>
            <a:r>
              <a:rPr sz="1100" spc="20" dirty="0">
                <a:latin typeface="Arial"/>
                <a:cs typeface="Arial"/>
              </a:rPr>
              <a:t> </a:t>
            </a:r>
            <a:r>
              <a:rPr sz="1100" spc="10" dirty="0">
                <a:latin typeface="Arial"/>
                <a:cs typeface="Arial"/>
              </a:rPr>
              <a:t>"Attention</a:t>
            </a:r>
            <a:r>
              <a:rPr sz="1100" spc="40" dirty="0">
                <a:latin typeface="Arial"/>
                <a:cs typeface="Arial"/>
              </a:rPr>
              <a:t> </a:t>
            </a:r>
            <a:r>
              <a:rPr sz="1100" spc="5" dirty="0">
                <a:latin typeface="Arial"/>
                <a:cs typeface="Arial"/>
              </a:rPr>
              <a:t>is</a:t>
            </a:r>
            <a:r>
              <a:rPr sz="1100" spc="35" dirty="0">
                <a:latin typeface="Arial"/>
                <a:cs typeface="Arial"/>
              </a:rPr>
              <a:t> </a:t>
            </a:r>
            <a:r>
              <a:rPr sz="1100" spc="10" dirty="0">
                <a:latin typeface="Arial"/>
                <a:cs typeface="Arial"/>
              </a:rPr>
              <a:t>all</a:t>
            </a:r>
            <a:r>
              <a:rPr sz="1100" spc="25" dirty="0">
                <a:latin typeface="Arial"/>
                <a:cs typeface="Arial"/>
              </a:rPr>
              <a:t> </a:t>
            </a:r>
            <a:r>
              <a:rPr sz="1100" spc="10" dirty="0">
                <a:latin typeface="Arial"/>
                <a:cs typeface="Arial"/>
              </a:rPr>
              <a:t>you</a:t>
            </a:r>
            <a:r>
              <a:rPr sz="1100" spc="40" dirty="0">
                <a:latin typeface="Arial"/>
                <a:cs typeface="Arial"/>
              </a:rPr>
              <a:t> </a:t>
            </a:r>
            <a:r>
              <a:rPr sz="1100" spc="15" dirty="0">
                <a:latin typeface="Arial"/>
                <a:cs typeface="Arial"/>
              </a:rPr>
              <a:t>need."</a:t>
            </a:r>
            <a:r>
              <a:rPr sz="1100" spc="30" dirty="0">
                <a:latin typeface="Arial"/>
                <a:cs typeface="Arial"/>
              </a:rPr>
              <a:t> </a:t>
            </a:r>
            <a:r>
              <a:rPr sz="1100" spc="15" dirty="0">
                <a:latin typeface="Arial"/>
                <a:cs typeface="Arial"/>
              </a:rPr>
              <a:t>Advances</a:t>
            </a:r>
            <a:r>
              <a:rPr sz="1100" spc="35" dirty="0">
                <a:latin typeface="Arial"/>
                <a:cs typeface="Arial"/>
              </a:rPr>
              <a:t> </a:t>
            </a:r>
            <a:r>
              <a:rPr sz="1100" spc="5" dirty="0">
                <a:latin typeface="Arial"/>
                <a:cs typeface="Arial"/>
              </a:rPr>
              <a:t>in</a:t>
            </a:r>
            <a:r>
              <a:rPr sz="1100" spc="40" dirty="0">
                <a:latin typeface="Arial"/>
                <a:cs typeface="Arial"/>
              </a:rPr>
              <a:t> </a:t>
            </a:r>
            <a:r>
              <a:rPr sz="1100" spc="15" dirty="0">
                <a:latin typeface="Arial"/>
                <a:cs typeface="Arial"/>
              </a:rPr>
              <a:t>Neural</a:t>
            </a:r>
            <a:r>
              <a:rPr sz="1100" spc="25" dirty="0">
                <a:latin typeface="Arial"/>
                <a:cs typeface="Arial"/>
              </a:rPr>
              <a:t> </a:t>
            </a:r>
            <a:r>
              <a:rPr sz="1100" spc="10" dirty="0">
                <a:latin typeface="Arial"/>
                <a:cs typeface="Arial"/>
              </a:rPr>
              <a:t>Information</a:t>
            </a:r>
            <a:r>
              <a:rPr sz="1100" spc="40" dirty="0">
                <a:latin typeface="Arial"/>
                <a:cs typeface="Arial"/>
              </a:rPr>
              <a:t> </a:t>
            </a:r>
            <a:r>
              <a:rPr sz="1100" spc="15" dirty="0">
                <a:latin typeface="Arial"/>
                <a:cs typeface="Arial"/>
              </a:rPr>
              <a:t>Processing</a:t>
            </a:r>
            <a:r>
              <a:rPr sz="1100" spc="40" dirty="0">
                <a:latin typeface="Arial"/>
                <a:cs typeface="Arial"/>
              </a:rPr>
              <a:t> </a:t>
            </a:r>
            <a:r>
              <a:rPr sz="1100" spc="15" dirty="0">
                <a:latin typeface="Arial"/>
                <a:cs typeface="Arial"/>
              </a:rPr>
              <a:t>Systems.</a:t>
            </a:r>
            <a:r>
              <a:rPr sz="1100" spc="20" dirty="0">
                <a:latin typeface="Arial"/>
                <a:cs typeface="Arial"/>
              </a:rPr>
              <a:t> </a:t>
            </a:r>
            <a:r>
              <a:rPr sz="1100" spc="25" dirty="0">
                <a:latin typeface="Arial"/>
                <a:cs typeface="Arial"/>
              </a:rPr>
              <a:t>2017.</a:t>
            </a:r>
            <a:endParaRPr sz="1100" dirty="0">
              <a:latin typeface="Arial"/>
              <a:cs typeface="Arial"/>
            </a:endParaRPr>
          </a:p>
        </p:txBody>
      </p:sp>
    </p:spTree>
    <p:extLst>
      <p:ext uri="{BB962C8B-B14F-4D97-AF65-F5344CB8AC3E}">
        <p14:creationId xmlns:p14="http://schemas.microsoft.com/office/powerpoint/2010/main" val="1850155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312A-845A-5329-467D-A702967C8E41}"/>
              </a:ext>
            </a:extLst>
          </p:cNvPr>
          <p:cNvSpPr>
            <a:spLocks noGrp="1"/>
          </p:cNvSpPr>
          <p:nvPr>
            <p:ph type="title"/>
          </p:nvPr>
        </p:nvSpPr>
        <p:spPr/>
        <p:txBody>
          <a:bodyPr/>
          <a:lstStyle/>
          <a:p>
            <a:r>
              <a:rPr lang="en-US" dirty="0"/>
              <a:t>Table structure recognition</a:t>
            </a:r>
          </a:p>
        </p:txBody>
      </p:sp>
      <p:pic>
        <p:nvPicPr>
          <p:cNvPr id="5" name="Content Placeholder 4" descr="A picture containing text, screenshot, font, line&#10;&#10;Description automatically generated">
            <a:extLst>
              <a:ext uri="{FF2B5EF4-FFF2-40B4-BE49-F238E27FC236}">
                <a16:creationId xmlns:a16="http://schemas.microsoft.com/office/drawing/2014/main" id="{542836A3-7291-3FBA-0BFE-751E1892C9A7}"/>
              </a:ext>
            </a:extLst>
          </p:cNvPr>
          <p:cNvPicPr>
            <a:picLocks noGrp="1" noChangeAspect="1"/>
          </p:cNvPicPr>
          <p:nvPr>
            <p:ph idx="1"/>
          </p:nvPr>
        </p:nvPicPr>
        <p:blipFill>
          <a:blip r:embed="rId2"/>
          <a:stretch>
            <a:fillRect/>
          </a:stretch>
        </p:blipFill>
        <p:spPr>
          <a:xfrm>
            <a:off x="276843" y="2252191"/>
            <a:ext cx="8867157" cy="2658420"/>
          </a:xfrm>
        </p:spPr>
      </p:pic>
    </p:spTree>
    <p:extLst>
      <p:ext uri="{BB962C8B-B14F-4D97-AF65-F5344CB8AC3E}">
        <p14:creationId xmlns:p14="http://schemas.microsoft.com/office/powerpoint/2010/main" val="1036261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0CCC-F264-90E7-08CC-0EEAC43C7616}"/>
              </a:ext>
            </a:extLst>
          </p:cNvPr>
          <p:cNvSpPr>
            <a:spLocks noGrp="1"/>
          </p:cNvSpPr>
          <p:nvPr>
            <p:ph type="title"/>
          </p:nvPr>
        </p:nvSpPr>
        <p:spPr/>
        <p:txBody>
          <a:bodyPr/>
          <a:lstStyle/>
          <a:p>
            <a:r>
              <a:rPr lang="en-US" sz="2800" dirty="0">
                <a:solidFill>
                  <a:srgbClr val="FF0000"/>
                </a:solidFill>
                <a:effectLst/>
                <a:latin typeface="CMR9"/>
              </a:rPr>
              <a:t>End-to-End Object Detection with Transformers  - DETR</a:t>
            </a:r>
            <a:br>
              <a:rPr lang="en-US" dirty="0"/>
            </a:br>
            <a:endParaRPr lang="en-US" dirty="0"/>
          </a:p>
        </p:txBody>
      </p:sp>
      <p:pic>
        <p:nvPicPr>
          <p:cNvPr id="5" name="Content Placeholder 4" descr="A picture containing text, screenshot&#10;&#10;Description automatically generated">
            <a:extLst>
              <a:ext uri="{FF2B5EF4-FFF2-40B4-BE49-F238E27FC236}">
                <a16:creationId xmlns:a16="http://schemas.microsoft.com/office/drawing/2014/main" id="{7A547B58-489D-D4AE-0FDB-479C2C476317}"/>
              </a:ext>
            </a:extLst>
          </p:cNvPr>
          <p:cNvPicPr>
            <a:picLocks noGrp="1" noChangeAspect="1"/>
          </p:cNvPicPr>
          <p:nvPr>
            <p:ph idx="1"/>
          </p:nvPr>
        </p:nvPicPr>
        <p:blipFill>
          <a:blip r:embed="rId2"/>
          <a:stretch>
            <a:fillRect/>
          </a:stretch>
        </p:blipFill>
        <p:spPr>
          <a:xfrm>
            <a:off x="457200" y="1762105"/>
            <a:ext cx="8229600" cy="4202153"/>
          </a:xfrm>
        </p:spPr>
      </p:pic>
    </p:spTree>
    <p:extLst>
      <p:ext uri="{BB962C8B-B14F-4D97-AF65-F5344CB8AC3E}">
        <p14:creationId xmlns:p14="http://schemas.microsoft.com/office/powerpoint/2010/main" val="946034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A2BD-31C6-52AA-56EC-AC2BB4B74695}"/>
              </a:ext>
            </a:extLst>
          </p:cNvPr>
          <p:cNvSpPr>
            <a:spLocks noGrp="1"/>
          </p:cNvSpPr>
          <p:nvPr>
            <p:ph type="title"/>
          </p:nvPr>
        </p:nvSpPr>
        <p:spPr/>
        <p:txBody>
          <a:bodyPr/>
          <a:lstStyle/>
          <a:p>
            <a:r>
              <a:rPr lang="en-US" dirty="0" err="1"/>
              <a:t>TableFormer</a:t>
            </a:r>
            <a:endParaRPr lang="en-US" dirty="0"/>
          </a:p>
        </p:txBody>
      </p:sp>
      <p:pic>
        <p:nvPicPr>
          <p:cNvPr id="5" name="Content Placeholder 4" descr="A picture containing text, font, screenshot, diagram&#10;&#10;Description automatically generated">
            <a:extLst>
              <a:ext uri="{FF2B5EF4-FFF2-40B4-BE49-F238E27FC236}">
                <a16:creationId xmlns:a16="http://schemas.microsoft.com/office/drawing/2014/main" id="{66F241AC-2EB1-4B29-67F6-6274509114EC}"/>
              </a:ext>
            </a:extLst>
          </p:cNvPr>
          <p:cNvPicPr>
            <a:picLocks noGrp="1" noChangeAspect="1"/>
          </p:cNvPicPr>
          <p:nvPr>
            <p:ph idx="1"/>
          </p:nvPr>
        </p:nvPicPr>
        <p:blipFill>
          <a:blip r:embed="rId2"/>
          <a:stretch>
            <a:fillRect/>
          </a:stretch>
        </p:blipFill>
        <p:spPr>
          <a:xfrm>
            <a:off x="45924" y="1790700"/>
            <a:ext cx="9128556" cy="2667000"/>
          </a:xfrm>
        </p:spPr>
      </p:pic>
    </p:spTree>
    <p:extLst>
      <p:ext uri="{BB962C8B-B14F-4D97-AF65-F5344CB8AC3E}">
        <p14:creationId xmlns:p14="http://schemas.microsoft.com/office/powerpoint/2010/main" val="4121010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33F7-1297-C74F-CD08-4C17B30F4212}"/>
              </a:ext>
            </a:extLst>
          </p:cNvPr>
          <p:cNvSpPr>
            <a:spLocks noGrp="1"/>
          </p:cNvSpPr>
          <p:nvPr>
            <p:ph type="title"/>
          </p:nvPr>
        </p:nvSpPr>
        <p:spPr/>
        <p:txBody>
          <a:bodyPr/>
          <a:lstStyle/>
          <a:p>
            <a:r>
              <a:rPr lang="en-US" dirty="0">
                <a:solidFill>
                  <a:srgbClr val="FF0000"/>
                </a:solidFill>
              </a:rPr>
              <a:t>Performance</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F5828C07-9A22-16AE-F0B5-75EFF3D6C0DE}"/>
              </a:ext>
            </a:extLst>
          </p:cNvPr>
          <p:cNvPicPr>
            <a:picLocks noGrp="1" noChangeAspect="1"/>
          </p:cNvPicPr>
          <p:nvPr>
            <p:ph idx="1"/>
          </p:nvPr>
        </p:nvPicPr>
        <p:blipFill>
          <a:blip r:embed="rId2"/>
          <a:stretch>
            <a:fillRect/>
          </a:stretch>
        </p:blipFill>
        <p:spPr>
          <a:xfrm>
            <a:off x="457200" y="2037773"/>
            <a:ext cx="8229600" cy="3650816"/>
          </a:xfrm>
        </p:spPr>
      </p:pic>
      <p:sp>
        <p:nvSpPr>
          <p:cNvPr id="3" name="TextBox 2">
            <a:extLst>
              <a:ext uri="{FF2B5EF4-FFF2-40B4-BE49-F238E27FC236}">
                <a16:creationId xmlns:a16="http://schemas.microsoft.com/office/drawing/2014/main" id="{DD191C59-BFDE-F656-A84D-46F857D7A23D}"/>
              </a:ext>
            </a:extLst>
          </p:cNvPr>
          <p:cNvSpPr txBox="1"/>
          <p:nvPr/>
        </p:nvSpPr>
        <p:spPr>
          <a:xfrm>
            <a:off x="2438400" y="5943600"/>
            <a:ext cx="3206327" cy="338554"/>
          </a:xfrm>
          <a:prstGeom prst="rect">
            <a:avLst/>
          </a:prstGeom>
          <a:noFill/>
        </p:spPr>
        <p:txBody>
          <a:bodyPr wrap="none" rtlCol="0">
            <a:spAutoFit/>
          </a:bodyPr>
          <a:lstStyle/>
          <a:p>
            <a:r>
              <a:rPr lang="en-US" dirty="0" err="1"/>
              <a:t>GriTS</a:t>
            </a:r>
            <a:r>
              <a:rPr lang="en-US" dirty="0"/>
              <a:t> – grid table similarity score</a:t>
            </a:r>
          </a:p>
        </p:txBody>
      </p:sp>
    </p:spTree>
    <p:extLst>
      <p:ext uri="{BB962C8B-B14F-4D97-AF65-F5344CB8AC3E}">
        <p14:creationId xmlns:p14="http://schemas.microsoft.com/office/powerpoint/2010/main" val="30490300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3E99-DB44-E96D-C9ED-5338EB059D6D}"/>
              </a:ext>
            </a:extLst>
          </p:cNvPr>
          <p:cNvSpPr>
            <a:spLocks noGrp="1"/>
          </p:cNvSpPr>
          <p:nvPr>
            <p:ph type="title"/>
          </p:nvPr>
        </p:nvSpPr>
        <p:spPr/>
        <p:txBody>
          <a:bodyPr/>
          <a:lstStyle/>
          <a:p>
            <a:r>
              <a:rPr lang="en-US" dirty="0"/>
              <a:t>2023 Table Transformers Survey</a:t>
            </a:r>
          </a:p>
        </p:txBody>
      </p:sp>
      <p:sp>
        <p:nvSpPr>
          <p:cNvPr id="3" name="Content Placeholder 2">
            <a:extLst>
              <a:ext uri="{FF2B5EF4-FFF2-40B4-BE49-F238E27FC236}">
                <a16:creationId xmlns:a16="http://schemas.microsoft.com/office/drawing/2014/main" id="{B9660E16-9402-A566-DFD8-23107792D942}"/>
              </a:ext>
            </a:extLst>
          </p:cNvPr>
          <p:cNvSpPr>
            <a:spLocks noGrp="1"/>
          </p:cNvSpPr>
          <p:nvPr>
            <p:ph idx="1"/>
          </p:nvPr>
        </p:nvSpPr>
        <p:spPr/>
        <p:txBody>
          <a:bodyPr/>
          <a:lstStyle/>
          <a:p>
            <a:r>
              <a:rPr lang="en-US" sz="1800" dirty="0">
                <a:effectLst/>
                <a:latin typeface="LMRoman12-Bold-Identity-H"/>
              </a:rPr>
              <a:t>Transformers for Tabular Data Representation: A Survey of Models and Applications</a:t>
            </a:r>
            <a:r>
              <a:rPr lang="en-US" sz="1800" dirty="0">
                <a:latin typeface="LMRoman12-Bold-Identity-H"/>
              </a:rPr>
              <a:t>; </a:t>
            </a:r>
            <a:r>
              <a:rPr lang="en-US" sz="1800" dirty="0">
                <a:effectLst/>
                <a:latin typeface="LMRoman12-Regular-Identity-H"/>
              </a:rPr>
              <a:t>Gilbert </a:t>
            </a:r>
            <a:r>
              <a:rPr lang="en-US" sz="1800" dirty="0" err="1">
                <a:effectLst/>
                <a:latin typeface="LMRoman12-Regular-Identity-H"/>
              </a:rPr>
              <a:t>Badaro</a:t>
            </a:r>
            <a:r>
              <a:rPr lang="en-US" sz="1800" dirty="0">
                <a:effectLst/>
                <a:latin typeface="LMRoman12-Regular-Identity-H"/>
              </a:rPr>
              <a:t>, Mohammed Saeed, Paolo </a:t>
            </a:r>
            <a:r>
              <a:rPr lang="en-US" sz="1800" dirty="0" err="1">
                <a:effectLst/>
                <a:latin typeface="LMRoman12-Regular-Identity-H"/>
              </a:rPr>
              <a:t>Papotti</a:t>
            </a:r>
            <a:r>
              <a:rPr lang="en-US" sz="1800" dirty="0">
                <a:effectLst/>
                <a:latin typeface="LMRoman12-Regular-Identity-H"/>
              </a:rPr>
              <a:t> </a:t>
            </a:r>
            <a:endParaRPr lang="en-US" dirty="0"/>
          </a:p>
          <a:p>
            <a:endParaRPr lang="en-US" dirty="0"/>
          </a:p>
        </p:txBody>
      </p:sp>
      <p:pic>
        <p:nvPicPr>
          <p:cNvPr id="5" name="Picture 4" descr="A picture containing text, screenshot, font, diagram&#10;&#10;Description automatically generated">
            <a:extLst>
              <a:ext uri="{FF2B5EF4-FFF2-40B4-BE49-F238E27FC236}">
                <a16:creationId xmlns:a16="http://schemas.microsoft.com/office/drawing/2014/main" id="{66925B8D-8A00-953D-11FA-E209B490883A}"/>
              </a:ext>
            </a:extLst>
          </p:cNvPr>
          <p:cNvPicPr>
            <a:picLocks noChangeAspect="1"/>
          </p:cNvPicPr>
          <p:nvPr/>
        </p:nvPicPr>
        <p:blipFill>
          <a:blip r:embed="rId2"/>
          <a:stretch>
            <a:fillRect/>
          </a:stretch>
        </p:blipFill>
        <p:spPr>
          <a:xfrm>
            <a:off x="152400" y="2667000"/>
            <a:ext cx="7772400" cy="3190214"/>
          </a:xfrm>
          <a:prstGeom prst="rect">
            <a:avLst/>
          </a:prstGeom>
        </p:spPr>
      </p:pic>
    </p:spTree>
    <p:extLst>
      <p:ext uri="{BB962C8B-B14F-4D97-AF65-F5344CB8AC3E}">
        <p14:creationId xmlns:p14="http://schemas.microsoft.com/office/powerpoint/2010/main" val="30145008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127B-7ECC-69EB-FC83-0F32DAC3C373}"/>
              </a:ext>
            </a:extLst>
          </p:cNvPr>
          <p:cNvSpPr>
            <a:spLocks noGrp="1"/>
          </p:cNvSpPr>
          <p:nvPr>
            <p:ph type="title"/>
          </p:nvPr>
        </p:nvSpPr>
        <p:spPr/>
        <p:txBody>
          <a:bodyPr/>
          <a:lstStyle/>
          <a:p>
            <a:endParaRPr lang="en-US"/>
          </a:p>
        </p:txBody>
      </p:sp>
      <p:pic>
        <p:nvPicPr>
          <p:cNvPr id="5" name="Content Placeholder 4" descr="A picture containing text, screenshot, number, font&#10;&#10;Description automatically generated">
            <a:extLst>
              <a:ext uri="{FF2B5EF4-FFF2-40B4-BE49-F238E27FC236}">
                <a16:creationId xmlns:a16="http://schemas.microsoft.com/office/drawing/2014/main" id="{7C87D983-A86D-CEBA-CA2B-4471CEBAAC24}"/>
              </a:ext>
            </a:extLst>
          </p:cNvPr>
          <p:cNvPicPr>
            <a:picLocks noGrp="1" noChangeAspect="1"/>
          </p:cNvPicPr>
          <p:nvPr>
            <p:ph idx="1"/>
          </p:nvPr>
        </p:nvPicPr>
        <p:blipFill>
          <a:blip r:embed="rId2"/>
          <a:stretch>
            <a:fillRect/>
          </a:stretch>
        </p:blipFill>
        <p:spPr>
          <a:xfrm>
            <a:off x="1093808" y="162744"/>
            <a:ext cx="6956384" cy="6722029"/>
          </a:xfrm>
        </p:spPr>
      </p:pic>
    </p:spTree>
    <p:extLst>
      <p:ext uri="{BB962C8B-B14F-4D97-AF65-F5344CB8AC3E}">
        <p14:creationId xmlns:p14="http://schemas.microsoft.com/office/powerpoint/2010/main" val="1182020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0141-F12E-8D6D-4138-ED682260C54B}"/>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with medium confidence">
            <a:extLst>
              <a:ext uri="{FF2B5EF4-FFF2-40B4-BE49-F238E27FC236}">
                <a16:creationId xmlns:a16="http://schemas.microsoft.com/office/drawing/2014/main" id="{8A0DD543-AFED-2C85-32F0-604BFEFCC2B8}"/>
              </a:ext>
            </a:extLst>
          </p:cNvPr>
          <p:cNvPicPr>
            <a:picLocks noGrp="1" noChangeAspect="1"/>
          </p:cNvPicPr>
          <p:nvPr>
            <p:ph idx="1"/>
          </p:nvPr>
        </p:nvPicPr>
        <p:blipFill>
          <a:blip r:embed="rId2"/>
          <a:stretch>
            <a:fillRect/>
          </a:stretch>
        </p:blipFill>
        <p:spPr>
          <a:xfrm>
            <a:off x="1181100" y="76200"/>
            <a:ext cx="6781800" cy="6850534"/>
          </a:xfrm>
        </p:spPr>
      </p:pic>
    </p:spTree>
    <p:extLst>
      <p:ext uri="{BB962C8B-B14F-4D97-AF65-F5344CB8AC3E}">
        <p14:creationId xmlns:p14="http://schemas.microsoft.com/office/powerpoint/2010/main" val="2706355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9409-0072-4661-F983-AA05FD3D7C0A}"/>
              </a:ext>
            </a:extLst>
          </p:cNvPr>
          <p:cNvSpPr>
            <a:spLocks noGrp="1"/>
          </p:cNvSpPr>
          <p:nvPr>
            <p:ph type="title"/>
          </p:nvPr>
        </p:nvSpPr>
        <p:spPr/>
        <p:txBody>
          <a:bodyPr/>
          <a:lstStyle/>
          <a:p>
            <a:r>
              <a:rPr lang="en-US" dirty="0">
                <a:solidFill>
                  <a:srgbClr val="FF0000"/>
                </a:solidFill>
              </a:rPr>
              <a:t>Transformers for Tabular Data</a:t>
            </a:r>
          </a:p>
        </p:txBody>
      </p:sp>
      <p:sp>
        <p:nvSpPr>
          <p:cNvPr id="3" name="Content Placeholder 2">
            <a:extLst>
              <a:ext uri="{FF2B5EF4-FFF2-40B4-BE49-F238E27FC236}">
                <a16:creationId xmlns:a16="http://schemas.microsoft.com/office/drawing/2014/main" id="{6D4136E3-777B-E2FD-4DC0-E3547174B7BC}"/>
              </a:ext>
            </a:extLst>
          </p:cNvPr>
          <p:cNvSpPr>
            <a:spLocks noGrp="1"/>
          </p:cNvSpPr>
          <p:nvPr>
            <p:ph idx="1"/>
          </p:nvPr>
        </p:nvSpPr>
        <p:spPr/>
        <p:txBody>
          <a:bodyPr/>
          <a:lstStyle/>
          <a:p>
            <a:r>
              <a:rPr lang="en-US" dirty="0"/>
              <a:t>Many available</a:t>
            </a:r>
          </a:p>
          <a:p>
            <a:r>
              <a:rPr lang="en-US" dirty="0"/>
              <a:t>Performance equivalent to state of the art</a:t>
            </a:r>
          </a:p>
          <a:p>
            <a:r>
              <a:rPr lang="en-US" dirty="0"/>
              <a:t>Lot’s of data</a:t>
            </a:r>
          </a:p>
          <a:p>
            <a:r>
              <a:rPr lang="en-US" dirty="0"/>
              <a:t>A few open source</a:t>
            </a:r>
          </a:p>
          <a:p>
            <a:pPr lvl="1"/>
            <a:r>
              <a:rPr lang="en-US" dirty="0"/>
              <a:t>TATR (MS)</a:t>
            </a:r>
          </a:p>
          <a:p>
            <a:pPr lvl="1"/>
            <a:r>
              <a:rPr lang="en-US" dirty="0" err="1"/>
              <a:t>TableFormer</a:t>
            </a:r>
            <a:r>
              <a:rPr lang="en-US" dirty="0"/>
              <a:t> (IBM)</a:t>
            </a:r>
          </a:p>
          <a:p>
            <a:pPr lvl="1"/>
            <a:endParaRPr lang="en-US" dirty="0"/>
          </a:p>
          <a:p>
            <a:endParaRPr lang="en-US" dirty="0"/>
          </a:p>
        </p:txBody>
      </p:sp>
    </p:spTree>
    <p:extLst>
      <p:ext uri="{BB962C8B-B14F-4D97-AF65-F5344CB8AC3E}">
        <p14:creationId xmlns:p14="http://schemas.microsoft.com/office/powerpoint/2010/main" val="13605431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8C24-78AF-BE76-270C-AF2411EE6FAD}"/>
              </a:ext>
            </a:extLst>
          </p:cNvPr>
          <p:cNvSpPr>
            <a:spLocks noGrp="1"/>
          </p:cNvSpPr>
          <p:nvPr>
            <p:ph type="title"/>
          </p:nvPr>
        </p:nvSpPr>
        <p:spPr/>
        <p:txBody>
          <a:bodyPr/>
          <a:lstStyle/>
          <a:p>
            <a:r>
              <a:rPr lang="en-US" dirty="0">
                <a:solidFill>
                  <a:srgbClr val="FF0000"/>
                </a:solidFill>
              </a:rPr>
              <a:t>LLMs and Search Engines</a:t>
            </a:r>
          </a:p>
        </p:txBody>
      </p:sp>
      <p:sp>
        <p:nvSpPr>
          <p:cNvPr id="3" name="Content Placeholder 2">
            <a:extLst>
              <a:ext uri="{FF2B5EF4-FFF2-40B4-BE49-F238E27FC236}">
                <a16:creationId xmlns:a16="http://schemas.microsoft.com/office/drawing/2014/main" id="{A5965F03-60D9-A39B-6251-0344BB1C756D}"/>
              </a:ext>
            </a:extLst>
          </p:cNvPr>
          <p:cNvSpPr>
            <a:spLocks noGrp="1"/>
          </p:cNvSpPr>
          <p:nvPr>
            <p:ph idx="1"/>
          </p:nvPr>
        </p:nvSpPr>
        <p:spPr/>
        <p:txBody>
          <a:bodyPr/>
          <a:lstStyle/>
          <a:p>
            <a:r>
              <a:rPr lang="en-US" dirty="0"/>
              <a:t>Google uses some type of BERT in every 1 in 10 ranking for queries.</a:t>
            </a:r>
          </a:p>
          <a:p>
            <a:r>
              <a:rPr lang="en-US" dirty="0"/>
              <a:t>Methods we believe to be used are </a:t>
            </a:r>
            <a:r>
              <a:rPr lang="en-US" dirty="0" err="1"/>
              <a:t>Rerankings</a:t>
            </a:r>
            <a:endParaRPr lang="en-US" dirty="0"/>
          </a:p>
        </p:txBody>
      </p:sp>
    </p:spTree>
    <p:extLst>
      <p:ext uri="{BB962C8B-B14F-4D97-AF65-F5344CB8AC3E}">
        <p14:creationId xmlns:p14="http://schemas.microsoft.com/office/powerpoint/2010/main" val="23545867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93"/>
          <p:cNvSpPr txBox="1">
            <a:spLocks noGrp="1"/>
          </p:cNvSpPr>
          <p:nvPr>
            <p:ph type="title"/>
          </p:nvPr>
        </p:nvSpPr>
        <p:spPr>
          <a:xfrm>
            <a:off x="392401" y="356916"/>
            <a:ext cx="8520525" cy="572625"/>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algn="l">
              <a:spcBef>
                <a:spcPts val="0"/>
              </a:spcBef>
              <a:spcAft>
                <a:spcPts val="0"/>
              </a:spcAft>
              <a:buSzPts val="2800"/>
            </a:pPr>
            <a:r>
              <a:rPr lang="en-US" dirty="0">
                <a:solidFill>
                  <a:srgbClr val="FF0000"/>
                </a:solidFill>
              </a:rPr>
              <a:t>Adoption by Commercial Search Engines</a:t>
            </a:r>
            <a:endParaRPr dirty="0">
              <a:solidFill>
                <a:srgbClr val="FF0000"/>
              </a:solidFill>
            </a:endParaRPr>
          </a:p>
        </p:txBody>
      </p:sp>
      <p:pic>
        <p:nvPicPr>
          <p:cNvPr id="810" name="Google Shape;810;p93"/>
          <p:cNvPicPr preferRelativeResize="0"/>
          <p:nvPr/>
        </p:nvPicPr>
        <p:blipFill rotWithShape="1">
          <a:blip r:embed="rId3">
            <a:alphaModFix/>
          </a:blip>
          <a:srcRect l="13142" t="20204" r="12224" b="12377"/>
          <a:stretch/>
        </p:blipFill>
        <p:spPr>
          <a:xfrm>
            <a:off x="392401" y="2217263"/>
            <a:ext cx="3972506" cy="2018496"/>
          </a:xfrm>
          <a:prstGeom prst="rect">
            <a:avLst/>
          </a:prstGeom>
          <a:noFill/>
          <a:ln>
            <a:noFill/>
          </a:ln>
        </p:spPr>
      </p:pic>
      <p:sp>
        <p:nvSpPr>
          <p:cNvPr id="811" name="Google Shape;811;p93"/>
          <p:cNvSpPr txBox="1"/>
          <p:nvPr/>
        </p:nvSpPr>
        <p:spPr>
          <a:xfrm>
            <a:off x="3457251" y="5200669"/>
            <a:ext cx="907650" cy="444825"/>
          </a:xfrm>
          <a:prstGeom prst="rect">
            <a:avLst/>
          </a:prstGeom>
          <a:noFill/>
          <a:ln>
            <a:noFill/>
          </a:ln>
        </p:spPr>
        <p:txBody>
          <a:bodyPr spcFirstLastPara="1" wrap="square" lIns="91425" tIns="91425" rIns="91425" bIns="91425" anchor="t" anchorCtr="0">
            <a:noAutofit/>
          </a:bodyPr>
          <a:lstStyle/>
          <a:p>
            <a:pPr algn="r">
              <a:spcBef>
                <a:spcPts val="0"/>
              </a:spcBef>
              <a:spcAft>
                <a:spcPts val="0"/>
              </a:spcAft>
            </a:pPr>
            <a:r>
              <a:rPr lang="en-US" sz="1200" u="sng">
                <a:solidFill>
                  <a:schemeClr val="hlink"/>
                </a:solidFill>
                <a:hlinkClick r:id="rId4"/>
              </a:rPr>
              <a:t>source</a:t>
            </a:r>
            <a:endParaRPr sz="1200">
              <a:solidFill>
                <a:schemeClr val="dk1"/>
              </a:solidFill>
              <a:latin typeface="Arial"/>
              <a:ea typeface="Arial"/>
              <a:cs typeface="Arial"/>
              <a:sym typeface="Arial"/>
            </a:endParaRPr>
          </a:p>
        </p:txBody>
      </p:sp>
      <p:sp>
        <p:nvSpPr>
          <p:cNvPr id="812" name="Google Shape;812;p93"/>
          <p:cNvSpPr txBox="1"/>
          <p:nvPr/>
        </p:nvSpPr>
        <p:spPr>
          <a:xfrm>
            <a:off x="352088" y="4251019"/>
            <a:ext cx="4053150" cy="969750"/>
          </a:xfrm>
          <a:prstGeom prst="rect">
            <a:avLst/>
          </a:prstGeom>
          <a:noFill/>
          <a:ln>
            <a:noFill/>
          </a:ln>
        </p:spPr>
        <p:txBody>
          <a:bodyPr spcFirstLastPara="1" wrap="square" lIns="91425" tIns="91425" rIns="91425" bIns="91425" anchor="t" anchorCtr="0">
            <a:noAutofit/>
          </a:bodyPr>
          <a:lstStyle/>
          <a:p>
            <a:pPr algn="just">
              <a:spcBef>
                <a:spcPts val="0"/>
              </a:spcBef>
              <a:spcAft>
                <a:spcPts val="0"/>
              </a:spcAft>
            </a:pPr>
            <a:r>
              <a:rPr lang="en-US" sz="1350" i="1">
                <a:solidFill>
                  <a:srgbClr val="202124"/>
                </a:solidFill>
                <a:highlight>
                  <a:srgbClr val="FFFFFF"/>
                </a:highlight>
                <a:latin typeface="Roboto"/>
                <a:ea typeface="Roboto"/>
                <a:cs typeface="Roboto"/>
                <a:sym typeface="Roboto"/>
              </a:rPr>
              <a:t>We’re making a significant improvement to how we understand queries, representing the biggest leap forward in the past five years, and one of the biggest leaps forward in the history of Search. </a:t>
            </a:r>
            <a:endParaRPr sz="1350" i="1">
              <a:solidFill>
                <a:schemeClr val="dk1"/>
              </a:solidFill>
              <a:latin typeface="Arial"/>
              <a:ea typeface="Arial"/>
              <a:cs typeface="Arial"/>
              <a:sym typeface="Arial"/>
            </a:endParaRPr>
          </a:p>
        </p:txBody>
      </p:sp>
      <p:sp>
        <p:nvSpPr>
          <p:cNvPr id="813" name="Google Shape;813;p93"/>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300"/>
              <a:buFont typeface="Arial"/>
              <a:buNone/>
              <a:defRPr sz="1300" b="0" i="0" u="none" strike="noStrike" cap="none">
                <a:solidFill>
                  <a:schemeClr val="dk2"/>
                </a:solidFill>
                <a:latin typeface="Arial"/>
                <a:ea typeface="Arial"/>
                <a:cs typeface="Arial"/>
                <a:sym typeface="Arial"/>
              </a:defRPr>
            </a:lvl9pPr>
          </a:lstStyle>
          <a:p>
            <a:pPr algn="r">
              <a:spcBef>
                <a:spcPts val="0"/>
              </a:spcBef>
              <a:spcAft>
                <a:spcPts val="0"/>
              </a:spcAft>
              <a:buClr>
                <a:schemeClr val="dk2"/>
              </a:buClr>
              <a:buSzPts val="1300"/>
            </a:pPr>
            <a:fld id="{00000000-1234-1234-1234-123412341234}" type="slidenum">
              <a:rPr lang="en-US" smtClean="0"/>
              <a:pPr algn="r">
                <a:spcBef>
                  <a:spcPts val="0"/>
                </a:spcBef>
                <a:spcAft>
                  <a:spcPts val="0"/>
                </a:spcAft>
                <a:buClr>
                  <a:schemeClr val="dk2"/>
                </a:buClr>
                <a:buSzPts val="1300"/>
              </a:pPr>
              <a:t>79</a:t>
            </a:fld>
            <a:endParaRPr/>
          </a:p>
        </p:txBody>
      </p:sp>
      <p:pic>
        <p:nvPicPr>
          <p:cNvPr id="814" name="Google Shape;814;p93"/>
          <p:cNvPicPr preferRelativeResize="0"/>
          <p:nvPr/>
        </p:nvPicPr>
        <p:blipFill>
          <a:blip r:embed="rId5">
            <a:alphaModFix/>
          </a:blip>
          <a:stretch>
            <a:fillRect/>
          </a:stretch>
        </p:blipFill>
        <p:spPr>
          <a:xfrm>
            <a:off x="4747237" y="2691188"/>
            <a:ext cx="4199006" cy="1197375"/>
          </a:xfrm>
          <a:prstGeom prst="rect">
            <a:avLst/>
          </a:prstGeom>
          <a:noFill/>
          <a:ln>
            <a:noFill/>
          </a:ln>
        </p:spPr>
      </p:pic>
      <p:sp>
        <p:nvSpPr>
          <p:cNvPr id="815" name="Google Shape;815;p93"/>
          <p:cNvSpPr txBox="1"/>
          <p:nvPr/>
        </p:nvSpPr>
        <p:spPr>
          <a:xfrm>
            <a:off x="4893113" y="4294243"/>
            <a:ext cx="3751200" cy="969474"/>
          </a:xfrm>
          <a:prstGeom prst="rect">
            <a:avLst/>
          </a:prstGeom>
          <a:noFill/>
          <a:ln>
            <a:noFill/>
          </a:ln>
        </p:spPr>
        <p:txBody>
          <a:bodyPr spcFirstLastPara="1" wrap="square" lIns="68569" tIns="68569" rIns="68569" bIns="68569" anchor="t" anchorCtr="0">
            <a:spAutoFit/>
          </a:bodyPr>
          <a:lstStyle/>
          <a:p>
            <a:pPr algn="just">
              <a:spcBef>
                <a:spcPts val="0"/>
              </a:spcBef>
              <a:spcAft>
                <a:spcPts val="0"/>
              </a:spcAft>
            </a:pPr>
            <a:r>
              <a:rPr lang="en-US" sz="1350" i="1">
                <a:highlight>
                  <a:srgbClr val="FFFFFF"/>
                </a:highlight>
                <a:latin typeface="Roboto"/>
                <a:ea typeface="Roboto"/>
                <a:cs typeface="Roboto"/>
                <a:sym typeface="Roboto"/>
              </a:rPr>
              <a:t>Starting from April of this year (2019), we used large transformer models to deliver the largest quality improvements to our Bing customers in the past year.</a:t>
            </a:r>
            <a:endParaRPr sz="1350" i="1">
              <a:latin typeface="Roboto"/>
              <a:ea typeface="Roboto"/>
              <a:cs typeface="Roboto"/>
              <a:sym typeface="Roboto"/>
            </a:endParaRPr>
          </a:p>
        </p:txBody>
      </p:sp>
      <p:sp>
        <p:nvSpPr>
          <p:cNvPr id="816" name="Google Shape;816;p93"/>
          <p:cNvSpPr txBox="1"/>
          <p:nvPr/>
        </p:nvSpPr>
        <p:spPr>
          <a:xfrm>
            <a:off x="6180450" y="2155238"/>
            <a:ext cx="1397925" cy="415476"/>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800"/>
              <a:t>MS Bing</a:t>
            </a:r>
            <a:endParaRPr sz="1800"/>
          </a:p>
        </p:txBody>
      </p:sp>
      <p:sp>
        <p:nvSpPr>
          <p:cNvPr id="817" name="Google Shape;817;p93"/>
          <p:cNvSpPr txBox="1"/>
          <p:nvPr/>
        </p:nvSpPr>
        <p:spPr>
          <a:xfrm>
            <a:off x="1496993" y="1801688"/>
            <a:ext cx="1763325" cy="415476"/>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1800" dirty="0"/>
              <a:t>Google Search</a:t>
            </a:r>
            <a:endParaRPr sz="1800" dirty="0"/>
          </a:p>
        </p:txBody>
      </p:sp>
      <p:sp>
        <p:nvSpPr>
          <p:cNvPr id="818" name="Google Shape;818;p93"/>
          <p:cNvSpPr txBox="1"/>
          <p:nvPr/>
        </p:nvSpPr>
        <p:spPr>
          <a:xfrm>
            <a:off x="8033644" y="5200669"/>
            <a:ext cx="610650" cy="323143"/>
          </a:xfrm>
          <a:prstGeom prst="rect">
            <a:avLst/>
          </a:prstGeom>
          <a:noFill/>
          <a:ln>
            <a:noFill/>
          </a:ln>
        </p:spPr>
        <p:txBody>
          <a:bodyPr spcFirstLastPara="1" wrap="square" lIns="68569" tIns="68569" rIns="68569" bIns="68569" anchor="t" anchorCtr="0">
            <a:spAutoFit/>
          </a:bodyPr>
          <a:lstStyle/>
          <a:p>
            <a:pPr algn="r">
              <a:spcBef>
                <a:spcPts val="0"/>
              </a:spcBef>
              <a:spcAft>
                <a:spcPts val="0"/>
              </a:spcAft>
            </a:pPr>
            <a:r>
              <a:rPr lang="en-US" sz="1200" u="sng">
                <a:solidFill>
                  <a:schemeClr val="hlink"/>
                </a:solidFill>
                <a:hlinkClick r:id="rId6"/>
              </a:rPr>
              <a:t>source</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a:xfrm>
            <a:off x="628650" y="1020484"/>
            <a:ext cx="7886700" cy="994172"/>
          </a:xfrm>
        </p:spPr>
        <p:txBody>
          <a:bodyPr/>
          <a:lstStyle/>
          <a:p>
            <a:pPr algn="ctr"/>
            <a:r>
              <a:rPr lang="en-US" b="1" dirty="0">
                <a:latin typeface="+mn-lt"/>
              </a:rPr>
              <a:t>Background</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331840" y="1874892"/>
            <a:ext cx="8450825" cy="4125858"/>
          </a:xfrm>
        </p:spPr>
        <p:txBody>
          <a:bodyPr>
            <a:normAutofit lnSpcReduction="10000"/>
          </a:bodyPr>
          <a:lstStyle/>
          <a:p>
            <a:pPr>
              <a:lnSpc>
                <a:spcPct val="110000"/>
              </a:lnSpc>
            </a:pPr>
            <a:r>
              <a:rPr lang="en-US" sz="2400" dirty="0"/>
              <a:t>The </a:t>
            </a:r>
            <a:r>
              <a:rPr lang="en-US" sz="2400" b="1" dirty="0"/>
              <a:t>RNN</a:t>
            </a:r>
            <a:r>
              <a:rPr lang="en-US" sz="2400" dirty="0"/>
              <a:t> and </a:t>
            </a:r>
            <a:r>
              <a:rPr lang="en-US" sz="2400" b="1" dirty="0"/>
              <a:t>LSTM</a:t>
            </a:r>
            <a:r>
              <a:rPr lang="en-US" sz="2400" dirty="0"/>
              <a:t> neural models were designed to process language and perform tasks like classification, summarization, translation, and sentiment detection</a:t>
            </a:r>
          </a:p>
          <a:p>
            <a:pPr lvl="1">
              <a:lnSpc>
                <a:spcPct val="110000"/>
              </a:lnSpc>
            </a:pPr>
            <a:r>
              <a:rPr lang="en-US" sz="2100" dirty="0"/>
              <a:t>RNN: Recurrent Neural Network</a:t>
            </a:r>
          </a:p>
          <a:p>
            <a:pPr lvl="1">
              <a:lnSpc>
                <a:spcPct val="110000"/>
              </a:lnSpc>
            </a:pPr>
            <a:r>
              <a:rPr lang="en-US" sz="2100" dirty="0"/>
              <a:t>LSTM: Long Short Term Memory</a:t>
            </a:r>
          </a:p>
          <a:p>
            <a:pPr>
              <a:lnSpc>
                <a:spcPct val="110000"/>
              </a:lnSpc>
            </a:pPr>
            <a:r>
              <a:rPr lang="en-US" sz="2400" dirty="0"/>
              <a:t>In both models, layers get the next input word and have access to some previous words, allowing it to use the word’s left context</a:t>
            </a:r>
          </a:p>
          <a:p>
            <a:pPr>
              <a:lnSpc>
                <a:spcPct val="110000"/>
              </a:lnSpc>
            </a:pPr>
            <a:r>
              <a:rPr lang="en-US" sz="2400" dirty="0"/>
              <a:t>They used word embeddings where each word was encoded as a vector of 100-300 real numbers representing its meaning</a:t>
            </a:r>
          </a:p>
          <a:p>
            <a:pPr>
              <a:lnSpc>
                <a:spcPct val="110000"/>
              </a:lnSpc>
            </a:pPr>
            <a:endParaRPr lang="en-US" sz="2400" dirty="0"/>
          </a:p>
        </p:txBody>
      </p:sp>
    </p:spTree>
    <p:extLst>
      <p:ext uri="{BB962C8B-B14F-4D97-AF65-F5344CB8AC3E}">
        <p14:creationId xmlns:p14="http://schemas.microsoft.com/office/powerpoint/2010/main" val="31059829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81" descr="Diagrama&#10;&#10;Descrição gerada automaticamente"/>
          <p:cNvPicPr preferRelativeResize="0">
            <a:picLocks noGrp="1"/>
          </p:cNvPicPr>
          <p:nvPr>
            <p:ph type="body" idx="1"/>
          </p:nvPr>
        </p:nvPicPr>
        <p:blipFill rotWithShape="1">
          <a:blip r:embed="rId3">
            <a:alphaModFix/>
          </a:blip>
          <a:srcRect/>
          <a:stretch/>
        </p:blipFill>
        <p:spPr>
          <a:xfrm>
            <a:off x="628650" y="2464040"/>
            <a:ext cx="7886700" cy="2123325"/>
          </a:xfrm>
          <a:prstGeom prst="rect">
            <a:avLst/>
          </a:prstGeom>
          <a:noFill/>
          <a:ln w="9525" cap="flat" cmpd="sng">
            <a:solidFill>
              <a:schemeClr val="lt1"/>
            </a:solidFill>
            <a:prstDash val="solid"/>
            <a:round/>
            <a:headEnd type="none" w="sm" len="sm"/>
            <a:tailEnd type="none" w="sm" len="sm"/>
          </a:ln>
        </p:spPr>
      </p:pic>
      <p:sp>
        <p:nvSpPr>
          <p:cNvPr id="661" name="Google Shape;661;p81"/>
          <p:cNvSpPr txBox="1">
            <a:spLocks noGrp="1"/>
          </p:cNvSpPr>
          <p:nvPr>
            <p:ph type="title"/>
          </p:nvPr>
        </p:nvSpPr>
        <p:spPr>
          <a:xfrm>
            <a:off x="628650" y="1131094"/>
            <a:ext cx="7886700" cy="99427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1"/>
              </a:buClr>
              <a:buSzPts val="4400"/>
            </a:pPr>
            <a:r>
              <a:rPr lang="en-US" dirty="0">
                <a:solidFill>
                  <a:srgbClr val="FF0000"/>
                </a:solidFill>
              </a:rPr>
              <a:t>A Simple Search Engine </a:t>
            </a:r>
            <a:r>
              <a:rPr lang="en-US" dirty="0" err="1">
                <a:solidFill>
                  <a:srgbClr val="FF0000"/>
                </a:solidFill>
              </a:rPr>
              <a:t>Reranker</a:t>
            </a:r>
            <a:endParaRPr dirty="0">
              <a:solidFill>
                <a:srgbClr val="FF0000"/>
              </a:solidFill>
            </a:endParaRPr>
          </a:p>
        </p:txBody>
      </p:sp>
      <p:sp>
        <p:nvSpPr>
          <p:cNvPr id="663" name="Google Shape;663;p81"/>
          <p:cNvSpPr/>
          <p:nvPr/>
        </p:nvSpPr>
        <p:spPr>
          <a:xfrm>
            <a:off x="4966313" y="2975851"/>
            <a:ext cx="3548925" cy="17946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665" name="Google Shape;665;p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80</a:t>
            </a:fld>
            <a:endParaRPr/>
          </a:p>
        </p:txBody>
      </p:sp>
      <p:graphicFrame>
        <p:nvGraphicFramePr>
          <p:cNvPr id="666" name="Google Shape;666;p81"/>
          <p:cNvGraphicFramePr/>
          <p:nvPr/>
        </p:nvGraphicFramePr>
        <p:xfrm>
          <a:off x="1534294" y="4666276"/>
          <a:ext cx="2296819" cy="1828712"/>
        </p:xfrm>
        <a:graphic>
          <a:graphicData uri="http://schemas.openxmlformats.org/drawingml/2006/table">
            <a:tbl>
              <a:tblPr>
                <a:noFill/>
              </a:tblPr>
              <a:tblGrid>
                <a:gridCol w="677756">
                  <a:extLst>
                    <a:ext uri="{9D8B030D-6E8A-4147-A177-3AD203B41FA5}">
                      <a16:colId xmlns:a16="http://schemas.microsoft.com/office/drawing/2014/main" val="20000"/>
                    </a:ext>
                  </a:extLst>
                </a:gridCol>
                <a:gridCol w="1619063">
                  <a:extLst>
                    <a:ext uri="{9D8B030D-6E8A-4147-A177-3AD203B41FA5}">
                      <a16:colId xmlns:a16="http://schemas.microsoft.com/office/drawing/2014/main" val="20001"/>
                    </a:ext>
                  </a:extLst>
                </a:gridCol>
              </a:tblGrid>
              <a:tr h="342878">
                <a:tc>
                  <a:txBody>
                    <a:bodyPr/>
                    <a:lstStyle/>
                    <a:p>
                      <a:pPr marL="0" lvl="0" indent="0" algn="l" rtl="0">
                        <a:spcBef>
                          <a:spcPts val="0"/>
                        </a:spcBef>
                        <a:spcAft>
                          <a:spcPts val="0"/>
                        </a:spcAft>
                        <a:buNone/>
                      </a:pPr>
                      <a:r>
                        <a:rPr lang="en-US" sz="1400" b="1"/>
                        <a:t>Key</a:t>
                      </a:r>
                      <a:endParaRPr sz="1400" b="1"/>
                    </a:p>
                  </a:txBody>
                  <a:tcPr marL="68569" marR="68569" marT="68569" marB="68569"/>
                </a:tc>
                <a:tc>
                  <a:txBody>
                    <a:bodyPr/>
                    <a:lstStyle/>
                    <a:p>
                      <a:pPr marL="0" lvl="0" indent="0" algn="l" rtl="0">
                        <a:spcBef>
                          <a:spcPts val="0"/>
                        </a:spcBef>
                        <a:spcAft>
                          <a:spcPts val="0"/>
                        </a:spcAft>
                        <a:buNone/>
                      </a:pPr>
                      <a:r>
                        <a:rPr lang="en-US" sz="1400" b="1"/>
                        <a:t>Value</a:t>
                      </a:r>
                      <a:endParaRPr sz="1400" b="1"/>
                    </a:p>
                  </a:txBody>
                  <a:tcPr marL="68569" marR="68569" marT="68569" marB="68569"/>
                </a:tc>
                <a:extLst>
                  <a:ext uri="{0D108BD9-81ED-4DB2-BD59-A6C34878D82A}">
                    <a16:rowId xmlns:a16="http://schemas.microsoft.com/office/drawing/2014/main" val="10000"/>
                  </a:ext>
                </a:extLst>
              </a:tr>
              <a:tr h="548618">
                <a:tc>
                  <a:txBody>
                    <a:bodyPr/>
                    <a:lstStyle/>
                    <a:p>
                      <a:pPr marL="0" lvl="0" indent="0" algn="l" rtl="0">
                        <a:spcBef>
                          <a:spcPts val="0"/>
                        </a:spcBef>
                        <a:spcAft>
                          <a:spcPts val="0"/>
                        </a:spcAft>
                        <a:buNone/>
                      </a:pPr>
                      <a:r>
                        <a:rPr lang="en-US" sz="1400"/>
                        <a:t>"chair"</a:t>
                      </a:r>
                      <a:endParaRPr sz="1400"/>
                    </a:p>
                  </a:txBody>
                  <a:tcPr marL="68569" marR="68569" marT="68569" marB="68569"/>
                </a:tc>
                <a:tc>
                  <a:txBody>
                    <a:bodyPr/>
                    <a:lstStyle/>
                    <a:p>
                      <a:pPr marL="0" lvl="0" indent="0" algn="l" rtl="0">
                        <a:spcBef>
                          <a:spcPts val="0"/>
                        </a:spcBef>
                        <a:spcAft>
                          <a:spcPts val="0"/>
                        </a:spcAft>
                        <a:buNone/>
                      </a:pPr>
                      <a:r>
                        <a:rPr lang="en-US" sz="1400"/>
                        <a:t>[text #83, text #743, ...]</a:t>
                      </a:r>
                      <a:endParaRPr sz="1400"/>
                    </a:p>
                  </a:txBody>
                  <a:tcPr marL="68569" marR="68569" marT="68569" marB="68569"/>
                </a:tc>
                <a:extLst>
                  <a:ext uri="{0D108BD9-81ED-4DB2-BD59-A6C34878D82A}">
                    <a16:rowId xmlns:a16="http://schemas.microsoft.com/office/drawing/2014/main" val="10001"/>
                  </a:ext>
                </a:extLst>
              </a:tr>
              <a:tr h="548618">
                <a:tc>
                  <a:txBody>
                    <a:bodyPr/>
                    <a:lstStyle/>
                    <a:p>
                      <a:pPr marL="0" lvl="0" indent="0" algn="l" rtl="0">
                        <a:spcBef>
                          <a:spcPts val="0"/>
                        </a:spcBef>
                        <a:spcAft>
                          <a:spcPts val="0"/>
                        </a:spcAft>
                        <a:buNone/>
                      </a:pPr>
                      <a:r>
                        <a:rPr lang="en-US" sz="1400"/>
                        <a:t>"store"</a:t>
                      </a:r>
                      <a:endParaRPr sz="1400"/>
                    </a:p>
                  </a:txBody>
                  <a:tcPr marL="68569" marR="68569" marT="68569" marB="68569"/>
                </a:tc>
                <a:tc>
                  <a:txBody>
                    <a:bodyPr/>
                    <a:lstStyle/>
                    <a:p>
                      <a:pPr marL="0" lvl="0" indent="0" algn="l" rtl="0">
                        <a:spcBef>
                          <a:spcPts val="0"/>
                        </a:spcBef>
                        <a:spcAft>
                          <a:spcPts val="0"/>
                        </a:spcAft>
                        <a:buNone/>
                      </a:pPr>
                      <a:r>
                        <a:rPr lang="en-US" sz="1400">
                          <a:solidFill>
                            <a:schemeClr val="dk1"/>
                          </a:solidFill>
                        </a:rPr>
                        <a:t>[text #1003, text #50, ...]</a:t>
                      </a:r>
                      <a:endParaRPr sz="1400"/>
                    </a:p>
                  </a:txBody>
                  <a:tcPr marL="68569" marR="68569" marT="68569" marB="68569"/>
                </a:tc>
                <a:extLst>
                  <a:ext uri="{0D108BD9-81ED-4DB2-BD59-A6C34878D82A}">
                    <a16:rowId xmlns:a16="http://schemas.microsoft.com/office/drawing/2014/main" val="10002"/>
                  </a:ext>
                </a:extLst>
              </a:tr>
              <a:tr h="342878">
                <a:tc>
                  <a:txBody>
                    <a:bodyPr/>
                    <a:lstStyle/>
                    <a:p>
                      <a:pPr marL="0" lvl="0" indent="0" algn="l" rtl="0">
                        <a:spcBef>
                          <a:spcPts val="0"/>
                        </a:spcBef>
                        <a:spcAft>
                          <a:spcPts val="0"/>
                        </a:spcAft>
                        <a:buNone/>
                      </a:pPr>
                      <a:r>
                        <a:rPr lang="en-US" sz="1400"/>
                        <a:t>...</a:t>
                      </a:r>
                      <a:endParaRPr sz="1400"/>
                    </a:p>
                  </a:txBody>
                  <a:tcPr marL="68569" marR="68569" marT="68569" marB="68569"/>
                </a:tc>
                <a:tc>
                  <a:txBody>
                    <a:bodyPr/>
                    <a:lstStyle/>
                    <a:p>
                      <a:pPr marL="0" lvl="0" indent="0" algn="l" rtl="0">
                        <a:spcBef>
                          <a:spcPts val="0"/>
                        </a:spcBef>
                        <a:spcAft>
                          <a:spcPts val="0"/>
                        </a:spcAft>
                        <a:buNone/>
                      </a:pPr>
                      <a:r>
                        <a:rPr lang="en-US" sz="1400"/>
                        <a:t>...</a:t>
                      </a:r>
                      <a:endParaRPr sz="1400"/>
                    </a:p>
                  </a:txBody>
                  <a:tcPr marL="68569" marR="68569" marT="68569" marB="68569"/>
                </a:tc>
                <a:extLst>
                  <a:ext uri="{0D108BD9-81ED-4DB2-BD59-A6C34878D82A}">
                    <a16:rowId xmlns:a16="http://schemas.microsoft.com/office/drawing/2014/main" val="10003"/>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C985-1846-3CE3-F067-26F58AF1ACDD}"/>
              </a:ext>
            </a:extLst>
          </p:cNvPr>
          <p:cNvSpPr>
            <a:spLocks noGrp="1"/>
          </p:cNvSpPr>
          <p:nvPr>
            <p:ph type="title"/>
          </p:nvPr>
        </p:nvSpPr>
        <p:spPr/>
        <p:txBody>
          <a:bodyPr/>
          <a:lstStyle/>
          <a:p>
            <a:r>
              <a:rPr lang="en-US" dirty="0">
                <a:solidFill>
                  <a:srgbClr val="FF0000"/>
                </a:solidFill>
              </a:rPr>
              <a:t>MS MARCO Data Set</a:t>
            </a:r>
          </a:p>
        </p:txBody>
      </p:sp>
      <p:pic>
        <p:nvPicPr>
          <p:cNvPr id="5" name="Content Placeholder 4" descr="A close-up of a logo&#10;&#10;Description automatically generated with low confidence">
            <a:extLst>
              <a:ext uri="{FF2B5EF4-FFF2-40B4-BE49-F238E27FC236}">
                <a16:creationId xmlns:a16="http://schemas.microsoft.com/office/drawing/2014/main" id="{FA1D4377-7745-EA53-7733-89F07D2BF1AA}"/>
              </a:ext>
            </a:extLst>
          </p:cNvPr>
          <p:cNvPicPr>
            <a:picLocks noGrp="1" noChangeAspect="1"/>
          </p:cNvPicPr>
          <p:nvPr>
            <p:ph idx="1"/>
          </p:nvPr>
        </p:nvPicPr>
        <p:blipFill>
          <a:blip r:embed="rId2"/>
          <a:stretch>
            <a:fillRect/>
          </a:stretch>
        </p:blipFill>
        <p:spPr>
          <a:xfrm>
            <a:off x="-76223" y="1417638"/>
            <a:ext cx="9296445" cy="4144962"/>
          </a:xfrm>
        </p:spPr>
      </p:pic>
      <p:sp>
        <p:nvSpPr>
          <p:cNvPr id="6" name="TextBox 5">
            <a:extLst>
              <a:ext uri="{FF2B5EF4-FFF2-40B4-BE49-F238E27FC236}">
                <a16:creationId xmlns:a16="http://schemas.microsoft.com/office/drawing/2014/main" id="{A9A3EB1C-472A-644C-A877-08918D74DEA4}"/>
              </a:ext>
            </a:extLst>
          </p:cNvPr>
          <p:cNvSpPr txBox="1"/>
          <p:nvPr/>
        </p:nvSpPr>
        <p:spPr>
          <a:xfrm>
            <a:off x="1600200" y="6248400"/>
            <a:ext cx="3429144" cy="338554"/>
          </a:xfrm>
          <a:prstGeom prst="rect">
            <a:avLst/>
          </a:prstGeom>
          <a:noFill/>
        </p:spPr>
        <p:txBody>
          <a:bodyPr wrap="none" rtlCol="0">
            <a:spAutoFit/>
          </a:bodyPr>
          <a:lstStyle/>
          <a:p>
            <a:r>
              <a:rPr lang="en-US" dirty="0"/>
              <a:t>https://</a:t>
            </a:r>
            <a:r>
              <a:rPr lang="en-US" dirty="0" err="1"/>
              <a:t>microsoft.github.io</a:t>
            </a:r>
            <a:r>
              <a:rPr lang="en-US" dirty="0"/>
              <a:t>/</a:t>
            </a:r>
            <a:r>
              <a:rPr lang="en-US" dirty="0" err="1"/>
              <a:t>msmarco</a:t>
            </a:r>
            <a:r>
              <a:rPr lang="en-US" dirty="0"/>
              <a:t>/</a:t>
            </a:r>
          </a:p>
        </p:txBody>
      </p:sp>
    </p:spTree>
    <p:extLst>
      <p:ext uri="{BB962C8B-B14F-4D97-AF65-F5344CB8AC3E}">
        <p14:creationId xmlns:p14="http://schemas.microsoft.com/office/powerpoint/2010/main" val="42660937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B2D3-B08F-A20A-B4F7-7997D2DC3000}"/>
              </a:ext>
            </a:extLst>
          </p:cNvPr>
          <p:cNvSpPr>
            <a:spLocks noGrp="1"/>
          </p:cNvSpPr>
          <p:nvPr>
            <p:ph type="title"/>
          </p:nvPr>
        </p:nvSpPr>
        <p:spPr/>
        <p:txBody>
          <a:bodyPr/>
          <a:lstStyle/>
          <a:p>
            <a:endParaRPr lang="en-US"/>
          </a:p>
        </p:txBody>
      </p:sp>
      <p:pic>
        <p:nvPicPr>
          <p:cNvPr id="5" name="Content Placeholder 4" descr="A screenshot of a web page&#10;&#10;Description automatically generated with medium confidence">
            <a:extLst>
              <a:ext uri="{FF2B5EF4-FFF2-40B4-BE49-F238E27FC236}">
                <a16:creationId xmlns:a16="http://schemas.microsoft.com/office/drawing/2014/main" id="{249046AE-D382-B9EA-2202-699EB7DDB917}"/>
              </a:ext>
            </a:extLst>
          </p:cNvPr>
          <p:cNvPicPr>
            <a:picLocks noGrp="1" noChangeAspect="1"/>
          </p:cNvPicPr>
          <p:nvPr>
            <p:ph idx="1"/>
          </p:nvPr>
        </p:nvPicPr>
        <p:blipFill>
          <a:blip r:embed="rId2"/>
          <a:stretch>
            <a:fillRect/>
          </a:stretch>
        </p:blipFill>
        <p:spPr>
          <a:xfrm>
            <a:off x="825602" y="457200"/>
            <a:ext cx="8064602" cy="5943600"/>
          </a:xfrm>
        </p:spPr>
      </p:pic>
    </p:spTree>
    <p:extLst>
      <p:ext uri="{BB962C8B-B14F-4D97-AF65-F5344CB8AC3E}">
        <p14:creationId xmlns:p14="http://schemas.microsoft.com/office/powerpoint/2010/main" val="4833073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101"/>
          <p:cNvSpPr txBox="1">
            <a:spLocks noGrp="1"/>
          </p:cNvSpPr>
          <p:nvPr>
            <p:ph type="title"/>
          </p:nvPr>
        </p:nvSpPr>
        <p:spPr>
          <a:xfrm>
            <a:off x="171450" y="617150"/>
            <a:ext cx="2593575" cy="994275"/>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dk1"/>
              </a:buClr>
              <a:buSzPts val="4400"/>
            </a:pPr>
            <a:r>
              <a:rPr lang="en-US" dirty="0" err="1"/>
              <a:t>monoBERT</a:t>
            </a:r>
            <a:r>
              <a:rPr lang="en-US" dirty="0"/>
              <a:t>:</a:t>
            </a:r>
            <a:endParaRPr dirty="0"/>
          </a:p>
          <a:p>
            <a:pPr algn="l">
              <a:lnSpc>
                <a:spcPct val="90000"/>
              </a:lnSpc>
              <a:spcBef>
                <a:spcPts val="0"/>
              </a:spcBef>
              <a:spcAft>
                <a:spcPts val="0"/>
              </a:spcAft>
              <a:buClr>
                <a:schemeClr val="dk1"/>
              </a:buClr>
              <a:buSzPts val="4400"/>
            </a:pPr>
            <a:r>
              <a:rPr lang="en-US" dirty="0"/>
              <a:t>BERT </a:t>
            </a:r>
            <a:r>
              <a:rPr lang="en-US" dirty="0" err="1"/>
              <a:t>reranker</a:t>
            </a:r>
            <a:endParaRPr dirty="0"/>
          </a:p>
        </p:txBody>
      </p:sp>
      <p:pic>
        <p:nvPicPr>
          <p:cNvPr id="1813" name="Google Shape;1813;p101"/>
          <p:cNvPicPr preferRelativeResize="0">
            <a:picLocks noGrp="1"/>
          </p:cNvPicPr>
          <p:nvPr>
            <p:ph type="body" idx="1"/>
          </p:nvPr>
        </p:nvPicPr>
        <p:blipFill rotWithShape="1">
          <a:blip r:embed="rId3">
            <a:alphaModFix/>
          </a:blip>
          <a:srcRect t="12599" b="5641"/>
          <a:stretch/>
        </p:blipFill>
        <p:spPr>
          <a:xfrm>
            <a:off x="2503575" y="2402025"/>
            <a:ext cx="5851350" cy="3255525"/>
          </a:xfrm>
          <a:prstGeom prst="rect">
            <a:avLst/>
          </a:prstGeom>
          <a:noFill/>
          <a:ln w="9525" cap="flat" cmpd="sng">
            <a:solidFill>
              <a:schemeClr val="lt1"/>
            </a:solidFill>
            <a:prstDash val="solid"/>
            <a:round/>
            <a:headEnd type="none" w="sm" len="sm"/>
            <a:tailEnd type="none" w="sm" len="sm"/>
          </a:ln>
        </p:spPr>
      </p:pic>
      <p:sp>
        <p:nvSpPr>
          <p:cNvPr id="1814" name="Google Shape;1814;p101"/>
          <p:cNvSpPr txBox="1"/>
          <p:nvPr/>
        </p:nvSpPr>
        <p:spPr>
          <a:xfrm>
            <a:off x="261000" y="1974263"/>
            <a:ext cx="2504025" cy="96947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1800">
                <a:latin typeface="Calibri"/>
                <a:ea typeface="Calibri"/>
                <a:cs typeface="Calibri"/>
                <a:sym typeface="Calibri"/>
              </a:rPr>
              <a:t>We want:</a:t>
            </a:r>
            <a:endParaRPr sz="1800">
              <a:latin typeface="Calibri"/>
              <a:ea typeface="Calibri"/>
              <a:cs typeface="Calibri"/>
              <a:sym typeface="Calibri"/>
            </a:endParaRPr>
          </a:p>
          <a:p>
            <a:pPr>
              <a:spcBef>
                <a:spcPts val="0"/>
              </a:spcBef>
              <a:spcAft>
                <a:spcPts val="0"/>
              </a:spcAft>
            </a:pPr>
            <a:r>
              <a:rPr lang="en-US" sz="1800" i="1">
                <a:latin typeface="Times New Roman"/>
                <a:ea typeface="Times New Roman"/>
                <a:cs typeface="Times New Roman"/>
                <a:sym typeface="Times New Roman"/>
              </a:rPr>
              <a:t>s</a:t>
            </a:r>
            <a:r>
              <a:rPr lang="en-US" sz="1800" i="1" baseline="-25000">
                <a:latin typeface="Times New Roman"/>
                <a:ea typeface="Times New Roman"/>
                <a:cs typeface="Times New Roman"/>
                <a:sym typeface="Times New Roman"/>
              </a:rPr>
              <a:t>i</a:t>
            </a:r>
            <a:r>
              <a:rPr lang="en-US" sz="1800" i="1">
                <a:latin typeface="Times New Roman"/>
                <a:ea typeface="Times New Roman"/>
                <a:cs typeface="Times New Roman"/>
                <a:sym typeface="Times New Roman"/>
              </a:rPr>
              <a:t> = P</a:t>
            </a:r>
            <a:r>
              <a:rPr lang="en-US" sz="1800">
                <a:latin typeface="Times New Roman"/>
                <a:ea typeface="Times New Roman"/>
                <a:cs typeface="Times New Roman"/>
                <a:sym typeface="Times New Roman"/>
              </a:rPr>
              <a:t>(</a:t>
            </a:r>
            <a:r>
              <a:rPr lang="en-US" sz="1800">
                <a:latin typeface="Calibri"/>
                <a:ea typeface="Calibri"/>
                <a:cs typeface="Calibri"/>
                <a:sym typeface="Calibri"/>
              </a:rPr>
              <a:t>Relevant </a:t>
            </a:r>
            <a:r>
              <a:rPr lang="en-US" sz="1800">
                <a:latin typeface="Times New Roman"/>
                <a:ea typeface="Times New Roman"/>
                <a:cs typeface="Times New Roman"/>
                <a:sym typeface="Times New Roman"/>
              </a:rPr>
              <a:t>= 1|</a:t>
            </a:r>
            <a:r>
              <a:rPr lang="en-US" sz="1800" i="1">
                <a:latin typeface="Times New Roman"/>
                <a:ea typeface="Times New Roman"/>
                <a:cs typeface="Times New Roman"/>
                <a:sym typeface="Times New Roman"/>
              </a:rPr>
              <a:t>q, d</a:t>
            </a:r>
            <a:r>
              <a:rPr lang="en-US" sz="1800" i="1" baseline="-25000">
                <a:latin typeface="Times New Roman"/>
                <a:ea typeface="Times New Roman"/>
                <a:cs typeface="Times New Roman"/>
                <a:sym typeface="Times New Roman"/>
              </a:rPr>
              <a:t>i</a:t>
            </a:r>
            <a:r>
              <a:rPr lang="en-US" sz="1800">
                <a:latin typeface="Times New Roman"/>
                <a:ea typeface="Times New Roman"/>
                <a:cs typeface="Times New Roman"/>
                <a:sym typeface="Times New Roman"/>
              </a:rPr>
              <a:t>)</a:t>
            </a:r>
            <a:endParaRPr sz="1800">
              <a:latin typeface="Calibri"/>
              <a:ea typeface="Calibri"/>
              <a:cs typeface="Calibri"/>
              <a:sym typeface="Calibri"/>
            </a:endParaRPr>
          </a:p>
          <a:p>
            <a:pPr>
              <a:spcBef>
                <a:spcPts val="0"/>
              </a:spcBef>
              <a:spcAft>
                <a:spcPts val="0"/>
              </a:spcAft>
            </a:pPr>
            <a:endParaRPr sz="1800">
              <a:latin typeface="Calibri"/>
              <a:ea typeface="Calibri"/>
              <a:cs typeface="Calibri"/>
              <a:sym typeface="Calibri"/>
            </a:endParaRPr>
          </a:p>
        </p:txBody>
      </p:sp>
      <p:grpSp>
        <p:nvGrpSpPr>
          <p:cNvPr id="1815" name="Google Shape;1815;p101"/>
          <p:cNvGrpSpPr/>
          <p:nvPr/>
        </p:nvGrpSpPr>
        <p:grpSpPr>
          <a:xfrm>
            <a:off x="4000567" y="5574141"/>
            <a:ext cx="2990500" cy="334685"/>
            <a:chOff x="5334089" y="6289186"/>
            <a:chExt cx="3987333" cy="446247"/>
          </a:xfrm>
        </p:grpSpPr>
        <p:sp>
          <p:nvSpPr>
            <p:cNvPr id="1816" name="Google Shape;1816;p101"/>
            <p:cNvSpPr txBox="1"/>
            <p:nvPr/>
          </p:nvSpPr>
          <p:spPr>
            <a:xfrm>
              <a:off x="5334089" y="6289186"/>
              <a:ext cx="973800" cy="446247"/>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75">
                  <a:latin typeface="Calibri"/>
                  <a:ea typeface="Calibri"/>
                  <a:cs typeface="Calibri"/>
                  <a:sym typeface="Calibri"/>
                </a:rPr>
                <a:t>query </a:t>
              </a:r>
              <a:r>
                <a:rPr lang="en-US" sz="1275" i="1">
                  <a:latin typeface="Times New Roman"/>
                  <a:ea typeface="Times New Roman"/>
                  <a:cs typeface="Times New Roman"/>
                  <a:sym typeface="Times New Roman"/>
                </a:rPr>
                <a:t>q</a:t>
              </a:r>
              <a:endParaRPr sz="1275" i="1">
                <a:latin typeface="Times New Roman"/>
                <a:ea typeface="Times New Roman"/>
                <a:cs typeface="Times New Roman"/>
                <a:sym typeface="Times New Roman"/>
              </a:endParaRPr>
            </a:p>
          </p:txBody>
        </p:sp>
        <p:sp>
          <p:nvSpPr>
            <p:cNvPr id="1817" name="Google Shape;1817;p101"/>
            <p:cNvSpPr txBox="1"/>
            <p:nvPr/>
          </p:nvSpPr>
          <p:spPr>
            <a:xfrm>
              <a:off x="8347622" y="6289186"/>
              <a:ext cx="973800" cy="446247"/>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75">
                  <a:latin typeface="Calibri"/>
                  <a:ea typeface="Calibri"/>
                  <a:cs typeface="Calibri"/>
                  <a:sym typeface="Calibri"/>
                </a:rPr>
                <a:t>text </a:t>
              </a:r>
              <a:r>
                <a:rPr lang="en-US" sz="1275" i="1">
                  <a:latin typeface="Times New Roman"/>
                  <a:ea typeface="Times New Roman"/>
                  <a:cs typeface="Times New Roman"/>
                  <a:sym typeface="Times New Roman"/>
                </a:rPr>
                <a:t>d</a:t>
              </a:r>
              <a:r>
                <a:rPr lang="en-US" sz="1275" i="1" baseline="-25000">
                  <a:latin typeface="Times New Roman"/>
                  <a:ea typeface="Times New Roman"/>
                  <a:cs typeface="Times New Roman"/>
                  <a:sym typeface="Times New Roman"/>
                </a:rPr>
                <a:t>i</a:t>
              </a:r>
              <a:endParaRPr sz="1275" i="1" baseline="-25000">
                <a:latin typeface="Times New Roman"/>
                <a:ea typeface="Times New Roman"/>
                <a:cs typeface="Times New Roman"/>
                <a:sym typeface="Times New Roman"/>
              </a:endParaRPr>
            </a:p>
          </p:txBody>
        </p:sp>
      </p:grpSp>
      <p:grpSp>
        <p:nvGrpSpPr>
          <p:cNvPr id="1818" name="Google Shape;1818;p101"/>
          <p:cNvGrpSpPr/>
          <p:nvPr/>
        </p:nvGrpSpPr>
        <p:grpSpPr>
          <a:xfrm>
            <a:off x="2999438" y="2066617"/>
            <a:ext cx="740700" cy="335558"/>
            <a:chOff x="3999250" y="1612489"/>
            <a:chExt cx="987600" cy="447411"/>
          </a:xfrm>
        </p:grpSpPr>
        <p:sp>
          <p:nvSpPr>
            <p:cNvPr id="1819" name="Google Shape;1819;p101"/>
            <p:cNvSpPr/>
            <p:nvPr/>
          </p:nvSpPr>
          <p:spPr>
            <a:xfrm>
              <a:off x="3999250" y="1855000"/>
              <a:ext cx="987600" cy="20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200"/>
                <a:t>D × 2</a:t>
              </a:r>
              <a:endParaRPr sz="1200"/>
            </a:p>
          </p:txBody>
        </p:sp>
        <p:sp>
          <p:nvSpPr>
            <p:cNvPr id="1820" name="Google Shape;1820;p101"/>
            <p:cNvSpPr/>
            <p:nvPr/>
          </p:nvSpPr>
          <p:spPr>
            <a:xfrm>
              <a:off x="3999250" y="1612489"/>
              <a:ext cx="987600" cy="20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200"/>
                <a:t>softmax</a:t>
              </a:r>
              <a:endParaRPr sz="1200"/>
            </a:p>
          </p:txBody>
        </p:sp>
      </p:grpSp>
      <p:grpSp>
        <p:nvGrpSpPr>
          <p:cNvPr id="1821" name="Google Shape;1821;p101"/>
          <p:cNvGrpSpPr/>
          <p:nvPr/>
        </p:nvGrpSpPr>
        <p:grpSpPr>
          <a:xfrm>
            <a:off x="2655197" y="1339161"/>
            <a:ext cx="4809984" cy="816886"/>
            <a:chOff x="3540263" y="642548"/>
            <a:chExt cx="6413312" cy="1089181"/>
          </a:xfrm>
        </p:grpSpPr>
        <p:sp>
          <p:nvSpPr>
            <p:cNvPr id="1822" name="Google Shape;1822;p101"/>
            <p:cNvSpPr txBox="1"/>
            <p:nvPr/>
          </p:nvSpPr>
          <p:spPr>
            <a:xfrm>
              <a:off x="6158575" y="977700"/>
              <a:ext cx="3795000" cy="553968"/>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1800" i="1">
                  <a:solidFill>
                    <a:schemeClr val="dk1"/>
                  </a:solidFill>
                  <a:latin typeface="Times New Roman"/>
                  <a:ea typeface="Times New Roman"/>
                  <a:cs typeface="Times New Roman"/>
                  <a:sym typeface="Times New Roman"/>
                </a:rPr>
                <a:t>s</a:t>
              </a:r>
              <a:r>
                <a:rPr lang="en-US" sz="1800" i="1" baseline="-25000">
                  <a:solidFill>
                    <a:schemeClr val="dk1"/>
                  </a:solidFill>
                  <a:latin typeface="Times New Roman"/>
                  <a:ea typeface="Times New Roman"/>
                  <a:cs typeface="Times New Roman"/>
                  <a:sym typeface="Times New Roman"/>
                </a:rPr>
                <a:t>i</a:t>
              </a:r>
              <a:r>
                <a:rPr lang="en-US" sz="1800" baseline="-250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 softmax</a:t>
              </a:r>
              <a:r>
                <a:rPr lang="en-US" sz="1800">
                  <a:solidFill>
                    <a:schemeClr val="dk1"/>
                  </a:solidFill>
                  <a:latin typeface="Times New Roman"/>
                  <a:ea typeface="Times New Roman"/>
                  <a:cs typeface="Times New Roman"/>
                  <a:sym typeface="Times New Roman"/>
                </a:rPr>
                <a:t>(</a:t>
              </a:r>
              <a:r>
                <a:rPr lang="en-US" sz="1800" i="1">
                  <a:solidFill>
                    <a:schemeClr val="dk1"/>
                  </a:solidFill>
                  <a:latin typeface="Times New Roman"/>
                  <a:ea typeface="Times New Roman"/>
                  <a:cs typeface="Times New Roman"/>
                  <a:sym typeface="Times New Roman"/>
                </a:rPr>
                <a:t>T</a:t>
              </a:r>
              <a:r>
                <a:rPr lang="en-US" sz="1800" baseline="-25000">
                  <a:solidFill>
                    <a:schemeClr val="dk1"/>
                  </a:solidFill>
                  <a:latin typeface="Calibri"/>
                  <a:ea typeface="Calibri"/>
                  <a:cs typeface="Calibri"/>
                  <a:sym typeface="Calibri"/>
                </a:rPr>
                <a:t>[CLS]</a:t>
              </a:r>
              <a:r>
                <a:rPr lang="en-US" sz="1800" i="1">
                  <a:solidFill>
                    <a:schemeClr val="dk1"/>
                  </a:solidFill>
                  <a:latin typeface="Times New Roman"/>
                  <a:ea typeface="Times New Roman"/>
                  <a:cs typeface="Times New Roman"/>
                  <a:sym typeface="Times New Roman"/>
                </a:rPr>
                <a:t>W + b</a:t>
              </a:r>
              <a:r>
                <a:rPr lang="en-US" sz="1800">
                  <a:solidFill>
                    <a:schemeClr val="dk1"/>
                  </a:solidFill>
                  <a:latin typeface="Times New Roman"/>
                  <a:ea typeface="Times New Roman"/>
                  <a:cs typeface="Times New Roman"/>
                  <a:sym typeface="Times New Roman"/>
                </a:rPr>
                <a:t>)</a:t>
              </a:r>
              <a:r>
                <a:rPr lang="en-US" sz="1800" baseline="-25000">
                  <a:solidFill>
                    <a:schemeClr val="dk1"/>
                  </a:solidFill>
                  <a:latin typeface="Times New Roman"/>
                  <a:ea typeface="Times New Roman"/>
                  <a:cs typeface="Times New Roman"/>
                  <a:sym typeface="Times New Roman"/>
                </a:rPr>
                <a:t>1</a:t>
              </a:r>
              <a:endParaRPr sz="1200" baseline="-25000">
                <a:latin typeface="Times New Roman"/>
                <a:ea typeface="Times New Roman"/>
                <a:cs typeface="Times New Roman"/>
                <a:sym typeface="Times New Roman"/>
              </a:endParaRPr>
            </a:p>
          </p:txBody>
        </p:sp>
        <p:grpSp>
          <p:nvGrpSpPr>
            <p:cNvPr id="1823" name="Google Shape;1823;p101"/>
            <p:cNvGrpSpPr/>
            <p:nvPr/>
          </p:nvGrpSpPr>
          <p:grpSpPr>
            <a:xfrm>
              <a:off x="3540263" y="642548"/>
              <a:ext cx="1530956" cy="1089181"/>
              <a:chOff x="3540263" y="642548"/>
              <a:chExt cx="1530956" cy="1089181"/>
            </a:xfrm>
          </p:grpSpPr>
          <p:sp>
            <p:nvSpPr>
              <p:cNvPr id="1824" name="Google Shape;1824;p101"/>
              <p:cNvSpPr/>
              <p:nvPr/>
            </p:nvSpPr>
            <p:spPr>
              <a:xfrm>
                <a:off x="4183450" y="1407325"/>
                <a:ext cx="194700" cy="169500"/>
              </a:xfrm>
              <a:prstGeom prst="rect">
                <a:avLst/>
              </a:prstGeom>
              <a:solidFill>
                <a:srgbClr val="3C78D8"/>
              </a:solidFill>
              <a:ln w="9525" cap="flat" cmpd="sng">
                <a:solidFill>
                  <a:srgbClr val="1155CC"/>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1825" name="Google Shape;1825;p101"/>
              <p:cNvSpPr/>
              <p:nvPr/>
            </p:nvSpPr>
            <p:spPr>
              <a:xfrm>
                <a:off x="4640650" y="1022725"/>
                <a:ext cx="194700" cy="554100"/>
              </a:xfrm>
              <a:prstGeom prst="rect">
                <a:avLst/>
              </a:prstGeom>
              <a:solidFill>
                <a:srgbClr val="3C78D8"/>
              </a:solidFill>
              <a:ln w="9525" cap="flat" cmpd="sng">
                <a:solidFill>
                  <a:srgbClr val="1155CC"/>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1826" name="Google Shape;1826;p101"/>
              <p:cNvSpPr txBox="1"/>
              <p:nvPr/>
            </p:nvSpPr>
            <p:spPr>
              <a:xfrm>
                <a:off x="3540263" y="1054651"/>
                <a:ext cx="1228200" cy="677078"/>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1200">
                    <a:latin typeface="Calibri"/>
                    <a:ea typeface="Calibri"/>
                    <a:cs typeface="Calibri"/>
                    <a:sym typeface="Calibri"/>
                  </a:rPr>
                  <a:t>Non-relevant</a:t>
                </a:r>
                <a:endParaRPr sz="1200">
                  <a:latin typeface="Calibri"/>
                  <a:ea typeface="Calibri"/>
                  <a:cs typeface="Calibri"/>
                  <a:sym typeface="Calibri"/>
                </a:endParaRPr>
              </a:p>
            </p:txBody>
          </p:sp>
          <p:sp>
            <p:nvSpPr>
              <p:cNvPr id="1827" name="Google Shape;1827;p101"/>
              <p:cNvSpPr txBox="1"/>
              <p:nvPr/>
            </p:nvSpPr>
            <p:spPr>
              <a:xfrm>
                <a:off x="4153819" y="642548"/>
                <a:ext cx="917400" cy="430857"/>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00">
                    <a:latin typeface="Calibri"/>
                    <a:ea typeface="Calibri"/>
                    <a:cs typeface="Calibri"/>
                    <a:sym typeface="Calibri"/>
                  </a:rPr>
                  <a:t>Relevant</a:t>
                </a:r>
                <a:endParaRPr sz="1200">
                  <a:latin typeface="Calibri"/>
                  <a:ea typeface="Calibri"/>
                  <a:cs typeface="Calibri"/>
                  <a:sym typeface="Calibri"/>
                </a:endParaRPr>
              </a:p>
            </p:txBody>
          </p:sp>
        </p:grpSp>
        <p:sp>
          <p:nvSpPr>
            <p:cNvPr id="1828" name="Google Shape;1828;p101"/>
            <p:cNvSpPr/>
            <p:nvPr/>
          </p:nvSpPr>
          <p:spPr>
            <a:xfrm>
              <a:off x="4902850" y="681276"/>
              <a:ext cx="1293700" cy="446417"/>
            </a:xfrm>
            <a:custGeom>
              <a:avLst/>
              <a:gdLst/>
              <a:ahLst/>
              <a:cxnLst/>
              <a:rect l="l" t="t" r="r" b="b"/>
              <a:pathLst>
                <a:path w="51748" h="23474" extrusionOk="0">
                  <a:moveTo>
                    <a:pt x="0" y="18466"/>
                  </a:moveTo>
                  <a:cubicBezTo>
                    <a:pt x="4173" y="15406"/>
                    <a:pt x="16414" y="-731"/>
                    <a:pt x="25039" y="104"/>
                  </a:cubicBezTo>
                  <a:cubicBezTo>
                    <a:pt x="33664" y="939"/>
                    <a:pt x="47297" y="19579"/>
                    <a:pt x="51748" y="23474"/>
                  </a:cubicBezTo>
                </a:path>
              </a:pathLst>
            </a:custGeom>
            <a:noFill/>
            <a:ln w="28575" cap="flat" cmpd="sng">
              <a:solidFill>
                <a:schemeClr val="dk2"/>
              </a:solidFill>
              <a:prstDash val="solid"/>
              <a:round/>
              <a:headEnd type="triangle" w="med" len="med"/>
              <a:tailEnd type="none" w="med" len="med"/>
            </a:ln>
          </p:spPr>
        </p:sp>
      </p:grpSp>
      <p:sp>
        <p:nvSpPr>
          <p:cNvPr id="1829" name="Google Shape;1829;p1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83</a:t>
            </a:fld>
            <a:endParaRPr/>
          </a:p>
        </p:txBody>
      </p:sp>
      <p:sp>
        <p:nvSpPr>
          <p:cNvPr id="2" name="TextBox 1">
            <a:extLst>
              <a:ext uri="{FF2B5EF4-FFF2-40B4-BE49-F238E27FC236}">
                <a16:creationId xmlns:a16="http://schemas.microsoft.com/office/drawing/2014/main" id="{4557F600-7D53-A6B0-A556-423580F1681D}"/>
              </a:ext>
            </a:extLst>
          </p:cNvPr>
          <p:cNvSpPr txBox="1"/>
          <p:nvPr/>
        </p:nvSpPr>
        <p:spPr>
          <a:xfrm>
            <a:off x="1143000" y="6248400"/>
            <a:ext cx="3102901" cy="338554"/>
          </a:xfrm>
          <a:prstGeom prst="rect">
            <a:avLst/>
          </a:prstGeom>
          <a:noFill/>
        </p:spPr>
        <p:txBody>
          <a:bodyPr wrap="none" rtlCol="0">
            <a:spAutoFit/>
          </a:bodyPr>
          <a:lstStyle/>
          <a:p>
            <a:r>
              <a:rPr lang="en-US" dirty="0"/>
              <a:t>https://</a:t>
            </a:r>
            <a:r>
              <a:rPr lang="en-US" dirty="0" err="1"/>
              <a:t>arxiv.org</a:t>
            </a:r>
            <a:r>
              <a:rPr lang="en-US" dirty="0"/>
              <a:t>/abs/1910.14424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3"/>
                                        </p:tgtEl>
                                        <p:attrNameLst>
                                          <p:attrName>style.visibility</p:attrName>
                                        </p:attrNameLst>
                                      </p:cBhvr>
                                      <p:to>
                                        <p:strVal val="visible"/>
                                      </p:to>
                                    </p:set>
                                    <p:animEffect transition="in" filter="fade">
                                      <p:cBhvr>
                                        <p:cTn id="7" dur="1"/>
                                        <p:tgtEl>
                                          <p:spTgt spid="1813"/>
                                        </p:tgtEl>
                                      </p:cBhvr>
                                    </p:animEffect>
                                  </p:childTnLst>
                                </p:cTn>
                              </p:par>
                              <p:par>
                                <p:cTn id="8" presetID="10" presetClass="entr" presetSubtype="0" fill="hold" nodeType="withEffect">
                                  <p:stCondLst>
                                    <p:cond delay="0"/>
                                  </p:stCondLst>
                                  <p:childTnLst>
                                    <p:set>
                                      <p:cBhvr>
                                        <p:cTn id="9" dur="1" fill="hold">
                                          <p:stCondLst>
                                            <p:cond delay="0"/>
                                          </p:stCondLst>
                                        </p:cTn>
                                        <p:tgtEl>
                                          <p:spTgt spid="1815"/>
                                        </p:tgtEl>
                                        <p:attrNameLst>
                                          <p:attrName>style.visibility</p:attrName>
                                        </p:attrNameLst>
                                      </p:cBhvr>
                                      <p:to>
                                        <p:strVal val="visible"/>
                                      </p:to>
                                    </p:set>
                                    <p:animEffect transition="in" filter="fade">
                                      <p:cBhvr>
                                        <p:cTn id="10" dur="1"/>
                                        <p:tgtEl>
                                          <p:spTgt spid="18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18"/>
                                        </p:tgtEl>
                                        <p:attrNameLst>
                                          <p:attrName>style.visibility</p:attrName>
                                        </p:attrNameLst>
                                      </p:cBhvr>
                                      <p:to>
                                        <p:strVal val="visible"/>
                                      </p:to>
                                    </p:set>
                                    <p:animEffect transition="in" filter="fade">
                                      <p:cBhvr>
                                        <p:cTn id="15" dur="1"/>
                                        <p:tgtEl>
                                          <p:spTgt spid="18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21"/>
                                        </p:tgtEl>
                                        <p:attrNameLst>
                                          <p:attrName>style.visibility</p:attrName>
                                        </p:attrNameLst>
                                      </p:cBhvr>
                                      <p:to>
                                        <p:strVal val="visible"/>
                                      </p:to>
                                    </p:set>
                                    <p:animEffect transition="in" filter="fade">
                                      <p:cBhvr>
                                        <p:cTn id="20" dur="1"/>
                                        <p:tgtEl>
                                          <p:spTgt spid="1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1833"/>
        <p:cNvGrpSpPr/>
        <p:nvPr/>
      </p:nvGrpSpPr>
      <p:grpSpPr>
        <a:xfrm>
          <a:off x="0" y="0"/>
          <a:ext cx="0" cy="0"/>
          <a:chOff x="0" y="0"/>
          <a:chExt cx="0" cy="0"/>
        </a:xfrm>
      </p:grpSpPr>
      <p:sp>
        <p:nvSpPr>
          <p:cNvPr id="1834" name="Google Shape;1834;p102"/>
          <p:cNvSpPr txBox="1">
            <a:spLocks noGrp="1"/>
          </p:cNvSpPr>
          <p:nvPr>
            <p:ph type="title"/>
          </p:nvPr>
        </p:nvSpPr>
        <p:spPr>
          <a:xfrm>
            <a:off x="285750" y="959644"/>
            <a:ext cx="7886700" cy="99427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1"/>
              </a:buClr>
              <a:buSzPts val="4400"/>
            </a:pPr>
            <a:r>
              <a:rPr lang="en-US" dirty="0"/>
              <a:t>Training </a:t>
            </a:r>
            <a:r>
              <a:rPr lang="en-US" dirty="0" err="1"/>
              <a:t>monoBERT</a:t>
            </a:r>
            <a:endParaRPr dirty="0"/>
          </a:p>
        </p:txBody>
      </p:sp>
      <p:sp>
        <p:nvSpPr>
          <p:cNvPr id="1835" name="Google Shape;1835;p102"/>
          <p:cNvSpPr txBox="1">
            <a:spLocks noGrp="1"/>
          </p:cNvSpPr>
          <p:nvPr>
            <p:ph type="body" idx="1"/>
          </p:nvPr>
        </p:nvSpPr>
        <p:spPr>
          <a:xfrm>
            <a:off x="1600200" y="2340769"/>
            <a:ext cx="996075" cy="52065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0">
              <a:lnSpc>
                <a:spcPct val="90000"/>
              </a:lnSpc>
              <a:spcBef>
                <a:spcPts val="750"/>
              </a:spcBef>
              <a:spcAft>
                <a:spcPts val="0"/>
              </a:spcAft>
              <a:buNone/>
            </a:pPr>
            <a:r>
              <a:rPr lang="en-US" sz="2400"/>
              <a:t>Loss:</a:t>
            </a:r>
            <a:endParaRPr sz="2400"/>
          </a:p>
        </p:txBody>
      </p:sp>
      <p:pic>
        <p:nvPicPr>
          <p:cNvPr id="1836" name="Google Shape;1836;p102"/>
          <p:cNvPicPr preferRelativeResize="0"/>
          <p:nvPr/>
        </p:nvPicPr>
        <p:blipFill>
          <a:blip r:embed="rId3">
            <a:alphaModFix/>
          </a:blip>
          <a:stretch>
            <a:fillRect/>
          </a:stretch>
        </p:blipFill>
        <p:spPr>
          <a:xfrm>
            <a:off x="2663663" y="2226467"/>
            <a:ext cx="5120745" cy="994181"/>
          </a:xfrm>
          <a:prstGeom prst="rect">
            <a:avLst/>
          </a:prstGeom>
          <a:noFill/>
          <a:ln>
            <a:noFill/>
          </a:ln>
        </p:spPr>
      </p:pic>
      <p:grpSp>
        <p:nvGrpSpPr>
          <p:cNvPr id="1837" name="Google Shape;1837;p102"/>
          <p:cNvGrpSpPr/>
          <p:nvPr/>
        </p:nvGrpSpPr>
        <p:grpSpPr>
          <a:xfrm>
            <a:off x="5465325" y="3233288"/>
            <a:ext cx="1157850" cy="2364150"/>
            <a:chOff x="5382100" y="3168050"/>
            <a:chExt cx="1543800" cy="3152200"/>
          </a:xfrm>
        </p:grpSpPr>
        <p:sp>
          <p:nvSpPr>
            <p:cNvPr id="1838" name="Google Shape;1838;p102"/>
            <p:cNvSpPr txBox="1"/>
            <p:nvPr/>
          </p:nvSpPr>
          <p:spPr>
            <a:xfrm>
              <a:off x="5382100" y="5844450"/>
              <a:ext cx="1543800" cy="47580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2025">
                  <a:solidFill>
                    <a:schemeClr val="dk1"/>
                  </a:solidFill>
                  <a:latin typeface="Calibri"/>
                  <a:ea typeface="Calibri"/>
                  <a:cs typeface="Calibri"/>
                  <a:sym typeface="Calibri"/>
                </a:rPr>
                <a:t>BM25</a:t>
              </a:r>
              <a:endParaRPr sz="1725"/>
            </a:p>
          </p:txBody>
        </p:sp>
        <p:pic>
          <p:nvPicPr>
            <p:cNvPr id="1839" name="Google Shape;1839;p102"/>
            <p:cNvPicPr preferRelativeResize="0"/>
            <p:nvPr/>
          </p:nvPicPr>
          <p:blipFill>
            <a:blip r:embed="rId4">
              <a:alphaModFix/>
            </a:blip>
            <a:stretch>
              <a:fillRect/>
            </a:stretch>
          </p:blipFill>
          <p:spPr>
            <a:xfrm>
              <a:off x="5494922" y="3632759"/>
              <a:ext cx="1328100" cy="2154828"/>
            </a:xfrm>
            <a:prstGeom prst="rect">
              <a:avLst/>
            </a:prstGeom>
            <a:noFill/>
            <a:ln>
              <a:noFill/>
            </a:ln>
          </p:spPr>
        </p:pic>
        <p:cxnSp>
          <p:nvCxnSpPr>
            <p:cNvPr id="1840" name="Google Shape;1840;p102"/>
            <p:cNvCxnSpPr/>
            <p:nvPr/>
          </p:nvCxnSpPr>
          <p:spPr>
            <a:xfrm rot="10800000">
              <a:off x="6154000" y="3168050"/>
              <a:ext cx="0" cy="475800"/>
            </a:xfrm>
            <a:prstGeom prst="straightConnector1">
              <a:avLst/>
            </a:prstGeom>
            <a:noFill/>
            <a:ln w="38100" cap="flat" cmpd="sng">
              <a:solidFill>
                <a:srgbClr val="4A86E8"/>
              </a:solidFill>
              <a:prstDash val="solid"/>
              <a:round/>
              <a:headEnd type="none" w="med" len="med"/>
              <a:tailEnd type="triangle" w="med" len="med"/>
            </a:ln>
          </p:spPr>
        </p:cxnSp>
      </p:grpSp>
      <p:grpSp>
        <p:nvGrpSpPr>
          <p:cNvPr id="1841" name="Google Shape;1841;p102"/>
          <p:cNvGrpSpPr/>
          <p:nvPr/>
        </p:nvGrpSpPr>
        <p:grpSpPr>
          <a:xfrm>
            <a:off x="2498644" y="3233288"/>
            <a:ext cx="2181431" cy="2364150"/>
            <a:chOff x="1426525" y="3168050"/>
            <a:chExt cx="2908575" cy="3152200"/>
          </a:xfrm>
        </p:grpSpPr>
        <p:grpSp>
          <p:nvGrpSpPr>
            <p:cNvPr id="1842" name="Google Shape;1842;p102"/>
            <p:cNvGrpSpPr/>
            <p:nvPr/>
          </p:nvGrpSpPr>
          <p:grpSpPr>
            <a:xfrm>
              <a:off x="1426525" y="3168050"/>
              <a:ext cx="2838774" cy="2540424"/>
              <a:chOff x="2569525" y="3168050"/>
              <a:chExt cx="2838774" cy="2540424"/>
            </a:xfrm>
          </p:grpSpPr>
          <p:pic>
            <p:nvPicPr>
              <p:cNvPr id="1843" name="Google Shape;1843;p102"/>
              <p:cNvPicPr preferRelativeResize="0"/>
              <p:nvPr/>
            </p:nvPicPr>
            <p:blipFill>
              <a:blip r:embed="rId5">
                <a:alphaModFix/>
              </a:blip>
              <a:stretch>
                <a:fillRect/>
              </a:stretch>
            </p:blipFill>
            <p:spPr>
              <a:xfrm>
                <a:off x="2569525" y="3735526"/>
                <a:ext cx="2838774" cy="1972948"/>
              </a:xfrm>
              <a:prstGeom prst="rect">
                <a:avLst/>
              </a:prstGeom>
              <a:noFill/>
              <a:ln>
                <a:noFill/>
              </a:ln>
            </p:spPr>
          </p:pic>
          <p:cxnSp>
            <p:nvCxnSpPr>
              <p:cNvPr id="1844" name="Google Shape;1844;p102"/>
              <p:cNvCxnSpPr/>
              <p:nvPr/>
            </p:nvCxnSpPr>
            <p:spPr>
              <a:xfrm rot="10800000">
                <a:off x="4706200" y="3168050"/>
                <a:ext cx="0" cy="475800"/>
              </a:xfrm>
              <a:prstGeom prst="straightConnector1">
                <a:avLst/>
              </a:prstGeom>
              <a:noFill/>
              <a:ln w="38100" cap="flat" cmpd="sng">
                <a:solidFill>
                  <a:srgbClr val="4A86E8"/>
                </a:solidFill>
                <a:prstDash val="solid"/>
                <a:round/>
                <a:headEnd type="none" w="med" len="med"/>
                <a:tailEnd type="triangle" w="med" len="med"/>
              </a:ln>
            </p:spPr>
          </p:cxnSp>
        </p:grpSp>
        <p:sp>
          <p:nvSpPr>
            <p:cNvPr id="1845" name="Google Shape;1845;p102"/>
            <p:cNvSpPr txBox="1"/>
            <p:nvPr/>
          </p:nvSpPr>
          <p:spPr>
            <a:xfrm>
              <a:off x="2791300" y="5844450"/>
              <a:ext cx="1543800" cy="47580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2025">
                  <a:solidFill>
                    <a:schemeClr val="dk1"/>
                  </a:solidFill>
                  <a:latin typeface="Calibri"/>
                  <a:ea typeface="Calibri"/>
                  <a:cs typeface="Calibri"/>
                  <a:sym typeface="Calibri"/>
                </a:rPr>
                <a:t>Humans</a:t>
              </a:r>
              <a:endParaRPr sz="1725"/>
            </a:p>
          </p:txBody>
        </p:sp>
      </p:grpSp>
      <p:sp>
        <p:nvSpPr>
          <p:cNvPr id="1846" name="Google Shape;1846;p10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1"/>
                                        </p:tgtEl>
                                        <p:attrNameLst>
                                          <p:attrName>style.visibility</p:attrName>
                                        </p:attrNameLst>
                                      </p:cBhvr>
                                      <p:to>
                                        <p:strVal val="visible"/>
                                      </p:to>
                                    </p:set>
                                    <p:animEffect transition="in" filter="fade">
                                      <p:cBhvr>
                                        <p:cTn id="7" dur="1"/>
                                        <p:tgtEl>
                                          <p:spTgt spid="18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7"/>
                                        </p:tgtEl>
                                        <p:attrNameLst>
                                          <p:attrName>style.visibility</p:attrName>
                                        </p:attrNameLst>
                                      </p:cBhvr>
                                      <p:to>
                                        <p:strVal val="visible"/>
                                      </p:to>
                                    </p:set>
                                    <p:animEffect transition="in" filter="fade">
                                      <p:cBhvr>
                                        <p:cTn id="12" dur="1"/>
                                        <p:tgtEl>
                                          <p:spTgt spid="1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sp>
        <p:nvSpPr>
          <p:cNvPr id="1851" name="Google Shape;1851;p103"/>
          <p:cNvSpPr txBox="1">
            <a:spLocks noGrp="1"/>
          </p:cNvSpPr>
          <p:nvPr>
            <p:ph type="title"/>
          </p:nvPr>
        </p:nvSpPr>
        <p:spPr>
          <a:xfrm>
            <a:off x="285750" y="1016794"/>
            <a:ext cx="5213025" cy="774675"/>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pPr algn="l">
              <a:lnSpc>
                <a:spcPct val="90000"/>
              </a:lnSpc>
              <a:spcBef>
                <a:spcPts val="0"/>
              </a:spcBef>
              <a:spcAft>
                <a:spcPts val="0"/>
              </a:spcAft>
              <a:buClr>
                <a:schemeClr val="dk1"/>
              </a:buClr>
              <a:buSzPts val="4400"/>
            </a:pPr>
            <a:r>
              <a:rPr lang="en-US"/>
              <a:t>Once monoBERT is trained...</a:t>
            </a:r>
            <a:endParaRPr/>
          </a:p>
        </p:txBody>
      </p:sp>
      <p:sp>
        <p:nvSpPr>
          <p:cNvPr id="1852" name="Google Shape;1852;p103"/>
          <p:cNvSpPr/>
          <p:nvPr/>
        </p:nvSpPr>
        <p:spPr>
          <a:xfrm>
            <a:off x="4941061" y="1912144"/>
            <a:ext cx="1949850" cy="3483675"/>
          </a:xfrm>
          <a:prstGeom prst="roundRect">
            <a:avLst>
              <a:gd name="adj" fmla="val 14242"/>
            </a:avLst>
          </a:prstGeom>
          <a:noFill/>
          <a:ln w="28575" cap="flat" cmpd="sng">
            <a:solidFill>
              <a:srgbClr val="CCCCCC"/>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endParaRPr sz="1650">
              <a:latin typeface="Times New Roman"/>
              <a:ea typeface="Times New Roman"/>
              <a:cs typeface="Times New Roman"/>
              <a:sym typeface="Times New Roman"/>
            </a:endParaRPr>
          </a:p>
        </p:txBody>
      </p:sp>
      <p:sp>
        <p:nvSpPr>
          <p:cNvPr id="1853" name="Google Shape;1853;p103"/>
          <p:cNvSpPr/>
          <p:nvPr/>
        </p:nvSpPr>
        <p:spPr>
          <a:xfrm>
            <a:off x="6238053" y="4454378"/>
            <a:ext cx="321750" cy="54405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725"/>
          </a:p>
        </p:txBody>
      </p:sp>
      <p:sp>
        <p:nvSpPr>
          <p:cNvPr id="1854" name="Google Shape;1854;p103"/>
          <p:cNvSpPr/>
          <p:nvPr/>
        </p:nvSpPr>
        <p:spPr>
          <a:xfrm>
            <a:off x="2081016" y="1912144"/>
            <a:ext cx="1339425" cy="3172950"/>
          </a:xfrm>
          <a:prstGeom prst="roundRect">
            <a:avLst>
              <a:gd name="adj" fmla="val 16667"/>
            </a:avLst>
          </a:prstGeom>
          <a:noFill/>
          <a:ln w="28575" cap="flat" cmpd="sng">
            <a:solidFill>
              <a:srgbClr val="CCCCCC"/>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endParaRPr sz="1650">
              <a:latin typeface="Times New Roman"/>
              <a:ea typeface="Times New Roman"/>
              <a:cs typeface="Times New Roman"/>
              <a:sym typeface="Times New Roman"/>
            </a:endParaRPr>
          </a:p>
        </p:txBody>
      </p:sp>
      <p:sp>
        <p:nvSpPr>
          <p:cNvPr id="1855" name="Google Shape;1855;p103"/>
          <p:cNvSpPr/>
          <p:nvPr/>
        </p:nvSpPr>
        <p:spPr>
          <a:xfrm rot="-5400000">
            <a:off x="2258882" y="2862838"/>
            <a:ext cx="987750" cy="475200"/>
          </a:xfrm>
          <a:prstGeom prst="rightArrow">
            <a:avLst>
              <a:gd name="adj1" fmla="val 60778"/>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725"/>
          </a:p>
        </p:txBody>
      </p:sp>
      <p:sp>
        <p:nvSpPr>
          <p:cNvPr id="1856" name="Google Shape;1856;p103"/>
          <p:cNvSpPr/>
          <p:nvPr/>
        </p:nvSpPr>
        <p:spPr>
          <a:xfrm>
            <a:off x="4558845" y="2533852"/>
            <a:ext cx="2720475" cy="498825"/>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725"/>
          </a:p>
        </p:txBody>
      </p:sp>
      <p:sp>
        <p:nvSpPr>
          <p:cNvPr id="1857" name="Google Shape;1857;p103"/>
          <p:cNvSpPr/>
          <p:nvPr/>
        </p:nvSpPr>
        <p:spPr>
          <a:xfrm>
            <a:off x="1854578" y="2541326"/>
            <a:ext cx="1949850" cy="498825"/>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725"/>
          </a:p>
        </p:txBody>
      </p:sp>
      <p:sp>
        <p:nvSpPr>
          <p:cNvPr id="1858" name="Google Shape;1858;p103"/>
          <p:cNvSpPr/>
          <p:nvPr/>
        </p:nvSpPr>
        <p:spPr>
          <a:xfrm>
            <a:off x="3874286" y="2520411"/>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1</a:t>
            </a:r>
            <a:endParaRPr sz="1650">
              <a:latin typeface="Times New Roman"/>
              <a:ea typeface="Times New Roman"/>
              <a:cs typeface="Times New Roman"/>
              <a:sym typeface="Times New Roman"/>
            </a:endParaRPr>
          </a:p>
        </p:txBody>
      </p:sp>
      <p:sp>
        <p:nvSpPr>
          <p:cNvPr id="1859" name="Google Shape;1859;p103"/>
          <p:cNvSpPr/>
          <p:nvPr/>
        </p:nvSpPr>
        <p:spPr>
          <a:xfrm>
            <a:off x="3874286" y="3123196"/>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2</a:t>
            </a:r>
            <a:endParaRPr sz="1725">
              <a:latin typeface="Times New Roman"/>
              <a:ea typeface="Times New Roman"/>
              <a:cs typeface="Times New Roman"/>
              <a:sym typeface="Times New Roman"/>
            </a:endParaRPr>
          </a:p>
        </p:txBody>
      </p:sp>
      <p:sp>
        <p:nvSpPr>
          <p:cNvPr id="1860" name="Google Shape;1860;p103"/>
          <p:cNvSpPr/>
          <p:nvPr/>
        </p:nvSpPr>
        <p:spPr>
          <a:xfrm>
            <a:off x="3874286" y="3725981"/>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3</a:t>
            </a:r>
            <a:endParaRPr sz="1725" baseline="-25000">
              <a:latin typeface="Times New Roman"/>
              <a:ea typeface="Times New Roman"/>
              <a:cs typeface="Times New Roman"/>
              <a:sym typeface="Times New Roman"/>
            </a:endParaRPr>
          </a:p>
        </p:txBody>
      </p:sp>
      <p:sp>
        <p:nvSpPr>
          <p:cNvPr id="1861" name="Google Shape;1861;p103"/>
          <p:cNvSpPr/>
          <p:nvPr/>
        </p:nvSpPr>
        <p:spPr>
          <a:xfrm>
            <a:off x="3874286" y="4328766"/>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4</a:t>
            </a:r>
            <a:endParaRPr sz="1725" baseline="-25000">
              <a:latin typeface="Times New Roman"/>
              <a:ea typeface="Times New Roman"/>
              <a:cs typeface="Times New Roman"/>
              <a:sym typeface="Times New Roman"/>
            </a:endParaRPr>
          </a:p>
        </p:txBody>
      </p:sp>
      <p:sp>
        <p:nvSpPr>
          <p:cNvPr id="1862" name="Google Shape;1862;p103"/>
          <p:cNvSpPr/>
          <p:nvPr/>
        </p:nvSpPr>
        <p:spPr>
          <a:xfrm>
            <a:off x="2230393" y="3614670"/>
            <a:ext cx="1044675" cy="1310400"/>
          </a:xfrm>
          <a:prstGeom prst="can">
            <a:avLst>
              <a:gd name="adj" fmla="val 25000"/>
            </a:avLst>
          </a:prstGeom>
          <a:solidFill>
            <a:srgbClr val="B7B7B7"/>
          </a:solidFill>
          <a:ln>
            <a:noFill/>
          </a:ln>
        </p:spPr>
        <p:txBody>
          <a:bodyPr spcFirstLastPara="1" wrap="square" lIns="68569" tIns="68569" rIns="68569" bIns="68569" anchor="ctr" anchorCtr="0">
            <a:noAutofit/>
          </a:bodyPr>
          <a:lstStyle/>
          <a:p>
            <a:pPr algn="ctr">
              <a:spcBef>
                <a:spcPts val="0"/>
              </a:spcBef>
              <a:spcAft>
                <a:spcPts val="0"/>
              </a:spcAft>
            </a:pPr>
            <a:r>
              <a:rPr lang="en-US" sz="1725"/>
              <a:t>Inverted Index</a:t>
            </a:r>
            <a:endParaRPr sz="1725"/>
          </a:p>
        </p:txBody>
      </p:sp>
      <p:sp>
        <p:nvSpPr>
          <p:cNvPr id="1863" name="Google Shape;1863;p103"/>
          <p:cNvSpPr/>
          <p:nvPr/>
        </p:nvSpPr>
        <p:spPr>
          <a:xfrm>
            <a:off x="3874286" y="4931551"/>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5</a:t>
            </a:r>
            <a:endParaRPr sz="1725" baseline="-25000">
              <a:latin typeface="Times New Roman"/>
              <a:ea typeface="Times New Roman"/>
              <a:cs typeface="Times New Roman"/>
              <a:sym typeface="Times New Roman"/>
            </a:endParaRPr>
          </a:p>
        </p:txBody>
      </p:sp>
      <p:sp>
        <p:nvSpPr>
          <p:cNvPr id="1864" name="Google Shape;1864;p103"/>
          <p:cNvSpPr/>
          <p:nvPr/>
        </p:nvSpPr>
        <p:spPr>
          <a:xfrm>
            <a:off x="2293715" y="2501988"/>
            <a:ext cx="884700" cy="538200"/>
          </a:xfrm>
          <a:prstGeom prst="roundRect">
            <a:avLst>
              <a:gd name="adj" fmla="val 16667"/>
            </a:avLst>
          </a:prstGeom>
          <a:solidFill>
            <a:srgbClr val="6AA84F"/>
          </a:solidFill>
          <a:ln>
            <a:noFill/>
          </a:ln>
        </p:spPr>
        <p:txBody>
          <a:bodyPr spcFirstLastPara="1" wrap="square" lIns="68569" tIns="68569" rIns="68569" bIns="68569" anchor="ctr" anchorCtr="0">
            <a:noAutofit/>
          </a:bodyPr>
          <a:lstStyle/>
          <a:p>
            <a:pPr algn="ctr">
              <a:spcBef>
                <a:spcPts val="0"/>
              </a:spcBef>
              <a:spcAft>
                <a:spcPts val="0"/>
              </a:spcAft>
            </a:pPr>
            <a:r>
              <a:rPr lang="en-US" sz="1725"/>
              <a:t>BM25</a:t>
            </a:r>
            <a:endParaRPr sz="1725"/>
          </a:p>
        </p:txBody>
      </p:sp>
      <p:sp>
        <p:nvSpPr>
          <p:cNvPr id="1865" name="Google Shape;1865;p103"/>
          <p:cNvSpPr/>
          <p:nvPr/>
        </p:nvSpPr>
        <p:spPr>
          <a:xfrm>
            <a:off x="5197475" y="2514183"/>
            <a:ext cx="1456200" cy="538200"/>
          </a:xfrm>
          <a:prstGeom prst="roundRect">
            <a:avLst>
              <a:gd name="adj" fmla="val 16667"/>
            </a:avLst>
          </a:prstGeom>
          <a:solidFill>
            <a:srgbClr val="F1C232"/>
          </a:solidFill>
          <a:ln>
            <a:noFill/>
          </a:ln>
        </p:spPr>
        <p:txBody>
          <a:bodyPr spcFirstLastPara="1" wrap="square" lIns="68569" tIns="68569" rIns="68569" bIns="68569" anchor="ctr" anchorCtr="0">
            <a:noAutofit/>
          </a:bodyPr>
          <a:lstStyle/>
          <a:p>
            <a:pPr algn="ctr">
              <a:spcBef>
                <a:spcPts val="0"/>
              </a:spcBef>
              <a:spcAft>
                <a:spcPts val="0"/>
              </a:spcAft>
            </a:pPr>
            <a:r>
              <a:rPr lang="en-US" sz="1725"/>
              <a:t>monoBERT</a:t>
            </a:r>
            <a:endParaRPr sz="1725"/>
          </a:p>
        </p:txBody>
      </p:sp>
      <p:sp>
        <p:nvSpPr>
          <p:cNvPr id="1866" name="Google Shape;1866;p103"/>
          <p:cNvSpPr/>
          <p:nvPr/>
        </p:nvSpPr>
        <p:spPr>
          <a:xfrm>
            <a:off x="7344538" y="3720263"/>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3</a:t>
            </a:r>
            <a:endParaRPr sz="1725" baseline="-25000">
              <a:latin typeface="Times New Roman"/>
              <a:ea typeface="Times New Roman"/>
              <a:cs typeface="Times New Roman"/>
              <a:sym typeface="Times New Roman"/>
            </a:endParaRPr>
          </a:p>
        </p:txBody>
      </p:sp>
      <p:sp>
        <p:nvSpPr>
          <p:cNvPr id="1867" name="Google Shape;1867;p103"/>
          <p:cNvSpPr/>
          <p:nvPr/>
        </p:nvSpPr>
        <p:spPr>
          <a:xfrm>
            <a:off x="7346450" y="3120007"/>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2</a:t>
            </a:r>
            <a:endParaRPr sz="1725" baseline="-25000">
              <a:latin typeface="Times New Roman"/>
              <a:ea typeface="Times New Roman"/>
              <a:cs typeface="Times New Roman"/>
              <a:sym typeface="Times New Roman"/>
            </a:endParaRPr>
          </a:p>
        </p:txBody>
      </p:sp>
      <p:sp>
        <p:nvSpPr>
          <p:cNvPr id="1868" name="Google Shape;1868;p103"/>
          <p:cNvSpPr/>
          <p:nvPr/>
        </p:nvSpPr>
        <p:spPr>
          <a:xfrm>
            <a:off x="7346450" y="2519756"/>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5</a:t>
            </a:r>
            <a:endParaRPr sz="1725" baseline="-25000">
              <a:latin typeface="Times New Roman"/>
              <a:ea typeface="Times New Roman"/>
              <a:cs typeface="Times New Roman"/>
              <a:sym typeface="Times New Roman"/>
            </a:endParaRPr>
          </a:p>
        </p:txBody>
      </p:sp>
      <p:sp>
        <p:nvSpPr>
          <p:cNvPr id="1869" name="Google Shape;1869;p103"/>
          <p:cNvSpPr/>
          <p:nvPr/>
        </p:nvSpPr>
        <p:spPr>
          <a:xfrm>
            <a:off x="5182409" y="4779311"/>
            <a:ext cx="613125" cy="538200"/>
          </a:xfrm>
          <a:prstGeom prst="roundRect">
            <a:avLst>
              <a:gd name="adj" fmla="val 16667"/>
            </a:avLst>
          </a:prstGeom>
          <a:solidFill>
            <a:srgbClr val="C27BA0"/>
          </a:solid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i="1" baseline="-25000">
                <a:latin typeface="Times New Roman"/>
                <a:ea typeface="Times New Roman"/>
                <a:cs typeface="Times New Roman"/>
                <a:sym typeface="Times New Roman"/>
              </a:rPr>
              <a:t>i</a:t>
            </a:r>
            <a:endParaRPr sz="1725" i="1" baseline="-25000">
              <a:latin typeface="Times New Roman"/>
              <a:ea typeface="Times New Roman"/>
              <a:cs typeface="Times New Roman"/>
              <a:sym typeface="Times New Roman"/>
            </a:endParaRPr>
          </a:p>
        </p:txBody>
      </p:sp>
      <p:sp>
        <p:nvSpPr>
          <p:cNvPr id="1870" name="Google Shape;1870;p103"/>
          <p:cNvSpPr/>
          <p:nvPr/>
        </p:nvSpPr>
        <p:spPr>
          <a:xfrm>
            <a:off x="5182409" y="4179797"/>
            <a:ext cx="613125" cy="538200"/>
          </a:xfrm>
          <a:prstGeom prst="roundRect">
            <a:avLst>
              <a:gd name="adj" fmla="val 16667"/>
            </a:avLst>
          </a:prstGeom>
          <a:solidFill>
            <a:srgbClr val="6FA8DC"/>
          </a:solid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q</a:t>
            </a:r>
            <a:endParaRPr sz="1725" i="1">
              <a:latin typeface="Times New Roman"/>
              <a:ea typeface="Times New Roman"/>
              <a:cs typeface="Times New Roman"/>
              <a:sym typeface="Times New Roman"/>
            </a:endParaRPr>
          </a:p>
        </p:txBody>
      </p:sp>
      <p:sp>
        <p:nvSpPr>
          <p:cNvPr id="1871" name="Google Shape;1871;p103"/>
          <p:cNvSpPr/>
          <p:nvPr/>
        </p:nvSpPr>
        <p:spPr>
          <a:xfrm>
            <a:off x="5856087" y="4179797"/>
            <a:ext cx="426375" cy="1137600"/>
          </a:xfrm>
          <a:prstGeom prst="roundRect">
            <a:avLst>
              <a:gd name="adj" fmla="val 16667"/>
            </a:avLst>
          </a:prstGeom>
          <a:solidFill>
            <a:srgbClr val="F1C232"/>
          </a:solidFill>
          <a:ln>
            <a:noFill/>
          </a:ln>
        </p:spPr>
        <p:txBody>
          <a:bodyPr spcFirstLastPara="1" wrap="square" lIns="68569" tIns="68569" rIns="68569" bIns="68569" anchor="ctr" anchorCtr="0">
            <a:noAutofit/>
          </a:bodyPr>
          <a:lstStyle/>
          <a:p>
            <a:pPr algn="ctr">
              <a:spcBef>
                <a:spcPts val="0"/>
              </a:spcBef>
              <a:spcAft>
                <a:spcPts val="0"/>
              </a:spcAft>
            </a:pPr>
            <a:endParaRPr sz="1275"/>
          </a:p>
        </p:txBody>
      </p:sp>
      <p:sp>
        <p:nvSpPr>
          <p:cNvPr id="1872" name="Google Shape;1872;p103"/>
          <p:cNvSpPr/>
          <p:nvPr/>
        </p:nvSpPr>
        <p:spPr>
          <a:xfrm>
            <a:off x="5197475" y="3119533"/>
            <a:ext cx="1432350" cy="987750"/>
          </a:xfrm>
          <a:prstGeom prst="trapezoid">
            <a:avLst>
              <a:gd name="adj" fmla="val 25000"/>
            </a:avLst>
          </a:prstGeom>
          <a:solidFill>
            <a:srgbClr val="EFEFEF"/>
          </a:solidFill>
          <a:ln>
            <a:noFill/>
          </a:ln>
        </p:spPr>
        <p:txBody>
          <a:bodyPr spcFirstLastPara="1" wrap="square" lIns="68569" tIns="68569" rIns="68569" bIns="68569" anchor="ctr" anchorCtr="0">
            <a:noAutofit/>
          </a:bodyPr>
          <a:lstStyle/>
          <a:p>
            <a:pPr>
              <a:spcBef>
                <a:spcPts val="0"/>
              </a:spcBef>
              <a:spcAft>
                <a:spcPts val="0"/>
              </a:spcAft>
            </a:pPr>
            <a:endParaRPr sz="1725"/>
          </a:p>
        </p:txBody>
      </p:sp>
      <p:sp>
        <p:nvSpPr>
          <p:cNvPr id="1873" name="Google Shape;1873;p103"/>
          <p:cNvSpPr txBox="1"/>
          <p:nvPr/>
        </p:nvSpPr>
        <p:spPr>
          <a:xfrm>
            <a:off x="3920935" y="2010620"/>
            <a:ext cx="519750" cy="3015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R</a:t>
            </a:r>
            <a:r>
              <a:rPr lang="en-US" sz="1725" baseline="-25000">
                <a:latin typeface="Times New Roman"/>
                <a:ea typeface="Times New Roman"/>
                <a:cs typeface="Times New Roman"/>
                <a:sym typeface="Times New Roman"/>
              </a:rPr>
              <a:t>0</a:t>
            </a:r>
            <a:endParaRPr sz="1725"/>
          </a:p>
        </p:txBody>
      </p:sp>
      <p:sp>
        <p:nvSpPr>
          <p:cNvPr id="1874" name="Google Shape;1874;p103"/>
          <p:cNvSpPr txBox="1"/>
          <p:nvPr/>
        </p:nvSpPr>
        <p:spPr>
          <a:xfrm>
            <a:off x="7391226" y="2010620"/>
            <a:ext cx="519750" cy="3015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R</a:t>
            </a:r>
            <a:r>
              <a:rPr lang="en-US" sz="1725" baseline="-25000">
                <a:latin typeface="Times New Roman"/>
                <a:ea typeface="Times New Roman"/>
                <a:cs typeface="Times New Roman"/>
                <a:sym typeface="Times New Roman"/>
              </a:rPr>
              <a:t>1</a:t>
            </a:r>
            <a:endParaRPr sz="1725"/>
          </a:p>
        </p:txBody>
      </p:sp>
      <p:sp>
        <p:nvSpPr>
          <p:cNvPr id="1875" name="Google Shape;1875;p103"/>
          <p:cNvSpPr txBox="1"/>
          <p:nvPr/>
        </p:nvSpPr>
        <p:spPr>
          <a:xfrm>
            <a:off x="1487006" y="2518904"/>
            <a:ext cx="426375" cy="544050"/>
          </a:xfrm>
          <a:prstGeom prst="rect">
            <a:avLst/>
          </a:prstGeom>
          <a:noFill/>
          <a:ln>
            <a:noFill/>
          </a:ln>
        </p:spPr>
        <p:txBody>
          <a:bodyPr spcFirstLastPara="1" wrap="square" lIns="68569" tIns="68569" rIns="68569" bIns="68569" anchor="t" anchorCtr="0">
            <a:noAutofit/>
          </a:bodyPr>
          <a:lstStyle/>
          <a:p>
            <a:pPr algn="ctr">
              <a:spcBef>
                <a:spcPts val="0"/>
              </a:spcBef>
              <a:spcAft>
                <a:spcPts val="0"/>
              </a:spcAft>
            </a:pPr>
            <a:r>
              <a:rPr lang="en-US" sz="1725" i="1">
                <a:latin typeface="Times New Roman"/>
                <a:ea typeface="Times New Roman"/>
                <a:cs typeface="Times New Roman"/>
                <a:sym typeface="Times New Roman"/>
              </a:rPr>
              <a:t>q</a:t>
            </a:r>
            <a:endParaRPr sz="1725" i="1">
              <a:latin typeface="Times New Roman"/>
              <a:ea typeface="Times New Roman"/>
              <a:cs typeface="Times New Roman"/>
              <a:sym typeface="Times New Roman"/>
            </a:endParaRPr>
          </a:p>
        </p:txBody>
      </p:sp>
      <p:sp>
        <p:nvSpPr>
          <p:cNvPr id="1876" name="Google Shape;1876;p103"/>
          <p:cNvSpPr txBox="1"/>
          <p:nvPr/>
        </p:nvSpPr>
        <p:spPr>
          <a:xfrm>
            <a:off x="2145931" y="2010620"/>
            <a:ext cx="519750" cy="3015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H</a:t>
            </a:r>
            <a:r>
              <a:rPr lang="en-US" sz="1725" baseline="-25000">
                <a:latin typeface="Times New Roman"/>
                <a:ea typeface="Times New Roman"/>
                <a:cs typeface="Times New Roman"/>
                <a:sym typeface="Times New Roman"/>
              </a:rPr>
              <a:t>0</a:t>
            </a:r>
            <a:endParaRPr sz="1725"/>
          </a:p>
        </p:txBody>
      </p:sp>
      <p:sp>
        <p:nvSpPr>
          <p:cNvPr id="1877" name="Google Shape;1877;p103"/>
          <p:cNvSpPr txBox="1"/>
          <p:nvPr/>
        </p:nvSpPr>
        <p:spPr>
          <a:xfrm>
            <a:off x="4978905" y="2010620"/>
            <a:ext cx="519750" cy="3015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H</a:t>
            </a:r>
            <a:r>
              <a:rPr lang="en-US" sz="1725" baseline="-25000">
                <a:latin typeface="Times New Roman"/>
                <a:ea typeface="Times New Roman"/>
                <a:cs typeface="Times New Roman"/>
                <a:sym typeface="Times New Roman"/>
              </a:rPr>
              <a:t>1</a:t>
            </a:r>
            <a:endParaRPr sz="1725"/>
          </a:p>
        </p:txBody>
      </p:sp>
      <p:sp>
        <p:nvSpPr>
          <p:cNvPr id="1878" name="Google Shape;1878;p103"/>
          <p:cNvSpPr txBox="1"/>
          <p:nvPr/>
        </p:nvSpPr>
        <p:spPr>
          <a:xfrm>
            <a:off x="5762789" y="4476800"/>
            <a:ext cx="613125" cy="544050"/>
          </a:xfrm>
          <a:prstGeom prst="rect">
            <a:avLst/>
          </a:prstGeom>
          <a:noFill/>
          <a:ln>
            <a:noFill/>
          </a:ln>
        </p:spPr>
        <p:txBody>
          <a:bodyPr spcFirstLastPara="1" wrap="square" lIns="68569" tIns="68569" rIns="68569" bIns="68569" anchor="t" anchorCtr="0">
            <a:noAutofit/>
          </a:bodyPr>
          <a:lstStyle/>
          <a:p>
            <a:pPr algn="ctr">
              <a:spcBef>
                <a:spcPts val="0"/>
              </a:spcBef>
              <a:spcAft>
                <a:spcPts val="0"/>
              </a:spcAft>
            </a:pPr>
            <a:r>
              <a:rPr lang="en-US" sz="1200"/>
              <a:t>mono</a:t>
            </a:r>
            <a:endParaRPr sz="1200"/>
          </a:p>
          <a:p>
            <a:pPr algn="ctr">
              <a:spcBef>
                <a:spcPts val="0"/>
              </a:spcBef>
              <a:spcAft>
                <a:spcPts val="0"/>
              </a:spcAft>
            </a:pPr>
            <a:r>
              <a:rPr lang="en-US" sz="1200"/>
              <a:t>BERT</a:t>
            </a:r>
            <a:endParaRPr sz="1650"/>
          </a:p>
        </p:txBody>
      </p:sp>
      <p:sp>
        <p:nvSpPr>
          <p:cNvPr id="1879" name="Google Shape;1879;p103"/>
          <p:cNvSpPr txBox="1"/>
          <p:nvPr/>
        </p:nvSpPr>
        <p:spPr>
          <a:xfrm>
            <a:off x="6512982" y="4490176"/>
            <a:ext cx="519750" cy="385650"/>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r>
              <a:rPr lang="en-US" sz="1725" i="1">
                <a:latin typeface="Times New Roman"/>
                <a:ea typeface="Times New Roman"/>
                <a:cs typeface="Times New Roman"/>
                <a:sym typeface="Times New Roman"/>
              </a:rPr>
              <a:t>s</a:t>
            </a:r>
            <a:r>
              <a:rPr lang="en-US" sz="1725" i="1" baseline="-25000">
                <a:latin typeface="Times New Roman"/>
                <a:ea typeface="Times New Roman"/>
                <a:cs typeface="Times New Roman"/>
                <a:sym typeface="Times New Roman"/>
              </a:rPr>
              <a:t>i</a:t>
            </a:r>
            <a:endParaRPr sz="1725" i="1" baseline="-25000">
              <a:latin typeface="Times New Roman"/>
              <a:ea typeface="Times New Roman"/>
              <a:cs typeface="Times New Roman"/>
              <a:sym typeface="Times New Roman"/>
            </a:endParaRPr>
          </a:p>
        </p:txBody>
      </p:sp>
      <p:sp>
        <p:nvSpPr>
          <p:cNvPr id="1880" name="Google Shape;1880;p103"/>
          <p:cNvSpPr/>
          <p:nvPr/>
        </p:nvSpPr>
        <p:spPr>
          <a:xfrm>
            <a:off x="7344536" y="4320518"/>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1</a:t>
            </a:r>
            <a:endParaRPr sz="1650">
              <a:latin typeface="Times New Roman"/>
              <a:ea typeface="Times New Roman"/>
              <a:cs typeface="Times New Roman"/>
              <a:sym typeface="Times New Roman"/>
            </a:endParaRPr>
          </a:p>
        </p:txBody>
      </p:sp>
      <p:sp>
        <p:nvSpPr>
          <p:cNvPr id="1881" name="Google Shape;1881;p103"/>
          <p:cNvSpPr/>
          <p:nvPr/>
        </p:nvSpPr>
        <p:spPr>
          <a:xfrm>
            <a:off x="7344536" y="4920779"/>
            <a:ext cx="613125" cy="5382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4</a:t>
            </a:r>
            <a:endParaRPr sz="1725" baseline="-25000">
              <a:latin typeface="Times New Roman"/>
              <a:ea typeface="Times New Roman"/>
              <a:cs typeface="Times New Roman"/>
              <a:sym typeface="Times New Roman"/>
            </a:endParaRPr>
          </a:p>
        </p:txBody>
      </p:sp>
      <p:sp>
        <p:nvSpPr>
          <p:cNvPr id="1882" name="Google Shape;1882;p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104"/>
          <p:cNvSpPr txBox="1">
            <a:spLocks noGrp="1"/>
          </p:cNvSpPr>
          <p:nvPr>
            <p:ph type="title"/>
          </p:nvPr>
        </p:nvSpPr>
        <p:spPr>
          <a:xfrm>
            <a:off x="546675" y="990938"/>
            <a:ext cx="7886700" cy="994275"/>
          </a:xfrm>
          <a:prstGeom prst="rect">
            <a:avLst/>
          </a:prstGeom>
        </p:spPr>
        <p:txBody>
          <a:bodyPr spcFirstLastPara="1" vert="horz" wrap="square" lIns="68569" tIns="34275" rIns="68569" bIns="34275" numCol="1" anchor="ctr" anchorCtr="0" compatLnSpc="1">
            <a:prstTxWarp prst="textNoShape">
              <a:avLst/>
            </a:prstTxWarp>
            <a:normAutofit fontScale="90000"/>
          </a:bodyPr>
          <a:lstStyle/>
          <a:p>
            <a:pPr>
              <a:spcBef>
                <a:spcPts val="0"/>
              </a:spcBef>
              <a:spcAft>
                <a:spcPts val="0"/>
              </a:spcAft>
            </a:pPr>
            <a:r>
              <a:rPr lang="en-US"/>
              <a:t>TREC 2019 - Deep Learning Track - Passage</a:t>
            </a:r>
            <a:endParaRPr/>
          </a:p>
        </p:txBody>
      </p:sp>
      <p:graphicFrame>
        <p:nvGraphicFramePr>
          <p:cNvPr id="1889" name="Google Shape;1889;p104"/>
          <p:cNvGraphicFramePr/>
          <p:nvPr/>
        </p:nvGraphicFramePr>
        <p:xfrm>
          <a:off x="1292729" y="2465719"/>
          <a:ext cx="6394595" cy="2321682"/>
        </p:xfrm>
        <a:graphic>
          <a:graphicData uri="http://schemas.openxmlformats.org/drawingml/2006/table">
            <a:tbl>
              <a:tblPr>
                <a:noFill/>
              </a:tblPr>
              <a:tblGrid>
                <a:gridCol w="2333419">
                  <a:extLst>
                    <a:ext uri="{9D8B030D-6E8A-4147-A177-3AD203B41FA5}">
                      <a16:colId xmlns:a16="http://schemas.microsoft.com/office/drawing/2014/main" val="20000"/>
                    </a:ext>
                  </a:extLst>
                </a:gridCol>
                <a:gridCol w="1365225">
                  <a:extLst>
                    <a:ext uri="{9D8B030D-6E8A-4147-A177-3AD203B41FA5}">
                      <a16:colId xmlns:a16="http://schemas.microsoft.com/office/drawing/2014/main" val="20001"/>
                    </a:ext>
                  </a:extLst>
                </a:gridCol>
                <a:gridCol w="1354463">
                  <a:extLst>
                    <a:ext uri="{9D8B030D-6E8A-4147-A177-3AD203B41FA5}">
                      <a16:colId xmlns:a16="http://schemas.microsoft.com/office/drawing/2014/main" val="20002"/>
                    </a:ext>
                  </a:extLst>
                </a:gridCol>
                <a:gridCol w="1341488">
                  <a:extLst>
                    <a:ext uri="{9D8B030D-6E8A-4147-A177-3AD203B41FA5}">
                      <a16:colId xmlns:a16="http://schemas.microsoft.com/office/drawing/2014/main" val="20003"/>
                    </a:ext>
                  </a:extLst>
                </a:gridCol>
              </a:tblGrid>
              <a:tr h="435000">
                <a:tc>
                  <a:txBody>
                    <a:bodyPr/>
                    <a:lstStyle/>
                    <a:p>
                      <a:pPr marL="0" lvl="0" indent="0" algn="l" rtl="0">
                        <a:spcBef>
                          <a:spcPts val="0"/>
                        </a:spcBef>
                        <a:spcAft>
                          <a:spcPts val="0"/>
                        </a:spcAft>
                        <a:buNone/>
                      </a:pP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a:t>nDCG@10</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a:t>MAP</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a:t>Recall@1k</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435000">
                <a:tc>
                  <a:txBody>
                    <a:bodyPr/>
                    <a:lstStyle/>
                    <a:p>
                      <a:pPr marL="0" lvl="0" indent="0" algn="l" rtl="0">
                        <a:spcBef>
                          <a:spcPts val="0"/>
                        </a:spcBef>
                        <a:spcAft>
                          <a:spcPts val="0"/>
                        </a:spcAft>
                        <a:buNone/>
                      </a:pPr>
                      <a:r>
                        <a:rPr lang="en-US" sz="1800"/>
                        <a:t>BM25</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a:t>0.506</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800">
                          <a:solidFill>
                            <a:schemeClr val="dk1"/>
                          </a:solidFill>
                        </a:rPr>
                        <a:t>0.377</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800">
                          <a:solidFill>
                            <a:schemeClr val="dk1"/>
                          </a:solidFill>
                        </a:rPr>
                        <a:t>0.739</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20744">
                <a:tc>
                  <a:txBody>
                    <a:bodyPr/>
                    <a:lstStyle/>
                    <a:p>
                      <a:pPr marL="914400" lvl="0" indent="-381000" algn="l" rtl="0">
                        <a:spcBef>
                          <a:spcPts val="0"/>
                        </a:spcBef>
                        <a:spcAft>
                          <a:spcPts val="0"/>
                        </a:spcAft>
                        <a:buSzPts val="2400"/>
                        <a:buChar char="+"/>
                      </a:pPr>
                      <a:r>
                        <a:rPr lang="en-US" sz="1800"/>
                        <a:t>monoBERT</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b="1"/>
                        <a:t>0.738</a:t>
                      </a:r>
                      <a:endParaRPr sz="1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b="1"/>
                        <a:t>0.506</a:t>
                      </a:r>
                      <a:endParaRPr sz="1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a:t>0.739</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434343"/>
                      </a:solidFill>
                      <a:prstDash val="solid"/>
                      <a:round/>
                      <a:headEnd type="none" w="sm" len="sm"/>
                      <a:tailEnd type="none" w="sm" len="sm"/>
                    </a:lnB>
                  </a:tcPr>
                </a:tc>
                <a:extLst>
                  <a:ext uri="{0D108BD9-81ED-4DB2-BD59-A6C34878D82A}">
                    <a16:rowId xmlns:a16="http://schemas.microsoft.com/office/drawing/2014/main" val="10002"/>
                  </a:ext>
                </a:extLst>
              </a:tr>
              <a:tr h="435000">
                <a:tc>
                  <a:txBody>
                    <a:bodyPr/>
                    <a:lstStyle/>
                    <a:p>
                      <a:pPr marL="0" lvl="0" indent="0" algn="l" rtl="0">
                        <a:spcBef>
                          <a:spcPts val="0"/>
                        </a:spcBef>
                        <a:spcAft>
                          <a:spcPts val="0"/>
                        </a:spcAft>
                        <a:buNone/>
                      </a:pPr>
                      <a:r>
                        <a:rPr lang="en-US" sz="1800"/>
                        <a:t>BM25 + RM3</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a:t>0.518</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a:t>0.427</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800"/>
                        <a:t>0.788</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434343"/>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495938">
                <a:tc>
                  <a:txBody>
                    <a:bodyPr/>
                    <a:lstStyle/>
                    <a:p>
                      <a:pPr marL="914400" lvl="0" indent="-381000" algn="l" rtl="0">
                        <a:spcBef>
                          <a:spcPts val="0"/>
                        </a:spcBef>
                        <a:spcAft>
                          <a:spcPts val="0"/>
                        </a:spcAft>
                        <a:buSzPts val="2400"/>
                        <a:buChar char="+"/>
                      </a:pPr>
                      <a:r>
                        <a:rPr lang="en-US" sz="1800"/>
                        <a:t>monoBERT</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b="1"/>
                        <a:t>0.742</a:t>
                      </a:r>
                      <a:endParaRPr sz="1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b="1"/>
                        <a:t>0.529</a:t>
                      </a:r>
                      <a:endParaRPr sz="1800" b="1"/>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tc>
                  <a:txBody>
                    <a:bodyPr/>
                    <a:lstStyle/>
                    <a:p>
                      <a:pPr marL="0" lvl="0" indent="0" algn="ctr" rtl="0">
                        <a:spcBef>
                          <a:spcPts val="0"/>
                        </a:spcBef>
                        <a:spcAft>
                          <a:spcPts val="0"/>
                        </a:spcAft>
                        <a:buNone/>
                      </a:pPr>
                      <a:r>
                        <a:rPr lang="en-US" sz="1800"/>
                        <a:t>0.788</a:t>
                      </a:r>
                      <a:endParaRPr sz="1800"/>
                    </a:p>
                  </a:txBody>
                  <a:tcPr marL="68569" marR="68569" marT="68569" marB="68569">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43434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890" name="Google Shape;1890;p1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501"/>
        <p:cNvGrpSpPr/>
        <p:nvPr/>
      </p:nvGrpSpPr>
      <p:grpSpPr>
        <a:xfrm>
          <a:off x="0" y="0"/>
          <a:ext cx="0" cy="0"/>
          <a:chOff x="0" y="0"/>
          <a:chExt cx="0" cy="0"/>
        </a:xfrm>
      </p:grpSpPr>
      <p:sp>
        <p:nvSpPr>
          <p:cNvPr id="5502" name="Google Shape;5502;p130"/>
          <p:cNvSpPr txBox="1">
            <a:spLocks noGrp="1"/>
          </p:cNvSpPr>
          <p:nvPr>
            <p:ph type="title"/>
          </p:nvPr>
        </p:nvSpPr>
        <p:spPr>
          <a:xfrm>
            <a:off x="628650" y="1131094"/>
            <a:ext cx="7886700" cy="99427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1"/>
              </a:buClr>
              <a:buSzPts val="4400"/>
            </a:pPr>
            <a:r>
              <a:rPr lang="en-US"/>
              <a:t>From Single to Multiple Rerankers</a:t>
            </a:r>
            <a:endParaRPr/>
          </a:p>
        </p:txBody>
      </p:sp>
      <p:pic>
        <p:nvPicPr>
          <p:cNvPr id="5503" name="Google Shape;5503;p130" descr="Diagrama&#10;&#10;Descrição gerada automaticamente"/>
          <p:cNvPicPr preferRelativeResize="0">
            <a:picLocks noGrp="1"/>
          </p:cNvPicPr>
          <p:nvPr>
            <p:ph type="body" idx="1"/>
          </p:nvPr>
        </p:nvPicPr>
        <p:blipFill rotWithShape="1">
          <a:blip r:embed="rId3">
            <a:alphaModFix/>
          </a:blip>
          <a:srcRect r="1739" b="51503"/>
          <a:stretch/>
        </p:blipFill>
        <p:spPr>
          <a:xfrm>
            <a:off x="628650" y="2269856"/>
            <a:ext cx="7749225" cy="1540575"/>
          </a:xfrm>
          <a:prstGeom prst="rect">
            <a:avLst/>
          </a:prstGeom>
          <a:noFill/>
          <a:ln w="9525" cap="flat" cmpd="sng">
            <a:solidFill>
              <a:schemeClr val="lt1"/>
            </a:solidFill>
            <a:prstDash val="solid"/>
            <a:round/>
            <a:headEnd type="none" w="sm" len="sm"/>
            <a:tailEnd type="none" w="sm" len="sm"/>
          </a:ln>
        </p:spPr>
      </p:pic>
      <p:pic>
        <p:nvPicPr>
          <p:cNvPr id="5504" name="Google Shape;5504;p130" descr="Diagrama&#10;&#10;Descrição gerada automaticamente"/>
          <p:cNvPicPr preferRelativeResize="0">
            <a:picLocks noGrp="1"/>
          </p:cNvPicPr>
          <p:nvPr>
            <p:ph type="body" idx="1"/>
          </p:nvPr>
        </p:nvPicPr>
        <p:blipFill rotWithShape="1">
          <a:blip r:embed="rId3">
            <a:alphaModFix/>
          </a:blip>
          <a:srcRect t="51503" r="724"/>
          <a:stretch/>
        </p:blipFill>
        <p:spPr>
          <a:xfrm>
            <a:off x="657225" y="4041506"/>
            <a:ext cx="7829550" cy="1540575"/>
          </a:xfrm>
          <a:prstGeom prst="rect">
            <a:avLst/>
          </a:prstGeom>
          <a:noFill/>
          <a:ln w="9525" cap="flat" cmpd="sng">
            <a:solidFill>
              <a:schemeClr val="lt1"/>
            </a:solidFill>
            <a:prstDash val="solid"/>
            <a:round/>
            <a:headEnd type="none" w="sm" len="sm"/>
            <a:tailEnd type="none" w="sm" len="sm"/>
          </a:ln>
        </p:spPr>
      </p:pic>
      <p:sp>
        <p:nvSpPr>
          <p:cNvPr id="5505" name="Google Shape;5505;p1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87</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4"/>
                                        </p:tgtEl>
                                        <p:attrNameLst>
                                          <p:attrName>style.visibility</p:attrName>
                                        </p:attrNameLst>
                                      </p:cBhvr>
                                      <p:to>
                                        <p:strVal val="visible"/>
                                      </p:to>
                                    </p:set>
                                    <p:animEffect transition="in" filter="fade">
                                      <p:cBhvr>
                                        <p:cTn id="7" dur="1"/>
                                        <p:tgtEl>
                                          <p:spTgt spid="5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509"/>
        <p:cNvGrpSpPr/>
        <p:nvPr/>
      </p:nvGrpSpPr>
      <p:grpSpPr>
        <a:xfrm>
          <a:off x="0" y="0"/>
          <a:ext cx="0" cy="0"/>
          <a:chOff x="0" y="0"/>
          <a:chExt cx="0" cy="0"/>
        </a:xfrm>
      </p:grpSpPr>
      <p:sp>
        <p:nvSpPr>
          <p:cNvPr id="5510" name="Google Shape;5510;p131"/>
          <p:cNvSpPr txBox="1">
            <a:spLocks noGrp="1"/>
          </p:cNvSpPr>
          <p:nvPr>
            <p:ph type="title"/>
          </p:nvPr>
        </p:nvSpPr>
        <p:spPr>
          <a:xfrm>
            <a:off x="628650" y="1131094"/>
            <a:ext cx="7886700" cy="99427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1"/>
              </a:buClr>
              <a:buSzPts val="4400"/>
            </a:pPr>
            <a:r>
              <a:rPr lang="en-US"/>
              <a:t>Why Multi-stage?</a:t>
            </a:r>
            <a:endParaRPr/>
          </a:p>
        </p:txBody>
      </p:sp>
      <p:sp>
        <p:nvSpPr>
          <p:cNvPr id="5511" name="Google Shape;5511;p131"/>
          <p:cNvSpPr txBox="1">
            <a:spLocks noGrp="1"/>
          </p:cNvSpPr>
          <p:nvPr>
            <p:ph type="body" idx="1"/>
          </p:nvPr>
        </p:nvSpPr>
        <p:spPr>
          <a:xfrm>
            <a:off x="628650" y="2226469"/>
            <a:ext cx="7886700" cy="6972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indent="-257175">
              <a:lnSpc>
                <a:spcPct val="90000"/>
              </a:lnSpc>
              <a:spcBef>
                <a:spcPts val="0"/>
              </a:spcBef>
              <a:spcAft>
                <a:spcPts val="0"/>
              </a:spcAft>
              <a:buSzPts val="1800"/>
              <a:buChar char="-"/>
            </a:pPr>
            <a:r>
              <a:rPr lang="en-US"/>
              <a:t>Trade-off between effectiveness (quality of the ranked lists) and efficiency (retrieval latency)</a:t>
            </a:r>
            <a:endParaRPr/>
          </a:p>
        </p:txBody>
      </p:sp>
      <p:pic>
        <p:nvPicPr>
          <p:cNvPr id="5512" name="Google Shape;5512;p131" descr="Diagrama&#10;&#10;Descrição gerada automaticamente"/>
          <p:cNvPicPr preferRelativeResize="0">
            <a:picLocks noGrp="1"/>
          </p:cNvPicPr>
          <p:nvPr>
            <p:ph type="body" idx="1"/>
          </p:nvPr>
        </p:nvPicPr>
        <p:blipFill rotWithShape="1">
          <a:blip r:embed="rId3">
            <a:alphaModFix/>
          </a:blip>
          <a:srcRect t="51503" r="724"/>
          <a:stretch/>
        </p:blipFill>
        <p:spPr>
          <a:xfrm>
            <a:off x="657225" y="4041506"/>
            <a:ext cx="7829550" cy="1540575"/>
          </a:xfrm>
          <a:prstGeom prst="rect">
            <a:avLst/>
          </a:prstGeom>
          <a:noFill/>
          <a:ln w="9525" cap="flat" cmpd="sng">
            <a:solidFill>
              <a:schemeClr val="lt1"/>
            </a:solidFill>
            <a:prstDash val="solid"/>
            <a:round/>
            <a:headEnd type="none" w="sm" len="sm"/>
            <a:tailEnd type="none" w="sm" len="sm"/>
          </a:ln>
        </p:spPr>
      </p:pic>
      <p:grpSp>
        <p:nvGrpSpPr>
          <p:cNvPr id="5513" name="Google Shape;5513;p131"/>
          <p:cNvGrpSpPr/>
          <p:nvPr/>
        </p:nvGrpSpPr>
        <p:grpSpPr>
          <a:xfrm>
            <a:off x="4053190" y="3043429"/>
            <a:ext cx="1450104" cy="1643603"/>
            <a:chOff x="5404253" y="2914904"/>
            <a:chExt cx="1933472" cy="2191471"/>
          </a:xfrm>
        </p:grpSpPr>
        <p:sp>
          <p:nvSpPr>
            <p:cNvPr id="5514" name="Google Shape;5514;p131"/>
            <p:cNvSpPr/>
            <p:nvPr/>
          </p:nvSpPr>
          <p:spPr>
            <a:xfrm>
              <a:off x="5842750" y="3311675"/>
              <a:ext cx="347700" cy="17946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5515" name="Google Shape;5515;p131"/>
            <p:cNvSpPr txBox="1"/>
            <p:nvPr/>
          </p:nvSpPr>
          <p:spPr>
            <a:xfrm>
              <a:off x="5404253" y="2914904"/>
              <a:ext cx="1238100" cy="430857"/>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00">
                  <a:latin typeface="Calibri"/>
                  <a:ea typeface="Calibri"/>
                  <a:cs typeface="Calibri"/>
                  <a:sym typeface="Calibri"/>
                </a:rPr>
                <a:t>efficiency</a:t>
              </a:r>
              <a:endParaRPr sz="1200">
                <a:latin typeface="Calibri"/>
                <a:ea typeface="Calibri"/>
                <a:cs typeface="Calibri"/>
                <a:sym typeface="Calibri"/>
              </a:endParaRPr>
            </a:p>
          </p:txBody>
        </p:sp>
        <p:sp>
          <p:nvSpPr>
            <p:cNvPr id="5516" name="Google Shape;5516;p131"/>
            <p:cNvSpPr txBox="1"/>
            <p:nvPr/>
          </p:nvSpPr>
          <p:spPr>
            <a:xfrm>
              <a:off x="6155425" y="4224204"/>
              <a:ext cx="1182300" cy="677079"/>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00">
                  <a:latin typeface="Calibri"/>
                  <a:ea typeface="Calibri"/>
                  <a:cs typeface="Calibri"/>
                  <a:sym typeface="Calibri"/>
                </a:rPr>
                <a:t>effectiveness</a:t>
              </a:r>
              <a:endParaRPr sz="1200">
                <a:latin typeface="Calibri"/>
                <a:ea typeface="Calibri"/>
                <a:cs typeface="Calibri"/>
                <a:sym typeface="Calibri"/>
              </a:endParaRPr>
            </a:p>
          </p:txBody>
        </p:sp>
        <p:sp>
          <p:nvSpPr>
            <p:cNvPr id="5517" name="Google Shape;5517;p131"/>
            <p:cNvSpPr/>
            <p:nvPr/>
          </p:nvSpPr>
          <p:spPr>
            <a:xfrm>
              <a:off x="6376150" y="4605375"/>
              <a:ext cx="347700" cy="5010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grpSp>
      <p:grpSp>
        <p:nvGrpSpPr>
          <p:cNvPr id="5518" name="Google Shape;5518;p131"/>
          <p:cNvGrpSpPr/>
          <p:nvPr/>
        </p:nvGrpSpPr>
        <p:grpSpPr>
          <a:xfrm>
            <a:off x="6668063" y="3341006"/>
            <a:ext cx="603675" cy="1346025"/>
            <a:chOff x="8890750" y="3311675"/>
            <a:chExt cx="804900" cy="1794700"/>
          </a:xfrm>
        </p:grpSpPr>
        <p:sp>
          <p:nvSpPr>
            <p:cNvPr id="5519" name="Google Shape;5519;p131"/>
            <p:cNvSpPr/>
            <p:nvPr/>
          </p:nvSpPr>
          <p:spPr>
            <a:xfrm>
              <a:off x="9347950" y="3311675"/>
              <a:ext cx="347700" cy="1794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5520" name="Google Shape;5520;p131"/>
            <p:cNvSpPr/>
            <p:nvPr/>
          </p:nvSpPr>
          <p:spPr>
            <a:xfrm>
              <a:off x="8890750" y="4605375"/>
              <a:ext cx="347700" cy="5010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grpSp>
      <p:grpSp>
        <p:nvGrpSpPr>
          <p:cNvPr id="5521" name="Google Shape;5521;p131"/>
          <p:cNvGrpSpPr/>
          <p:nvPr/>
        </p:nvGrpSpPr>
        <p:grpSpPr>
          <a:xfrm>
            <a:off x="5732794" y="3580969"/>
            <a:ext cx="603675" cy="1106100"/>
            <a:chOff x="7643725" y="3631625"/>
            <a:chExt cx="804900" cy="1474800"/>
          </a:xfrm>
        </p:grpSpPr>
        <p:sp>
          <p:nvSpPr>
            <p:cNvPr id="5522" name="Google Shape;5522;p131"/>
            <p:cNvSpPr/>
            <p:nvPr/>
          </p:nvSpPr>
          <p:spPr>
            <a:xfrm>
              <a:off x="8100925" y="4313250"/>
              <a:ext cx="347700" cy="7929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5523" name="Google Shape;5523;p131"/>
            <p:cNvSpPr/>
            <p:nvPr/>
          </p:nvSpPr>
          <p:spPr>
            <a:xfrm>
              <a:off x="7643725" y="3631625"/>
              <a:ext cx="347700" cy="1474800"/>
            </a:xfrm>
            <a:prstGeom prst="rect">
              <a:avLst/>
            </a:prstGeom>
            <a:solidFill>
              <a:srgbClr val="E06666"/>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grpSp>
      <p:sp>
        <p:nvSpPr>
          <p:cNvPr id="5524" name="Google Shape;5524;p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88</a:t>
            </a:fld>
            <a:endParaRPr/>
          </a:p>
        </p:txBody>
      </p:sp>
      <p:grpSp>
        <p:nvGrpSpPr>
          <p:cNvPr id="5525" name="Google Shape;5525;p131"/>
          <p:cNvGrpSpPr/>
          <p:nvPr/>
        </p:nvGrpSpPr>
        <p:grpSpPr>
          <a:xfrm>
            <a:off x="3847027" y="5493319"/>
            <a:ext cx="385125" cy="465881"/>
            <a:chOff x="5129369" y="6181425"/>
            <a:chExt cx="513500" cy="621175"/>
          </a:xfrm>
        </p:grpSpPr>
        <p:pic>
          <p:nvPicPr>
            <p:cNvPr id="5526" name="Google Shape;5526;p131"/>
            <p:cNvPicPr preferRelativeResize="0"/>
            <p:nvPr/>
          </p:nvPicPr>
          <p:blipFill rotWithShape="1">
            <a:blip r:embed="rId4">
              <a:alphaModFix/>
            </a:blip>
            <a:srcRect l="14960" r="10795"/>
            <a:stretch/>
          </p:blipFill>
          <p:spPr>
            <a:xfrm>
              <a:off x="5129369" y="6333825"/>
              <a:ext cx="361100" cy="468775"/>
            </a:xfrm>
            <a:prstGeom prst="rect">
              <a:avLst/>
            </a:prstGeom>
            <a:noFill/>
            <a:ln>
              <a:noFill/>
            </a:ln>
          </p:spPr>
        </p:pic>
        <p:pic>
          <p:nvPicPr>
            <p:cNvPr id="5527" name="Google Shape;5527;p131"/>
            <p:cNvPicPr preferRelativeResize="0"/>
            <p:nvPr/>
          </p:nvPicPr>
          <p:blipFill rotWithShape="1">
            <a:blip r:embed="rId4">
              <a:alphaModFix/>
            </a:blip>
            <a:srcRect l="14960" r="10795"/>
            <a:stretch/>
          </p:blipFill>
          <p:spPr>
            <a:xfrm>
              <a:off x="5205569" y="6257625"/>
              <a:ext cx="361100" cy="468775"/>
            </a:xfrm>
            <a:prstGeom prst="rect">
              <a:avLst/>
            </a:prstGeom>
            <a:noFill/>
            <a:ln>
              <a:noFill/>
            </a:ln>
          </p:spPr>
        </p:pic>
        <p:pic>
          <p:nvPicPr>
            <p:cNvPr id="5528" name="Google Shape;5528;p131"/>
            <p:cNvPicPr preferRelativeResize="0"/>
            <p:nvPr/>
          </p:nvPicPr>
          <p:blipFill rotWithShape="1">
            <a:blip r:embed="rId4">
              <a:alphaModFix/>
            </a:blip>
            <a:srcRect l="14960" r="10795"/>
            <a:stretch/>
          </p:blipFill>
          <p:spPr>
            <a:xfrm>
              <a:off x="5281769" y="6181425"/>
              <a:ext cx="361100" cy="468775"/>
            </a:xfrm>
            <a:prstGeom prst="rect">
              <a:avLst/>
            </a:prstGeom>
            <a:noFill/>
            <a:ln>
              <a:noFill/>
            </a:ln>
          </p:spPr>
        </p:pic>
      </p:grpSp>
      <p:grpSp>
        <p:nvGrpSpPr>
          <p:cNvPr id="5529" name="Google Shape;5529;p131"/>
          <p:cNvGrpSpPr/>
          <p:nvPr/>
        </p:nvGrpSpPr>
        <p:grpSpPr>
          <a:xfrm>
            <a:off x="5206320" y="5550469"/>
            <a:ext cx="327975" cy="408731"/>
            <a:chOff x="6881969" y="6257625"/>
            <a:chExt cx="437300" cy="544975"/>
          </a:xfrm>
        </p:grpSpPr>
        <p:pic>
          <p:nvPicPr>
            <p:cNvPr id="5530" name="Google Shape;5530;p131"/>
            <p:cNvPicPr preferRelativeResize="0"/>
            <p:nvPr/>
          </p:nvPicPr>
          <p:blipFill rotWithShape="1">
            <a:blip r:embed="rId4">
              <a:alphaModFix/>
            </a:blip>
            <a:srcRect l="14960" r="10795"/>
            <a:stretch/>
          </p:blipFill>
          <p:spPr>
            <a:xfrm>
              <a:off x="6881969" y="6333825"/>
              <a:ext cx="361100" cy="468775"/>
            </a:xfrm>
            <a:prstGeom prst="rect">
              <a:avLst/>
            </a:prstGeom>
            <a:noFill/>
            <a:ln>
              <a:noFill/>
            </a:ln>
          </p:spPr>
        </p:pic>
        <p:pic>
          <p:nvPicPr>
            <p:cNvPr id="5531" name="Google Shape;5531;p131"/>
            <p:cNvPicPr preferRelativeResize="0"/>
            <p:nvPr/>
          </p:nvPicPr>
          <p:blipFill rotWithShape="1">
            <a:blip r:embed="rId4">
              <a:alphaModFix/>
            </a:blip>
            <a:srcRect l="14960" r="10795"/>
            <a:stretch/>
          </p:blipFill>
          <p:spPr>
            <a:xfrm>
              <a:off x="6958169" y="6257625"/>
              <a:ext cx="361100" cy="468775"/>
            </a:xfrm>
            <a:prstGeom prst="rect">
              <a:avLst/>
            </a:prstGeom>
            <a:noFill/>
            <a:ln>
              <a:noFill/>
            </a:ln>
          </p:spPr>
        </p:pic>
      </p:grpSp>
      <p:pic>
        <p:nvPicPr>
          <p:cNvPr id="5532" name="Google Shape;5532;p131"/>
          <p:cNvPicPr preferRelativeResize="0"/>
          <p:nvPr/>
        </p:nvPicPr>
        <p:blipFill rotWithShape="1">
          <a:blip r:embed="rId4">
            <a:alphaModFix/>
          </a:blip>
          <a:srcRect l="14960" r="10795"/>
          <a:stretch/>
        </p:blipFill>
        <p:spPr>
          <a:xfrm>
            <a:off x="6369549" y="5550469"/>
            <a:ext cx="270825" cy="351581"/>
          </a:xfrm>
          <a:prstGeom prst="rect">
            <a:avLst/>
          </a:prstGeom>
          <a:noFill/>
          <a:ln>
            <a:noFill/>
          </a:ln>
        </p:spPr>
      </p:pic>
      <p:grpSp>
        <p:nvGrpSpPr>
          <p:cNvPr id="5533" name="Google Shape;5533;p131"/>
          <p:cNvGrpSpPr/>
          <p:nvPr/>
        </p:nvGrpSpPr>
        <p:grpSpPr>
          <a:xfrm>
            <a:off x="4018477" y="5410313"/>
            <a:ext cx="2499975" cy="430247"/>
            <a:chOff x="5357969" y="6070750"/>
            <a:chExt cx="3333300" cy="573663"/>
          </a:xfrm>
        </p:grpSpPr>
        <p:cxnSp>
          <p:nvCxnSpPr>
            <p:cNvPr id="5534" name="Google Shape;5534;p131"/>
            <p:cNvCxnSpPr/>
            <p:nvPr/>
          </p:nvCxnSpPr>
          <p:spPr>
            <a:xfrm>
              <a:off x="5357969" y="6644413"/>
              <a:ext cx="3333300" cy="0"/>
            </a:xfrm>
            <a:prstGeom prst="straightConnector1">
              <a:avLst/>
            </a:prstGeom>
            <a:noFill/>
            <a:ln w="28575" cap="flat" cmpd="sng">
              <a:solidFill>
                <a:schemeClr val="dk2"/>
              </a:solidFill>
              <a:prstDash val="solid"/>
              <a:round/>
              <a:headEnd type="none" w="med" len="med"/>
              <a:tailEnd type="triangle" w="med" len="med"/>
            </a:ln>
          </p:spPr>
        </p:cxnSp>
        <p:sp>
          <p:nvSpPr>
            <p:cNvPr id="5535" name="Google Shape;5535;p131"/>
            <p:cNvSpPr txBox="1"/>
            <p:nvPr/>
          </p:nvSpPr>
          <p:spPr>
            <a:xfrm>
              <a:off x="5996550" y="6070750"/>
              <a:ext cx="2379300" cy="523191"/>
            </a:xfrm>
            <a:prstGeom prst="rect">
              <a:avLst/>
            </a:prstGeom>
            <a:solidFill>
              <a:schemeClr val="lt1"/>
            </a:solidFill>
            <a:ln>
              <a:noFill/>
            </a:ln>
          </p:spPr>
          <p:txBody>
            <a:bodyPr spcFirstLastPara="1" wrap="square" lIns="68569" tIns="68569" rIns="68569" bIns="68569" anchor="t" anchorCtr="0">
              <a:spAutoFit/>
            </a:bodyPr>
            <a:lstStyle/>
            <a:p>
              <a:pPr algn="ctr">
                <a:spcBef>
                  <a:spcPts val="0"/>
                </a:spcBef>
                <a:spcAft>
                  <a:spcPts val="0"/>
                </a:spcAft>
              </a:pPr>
              <a:r>
                <a:rPr lang="en-US" sz="1650">
                  <a:latin typeface="Calibri"/>
                  <a:ea typeface="Calibri"/>
                  <a:cs typeface="Calibri"/>
                  <a:sym typeface="Calibri"/>
                </a:rPr>
                <a:t>Fewer Candidates</a:t>
              </a:r>
              <a:endParaRPr sz="1650">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3"/>
                                        </p:tgtEl>
                                        <p:attrNameLst>
                                          <p:attrName>style.visibility</p:attrName>
                                        </p:attrNameLst>
                                      </p:cBhvr>
                                      <p:to>
                                        <p:strVal val="visible"/>
                                      </p:to>
                                    </p:set>
                                    <p:animEffect transition="in" filter="fade">
                                      <p:cBhvr>
                                        <p:cTn id="7" dur="1"/>
                                        <p:tgtEl>
                                          <p:spTgt spid="5513"/>
                                        </p:tgtEl>
                                      </p:cBhvr>
                                    </p:animEffect>
                                  </p:childTnLst>
                                </p:cTn>
                              </p:par>
                              <p:par>
                                <p:cTn id="8" presetID="10" presetClass="entr" presetSubtype="0" fill="hold" nodeType="withEffect">
                                  <p:stCondLst>
                                    <p:cond delay="0"/>
                                  </p:stCondLst>
                                  <p:childTnLst>
                                    <p:set>
                                      <p:cBhvr>
                                        <p:cTn id="9" dur="1" fill="hold">
                                          <p:stCondLst>
                                            <p:cond delay="0"/>
                                          </p:stCondLst>
                                        </p:cTn>
                                        <p:tgtEl>
                                          <p:spTgt spid="5525"/>
                                        </p:tgtEl>
                                        <p:attrNameLst>
                                          <p:attrName>style.visibility</p:attrName>
                                        </p:attrNameLst>
                                      </p:cBhvr>
                                      <p:to>
                                        <p:strVal val="visible"/>
                                      </p:to>
                                    </p:set>
                                    <p:animEffect transition="in" filter="fade">
                                      <p:cBhvr>
                                        <p:cTn id="10" dur="1"/>
                                        <p:tgtEl>
                                          <p:spTgt spid="55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21"/>
                                        </p:tgtEl>
                                        <p:attrNameLst>
                                          <p:attrName>style.visibility</p:attrName>
                                        </p:attrNameLst>
                                      </p:cBhvr>
                                      <p:to>
                                        <p:strVal val="visible"/>
                                      </p:to>
                                    </p:set>
                                    <p:animEffect transition="in" filter="fade">
                                      <p:cBhvr>
                                        <p:cTn id="15" dur="1"/>
                                        <p:tgtEl>
                                          <p:spTgt spid="5521"/>
                                        </p:tgtEl>
                                      </p:cBhvr>
                                    </p:animEffect>
                                  </p:childTnLst>
                                </p:cTn>
                              </p:par>
                              <p:par>
                                <p:cTn id="16" presetID="10" presetClass="entr" presetSubtype="0" fill="hold" nodeType="withEffect">
                                  <p:stCondLst>
                                    <p:cond delay="0"/>
                                  </p:stCondLst>
                                  <p:childTnLst>
                                    <p:set>
                                      <p:cBhvr>
                                        <p:cTn id="17" dur="1" fill="hold">
                                          <p:stCondLst>
                                            <p:cond delay="0"/>
                                          </p:stCondLst>
                                        </p:cTn>
                                        <p:tgtEl>
                                          <p:spTgt spid="5529"/>
                                        </p:tgtEl>
                                        <p:attrNameLst>
                                          <p:attrName>style.visibility</p:attrName>
                                        </p:attrNameLst>
                                      </p:cBhvr>
                                      <p:to>
                                        <p:strVal val="visible"/>
                                      </p:to>
                                    </p:set>
                                    <p:animEffect transition="in" filter="fade">
                                      <p:cBhvr>
                                        <p:cTn id="18" dur="1"/>
                                        <p:tgtEl>
                                          <p:spTgt spid="55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18"/>
                                        </p:tgtEl>
                                        <p:attrNameLst>
                                          <p:attrName>style.visibility</p:attrName>
                                        </p:attrNameLst>
                                      </p:cBhvr>
                                      <p:to>
                                        <p:strVal val="visible"/>
                                      </p:to>
                                    </p:set>
                                    <p:animEffect transition="in" filter="fade">
                                      <p:cBhvr>
                                        <p:cTn id="23" dur="1"/>
                                        <p:tgtEl>
                                          <p:spTgt spid="5518"/>
                                        </p:tgtEl>
                                      </p:cBhvr>
                                    </p:animEffect>
                                  </p:childTnLst>
                                </p:cTn>
                              </p:par>
                              <p:par>
                                <p:cTn id="24" presetID="10" presetClass="entr" presetSubtype="0" fill="hold" nodeType="withEffect">
                                  <p:stCondLst>
                                    <p:cond delay="0"/>
                                  </p:stCondLst>
                                  <p:childTnLst>
                                    <p:set>
                                      <p:cBhvr>
                                        <p:cTn id="25" dur="1" fill="hold">
                                          <p:stCondLst>
                                            <p:cond delay="0"/>
                                          </p:stCondLst>
                                        </p:cTn>
                                        <p:tgtEl>
                                          <p:spTgt spid="5532"/>
                                        </p:tgtEl>
                                        <p:attrNameLst>
                                          <p:attrName>style.visibility</p:attrName>
                                        </p:attrNameLst>
                                      </p:cBhvr>
                                      <p:to>
                                        <p:strVal val="visible"/>
                                      </p:to>
                                    </p:set>
                                    <p:animEffect transition="in" filter="fade">
                                      <p:cBhvr>
                                        <p:cTn id="26" dur="1"/>
                                        <p:tgtEl>
                                          <p:spTgt spid="55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533"/>
                                        </p:tgtEl>
                                        <p:attrNameLst>
                                          <p:attrName>style.visibility</p:attrName>
                                        </p:attrNameLst>
                                      </p:cBhvr>
                                      <p:to>
                                        <p:strVal val="visible"/>
                                      </p:to>
                                    </p:set>
                                    <p:animEffect transition="in" filter="fade">
                                      <p:cBhvr>
                                        <p:cTn id="31" dur="1"/>
                                        <p:tgtEl>
                                          <p:spTgt spid="5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539"/>
        <p:cNvGrpSpPr/>
        <p:nvPr/>
      </p:nvGrpSpPr>
      <p:grpSpPr>
        <a:xfrm>
          <a:off x="0" y="0"/>
          <a:ext cx="0" cy="0"/>
          <a:chOff x="0" y="0"/>
          <a:chExt cx="0" cy="0"/>
        </a:xfrm>
      </p:grpSpPr>
      <p:sp>
        <p:nvSpPr>
          <p:cNvPr id="5540" name="Google Shape;5540;p132"/>
          <p:cNvSpPr txBox="1">
            <a:spLocks noGrp="1"/>
          </p:cNvSpPr>
          <p:nvPr>
            <p:ph type="ctrTitle"/>
          </p:nvPr>
        </p:nvSpPr>
        <p:spPr>
          <a:xfrm>
            <a:off x="1143000" y="1699022"/>
            <a:ext cx="6858000" cy="1790775"/>
          </a:xfrm>
          <a:prstGeom prst="rect">
            <a:avLst/>
          </a:prstGeom>
          <a:noFill/>
          <a:ln>
            <a:noFill/>
          </a:ln>
        </p:spPr>
        <p:txBody>
          <a:bodyPr spcFirstLastPara="1" vert="horz" wrap="square" lIns="68569" tIns="34275" rIns="68569" bIns="34275" numCol="1" anchor="b" anchorCtr="0" compatLnSpc="1">
            <a:prstTxWarp prst="textNoShape">
              <a:avLst/>
            </a:prstTxWarp>
            <a:normAutofit/>
          </a:bodyPr>
          <a:lstStyle/>
          <a:p>
            <a:pPr>
              <a:lnSpc>
                <a:spcPct val="90000"/>
              </a:lnSpc>
              <a:spcBef>
                <a:spcPts val="0"/>
              </a:spcBef>
              <a:spcAft>
                <a:spcPts val="0"/>
              </a:spcAft>
              <a:buClr>
                <a:schemeClr val="dk1"/>
              </a:buClr>
              <a:buSzPts val="6000"/>
            </a:pPr>
            <a:r>
              <a:rPr lang="en-US">
                <a:latin typeface="Calibri"/>
                <a:ea typeface="Calibri"/>
                <a:cs typeface="Calibri"/>
                <a:sym typeface="Calibri"/>
              </a:rPr>
              <a:t>Multi-stage </a:t>
            </a:r>
            <a:r>
              <a:rPr lang="en-US"/>
              <a:t>R</a:t>
            </a:r>
            <a:r>
              <a:rPr lang="en-US">
                <a:latin typeface="Calibri"/>
                <a:ea typeface="Calibri"/>
                <a:cs typeface="Calibri"/>
                <a:sym typeface="Calibri"/>
              </a:rPr>
              <a:t>erankers</a:t>
            </a:r>
            <a:endParaRPr>
              <a:latin typeface="Calibri"/>
              <a:ea typeface="Calibri"/>
              <a:cs typeface="Calibri"/>
              <a:sym typeface="Calibri"/>
            </a:endParaRPr>
          </a:p>
        </p:txBody>
      </p:sp>
      <p:sp>
        <p:nvSpPr>
          <p:cNvPr id="5541" name="Google Shape;5541;p132"/>
          <p:cNvSpPr txBox="1">
            <a:spLocks noGrp="1"/>
          </p:cNvSpPr>
          <p:nvPr>
            <p:ph type="subTitle" idx="1"/>
          </p:nvPr>
        </p:nvSpPr>
        <p:spPr>
          <a:xfrm>
            <a:off x="1143000" y="3558779"/>
            <a:ext cx="6858000" cy="1241775"/>
          </a:xfrm>
          <a:prstGeom prst="rect">
            <a:avLst/>
          </a:prstGeom>
          <a:noFill/>
          <a:ln>
            <a:noFill/>
          </a:ln>
        </p:spPr>
        <p:txBody>
          <a:bodyPr spcFirstLastPara="1" vert="horz" wrap="square" lIns="68569" tIns="34275" rIns="68569" bIns="34275" numCol="1" anchor="t" anchorCtr="0" compatLnSpc="1">
            <a:prstTxWarp prst="textNoShape">
              <a:avLst/>
            </a:prstTxWarp>
            <a:normAutofit lnSpcReduction="10000"/>
          </a:bodyPr>
          <a:lstStyle/>
          <a:p>
            <a:pPr>
              <a:lnSpc>
                <a:spcPct val="90000"/>
              </a:lnSpc>
              <a:spcBef>
                <a:spcPts val="0"/>
              </a:spcBef>
              <a:spcAft>
                <a:spcPts val="0"/>
              </a:spcAft>
              <a:buClr>
                <a:schemeClr val="dk1"/>
              </a:buClr>
              <a:buSzPts val="2400"/>
            </a:pPr>
            <a:r>
              <a:rPr lang="en-US"/>
              <a:t>why multi-stage?</a:t>
            </a:r>
            <a:endParaRPr/>
          </a:p>
          <a:p>
            <a:pPr>
              <a:lnSpc>
                <a:spcPct val="90000"/>
              </a:lnSpc>
              <a:spcBef>
                <a:spcPts val="0"/>
              </a:spcBef>
              <a:spcAft>
                <a:spcPts val="0"/>
              </a:spcAft>
              <a:buClr>
                <a:schemeClr val="dk1"/>
              </a:buClr>
              <a:buSzPts val="2400"/>
            </a:pPr>
            <a:r>
              <a:rPr lang="en-US" b="1"/>
              <a:t>duoBERT</a:t>
            </a:r>
            <a:endParaRPr/>
          </a:p>
          <a:p>
            <a:pPr>
              <a:lnSpc>
                <a:spcPct val="90000"/>
              </a:lnSpc>
              <a:spcBef>
                <a:spcPts val="0"/>
              </a:spcBef>
              <a:spcAft>
                <a:spcPts val="0"/>
              </a:spcAft>
              <a:buClr>
                <a:schemeClr val="dk1"/>
              </a:buClr>
              <a:buSzPts val="2400"/>
            </a:pPr>
            <a:r>
              <a:rPr lang="en-US"/>
              <a:t>Cascade Transformers</a:t>
            </a:r>
            <a:endParaRPr/>
          </a:p>
        </p:txBody>
      </p:sp>
      <p:sp>
        <p:nvSpPr>
          <p:cNvPr id="5542" name="Google Shape;5542;p13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2D330-47E6-514F-965F-ACB7D363F269}"/>
              </a:ext>
            </a:extLst>
          </p:cNvPr>
          <p:cNvSpPr>
            <a:spLocks noGrp="1"/>
          </p:cNvSpPr>
          <p:nvPr>
            <p:ph type="title"/>
          </p:nvPr>
        </p:nvSpPr>
        <p:spPr/>
        <p:txBody>
          <a:bodyPr/>
          <a:lstStyle/>
          <a:p>
            <a:pPr algn="ctr"/>
            <a:r>
              <a:rPr lang="en-US" b="1" dirty="0">
                <a:latin typeface="+mn-lt"/>
              </a:rPr>
              <a:t>Background for transformers</a:t>
            </a:r>
          </a:p>
        </p:txBody>
      </p:sp>
      <p:sp>
        <p:nvSpPr>
          <p:cNvPr id="3" name="Content Placeholder 2">
            <a:extLst>
              <a:ext uri="{FF2B5EF4-FFF2-40B4-BE49-F238E27FC236}">
                <a16:creationId xmlns:a16="http://schemas.microsoft.com/office/drawing/2014/main" id="{AE0C1EBF-1C04-934E-810F-A4E3DE03D0F0}"/>
              </a:ext>
            </a:extLst>
          </p:cNvPr>
          <p:cNvSpPr>
            <a:spLocks noGrp="1"/>
          </p:cNvSpPr>
          <p:nvPr>
            <p:ph idx="1"/>
          </p:nvPr>
        </p:nvSpPr>
        <p:spPr>
          <a:xfrm>
            <a:off x="457200" y="1426906"/>
            <a:ext cx="8450825" cy="4004187"/>
          </a:xfrm>
        </p:spPr>
        <p:txBody>
          <a:bodyPr>
            <a:normAutofit lnSpcReduction="10000"/>
          </a:bodyPr>
          <a:lstStyle/>
          <a:p>
            <a:pPr>
              <a:lnSpc>
                <a:spcPct val="110000"/>
              </a:lnSpc>
            </a:pPr>
            <a:r>
              <a:rPr lang="en-US" sz="2400" dirty="0"/>
              <a:t>Transformers extend this to allow the network to process a word input knowing the words in both its left and right context</a:t>
            </a:r>
          </a:p>
          <a:p>
            <a:pPr>
              <a:lnSpc>
                <a:spcPct val="110000"/>
              </a:lnSpc>
            </a:pPr>
            <a:r>
              <a:rPr lang="en-US" sz="2400" dirty="0"/>
              <a:t>This provides a more powerful context model</a:t>
            </a:r>
          </a:p>
          <a:p>
            <a:pPr>
              <a:lnSpc>
                <a:spcPct val="110000"/>
              </a:lnSpc>
            </a:pPr>
            <a:r>
              <a:rPr lang="en-US" sz="2400" dirty="0"/>
              <a:t>Transformers add additional features, like </a:t>
            </a:r>
            <a:r>
              <a:rPr lang="en-US" sz="2400" b="1" dirty="0">
                <a:hlinkClick r:id="rId2"/>
              </a:rPr>
              <a:t>attention</a:t>
            </a:r>
            <a:r>
              <a:rPr lang="en-US" sz="2400" dirty="0"/>
              <a:t>, which identifies the important words in this context and connects the encoder and decoder</a:t>
            </a:r>
          </a:p>
          <a:p>
            <a:pPr>
              <a:lnSpc>
                <a:spcPct val="110000"/>
              </a:lnSpc>
            </a:pPr>
            <a:r>
              <a:rPr lang="en-US" sz="2400" dirty="0"/>
              <a:t>And break the problem into two parts:</a:t>
            </a:r>
          </a:p>
          <a:p>
            <a:pPr lvl="1">
              <a:lnSpc>
                <a:spcPct val="110000"/>
              </a:lnSpc>
            </a:pPr>
            <a:r>
              <a:rPr lang="en-US" sz="2400" dirty="0"/>
              <a:t>An encoder (e.g., BERT)</a:t>
            </a:r>
          </a:p>
          <a:p>
            <a:pPr lvl="1">
              <a:lnSpc>
                <a:spcPct val="110000"/>
              </a:lnSpc>
            </a:pPr>
            <a:r>
              <a:rPr lang="en-US" sz="2400" dirty="0"/>
              <a:t>A decoder (e.g., GPT)</a:t>
            </a:r>
          </a:p>
          <a:p>
            <a:pPr lvl="1">
              <a:lnSpc>
                <a:spcPct val="110000"/>
              </a:lnSpc>
            </a:pPr>
            <a:endParaRPr lang="en-US" sz="2400" dirty="0"/>
          </a:p>
        </p:txBody>
      </p:sp>
    </p:spTree>
    <p:extLst>
      <p:ext uri="{BB962C8B-B14F-4D97-AF65-F5344CB8AC3E}">
        <p14:creationId xmlns:p14="http://schemas.microsoft.com/office/powerpoint/2010/main" val="30260066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546"/>
        <p:cNvGrpSpPr/>
        <p:nvPr/>
      </p:nvGrpSpPr>
      <p:grpSpPr>
        <a:xfrm>
          <a:off x="0" y="0"/>
          <a:ext cx="0" cy="0"/>
          <a:chOff x="0" y="0"/>
          <a:chExt cx="0" cy="0"/>
        </a:xfrm>
      </p:grpSpPr>
      <p:sp>
        <p:nvSpPr>
          <p:cNvPr id="5547" name="Google Shape;5547;p133"/>
          <p:cNvSpPr txBox="1">
            <a:spLocks noGrp="1"/>
          </p:cNvSpPr>
          <p:nvPr>
            <p:ph type="title"/>
          </p:nvPr>
        </p:nvSpPr>
        <p:spPr>
          <a:xfrm>
            <a:off x="171450" y="845344"/>
            <a:ext cx="8480475" cy="994275"/>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l">
              <a:lnSpc>
                <a:spcPct val="90000"/>
              </a:lnSpc>
              <a:spcBef>
                <a:spcPts val="0"/>
              </a:spcBef>
              <a:spcAft>
                <a:spcPts val="0"/>
              </a:spcAft>
              <a:buClr>
                <a:schemeClr val="dk1"/>
              </a:buClr>
              <a:buSzPts val="4400"/>
            </a:pPr>
            <a:r>
              <a:rPr lang="en-US"/>
              <a:t>Multi-stage with duoBERT</a:t>
            </a:r>
            <a:endParaRPr/>
          </a:p>
        </p:txBody>
      </p:sp>
      <p:sp>
        <p:nvSpPr>
          <p:cNvPr id="5548" name="Google Shape;5548;p133"/>
          <p:cNvSpPr/>
          <p:nvPr/>
        </p:nvSpPr>
        <p:spPr>
          <a:xfrm>
            <a:off x="3178356" y="1912144"/>
            <a:ext cx="1503225" cy="2759175"/>
          </a:xfrm>
          <a:prstGeom prst="roundRect">
            <a:avLst>
              <a:gd name="adj" fmla="val 14242"/>
            </a:avLst>
          </a:prstGeom>
          <a:noFill/>
          <a:ln w="28575" cap="flat" cmpd="sng">
            <a:solidFill>
              <a:srgbClr val="CCCCCC"/>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endParaRPr sz="1275">
              <a:latin typeface="Times New Roman"/>
              <a:ea typeface="Times New Roman"/>
              <a:cs typeface="Times New Roman"/>
              <a:sym typeface="Times New Roman"/>
            </a:endParaRPr>
          </a:p>
        </p:txBody>
      </p:sp>
      <p:sp>
        <p:nvSpPr>
          <p:cNvPr id="5549" name="Google Shape;5549;p133"/>
          <p:cNvSpPr/>
          <p:nvPr/>
        </p:nvSpPr>
        <p:spPr>
          <a:xfrm>
            <a:off x="4178270" y="3925754"/>
            <a:ext cx="248175" cy="430875"/>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50" name="Google Shape;5550;p133"/>
          <p:cNvSpPr/>
          <p:nvPr/>
        </p:nvSpPr>
        <p:spPr>
          <a:xfrm>
            <a:off x="973407" y="1912144"/>
            <a:ext cx="1032750" cy="2513250"/>
          </a:xfrm>
          <a:prstGeom prst="roundRect">
            <a:avLst>
              <a:gd name="adj" fmla="val 16667"/>
            </a:avLst>
          </a:prstGeom>
          <a:noFill/>
          <a:ln w="28575" cap="flat" cmpd="sng">
            <a:solidFill>
              <a:srgbClr val="CCCCCC"/>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endParaRPr sz="1275">
              <a:latin typeface="Times New Roman"/>
              <a:ea typeface="Times New Roman"/>
              <a:cs typeface="Times New Roman"/>
              <a:sym typeface="Times New Roman"/>
            </a:endParaRPr>
          </a:p>
        </p:txBody>
      </p:sp>
      <p:sp>
        <p:nvSpPr>
          <p:cNvPr id="5551" name="Google Shape;5551;p133"/>
          <p:cNvSpPr/>
          <p:nvPr/>
        </p:nvSpPr>
        <p:spPr>
          <a:xfrm rot="-5400000">
            <a:off x="1100096" y="2670216"/>
            <a:ext cx="782325" cy="366300"/>
          </a:xfrm>
          <a:prstGeom prst="rightArrow">
            <a:avLst>
              <a:gd name="adj1" fmla="val 60778"/>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52" name="Google Shape;5552;p133"/>
          <p:cNvSpPr/>
          <p:nvPr/>
        </p:nvSpPr>
        <p:spPr>
          <a:xfrm>
            <a:off x="2883687" y="2404576"/>
            <a:ext cx="2097225" cy="3951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53" name="Google Shape;5553;p133"/>
          <p:cNvSpPr/>
          <p:nvPr/>
        </p:nvSpPr>
        <p:spPr>
          <a:xfrm>
            <a:off x="798836" y="2410496"/>
            <a:ext cx="1503225" cy="3951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54" name="Google Shape;5554;p133"/>
          <p:cNvSpPr/>
          <p:nvPr/>
        </p:nvSpPr>
        <p:spPr>
          <a:xfrm>
            <a:off x="2355926" y="2393930"/>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1</a:t>
            </a:r>
            <a:endParaRPr sz="1275">
              <a:latin typeface="Times New Roman"/>
              <a:ea typeface="Times New Roman"/>
              <a:cs typeface="Times New Roman"/>
              <a:sym typeface="Times New Roman"/>
            </a:endParaRPr>
          </a:p>
        </p:txBody>
      </p:sp>
      <p:sp>
        <p:nvSpPr>
          <p:cNvPr id="5555" name="Google Shape;5555;p133"/>
          <p:cNvSpPr/>
          <p:nvPr/>
        </p:nvSpPr>
        <p:spPr>
          <a:xfrm>
            <a:off x="2355926" y="2871374"/>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2</a:t>
            </a:r>
            <a:endParaRPr sz="1350">
              <a:latin typeface="Times New Roman"/>
              <a:ea typeface="Times New Roman"/>
              <a:cs typeface="Times New Roman"/>
              <a:sym typeface="Times New Roman"/>
            </a:endParaRPr>
          </a:p>
        </p:txBody>
      </p:sp>
      <p:sp>
        <p:nvSpPr>
          <p:cNvPr id="5556" name="Google Shape;5556;p133"/>
          <p:cNvSpPr/>
          <p:nvPr/>
        </p:nvSpPr>
        <p:spPr>
          <a:xfrm>
            <a:off x="2355926" y="3348818"/>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3</a:t>
            </a:r>
            <a:endParaRPr sz="1350" baseline="-25000">
              <a:latin typeface="Times New Roman"/>
              <a:ea typeface="Times New Roman"/>
              <a:cs typeface="Times New Roman"/>
              <a:sym typeface="Times New Roman"/>
            </a:endParaRPr>
          </a:p>
        </p:txBody>
      </p:sp>
      <p:sp>
        <p:nvSpPr>
          <p:cNvPr id="5557" name="Google Shape;5557;p133"/>
          <p:cNvSpPr/>
          <p:nvPr/>
        </p:nvSpPr>
        <p:spPr>
          <a:xfrm>
            <a:off x="2355926" y="3826262"/>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4</a:t>
            </a:r>
            <a:endParaRPr sz="1350" baseline="-25000">
              <a:latin typeface="Times New Roman"/>
              <a:ea typeface="Times New Roman"/>
              <a:cs typeface="Times New Roman"/>
              <a:sym typeface="Times New Roman"/>
            </a:endParaRPr>
          </a:p>
        </p:txBody>
      </p:sp>
      <p:sp>
        <p:nvSpPr>
          <p:cNvPr id="5558" name="Google Shape;5558;p133"/>
          <p:cNvSpPr/>
          <p:nvPr/>
        </p:nvSpPr>
        <p:spPr>
          <a:xfrm>
            <a:off x="1088570" y="3260653"/>
            <a:ext cx="805275" cy="1037925"/>
          </a:xfrm>
          <a:prstGeom prst="can">
            <a:avLst>
              <a:gd name="adj" fmla="val 25000"/>
            </a:avLst>
          </a:prstGeom>
          <a:solidFill>
            <a:srgbClr val="B7B7B7"/>
          </a:solidFill>
          <a:ln>
            <a:noFill/>
          </a:ln>
        </p:spPr>
        <p:txBody>
          <a:bodyPr spcFirstLastPara="1" wrap="square" lIns="68569" tIns="68569" rIns="68569" bIns="68569" anchor="ctr" anchorCtr="0">
            <a:noAutofit/>
          </a:bodyPr>
          <a:lstStyle/>
          <a:p>
            <a:pPr algn="ctr">
              <a:spcBef>
                <a:spcPts val="0"/>
              </a:spcBef>
              <a:spcAft>
                <a:spcPts val="0"/>
              </a:spcAft>
            </a:pPr>
            <a:r>
              <a:rPr lang="en-US" sz="1350"/>
              <a:t>Inverted</a:t>
            </a:r>
            <a:endParaRPr sz="1350"/>
          </a:p>
          <a:p>
            <a:pPr algn="ctr">
              <a:spcBef>
                <a:spcPts val="0"/>
              </a:spcBef>
              <a:spcAft>
                <a:spcPts val="0"/>
              </a:spcAft>
            </a:pPr>
            <a:r>
              <a:rPr lang="en-US" sz="1350"/>
              <a:t>Index</a:t>
            </a:r>
            <a:endParaRPr sz="1350"/>
          </a:p>
        </p:txBody>
      </p:sp>
      <p:sp>
        <p:nvSpPr>
          <p:cNvPr id="5559" name="Google Shape;5559;p133"/>
          <p:cNvSpPr/>
          <p:nvPr/>
        </p:nvSpPr>
        <p:spPr>
          <a:xfrm>
            <a:off x="2355926" y="4303706"/>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5</a:t>
            </a:r>
            <a:endParaRPr sz="1350" baseline="-25000">
              <a:latin typeface="Times New Roman"/>
              <a:ea typeface="Times New Roman"/>
              <a:cs typeface="Times New Roman"/>
              <a:sym typeface="Times New Roman"/>
            </a:endParaRPr>
          </a:p>
        </p:txBody>
      </p:sp>
      <p:sp>
        <p:nvSpPr>
          <p:cNvPr id="5560" name="Google Shape;5560;p133"/>
          <p:cNvSpPr/>
          <p:nvPr/>
        </p:nvSpPr>
        <p:spPr>
          <a:xfrm>
            <a:off x="1137388" y="2379338"/>
            <a:ext cx="681975" cy="426375"/>
          </a:xfrm>
          <a:prstGeom prst="roundRect">
            <a:avLst>
              <a:gd name="adj" fmla="val 16667"/>
            </a:avLst>
          </a:prstGeom>
          <a:solidFill>
            <a:srgbClr val="6AA84F"/>
          </a:solidFill>
          <a:ln>
            <a:noFill/>
          </a:ln>
        </p:spPr>
        <p:txBody>
          <a:bodyPr spcFirstLastPara="1" wrap="square" lIns="68569" tIns="68569" rIns="68569" bIns="68569" anchor="ctr" anchorCtr="0">
            <a:noAutofit/>
          </a:bodyPr>
          <a:lstStyle/>
          <a:p>
            <a:pPr algn="ctr">
              <a:spcBef>
                <a:spcPts val="0"/>
              </a:spcBef>
              <a:spcAft>
                <a:spcPts val="0"/>
              </a:spcAft>
            </a:pPr>
            <a:r>
              <a:rPr lang="en-US" sz="1350"/>
              <a:t>BM25</a:t>
            </a:r>
            <a:endParaRPr sz="1350"/>
          </a:p>
        </p:txBody>
      </p:sp>
      <p:sp>
        <p:nvSpPr>
          <p:cNvPr id="5561" name="Google Shape;5561;p133"/>
          <p:cNvSpPr/>
          <p:nvPr/>
        </p:nvSpPr>
        <p:spPr>
          <a:xfrm>
            <a:off x="3376038" y="2388997"/>
            <a:ext cx="1122750" cy="426375"/>
          </a:xfrm>
          <a:prstGeom prst="roundRect">
            <a:avLst>
              <a:gd name="adj" fmla="val 16667"/>
            </a:avLst>
          </a:prstGeom>
          <a:solidFill>
            <a:srgbClr val="F1C232"/>
          </a:solidFill>
          <a:ln>
            <a:noFill/>
          </a:ln>
        </p:spPr>
        <p:txBody>
          <a:bodyPr spcFirstLastPara="1" wrap="square" lIns="68569" tIns="68569" rIns="68569" bIns="68569" anchor="ctr" anchorCtr="0">
            <a:noAutofit/>
          </a:bodyPr>
          <a:lstStyle/>
          <a:p>
            <a:pPr algn="ctr">
              <a:spcBef>
                <a:spcPts val="0"/>
              </a:spcBef>
              <a:spcAft>
                <a:spcPts val="0"/>
              </a:spcAft>
            </a:pPr>
            <a:r>
              <a:rPr lang="en-US" sz="1350"/>
              <a:t>monoBERT</a:t>
            </a:r>
            <a:endParaRPr sz="1350"/>
          </a:p>
        </p:txBody>
      </p:sp>
      <p:sp>
        <p:nvSpPr>
          <p:cNvPr id="5562" name="Google Shape;5562;p133"/>
          <p:cNvSpPr/>
          <p:nvPr/>
        </p:nvSpPr>
        <p:spPr>
          <a:xfrm>
            <a:off x="5032789" y="3443449"/>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3</a:t>
            </a:r>
            <a:endParaRPr sz="1350" baseline="-25000">
              <a:latin typeface="Times New Roman"/>
              <a:ea typeface="Times New Roman"/>
              <a:cs typeface="Times New Roman"/>
              <a:sym typeface="Times New Roman"/>
            </a:endParaRPr>
          </a:p>
        </p:txBody>
      </p:sp>
      <p:sp>
        <p:nvSpPr>
          <p:cNvPr id="5563" name="Google Shape;5563;p133"/>
          <p:cNvSpPr/>
          <p:nvPr/>
        </p:nvSpPr>
        <p:spPr>
          <a:xfrm>
            <a:off x="5032789" y="2918430"/>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2</a:t>
            </a:r>
            <a:endParaRPr sz="1350" baseline="-25000">
              <a:latin typeface="Times New Roman"/>
              <a:ea typeface="Times New Roman"/>
              <a:cs typeface="Times New Roman"/>
              <a:sym typeface="Times New Roman"/>
            </a:endParaRPr>
          </a:p>
        </p:txBody>
      </p:sp>
      <p:sp>
        <p:nvSpPr>
          <p:cNvPr id="5564" name="Google Shape;5564;p133"/>
          <p:cNvSpPr/>
          <p:nvPr/>
        </p:nvSpPr>
        <p:spPr>
          <a:xfrm>
            <a:off x="5032789" y="2393411"/>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5</a:t>
            </a:r>
            <a:endParaRPr sz="1350" baseline="-25000">
              <a:latin typeface="Times New Roman"/>
              <a:ea typeface="Times New Roman"/>
              <a:cs typeface="Times New Roman"/>
              <a:sym typeface="Times New Roman"/>
            </a:endParaRPr>
          </a:p>
        </p:txBody>
      </p:sp>
      <p:sp>
        <p:nvSpPr>
          <p:cNvPr id="5565" name="Google Shape;5565;p133"/>
          <p:cNvSpPr/>
          <p:nvPr/>
        </p:nvSpPr>
        <p:spPr>
          <a:xfrm>
            <a:off x="3364423" y="4183123"/>
            <a:ext cx="472725" cy="426375"/>
          </a:xfrm>
          <a:prstGeom prst="roundRect">
            <a:avLst>
              <a:gd name="adj" fmla="val 16667"/>
            </a:avLst>
          </a:prstGeom>
          <a:solidFill>
            <a:srgbClr val="C27BA0"/>
          </a:solid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i="1" baseline="-25000">
                <a:latin typeface="Times New Roman"/>
                <a:ea typeface="Times New Roman"/>
                <a:cs typeface="Times New Roman"/>
                <a:sym typeface="Times New Roman"/>
              </a:rPr>
              <a:t>i</a:t>
            </a:r>
            <a:endParaRPr sz="1350" i="1" baseline="-25000">
              <a:latin typeface="Times New Roman"/>
              <a:ea typeface="Times New Roman"/>
              <a:cs typeface="Times New Roman"/>
              <a:sym typeface="Times New Roman"/>
            </a:endParaRPr>
          </a:p>
        </p:txBody>
      </p:sp>
      <p:sp>
        <p:nvSpPr>
          <p:cNvPr id="5566" name="Google Shape;5566;p133"/>
          <p:cNvSpPr/>
          <p:nvPr/>
        </p:nvSpPr>
        <p:spPr>
          <a:xfrm>
            <a:off x="3364423" y="3708269"/>
            <a:ext cx="472725" cy="426375"/>
          </a:xfrm>
          <a:prstGeom prst="roundRect">
            <a:avLst>
              <a:gd name="adj" fmla="val 16667"/>
            </a:avLst>
          </a:prstGeom>
          <a:solidFill>
            <a:srgbClr val="6FA8DC"/>
          </a:solid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q</a:t>
            </a:r>
            <a:endParaRPr sz="1350" i="1">
              <a:latin typeface="Times New Roman"/>
              <a:ea typeface="Times New Roman"/>
              <a:cs typeface="Times New Roman"/>
              <a:sym typeface="Times New Roman"/>
            </a:endParaRPr>
          </a:p>
        </p:txBody>
      </p:sp>
      <p:sp>
        <p:nvSpPr>
          <p:cNvPr id="5567" name="Google Shape;5567;p133"/>
          <p:cNvSpPr/>
          <p:nvPr/>
        </p:nvSpPr>
        <p:spPr>
          <a:xfrm>
            <a:off x="3883794" y="3708269"/>
            <a:ext cx="328725" cy="901125"/>
          </a:xfrm>
          <a:prstGeom prst="roundRect">
            <a:avLst>
              <a:gd name="adj" fmla="val 16667"/>
            </a:avLst>
          </a:prstGeom>
          <a:solidFill>
            <a:srgbClr val="F1C232"/>
          </a:solidFill>
          <a:ln>
            <a:noFill/>
          </a:ln>
        </p:spPr>
        <p:txBody>
          <a:bodyPr spcFirstLastPara="1" wrap="square" lIns="68569" tIns="68569" rIns="68569" bIns="68569" anchor="ctr" anchorCtr="0">
            <a:noAutofit/>
          </a:bodyPr>
          <a:lstStyle/>
          <a:p>
            <a:pPr algn="ctr">
              <a:spcBef>
                <a:spcPts val="0"/>
              </a:spcBef>
              <a:spcAft>
                <a:spcPts val="0"/>
              </a:spcAft>
            </a:pPr>
            <a:endParaRPr sz="900"/>
          </a:p>
        </p:txBody>
      </p:sp>
      <p:sp>
        <p:nvSpPr>
          <p:cNvPr id="5568" name="Google Shape;5568;p133"/>
          <p:cNvSpPr/>
          <p:nvPr/>
        </p:nvSpPr>
        <p:spPr>
          <a:xfrm>
            <a:off x="3376038" y="2868473"/>
            <a:ext cx="1104300" cy="782325"/>
          </a:xfrm>
          <a:prstGeom prst="trapezoid">
            <a:avLst>
              <a:gd name="adj" fmla="val 25000"/>
            </a:avLst>
          </a:prstGeom>
          <a:solidFill>
            <a:srgbClr val="EFEFEF"/>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69" name="Google Shape;5569;p133"/>
          <p:cNvSpPr txBox="1"/>
          <p:nvPr/>
        </p:nvSpPr>
        <p:spPr>
          <a:xfrm>
            <a:off x="2391890" y="1990144"/>
            <a:ext cx="400725" cy="238725"/>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R</a:t>
            </a:r>
            <a:r>
              <a:rPr lang="en-US" sz="1350" baseline="-25000">
                <a:latin typeface="Times New Roman"/>
                <a:ea typeface="Times New Roman"/>
                <a:cs typeface="Times New Roman"/>
                <a:sym typeface="Times New Roman"/>
              </a:rPr>
              <a:t>0</a:t>
            </a:r>
            <a:endParaRPr sz="1350"/>
          </a:p>
        </p:txBody>
      </p:sp>
      <p:sp>
        <p:nvSpPr>
          <p:cNvPr id="5570" name="Google Shape;5570;p133"/>
          <p:cNvSpPr txBox="1"/>
          <p:nvPr/>
        </p:nvSpPr>
        <p:spPr>
          <a:xfrm>
            <a:off x="5067308" y="1990144"/>
            <a:ext cx="400725" cy="238725"/>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R</a:t>
            </a:r>
            <a:r>
              <a:rPr lang="en-US" sz="1350" baseline="-25000">
                <a:latin typeface="Times New Roman"/>
                <a:ea typeface="Times New Roman"/>
                <a:cs typeface="Times New Roman"/>
                <a:sym typeface="Times New Roman"/>
              </a:rPr>
              <a:t>1</a:t>
            </a:r>
            <a:endParaRPr sz="1350"/>
          </a:p>
        </p:txBody>
      </p:sp>
      <p:sp>
        <p:nvSpPr>
          <p:cNvPr id="5571" name="Google Shape;5571;p133"/>
          <p:cNvSpPr txBox="1"/>
          <p:nvPr/>
        </p:nvSpPr>
        <p:spPr>
          <a:xfrm>
            <a:off x="515456" y="2392736"/>
            <a:ext cx="328725" cy="430875"/>
          </a:xfrm>
          <a:prstGeom prst="rect">
            <a:avLst/>
          </a:prstGeom>
          <a:noFill/>
          <a:ln>
            <a:noFill/>
          </a:ln>
        </p:spPr>
        <p:txBody>
          <a:bodyPr spcFirstLastPara="1" wrap="square" lIns="68569" tIns="68569" rIns="68569" bIns="68569" anchor="t" anchorCtr="0">
            <a:noAutofit/>
          </a:bodyPr>
          <a:lstStyle/>
          <a:p>
            <a:pPr algn="ctr">
              <a:spcBef>
                <a:spcPts val="0"/>
              </a:spcBef>
              <a:spcAft>
                <a:spcPts val="0"/>
              </a:spcAft>
            </a:pPr>
            <a:r>
              <a:rPr lang="en-US" sz="1350" i="1">
                <a:latin typeface="Times New Roman"/>
                <a:ea typeface="Times New Roman"/>
                <a:cs typeface="Times New Roman"/>
                <a:sym typeface="Times New Roman"/>
              </a:rPr>
              <a:t>q</a:t>
            </a:r>
            <a:endParaRPr sz="1350" i="1">
              <a:latin typeface="Times New Roman"/>
              <a:ea typeface="Times New Roman"/>
              <a:cs typeface="Times New Roman"/>
              <a:sym typeface="Times New Roman"/>
            </a:endParaRPr>
          </a:p>
        </p:txBody>
      </p:sp>
      <p:sp>
        <p:nvSpPr>
          <p:cNvPr id="5572" name="Google Shape;5572;p133"/>
          <p:cNvSpPr txBox="1"/>
          <p:nvPr/>
        </p:nvSpPr>
        <p:spPr>
          <a:xfrm>
            <a:off x="1023454" y="1990144"/>
            <a:ext cx="400725" cy="238725"/>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H</a:t>
            </a:r>
            <a:r>
              <a:rPr lang="en-US" sz="1350" baseline="-25000">
                <a:latin typeface="Times New Roman"/>
                <a:ea typeface="Times New Roman"/>
                <a:cs typeface="Times New Roman"/>
                <a:sym typeface="Times New Roman"/>
              </a:rPr>
              <a:t>0</a:t>
            </a:r>
            <a:endParaRPr sz="1350"/>
          </a:p>
        </p:txBody>
      </p:sp>
      <p:sp>
        <p:nvSpPr>
          <p:cNvPr id="5573" name="Google Shape;5573;p133"/>
          <p:cNvSpPr txBox="1"/>
          <p:nvPr/>
        </p:nvSpPr>
        <p:spPr>
          <a:xfrm>
            <a:off x="3207532" y="1990144"/>
            <a:ext cx="400725" cy="238725"/>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H</a:t>
            </a:r>
            <a:r>
              <a:rPr lang="en-US" sz="1350" baseline="-25000">
                <a:latin typeface="Times New Roman"/>
                <a:ea typeface="Times New Roman"/>
                <a:cs typeface="Times New Roman"/>
                <a:sym typeface="Times New Roman"/>
              </a:rPr>
              <a:t>1</a:t>
            </a:r>
            <a:endParaRPr sz="1350"/>
          </a:p>
        </p:txBody>
      </p:sp>
      <p:sp>
        <p:nvSpPr>
          <p:cNvPr id="5574" name="Google Shape;5574;p133"/>
          <p:cNvSpPr txBox="1"/>
          <p:nvPr/>
        </p:nvSpPr>
        <p:spPr>
          <a:xfrm>
            <a:off x="3811866" y="3943515"/>
            <a:ext cx="472725" cy="430875"/>
          </a:xfrm>
          <a:prstGeom prst="rect">
            <a:avLst/>
          </a:prstGeom>
          <a:noFill/>
          <a:ln>
            <a:noFill/>
          </a:ln>
        </p:spPr>
        <p:txBody>
          <a:bodyPr spcFirstLastPara="1" wrap="square" lIns="68569" tIns="68569" rIns="68569" bIns="68569" anchor="t" anchorCtr="0">
            <a:noAutofit/>
          </a:bodyPr>
          <a:lstStyle/>
          <a:p>
            <a:pPr algn="ctr">
              <a:spcBef>
                <a:spcPts val="0"/>
              </a:spcBef>
              <a:spcAft>
                <a:spcPts val="0"/>
              </a:spcAft>
            </a:pPr>
            <a:r>
              <a:rPr lang="en-US" sz="900"/>
              <a:t>mono</a:t>
            </a:r>
            <a:endParaRPr sz="900"/>
          </a:p>
          <a:p>
            <a:pPr algn="ctr">
              <a:spcBef>
                <a:spcPts val="0"/>
              </a:spcBef>
              <a:spcAft>
                <a:spcPts val="0"/>
              </a:spcAft>
            </a:pPr>
            <a:r>
              <a:rPr lang="en-US" sz="900"/>
              <a:t>BERT</a:t>
            </a:r>
            <a:endParaRPr sz="1350"/>
          </a:p>
        </p:txBody>
      </p:sp>
      <p:grpSp>
        <p:nvGrpSpPr>
          <p:cNvPr id="5575" name="Google Shape;5575;p133"/>
          <p:cNvGrpSpPr/>
          <p:nvPr/>
        </p:nvGrpSpPr>
        <p:grpSpPr>
          <a:xfrm>
            <a:off x="5557324" y="1912144"/>
            <a:ext cx="3158566" cy="3593475"/>
            <a:chOff x="7409765" y="1406525"/>
            <a:chExt cx="4211421" cy="4791300"/>
          </a:xfrm>
        </p:grpSpPr>
        <p:sp>
          <p:nvSpPr>
            <p:cNvPr id="5576" name="Google Shape;5576;p133"/>
            <p:cNvSpPr/>
            <p:nvPr/>
          </p:nvSpPr>
          <p:spPr>
            <a:xfrm>
              <a:off x="7804903" y="1406525"/>
              <a:ext cx="2706600" cy="4791300"/>
            </a:xfrm>
            <a:prstGeom prst="roundRect">
              <a:avLst>
                <a:gd name="adj" fmla="val 9726"/>
              </a:avLst>
            </a:prstGeom>
            <a:noFill/>
            <a:ln w="28575" cap="flat" cmpd="sng">
              <a:solidFill>
                <a:srgbClr val="CCCCCC"/>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75">
                <a:latin typeface="Times New Roman"/>
                <a:ea typeface="Times New Roman"/>
                <a:cs typeface="Times New Roman"/>
                <a:sym typeface="Times New Roman"/>
              </a:endParaRPr>
            </a:p>
          </p:txBody>
        </p:sp>
        <p:sp>
          <p:nvSpPr>
            <p:cNvPr id="5577" name="Google Shape;5577;p133"/>
            <p:cNvSpPr/>
            <p:nvPr/>
          </p:nvSpPr>
          <p:spPr>
            <a:xfrm>
              <a:off x="7913228" y="2699460"/>
              <a:ext cx="2518200" cy="1422000"/>
            </a:xfrm>
            <a:prstGeom prst="trapezoid">
              <a:avLst>
                <a:gd name="adj" fmla="val 37092"/>
              </a:avLst>
            </a:prstGeom>
            <a:solidFill>
              <a:srgbClr val="EFEFEF"/>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78" name="Google Shape;5578;p133"/>
            <p:cNvSpPr/>
            <p:nvPr/>
          </p:nvSpPr>
          <p:spPr>
            <a:xfrm>
              <a:off x="7409765" y="2070995"/>
              <a:ext cx="3512100" cy="5268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79" name="Google Shape;5579;p133"/>
            <p:cNvSpPr/>
            <p:nvPr/>
          </p:nvSpPr>
          <p:spPr>
            <a:xfrm>
              <a:off x="8276848" y="2050223"/>
              <a:ext cx="1795500" cy="568500"/>
            </a:xfrm>
            <a:prstGeom prst="roundRect">
              <a:avLst>
                <a:gd name="adj" fmla="val 16667"/>
              </a:avLst>
            </a:prstGeom>
            <a:solidFill>
              <a:srgbClr val="E69138"/>
            </a:solidFill>
            <a:ln>
              <a:noFill/>
            </a:ln>
          </p:spPr>
          <p:txBody>
            <a:bodyPr spcFirstLastPara="1" wrap="square" lIns="68569" tIns="68569" rIns="68569" bIns="68569" anchor="ctr" anchorCtr="0">
              <a:noAutofit/>
            </a:bodyPr>
            <a:lstStyle/>
            <a:p>
              <a:pPr algn="ctr">
                <a:spcBef>
                  <a:spcPts val="0"/>
                </a:spcBef>
                <a:spcAft>
                  <a:spcPts val="0"/>
                </a:spcAft>
              </a:pPr>
              <a:r>
                <a:rPr lang="en-US" sz="1350"/>
                <a:t>duoBERT</a:t>
              </a:r>
              <a:endParaRPr sz="1350"/>
            </a:p>
          </p:txBody>
        </p:sp>
        <p:sp>
          <p:nvSpPr>
            <p:cNvPr id="5580" name="Google Shape;5580;p133"/>
            <p:cNvSpPr/>
            <p:nvPr/>
          </p:nvSpPr>
          <p:spPr>
            <a:xfrm>
              <a:off x="10990886" y="345363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2</a:t>
              </a:r>
              <a:endParaRPr sz="1350" baseline="-25000">
                <a:latin typeface="Times New Roman"/>
                <a:ea typeface="Times New Roman"/>
                <a:cs typeface="Times New Roman"/>
                <a:sym typeface="Times New Roman"/>
              </a:endParaRPr>
            </a:p>
          </p:txBody>
        </p:sp>
        <p:sp>
          <p:nvSpPr>
            <p:cNvPr id="5581" name="Google Shape;5581;p133"/>
            <p:cNvSpPr/>
            <p:nvPr/>
          </p:nvSpPr>
          <p:spPr>
            <a:xfrm>
              <a:off x="10990886" y="205358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3</a:t>
              </a:r>
              <a:endParaRPr sz="1350" baseline="-25000">
                <a:latin typeface="Times New Roman"/>
                <a:ea typeface="Times New Roman"/>
                <a:cs typeface="Times New Roman"/>
                <a:sym typeface="Times New Roman"/>
              </a:endParaRPr>
            </a:p>
          </p:txBody>
        </p:sp>
        <p:sp>
          <p:nvSpPr>
            <p:cNvPr id="5582" name="Google Shape;5582;p133"/>
            <p:cNvSpPr/>
            <p:nvPr/>
          </p:nvSpPr>
          <p:spPr>
            <a:xfrm>
              <a:off x="8614502" y="4840127"/>
              <a:ext cx="610500" cy="568500"/>
            </a:xfrm>
            <a:prstGeom prst="roundRect">
              <a:avLst>
                <a:gd name="adj" fmla="val 16667"/>
              </a:avLst>
            </a:prstGeom>
            <a:solidFill>
              <a:srgbClr val="C27BA0"/>
            </a:solid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i="1" baseline="-25000">
                  <a:latin typeface="Times New Roman"/>
                  <a:ea typeface="Times New Roman"/>
                  <a:cs typeface="Times New Roman"/>
                  <a:sym typeface="Times New Roman"/>
                </a:rPr>
                <a:t>i</a:t>
              </a:r>
              <a:endParaRPr sz="1350" i="1" baseline="-25000">
                <a:latin typeface="Times New Roman"/>
                <a:ea typeface="Times New Roman"/>
                <a:cs typeface="Times New Roman"/>
                <a:sym typeface="Times New Roman"/>
              </a:endParaRPr>
            </a:p>
          </p:txBody>
        </p:sp>
        <p:sp>
          <p:nvSpPr>
            <p:cNvPr id="5583" name="Google Shape;5583;p133"/>
            <p:cNvSpPr/>
            <p:nvPr/>
          </p:nvSpPr>
          <p:spPr>
            <a:xfrm>
              <a:off x="8614053" y="4202419"/>
              <a:ext cx="610500" cy="568500"/>
            </a:xfrm>
            <a:prstGeom prst="roundRect">
              <a:avLst>
                <a:gd name="adj" fmla="val 16667"/>
              </a:avLst>
            </a:prstGeom>
            <a:solidFill>
              <a:srgbClr val="6FA8DC"/>
            </a:solidFill>
            <a:ln>
              <a:noFill/>
            </a:ln>
          </p:spPr>
          <p:txBody>
            <a:bodyPr spcFirstLastPara="1" wrap="square" lIns="68569" tIns="68569" rIns="68569" bIns="68569" anchor="ctr" anchorCtr="0">
              <a:noAutofit/>
            </a:bodyPr>
            <a:lstStyle/>
            <a:p>
              <a:pPr algn="ctr">
                <a:spcBef>
                  <a:spcPts val="0"/>
                </a:spcBef>
                <a:spcAft>
                  <a:spcPts val="0"/>
                </a:spcAft>
              </a:pPr>
              <a:r>
                <a:rPr lang="en-US" sz="1350">
                  <a:latin typeface="Times New Roman"/>
                  <a:ea typeface="Times New Roman"/>
                  <a:cs typeface="Times New Roman"/>
                  <a:sym typeface="Times New Roman"/>
                </a:rPr>
                <a:t>q</a:t>
              </a:r>
              <a:endParaRPr sz="1350">
                <a:latin typeface="Times New Roman"/>
                <a:ea typeface="Times New Roman"/>
                <a:cs typeface="Times New Roman"/>
                <a:sym typeface="Times New Roman"/>
              </a:endParaRPr>
            </a:p>
          </p:txBody>
        </p:sp>
        <p:sp>
          <p:nvSpPr>
            <p:cNvPr id="5584" name="Google Shape;5584;p133"/>
            <p:cNvSpPr/>
            <p:nvPr/>
          </p:nvSpPr>
          <p:spPr>
            <a:xfrm>
              <a:off x="8614502" y="5477870"/>
              <a:ext cx="610500" cy="568500"/>
            </a:xfrm>
            <a:prstGeom prst="roundRect">
              <a:avLst>
                <a:gd name="adj" fmla="val 16667"/>
              </a:avLst>
            </a:prstGeom>
            <a:solidFill>
              <a:srgbClr val="8E7CC3"/>
            </a:solid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i="1" baseline="-25000">
                  <a:latin typeface="Times New Roman"/>
                  <a:ea typeface="Times New Roman"/>
                  <a:cs typeface="Times New Roman"/>
                  <a:sym typeface="Times New Roman"/>
                </a:rPr>
                <a:t>j</a:t>
              </a:r>
              <a:endParaRPr sz="1350" i="1" baseline="-25000">
                <a:latin typeface="Times New Roman"/>
                <a:ea typeface="Times New Roman"/>
                <a:cs typeface="Times New Roman"/>
                <a:sym typeface="Times New Roman"/>
              </a:endParaRPr>
            </a:p>
          </p:txBody>
        </p:sp>
        <p:sp>
          <p:nvSpPr>
            <p:cNvPr id="5585" name="Google Shape;5585;p133"/>
            <p:cNvSpPr txBox="1"/>
            <p:nvPr/>
          </p:nvSpPr>
          <p:spPr>
            <a:xfrm>
              <a:off x="11025678" y="1510525"/>
              <a:ext cx="534300" cy="318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R</a:t>
              </a:r>
              <a:r>
                <a:rPr lang="en-US" sz="1350" baseline="-25000">
                  <a:latin typeface="Times New Roman"/>
                  <a:ea typeface="Times New Roman"/>
                  <a:cs typeface="Times New Roman"/>
                  <a:sym typeface="Times New Roman"/>
                </a:rPr>
                <a:t>2</a:t>
              </a:r>
              <a:endParaRPr sz="1350"/>
            </a:p>
          </p:txBody>
        </p:sp>
        <p:sp>
          <p:nvSpPr>
            <p:cNvPr id="5586" name="Google Shape;5586;p133"/>
            <p:cNvSpPr/>
            <p:nvPr/>
          </p:nvSpPr>
          <p:spPr>
            <a:xfrm>
              <a:off x="10990886" y="2753606"/>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5</a:t>
              </a:r>
              <a:endParaRPr sz="1350" baseline="-25000">
                <a:latin typeface="Times New Roman"/>
                <a:ea typeface="Times New Roman"/>
                <a:cs typeface="Times New Roman"/>
                <a:sym typeface="Times New Roman"/>
              </a:endParaRPr>
            </a:p>
          </p:txBody>
        </p:sp>
        <p:sp>
          <p:nvSpPr>
            <p:cNvPr id="5587" name="Google Shape;5587;p133"/>
            <p:cNvSpPr txBox="1"/>
            <p:nvPr/>
          </p:nvSpPr>
          <p:spPr>
            <a:xfrm>
              <a:off x="7844382" y="1510525"/>
              <a:ext cx="534300" cy="318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H</a:t>
              </a:r>
              <a:r>
                <a:rPr lang="en-US" sz="1350" baseline="-25000">
                  <a:latin typeface="Times New Roman"/>
                  <a:ea typeface="Times New Roman"/>
                  <a:cs typeface="Times New Roman"/>
                  <a:sym typeface="Times New Roman"/>
                </a:rPr>
                <a:t>2</a:t>
              </a:r>
              <a:endParaRPr sz="1350"/>
            </a:p>
          </p:txBody>
        </p:sp>
        <p:sp>
          <p:nvSpPr>
            <p:cNvPr id="5588" name="Google Shape;5588;p133"/>
            <p:cNvSpPr/>
            <p:nvPr/>
          </p:nvSpPr>
          <p:spPr>
            <a:xfrm>
              <a:off x="8185646"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589" name="Google Shape;5589;p133"/>
            <p:cNvSpPr/>
            <p:nvPr/>
          </p:nvSpPr>
          <p:spPr>
            <a:xfrm>
              <a:off x="8185662"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590" name="Google Shape;5590;p133"/>
            <p:cNvSpPr txBox="1"/>
            <p:nvPr/>
          </p:nvSpPr>
          <p:spPr>
            <a:xfrm>
              <a:off x="8163584" y="3452177"/>
              <a:ext cx="336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2</a:t>
              </a:r>
              <a:endParaRPr sz="825" baseline="-25000">
                <a:latin typeface="Times New Roman"/>
                <a:ea typeface="Times New Roman"/>
                <a:cs typeface="Times New Roman"/>
                <a:sym typeface="Times New Roman"/>
              </a:endParaRPr>
            </a:p>
          </p:txBody>
        </p:sp>
        <p:sp>
          <p:nvSpPr>
            <p:cNvPr id="5591" name="Google Shape;5591;p133"/>
            <p:cNvSpPr txBox="1"/>
            <p:nvPr/>
          </p:nvSpPr>
          <p:spPr>
            <a:xfrm>
              <a:off x="8155973" y="3753998"/>
              <a:ext cx="330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3</a:t>
              </a:r>
              <a:endParaRPr sz="825" baseline="-25000">
                <a:latin typeface="Times New Roman"/>
                <a:ea typeface="Times New Roman"/>
                <a:cs typeface="Times New Roman"/>
                <a:sym typeface="Times New Roman"/>
              </a:endParaRPr>
            </a:p>
          </p:txBody>
        </p:sp>
        <p:sp>
          <p:nvSpPr>
            <p:cNvPr id="5592" name="Google Shape;5592;p133"/>
            <p:cNvSpPr/>
            <p:nvPr/>
          </p:nvSpPr>
          <p:spPr>
            <a:xfrm>
              <a:off x="9714541" y="4762283"/>
              <a:ext cx="379200" cy="5745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593" name="Google Shape;5593;p133"/>
            <p:cNvSpPr txBox="1"/>
            <p:nvPr/>
          </p:nvSpPr>
          <p:spPr>
            <a:xfrm>
              <a:off x="10060315" y="4762283"/>
              <a:ext cx="534300" cy="407400"/>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r>
                <a:rPr lang="en-US" sz="1350" i="1">
                  <a:latin typeface="Times New Roman"/>
                  <a:ea typeface="Times New Roman"/>
                  <a:cs typeface="Times New Roman"/>
                  <a:sym typeface="Times New Roman"/>
                </a:rPr>
                <a:t>p</a:t>
              </a:r>
              <a:r>
                <a:rPr lang="en-US" sz="1350" i="1" baseline="-25000">
                  <a:latin typeface="Times New Roman"/>
                  <a:ea typeface="Times New Roman"/>
                  <a:cs typeface="Times New Roman"/>
                  <a:sym typeface="Times New Roman"/>
                </a:rPr>
                <a:t>i,j</a:t>
              </a:r>
              <a:endParaRPr sz="1350" i="1" baseline="-25000">
                <a:latin typeface="Times New Roman"/>
                <a:ea typeface="Times New Roman"/>
                <a:cs typeface="Times New Roman"/>
                <a:sym typeface="Times New Roman"/>
              </a:endParaRPr>
            </a:p>
          </p:txBody>
        </p:sp>
        <p:sp>
          <p:nvSpPr>
            <p:cNvPr id="5594" name="Google Shape;5594;p133"/>
            <p:cNvSpPr/>
            <p:nvPr/>
          </p:nvSpPr>
          <p:spPr>
            <a:xfrm>
              <a:off x="9287242" y="4202436"/>
              <a:ext cx="438300" cy="1844100"/>
            </a:xfrm>
            <a:prstGeom prst="roundRect">
              <a:avLst>
                <a:gd name="adj" fmla="val 16667"/>
              </a:avLst>
            </a:prstGeom>
            <a:solidFill>
              <a:srgbClr val="E69138"/>
            </a:solidFill>
            <a:ln>
              <a:noFill/>
            </a:ln>
          </p:spPr>
          <p:txBody>
            <a:bodyPr spcFirstLastPara="1" wrap="square" lIns="68569" tIns="68569" rIns="68569" bIns="68569" anchor="ctr" anchorCtr="0">
              <a:noAutofit/>
            </a:bodyPr>
            <a:lstStyle/>
            <a:p>
              <a:pPr algn="ctr">
                <a:spcBef>
                  <a:spcPts val="0"/>
                </a:spcBef>
                <a:spcAft>
                  <a:spcPts val="0"/>
                </a:spcAft>
              </a:pPr>
              <a:endParaRPr sz="900"/>
            </a:p>
          </p:txBody>
        </p:sp>
        <p:sp>
          <p:nvSpPr>
            <p:cNvPr id="5595" name="Google Shape;5595;p133"/>
            <p:cNvSpPr txBox="1"/>
            <p:nvPr/>
          </p:nvSpPr>
          <p:spPr>
            <a:xfrm>
              <a:off x="9191338" y="4853681"/>
              <a:ext cx="630300" cy="574500"/>
            </a:xfrm>
            <a:prstGeom prst="rect">
              <a:avLst/>
            </a:prstGeom>
            <a:noFill/>
            <a:ln>
              <a:noFill/>
            </a:ln>
          </p:spPr>
          <p:txBody>
            <a:bodyPr spcFirstLastPara="1" wrap="square" lIns="68569" tIns="68569" rIns="68569" bIns="68569" anchor="t" anchorCtr="0">
              <a:noAutofit/>
            </a:bodyPr>
            <a:lstStyle/>
            <a:p>
              <a:pPr algn="ctr">
                <a:spcBef>
                  <a:spcPts val="0"/>
                </a:spcBef>
                <a:spcAft>
                  <a:spcPts val="0"/>
                </a:spcAft>
              </a:pPr>
              <a:r>
                <a:rPr lang="en-US" sz="900"/>
                <a:t>duo</a:t>
              </a:r>
              <a:endParaRPr sz="900"/>
            </a:p>
            <a:p>
              <a:pPr algn="ctr">
                <a:spcBef>
                  <a:spcPts val="0"/>
                </a:spcBef>
                <a:spcAft>
                  <a:spcPts val="0"/>
                </a:spcAft>
              </a:pPr>
              <a:r>
                <a:rPr lang="en-US" sz="900"/>
                <a:t>BERT</a:t>
              </a:r>
              <a:endParaRPr sz="1350"/>
            </a:p>
          </p:txBody>
        </p:sp>
        <p:sp>
          <p:nvSpPr>
            <p:cNvPr id="5596" name="Google Shape;5596;p133"/>
            <p:cNvSpPr/>
            <p:nvPr/>
          </p:nvSpPr>
          <p:spPr>
            <a:xfrm>
              <a:off x="8533507"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597" name="Google Shape;5597;p133"/>
            <p:cNvSpPr/>
            <p:nvPr/>
          </p:nvSpPr>
          <p:spPr>
            <a:xfrm>
              <a:off x="8533523"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598" name="Google Shape;5598;p133"/>
            <p:cNvSpPr txBox="1"/>
            <p:nvPr/>
          </p:nvSpPr>
          <p:spPr>
            <a:xfrm>
              <a:off x="8492958" y="3452887"/>
              <a:ext cx="336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2</a:t>
              </a:r>
              <a:endParaRPr sz="825" baseline="-25000">
                <a:latin typeface="Times New Roman"/>
                <a:ea typeface="Times New Roman"/>
                <a:cs typeface="Times New Roman"/>
                <a:sym typeface="Times New Roman"/>
              </a:endParaRPr>
            </a:p>
          </p:txBody>
        </p:sp>
        <p:sp>
          <p:nvSpPr>
            <p:cNvPr id="5599" name="Google Shape;5599;p133"/>
            <p:cNvSpPr txBox="1"/>
            <p:nvPr/>
          </p:nvSpPr>
          <p:spPr>
            <a:xfrm>
              <a:off x="8485346" y="3754708"/>
              <a:ext cx="330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5</a:t>
              </a:r>
              <a:endParaRPr sz="825" baseline="-25000">
                <a:latin typeface="Times New Roman"/>
                <a:ea typeface="Times New Roman"/>
                <a:cs typeface="Times New Roman"/>
                <a:sym typeface="Times New Roman"/>
              </a:endParaRPr>
            </a:p>
          </p:txBody>
        </p:sp>
        <p:sp>
          <p:nvSpPr>
            <p:cNvPr id="5600" name="Google Shape;5600;p133"/>
            <p:cNvSpPr/>
            <p:nvPr/>
          </p:nvSpPr>
          <p:spPr>
            <a:xfrm>
              <a:off x="8870455"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01" name="Google Shape;5601;p133"/>
            <p:cNvSpPr/>
            <p:nvPr/>
          </p:nvSpPr>
          <p:spPr>
            <a:xfrm>
              <a:off x="8870471"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02" name="Google Shape;5602;p133"/>
            <p:cNvSpPr txBox="1"/>
            <p:nvPr/>
          </p:nvSpPr>
          <p:spPr>
            <a:xfrm>
              <a:off x="8829905" y="3452887"/>
              <a:ext cx="330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3</a:t>
              </a:r>
              <a:endParaRPr sz="825" baseline="-25000">
                <a:latin typeface="Times New Roman"/>
                <a:ea typeface="Times New Roman"/>
                <a:cs typeface="Times New Roman"/>
                <a:sym typeface="Times New Roman"/>
              </a:endParaRPr>
            </a:p>
          </p:txBody>
        </p:sp>
        <p:sp>
          <p:nvSpPr>
            <p:cNvPr id="5603" name="Google Shape;5603;p133"/>
            <p:cNvSpPr txBox="1"/>
            <p:nvPr/>
          </p:nvSpPr>
          <p:spPr>
            <a:xfrm>
              <a:off x="8822294" y="3754708"/>
              <a:ext cx="336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i="1" baseline="-25000">
                  <a:latin typeface="Times New Roman"/>
                  <a:ea typeface="Times New Roman"/>
                  <a:cs typeface="Times New Roman"/>
                  <a:sym typeface="Times New Roman"/>
                </a:rPr>
                <a:t>2</a:t>
              </a:r>
              <a:endParaRPr sz="825" baseline="-25000">
                <a:latin typeface="Times New Roman"/>
                <a:ea typeface="Times New Roman"/>
                <a:cs typeface="Times New Roman"/>
                <a:sym typeface="Times New Roman"/>
              </a:endParaRPr>
            </a:p>
          </p:txBody>
        </p:sp>
        <p:sp>
          <p:nvSpPr>
            <p:cNvPr id="5604" name="Google Shape;5604;p133"/>
            <p:cNvSpPr/>
            <p:nvPr/>
          </p:nvSpPr>
          <p:spPr>
            <a:xfrm>
              <a:off x="9218315"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05" name="Google Shape;5605;p133"/>
            <p:cNvSpPr/>
            <p:nvPr/>
          </p:nvSpPr>
          <p:spPr>
            <a:xfrm>
              <a:off x="9218331"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06" name="Google Shape;5606;p133"/>
            <p:cNvSpPr txBox="1"/>
            <p:nvPr/>
          </p:nvSpPr>
          <p:spPr>
            <a:xfrm>
              <a:off x="9177765" y="3452887"/>
              <a:ext cx="330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i="1" baseline="-25000">
                  <a:latin typeface="Times New Roman"/>
                  <a:ea typeface="Times New Roman"/>
                  <a:cs typeface="Times New Roman"/>
                  <a:sym typeface="Times New Roman"/>
                </a:rPr>
                <a:t>3</a:t>
              </a:r>
              <a:endParaRPr sz="825" baseline="-25000">
                <a:latin typeface="Times New Roman"/>
                <a:ea typeface="Times New Roman"/>
                <a:cs typeface="Times New Roman"/>
                <a:sym typeface="Times New Roman"/>
              </a:endParaRPr>
            </a:p>
          </p:txBody>
        </p:sp>
        <p:sp>
          <p:nvSpPr>
            <p:cNvPr id="5607" name="Google Shape;5607;p133"/>
            <p:cNvSpPr txBox="1"/>
            <p:nvPr/>
          </p:nvSpPr>
          <p:spPr>
            <a:xfrm>
              <a:off x="9170154" y="3754708"/>
              <a:ext cx="336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5</a:t>
              </a:r>
              <a:endParaRPr sz="825" baseline="-25000">
                <a:latin typeface="Times New Roman"/>
                <a:ea typeface="Times New Roman"/>
                <a:cs typeface="Times New Roman"/>
                <a:sym typeface="Times New Roman"/>
              </a:endParaRPr>
            </a:p>
          </p:txBody>
        </p:sp>
        <p:sp>
          <p:nvSpPr>
            <p:cNvPr id="5608" name="Google Shape;5608;p133"/>
            <p:cNvSpPr/>
            <p:nvPr/>
          </p:nvSpPr>
          <p:spPr>
            <a:xfrm>
              <a:off x="9555263"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09" name="Google Shape;5609;p133"/>
            <p:cNvSpPr/>
            <p:nvPr/>
          </p:nvSpPr>
          <p:spPr>
            <a:xfrm>
              <a:off x="9555279"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10" name="Google Shape;5610;p133"/>
            <p:cNvSpPr txBox="1"/>
            <p:nvPr/>
          </p:nvSpPr>
          <p:spPr>
            <a:xfrm>
              <a:off x="9514713" y="3452887"/>
              <a:ext cx="336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5</a:t>
              </a:r>
              <a:endParaRPr sz="825" baseline="-25000">
                <a:latin typeface="Times New Roman"/>
                <a:ea typeface="Times New Roman"/>
                <a:cs typeface="Times New Roman"/>
                <a:sym typeface="Times New Roman"/>
              </a:endParaRPr>
            </a:p>
          </p:txBody>
        </p:sp>
        <p:sp>
          <p:nvSpPr>
            <p:cNvPr id="5611" name="Google Shape;5611;p133"/>
            <p:cNvSpPr txBox="1"/>
            <p:nvPr/>
          </p:nvSpPr>
          <p:spPr>
            <a:xfrm>
              <a:off x="9507102" y="3754708"/>
              <a:ext cx="336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2</a:t>
              </a:r>
              <a:endParaRPr sz="825" baseline="-25000">
                <a:latin typeface="Times New Roman"/>
                <a:ea typeface="Times New Roman"/>
                <a:cs typeface="Times New Roman"/>
                <a:sym typeface="Times New Roman"/>
              </a:endParaRPr>
            </a:p>
          </p:txBody>
        </p:sp>
        <p:sp>
          <p:nvSpPr>
            <p:cNvPr id="5612" name="Google Shape;5612;p133"/>
            <p:cNvSpPr/>
            <p:nvPr/>
          </p:nvSpPr>
          <p:spPr>
            <a:xfrm>
              <a:off x="9903123" y="3410563"/>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13" name="Google Shape;5613;p133"/>
            <p:cNvSpPr/>
            <p:nvPr/>
          </p:nvSpPr>
          <p:spPr>
            <a:xfrm>
              <a:off x="9903139" y="3712384"/>
              <a:ext cx="263400" cy="2727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750">
                <a:latin typeface="Times New Roman"/>
                <a:ea typeface="Times New Roman"/>
                <a:cs typeface="Times New Roman"/>
                <a:sym typeface="Times New Roman"/>
              </a:endParaRPr>
            </a:p>
          </p:txBody>
        </p:sp>
        <p:sp>
          <p:nvSpPr>
            <p:cNvPr id="5614" name="Google Shape;5614;p133"/>
            <p:cNvSpPr txBox="1"/>
            <p:nvPr/>
          </p:nvSpPr>
          <p:spPr>
            <a:xfrm>
              <a:off x="9865426" y="3452887"/>
              <a:ext cx="336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5</a:t>
              </a:r>
              <a:endParaRPr sz="825" baseline="-25000">
                <a:latin typeface="Times New Roman"/>
                <a:ea typeface="Times New Roman"/>
                <a:cs typeface="Times New Roman"/>
                <a:sym typeface="Times New Roman"/>
              </a:endParaRPr>
            </a:p>
          </p:txBody>
        </p:sp>
        <p:sp>
          <p:nvSpPr>
            <p:cNvPr id="5615" name="Google Shape;5615;p133"/>
            <p:cNvSpPr txBox="1"/>
            <p:nvPr/>
          </p:nvSpPr>
          <p:spPr>
            <a:xfrm>
              <a:off x="9857819" y="3754708"/>
              <a:ext cx="330900" cy="1734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825" i="1">
                  <a:latin typeface="Times New Roman"/>
                  <a:ea typeface="Times New Roman"/>
                  <a:cs typeface="Times New Roman"/>
                  <a:sym typeface="Times New Roman"/>
                </a:rPr>
                <a:t>d</a:t>
              </a:r>
              <a:r>
                <a:rPr lang="en-US" sz="825" baseline="-25000">
                  <a:latin typeface="Times New Roman"/>
                  <a:ea typeface="Times New Roman"/>
                  <a:cs typeface="Times New Roman"/>
                  <a:sym typeface="Times New Roman"/>
                </a:rPr>
                <a:t>3</a:t>
              </a:r>
              <a:endParaRPr sz="825" baseline="-25000">
                <a:latin typeface="Times New Roman"/>
                <a:ea typeface="Times New Roman"/>
                <a:cs typeface="Times New Roman"/>
                <a:sym typeface="Times New Roman"/>
              </a:endParaRPr>
            </a:p>
          </p:txBody>
        </p:sp>
        <p:sp>
          <p:nvSpPr>
            <p:cNvPr id="5616" name="Google Shape;5616;p133"/>
            <p:cNvSpPr txBox="1"/>
            <p:nvPr/>
          </p:nvSpPr>
          <p:spPr>
            <a:xfrm>
              <a:off x="8580287" y="2967941"/>
              <a:ext cx="1286700" cy="350700"/>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r>
                <a:rPr lang="en-US" sz="1200">
                  <a:solidFill>
                    <a:srgbClr val="434343"/>
                  </a:solidFill>
                </a:rPr>
                <a:t>Doc Pairwise</a:t>
              </a:r>
              <a:endParaRPr sz="1200">
                <a:solidFill>
                  <a:srgbClr val="434343"/>
                </a:solidFill>
              </a:endParaRPr>
            </a:p>
          </p:txBody>
        </p:sp>
        <p:sp>
          <p:nvSpPr>
            <p:cNvPr id="5617" name="Google Shape;5617;p133"/>
            <p:cNvSpPr/>
            <p:nvPr/>
          </p:nvSpPr>
          <p:spPr>
            <a:xfrm rot="5400000">
              <a:off x="7635885" y="4665044"/>
              <a:ext cx="1564800" cy="267900"/>
            </a:xfrm>
            <a:prstGeom prst="bentUpArrow">
              <a:avLst>
                <a:gd name="adj1" fmla="val 42840"/>
                <a:gd name="adj2" fmla="val 50000"/>
                <a:gd name="adj3" fmla="val 25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grpSp>
      <p:sp>
        <p:nvSpPr>
          <p:cNvPr id="5618" name="Google Shape;5618;p133"/>
          <p:cNvSpPr txBox="1"/>
          <p:nvPr/>
        </p:nvSpPr>
        <p:spPr>
          <a:xfrm>
            <a:off x="4390227" y="3954109"/>
            <a:ext cx="400725" cy="305550"/>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r>
              <a:rPr lang="en-US" sz="1350" i="1">
                <a:latin typeface="Times New Roman"/>
                <a:ea typeface="Times New Roman"/>
                <a:cs typeface="Times New Roman"/>
                <a:sym typeface="Times New Roman"/>
              </a:rPr>
              <a:t>s</a:t>
            </a:r>
            <a:r>
              <a:rPr lang="en-US" sz="1350" i="1" baseline="-25000">
                <a:latin typeface="Times New Roman"/>
                <a:ea typeface="Times New Roman"/>
                <a:cs typeface="Times New Roman"/>
                <a:sym typeface="Times New Roman"/>
              </a:rPr>
              <a:t>i</a:t>
            </a:r>
            <a:endParaRPr sz="1350" i="1" baseline="-25000">
              <a:latin typeface="Times New Roman"/>
              <a:ea typeface="Times New Roman"/>
              <a:cs typeface="Times New Roman"/>
              <a:sym typeface="Times New Roman"/>
            </a:endParaRPr>
          </a:p>
        </p:txBody>
      </p:sp>
      <p:sp>
        <p:nvSpPr>
          <p:cNvPr id="5619" name="Google Shape;5619;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90</a:t>
            </a:fld>
            <a:endParaRPr/>
          </a:p>
        </p:txBody>
      </p:sp>
      <p:sp>
        <p:nvSpPr>
          <p:cNvPr id="5620" name="Google Shape;5620;p133"/>
          <p:cNvSpPr txBox="1"/>
          <p:nvPr/>
        </p:nvSpPr>
        <p:spPr>
          <a:xfrm>
            <a:off x="17483" y="5678887"/>
            <a:ext cx="5425425" cy="323143"/>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1200" i="1">
                <a:solidFill>
                  <a:srgbClr val="222222"/>
                </a:solidFill>
                <a:highlight>
                  <a:srgbClr val="FFFFFF"/>
                </a:highlight>
                <a:latin typeface="Calibri"/>
                <a:ea typeface="Calibri"/>
                <a:cs typeface="Calibri"/>
                <a:sym typeface="Calibri"/>
              </a:rPr>
              <a:t>Nogueira, Yang, Cho, Lin. Multi-stage document ranking with bert. 2019.</a:t>
            </a:r>
            <a:endParaRPr sz="1200" i="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75"/>
                                        </p:tgtEl>
                                        <p:attrNameLst>
                                          <p:attrName>style.visibility</p:attrName>
                                        </p:attrNameLst>
                                      </p:cBhvr>
                                      <p:to>
                                        <p:strVal val="visible"/>
                                      </p:to>
                                    </p:set>
                                    <p:animEffect transition="in" filter="fade">
                                      <p:cBhvr>
                                        <p:cTn id="7" dur="1"/>
                                        <p:tgtEl>
                                          <p:spTgt spid="5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625"/>
        <p:cNvGrpSpPr/>
        <p:nvPr/>
      </p:nvGrpSpPr>
      <p:grpSpPr>
        <a:xfrm>
          <a:off x="0" y="0"/>
          <a:ext cx="0" cy="0"/>
          <a:chOff x="0" y="0"/>
          <a:chExt cx="0" cy="0"/>
        </a:xfrm>
      </p:grpSpPr>
      <p:sp>
        <p:nvSpPr>
          <p:cNvPr id="5626" name="Google Shape;5626;p134"/>
          <p:cNvSpPr/>
          <p:nvPr/>
        </p:nvSpPr>
        <p:spPr>
          <a:xfrm>
            <a:off x="825855" y="2074901"/>
            <a:ext cx="7984575" cy="2063700"/>
          </a:xfrm>
          <a:prstGeom prst="rect">
            <a:avLst/>
          </a:prstGeom>
          <a:solidFill>
            <a:srgbClr val="E69138"/>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625">
                <a:latin typeface="Calibri"/>
                <a:ea typeface="Calibri"/>
                <a:cs typeface="Calibri"/>
                <a:sym typeface="Calibri"/>
              </a:rPr>
              <a:t>duoBERT</a:t>
            </a:r>
            <a:endParaRPr sz="2625">
              <a:latin typeface="Calibri"/>
              <a:ea typeface="Calibri"/>
              <a:cs typeface="Calibri"/>
              <a:sym typeface="Calibri"/>
            </a:endParaRPr>
          </a:p>
        </p:txBody>
      </p:sp>
      <p:sp>
        <p:nvSpPr>
          <p:cNvPr id="5627" name="Google Shape;5627;p134"/>
          <p:cNvSpPr/>
          <p:nvPr/>
        </p:nvSpPr>
        <p:spPr>
          <a:xfrm>
            <a:off x="6449878" y="4296723"/>
            <a:ext cx="528975" cy="318150"/>
          </a:xfrm>
          <a:prstGeom prst="rect">
            <a:avLst/>
          </a:prstGeom>
          <a:gradFill>
            <a:gsLst>
              <a:gs pos="0">
                <a:srgbClr val="B4D4A5"/>
              </a:gs>
              <a:gs pos="50000">
                <a:srgbClr val="A8CD97"/>
              </a:gs>
              <a:gs pos="100000">
                <a:srgbClr val="9BC985"/>
              </a:gs>
            </a:gsLst>
            <a:lin ang="5400700"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d</a:t>
            </a:r>
            <a:r>
              <a:rPr lang="en-US" sz="1200" i="1" baseline="-25000">
                <a:solidFill>
                  <a:srgbClr val="000000"/>
                </a:solidFill>
                <a:latin typeface="Calibri"/>
                <a:ea typeface="Calibri"/>
                <a:cs typeface="Calibri"/>
                <a:sym typeface="Calibri"/>
              </a:rPr>
              <a:t>1</a:t>
            </a:r>
            <a:r>
              <a:rPr lang="en-US" sz="1200" i="1" baseline="30000">
                <a:solidFill>
                  <a:srgbClr val="000000"/>
                </a:solidFill>
                <a:latin typeface="Calibri"/>
                <a:ea typeface="Calibri"/>
                <a:cs typeface="Calibri"/>
                <a:sym typeface="Calibri"/>
              </a:rPr>
              <a:t>j</a:t>
            </a:r>
            <a:endParaRPr sz="1200" i="1" baseline="30000"/>
          </a:p>
        </p:txBody>
      </p:sp>
      <p:sp>
        <p:nvSpPr>
          <p:cNvPr id="5628" name="Google Shape;5628;p134"/>
          <p:cNvSpPr/>
          <p:nvPr/>
        </p:nvSpPr>
        <p:spPr>
          <a:xfrm>
            <a:off x="6449878" y="4632528"/>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C</a:t>
            </a:r>
            <a:endParaRPr sz="1200"/>
          </a:p>
        </p:txBody>
      </p:sp>
      <p:sp>
        <p:nvSpPr>
          <p:cNvPr id="5629" name="Google Shape;5629;p134"/>
          <p:cNvSpPr/>
          <p:nvPr/>
        </p:nvSpPr>
        <p:spPr>
          <a:xfrm>
            <a:off x="6449878" y="4963110"/>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m+6</a:t>
            </a:r>
            <a:endParaRPr sz="1200"/>
          </a:p>
        </p:txBody>
      </p:sp>
      <p:sp>
        <p:nvSpPr>
          <p:cNvPr id="5630" name="Google Shape;5630;p134"/>
          <p:cNvSpPr/>
          <p:nvPr/>
        </p:nvSpPr>
        <p:spPr>
          <a:xfrm>
            <a:off x="929676" y="2196101"/>
            <a:ext cx="528975" cy="318150"/>
          </a:xfrm>
          <a:prstGeom prst="roundRect">
            <a:avLst>
              <a:gd name="adj" fmla="val 16667"/>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T</a:t>
            </a:r>
            <a:r>
              <a:rPr lang="en-US" sz="1275" i="1" baseline="-25000">
                <a:solidFill>
                  <a:srgbClr val="000000"/>
                </a:solidFill>
                <a:latin typeface="Calibri"/>
                <a:ea typeface="Calibri"/>
                <a:cs typeface="Calibri"/>
                <a:sym typeface="Calibri"/>
              </a:rPr>
              <a:t>[CLS]</a:t>
            </a:r>
            <a:endParaRPr sz="975"/>
          </a:p>
        </p:txBody>
      </p:sp>
      <p:sp>
        <p:nvSpPr>
          <p:cNvPr id="5631" name="Google Shape;5631;p134"/>
          <p:cNvSpPr/>
          <p:nvPr/>
        </p:nvSpPr>
        <p:spPr>
          <a:xfrm>
            <a:off x="929676" y="4297851"/>
            <a:ext cx="528975" cy="31815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a:solidFill>
                  <a:srgbClr val="000000"/>
                </a:solidFill>
                <a:latin typeface="Calibri"/>
                <a:ea typeface="Calibri"/>
                <a:cs typeface="Calibri"/>
                <a:sym typeface="Calibri"/>
              </a:rPr>
              <a:t>[CLS]</a:t>
            </a:r>
            <a:endParaRPr sz="1200"/>
          </a:p>
        </p:txBody>
      </p:sp>
      <p:sp>
        <p:nvSpPr>
          <p:cNvPr id="5632" name="Google Shape;5632;p134"/>
          <p:cNvSpPr/>
          <p:nvPr/>
        </p:nvSpPr>
        <p:spPr>
          <a:xfrm>
            <a:off x="1557725" y="2196101"/>
            <a:ext cx="528975" cy="318150"/>
          </a:xfrm>
          <a:prstGeom prst="roundRect">
            <a:avLst>
              <a:gd name="adj" fmla="val 16667"/>
            </a:avLst>
          </a:prstGeom>
          <a:gradFill>
            <a:gsLst>
              <a:gs pos="0">
                <a:srgbClr val="F7BCA2"/>
              </a:gs>
              <a:gs pos="50000">
                <a:srgbClr val="F4B093"/>
              </a:gs>
              <a:gs pos="100000">
                <a:srgbClr val="F7A47F"/>
              </a:gs>
            </a:gsLst>
            <a:lin ang="5400700" scaled="0"/>
          </a:gradFill>
          <a:ln w="9525" cap="flat" cmpd="sng">
            <a:solidFill>
              <a:srgbClr val="C55A11"/>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U</a:t>
            </a:r>
            <a:r>
              <a:rPr lang="en-US" sz="1275" i="1" baseline="-25000">
                <a:solidFill>
                  <a:srgbClr val="000000"/>
                </a:solidFill>
                <a:latin typeface="Calibri"/>
                <a:ea typeface="Calibri"/>
                <a:cs typeface="Calibri"/>
                <a:sym typeface="Calibri"/>
              </a:rPr>
              <a:t>1</a:t>
            </a:r>
            <a:endParaRPr sz="975"/>
          </a:p>
        </p:txBody>
      </p:sp>
      <p:sp>
        <p:nvSpPr>
          <p:cNvPr id="5633" name="Google Shape;5633;p134"/>
          <p:cNvSpPr/>
          <p:nvPr/>
        </p:nvSpPr>
        <p:spPr>
          <a:xfrm>
            <a:off x="1557725" y="4297851"/>
            <a:ext cx="528975" cy="31815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A</a:t>
            </a:r>
            <a:r>
              <a:rPr lang="en-US" sz="1200" i="1" baseline="-250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sp>
        <p:nvSpPr>
          <p:cNvPr id="5634" name="Google Shape;5634;p134"/>
          <p:cNvSpPr/>
          <p:nvPr/>
        </p:nvSpPr>
        <p:spPr>
          <a:xfrm>
            <a:off x="2185773" y="2196101"/>
            <a:ext cx="528975" cy="318150"/>
          </a:xfrm>
          <a:prstGeom prst="roundRect">
            <a:avLst>
              <a:gd name="adj" fmla="val 16667"/>
            </a:avLst>
          </a:prstGeom>
          <a:gradFill>
            <a:gsLst>
              <a:gs pos="0">
                <a:srgbClr val="F7BCA2"/>
              </a:gs>
              <a:gs pos="50000">
                <a:srgbClr val="F4B093"/>
              </a:gs>
              <a:gs pos="100000">
                <a:srgbClr val="F7A47F"/>
              </a:gs>
            </a:gsLst>
            <a:lin ang="5400700" scaled="0"/>
          </a:gradFill>
          <a:ln w="9525" cap="flat" cmpd="sng">
            <a:solidFill>
              <a:srgbClr val="C55A11"/>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U</a:t>
            </a:r>
            <a:r>
              <a:rPr lang="en-US" sz="1275" i="1" baseline="-25000">
                <a:solidFill>
                  <a:srgbClr val="000000"/>
                </a:solidFill>
                <a:latin typeface="Calibri"/>
                <a:ea typeface="Calibri"/>
                <a:cs typeface="Calibri"/>
                <a:sym typeface="Calibri"/>
              </a:rPr>
              <a:t>2</a:t>
            </a:r>
            <a:endParaRPr sz="975"/>
          </a:p>
        </p:txBody>
      </p:sp>
      <p:sp>
        <p:nvSpPr>
          <p:cNvPr id="5635" name="Google Shape;5635;p134"/>
          <p:cNvSpPr/>
          <p:nvPr/>
        </p:nvSpPr>
        <p:spPr>
          <a:xfrm>
            <a:off x="2185773" y="4297851"/>
            <a:ext cx="528975" cy="31815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A</a:t>
            </a:r>
            <a:r>
              <a:rPr lang="en-US" sz="1200" i="1" baseline="-250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sp>
        <p:nvSpPr>
          <p:cNvPr id="5636" name="Google Shape;5636;p134"/>
          <p:cNvSpPr/>
          <p:nvPr/>
        </p:nvSpPr>
        <p:spPr>
          <a:xfrm>
            <a:off x="2813822" y="2196101"/>
            <a:ext cx="528975" cy="318150"/>
          </a:xfrm>
          <a:prstGeom prst="roundRect">
            <a:avLst>
              <a:gd name="adj" fmla="val 16667"/>
            </a:avLst>
          </a:prstGeom>
          <a:gradFill>
            <a:gsLst>
              <a:gs pos="0">
                <a:srgbClr val="F7BCA2"/>
              </a:gs>
              <a:gs pos="50000">
                <a:srgbClr val="F4B093"/>
              </a:gs>
              <a:gs pos="100000">
                <a:srgbClr val="F7A47F"/>
              </a:gs>
            </a:gsLst>
            <a:lin ang="5400700" scaled="0"/>
          </a:gradFill>
          <a:ln w="9525" cap="flat" cmpd="sng">
            <a:solidFill>
              <a:srgbClr val="C55A11"/>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U</a:t>
            </a:r>
            <a:r>
              <a:rPr lang="en-US" sz="1275" i="1" baseline="-25000">
                <a:solidFill>
                  <a:srgbClr val="000000"/>
                </a:solidFill>
                <a:latin typeface="Calibri"/>
                <a:ea typeface="Calibri"/>
                <a:cs typeface="Calibri"/>
                <a:sym typeface="Calibri"/>
              </a:rPr>
              <a:t>3</a:t>
            </a:r>
            <a:endParaRPr sz="975"/>
          </a:p>
        </p:txBody>
      </p:sp>
      <p:sp>
        <p:nvSpPr>
          <p:cNvPr id="5637" name="Google Shape;5637;p134"/>
          <p:cNvSpPr/>
          <p:nvPr/>
        </p:nvSpPr>
        <p:spPr>
          <a:xfrm>
            <a:off x="2813822" y="4297851"/>
            <a:ext cx="528975" cy="31815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A</a:t>
            </a:r>
            <a:r>
              <a:rPr lang="en-US" sz="1200" i="1" baseline="-250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sp>
        <p:nvSpPr>
          <p:cNvPr id="5638" name="Google Shape;5638;p134"/>
          <p:cNvSpPr/>
          <p:nvPr/>
        </p:nvSpPr>
        <p:spPr>
          <a:xfrm>
            <a:off x="3441870" y="2196101"/>
            <a:ext cx="528975" cy="318150"/>
          </a:xfrm>
          <a:prstGeom prst="roundRect">
            <a:avLst>
              <a:gd name="adj" fmla="val 16667"/>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T</a:t>
            </a:r>
            <a:r>
              <a:rPr lang="en-US" sz="1275" i="1" baseline="-25000">
                <a:solidFill>
                  <a:srgbClr val="000000"/>
                </a:solidFill>
                <a:latin typeface="Calibri"/>
                <a:ea typeface="Calibri"/>
                <a:cs typeface="Calibri"/>
                <a:sym typeface="Calibri"/>
              </a:rPr>
              <a:t>[SEP1]</a:t>
            </a:r>
            <a:endParaRPr sz="975"/>
          </a:p>
        </p:txBody>
      </p:sp>
      <p:sp>
        <p:nvSpPr>
          <p:cNvPr id="5639" name="Google Shape;5639;p134"/>
          <p:cNvSpPr/>
          <p:nvPr/>
        </p:nvSpPr>
        <p:spPr>
          <a:xfrm>
            <a:off x="929676"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E</a:t>
            </a:r>
            <a:r>
              <a:rPr lang="en-US" sz="1275" i="1" baseline="-25000">
                <a:solidFill>
                  <a:srgbClr val="000000"/>
                </a:solidFill>
                <a:latin typeface="Calibri"/>
                <a:ea typeface="Calibri"/>
                <a:cs typeface="Calibri"/>
                <a:sym typeface="Calibri"/>
              </a:rPr>
              <a:t>[CLS]</a:t>
            </a:r>
            <a:endParaRPr sz="975"/>
          </a:p>
        </p:txBody>
      </p:sp>
      <p:sp>
        <p:nvSpPr>
          <p:cNvPr id="5640" name="Google Shape;5640;p134"/>
          <p:cNvSpPr/>
          <p:nvPr/>
        </p:nvSpPr>
        <p:spPr>
          <a:xfrm>
            <a:off x="3441870" y="4297851"/>
            <a:ext cx="528975" cy="31815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a:solidFill>
                  <a:srgbClr val="000000"/>
                </a:solidFill>
                <a:latin typeface="Calibri"/>
                <a:ea typeface="Calibri"/>
                <a:cs typeface="Calibri"/>
                <a:sym typeface="Calibri"/>
              </a:rPr>
              <a:t>[SEP]</a:t>
            </a:r>
            <a:endParaRPr sz="1200"/>
          </a:p>
        </p:txBody>
      </p:sp>
      <p:sp>
        <p:nvSpPr>
          <p:cNvPr id="5641" name="Google Shape;5641;p134"/>
          <p:cNvSpPr/>
          <p:nvPr/>
        </p:nvSpPr>
        <p:spPr>
          <a:xfrm>
            <a:off x="4069918" y="2196101"/>
            <a:ext cx="528975" cy="31815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V</a:t>
            </a:r>
            <a:r>
              <a:rPr lang="en-US" sz="1275" i="1" baseline="-25000">
                <a:solidFill>
                  <a:srgbClr val="000000"/>
                </a:solidFill>
                <a:latin typeface="Calibri"/>
                <a:ea typeface="Calibri"/>
                <a:cs typeface="Calibri"/>
                <a:sym typeface="Calibri"/>
              </a:rPr>
              <a:t>1</a:t>
            </a:r>
            <a:endParaRPr sz="975"/>
          </a:p>
        </p:txBody>
      </p:sp>
      <p:sp>
        <p:nvSpPr>
          <p:cNvPr id="5642" name="Google Shape;5642;p134"/>
          <p:cNvSpPr/>
          <p:nvPr/>
        </p:nvSpPr>
        <p:spPr>
          <a:xfrm>
            <a:off x="1557725"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E</a:t>
            </a:r>
            <a:r>
              <a:rPr lang="en-US" sz="1275" i="1" baseline="-25000">
                <a:solidFill>
                  <a:srgbClr val="000000"/>
                </a:solidFill>
                <a:latin typeface="Calibri"/>
                <a:ea typeface="Calibri"/>
                <a:cs typeface="Calibri"/>
                <a:sym typeface="Calibri"/>
              </a:rPr>
              <a:t>1</a:t>
            </a:r>
            <a:endParaRPr sz="975"/>
          </a:p>
        </p:txBody>
      </p:sp>
      <p:sp>
        <p:nvSpPr>
          <p:cNvPr id="5643" name="Google Shape;5643;p134"/>
          <p:cNvSpPr/>
          <p:nvPr/>
        </p:nvSpPr>
        <p:spPr>
          <a:xfrm>
            <a:off x="4069918" y="4297851"/>
            <a:ext cx="528975" cy="31815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B</a:t>
            </a:r>
            <a:r>
              <a:rPr lang="en-US" sz="1200" i="1" baseline="-250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sp>
        <p:nvSpPr>
          <p:cNvPr id="5644" name="Google Shape;5644;p134"/>
          <p:cNvSpPr/>
          <p:nvPr/>
        </p:nvSpPr>
        <p:spPr>
          <a:xfrm>
            <a:off x="5193899" y="2196101"/>
            <a:ext cx="528975" cy="318150"/>
          </a:xfrm>
          <a:prstGeom prst="roundRect">
            <a:avLst>
              <a:gd name="adj" fmla="val 16667"/>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V</a:t>
            </a:r>
            <a:r>
              <a:rPr lang="en-US" sz="1275" i="1" baseline="-25000">
                <a:solidFill>
                  <a:srgbClr val="000000"/>
                </a:solidFill>
                <a:latin typeface="Calibri"/>
                <a:ea typeface="Calibri"/>
                <a:cs typeface="Calibri"/>
                <a:sym typeface="Calibri"/>
              </a:rPr>
              <a:t>m</a:t>
            </a:r>
            <a:endParaRPr sz="975"/>
          </a:p>
        </p:txBody>
      </p:sp>
      <p:sp>
        <p:nvSpPr>
          <p:cNvPr id="5645" name="Google Shape;5645;p134"/>
          <p:cNvSpPr/>
          <p:nvPr/>
        </p:nvSpPr>
        <p:spPr>
          <a:xfrm>
            <a:off x="2185773"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E</a:t>
            </a:r>
            <a:r>
              <a:rPr lang="en-US" sz="1275" i="1" baseline="-25000">
                <a:solidFill>
                  <a:srgbClr val="000000"/>
                </a:solidFill>
                <a:latin typeface="Calibri"/>
                <a:ea typeface="Calibri"/>
                <a:cs typeface="Calibri"/>
                <a:sym typeface="Calibri"/>
              </a:rPr>
              <a:t>2</a:t>
            </a:r>
            <a:endParaRPr sz="975"/>
          </a:p>
        </p:txBody>
      </p:sp>
      <p:sp>
        <p:nvSpPr>
          <p:cNvPr id="5646" name="Google Shape;5646;p134"/>
          <p:cNvSpPr/>
          <p:nvPr/>
        </p:nvSpPr>
        <p:spPr>
          <a:xfrm>
            <a:off x="5193899" y="4297851"/>
            <a:ext cx="528975" cy="31815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B</a:t>
            </a:r>
            <a:r>
              <a:rPr lang="en-US" sz="1200" i="1" baseline="-250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sp>
        <p:nvSpPr>
          <p:cNvPr id="5647" name="Google Shape;5647;p134"/>
          <p:cNvSpPr/>
          <p:nvPr/>
        </p:nvSpPr>
        <p:spPr>
          <a:xfrm>
            <a:off x="5826422" y="2196101"/>
            <a:ext cx="528975" cy="318150"/>
          </a:xfrm>
          <a:prstGeom prst="roundRect">
            <a:avLst>
              <a:gd name="adj" fmla="val 16667"/>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T</a:t>
            </a:r>
            <a:r>
              <a:rPr lang="en-US" sz="1275" i="1" baseline="-25000">
                <a:solidFill>
                  <a:srgbClr val="000000"/>
                </a:solidFill>
                <a:latin typeface="Calibri"/>
                <a:ea typeface="Calibri"/>
                <a:cs typeface="Calibri"/>
                <a:sym typeface="Calibri"/>
              </a:rPr>
              <a:t>[SEP2]</a:t>
            </a:r>
            <a:endParaRPr sz="975"/>
          </a:p>
        </p:txBody>
      </p:sp>
      <p:sp>
        <p:nvSpPr>
          <p:cNvPr id="5648" name="Google Shape;5648;p134"/>
          <p:cNvSpPr/>
          <p:nvPr/>
        </p:nvSpPr>
        <p:spPr>
          <a:xfrm>
            <a:off x="2813822"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E</a:t>
            </a:r>
            <a:r>
              <a:rPr lang="en-US" sz="1275" i="1" baseline="-25000">
                <a:solidFill>
                  <a:srgbClr val="000000"/>
                </a:solidFill>
                <a:latin typeface="Calibri"/>
                <a:ea typeface="Calibri"/>
                <a:cs typeface="Calibri"/>
                <a:sym typeface="Calibri"/>
              </a:rPr>
              <a:t>3</a:t>
            </a:r>
            <a:endParaRPr sz="975"/>
          </a:p>
        </p:txBody>
      </p:sp>
      <p:sp>
        <p:nvSpPr>
          <p:cNvPr id="5649" name="Google Shape;5649;p134"/>
          <p:cNvSpPr/>
          <p:nvPr/>
        </p:nvSpPr>
        <p:spPr>
          <a:xfrm>
            <a:off x="6454469" y="2196101"/>
            <a:ext cx="528975" cy="318150"/>
          </a:xfrm>
          <a:prstGeom prst="roundRect">
            <a:avLst>
              <a:gd name="adj" fmla="val 16667"/>
            </a:avLst>
          </a:prstGeom>
          <a:solidFill>
            <a:srgbClr val="B4A7D6"/>
          </a:solidFill>
          <a:ln w="9525" cap="flat" cmpd="sng">
            <a:solidFill>
              <a:srgbClr val="8E7CC3"/>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X</a:t>
            </a:r>
            <a:r>
              <a:rPr lang="en-US" sz="1275" i="1" baseline="-25000">
                <a:solidFill>
                  <a:srgbClr val="000000"/>
                </a:solidFill>
                <a:latin typeface="Calibri"/>
                <a:ea typeface="Calibri"/>
                <a:cs typeface="Calibri"/>
                <a:sym typeface="Calibri"/>
              </a:rPr>
              <a:t>1</a:t>
            </a:r>
            <a:endParaRPr sz="975"/>
          </a:p>
        </p:txBody>
      </p:sp>
      <p:sp>
        <p:nvSpPr>
          <p:cNvPr id="5650" name="Google Shape;5650;p134"/>
          <p:cNvSpPr/>
          <p:nvPr/>
        </p:nvSpPr>
        <p:spPr>
          <a:xfrm>
            <a:off x="929676" y="4297851"/>
            <a:ext cx="528975" cy="31815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a:solidFill>
                  <a:srgbClr val="000000"/>
                </a:solidFill>
                <a:latin typeface="Calibri"/>
                <a:ea typeface="Calibri"/>
                <a:cs typeface="Calibri"/>
                <a:sym typeface="Calibri"/>
              </a:rPr>
              <a:t>[CLS]</a:t>
            </a:r>
            <a:endParaRPr sz="1200"/>
          </a:p>
        </p:txBody>
      </p:sp>
      <p:sp>
        <p:nvSpPr>
          <p:cNvPr id="5651" name="Google Shape;5651;p134"/>
          <p:cNvSpPr/>
          <p:nvPr/>
        </p:nvSpPr>
        <p:spPr>
          <a:xfrm>
            <a:off x="3441870"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E</a:t>
            </a:r>
            <a:r>
              <a:rPr lang="en-US" sz="1275" i="1" baseline="-25000">
                <a:solidFill>
                  <a:srgbClr val="000000"/>
                </a:solidFill>
                <a:latin typeface="Calibri"/>
                <a:ea typeface="Calibri"/>
                <a:cs typeface="Calibri"/>
                <a:sym typeface="Calibri"/>
              </a:rPr>
              <a:t>[SEP1]</a:t>
            </a:r>
            <a:endParaRPr sz="975"/>
          </a:p>
        </p:txBody>
      </p:sp>
      <p:sp>
        <p:nvSpPr>
          <p:cNvPr id="5652" name="Google Shape;5652;p134"/>
          <p:cNvSpPr/>
          <p:nvPr/>
        </p:nvSpPr>
        <p:spPr>
          <a:xfrm>
            <a:off x="1557725" y="4297851"/>
            <a:ext cx="528975" cy="31815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q</a:t>
            </a:r>
            <a:r>
              <a:rPr lang="en-US" sz="1200" i="1" baseline="-250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sp>
        <p:nvSpPr>
          <p:cNvPr id="5653" name="Google Shape;5653;p134"/>
          <p:cNvSpPr/>
          <p:nvPr/>
        </p:nvSpPr>
        <p:spPr>
          <a:xfrm>
            <a:off x="2185773" y="4297851"/>
            <a:ext cx="528975" cy="31815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q</a:t>
            </a:r>
            <a:r>
              <a:rPr lang="en-US" sz="1200" i="1" baseline="-250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sp>
        <p:nvSpPr>
          <p:cNvPr id="5654" name="Google Shape;5654;p134"/>
          <p:cNvSpPr/>
          <p:nvPr/>
        </p:nvSpPr>
        <p:spPr>
          <a:xfrm>
            <a:off x="4069918"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F</a:t>
            </a:r>
            <a:r>
              <a:rPr lang="en-US" sz="1275" i="1" baseline="-25000">
                <a:solidFill>
                  <a:srgbClr val="000000"/>
                </a:solidFill>
                <a:latin typeface="Calibri"/>
                <a:ea typeface="Calibri"/>
                <a:cs typeface="Calibri"/>
                <a:sym typeface="Calibri"/>
              </a:rPr>
              <a:t>1</a:t>
            </a:r>
            <a:endParaRPr sz="975"/>
          </a:p>
        </p:txBody>
      </p:sp>
      <p:sp>
        <p:nvSpPr>
          <p:cNvPr id="5655" name="Google Shape;5655;p134"/>
          <p:cNvSpPr/>
          <p:nvPr/>
        </p:nvSpPr>
        <p:spPr>
          <a:xfrm>
            <a:off x="2813822" y="4297851"/>
            <a:ext cx="528975" cy="31815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q</a:t>
            </a:r>
            <a:r>
              <a:rPr lang="en-US" sz="1200" i="1" baseline="-250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sp>
        <p:nvSpPr>
          <p:cNvPr id="5656" name="Google Shape;5656;p134"/>
          <p:cNvSpPr/>
          <p:nvPr/>
        </p:nvSpPr>
        <p:spPr>
          <a:xfrm>
            <a:off x="3441870" y="4297851"/>
            <a:ext cx="528975" cy="318150"/>
          </a:xfrm>
          <a:prstGeom prst="rect">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a:solidFill>
                  <a:srgbClr val="000000"/>
                </a:solidFill>
                <a:latin typeface="Calibri"/>
                <a:ea typeface="Calibri"/>
                <a:cs typeface="Calibri"/>
                <a:sym typeface="Calibri"/>
              </a:rPr>
              <a:t>[SEP]</a:t>
            </a:r>
            <a:endParaRPr sz="1200">
              <a:solidFill>
                <a:srgbClr val="000000"/>
              </a:solidFill>
              <a:latin typeface="Calibri"/>
              <a:ea typeface="Calibri"/>
              <a:cs typeface="Calibri"/>
              <a:sym typeface="Calibri"/>
            </a:endParaRPr>
          </a:p>
        </p:txBody>
      </p:sp>
      <p:sp>
        <p:nvSpPr>
          <p:cNvPr id="5657" name="Google Shape;5657;p134"/>
          <p:cNvSpPr/>
          <p:nvPr/>
        </p:nvSpPr>
        <p:spPr>
          <a:xfrm>
            <a:off x="5193899"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F</a:t>
            </a:r>
            <a:r>
              <a:rPr lang="en-US" sz="1275" i="1" baseline="-25000">
                <a:solidFill>
                  <a:srgbClr val="000000"/>
                </a:solidFill>
                <a:latin typeface="Calibri"/>
                <a:ea typeface="Calibri"/>
                <a:cs typeface="Calibri"/>
                <a:sym typeface="Calibri"/>
              </a:rPr>
              <a:t>m</a:t>
            </a:r>
            <a:endParaRPr sz="975"/>
          </a:p>
        </p:txBody>
      </p:sp>
      <p:sp>
        <p:nvSpPr>
          <p:cNvPr id="5658" name="Google Shape;5658;p134"/>
          <p:cNvSpPr/>
          <p:nvPr/>
        </p:nvSpPr>
        <p:spPr>
          <a:xfrm>
            <a:off x="4069918" y="4297851"/>
            <a:ext cx="528975" cy="31815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d</a:t>
            </a:r>
            <a:r>
              <a:rPr lang="en-US" sz="1200" i="1" baseline="-25000">
                <a:solidFill>
                  <a:srgbClr val="000000"/>
                </a:solidFill>
                <a:latin typeface="Calibri"/>
                <a:ea typeface="Calibri"/>
                <a:cs typeface="Calibri"/>
                <a:sym typeface="Calibri"/>
              </a:rPr>
              <a:t>1</a:t>
            </a:r>
            <a:r>
              <a:rPr lang="en-US" sz="1200" i="1" baseline="30000">
                <a:solidFill>
                  <a:srgbClr val="000000"/>
                </a:solidFill>
                <a:latin typeface="Calibri"/>
                <a:ea typeface="Calibri"/>
                <a:cs typeface="Calibri"/>
                <a:sym typeface="Calibri"/>
              </a:rPr>
              <a:t>i</a:t>
            </a:r>
            <a:endParaRPr sz="1200" i="1" baseline="30000">
              <a:solidFill>
                <a:srgbClr val="000000"/>
              </a:solidFill>
              <a:latin typeface="Calibri"/>
              <a:ea typeface="Calibri"/>
              <a:cs typeface="Calibri"/>
              <a:sym typeface="Calibri"/>
            </a:endParaRPr>
          </a:p>
        </p:txBody>
      </p:sp>
      <p:sp>
        <p:nvSpPr>
          <p:cNvPr id="5659" name="Google Shape;5659;p134"/>
          <p:cNvSpPr/>
          <p:nvPr/>
        </p:nvSpPr>
        <p:spPr>
          <a:xfrm>
            <a:off x="5193899" y="4297851"/>
            <a:ext cx="528975" cy="31815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d</a:t>
            </a:r>
            <a:r>
              <a:rPr lang="en-US" sz="1200" i="1" baseline="-25000">
                <a:solidFill>
                  <a:srgbClr val="000000"/>
                </a:solidFill>
                <a:latin typeface="Calibri"/>
                <a:ea typeface="Calibri"/>
                <a:cs typeface="Calibri"/>
                <a:sym typeface="Calibri"/>
              </a:rPr>
              <a:t>m</a:t>
            </a:r>
            <a:r>
              <a:rPr lang="en-US" sz="1200" i="1" baseline="30000">
                <a:solidFill>
                  <a:srgbClr val="000000"/>
                </a:solidFill>
                <a:latin typeface="Calibri"/>
                <a:ea typeface="Calibri"/>
                <a:cs typeface="Calibri"/>
                <a:sym typeface="Calibri"/>
              </a:rPr>
              <a:t>i</a:t>
            </a:r>
            <a:endParaRPr sz="1200" i="1">
              <a:solidFill>
                <a:srgbClr val="000000"/>
              </a:solidFill>
              <a:latin typeface="Calibri"/>
              <a:ea typeface="Calibri"/>
              <a:cs typeface="Calibri"/>
              <a:sym typeface="Calibri"/>
            </a:endParaRPr>
          </a:p>
        </p:txBody>
      </p:sp>
      <p:sp>
        <p:nvSpPr>
          <p:cNvPr id="5660" name="Google Shape;5660;p134"/>
          <p:cNvSpPr/>
          <p:nvPr/>
        </p:nvSpPr>
        <p:spPr>
          <a:xfrm>
            <a:off x="5826422"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E</a:t>
            </a:r>
            <a:r>
              <a:rPr lang="en-US" sz="1275" i="1" baseline="-25000">
                <a:solidFill>
                  <a:srgbClr val="000000"/>
                </a:solidFill>
                <a:latin typeface="Calibri"/>
                <a:ea typeface="Calibri"/>
                <a:cs typeface="Calibri"/>
                <a:sym typeface="Calibri"/>
              </a:rPr>
              <a:t>[SEP2]</a:t>
            </a:r>
            <a:endParaRPr sz="975"/>
          </a:p>
        </p:txBody>
      </p:sp>
      <p:sp>
        <p:nvSpPr>
          <p:cNvPr id="5661" name="Google Shape;5661;p134"/>
          <p:cNvSpPr/>
          <p:nvPr/>
        </p:nvSpPr>
        <p:spPr>
          <a:xfrm>
            <a:off x="929676" y="4633655"/>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A</a:t>
            </a:r>
            <a:endParaRPr sz="1200"/>
          </a:p>
        </p:txBody>
      </p:sp>
      <p:sp>
        <p:nvSpPr>
          <p:cNvPr id="5662" name="Google Shape;5662;p134"/>
          <p:cNvSpPr/>
          <p:nvPr/>
        </p:nvSpPr>
        <p:spPr>
          <a:xfrm>
            <a:off x="6454469"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G</a:t>
            </a:r>
            <a:r>
              <a:rPr lang="en-US" sz="1275" i="1" baseline="-25000">
                <a:solidFill>
                  <a:srgbClr val="000000"/>
                </a:solidFill>
                <a:latin typeface="Calibri"/>
                <a:ea typeface="Calibri"/>
                <a:cs typeface="Calibri"/>
                <a:sym typeface="Calibri"/>
              </a:rPr>
              <a:t>1</a:t>
            </a:r>
            <a:endParaRPr sz="975"/>
          </a:p>
        </p:txBody>
      </p:sp>
      <p:sp>
        <p:nvSpPr>
          <p:cNvPr id="5663" name="Google Shape;5663;p134"/>
          <p:cNvSpPr/>
          <p:nvPr/>
        </p:nvSpPr>
        <p:spPr>
          <a:xfrm>
            <a:off x="1557725" y="4633655"/>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A</a:t>
            </a:r>
            <a:endParaRPr sz="1200"/>
          </a:p>
        </p:txBody>
      </p:sp>
      <p:sp>
        <p:nvSpPr>
          <p:cNvPr id="5664" name="Google Shape;5664;p134"/>
          <p:cNvSpPr/>
          <p:nvPr/>
        </p:nvSpPr>
        <p:spPr>
          <a:xfrm>
            <a:off x="2185773" y="4633655"/>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A</a:t>
            </a:r>
            <a:endParaRPr sz="1200"/>
          </a:p>
        </p:txBody>
      </p:sp>
      <p:sp>
        <p:nvSpPr>
          <p:cNvPr id="5665" name="Google Shape;5665;p134"/>
          <p:cNvSpPr/>
          <p:nvPr/>
        </p:nvSpPr>
        <p:spPr>
          <a:xfrm>
            <a:off x="2813822" y="4633655"/>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A</a:t>
            </a:r>
            <a:endParaRPr sz="1200"/>
          </a:p>
        </p:txBody>
      </p:sp>
      <p:sp>
        <p:nvSpPr>
          <p:cNvPr id="5666" name="Google Shape;5666;p134"/>
          <p:cNvSpPr/>
          <p:nvPr/>
        </p:nvSpPr>
        <p:spPr>
          <a:xfrm>
            <a:off x="3441870" y="4633655"/>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A</a:t>
            </a:r>
            <a:endParaRPr sz="1200"/>
          </a:p>
        </p:txBody>
      </p:sp>
      <p:sp>
        <p:nvSpPr>
          <p:cNvPr id="5667" name="Google Shape;5667;p134"/>
          <p:cNvSpPr/>
          <p:nvPr/>
        </p:nvSpPr>
        <p:spPr>
          <a:xfrm>
            <a:off x="4069918" y="4633655"/>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B</a:t>
            </a:r>
            <a:endParaRPr sz="1200"/>
          </a:p>
        </p:txBody>
      </p:sp>
      <p:sp>
        <p:nvSpPr>
          <p:cNvPr id="5668" name="Google Shape;5668;p134"/>
          <p:cNvSpPr/>
          <p:nvPr/>
        </p:nvSpPr>
        <p:spPr>
          <a:xfrm>
            <a:off x="5193899" y="4633655"/>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B</a:t>
            </a:r>
            <a:endParaRPr sz="1200"/>
          </a:p>
        </p:txBody>
      </p:sp>
      <p:sp>
        <p:nvSpPr>
          <p:cNvPr id="5669" name="Google Shape;5669;p134"/>
          <p:cNvSpPr/>
          <p:nvPr/>
        </p:nvSpPr>
        <p:spPr>
          <a:xfrm>
            <a:off x="929676" y="4964238"/>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0</a:t>
            </a:r>
            <a:endParaRPr sz="1200"/>
          </a:p>
        </p:txBody>
      </p:sp>
      <p:sp>
        <p:nvSpPr>
          <p:cNvPr id="5670" name="Google Shape;5670;p134"/>
          <p:cNvSpPr/>
          <p:nvPr/>
        </p:nvSpPr>
        <p:spPr>
          <a:xfrm>
            <a:off x="1557725" y="4964238"/>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1</a:t>
            </a:r>
            <a:endParaRPr sz="1200"/>
          </a:p>
        </p:txBody>
      </p:sp>
      <p:sp>
        <p:nvSpPr>
          <p:cNvPr id="5671" name="Google Shape;5671;p134"/>
          <p:cNvSpPr/>
          <p:nvPr/>
        </p:nvSpPr>
        <p:spPr>
          <a:xfrm>
            <a:off x="2185773" y="4964238"/>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2</a:t>
            </a:r>
            <a:endParaRPr sz="1200"/>
          </a:p>
        </p:txBody>
      </p:sp>
      <p:sp>
        <p:nvSpPr>
          <p:cNvPr id="5672" name="Google Shape;5672;p134"/>
          <p:cNvSpPr/>
          <p:nvPr/>
        </p:nvSpPr>
        <p:spPr>
          <a:xfrm>
            <a:off x="2813822" y="4964238"/>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3</a:t>
            </a:r>
            <a:endParaRPr sz="1200"/>
          </a:p>
        </p:txBody>
      </p:sp>
      <p:sp>
        <p:nvSpPr>
          <p:cNvPr id="5673" name="Google Shape;5673;p134"/>
          <p:cNvSpPr/>
          <p:nvPr/>
        </p:nvSpPr>
        <p:spPr>
          <a:xfrm>
            <a:off x="3441870" y="4964238"/>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4</a:t>
            </a:r>
            <a:endParaRPr sz="1200"/>
          </a:p>
        </p:txBody>
      </p:sp>
      <p:sp>
        <p:nvSpPr>
          <p:cNvPr id="5674" name="Google Shape;5674;p134"/>
          <p:cNvSpPr/>
          <p:nvPr/>
        </p:nvSpPr>
        <p:spPr>
          <a:xfrm>
            <a:off x="4069918" y="4964238"/>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5</a:t>
            </a:r>
            <a:endParaRPr sz="1200"/>
          </a:p>
        </p:txBody>
      </p:sp>
      <p:sp>
        <p:nvSpPr>
          <p:cNvPr id="5675" name="Google Shape;5675;p134"/>
          <p:cNvSpPr/>
          <p:nvPr/>
        </p:nvSpPr>
        <p:spPr>
          <a:xfrm>
            <a:off x="5193899" y="4964238"/>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m+4</a:t>
            </a:r>
            <a:endParaRPr sz="1200"/>
          </a:p>
        </p:txBody>
      </p:sp>
      <p:sp>
        <p:nvSpPr>
          <p:cNvPr id="5676" name="Google Shape;5676;p134"/>
          <p:cNvSpPr/>
          <p:nvPr/>
        </p:nvSpPr>
        <p:spPr>
          <a:xfrm>
            <a:off x="935831"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77" name="Google Shape;5677;p134"/>
          <p:cNvSpPr/>
          <p:nvPr/>
        </p:nvSpPr>
        <p:spPr>
          <a:xfrm>
            <a:off x="1563879"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78" name="Google Shape;5678;p134"/>
          <p:cNvSpPr/>
          <p:nvPr/>
        </p:nvSpPr>
        <p:spPr>
          <a:xfrm>
            <a:off x="2191927"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79" name="Google Shape;5679;p134"/>
          <p:cNvSpPr/>
          <p:nvPr/>
        </p:nvSpPr>
        <p:spPr>
          <a:xfrm>
            <a:off x="2819975"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0" name="Google Shape;5680;p134"/>
          <p:cNvSpPr/>
          <p:nvPr/>
        </p:nvSpPr>
        <p:spPr>
          <a:xfrm>
            <a:off x="3448024"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1" name="Google Shape;5681;p134"/>
          <p:cNvSpPr/>
          <p:nvPr/>
        </p:nvSpPr>
        <p:spPr>
          <a:xfrm>
            <a:off x="4076072"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2" name="Google Shape;5682;p134"/>
          <p:cNvSpPr/>
          <p:nvPr/>
        </p:nvSpPr>
        <p:spPr>
          <a:xfrm>
            <a:off x="5200053"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3" name="Google Shape;5683;p134"/>
          <p:cNvSpPr/>
          <p:nvPr/>
        </p:nvSpPr>
        <p:spPr>
          <a:xfrm>
            <a:off x="6456150"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4" name="Google Shape;5684;p134"/>
          <p:cNvSpPr/>
          <p:nvPr/>
        </p:nvSpPr>
        <p:spPr>
          <a:xfrm>
            <a:off x="935831"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5" name="Google Shape;5685;p134"/>
          <p:cNvSpPr/>
          <p:nvPr/>
        </p:nvSpPr>
        <p:spPr>
          <a:xfrm>
            <a:off x="1563879"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6" name="Google Shape;5686;p134"/>
          <p:cNvSpPr/>
          <p:nvPr/>
        </p:nvSpPr>
        <p:spPr>
          <a:xfrm>
            <a:off x="2191927"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7" name="Google Shape;5687;p134"/>
          <p:cNvSpPr/>
          <p:nvPr/>
        </p:nvSpPr>
        <p:spPr>
          <a:xfrm>
            <a:off x="2819975"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8" name="Google Shape;5688;p134"/>
          <p:cNvSpPr/>
          <p:nvPr/>
        </p:nvSpPr>
        <p:spPr>
          <a:xfrm>
            <a:off x="3448024"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89" name="Google Shape;5689;p134"/>
          <p:cNvSpPr/>
          <p:nvPr/>
        </p:nvSpPr>
        <p:spPr>
          <a:xfrm>
            <a:off x="4076072"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90" name="Google Shape;5690;p134"/>
          <p:cNvSpPr/>
          <p:nvPr/>
        </p:nvSpPr>
        <p:spPr>
          <a:xfrm>
            <a:off x="5200053"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91" name="Google Shape;5691;p134"/>
          <p:cNvSpPr/>
          <p:nvPr/>
        </p:nvSpPr>
        <p:spPr>
          <a:xfrm>
            <a:off x="6456150"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92" name="Google Shape;5692;p134"/>
          <p:cNvSpPr txBox="1"/>
          <p:nvPr/>
        </p:nvSpPr>
        <p:spPr>
          <a:xfrm>
            <a:off x="199331" y="4298114"/>
            <a:ext cx="686250" cy="323135"/>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825">
                <a:solidFill>
                  <a:srgbClr val="000000"/>
                </a:solidFill>
                <a:latin typeface="Calibri"/>
                <a:ea typeface="Calibri"/>
                <a:cs typeface="Calibri"/>
                <a:sym typeface="Calibri"/>
              </a:rPr>
              <a:t>Token</a:t>
            </a:r>
            <a:endParaRPr sz="975"/>
          </a:p>
          <a:p>
            <a:pPr>
              <a:spcBef>
                <a:spcPts val="0"/>
              </a:spcBef>
              <a:spcAft>
                <a:spcPts val="0"/>
              </a:spcAft>
            </a:pPr>
            <a:r>
              <a:rPr lang="en-US" sz="825">
                <a:solidFill>
                  <a:srgbClr val="000000"/>
                </a:solidFill>
                <a:latin typeface="Calibri"/>
                <a:ea typeface="Calibri"/>
                <a:cs typeface="Calibri"/>
                <a:sym typeface="Calibri"/>
              </a:rPr>
              <a:t>Embeddings</a:t>
            </a:r>
            <a:endParaRPr sz="975"/>
          </a:p>
        </p:txBody>
      </p:sp>
      <p:sp>
        <p:nvSpPr>
          <p:cNvPr id="5693" name="Google Shape;5693;p134"/>
          <p:cNvSpPr txBox="1"/>
          <p:nvPr/>
        </p:nvSpPr>
        <p:spPr>
          <a:xfrm>
            <a:off x="199331" y="4640393"/>
            <a:ext cx="686250" cy="323135"/>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825">
                <a:solidFill>
                  <a:srgbClr val="000000"/>
                </a:solidFill>
                <a:latin typeface="Calibri"/>
                <a:ea typeface="Calibri"/>
                <a:cs typeface="Calibri"/>
                <a:sym typeface="Calibri"/>
              </a:rPr>
              <a:t>Segment</a:t>
            </a:r>
            <a:endParaRPr sz="975"/>
          </a:p>
          <a:p>
            <a:pPr>
              <a:spcBef>
                <a:spcPts val="0"/>
              </a:spcBef>
              <a:spcAft>
                <a:spcPts val="0"/>
              </a:spcAft>
            </a:pPr>
            <a:r>
              <a:rPr lang="en-US" sz="825">
                <a:solidFill>
                  <a:srgbClr val="000000"/>
                </a:solidFill>
                <a:latin typeface="Calibri"/>
                <a:ea typeface="Calibri"/>
                <a:cs typeface="Calibri"/>
                <a:sym typeface="Calibri"/>
              </a:rPr>
              <a:t>Embeddings</a:t>
            </a:r>
            <a:endParaRPr sz="975"/>
          </a:p>
        </p:txBody>
      </p:sp>
      <p:sp>
        <p:nvSpPr>
          <p:cNvPr id="5694" name="Google Shape;5694;p134"/>
          <p:cNvSpPr txBox="1"/>
          <p:nvPr/>
        </p:nvSpPr>
        <p:spPr>
          <a:xfrm>
            <a:off x="199331" y="4982672"/>
            <a:ext cx="686250" cy="323135"/>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825">
                <a:solidFill>
                  <a:srgbClr val="000000"/>
                </a:solidFill>
                <a:latin typeface="Calibri"/>
                <a:ea typeface="Calibri"/>
                <a:cs typeface="Calibri"/>
                <a:sym typeface="Calibri"/>
              </a:rPr>
              <a:t>Position</a:t>
            </a:r>
            <a:endParaRPr sz="975"/>
          </a:p>
          <a:p>
            <a:pPr>
              <a:spcBef>
                <a:spcPts val="0"/>
              </a:spcBef>
              <a:spcAft>
                <a:spcPts val="0"/>
              </a:spcAft>
            </a:pPr>
            <a:r>
              <a:rPr lang="en-US" sz="825">
                <a:solidFill>
                  <a:srgbClr val="000000"/>
                </a:solidFill>
                <a:latin typeface="Calibri"/>
                <a:ea typeface="Calibri"/>
                <a:cs typeface="Calibri"/>
                <a:sym typeface="Calibri"/>
              </a:rPr>
              <a:t>Embeddings</a:t>
            </a:r>
            <a:endParaRPr sz="975"/>
          </a:p>
        </p:txBody>
      </p:sp>
      <p:sp>
        <p:nvSpPr>
          <p:cNvPr id="5695" name="Google Shape;5695;p134"/>
          <p:cNvSpPr/>
          <p:nvPr/>
        </p:nvSpPr>
        <p:spPr>
          <a:xfrm>
            <a:off x="5821829" y="4296723"/>
            <a:ext cx="528975" cy="318150"/>
          </a:xfrm>
          <a:prstGeom prst="rect">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a:solidFill>
                  <a:srgbClr val="000000"/>
                </a:solidFill>
                <a:latin typeface="Calibri"/>
                <a:ea typeface="Calibri"/>
                <a:cs typeface="Calibri"/>
                <a:sym typeface="Calibri"/>
              </a:rPr>
              <a:t>[SEP]</a:t>
            </a:r>
            <a:endParaRPr sz="1200">
              <a:solidFill>
                <a:srgbClr val="000000"/>
              </a:solidFill>
              <a:latin typeface="Calibri"/>
              <a:ea typeface="Calibri"/>
              <a:cs typeface="Calibri"/>
              <a:sym typeface="Calibri"/>
            </a:endParaRPr>
          </a:p>
        </p:txBody>
      </p:sp>
      <p:sp>
        <p:nvSpPr>
          <p:cNvPr id="5696" name="Google Shape;5696;p134"/>
          <p:cNvSpPr/>
          <p:nvPr/>
        </p:nvSpPr>
        <p:spPr>
          <a:xfrm>
            <a:off x="5821829" y="4632528"/>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B</a:t>
            </a:r>
            <a:endParaRPr sz="1200"/>
          </a:p>
        </p:txBody>
      </p:sp>
      <p:sp>
        <p:nvSpPr>
          <p:cNvPr id="5697" name="Google Shape;5697;p134"/>
          <p:cNvSpPr/>
          <p:nvPr/>
        </p:nvSpPr>
        <p:spPr>
          <a:xfrm>
            <a:off x="5821829" y="4963110"/>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m+5</a:t>
            </a:r>
            <a:endParaRPr sz="1200"/>
          </a:p>
        </p:txBody>
      </p:sp>
      <p:sp>
        <p:nvSpPr>
          <p:cNvPr id="5698" name="Google Shape;5698;p134"/>
          <p:cNvSpPr/>
          <p:nvPr/>
        </p:nvSpPr>
        <p:spPr>
          <a:xfrm>
            <a:off x="5826422" y="4455777"/>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699" name="Google Shape;5699;p134"/>
          <p:cNvSpPr/>
          <p:nvPr/>
        </p:nvSpPr>
        <p:spPr>
          <a:xfrm>
            <a:off x="5826422" y="4793287"/>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700" name="Google Shape;5700;p134"/>
          <p:cNvSpPr/>
          <p:nvPr/>
        </p:nvSpPr>
        <p:spPr>
          <a:xfrm>
            <a:off x="1077669"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1" name="Google Shape;5701;p134"/>
          <p:cNvSpPr/>
          <p:nvPr/>
        </p:nvSpPr>
        <p:spPr>
          <a:xfrm>
            <a:off x="1705718"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2" name="Google Shape;5702;p134"/>
          <p:cNvSpPr/>
          <p:nvPr/>
        </p:nvSpPr>
        <p:spPr>
          <a:xfrm>
            <a:off x="2333766"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3" name="Google Shape;5703;p134"/>
          <p:cNvSpPr/>
          <p:nvPr/>
        </p:nvSpPr>
        <p:spPr>
          <a:xfrm>
            <a:off x="2961815"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4" name="Google Shape;5704;p134"/>
          <p:cNvSpPr/>
          <p:nvPr/>
        </p:nvSpPr>
        <p:spPr>
          <a:xfrm>
            <a:off x="3589863"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5" name="Google Shape;5705;p134"/>
          <p:cNvSpPr/>
          <p:nvPr/>
        </p:nvSpPr>
        <p:spPr>
          <a:xfrm>
            <a:off x="4217912"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6" name="Google Shape;5706;p134"/>
          <p:cNvSpPr/>
          <p:nvPr/>
        </p:nvSpPr>
        <p:spPr>
          <a:xfrm>
            <a:off x="5341892"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7" name="Google Shape;5707;p134"/>
          <p:cNvSpPr/>
          <p:nvPr/>
        </p:nvSpPr>
        <p:spPr>
          <a:xfrm>
            <a:off x="5974415"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8" name="Google Shape;5708;p134"/>
          <p:cNvSpPr/>
          <p:nvPr/>
        </p:nvSpPr>
        <p:spPr>
          <a:xfrm>
            <a:off x="6602463"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09" name="Google Shape;5709;p134"/>
          <p:cNvSpPr txBox="1"/>
          <p:nvPr/>
        </p:nvSpPr>
        <p:spPr>
          <a:xfrm>
            <a:off x="4724573" y="4164246"/>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0" name="Google Shape;5710;p134"/>
          <p:cNvSpPr txBox="1"/>
          <p:nvPr/>
        </p:nvSpPr>
        <p:spPr>
          <a:xfrm>
            <a:off x="4724573" y="4488232"/>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1" name="Google Shape;5711;p134"/>
          <p:cNvSpPr txBox="1"/>
          <p:nvPr/>
        </p:nvSpPr>
        <p:spPr>
          <a:xfrm>
            <a:off x="4724573" y="4817161"/>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2" name="Google Shape;5712;p134"/>
          <p:cNvSpPr txBox="1"/>
          <p:nvPr/>
        </p:nvSpPr>
        <p:spPr>
          <a:xfrm>
            <a:off x="4724573" y="3559407"/>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3" name="Google Shape;5713;p134"/>
          <p:cNvSpPr txBox="1"/>
          <p:nvPr/>
        </p:nvSpPr>
        <p:spPr>
          <a:xfrm>
            <a:off x="4724573" y="2074900"/>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4" name="Google Shape;5714;p134"/>
          <p:cNvSpPr txBox="1"/>
          <p:nvPr/>
        </p:nvSpPr>
        <p:spPr>
          <a:xfrm>
            <a:off x="7094027" y="4164246"/>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5" name="Google Shape;5715;p134"/>
          <p:cNvSpPr txBox="1"/>
          <p:nvPr/>
        </p:nvSpPr>
        <p:spPr>
          <a:xfrm>
            <a:off x="7094027" y="4488232"/>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6" name="Google Shape;5716;p134"/>
          <p:cNvSpPr txBox="1"/>
          <p:nvPr/>
        </p:nvSpPr>
        <p:spPr>
          <a:xfrm>
            <a:off x="7094027" y="4817161"/>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7" name="Google Shape;5717;p134"/>
          <p:cNvSpPr txBox="1"/>
          <p:nvPr/>
        </p:nvSpPr>
        <p:spPr>
          <a:xfrm>
            <a:off x="7094027" y="3559407"/>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8" name="Google Shape;5718;p134"/>
          <p:cNvSpPr txBox="1"/>
          <p:nvPr/>
        </p:nvSpPr>
        <p:spPr>
          <a:xfrm>
            <a:off x="7094027" y="2074900"/>
            <a:ext cx="432675" cy="473184"/>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2175">
                <a:latin typeface="Calibri"/>
                <a:ea typeface="Calibri"/>
                <a:cs typeface="Calibri"/>
                <a:sym typeface="Calibri"/>
              </a:rPr>
              <a:t>...</a:t>
            </a:r>
            <a:endParaRPr sz="2175">
              <a:latin typeface="Calibri"/>
              <a:ea typeface="Calibri"/>
              <a:cs typeface="Calibri"/>
              <a:sym typeface="Calibri"/>
            </a:endParaRPr>
          </a:p>
        </p:txBody>
      </p:sp>
      <p:sp>
        <p:nvSpPr>
          <p:cNvPr id="5719" name="Google Shape;5719;p134"/>
          <p:cNvSpPr/>
          <p:nvPr/>
        </p:nvSpPr>
        <p:spPr>
          <a:xfrm>
            <a:off x="7551949" y="4296723"/>
            <a:ext cx="528975" cy="318150"/>
          </a:xfrm>
          <a:prstGeom prst="rect">
            <a:avLst/>
          </a:prstGeom>
          <a:gradFill>
            <a:gsLst>
              <a:gs pos="0">
                <a:srgbClr val="B4D4A5"/>
              </a:gs>
              <a:gs pos="50000">
                <a:srgbClr val="A8CD97"/>
              </a:gs>
              <a:gs pos="100000">
                <a:srgbClr val="9BC985"/>
              </a:gs>
            </a:gsLst>
            <a:lin ang="5400700" scaled="0"/>
          </a:gradFill>
          <a:ln w="9525" cap="flat" cmpd="sng">
            <a:solidFill>
              <a:srgbClr val="70AD47"/>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d</a:t>
            </a:r>
            <a:r>
              <a:rPr lang="en-US" sz="1200" i="1" baseline="-25000">
                <a:solidFill>
                  <a:srgbClr val="000000"/>
                </a:solidFill>
                <a:latin typeface="Calibri"/>
                <a:ea typeface="Calibri"/>
                <a:cs typeface="Calibri"/>
                <a:sym typeface="Calibri"/>
              </a:rPr>
              <a:t>1</a:t>
            </a:r>
            <a:r>
              <a:rPr lang="en-US" sz="1200" i="1" baseline="30000">
                <a:solidFill>
                  <a:srgbClr val="000000"/>
                </a:solidFill>
                <a:latin typeface="Calibri"/>
                <a:ea typeface="Calibri"/>
                <a:cs typeface="Calibri"/>
                <a:sym typeface="Calibri"/>
              </a:rPr>
              <a:t>j</a:t>
            </a:r>
            <a:endParaRPr sz="1200" i="1" baseline="30000"/>
          </a:p>
        </p:txBody>
      </p:sp>
      <p:sp>
        <p:nvSpPr>
          <p:cNvPr id="5720" name="Google Shape;5720;p134"/>
          <p:cNvSpPr/>
          <p:nvPr/>
        </p:nvSpPr>
        <p:spPr>
          <a:xfrm>
            <a:off x="7551949" y="4632528"/>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C</a:t>
            </a:r>
            <a:endParaRPr sz="1200"/>
          </a:p>
        </p:txBody>
      </p:sp>
      <p:sp>
        <p:nvSpPr>
          <p:cNvPr id="5721" name="Google Shape;5721;p134"/>
          <p:cNvSpPr/>
          <p:nvPr/>
        </p:nvSpPr>
        <p:spPr>
          <a:xfrm>
            <a:off x="7551949" y="4963110"/>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m+n+5</a:t>
            </a:r>
            <a:endParaRPr sz="1200"/>
          </a:p>
        </p:txBody>
      </p:sp>
      <p:sp>
        <p:nvSpPr>
          <p:cNvPr id="5722" name="Google Shape;5722;p134"/>
          <p:cNvSpPr/>
          <p:nvPr/>
        </p:nvSpPr>
        <p:spPr>
          <a:xfrm>
            <a:off x="7556541" y="2196101"/>
            <a:ext cx="528975" cy="318150"/>
          </a:xfrm>
          <a:prstGeom prst="roundRect">
            <a:avLst>
              <a:gd name="adj" fmla="val 16667"/>
            </a:avLst>
          </a:prstGeom>
          <a:solidFill>
            <a:srgbClr val="B4A7D6"/>
          </a:solidFill>
          <a:ln w="9525" cap="flat" cmpd="sng">
            <a:solidFill>
              <a:srgbClr val="8E7CC3"/>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X</a:t>
            </a:r>
            <a:r>
              <a:rPr lang="en-US" sz="1275" i="1" baseline="-25000">
                <a:solidFill>
                  <a:srgbClr val="000000"/>
                </a:solidFill>
                <a:latin typeface="Calibri"/>
                <a:ea typeface="Calibri"/>
                <a:cs typeface="Calibri"/>
                <a:sym typeface="Calibri"/>
              </a:rPr>
              <a:t>n</a:t>
            </a:r>
            <a:endParaRPr sz="975"/>
          </a:p>
        </p:txBody>
      </p:sp>
      <p:sp>
        <p:nvSpPr>
          <p:cNvPr id="5723" name="Google Shape;5723;p134"/>
          <p:cNvSpPr/>
          <p:nvPr/>
        </p:nvSpPr>
        <p:spPr>
          <a:xfrm>
            <a:off x="7556541"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G</a:t>
            </a:r>
            <a:r>
              <a:rPr lang="en-US" sz="1275" i="1" baseline="-25000">
                <a:solidFill>
                  <a:srgbClr val="000000"/>
                </a:solidFill>
                <a:latin typeface="Calibri"/>
                <a:ea typeface="Calibri"/>
                <a:cs typeface="Calibri"/>
                <a:sym typeface="Calibri"/>
              </a:rPr>
              <a:t>n</a:t>
            </a:r>
            <a:endParaRPr sz="975"/>
          </a:p>
        </p:txBody>
      </p:sp>
      <p:sp>
        <p:nvSpPr>
          <p:cNvPr id="5724" name="Google Shape;5724;p134"/>
          <p:cNvSpPr/>
          <p:nvPr/>
        </p:nvSpPr>
        <p:spPr>
          <a:xfrm>
            <a:off x="7558221" y="445529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725" name="Google Shape;5725;p134"/>
          <p:cNvSpPr/>
          <p:nvPr/>
        </p:nvSpPr>
        <p:spPr>
          <a:xfrm>
            <a:off x="7558221" y="4792803"/>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726" name="Google Shape;5726;p134"/>
          <p:cNvSpPr/>
          <p:nvPr/>
        </p:nvSpPr>
        <p:spPr>
          <a:xfrm>
            <a:off x="7704534"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27" name="Google Shape;5727;p134"/>
          <p:cNvSpPr/>
          <p:nvPr/>
        </p:nvSpPr>
        <p:spPr>
          <a:xfrm>
            <a:off x="8195875" y="2196101"/>
            <a:ext cx="528975" cy="318150"/>
          </a:xfrm>
          <a:prstGeom prst="roundRect">
            <a:avLst>
              <a:gd name="adj" fmla="val 16667"/>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T</a:t>
            </a:r>
            <a:r>
              <a:rPr lang="en-US" sz="1275" i="1" baseline="-25000">
                <a:solidFill>
                  <a:srgbClr val="000000"/>
                </a:solidFill>
                <a:latin typeface="Calibri"/>
                <a:ea typeface="Calibri"/>
                <a:cs typeface="Calibri"/>
                <a:sym typeface="Calibri"/>
              </a:rPr>
              <a:t>[SEP3]</a:t>
            </a:r>
            <a:endParaRPr sz="975"/>
          </a:p>
        </p:txBody>
      </p:sp>
      <p:sp>
        <p:nvSpPr>
          <p:cNvPr id="5728" name="Google Shape;5728;p134"/>
          <p:cNvSpPr/>
          <p:nvPr/>
        </p:nvSpPr>
        <p:spPr>
          <a:xfrm>
            <a:off x="8195875" y="3689682"/>
            <a:ext cx="528975" cy="31815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0" tIns="0" rIns="0" bIns="0" anchor="ctr" anchorCtr="0">
            <a:noAutofit/>
          </a:bodyPr>
          <a:lstStyle/>
          <a:p>
            <a:pPr algn="ctr">
              <a:spcBef>
                <a:spcPts val="0"/>
              </a:spcBef>
              <a:spcAft>
                <a:spcPts val="0"/>
              </a:spcAft>
            </a:pPr>
            <a:r>
              <a:rPr lang="en-US" sz="1275" i="1">
                <a:solidFill>
                  <a:srgbClr val="000000"/>
                </a:solidFill>
                <a:latin typeface="Calibri"/>
                <a:ea typeface="Calibri"/>
                <a:cs typeface="Calibri"/>
                <a:sym typeface="Calibri"/>
              </a:rPr>
              <a:t>E</a:t>
            </a:r>
            <a:r>
              <a:rPr lang="en-US" sz="1275" i="1" baseline="-25000">
                <a:solidFill>
                  <a:srgbClr val="000000"/>
                </a:solidFill>
                <a:latin typeface="Calibri"/>
                <a:ea typeface="Calibri"/>
                <a:cs typeface="Calibri"/>
                <a:sym typeface="Calibri"/>
              </a:rPr>
              <a:t>[SEP3]</a:t>
            </a:r>
            <a:endParaRPr sz="975"/>
          </a:p>
        </p:txBody>
      </p:sp>
      <p:sp>
        <p:nvSpPr>
          <p:cNvPr id="5729" name="Google Shape;5729;p134"/>
          <p:cNvSpPr/>
          <p:nvPr/>
        </p:nvSpPr>
        <p:spPr>
          <a:xfrm>
            <a:off x="8191283" y="4296723"/>
            <a:ext cx="528975" cy="318150"/>
          </a:xfrm>
          <a:prstGeom prst="rect">
            <a:avLst/>
          </a:prstGeom>
          <a:gradFill>
            <a:gsLst>
              <a:gs pos="0">
                <a:srgbClr val="D1D1D1"/>
              </a:gs>
              <a:gs pos="50000">
                <a:srgbClr val="C7C7C7"/>
              </a:gs>
              <a:gs pos="100000">
                <a:srgbClr val="C0C0C0"/>
              </a:gs>
            </a:gsLst>
            <a:lin ang="5400700" scaled="0"/>
          </a:gradFill>
          <a:ln w="9525"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a:solidFill>
                  <a:srgbClr val="000000"/>
                </a:solidFill>
                <a:latin typeface="Calibri"/>
                <a:ea typeface="Calibri"/>
                <a:cs typeface="Calibri"/>
                <a:sym typeface="Calibri"/>
              </a:rPr>
              <a:t>[SEP]</a:t>
            </a:r>
            <a:endParaRPr sz="1200">
              <a:solidFill>
                <a:srgbClr val="000000"/>
              </a:solidFill>
              <a:latin typeface="Calibri"/>
              <a:ea typeface="Calibri"/>
              <a:cs typeface="Calibri"/>
              <a:sym typeface="Calibri"/>
            </a:endParaRPr>
          </a:p>
        </p:txBody>
      </p:sp>
      <p:sp>
        <p:nvSpPr>
          <p:cNvPr id="5730" name="Google Shape;5730;p134"/>
          <p:cNvSpPr/>
          <p:nvPr/>
        </p:nvSpPr>
        <p:spPr>
          <a:xfrm>
            <a:off x="8191283" y="4632528"/>
            <a:ext cx="528975" cy="318150"/>
          </a:xfrm>
          <a:prstGeom prst="rect">
            <a:avLst/>
          </a:prstGeom>
          <a:solidFill>
            <a:srgbClr val="7030A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E</a:t>
            </a:r>
            <a:r>
              <a:rPr lang="en-US" sz="1200" i="1" baseline="-25000">
                <a:solidFill>
                  <a:srgbClr val="000000"/>
                </a:solidFill>
                <a:latin typeface="Calibri"/>
                <a:ea typeface="Calibri"/>
                <a:cs typeface="Calibri"/>
                <a:sym typeface="Calibri"/>
              </a:rPr>
              <a:t>C</a:t>
            </a:r>
            <a:endParaRPr sz="1200"/>
          </a:p>
        </p:txBody>
      </p:sp>
      <p:sp>
        <p:nvSpPr>
          <p:cNvPr id="5731" name="Google Shape;5731;p134"/>
          <p:cNvSpPr/>
          <p:nvPr/>
        </p:nvSpPr>
        <p:spPr>
          <a:xfrm>
            <a:off x="8191283" y="4963110"/>
            <a:ext cx="528975" cy="318150"/>
          </a:xfrm>
          <a:prstGeom prst="rect">
            <a:avLst/>
          </a:prstGeom>
          <a:solidFill>
            <a:srgbClr val="0070C0">
              <a:alpha val="40000"/>
            </a:srgbClr>
          </a:soli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i="1">
                <a:solidFill>
                  <a:srgbClr val="000000"/>
                </a:solidFill>
                <a:latin typeface="Calibri"/>
                <a:ea typeface="Calibri"/>
                <a:cs typeface="Calibri"/>
                <a:sym typeface="Calibri"/>
              </a:rPr>
              <a:t>P</a:t>
            </a:r>
            <a:r>
              <a:rPr lang="en-US" sz="1200" i="1" baseline="-25000">
                <a:solidFill>
                  <a:srgbClr val="000000"/>
                </a:solidFill>
                <a:latin typeface="Calibri"/>
                <a:ea typeface="Calibri"/>
                <a:cs typeface="Calibri"/>
                <a:sym typeface="Calibri"/>
              </a:rPr>
              <a:t>m+n+6</a:t>
            </a:r>
            <a:endParaRPr sz="1200"/>
          </a:p>
        </p:txBody>
      </p:sp>
      <p:sp>
        <p:nvSpPr>
          <p:cNvPr id="5732" name="Google Shape;5732;p134"/>
          <p:cNvSpPr/>
          <p:nvPr/>
        </p:nvSpPr>
        <p:spPr>
          <a:xfrm>
            <a:off x="8195875" y="4455777"/>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733" name="Google Shape;5733;p134"/>
          <p:cNvSpPr/>
          <p:nvPr/>
        </p:nvSpPr>
        <p:spPr>
          <a:xfrm>
            <a:off x="8195875" y="4793287"/>
            <a:ext cx="528975" cy="318150"/>
          </a:xfrm>
          <a:prstGeom prst="rect">
            <a:avLst/>
          </a:prstGeom>
          <a:noFill/>
          <a:ln>
            <a:noFill/>
          </a:ln>
        </p:spPr>
        <p:txBody>
          <a:bodyPr spcFirstLastPara="1" wrap="square" lIns="68569" tIns="34275" rIns="68569" bIns="34275" anchor="ctr" anchorCtr="0">
            <a:noAutofit/>
          </a:bodyPr>
          <a:lstStyle/>
          <a:p>
            <a:pPr algn="ctr">
              <a:spcBef>
                <a:spcPts val="0"/>
              </a:spcBef>
              <a:spcAft>
                <a:spcPts val="0"/>
              </a:spcAft>
            </a:pPr>
            <a:r>
              <a:rPr lang="en-US" sz="1950" b="1">
                <a:solidFill>
                  <a:srgbClr val="000000"/>
                </a:solidFill>
                <a:latin typeface="Calibri"/>
                <a:ea typeface="Calibri"/>
                <a:cs typeface="Calibri"/>
                <a:sym typeface="Calibri"/>
              </a:rPr>
              <a:t>+</a:t>
            </a:r>
            <a:endParaRPr sz="1200"/>
          </a:p>
        </p:txBody>
      </p:sp>
      <p:sp>
        <p:nvSpPr>
          <p:cNvPr id="5734" name="Google Shape;5734;p134"/>
          <p:cNvSpPr/>
          <p:nvPr/>
        </p:nvSpPr>
        <p:spPr>
          <a:xfrm>
            <a:off x="8343868" y="4038816"/>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35" name="Google Shape;5735;p134"/>
          <p:cNvSpPr/>
          <p:nvPr/>
        </p:nvSpPr>
        <p:spPr>
          <a:xfrm>
            <a:off x="1077669" y="1918093"/>
            <a:ext cx="232875" cy="219600"/>
          </a:xfrm>
          <a:prstGeom prst="upArrow">
            <a:avLst>
              <a:gd name="adj1" fmla="val 50000"/>
              <a:gd name="adj2" fmla="val 50000"/>
            </a:avLst>
          </a:prstGeom>
          <a:gradFill>
            <a:gsLst>
              <a:gs pos="0">
                <a:srgbClr val="9A9A9A"/>
              </a:gs>
              <a:gs pos="50000">
                <a:srgbClr val="8D8D8D"/>
              </a:gs>
              <a:gs pos="100000">
                <a:srgbClr val="787878"/>
              </a:gs>
            </a:gsLst>
            <a:lin ang="5400012" scaled="0"/>
          </a:gra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275">
              <a:solidFill>
                <a:srgbClr val="000000"/>
              </a:solidFill>
              <a:latin typeface="Calibri"/>
              <a:ea typeface="Calibri"/>
              <a:cs typeface="Calibri"/>
              <a:sym typeface="Calibri"/>
            </a:endParaRPr>
          </a:p>
        </p:txBody>
      </p:sp>
      <p:sp>
        <p:nvSpPr>
          <p:cNvPr id="5736" name="Google Shape;5736;p134"/>
          <p:cNvSpPr/>
          <p:nvPr/>
        </p:nvSpPr>
        <p:spPr>
          <a:xfrm>
            <a:off x="965222" y="1192744"/>
            <a:ext cx="432675" cy="368100"/>
          </a:xfrm>
          <a:prstGeom prst="ellipse">
            <a:avLst/>
          </a:prstGeom>
          <a:solidFill>
            <a:srgbClr val="E7E6E6"/>
          </a:solidFill>
          <a:ln w="9525" cap="flat" cmpd="sng">
            <a:solidFill>
              <a:srgbClr val="44546A"/>
            </a:solidFill>
            <a:prstDash val="solid"/>
            <a:round/>
            <a:headEnd type="none" w="sm" len="sm"/>
            <a:tailEnd type="none" w="sm" len="sm"/>
          </a:ln>
        </p:spPr>
        <p:txBody>
          <a:bodyPr spcFirstLastPara="1" wrap="square" lIns="68569" tIns="68569" rIns="68569" bIns="68569" anchor="b" anchorCtr="0">
            <a:noAutofit/>
          </a:bodyPr>
          <a:lstStyle/>
          <a:p>
            <a:pPr algn="ctr">
              <a:spcBef>
                <a:spcPts val="0"/>
              </a:spcBef>
              <a:spcAft>
                <a:spcPts val="0"/>
              </a:spcAft>
            </a:pPr>
            <a:r>
              <a:rPr lang="en-US" sz="1275" i="1"/>
              <a:t>p</a:t>
            </a:r>
            <a:r>
              <a:rPr lang="en-US" sz="1275" i="1" baseline="-25000"/>
              <a:t>i,j</a:t>
            </a:r>
            <a:endParaRPr sz="1275" i="1" baseline="-25000"/>
          </a:p>
        </p:txBody>
      </p:sp>
      <p:sp>
        <p:nvSpPr>
          <p:cNvPr id="5737" name="Google Shape;5737;p134"/>
          <p:cNvSpPr/>
          <p:nvPr/>
        </p:nvSpPr>
        <p:spPr>
          <a:xfrm>
            <a:off x="857077" y="1629726"/>
            <a:ext cx="686250" cy="2196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975"/>
              <a:t>D </a:t>
            </a:r>
            <a:r>
              <a:rPr lang="en-US" sz="1200">
                <a:solidFill>
                  <a:schemeClr val="dk1"/>
                </a:solidFill>
              </a:rPr>
              <a:t>྾</a:t>
            </a:r>
            <a:r>
              <a:rPr lang="en-US" sz="975"/>
              <a:t> 2</a:t>
            </a:r>
            <a:endParaRPr sz="975"/>
          </a:p>
        </p:txBody>
      </p:sp>
      <p:sp>
        <p:nvSpPr>
          <p:cNvPr id="5738" name="Google Shape;5738;p134"/>
          <p:cNvSpPr/>
          <p:nvPr/>
        </p:nvSpPr>
        <p:spPr>
          <a:xfrm rot="-5400000">
            <a:off x="2364329" y="4520846"/>
            <a:ext cx="154800" cy="1765125"/>
          </a:xfrm>
          <a:prstGeom prst="leftBrace">
            <a:avLst>
              <a:gd name="adj1" fmla="val 50000"/>
              <a:gd name="adj2" fmla="val 50000"/>
            </a:avLst>
          </a:prstGeom>
          <a:no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975"/>
          </a:p>
        </p:txBody>
      </p:sp>
      <p:sp>
        <p:nvSpPr>
          <p:cNvPr id="5739" name="Google Shape;5739;p134"/>
          <p:cNvSpPr txBox="1"/>
          <p:nvPr/>
        </p:nvSpPr>
        <p:spPr>
          <a:xfrm>
            <a:off x="1955793" y="5430730"/>
            <a:ext cx="978075" cy="334685"/>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75">
                <a:latin typeface="Calibri"/>
                <a:ea typeface="Calibri"/>
                <a:cs typeface="Calibri"/>
                <a:sym typeface="Calibri"/>
              </a:rPr>
              <a:t>query</a:t>
            </a:r>
            <a:endParaRPr sz="1275">
              <a:latin typeface="Calibri"/>
              <a:ea typeface="Calibri"/>
              <a:cs typeface="Calibri"/>
              <a:sym typeface="Calibri"/>
            </a:endParaRPr>
          </a:p>
        </p:txBody>
      </p:sp>
      <p:sp>
        <p:nvSpPr>
          <p:cNvPr id="5740" name="Google Shape;5740;p134"/>
          <p:cNvSpPr/>
          <p:nvPr/>
        </p:nvSpPr>
        <p:spPr>
          <a:xfrm rot="-5400000">
            <a:off x="4821619" y="4583171"/>
            <a:ext cx="154800" cy="1640475"/>
          </a:xfrm>
          <a:prstGeom prst="leftBrace">
            <a:avLst>
              <a:gd name="adj1" fmla="val 50000"/>
              <a:gd name="adj2" fmla="val 50000"/>
            </a:avLst>
          </a:prstGeom>
          <a:no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975"/>
          </a:p>
        </p:txBody>
      </p:sp>
      <p:sp>
        <p:nvSpPr>
          <p:cNvPr id="5741" name="Google Shape;5741;p134"/>
          <p:cNvSpPr txBox="1"/>
          <p:nvPr/>
        </p:nvSpPr>
        <p:spPr>
          <a:xfrm>
            <a:off x="4435454" y="5430730"/>
            <a:ext cx="978075" cy="334685"/>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75">
                <a:latin typeface="Calibri"/>
                <a:ea typeface="Calibri"/>
                <a:cs typeface="Calibri"/>
                <a:sym typeface="Calibri"/>
              </a:rPr>
              <a:t>text </a:t>
            </a:r>
            <a:r>
              <a:rPr lang="en-US" sz="1275" i="1">
                <a:latin typeface="Times New Roman"/>
                <a:ea typeface="Times New Roman"/>
                <a:cs typeface="Times New Roman"/>
                <a:sym typeface="Times New Roman"/>
              </a:rPr>
              <a:t>d</a:t>
            </a:r>
            <a:r>
              <a:rPr lang="en-US" sz="1275" i="1" baseline="-25000">
                <a:latin typeface="Times New Roman"/>
                <a:ea typeface="Times New Roman"/>
                <a:cs typeface="Times New Roman"/>
                <a:sym typeface="Times New Roman"/>
              </a:rPr>
              <a:t>i</a:t>
            </a:r>
            <a:endParaRPr sz="1275" i="1">
              <a:latin typeface="Times New Roman"/>
              <a:ea typeface="Times New Roman"/>
              <a:cs typeface="Times New Roman"/>
              <a:sym typeface="Times New Roman"/>
            </a:endParaRPr>
          </a:p>
        </p:txBody>
      </p:sp>
      <p:sp>
        <p:nvSpPr>
          <p:cNvPr id="5742" name="Google Shape;5742;p134"/>
          <p:cNvSpPr/>
          <p:nvPr/>
        </p:nvSpPr>
        <p:spPr>
          <a:xfrm rot="-5400000">
            <a:off x="7193351" y="4595546"/>
            <a:ext cx="154800" cy="1615725"/>
          </a:xfrm>
          <a:prstGeom prst="leftBrace">
            <a:avLst>
              <a:gd name="adj1" fmla="val 50000"/>
              <a:gd name="adj2" fmla="val 50000"/>
            </a:avLst>
          </a:prstGeom>
          <a:no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975"/>
          </a:p>
        </p:txBody>
      </p:sp>
      <p:sp>
        <p:nvSpPr>
          <p:cNvPr id="5743" name="Google Shape;5743;p134"/>
          <p:cNvSpPr txBox="1"/>
          <p:nvPr/>
        </p:nvSpPr>
        <p:spPr>
          <a:xfrm>
            <a:off x="6794848" y="5430730"/>
            <a:ext cx="978075" cy="334685"/>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275">
                <a:latin typeface="Calibri"/>
                <a:ea typeface="Calibri"/>
                <a:cs typeface="Calibri"/>
                <a:sym typeface="Calibri"/>
              </a:rPr>
              <a:t>text </a:t>
            </a:r>
            <a:r>
              <a:rPr lang="en-US" sz="1275" i="1">
                <a:latin typeface="Times New Roman"/>
                <a:ea typeface="Times New Roman"/>
                <a:cs typeface="Times New Roman"/>
                <a:sym typeface="Times New Roman"/>
              </a:rPr>
              <a:t>d</a:t>
            </a:r>
            <a:r>
              <a:rPr lang="en-US" sz="1275" i="1" baseline="-25000">
                <a:latin typeface="Times New Roman"/>
                <a:ea typeface="Times New Roman"/>
                <a:cs typeface="Times New Roman"/>
                <a:sym typeface="Times New Roman"/>
              </a:rPr>
              <a:t>j</a:t>
            </a:r>
            <a:endParaRPr sz="1275" i="1">
              <a:latin typeface="Times New Roman"/>
              <a:ea typeface="Times New Roman"/>
              <a:cs typeface="Times New Roman"/>
              <a:sym typeface="Times New Roman"/>
            </a:endParaRPr>
          </a:p>
        </p:txBody>
      </p:sp>
      <p:sp>
        <p:nvSpPr>
          <p:cNvPr id="5744" name="Google Shape;5744;p134"/>
          <p:cNvSpPr txBox="1"/>
          <p:nvPr/>
        </p:nvSpPr>
        <p:spPr>
          <a:xfrm>
            <a:off x="2608875" y="1026788"/>
            <a:ext cx="4713750" cy="646309"/>
          </a:xfrm>
          <a:prstGeom prst="rect">
            <a:avLst/>
          </a:prstGeom>
          <a:noFill/>
          <a:ln>
            <a:noFill/>
          </a:ln>
        </p:spPr>
        <p:txBody>
          <a:bodyPr spcFirstLastPara="1" wrap="square" lIns="68569" tIns="68569" rIns="68569" bIns="68569" anchor="t" anchorCtr="0">
            <a:spAutoFit/>
          </a:bodyPr>
          <a:lstStyle/>
          <a:p>
            <a:pPr>
              <a:spcBef>
                <a:spcPts val="0"/>
              </a:spcBef>
              <a:spcAft>
                <a:spcPts val="0"/>
              </a:spcAft>
            </a:pPr>
            <a:r>
              <a:rPr lang="en-US" sz="3300">
                <a:latin typeface="Calibri"/>
                <a:ea typeface="Calibri"/>
                <a:cs typeface="Calibri"/>
                <a:sym typeface="Calibri"/>
              </a:rPr>
              <a:t>duoBERT's Input Format</a:t>
            </a:r>
            <a:endParaRPr sz="3300">
              <a:latin typeface="Calibri"/>
              <a:ea typeface="Calibri"/>
              <a:cs typeface="Calibri"/>
              <a:sym typeface="Calibri"/>
            </a:endParaRPr>
          </a:p>
        </p:txBody>
      </p:sp>
      <p:sp>
        <p:nvSpPr>
          <p:cNvPr id="5745" name="Google Shape;5745;p134"/>
          <p:cNvSpPr/>
          <p:nvPr/>
        </p:nvSpPr>
        <p:spPr>
          <a:xfrm>
            <a:off x="6399750" y="1916419"/>
            <a:ext cx="2498400" cy="39258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5746" name="Google Shape;5746;p134"/>
          <p:cNvSpPr/>
          <p:nvPr/>
        </p:nvSpPr>
        <p:spPr>
          <a:xfrm>
            <a:off x="86325" y="4614881"/>
            <a:ext cx="8926200" cy="368100"/>
          </a:xfrm>
          <a:prstGeom prst="roundRect">
            <a:avLst>
              <a:gd name="adj" fmla="val 16667"/>
            </a:avLst>
          </a:prstGeom>
          <a:noFill/>
          <a:ln w="28575" cap="flat" cmpd="sng">
            <a:solidFill>
              <a:srgbClr val="CC0000"/>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200"/>
          </a:p>
        </p:txBody>
      </p:sp>
      <p:sp>
        <p:nvSpPr>
          <p:cNvPr id="5747" name="Google Shape;5747;p1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91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5"/>
                                        </p:tgtEl>
                                        <p:attrNameLst>
                                          <p:attrName>style.visibility</p:attrName>
                                        </p:attrNameLst>
                                      </p:cBhvr>
                                      <p:to>
                                        <p:strVal val="visible"/>
                                      </p:to>
                                    </p:set>
                                    <p:animEffect transition="in" filter="fade">
                                      <p:cBhvr>
                                        <p:cTn id="7" dur="1"/>
                                        <p:tgtEl>
                                          <p:spTgt spid="5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46"/>
                                        </p:tgtEl>
                                        <p:attrNameLst>
                                          <p:attrName>style.visibility</p:attrName>
                                        </p:attrNameLst>
                                      </p:cBhvr>
                                      <p:to>
                                        <p:strVal val="visible"/>
                                      </p:to>
                                    </p:set>
                                    <p:animEffect transition="in" filter="fade">
                                      <p:cBhvr>
                                        <p:cTn id="12" dur="1"/>
                                        <p:tgtEl>
                                          <p:spTgt spid="5746"/>
                                        </p:tgtEl>
                                      </p:cBhvr>
                                    </p:animEffect>
                                  </p:childTnLst>
                                </p:cTn>
                              </p:par>
                              <p:par>
                                <p:cTn id="13" presetID="10" presetClass="exit" presetSubtype="0" fill="hold" nodeType="withEffect">
                                  <p:stCondLst>
                                    <p:cond delay="0"/>
                                  </p:stCondLst>
                                  <p:childTnLst>
                                    <p:animEffect transition="out" filter="fade">
                                      <p:cBhvr>
                                        <p:cTn id="14" dur="1"/>
                                        <p:tgtEl>
                                          <p:spTgt spid="5745"/>
                                        </p:tgtEl>
                                      </p:cBhvr>
                                    </p:animEffect>
                                    <p:set>
                                      <p:cBhvr>
                                        <p:cTn id="15" dur="1" fill="hold">
                                          <p:stCondLst>
                                            <p:cond delay="0"/>
                                          </p:stCondLst>
                                        </p:cTn>
                                        <p:tgtEl>
                                          <p:spTgt spid="57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5751"/>
        <p:cNvGrpSpPr/>
        <p:nvPr/>
      </p:nvGrpSpPr>
      <p:grpSpPr>
        <a:xfrm>
          <a:off x="0" y="0"/>
          <a:ext cx="0" cy="0"/>
          <a:chOff x="0" y="0"/>
          <a:chExt cx="0" cy="0"/>
        </a:xfrm>
      </p:grpSpPr>
      <p:sp>
        <p:nvSpPr>
          <p:cNvPr id="5752" name="Google Shape;5752;p135"/>
          <p:cNvSpPr/>
          <p:nvPr/>
        </p:nvSpPr>
        <p:spPr>
          <a:xfrm rot="10800000" flipH="1">
            <a:off x="1109900" y="3643238"/>
            <a:ext cx="1040400" cy="504675"/>
          </a:xfrm>
          <a:prstGeom prst="downArrow">
            <a:avLst>
              <a:gd name="adj1" fmla="val 50000"/>
              <a:gd name="adj2" fmla="val 46222"/>
            </a:avLst>
          </a:prstGeom>
          <a:solidFill>
            <a:srgbClr val="B7B7B7"/>
          </a:solidFill>
          <a:ln>
            <a:noFill/>
          </a:ln>
        </p:spPr>
        <p:txBody>
          <a:bodyPr spcFirstLastPara="1" wrap="square" lIns="91425" tIns="91425" rIns="91425" bIns="91425" anchor="ctr" anchorCtr="0">
            <a:noAutofit/>
          </a:bodyPr>
          <a:lstStyle/>
          <a:p>
            <a:pPr>
              <a:spcBef>
                <a:spcPts val="0"/>
              </a:spcBef>
              <a:spcAft>
                <a:spcPts val="0"/>
              </a:spcAft>
            </a:pPr>
            <a:endParaRPr sz="1350">
              <a:solidFill>
                <a:schemeClr val="dk1"/>
              </a:solidFill>
              <a:latin typeface="Arial"/>
              <a:ea typeface="Arial"/>
              <a:cs typeface="Arial"/>
              <a:sym typeface="Arial"/>
            </a:endParaRPr>
          </a:p>
        </p:txBody>
      </p:sp>
      <p:sp>
        <p:nvSpPr>
          <p:cNvPr id="5753" name="Google Shape;5753;p135"/>
          <p:cNvSpPr txBox="1">
            <a:spLocks noGrp="1"/>
          </p:cNvSpPr>
          <p:nvPr>
            <p:ph type="title"/>
          </p:nvPr>
        </p:nvSpPr>
        <p:spPr>
          <a:xfrm>
            <a:off x="311700" y="1130825"/>
            <a:ext cx="8520525" cy="572625"/>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r>
              <a:rPr lang="en-US" sz="2625"/>
              <a:t>Training duoBERT</a:t>
            </a:r>
            <a:endParaRPr sz="2625"/>
          </a:p>
        </p:txBody>
      </p:sp>
      <p:sp>
        <p:nvSpPr>
          <p:cNvPr id="5754" name="Google Shape;5754;p135"/>
          <p:cNvSpPr/>
          <p:nvPr/>
        </p:nvSpPr>
        <p:spPr>
          <a:xfrm>
            <a:off x="2068650" y="5006675"/>
            <a:ext cx="1193625" cy="504675"/>
          </a:xfrm>
          <a:prstGeom prst="roundRect">
            <a:avLst>
              <a:gd name="adj" fmla="val 16667"/>
            </a:avLst>
          </a:prstGeom>
          <a:solidFill>
            <a:srgbClr val="93C47D"/>
          </a:solidFill>
          <a:ln>
            <a:noFill/>
          </a:ln>
        </p:spPr>
        <p:txBody>
          <a:bodyPr spcFirstLastPara="1" wrap="square" lIns="91425" tIns="91425" rIns="91425" bIns="91425" anchor="ctr" anchorCtr="0">
            <a:noAutofit/>
          </a:bodyPr>
          <a:lstStyle/>
          <a:p>
            <a:pPr algn="ctr">
              <a:spcBef>
                <a:spcPts val="0"/>
              </a:spcBef>
              <a:spcAft>
                <a:spcPts val="0"/>
              </a:spcAft>
            </a:pPr>
            <a:r>
              <a:rPr lang="en-US" sz="2025">
                <a:solidFill>
                  <a:schemeClr val="dk1"/>
                </a:solidFill>
                <a:latin typeface="Arial"/>
                <a:ea typeface="Arial"/>
                <a:cs typeface="Arial"/>
                <a:sym typeface="Arial"/>
              </a:rPr>
              <a:t>Query </a:t>
            </a:r>
            <a:r>
              <a:rPr lang="en-US" sz="2025" i="1">
                <a:solidFill>
                  <a:schemeClr val="dk1"/>
                </a:solidFill>
                <a:latin typeface="Times New Roman"/>
                <a:ea typeface="Times New Roman"/>
                <a:cs typeface="Times New Roman"/>
                <a:sym typeface="Times New Roman"/>
              </a:rPr>
              <a:t>q</a:t>
            </a:r>
            <a:endParaRPr sz="2025" i="1">
              <a:solidFill>
                <a:schemeClr val="dk1"/>
              </a:solidFill>
              <a:latin typeface="Times New Roman"/>
              <a:ea typeface="Times New Roman"/>
              <a:cs typeface="Times New Roman"/>
              <a:sym typeface="Times New Roman"/>
            </a:endParaRPr>
          </a:p>
        </p:txBody>
      </p:sp>
      <p:sp>
        <p:nvSpPr>
          <p:cNvPr id="5755" name="Google Shape;5755;p135"/>
          <p:cNvSpPr/>
          <p:nvPr/>
        </p:nvSpPr>
        <p:spPr>
          <a:xfrm>
            <a:off x="3342200" y="5006675"/>
            <a:ext cx="743175" cy="504675"/>
          </a:xfrm>
          <a:prstGeom prst="roundRect">
            <a:avLst>
              <a:gd name="adj" fmla="val 16667"/>
            </a:avLst>
          </a:prstGeom>
          <a:solidFill>
            <a:srgbClr val="B7B7B7"/>
          </a:solidFill>
          <a:ln>
            <a:noFill/>
          </a:ln>
        </p:spPr>
        <p:txBody>
          <a:bodyPr spcFirstLastPara="1" wrap="square" lIns="91425" tIns="91425" rIns="91425" bIns="91425" anchor="ctr" anchorCtr="0">
            <a:noAutofit/>
          </a:bodyPr>
          <a:lstStyle/>
          <a:p>
            <a:pPr algn="ctr">
              <a:spcBef>
                <a:spcPts val="0"/>
              </a:spcBef>
              <a:spcAft>
                <a:spcPts val="0"/>
              </a:spcAft>
            </a:pPr>
            <a:r>
              <a:rPr lang="en-US" sz="1800">
                <a:solidFill>
                  <a:schemeClr val="dk1"/>
                </a:solidFill>
                <a:latin typeface="Arial"/>
                <a:ea typeface="Arial"/>
                <a:cs typeface="Arial"/>
                <a:sym typeface="Arial"/>
              </a:rPr>
              <a:t>SEP</a:t>
            </a:r>
            <a:endParaRPr sz="1800">
              <a:solidFill>
                <a:schemeClr val="dk1"/>
              </a:solidFill>
              <a:latin typeface="Arial"/>
              <a:ea typeface="Arial"/>
              <a:cs typeface="Arial"/>
              <a:sym typeface="Arial"/>
            </a:endParaRPr>
          </a:p>
        </p:txBody>
      </p:sp>
      <p:sp>
        <p:nvSpPr>
          <p:cNvPr id="5756" name="Google Shape;5756;p135"/>
          <p:cNvSpPr/>
          <p:nvPr/>
        </p:nvSpPr>
        <p:spPr>
          <a:xfrm>
            <a:off x="4140500" y="5006680"/>
            <a:ext cx="1748925" cy="504675"/>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algn="ctr">
              <a:spcBef>
                <a:spcPts val="0"/>
              </a:spcBef>
              <a:spcAft>
                <a:spcPts val="0"/>
              </a:spcAft>
            </a:pPr>
            <a:r>
              <a:rPr lang="en-US" sz="2400">
                <a:solidFill>
                  <a:schemeClr val="dk1"/>
                </a:solidFill>
              </a:rPr>
              <a:t>text</a:t>
            </a:r>
            <a:r>
              <a:rPr lang="en-US" sz="2400">
                <a:solidFill>
                  <a:schemeClr val="dk1"/>
                </a:solidFill>
                <a:latin typeface="Arial"/>
                <a:ea typeface="Arial"/>
                <a:cs typeface="Arial"/>
                <a:sym typeface="Arial"/>
              </a:rPr>
              <a:t> </a:t>
            </a:r>
            <a:r>
              <a:rPr lang="en-US" sz="2400" i="1">
                <a:solidFill>
                  <a:schemeClr val="dk1"/>
                </a:solidFill>
                <a:latin typeface="Times New Roman"/>
                <a:ea typeface="Times New Roman"/>
                <a:cs typeface="Times New Roman"/>
                <a:sym typeface="Times New Roman"/>
              </a:rPr>
              <a:t>d</a:t>
            </a:r>
            <a:r>
              <a:rPr lang="en-US" sz="2400" i="1" baseline="-25000">
                <a:solidFill>
                  <a:schemeClr val="dk1"/>
                </a:solidFill>
                <a:latin typeface="Times New Roman"/>
                <a:ea typeface="Times New Roman"/>
                <a:cs typeface="Times New Roman"/>
                <a:sym typeface="Times New Roman"/>
              </a:rPr>
              <a:t>i</a:t>
            </a:r>
            <a:endParaRPr sz="2400" i="1" baseline="-25000">
              <a:solidFill>
                <a:schemeClr val="dk1"/>
              </a:solidFill>
              <a:latin typeface="Times New Roman"/>
              <a:ea typeface="Times New Roman"/>
              <a:cs typeface="Times New Roman"/>
              <a:sym typeface="Times New Roman"/>
            </a:endParaRPr>
          </a:p>
        </p:txBody>
      </p:sp>
      <p:sp>
        <p:nvSpPr>
          <p:cNvPr id="5757" name="Google Shape;5757;p135"/>
          <p:cNvSpPr/>
          <p:nvPr/>
        </p:nvSpPr>
        <p:spPr>
          <a:xfrm>
            <a:off x="1136600" y="5006675"/>
            <a:ext cx="866700" cy="504675"/>
          </a:xfrm>
          <a:prstGeom prst="roundRect">
            <a:avLst>
              <a:gd name="adj" fmla="val 16667"/>
            </a:avLst>
          </a:prstGeom>
          <a:solidFill>
            <a:srgbClr val="E06666"/>
          </a:solidFill>
          <a:ln>
            <a:noFill/>
          </a:ln>
        </p:spPr>
        <p:txBody>
          <a:bodyPr spcFirstLastPara="1" wrap="square" lIns="91425" tIns="91425" rIns="91425" bIns="91425" anchor="ctr" anchorCtr="0">
            <a:noAutofit/>
          </a:bodyPr>
          <a:lstStyle/>
          <a:p>
            <a:pPr algn="ctr">
              <a:spcBef>
                <a:spcPts val="0"/>
              </a:spcBef>
              <a:spcAft>
                <a:spcPts val="0"/>
              </a:spcAft>
            </a:pPr>
            <a:r>
              <a:rPr lang="en-US" sz="2400">
                <a:solidFill>
                  <a:schemeClr val="dk1"/>
                </a:solidFill>
                <a:latin typeface="Arial"/>
                <a:ea typeface="Arial"/>
                <a:cs typeface="Arial"/>
                <a:sym typeface="Arial"/>
              </a:rPr>
              <a:t>CLS</a:t>
            </a:r>
            <a:endParaRPr sz="2400">
              <a:solidFill>
                <a:schemeClr val="dk1"/>
              </a:solidFill>
              <a:latin typeface="Arial"/>
              <a:ea typeface="Arial"/>
              <a:cs typeface="Arial"/>
              <a:sym typeface="Arial"/>
            </a:endParaRPr>
          </a:p>
        </p:txBody>
      </p:sp>
      <p:sp>
        <p:nvSpPr>
          <p:cNvPr id="5758" name="Google Shape;5758;p135"/>
          <p:cNvSpPr/>
          <p:nvPr/>
        </p:nvSpPr>
        <p:spPr>
          <a:xfrm>
            <a:off x="1118675" y="4194050"/>
            <a:ext cx="7361775" cy="753975"/>
          </a:xfrm>
          <a:prstGeom prst="roundRect">
            <a:avLst>
              <a:gd name="adj" fmla="val 0"/>
            </a:avLst>
          </a:prstGeom>
          <a:solidFill>
            <a:srgbClr val="E69138"/>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algn="ctr">
              <a:spcBef>
                <a:spcPts val="0"/>
              </a:spcBef>
              <a:spcAft>
                <a:spcPts val="0"/>
              </a:spcAft>
            </a:pPr>
            <a:r>
              <a:rPr lang="en-US" sz="2400">
                <a:solidFill>
                  <a:schemeClr val="dk1"/>
                </a:solidFill>
                <a:latin typeface="Arial"/>
                <a:ea typeface="Arial"/>
                <a:cs typeface="Arial"/>
                <a:sym typeface="Arial"/>
              </a:rPr>
              <a:t>duoBERT</a:t>
            </a:r>
            <a:endParaRPr sz="2400">
              <a:solidFill>
                <a:schemeClr val="dk1"/>
              </a:solidFill>
              <a:latin typeface="Arial"/>
              <a:ea typeface="Arial"/>
              <a:cs typeface="Arial"/>
              <a:sym typeface="Arial"/>
            </a:endParaRPr>
          </a:p>
        </p:txBody>
      </p:sp>
      <p:sp>
        <p:nvSpPr>
          <p:cNvPr id="5759" name="Google Shape;5759;p135"/>
          <p:cNvSpPr txBox="1"/>
          <p:nvPr/>
        </p:nvSpPr>
        <p:spPr>
          <a:xfrm>
            <a:off x="271575" y="2364275"/>
            <a:ext cx="2699325" cy="572625"/>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US" sz="1575">
                <a:solidFill>
                  <a:srgbClr val="434343"/>
                </a:solidFill>
                <a:latin typeface="Arial"/>
                <a:ea typeface="Arial"/>
                <a:cs typeface="Arial"/>
                <a:sym typeface="Arial"/>
              </a:rPr>
              <a:t>Is doc </a:t>
            </a:r>
            <a:r>
              <a:rPr lang="en-US" sz="1575" i="1">
                <a:solidFill>
                  <a:srgbClr val="434343"/>
                </a:solidFill>
                <a:latin typeface="Times New Roman"/>
                <a:ea typeface="Times New Roman"/>
                <a:cs typeface="Times New Roman"/>
                <a:sym typeface="Times New Roman"/>
              </a:rPr>
              <a:t>d</a:t>
            </a:r>
            <a:r>
              <a:rPr lang="en-US" sz="1575" i="1" baseline="-25000">
                <a:solidFill>
                  <a:srgbClr val="434343"/>
                </a:solidFill>
                <a:latin typeface="Times New Roman"/>
                <a:ea typeface="Times New Roman"/>
                <a:cs typeface="Times New Roman"/>
                <a:sym typeface="Times New Roman"/>
              </a:rPr>
              <a:t>i</a:t>
            </a:r>
            <a:r>
              <a:rPr lang="en-US" sz="1575">
                <a:solidFill>
                  <a:srgbClr val="434343"/>
                </a:solidFill>
                <a:latin typeface="Arial"/>
                <a:ea typeface="Arial"/>
                <a:cs typeface="Arial"/>
                <a:sym typeface="Arial"/>
              </a:rPr>
              <a:t> more relevant than doc </a:t>
            </a:r>
            <a:r>
              <a:rPr lang="en-US" sz="1575" i="1">
                <a:solidFill>
                  <a:srgbClr val="434343"/>
                </a:solidFill>
                <a:latin typeface="Times New Roman"/>
                <a:ea typeface="Times New Roman"/>
                <a:cs typeface="Times New Roman"/>
                <a:sym typeface="Times New Roman"/>
              </a:rPr>
              <a:t>d</a:t>
            </a:r>
            <a:r>
              <a:rPr lang="en-US" sz="1575" i="1" baseline="-25000">
                <a:solidFill>
                  <a:srgbClr val="434343"/>
                </a:solidFill>
                <a:latin typeface="Times New Roman"/>
                <a:ea typeface="Times New Roman"/>
                <a:cs typeface="Times New Roman"/>
                <a:sym typeface="Times New Roman"/>
              </a:rPr>
              <a:t>j</a:t>
            </a:r>
            <a:r>
              <a:rPr lang="en-US" sz="1575">
                <a:solidFill>
                  <a:srgbClr val="434343"/>
                </a:solidFill>
                <a:latin typeface="Arial"/>
                <a:ea typeface="Arial"/>
                <a:cs typeface="Arial"/>
                <a:sym typeface="Arial"/>
              </a:rPr>
              <a:t> to the query </a:t>
            </a:r>
            <a:r>
              <a:rPr lang="en-US" sz="1575" i="1">
                <a:solidFill>
                  <a:srgbClr val="434343"/>
                </a:solidFill>
                <a:latin typeface="Times New Roman"/>
                <a:ea typeface="Times New Roman"/>
                <a:cs typeface="Times New Roman"/>
                <a:sym typeface="Times New Roman"/>
              </a:rPr>
              <a:t>q</a:t>
            </a:r>
            <a:r>
              <a:rPr lang="en-US" sz="1575">
                <a:solidFill>
                  <a:srgbClr val="434343"/>
                </a:solidFill>
                <a:latin typeface="Arial"/>
                <a:ea typeface="Arial"/>
                <a:cs typeface="Arial"/>
                <a:sym typeface="Arial"/>
              </a:rPr>
              <a:t>?</a:t>
            </a:r>
            <a:endParaRPr sz="1575">
              <a:solidFill>
                <a:srgbClr val="434343"/>
              </a:solidFill>
              <a:latin typeface="Arial"/>
              <a:ea typeface="Arial"/>
              <a:cs typeface="Arial"/>
              <a:sym typeface="Arial"/>
            </a:endParaRPr>
          </a:p>
        </p:txBody>
      </p:sp>
      <p:sp>
        <p:nvSpPr>
          <p:cNvPr id="5760" name="Google Shape;5760;p135"/>
          <p:cNvSpPr txBox="1"/>
          <p:nvPr/>
        </p:nvSpPr>
        <p:spPr>
          <a:xfrm>
            <a:off x="3476507" y="1877682"/>
            <a:ext cx="2190825" cy="552825"/>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US" sz="1575">
                <a:solidFill>
                  <a:srgbClr val="434343"/>
                </a:solidFill>
                <a:latin typeface="Arial"/>
                <a:ea typeface="Arial"/>
                <a:cs typeface="Arial"/>
                <a:sym typeface="Arial"/>
              </a:rPr>
              <a:t>Loss:</a:t>
            </a:r>
            <a:endParaRPr sz="1575">
              <a:solidFill>
                <a:srgbClr val="434343"/>
              </a:solidFill>
              <a:latin typeface="Arial"/>
              <a:ea typeface="Arial"/>
              <a:cs typeface="Arial"/>
              <a:sym typeface="Arial"/>
            </a:endParaRPr>
          </a:p>
        </p:txBody>
      </p:sp>
      <p:sp>
        <p:nvSpPr>
          <p:cNvPr id="5761" name="Google Shape;5761;p135"/>
          <p:cNvSpPr/>
          <p:nvPr/>
        </p:nvSpPr>
        <p:spPr>
          <a:xfrm>
            <a:off x="5933000" y="5006675"/>
            <a:ext cx="743175" cy="504675"/>
          </a:xfrm>
          <a:prstGeom prst="roundRect">
            <a:avLst>
              <a:gd name="adj" fmla="val 16667"/>
            </a:avLst>
          </a:prstGeom>
          <a:solidFill>
            <a:srgbClr val="B7B7B7"/>
          </a:solidFill>
          <a:ln>
            <a:noFill/>
          </a:ln>
        </p:spPr>
        <p:txBody>
          <a:bodyPr spcFirstLastPara="1" wrap="square" lIns="91425" tIns="91425" rIns="91425" bIns="91425" anchor="ctr" anchorCtr="0">
            <a:noAutofit/>
          </a:bodyPr>
          <a:lstStyle/>
          <a:p>
            <a:pPr algn="ctr">
              <a:spcBef>
                <a:spcPts val="0"/>
              </a:spcBef>
              <a:spcAft>
                <a:spcPts val="0"/>
              </a:spcAft>
            </a:pPr>
            <a:r>
              <a:rPr lang="en-US" sz="1800">
                <a:solidFill>
                  <a:schemeClr val="dk1"/>
                </a:solidFill>
                <a:latin typeface="Arial"/>
                <a:ea typeface="Arial"/>
                <a:cs typeface="Arial"/>
                <a:sym typeface="Arial"/>
              </a:rPr>
              <a:t>SEP</a:t>
            </a:r>
            <a:endParaRPr sz="1800">
              <a:solidFill>
                <a:schemeClr val="dk1"/>
              </a:solidFill>
              <a:latin typeface="Arial"/>
              <a:ea typeface="Arial"/>
              <a:cs typeface="Arial"/>
              <a:sym typeface="Arial"/>
            </a:endParaRPr>
          </a:p>
        </p:txBody>
      </p:sp>
      <p:sp>
        <p:nvSpPr>
          <p:cNvPr id="5762" name="Google Shape;5762;p135"/>
          <p:cNvSpPr/>
          <p:nvPr/>
        </p:nvSpPr>
        <p:spPr>
          <a:xfrm>
            <a:off x="6731300" y="5006680"/>
            <a:ext cx="1748925" cy="504675"/>
          </a:xfrm>
          <a:prstGeom prst="roundRect">
            <a:avLst>
              <a:gd name="adj" fmla="val 16667"/>
            </a:avLst>
          </a:prstGeom>
          <a:solidFill>
            <a:srgbClr val="6FA8DC"/>
          </a:solidFill>
          <a:ln>
            <a:noFill/>
          </a:ln>
        </p:spPr>
        <p:txBody>
          <a:bodyPr spcFirstLastPara="1" wrap="square" lIns="91425" tIns="91425" rIns="91425" bIns="91425" anchor="ctr" anchorCtr="0">
            <a:noAutofit/>
          </a:bodyPr>
          <a:lstStyle/>
          <a:p>
            <a:pPr algn="ctr">
              <a:spcBef>
                <a:spcPts val="0"/>
              </a:spcBef>
              <a:spcAft>
                <a:spcPts val="0"/>
              </a:spcAft>
            </a:pPr>
            <a:r>
              <a:rPr lang="en-US" sz="2400">
                <a:solidFill>
                  <a:schemeClr val="dk1"/>
                </a:solidFill>
              </a:rPr>
              <a:t>text</a:t>
            </a:r>
            <a:r>
              <a:rPr lang="en-US" sz="2400">
                <a:solidFill>
                  <a:schemeClr val="dk1"/>
                </a:solidFill>
                <a:latin typeface="Arial"/>
                <a:ea typeface="Arial"/>
                <a:cs typeface="Arial"/>
                <a:sym typeface="Arial"/>
              </a:rPr>
              <a:t> </a:t>
            </a:r>
            <a:r>
              <a:rPr lang="en-US" sz="2400" i="1">
                <a:solidFill>
                  <a:schemeClr val="dk1"/>
                </a:solidFill>
                <a:latin typeface="Times New Roman"/>
                <a:ea typeface="Times New Roman"/>
                <a:cs typeface="Times New Roman"/>
                <a:sym typeface="Times New Roman"/>
              </a:rPr>
              <a:t>d</a:t>
            </a:r>
            <a:r>
              <a:rPr lang="en-US" sz="2400" i="1" baseline="-25000">
                <a:solidFill>
                  <a:schemeClr val="dk1"/>
                </a:solidFill>
                <a:latin typeface="Times New Roman"/>
                <a:ea typeface="Times New Roman"/>
                <a:cs typeface="Times New Roman"/>
                <a:sym typeface="Times New Roman"/>
              </a:rPr>
              <a:t>j</a:t>
            </a:r>
            <a:endParaRPr sz="2400" i="1" baseline="-25000">
              <a:solidFill>
                <a:schemeClr val="dk1"/>
              </a:solidFill>
              <a:latin typeface="Times New Roman"/>
              <a:ea typeface="Times New Roman"/>
              <a:cs typeface="Times New Roman"/>
              <a:sym typeface="Times New Roman"/>
            </a:endParaRPr>
          </a:p>
        </p:txBody>
      </p:sp>
      <p:pic>
        <p:nvPicPr>
          <p:cNvPr id="5763" name="Google Shape;5763;p135"/>
          <p:cNvPicPr preferRelativeResize="0"/>
          <p:nvPr/>
        </p:nvPicPr>
        <p:blipFill rotWithShape="1">
          <a:blip r:embed="rId3">
            <a:alphaModFix/>
          </a:blip>
          <a:srcRect/>
          <a:stretch/>
        </p:blipFill>
        <p:spPr>
          <a:xfrm>
            <a:off x="3583446" y="2382357"/>
            <a:ext cx="5162397" cy="552825"/>
          </a:xfrm>
          <a:prstGeom prst="rect">
            <a:avLst/>
          </a:prstGeom>
          <a:noFill/>
          <a:ln>
            <a:noFill/>
          </a:ln>
        </p:spPr>
      </p:pic>
      <p:sp>
        <p:nvSpPr>
          <p:cNvPr id="5764" name="Google Shape;5764;p135"/>
          <p:cNvSpPr txBox="1"/>
          <p:nvPr/>
        </p:nvSpPr>
        <p:spPr>
          <a:xfrm>
            <a:off x="956725" y="3138950"/>
            <a:ext cx="2117700" cy="589725"/>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US" sz="1800" i="1">
                <a:solidFill>
                  <a:schemeClr val="dk1"/>
                </a:solidFill>
                <a:latin typeface="Times New Roman"/>
                <a:ea typeface="Times New Roman"/>
                <a:cs typeface="Times New Roman"/>
                <a:sym typeface="Times New Roman"/>
              </a:rPr>
              <a:t>p</a:t>
            </a:r>
            <a:r>
              <a:rPr lang="en-US" sz="1800" i="1" baseline="-25000">
                <a:solidFill>
                  <a:schemeClr val="dk1"/>
                </a:solidFill>
                <a:latin typeface="Times New Roman"/>
                <a:ea typeface="Times New Roman"/>
                <a:cs typeface="Times New Roman"/>
                <a:sym typeface="Times New Roman"/>
              </a:rPr>
              <a:t>i,j </a:t>
            </a:r>
            <a:r>
              <a:rPr lang="en-US" sz="1800">
                <a:solidFill>
                  <a:schemeClr val="dk1"/>
                </a:solidFill>
                <a:latin typeface="Times New Roman"/>
                <a:ea typeface="Times New Roman"/>
                <a:cs typeface="Times New Roman"/>
                <a:sym typeface="Times New Roman"/>
              </a:rPr>
              <a:t>=</a:t>
            </a:r>
            <a:r>
              <a:rPr lang="en-US" sz="1800">
                <a:solidFill>
                  <a:schemeClr val="dk1"/>
                </a:solidFill>
                <a:latin typeface="Arial"/>
                <a:ea typeface="Arial"/>
                <a:cs typeface="Arial"/>
                <a:sym typeface="Arial"/>
              </a:rPr>
              <a:t> </a:t>
            </a:r>
            <a:r>
              <a:rPr lang="en-US" sz="1800" i="1">
                <a:solidFill>
                  <a:schemeClr val="dk1"/>
                </a:solidFill>
                <a:latin typeface="Times New Roman"/>
                <a:ea typeface="Times New Roman"/>
                <a:cs typeface="Times New Roman"/>
                <a:sym typeface="Times New Roman"/>
              </a:rPr>
              <a:t>p</a:t>
            </a:r>
            <a:r>
              <a:rPr lang="en-US" sz="1800">
                <a:solidFill>
                  <a:schemeClr val="dk1"/>
                </a:solidFill>
                <a:latin typeface="Times New Roman"/>
                <a:ea typeface="Times New Roman"/>
                <a:cs typeface="Times New Roman"/>
                <a:sym typeface="Times New Roman"/>
              </a:rPr>
              <a:t>(</a:t>
            </a:r>
            <a:r>
              <a:rPr lang="en-US" sz="1800" i="1">
                <a:solidFill>
                  <a:schemeClr val="dk1"/>
                </a:solidFill>
                <a:latin typeface="Times New Roman"/>
                <a:ea typeface="Times New Roman"/>
                <a:cs typeface="Times New Roman"/>
                <a:sym typeface="Times New Roman"/>
              </a:rPr>
              <a:t>d</a:t>
            </a:r>
            <a:r>
              <a:rPr lang="en-US" sz="1800" i="1" baseline="-25000">
                <a:solidFill>
                  <a:schemeClr val="dk1"/>
                </a:solidFill>
                <a:latin typeface="Times New Roman"/>
                <a:ea typeface="Times New Roman"/>
                <a:cs typeface="Times New Roman"/>
                <a:sym typeface="Times New Roman"/>
              </a:rPr>
              <a:t>i</a:t>
            </a:r>
            <a:r>
              <a:rPr lang="en-US" sz="1800">
                <a:solidFill>
                  <a:schemeClr val="dk1"/>
                </a:solidFill>
                <a:latin typeface="Times New Roman"/>
                <a:ea typeface="Times New Roman"/>
                <a:cs typeface="Times New Roman"/>
                <a:sym typeface="Times New Roman"/>
              </a:rPr>
              <a:t>&gt;</a:t>
            </a:r>
            <a:r>
              <a:rPr lang="en-US" sz="1800" i="1">
                <a:solidFill>
                  <a:schemeClr val="dk1"/>
                </a:solidFill>
                <a:latin typeface="Times New Roman"/>
                <a:ea typeface="Times New Roman"/>
                <a:cs typeface="Times New Roman"/>
                <a:sym typeface="Times New Roman"/>
              </a:rPr>
              <a:t>d</a:t>
            </a:r>
            <a:r>
              <a:rPr lang="en-US" sz="1800" i="1" baseline="-25000">
                <a:solidFill>
                  <a:schemeClr val="dk1"/>
                </a:solidFill>
                <a:latin typeface="Times New Roman"/>
                <a:ea typeface="Times New Roman"/>
                <a:cs typeface="Times New Roman"/>
                <a:sym typeface="Times New Roman"/>
              </a:rPr>
              <a:t>j </a:t>
            </a:r>
            <a:r>
              <a:rPr lang="en-US" sz="1800">
                <a:solidFill>
                  <a:schemeClr val="dk1"/>
                </a:solidFill>
                <a:latin typeface="Times New Roman"/>
                <a:ea typeface="Times New Roman"/>
                <a:cs typeface="Times New Roman"/>
                <a:sym typeface="Times New Roman"/>
              </a:rPr>
              <a:t>|</a:t>
            </a:r>
            <a:r>
              <a:rPr lang="en-US" sz="1800">
                <a:solidFill>
                  <a:schemeClr val="dk1"/>
                </a:solidFill>
                <a:latin typeface="Arial"/>
                <a:ea typeface="Arial"/>
                <a:cs typeface="Arial"/>
                <a:sym typeface="Arial"/>
              </a:rPr>
              <a:t> </a:t>
            </a:r>
            <a:r>
              <a:rPr lang="en-US" sz="1800" i="1">
                <a:solidFill>
                  <a:schemeClr val="dk1"/>
                </a:solidFill>
                <a:latin typeface="Times New Roman"/>
                <a:ea typeface="Times New Roman"/>
                <a:cs typeface="Times New Roman"/>
                <a:sym typeface="Times New Roman"/>
              </a:rPr>
              <a:t>q</a:t>
            </a:r>
            <a:r>
              <a:rPr lang="en-US"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60"/>
                                        </p:tgtEl>
                                        <p:attrNameLst>
                                          <p:attrName>style.visibility</p:attrName>
                                        </p:attrNameLst>
                                      </p:cBhvr>
                                      <p:to>
                                        <p:strVal val="visible"/>
                                      </p:to>
                                    </p:set>
                                    <p:animEffect transition="in" filter="fade">
                                      <p:cBhvr>
                                        <p:cTn id="7" dur="1"/>
                                        <p:tgtEl>
                                          <p:spTgt spid="5760"/>
                                        </p:tgtEl>
                                      </p:cBhvr>
                                    </p:animEffect>
                                  </p:childTnLst>
                                </p:cTn>
                              </p:par>
                              <p:par>
                                <p:cTn id="8" presetID="10" presetClass="entr" presetSubtype="0" fill="hold" nodeType="withEffect">
                                  <p:stCondLst>
                                    <p:cond delay="0"/>
                                  </p:stCondLst>
                                  <p:childTnLst>
                                    <p:set>
                                      <p:cBhvr>
                                        <p:cTn id="9" dur="1" fill="hold">
                                          <p:stCondLst>
                                            <p:cond delay="0"/>
                                          </p:stCondLst>
                                        </p:cTn>
                                        <p:tgtEl>
                                          <p:spTgt spid="5763"/>
                                        </p:tgtEl>
                                        <p:attrNameLst>
                                          <p:attrName>style.visibility</p:attrName>
                                        </p:attrNameLst>
                                      </p:cBhvr>
                                      <p:to>
                                        <p:strVal val="visible"/>
                                      </p:to>
                                    </p:set>
                                    <p:animEffect transition="in" filter="fade">
                                      <p:cBhvr>
                                        <p:cTn id="10" dur="1"/>
                                        <p:tgtEl>
                                          <p:spTgt spid="5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Shape 5769"/>
        <p:cNvGrpSpPr/>
        <p:nvPr/>
      </p:nvGrpSpPr>
      <p:grpSpPr>
        <a:xfrm>
          <a:off x="0" y="0"/>
          <a:ext cx="0" cy="0"/>
          <a:chOff x="0" y="0"/>
          <a:chExt cx="0" cy="0"/>
        </a:xfrm>
      </p:grpSpPr>
      <p:sp>
        <p:nvSpPr>
          <p:cNvPr id="5770" name="Google Shape;5770;p136"/>
          <p:cNvSpPr txBox="1">
            <a:spLocks noGrp="1"/>
          </p:cNvSpPr>
          <p:nvPr>
            <p:ph type="title"/>
          </p:nvPr>
        </p:nvSpPr>
        <p:spPr>
          <a:xfrm>
            <a:off x="311700" y="1130825"/>
            <a:ext cx="8520525" cy="572625"/>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r>
              <a:rPr lang="en-US" sz="3300"/>
              <a:t>Inference with duoBERT</a:t>
            </a:r>
            <a:endParaRPr sz="3300"/>
          </a:p>
        </p:txBody>
      </p:sp>
      <p:grpSp>
        <p:nvGrpSpPr>
          <p:cNvPr id="5771" name="Google Shape;5771;p136"/>
          <p:cNvGrpSpPr/>
          <p:nvPr/>
        </p:nvGrpSpPr>
        <p:grpSpPr>
          <a:xfrm>
            <a:off x="3360964" y="3891014"/>
            <a:ext cx="3572230" cy="1522457"/>
            <a:chOff x="3566885" y="4045019"/>
            <a:chExt cx="4762973" cy="2029942"/>
          </a:xfrm>
        </p:grpSpPr>
        <p:sp>
          <p:nvSpPr>
            <p:cNvPr id="5772" name="Google Shape;5772;p136"/>
            <p:cNvSpPr txBox="1"/>
            <p:nvPr/>
          </p:nvSpPr>
          <p:spPr>
            <a:xfrm>
              <a:off x="5506258" y="4752604"/>
              <a:ext cx="2823600" cy="7863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US" sz="1800" i="1">
                  <a:solidFill>
                    <a:schemeClr val="dk1"/>
                  </a:solidFill>
                  <a:latin typeface="Times New Roman"/>
                  <a:ea typeface="Times New Roman"/>
                  <a:cs typeface="Times New Roman"/>
                  <a:sym typeface="Times New Roman"/>
                </a:rPr>
                <a:t>p</a:t>
              </a:r>
              <a:r>
                <a:rPr lang="en-US" sz="1800" i="1" baseline="-25000">
                  <a:solidFill>
                    <a:schemeClr val="dk1"/>
                  </a:solidFill>
                  <a:latin typeface="Times New Roman"/>
                  <a:ea typeface="Times New Roman"/>
                  <a:cs typeface="Times New Roman"/>
                  <a:sym typeface="Times New Roman"/>
                </a:rPr>
                <a:t>1,2 </a:t>
              </a:r>
              <a:r>
                <a:rPr lang="en-US" sz="1800">
                  <a:solidFill>
                    <a:schemeClr val="dk1"/>
                  </a:solidFill>
                  <a:latin typeface="Times New Roman"/>
                  <a:ea typeface="Times New Roman"/>
                  <a:cs typeface="Times New Roman"/>
                  <a:sym typeface="Times New Roman"/>
                </a:rPr>
                <a:t>=</a:t>
              </a:r>
              <a:r>
                <a:rPr lang="en-US" sz="1800">
                  <a:solidFill>
                    <a:schemeClr val="dk1"/>
                  </a:solidFill>
                  <a:latin typeface="Arial"/>
                  <a:ea typeface="Arial"/>
                  <a:cs typeface="Arial"/>
                  <a:sym typeface="Arial"/>
                </a:rPr>
                <a:t> </a:t>
              </a:r>
              <a:r>
                <a:rPr lang="en-US" sz="1800" i="1">
                  <a:solidFill>
                    <a:schemeClr val="dk1"/>
                  </a:solidFill>
                  <a:latin typeface="Times New Roman"/>
                  <a:ea typeface="Times New Roman"/>
                  <a:cs typeface="Times New Roman"/>
                  <a:sym typeface="Times New Roman"/>
                </a:rPr>
                <a:t>p</a:t>
              </a:r>
              <a:r>
                <a:rPr lang="en-US" sz="1800">
                  <a:solidFill>
                    <a:schemeClr val="dk1"/>
                  </a:solidFill>
                  <a:latin typeface="Times New Roman"/>
                  <a:ea typeface="Times New Roman"/>
                  <a:cs typeface="Times New Roman"/>
                  <a:sym typeface="Times New Roman"/>
                </a:rPr>
                <a:t>(</a:t>
              </a:r>
              <a:r>
                <a:rPr lang="en-US" sz="1800" i="1">
                  <a:solidFill>
                    <a:schemeClr val="dk1"/>
                  </a:solidFill>
                  <a:latin typeface="Times New Roman"/>
                  <a:ea typeface="Times New Roman"/>
                  <a:cs typeface="Times New Roman"/>
                  <a:sym typeface="Times New Roman"/>
                </a:rPr>
                <a:t>d</a:t>
              </a:r>
              <a:r>
                <a:rPr lang="en-US" sz="1800" i="1" baseline="-25000">
                  <a:solidFill>
                    <a:schemeClr val="dk1"/>
                  </a:solidFill>
                  <a:latin typeface="Times New Roman"/>
                  <a:ea typeface="Times New Roman"/>
                  <a:cs typeface="Times New Roman"/>
                  <a:sym typeface="Times New Roman"/>
                </a:rPr>
                <a:t>1</a:t>
              </a:r>
              <a:r>
                <a:rPr lang="en-US" sz="1800">
                  <a:solidFill>
                    <a:schemeClr val="dk1"/>
                  </a:solidFill>
                  <a:latin typeface="Times New Roman"/>
                  <a:ea typeface="Times New Roman"/>
                  <a:cs typeface="Times New Roman"/>
                  <a:sym typeface="Times New Roman"/>
                </a:rPr>
                <a:t>&gt;</a:t>
              </a:r>
              <a:r>
                <a:rPr lang="en-US" sz="1800" i="1">
                  <a:solidFill>
                    <a:schemeClr val="dk1"/>
                  </a:solidFill>
                  <a:latin typeface="Times New Roman"/>
                  <a:ea typeface="Times New Roman"/>
                  <a:cs typeface="Times New Roman"/>
                  <a:sym typeface="Times New Roman"/>
                </a:rPr>
                <a:t>d</a:t>
              </a:r>
              <a:r>
                <a:rPr lang="en-US" sz="1800" i="1" baseline="-25000">
                  <a:solidFill>
                    <a:schemeClr val="dk1"/>
                  </a:solidFill>
                  <a:latin typeface="Times New Roman"/>
                  <a:ea typeface="Times New Roman"/>
                  <a:cs typeface="Times New Roman"/>
                  <a:sym typeface="Times New Roman"/>
                </a:rPr>
                <a:t>2 </a:t>
              </a:r>
              <a:r>
                <a:rPr lang="en-US" sz="1800">
                  <a:solidFill>
                    <a:schemeClr val="dk1"/>
                  </a:solidFill>
                  <a:latin typeface="Times New Roman"/>
                  <a:ea typeface="Times New Roman"/>
                  <a:cs typeface="Times New Roman"/>
                  <a:sym typeface="Times New Roman"/>
                </a:rPr>
                <a:t>|</a:t>
              </a:r>
              <a:r>
                <a:rPr lang="en-US" sz="1800">
                  <a:solidFill>
                    <a:schemeClr val="dk1"/>
                  </a:solidFill>
                  <a:latin typeface="Arial"/>
                  <a:ea typeface="Arial"/>
                  <a:cs typeface="Arial"/>
                  <a:sym typeface="Arial"/>
                </a:rPr>
                <a:t> </a:t>
              </a:r>
              <a:r>
                <a:rPr lang="en-US" sz="1800" i="1">
                  <a:solidFill>
                    <a:schemeClr val="dk1"/>
                  </a:solidFill>
                  <a:latin typeface="Times New Roman"/>
                  <a:ea typeface="Times New Roman"/>
                  <a:cs typeface="Times New Roman"/>
                  <a:sym typeface="Times New Roman"/>
                </a:rPr>
                <a:t>q</a:t>
              </a:r>
              <a:r>
                <a:rPr lang="en-US"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p:txBody>
        </p:sp>
        <p:sp>
          <p:nvSpPr>
            <p:cNvPr id="5773" name="Google Shape;5773;p136"/>
            <p:cNvSpPr/>
            <p:nvPr/>
          </p:nvSpPr>
          <p:spPr>
            <a:xfrm>
              <a:off x="3897052" y="4868552"/>
              <a:ext cx="610500" cy="568500"/>
            </a:xfrm>
            <a:prstGeom prst="roundRect">
              <a:avLst>
                <a:gd name="adj" fmla="val 16667"/>
              </a:avLst>
            </a:prstGeom>
            <a:solidFill>
              <a:srgbClr val="C27BA0"/>
            </a:solid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i="1" baseline="-25000">
                  <a:latin typeface="Times New Roman"/>
                  <a:ea typeface="Times New Roman"/>
                  <a:cs typeface="Times New Roman"/>
                  <a:sym typeface="Times New Roman"/>
                </a:rPr>
                <a:t>1</a:t>
              </a:r>
              <a:endParaRPr sz="1350" i="1" baseline="-25000">
                <a:latin typeface="Times New Roman"/>
                <a:ea typeface="Times New Roman"/>
                <a:cs typeface="Times New Roman"/>
                <a:sym typeface="Times New Roman"/>
              </a:endParaRPr>
            </a:p>
          </p:txBody>
        </p:sp>
        <p:sp>
          <p:nvSpPr>
            <p:cNvPr id="5774" name="Google Shape;5774;p136"/>
            <p:cNvSpPr/>
            <p:nvPr/>
          </p:nvSpPr>
          <p:spPr>
            <a:xfrm>
              <a:off x="3896603" y="4230844"/>
              <a:ext cx="610500" cy="568500"/>
            </a:xfrm>
            <a:prstGeom prst="roundRect">
              <a:avLst>
                <a:gd name="adj" fmla="val 16667"/>
              </a:avLst>
            </a:prstGeom>
            <a:solidFill>
              <a:srgbClr val="6FA8DC"/>
            </a:solidFill>
            <a:ln>
              <a:noFill/>
            </a:ln>
          </p:spPr>
          <p:txBody>
            <a:bodyPr spcFirstLastPara="1" wrap="square" lIns="68569" tIns="68569" rIns="68569" bIns="68569" anchor="ctr" anchorCtr="0">
              <a:noAutofit/>
            </a:bodyPr>
            <a:lstStyle/>
            <a:p>
              <a:pPr algn="ctr">
                <a:spcBef>
                  <a:spcPts val="0"/>
                </a:spcBef>
                <a:spcAft>
                  <a:spcPts val="0"/>
                </a:spcAft>
              </a:pPr>
              <a:r>
                <a:rPr lang="en-US" sz="1350">
                  <a:latin typeface="Times New Roman"/>
                  <a:ea typeface="Times New Roman"/>
                  <a:cs typeface="Times New Roman"/>
                  <a:sym typeface="Times New Roman"/>
                </a:rPr>
                <a:t>q</a:t>
              </a:r>
              <a:endParaRPr sz="1350">
                <a:latin typeface="Times New Roman"/>
                <a:ea typeface="Times New Roman"/>
                <a:cs typeface="Times New Roman"/>
                <a:sym typeface="Times New Roman"/>
              </a:endParaRPr>
            </a:p>
          </p:txBody>
        </p:sp>
        <p:sp>
          <p:nvSpPr>
            <p:cNvPr id="5775" name="Google Shape;5775;p136"/>
            <p:cNvSpPr/>
            <p:nvPr/>
          </p:nvSpPr>
          <p:spPr>
            <a:xfrm>
              <a:off x="3897052" y="5506295"/>
              <a:ext cx="610500" cy="568500"/>
            </a:xfrm>
            <a:prstGeom prst="roundRect">
              <a:avLst>
                <a:gd name="adj" fmla="val 16667"/>
              </a:avLst>
            </a:prstGeom>
            <a:solidFill>
              <a:srgbClr val="8E7CC3"/>
            </a:solid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i="1" baseline="-25000">
                  <a:latin typeface="Times New Roman"/>
                  <a:ea typeface="Times New Roman"/>
                  <a:cs typeface="Times New Roman"/>
                  <a:sym typeface="Times New Roman"/>
                </a:rPr>
                <a:t>2</a:t>
              </a:r>
              <a:endParaRPr sz="1350" i="1" baseline="-25000">
                <a:latin typeface="Times New Roman"/>
                <a:ea typeface="Times New Roman"/>
                <a:cs typeface="Times New Roman"/>
                <a:sym typeface="Times New Roman"/>
              </a:endParaRPr>
            </a:p>
          </p:txBody>
        </p:sp>
        <p:sp>
          <p:nvSpPr>
            <p:cNvPr id="5776" name="Google Shape;5776;p136"/>
            <p:cNvSpPr/>
            <p:nvPr/>
          </p:nvSpPr>
          <p:spPr>
            <a:xfrm>
              <a:off x="4997091" y="4790708"/>
              <a:ext cx="379200" cy="5745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777" name="Google Shape;5777;p136"/>
            <p:cNvSpPr/>
            <p:nvPr/>
          </p:nvSpPr>
          <p:spPr>
            <a:xfrm>
              <a:off x="4569792" y="4230861"/>
              <a:ext cx="438300" cy="1844100"/>
            </a:xfrm>
            <a:prstGeom prst="roundRect">
              <a:avLst>
                <a:gd name="adj" fmla="val 16667"/>
              </a:avLst>
            </a:prstGeom>
            <a:solidFill>
              <a:srgbClr val="E69138"/>
            </a:solidFill>
            <a:ln>
              <a:noFill/>
            </a:ln>
          </p:spPr>
          <p:txBody>
            <a:bodyPr spcFirstLastPara="1" wrap="square" lIns="68569" tIns="68569" rIns="68569" bIns="68569" anchor="ctr" anchorCtr="0">
              <a:noAutofit/>
            </a:bodyPr>
            <a:lstStyle/>
            <a:p>
              <a:pPr algn="ctr">
                <a:spcBef>
                  <a:spcPts val="0"/>
                </a:spcBef>
                <a:spcAft>
                  <a:spcPts val="0"/>
                </a:spcAft>
              </a:pPr>
              <a:endParaRPr sz="900"/>
            </a:p>
          </p:txBody>
        </p:sp>
        <p:sp>
          <p:nvSpPr>
            <p:cNvPr id="5778" name="Google Shape;5778;p136"/>
            <p:cNvSpPr txBox="1"/>
            <p:nvPr/>
          </p:nvSpPr>
          <p:spPr>
            <a:xfrm>
              <a:off x="4473888" y="4882106"/>
              <a:ext cx="630300" cy="574500"/>
            </a:xfrm>
            <a:prstGeom prst="rect">
              <a:avLst/>
            </a:prstGeom>
            <a:noFill/>
            <a:ln>
              <a:noFill/>
            </a:ln>
          </p:spPr>
          <p:txBody>
            <a:bodyPr spcFirstLastPara="1" wrap="square" lIns="68569" tIns="68569" rIns="68569" bIns="68569" anchor="t" anchorCtr="0">
              <a:noAutofit/>
            </a:bodyPr>
            <a:lstStyle/>
            <a:p>
              <a:pPr algn="ctr">
                <a:spcBef>
                  <a:spcPts val="0"/>
                </a:spcBef>
                <a:spcAft>
                  <a:spcPts val="0"/>
                </a:spcAft>
              </a:pPr>
              <a:r>
                <a:rPr lang="en-US" sz="900"/>
                <a:t>duo</a:t>
              </a:r>
              <a:endParaRPr sz="900"/>
            </a:p>
            <a:p>
              <a:pPr algn="ctr">
                <a:spcBef>
                  <a:spcPts val="0"/>
                </a:spcBef>
                <a:spcAft>
                  <a:spcPts val="0"/>
                </a:spcAft>
              </a:pPr>
              <a:r>
                <a:rPr lang="en-US" sz="900"/>
                <a:t>BERT</a:t>
              </a:r>
              <a:endParaRPr sz="1350"/>
            </a:p>
          </p:txBody>
        </p:sp>
        <p:sp>
          <p:nvSpPr>
            <p:cNvPr id="5779" name="Google Shape;5779;p136"/>
            <p:cNvSpPr/>
            <p:nvPr/>
          </p:nvSpPr>
          <p:spPr>
            <a:xfrm rot="5400000">
              <a:off x="2918435" y="4693469"/>
              <a:ext cx="1564800" cy="267900"/>
            </a:xfrm>
            <a:prstGeom prst="bentUpArrow">
              <a:avLst>
                <a:gd name="adj1" fmla="val 42840"/>
                <a:gd name="adj2" fmla="val 50000"/>
                <a:gd name="adj3" fmla="val 25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grpSp>
      <p:sp>
        <p:nvSpPr>
          <p:cNvPr id="5780" name="Google Shape;5780;p136"/>
          <p:cNvSpPr/>
          <p:nvPr/>
        </p:nvSpPr>
        <p:spPr>
          <a:xfrm>
            <a:off x="2009051" y="3579068"/>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3</a:t>
            </a:r>
            <a:endParaRPr sz="1350" baseline="-25000">
              <a:latin typeface="Times New Roman"/>
              <a:ea typeface="Times New Roman"/>
              <a:cs typeface="Times New Roman"/>
              <a:sym typeface="Times New Roman"/>
            </a:endParaRPr>
          </a:p>
        </p:txBody>
      </p:sp>
      <p:sp>
        <p:nvSpPr>
          <p:cNvPr id="5781" name="Google Shape;5781;p136"/>
          <p:cNvSpPr/>
          <p:nvPr/>
        </p:nvSpPr>
        <p:spPr>
          <a:xfrm>
            <a:off x="2009051" y="3054049"/>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2</a:t>
            </a:r>
            <a:endParaRPr sz="1350" baseline="-25000">
              <a:latin typeface="Times New Roman"/>
              <a:ea typeface="Times New Roman"/>
              <a:cs typeface="Times New Roman"/>
              <a:sym typeface="Times New Roman"/>
            </a:endParaRPr>
          </a:p>
        </p:txBody>
      </p:sp>
      <p:sp>
        <p:nvSpPr>
          <p:cNvPr id="5782" name="Google Shape;5782;p136"/>
          <p:cNvSpPr/>
          <p:nvPr/>
        </p:nvSpPr>
        <p:spPr>
          <a:xfrm>
            <a:off x="2009051" y="2529030"/>
            <a:ext cx="472725" cy="426375"/>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1</a:t>
            </a:r>
            <a:endParaRPr sz="1350" baseline="-25000">
              <a:latin typeface="Times New Roman"/>
              <a:ea typeface="Times New Roman"/>
              <a:cs typeface="Times New Roman"/>
              <a:sym typeface="Times New Roman"/>
            </a:endParaRPr>
          </a:p>
        </p:txBody>
      </p:sp>
      <p:sp>
        <p:nvSpPr>
          <p:cNvPr id="5783" name="Google Shape;5783;p136"/>
          <p:cNvSpPr txBox="1"/>
          <p:nvPr/>
        </p:nvSpPr>
        <p:spPr>
          <a:xfrm>
            <a:off x="2045121" y="2125763"/>
            <a:ext cx="400725" cy="238725"/>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R</a:t>
            </a:r>
            <a:r>
              <a:rPr lang="en-US" sz="1350" baseline="-25000">
                <a:latin typeface="Times New Roman"/>
                <a:ea typeface="Times New Roman"/>
                <a:cs typeface="Times New Roman"/>
                <a:sym typeface="Times New Roman"/>
              </a:rPr>
              <a:t>1</a:t>
            </a:r>
            <a:endParaRPr sz="1350"/>
          </a:p>
        </p:txBody>
      </p:sp>
      <p:sp>
        <p:nvSpPr>
          <p:cNvPr id="5784" name="Google Shape;5784;p136"/>
          <p:cNvSpPr/>
          <p:nvPr/>
        </p:nvSpPr>
        <p:spPr>
          <a:xfrm>
            <a:off x="-1" y="3073650"/>
            <a:ext cx="1866375" cy="3951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785" name="Google Shape;5785;p136"/>
          <p:cNvSpPr/>
          <p:nvPr/>
        </p:nvSpPr>
        <p:spPr>
          <a:xfrm>
            <a:off x="261588" y="3058072"/>
            <a:ext cx="1122750" cy="426375"/>
          </a:xfrm>
          <a:prstGeom prst="roundRect">
            <a:avLst>
              <a:gd name="adj" fmla="val 16667"/>
            </a:avLst>
          </a:prstGeom>
          <a:solidFill>
            <a:srgbClr val="F1C232"/>
          </a:solidFill>
          <a:ln>
            <a:noFill/>
          </a:ln>
        </p:spPr>
        <p:txBody>
          <a:bodyPr spcFirstLastPara="1" wrap="square" lIns="68569" tIns="68569" rIns="68569" bIns="68569" anchor="ctr" anchorCtr="0">
            <a:noAutofit/>
          </a:bodyPr>
          <a:lstStyle/>
          <a:p>
            <a:pPr algn="ctr">
              <a:spcBef>
                <a:spcPts val="0"/>
              </a:spcBef>
              <a:spcAft>
                <a:spcPts val="0"/>
              </a:spcAft>
            </a:pPr>
            <a:r>
              <a:rPr lang="en-US" sz="1350"/>
              <a:t>monoBERT</a:t>
            </a:r>
            <a:endParaRPr sz="1350"/>
          </a:p>
        </p:txBody>
      </p:sp>
      <p:grpSp>
        <p:nvGrpSpPr>
          <p:cNvPr id="5786" name="Google Shape;5786;p136"/>
          <p:cNvGrpSpPr/>
          <p:nvPr/>
        </p:nvGrpSpPr>
        <p:grpSpPr>
          <a:xfrm>
            <a:off x="6876032" y="2125762"/>
            <a:ext cx="1102119" cy="1883705"/>
            <a:chOff x="9168043" y="1691350"/>
            <a:chExt cx="1469492" cy="2511606"/>
          </a:xfrm>
        </p:grpSpPr>
        <p:sp>
          <p:nvSpPr>
            <p:cNvPr id="5787" name="Google Shape;5787;p136"/>
            <p:cNvSpPr/>
            <p:nvPr/>
          </p:nvSpPr>
          <p:spPr>
            <a:xfrm>
              <a:off x="10007236" y="3634456"/>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1</a:t>
              </a:r>
              <a:endParaRPr sz="1350" baseline="-25000">
                <a:latin typeface="Times New Roman"/>
                <a:ea typeface="Times New Roman"/>
                <a:cs typeface="Times New Roman"/>
                <a:sym typeface="Times New Roman"/>
              </a:endParaRPr>
            </a:p>
          </p:txBody>
        </p:sp>
        <p:sp>
          <p:nvSpPr>
            <p:cNvPr id="5788" name="Google Shape;5788;p136"/>
            <p:cNvSpPr/>
            <p:nvPr/>
          </p:nvSpPr>
          <p:spPr>
            <a:xfrm>
              <a:off x="10007236" y="2234406"/>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2</a:t>
              </a:r>
              <a:endParaRPr sz="1350" baseline="-25000">
                <a:latin typeface="Times New Roman"/>
                <a:ea typeface="Times New Roman"/>
                <a:cs typeface="Times New Roman"/>
                <a:sym typeface="Times New Roman"/>
              </a:endParaRPr>
            </a:p>
          </p:txBody>
        </p:sp>
        <p:sp>
          <p:nvSpPr>
            <p:cNvPr id="5789" name="Google Shape;5789;p136"/>
            <p:cNvSpPr txBox="1"/>
            <p:nvPr/>
          </p:nvSpPr>
          <p:spPr>
            <a:xfrm>
              <a:off x="10042028" y="1691350"/>
              <a:ext cx="534300" cy="318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R</a:t>
              </a:r>
              <a:r>
                <a:rPr lang="en-US" sz="1350" baseline="-25000">
                  <a:latin typeface="Times New Roman"/>
                  <a:ea typeface="Times New Roman"/>
                  <a:cs typeface="Times New Roman"/>
                  <a:sym typeface="Times New Roman"/>
                </a:rPr>
                <a:t>2</a:t>
              </a:r>
              <a:endParaRPr sz="1350"/>
            </a:p>
          </p:txBody>
        </p:sp>
        <p:sp>
          <p:nvSpPr>
            <p:cNvPr id="5790" name="Google Shape;5790;p136"/>
            <p:cNvSpPr/>
            <p:nvPr/>
          </p:nvSpPr>
          <p:spPr>
            <a:xfrm>
              <a:off x="10007236" y="2934431"/>
              <a:ext cx="630300" cy="568500"/>
            </a:xfrm>
            <a:prstGeom prst="roundRect">
              <a:avLst>
                <a:gd name="adj" fmla="val 16667"/>
              </a:avLst>
            </a:prstGeom>
            <a:solidFill>
              <a:srgbClr val="FFFFFF"/>
            </a:solidFill>
            <a:ln w="28575"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lgn="ctr">
                <a:spcBef>
                  <a:spcPts val="0"/>
                </a:spcBef>
                <a:spcAft>
                  <a:spcPts val="0"/>
                </a:spcAft>
              </a:pPr>
              <a:r>
                <a:rPr lang="en-US" sz="1350" i="1">
                  <a:latin typeface="Times New Roman"/>
                  <a:ea typeface="Times New Roman"/>
                  <a:cs typeface="Times New Roman"/>
                  <a:sym typeface="Times New Roman"/>
                </a:rPr>
                <a:t>d</a:t>
              </a:r>
              <a:r>
                <a:rPr lang="en-US" sz="1350" baseline="-25000">
                  <a:latin typeface="Times New Roman"/>
                  <a:ea typeface="Times New Roman"/>
                  <a:cs typeface="Times New Roman"/>
                  <a:sym typeface="Times New Roman"/>
                </a:rPr>
                <a:t>3</a:t>
              </a:r>
              <a:endParaRPr sz="1350" baseline="-25000">
                <a:latin typeface="Times New Roman"/>
                <a:ea typeface="Times New Roman"/>
                <a:cs typeface="Times New Roman"/>
                <a:sym typeface="Times New Roman"/>
              </a:endParaRPr>
            </a:p>
          </p:txBody>
        </p:sp>
        <p:sp>
          <p:nvSpPr>
            <p:cNvPr id="5791" name="Google Shape;5791;p136"/>
            <p:cNvSpPr/>
            <p:nvPr/>
          </p:nvSpPr>
          <p:spPr>
            <a:xfrm>
              <a:off x="9168043" y="2949925"/>
              <a:ext cx="621600" cy="5268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grpSp>
      <p:sp>
        <p:nvSpPr>
          <p:cNvPr id="5792" name="Google Shape;5792;p136"/>
          <p:cNvSpPr txBox="1"/>
          <p:nvPr/>
        </p:nvSpPr>
        <p:spPr>
          <a:xfrm>
            <a:off x="6723581" y="4267013"/>
            <a:ext cx="2297700" cy="1302975"/>
          </a:xfrm>
          <a:prstGeom prst="rect">
            <a:avLst/>
          </a:prstGeom>
          <a:noFill/>
          <a:ln>
            <a:noFill/>
          </a:ln>
        </p:spPr>
        <p:txBody>
          <a:bodyPr spcFirstLastPara="1" wrap="square" lIns="68569" tIns="68569" rIns="68569" bIns="68569" anchor="t" anchorCtr="0">
            <a:noAutofit/>
          </a:bodyPr>
          <a:lstStyle/>
          <a:p>
            <a:pPr>
              <a:spcBef>
                <a:spcPts val="0"/>
              </a:spcBef>
              <a:spcAft>
                <a:spcPts val="0"/>
              </a:spcAft>
            </a:pPr>
            <a:r>
              <a:rPr lang="en-US" sz="1500"/>
              <a:t>Pairwise aggregation:</a:t>
            </a:r>
            <a:endParaRPr sz="1500"/>
          </a:p>
          <a:p>
            <a:pPr>
              <a:spcBef>
                <a:spcPts val="750"/>
              </a:spcBef>
              <a:spcAft>
                <a:spcPts val="0"/>
              </a:spcAft>
            </a:pPr>
            <a:r>
              <a:rPr lang="en-US" sz="1800" i="1">
                <a:latin typeface="Times New Roman"/>
                <a:ea typeface="Times New Roman"/>
                <a:cs typeface="Times New Roman"/>
                <a:sym typeface="Times New Roman"/>
              </a:rPr>
              <a:t>s</a:t>
            </a:r>
            <a:r>
              <a:rPr lang="en-US" sz="1800" i="1" baseline="-25000">
                <a:latin typeface="Times New Roman"/>
                <a:ea typeface="Times New Roman"/>
                <a:cs typeface="Times New Roman"/>
                <a:sym typeface="Times New Roman"/>
              </a:rPr>
              <a:t>1</a:t>
            </a:r>
            <a:r>
              <a:rPr lang="en-US" sz="1800" i="1">
                <a:latin typeface="Times New Roman"/>
                <a:ea typeface="Times New Roman"/>
                <a:cs typeface="Times New Roman"/>
                <a:sym typeface="Times New Roman"/>
              </a:rPr>
              <a:t> = p</a:t>
            </a:r>
            <a:r>
              <a:rPr lang="en-US" sz="1800" i="1" baseline="-25000">
                <a:latin typeface="Times New Roman"/>
                <a:ea typeface="Times New Roman"/>
                <a:cs typeface="Times New Roman"/>
                <a:sym typeface="Times New Roman"/>
              </a:rPr>
              <a:t>1,2</a:t>
            </a:r>
            <a:r>
              <a:rPr lang="en-US" sz="1800" i="1">
                <a:latin typeface="Times New Roman"/>
                <a:ea typeface="Times New Roman"/>
                <a:cs typeface="Times New Roman"/>
                <a:sym typeface="Times New Roman"/>
              </a:rPr>
              <a:t> + p</a:t>
            </a:r>
            <a:r>
              <a:rPr lang="en-US" sz="1800" i="1" baseline="-25000">
                <a:latin typeface="Times New Roman"/>
                <a:ea typeface="Times New Roman"/>
                <a:cs typeface="Times New Roman"/>
                <a:sym typeface="Times New Roman"/>
              </a:rPr>
              <a:t>1,3</a:t>
            </a:r>
            <a:endParaRPr sz="1800" i="1" baseline="-25000">
              <a:latin typeface="Times New Roman"/>
              <a:ea typeface="Times New Roman"/>
              <a:cs typeface="Times New Roman"/>
              <a:sym typeface="Times New Roman"/>
            </a:endParaRPr>
          </a:p>
          <a:p>
            <a:pPr>
              <a:spcBef>
                <a:spcPts val="750"/>
              </a:spcBef>
              <a:spcAft>
                <a:spcPts val="0"/>
              </a:spcAft>
              <a:buClr>
                <a:schemeClr val="dk1"/>
              </a:buClr>
              <a:buSzPts val="1100"/>
            </a:pPr>
            <a:r>
              <a:rPr lang="en-US" sz="1800" i="1">
                <a:solidFill>
                  <a:schemeClr val="dk1"/>
                </a:solidFill>
                <a:latin typeface="Times New Roman"/>
                <a:ea typeface="Times New Roman"/>
                <a:cs typeface="Times New Roman"/>
                <a:sym typeface="Times New Roman"/>
              </a:rPr>
              <a:t>s</a:t>
            </a:r>
            <a:r>
              <a:rPr lang="en-US" sz="1800" i="1" baseline="-25000">
                <a:solidFill>
                  <a:schemeClr val="dk1"/>
                </a:solidFill>
                <a:latin typeface="Times New Roman"/>
                <a:ea typeface="Times New Roman"/>
                <a:cs typeface="Times New Roman"/>
                <a:sym typeface="Times New Roman"/>
              </a:rPr>
              <a:t>2</a:t>
            </a:r>
            <a:r>
              <a:rPr lang="en-US" sz="1800" i="1">
                <a:solidFill>
                  <a:schemeClr val="dk1"/>
                </a:solidFill>
                <a:latin typeface="Times New Roman"/>
                <a:ea typeface="Times New Roman"/>
                <a:cs typeface="Times New Roman"/>
                <a:sym typeface="Times New Roman"/>
              </a:rPr>
              <a:t> = p</a:t>
            </a:r>
            <a:r>
              <a:rPr lang="en-US" sz="1800" i="1" baseline="-25000">
                <a:solidFill>
                  <a:schemeClr val="dk1"/>
                </a:solidFill>
                <a:latin typeface="Times New Roman"/>
                <a:ea typeface="Times New Roman"/>
                <a:cs typeface="Times New Roman"/>
                <a:sym typeface="Times New Roman"/>
              </a:rPr>
              <a:t>2,1</a:t>
            </a:r>
            <a:r>
              <a:rPr lang="en-US" sz="1800" i="1">
                <a:solidFill>
                  <a:schemeClr val="dk1"/>
                </a:solidFill>
                <a:latin typeface="Times New Roman"/>
                <a:ea typeface="Times New Roman"/>
                <a:cs typeface="Times New Roman"/>
                <a:sym typeface="Times New Roman"/>
              </a:rPr>
              <a:t> + p</a:t>
            </a:r>
            <a:r>
              <a:rPr lang="en-US" sz="1800" i="1" baseline="-25000">
                <a:solidFill>
                  <a:schemeClr val="dk1"/>
                </a:solidFill>
                <a:latin typeface="Times New Roman"/>
                <a:ea typeface="Times New Roman"/>
                <a:cs typeface="Times New Roman"/>
                <a:sym typeface="Times New Roman"/>
              </a:rPr>
              <a:t>2,3</a:t>
            </a:r>
            <a:endParaRPr sz="1800" i="1" baseline="-25000">
              <a:solidFill>
                <a:schemeClr val="dk1"/>
              </a:solidFill>
              <a:latin typeface="Times New Roman"/>
              <a:ea typeface="Times New Roman"/>
              <a:cs typeface="Times New Roman"/>
              <a:sym typeface="Times New Roman"/>
            </a:endParaRPr>
          </a:p>
          <a:p>
            <a:pPr>
              <a:spcBef>
                <a:spcPts val="750"/>
              </a:spcBef>
              <a:spcAft>
                <a:spcPts val="0"/>
              </a:spcAft>
              <a:buClr>
                <a:schemeClr val="dk1"/>
              </a:buClr>
              <a:buSzPts val="1100"/>
            </a:pPr>
            <a:r>
              <a:rPr lang="en-US" sz="1800" i="1">
                <a:solidFill>
                  <a:schemeClr val="dk1"/>
                </a:solidFill>
                <a:latin typeface="Times New Roman"/>
                <a:ea typeface="Times New Roman"/>
                <a:cs typeface="Times New Roman"/>
                <a:sym typeface="Times New Roman"/>
              </a:rPr>
              <a:t>s</a:t>
            </a:r>
            <a:r>
              <a:rPr lang="en-US" sz="1800" i="1" baseline="-25000">
                <a:solidFill>
                  <a:schemeClr val="dk1"/>
                </a:solidFill>
                <a:latin typeface="Times New Roman"/>
                <a:ea typeface="Times New Roman"/>
                <a:cs typeface="Times New Roman"/>
                <a:sym typeface="Times New Roman"/>
              </a:rPr>
              <a:t>3</a:t>
            </a:r>
            <a:r>
              <a:rPr lang="en-US" sz="1800" i="1">
                <a:solidFill>
                  <a:schemeClr val="dk1"/>
                </a:solidFill>
                <a:latin typeface="Times New Roman"/>
                <a:ea typeface="Times New Roman"/>
                <a:cs typeface="Times New Roman"/>
                <a:sym typeface="Times New Roman"/>
              </a:rPr>
              <a:t> = p</a:t>
            </a:r>
            <a:r>
              <a:rPr lang="en-US" sz="1800" i="1" baseline="-25000">
                <a:solidFill>
                  <a:schemeClr val="dk1"/>
                </a:solidFill>
                <a:latin typeface="Times New Roman"/>
                <a:ea typeface="Times New Roman"/>
                <a:cs typeface="Times New Roman"/>
                <a:sym typeface="Times New Roman"/>
              </a:rPr>
              <a:t>3,1</a:t>
            </a:r>
            <a:r>
              <a:rPr lang="en-US" sz="1800" i="1">
                <a:solidFill>
                  <a:schemeClr val="dk1"/>
                </a:solidFill>
                <a:latin typeface="Times New Roman"/>
                <a:ea typeface="Times New Roman"/>
                <a:cs typeface="Times New Roman"/>
                <a:sym typeface="Times New Roman"/>
              </a:rPr>
              <a:t> + p</a:t>
            </a:r>
            <a:r>
              <a:rPr lang="en-US" sz="1800" i="1" baseline="-25000">
                <a:solidFill>
                  <a:schemeClr val="dk1"/>
                </a:solidFill>
                <a:latin typeface="Times New Roman"/>
                <a:ea typeface="Times New Roman"/>
                <a:cs typeface="Times New Roman"/>
                <a:sym typeface="Times New Roman"/>
              </a:rPr>
              <a:t>3,2</a:t>
            </a:r>
            <a:endParaRPr sz="1800" i="1" baseline="-25000">
              <a:solidFill>
                <a:schemeClr val="dk1"/>
              </a:solidFill>
              <a:latin typeface="Times New Roman"/>
              <a:ea typeface="Times New Roman"/>
              <a:cs typeface="Times New Roman"/>
              <a:sym typeface="Times New Roman"/>
            </a:endParaRPr>
          </a:p>
          <a:p>
            <a:pPr>
              <a:spcBef>
                <a:spcPts val="750"/>
              </a:spcBef>
              <a:spcAft>
                <a:spcPts val="750"/>
              </a:spcAft>
            </a:pPr>
            <a:endParaRPr sz="1800" i="1" baseline="-25000">
              <a:latin typeface="Times New Roman"/>
              <a:ea typeface="Times New Roman"/>
              <a:cs typeface="Times New Roman"/>
              <a:sym typeface="Times New Roman"/>
            </a:endParaRPr>
          </a:p>
        </p:txBody>
      </p:sp>
      <p:grpSp>
        <p:nvGrpSpPr>
          <p:cNvPr id="5793" name="Google Shape;5793;p136"/>
          <p:cNvGrpSpPr/>
          <p:nvPr/>
        </p:nvGrpSpPr>
        <p:grpSpPr>
          <a:xfrm>
            <a:off x="2600414" y="2200313"/>
            <a:ext cx="4123173" cy="1610008"/>
            <a:chOff x="3467218" y="1790750"/>
            <a:chExt cx="5497564" cy="2146677"/>
          </a:xfrm>
        </p:grpSpPr>
        <p:sp>
          <p:nvSpPr>
            <p:cNvPr id="5794" name="Google Shape;5794;p136"/>
            <p:cNvSpPr/>
            <p:nvPr/>
          </p:nvSpPr>
          <p:spPr>
            <a:xfrm>
              <a:off x="4207743"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795" name="Google Shape;5795;p136"/>
            <p:cNvSpPr/>
            <p:nvPr/>
          </p:nvSpPr>
          <p:spPr>
            <a:xfrm>
              <a:off x="4207781"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796" name="Google Shape;5796;p136"/>
            <p:cNvSpPr txBox="1"/>
            <p:nvPr/>
          </p:nvSpPr>
          <p:spPr>
            <a:xfrm>
              <a:off x="4155701" y="2673023"/>
              <a:ext cx="7947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1</a:t>
              </a:r>
              <a:endParaRPr sz="1725" baseline="-25000">
                <a:latin typeface="Times New Roman"/>
                <a:ea typeface="Times New Roman"/>
                <a:cs typeface="Times New Roman"/>
                <a:sym typeface="Times New Roman"/>
              </a:endParaRPr>
            </a:p>
          </p:txBody>
        </p:sp>
        <p:sp>
          <p:nvSpPr>
            <p:cNvPr id="5797" name="Google Shape;5797;p136"/>
            <p:cNvSpPr txBox="1"/>
            <p:nvPr/>
          </p:nvSpPr>
          <p:spPr>
            <a:xfrm>
              <a:off x="4137749" y="3389050"/>
              <a:ext cx="7806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2</a:t>
              </a:r>
              <a:endParaRPr sz="1725" baseline="-25000">
                <a:latin typeface="Times New Roman"/>
                <a:ea typeface="Times New Roman"/>
                <a:cs typeface="Times New Roman"/>
                <a:sym typeface="Times New Roman"/>
              </a:endParaRPr>
            </a:p>
          </p:txBody>
        </p:sp>
        <p:sp>
          <p:nvSpPr>
            <p:cNvPr id="5798" name="Google Shape;5798;p136"/>
            <p:cNvSpPr/>
            <p:nvPr/>
          </p:nvSpPr>
          <p:spPr>
            <a:xfrm>
              <a:off x="5028292"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799" name="Google Shape;5799;p136"/>
            <p:cNvSpPr/>
            <p:nvPr/>
          </p:nvSpPr>
          <p:spPr>
            <a:xfrm>
              <a:off x="5028330"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00" name="Google Shape;5800;p136"/>
            <p:cNvSpPr txBox="1"/>
            <p:nvPr/>
          </p:nvSpPr>
          <p:spPr>
            <a:xfrm>
              <a:off x="4932643" y="2674706"/>
              <a:ext cx="7947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1</a:t>
              </a:r>
              <a:endParaRPr sz="1725" baseline="-25000">
                <a:latin typeface="Times New Roman"/>
                <a:ea typeface="Times New Roman"/>
                <a:cs typeface="Times New Roman"/>
                <a:sym typeface="Times New Roman"/>
              </a:endParaRPr>
            </a:p>
          </p:txBody>
        </p:sp>
        <p:sp>
          <p:nvSpPr>
            <p:cNvPr id="5801" name="Google Shape;5801;p136"/>
            <p:cNvSpPr txBox="1"/>
            <p:nvPr/>
          </p:nvSpPr>
          <p:spPr>
            <a:xfrm>
              <a:off x="4914688" y="3390733"/>
              <a:ext cx="7806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3</a:t>
              </a:r>
              <a:endParaRPr sz="1725" baseline="-25000">
                <a:latin typeface="Times New Roman"/>
                <a:ea typeface="Times New Roman"/>
                <a:cs typeface="Times New Roman"/>
                <a:sym typeface="Times New Roman"/>
              </a:endParaRPr>
            </a:p>
          </p:txBody>
        </p:sp>
        <p:sp>
          <p:nvSpPr>
            <p:cNvPr id="5802" name="Google Shape;5802;p136"/>
            <p:cNvSpPr/>
            <p:nvPr/>
          </p:nvSpPr>
          <p:spPr>
            <a:xfrm>
              <a:off x="5823099"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03" name="Google Shape;5803;p136"/>
            <p:cNvSpPr/>
            <p:nvPr/>
          </p:nvSpPr>
          <p:spPr>
            <a:xfrm>
              <a:off x="5823137"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04" name="Google Shape;5804;p136"/>
            <p:cNvSpPr txBox="1"/>
            <p:nvPr/>
          </p:nvSpPr>
          <p:spPr>
            <a:xfrm>
              <a:off x="5727448" y="2674706"/>
              <a:ext cx="7806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2</a:t>
              </a:r>
              <a:endParaRPr sz="1725" baseline="-25000">
                <a:latin typeface="Times New Roman"/>
                <a:ea typeface="Times New Roman"/>
                <a:cs typeface="Times New Roman"/>
                <a:sym typeface="Times New Roman"/>
              </a:endParaRPr>
            </a:p>
          </p:txBody>
        </p:sp>
        <p:sp>
          <p:nvSpPr>
            <p:cNvPr id="5805" name="Google Shape;5805;p136"/>
            <p:cNvSpPr txBox="1"/>
            <p:nvPr/>
          </p:nvSpPr>
          <p:spPr>
            <a:xfrm>
              <a:off x="5709496" y="3390733"/>
              <a:ext cx="7947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i="1" baseline="-25000">
                  <a:latin typeface="Times New Roman"/>
                  <a:ea typeface="Times New Roman"/>
                  <a:cs typeface="Times New Roman"/>
                  <a:sym typeface="Times New Roman"/>
                </a:rPr>
                <a:t>1</a:t>
              </a:r>
              <a:endParaRPr sz="1725" baseline="-25000">
                <a:latin typeface="Times New Roman"/>
                <a:ea typeface="Times New Roman"/>
                <a:cs typeface="Times New Roman"/>
                <a:sym typeface="Times New Roman"/>
              </a:endParaRPr>
            </a:p>
          </p:txBody>
        </p:sp>
        <p:sp>
          <p:nvSpPr>
            <p:cNvPr id="5806" name="Google Shape;5806;p136"/>
            <p:cNvSpPr/>
            <p:nvPr/>
          </p:nvSpPr>
          <p:spPr>
            <a:xfrm>
              <a:off x="6643648"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07" name="Google Shape;5807;p136"/>
            <p:cNvSpPr/>
            <p:nvPr/>
          </p:nvSpPr>
          <p:spPr>
            <a:xfrm>
              <a:off x="6643685"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08" name="Google Shape;5808;p136"/>
            <p:cNvSpPr txBox="1"/>
            <p:nvPr/>
          </p:nvSpPr>
          <p:spPr>
            <a:xfrm>
              <a:off x="6547997" y="2674706"/>
              <a:ext cx="7806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i="1" baseline="-25000">
                  <a:latin typeface="Times New Roman"/>
                  <a:ea typeface="Times New Roman"/>
                  <a:cs typeface="Times New Roman"/>
                  <a:sym typeface="Times New Roman"/>
                </a:rPr>
                <a:t>2</a:t>
              </a:r>
              <a:endParaRPr sz="1725" baseline="-25000">
                <a:latin typeface="Times New Roman"/>
                <a:ea typeface="Times New Roman"/>
                <a:cs typeface="Times New Roman"/>
                <a:sym typeface="Times New Roman"/>
              </a:endParaRPr>
            </a:p>
          </p:txBody>
        </p:sp>
        <p:sp>
          <p:nvSpPr>
            <p:cNvPr id="5809" name="Google Shape;5809;p136"/>
            <p:cNvSpPr txBox="1"/>
            <p:nvPr/>
          </p:nvSpPr>
          <p:spPr>
            <a:xfrm>
              <a:off x="6530044" y="3390733"/>
              <a:ext cx="7947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3</a:t>
              </a:r>
              <a:endParaRPr sz="1725" baseline="-25000">
                <a:latin typeface="Times New Roman"/>
                <a:ea typeface="Times New Roman"/>
                <a:cs typeface="Times New Roman"/>
                <a:sym typeface="Times New Roman"/>
              </a:endParaRPr>
            </a:p>
          </p:txBody>
        </p:sp>
        <p:sp>
          <p:nvSpPr>
            <p:cNvPr id="5810" name="Google Shape;5810;p136"/>
            <p:cNvSpPr/>
            <p:nvPr/>
          </p:nvSpPr>
          <p:spPr>
            <a:xfrm>
              <a:off x="7438455"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11" name="Google Shape;5811;p136"/>
            <p:cNvSpPr/>
            <p:nvPr/>
          </p:nvSpPr>
          <p:spPr>
            <a:xfrm>
              <a:off x="7438493"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12" name="Google Shape;5812;p136"/>
            <p:cNvSpPr txBox="1"/>
            <p:nvPr/>
          </p:nvSpPr>
          <p:spPr>
            <a:xfrm>
              <a:off x="7342805" y="2674706"/>
              <a:ext cx="7947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3</a:t>
              </a:r>
              <a:endParaRPr sz="1725" baseline="-25000">
                <a:latin typeface="Times New Roman"/>
                <a:ea typeface="Times New Roman"/>
                <a:cs typeface="Times New Roman"/>
                <a:sym typeface="Times New Roman"/>
              </a:endParaRPr>
            </a:p>
          </p:txBody>
        </p:sp>
        <p:sp>
          <p:nvSpPr>
            <p:cNvPr id="5813" name="Google Shape;5813;p136"/>
            <p:cNvSpPr txBox="1"/>
            <p:nvPr/>
          </p:nvSpPr>
          <p:spPr>
            <a:xfrm>
              <a:off x="7324851" y="3390733"/>
              <a:ext cx="7947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1</a:t>
              </a:r>
              <a:endParaRPr sz="1725" baseline="-25000">
                <a:latin typeface="Times New Roman"/>
                <a:ea typeface="Times New Roman"/>
                <a:cs typeface="Times New Roman"/>
                <a:sym typeface="Times New Roman"/>
              </a:endParaRPr>
            </a:p>
          </p:txBody>
        </p:sp>
        <p:sp>
          <p:nvSpPr>
            <p:cNvPr id="5814" name="Google Shape;5814;p136"/>
            <p:cNvSpPr/>
            <p:nvPr/>
          </p:nvSpPr>
          <p:spPr>
            <a:xfrm>
              <a:off x="8259003" y="2574300"/>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15" name="Google Shape;5815;p136"/>
            <p:cNvSpPr/>
            <p:nvPr/>
          </p:nvSpPr>
          <p:spPr>
            <a:xfrm>
              <a:off x="8259041" y="3290327"/>
              <a:ext cx="621600" cy="647100"/>
            </a:xfrm>
            <a:prstGeom prst="roundRect">
              <a:avLst>
                <a:gd name="adj" fmla="val 16667"/>
              </a:avLst>
            </a:prstGeom>
            <a:solidFill>
              <a:srgbClr val="FFFFFF"/>
            </a:solidFill>
            <a:ln w="19050" cap="flat" cmpd="sng">
              <a:solidFill>
                <a:srgbClr val="999999"/>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50">
                <a:latin typeface="Times New Roman"/>
                <a:ea typeface="Times New Roman"/>
                <a:cs typeface="Times New Roman"/>
                <a:sym typeface="Times New Roman"/>
              </a:endParaRPr>
            </a:p>
          </p:txBody>
        </p:sp>
        <p:sp>
          <p:nvSpPr>
            <p:cNvPr id="5816" name="Google Shape;5816;p136"/>
            <p:cNvSpPr txBox="1"/>
            <p:nvPr/>
          </p:nvSpPr>
          <p:spPr>
            <a:xfrm>
              <a:off x="8170082" y="2674706"/>
              <a:ext cx="7947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3</a:t>
              </a:r>
              <a:endParaRPr sz="1725" baseline="-25000">
                <a:latin typeface="Times New Roman"/>
                <a:ea typeface="Times New Roman"/>
                <a:cs typeface="Times New Roman"/>
                <a:sym typeface="Times New Roman"/>
              </a:endParaRPr>
            </a:p>
          </p:txBody>
        </p:sp>
        <p:sp>
          <p:nvSpPr>
            <p:cNvPr id="5817" name="Google Shape;5817;p136"/>
            <p:cNvSpPr txBox="1"/>
            <p:nvPr/>
          </p:nvSpPr>
          <p:spPr>
            <a:xfrm>
              <a:off x="8152138" y="3390733"/>
              <a:ext cx="780600" cy="411300"/>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r>
                <a:rPr lang="en-US" sz="1725" i="1">
                  <a:latin typeface="Times New Roman"/>
                  <a:ea typeface="Times New Roman"/>
                  <a:cs typeface="Times New Roman"/>
                  <a:sym typeface="Times New Roman"/>
                </a:rPr>
                <a:t>d</a:t>
              </a:r>
              <a:r>
                <a:rPr lang="en-US" sz="1725" baseline="-25000">
                  <a:latin typeface="Times New Roman"/>
                  <a:ea typeface="Times New Roman"/>
                  <a:cs typeface="Times New Roman"/>
                  <a:sym typeface="Times New Roman"/>
                </a:rPr>
                <a:t>2</a:t>
              </a:r>
              <a:endParaRPr sz="1725" baseline="-25000">
                <a:latin typeface="Times New Roman"/>
                <a:ea typeface="Times New Roman"/>
                <a:cs typeface="Times New Roman"/>
                <a:sym typeface="Times New Roman"/>
              </a:endParaRPr>
            </a:p>
          </p:txBody>
        </p:sp>
        <p:sp>
          <p:nvSpPr>
            <p:cNvPr id="5818" name="Google Shape;5818;p136"/>
            <p:cNvSpPr/>
            <p:nvPr/>
          </p:nvSpPr>
          <p:spPr>
            <a:xfrm>
              <a:off x="3467218" y="2955200"/>
              <a:ext cx="621600" cy="526800"/>
            </a:xfrm>
            <a:prstGeom prst="rightArrow">
              <a:avLst>
                <a:gd name="adj1" fmla="val 50000"/>
                <a:gd name="adj2" fmla="val 50000"/>
              </a:avLst>
            </a:prstGeom>
            <a:solidFill>
              <a:srgbClr val="CCCCCC"/>
            </a:solidFill>
            <a:ln>
              <a:noFill/>
            </a:ln>
          </p:spPr>
          <p:txBody>
            <a:bodyPr spcFirstLastPara="1" wrap="square" lIns="68569" tIns="68569" rIns="68569" bIns="68569" anchor="ctr" anchorCtr="0">
              <a:noAutofit/>
            </a:bodyPr>
            <a:lstStyle/>
            <a:p>
              <a:pPr>
                <a:spcBef>
                  <a:spcPts val="0"/>
                </a:spcBef>
                <a:spcAft>
                  <a:spcPts val="0"/>
                </a:spcAft>
              </a:pPr>
              <a:endParaRPr sz="1350"/>
            </a:p>
          </p:txBody>
        </p:sp>
        <p:sp>
          <p:nvSpPr>
            <p:cNvPr id="5819" name="Google Shape;5819;p136"/>
            <p:cNvSpPr txBox="1"/>
            <p:nvPr/>
          </p:nvSpPr>
          <p:spPr>
            <a:xfrm>
              <a:off x="5607450" y="1790750"/>
              <a:ext cx="1958400" cy="553968"/>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en-US" sz="1800"/>
                <a:t>Text Pairs</a:t>
              </a:r>
              <a:endParaRPr sz="18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93"/>
                                        </p:tgtEl>
                                        <p:attrNameLst>
                                          <p:attrName>style.visibility</p:attrName>
                                        </p:attrNameLst>
                                      </p:cBhvr>
                                      <p:to>
                                        <p:strVal val="visible"/>
                                      </p:to>
                                    </p:set>
                                    <p:animEffect transition="in" filter="fade">
                                      <p:cBhvr>
                                        <p:cTn id="7" dur="1"/>
                                        <p:tgtEl>
                                          <p:spTgt spid="57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71"/>
                                        </p:tgtEl>
                                        <p:attrNameLst>
                                          <p:attrName>style.visibility</p:attrName>
                                        </p:attrNameLst>
                                      </p:cBhvr>
                                      <p:to>
                                        <p:strVal val="visible"/>
                                      </p:to>
                                    </p:set>
                                    <p:animEffect transition="in" filter="fade">
                                      <p:cBhvr>
                                        <p:cTn id="12" dur="1"/>
                                        <p:tgtEl>
                                          <p:spTgt spid="57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92"/>
                                        </p:tgtEl>
                                        <p:attrNameLst>
                                          <p:attrName>style.visibility</p:attrName>
                                        </p:attrNameLst>
                                      </p:cBhvr>
                                      <p:to>
                                        <p:strVal val="visible"/>
                                      </p:to>
                                    </p:set>
                                    <p:animEffect transition="in" filter="fade">
                                      <p:cBhvr>
                                        <p:cTn id="17" dur="1"/>
                                        <p:tgtEl>
                                          <p:spTgt spid="57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86"/>
                                        </p:tgtEl>
                                        <p:attrNameLst>
                                          <p:attrName>style.visibility</p:attrName>
                                        </p:attrNameLst>
                                      </p:cBhvr>
                                      <p:to>
                                        <p:strVal val="visible"/>
                                      </p:to>
                                    </p:set>
                                    <p:animEffect transition="in" filter="fade">
                                      <p:cBhvr>
                                        <p:cTn id="22" dur="1"/>
                                        <p:tgtEl>
                                          <p:spTgt spid="5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Shape 5824"/>
        <p:cNvGrpSpPr/>
        <p:nvPr/>
      </p:nvGrpSpPr>
      <p:grpSpPr>
        <a:xfrm>
          <a:off x="0" y="0"/>
          <a:ext cx="0" cy="0"/>
          <a:chOff x="0" y="0"/>
          <a:chExt cx="0" cy="0"/>
        </a:xfrm>
      </p:grpSpPr>
      <p:sp>
        <p:nvSpPr>
          <p:cNvPr id="5825" name="Google Shape;5825;p137"/>
          <p:cNvSpPr txBox="1">
            <a:spLocks noGrp="1"/>
          </p:cNvSpPr>
          <p:nvPr>
            <p:ph type="title"/>
          </p:nvPr>
        </p:nvSpPr>
        <p:spPr>
          <a:xfrm>
            <a:off x="254550" y="1034790"/>
            <a:ext cx="8520525" cy="572625"/>
          </a:xfrm>
          <a:prstGeom prst="rect">
            <a:avLst/>
          </a:prstGeom>
          <a:noFill/>
          <a:ln>
            <a:noFill/>
          </a:ln>
        </p:spPr>
        <p:txBody>
          <a:bodyPr spcFirstLastPara="1" vert="horz" wrap="square" lIns="68569" tIns="68569" rIns="68569" bIns="68569" numCol="1" anchor="t" anchorCtr="0" compatLnSpc="1">
            <a:prstTxWarp prst="textNoShape">
              <a:avLst/>
            </a:prstTxWarp>
            <a:noAutofit/>
          </a:bodyPr>
          <a:lstStyle/>
          <a:p>
            <a:r>
              <a:rPr lang="en-US" sz="3300">
                <a:latin typeface="Calibri"/>
                <a:ea typeface="Calibri"/>
                <a:cs typeface="Calibri"/>
                <a:sym typeface="Calibri"/>
              </a:rPr>
              <a:t>monoBERT vs. duoBERT</a:t>
            </a:r>
            <a:endParaRPr sz="3300">
              <a:latin typeface="Calibri"/>
              <a:ea typeface="Calibri"/>
              <a:cs typeface="Calibri"/>
              <a:sym typeface="Calibri"/>
            </a:endParaRPr>
          </a:p>
        </p:txBody>
      </p:sp>
      <p:pic>
        <p:nvPicPr>
          <p:cNvPr id="5826" name="Google Shape;5826;p137" descr="Gráfico, Gráfico de linhas&#10;&#10;Descrição gerada automaticamente"/>
          <p:cNvPicPr preferRelativeResize="0"/>
          <p:nvPr/>
        </p:nvPicPr>
        <p:blipFill rotWithShape="1">
          <a:blip r:embed="rId3">
            <a:alphaModFix/>
          </a:blip>
          <a:srcRect/>
          <a:stretch/>
        </p:blipFill>
        <p:spPr>
          <a:xfrm>
            <a:off x="1728641" y="1803783"/>
            <a:ext cx="6087358" cy="392209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381"/>
        <p:cNvGrpSpPr/>
        <p:nvPr/>
      </p:nvGrpSpPr>
      <p:grpSpPr>
        <a:xfrm>
          <a:off x="0" y="0"/>
          <a:ext cx="0" cy="0"/>
          <a:chOff x="0" y="0"/>
          <a:chExt cx="0" cy="0"/>
        </a:xfrm>
      </p:grpSpPr>
      <p:sp>
        <p:nvSpPr>
          <p:cNvPr id="7382" name="Google Shape;7382;p217"/>
          <p:cNvSpPr txBox="1">
            <a:spLocks noGrp="1"/>
          </p:cNvSpPr>
          <p:nvPr>
            <p:ph type="title"/>
          </p:nvPr>
        </p:nvSpPr>
        <p:spPr>
          <a:xfrm>
            <a:off x="723900" y="342188"/>
            <a:ext cx="7886700" cy="994275"/>
          </a:xfrm>
          <a:prstGeom prst="rect">
            <a:avLst/>
          </a:prstGeom>
        </p:spPr>
        <p:txBody>
          <a:bodyPr spcFirstLastPara="1" vert="horz" wrap="square" lIns="68569" tIns="34275" rIns="68569" bIns="34275" numCol="1" anchor="ctr" anchorCtr="0" compatLnSpc="1">
            <a:prstTxWarp prst="textNoShape">
              <a:avLst/>
            </a:prstTxWarp>
            <a:normAutofit/>
          </a:bodyPr>
          <a:lstStyle/>
          <a:p>
            <a:pPr algn="l">
              <a:spcBef>
                <a:spcPts val="0"/>
              </a:spcBef>
              <a:spcAft>
                <a:spcPts val="0"/>
              </a:spcAft>
            </a:pPr>
            <a:r>
              <a:rPr lang="en-US" dirty="0">
                <a:solidFill>
                  <a:srgbClr val="FF0000"/>
                </a:solidFill>
              </a:rPr>
              <a:t>Conclusions (Lin et al)</a:t>
            </a:r>
            <a:endParaRPr dirty="0">
              <a:solidFill>
                <a:srgbClr val="FF0000"/>
              </a:solidFill>
            </a:endParaRPr>
          </a:p>
        </p:txBody>
      </p:sp>
      <p:sp>
        <p:nvSpPr>
          <p:cNvPr id="7383" name="Google Shape;7383;p217"/>
          <p:cNvSpPr txBox="1">
            <a:spLocks noGrp="1"/>
          </p:cNvSpPr>
          <p:nvPr>
            <p:ph type="body" idx="1"/>
          </p:nvPr>
        </p:nvSpPr>
        <p:spPr>
          <a:xfrm>
            <a:off x="685800" y="1600200"/>
            <a:ext cx="7886700" cy="3263400"/>
          </a:xfrm>
          <a:prstGeom prst="rect">
            <a:avLst/>
          </a:prstGeom>
        </p:spPr>
        <p:txBody>
          <a:bodyPr spcFirstLastPara="1" vert="horz" wrap="square" lIns="68569" tIns="34275" rIns="68569" bIns="34275" numCol="1" anchor="t" anchorCtr="0" compatLnSpc="1">
            <a:prstTxWarp prst="textNoShape">
              <a:avLst/>
            </a:prstTxWarp>
            <a:normAutofit fontScale="92500" lnSpcReduction="20000"/>
          </a:bodyPr>
          <a:lstStyle/>
          <a:p>
            <a:pPr indent="-295275">
              <a:lnSpc>
                <a:spcPct val="115000"/>
              </a:lnSpc>
              <a:spcBef>
                <a:spcPts val="750"/>
              </a:spcBef>
              <a:spcAft>
                <a:spcPts val="0"/>
              </a:spcAft>
              <a:buSzPts val="2600"/>
              <a:buChar char="-"/>
            </a:pPr>
            <a:r>
              <a:rPr lang="en-US" sz="2700" dirty="0"/>
              <a:t>Pretrained Transformers showed significant improvements in various IR benchmarks</a:t>
            </a:r>
            <a:endParaRPr sz="2700" dirty="0"/>
          </a:p>
          <a:p>
            <a:pPr indent="-295275">
              <a:lnSpc>
                <a:spcPct val="115000"/>
              </a:lnSpc>
              <a:spcBef>
                <a:spcPts val="0"/>
              </a:spcBef>
              <a:spcAft>
                <a:spcPts val="0"/>
              </a:spcAft>
              <a:buSzPts val="2600"/>
              <a:buChar char="-"/>
            </a:pPr>
            <a:r>
              <a:rPr lang="en-US" sz="2700" dirty="0"/>
              <a:t>Reproduced and adopted by many in academia and industry</a:t>
            </a:r>
            <a:endParaRPr sz="2700" dirty="0"/>
          </a:p>
          <a:p>
            <a:pPr indent="-295275">
              <a:lnSpc>
                <a:spcPct val="115000"/>
              </a:lnSpc>
              <a:spcBef>
                <a:spcPts val="0"/>
              </a:spcBef>
              <a:spcAft>
                <a:spcPts val="0"/>
              </a:spcAft>
              <a:buSzPts val="2600"/>
              <a:buChar char="-"/>
            </a:pPr>
            <a:r>
              <a:rPr lang="en-US" sz="2700" dirty="0"/>
              <a:t>No doubt we are in the age of BERT and Transformers</a:t>
            </a:r>
          </a:p>
          <a:p>
            <a:pPr indent="-295275">
              <a:lnSpc>
                <a:spcPct val="115000"/>
              </a:lnSpc>
              <a:spcBef>
                <a:spcPts val="0"/>
              </a:spcBef>
              <a:spcAft>
                <a:spcPts val="0"/>
              </a:spcAft>
              <a:buSzPts val="2600"/>
              <a:buChar char="-"/>
            </a:pPr>
            <a:r>
              <a:rPr lang="en-US" sz="2700" dirty="0"/>
              <a:t>Some open source </a:t>
            </a:r>
            <a:r>
              <a:rPr lang="en-US" sz="2700" dirty="0" err="1"/>
              <a:t>rerankers</a:t>
            </a:r>
            <a:endParaRPr lang="en-US" sz="2700" dirty="0"/>
          </a:p>
          <a:p>
            <a:pPr lvl="1" indent="-295275">
              <a:lnSpc>
                <a:spcPct val="115000"/>
              </a:lnSpc>
              <a:spcBef>
                <a:spcPts val="0"/>
              </a:spcBef>
              <a:spcAft>
                <a:spcPts val="0"/>
              </a:spcAft>
              <a:buSzPts val="2600"/>
              <a:buChar char="-"/>
            </a:pPr>
            <a:r>
              <a:rPr lang="en-US" sz="2300" dirty="0" err="1"/>
              <a:t>ReFr</a:t>
            </a:r>
            <a:endParaRPr lang="en-US" sz="2300" dirty="0"/>
          </a:p>
          <a:p>
            <a:pPr lvl="1" indent="-295275">
              <a:lnSpc>
                <a:spcPct val="115000"/>
              </a:lnSpc>
              <a:spcBef>
                <a:spcPts val="0"/>
              </a:spcBef>
              <a:spcAft>
                <a:spcPts val="0"/>
              </a:spcAft>
              <a:buSzPts val="2600"/>
              <a:buChar char="-"/>
            </a:pPr>
            <a:r>
              <a:rPr lang="en-US" sz="2300" dirty="0" err="1"/>
              <a:t>Reranker</a:t>
            </a:r>
            <a:endParaRPr lang="en-US" sz="2300" dirty="0"/>
          </a:p>
          <a:p>
            <a:pPr lvl="1" indent="-295275">
              <a:lnSpc>
                <a:spcPct val="115000"/>
              </a:lnSpc>
              <a:spcBef>
                <a:spcPts val="0"/>
              </a:spcBef>
              <a:spcAft>
                <a:spcPts val="0"/>
              </a:spcAft>
              <a:buSzPts val="2600"/>
              <a:buChar char="-"/>
            </a:pPr>
            <a:r>
              <a:rPr lang="en-US" sz="2300" dirty="0"/>
              <a:t>Re2g-reranker-trex</a:t>
            </a:r>
            <a:endParaRPr sz="2300" dirty="0"/>
          </a:p>
        </p:txBody>
      </p:sp>
      <p:sp>
        <p:nvSpPr>
          <p:cNvPr id="7384" name="Google Shape;7384;p2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95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83">
                                            <p:txEl>
                                              <p:pRg st="0" end="0"/>
                                            </p:txEl>
                                          </p:spTgt>
                                        </p:tgtEl>
                                        <p:attrNameLst>
                                          <p:attrName>style.visibility</p:attrName>
                                        </p:attrNameLst>
                                      </p:cBhvr>
                                      <p:to>
                                        <p:strVal val="visible"/>
                                      </p:to>
                                    </p:set>
                                    <p:animEffect transition="in" filter="fade">
                                      <p:cBhvr>
                                        <p:cTn id="7" dur="1"/>
                                        <p:tgtEl>
                                          <p:spTgt spid="7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83">
                                            <p:txEl>
                                              <p:pRg st="1" end="1"/>
                                            </p:txEl>
                                          </p:spTgt>
                                        </p:tgtEl>
                                        <p:attrNameLst>
                                          <p:attrName>style.visibility</p:attrName>
                                        </p:attrNameLst>
                                      </p:cBhvr>
                                      <p:to>
                                        <p:strVal val="visible"/>
                                      </p:to>
                                    </p:set>
                                    <p:animEffect transition="in" filter="fade">
                                      <p:cBhvr>
                                        <p:cTn id="12" dur="1"/>
                                        <p:tgtEl>
                                          <p:spTgt spid="73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83">
                                            <p:txEl>
                                              <p:pRg st="2" end="2"/>
                                            </p:txEl>
                                          </p:spTgt>
                                        </p:tgtEl>
                                        <p:attrNameLst>
                                          <p:attrName>style.visibility</p:attrName>
                                        </p:attrNameLst>
                                      </p:cBhvr>
                                      <p:to>
                                        <p:strVal val="visible"/>
                                      </p:to>
                                    </p:set>
                                    <p:animEffect transition="in" filter="fade">
                                      <p:cBhvr>
                                        <p:cTn id="17" dur="1"/>
                                        <p:tgtEl>
                                          <p:spTgt spid="73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83">
                                            <p:txEl>
                                              <p:pRg st="3" end="3"/>
                                            </p:txEl>
                                          </p:spTgt>
                                        </p:tgtEl>
                                        <p:attrNameLst>
                                          <p:attrName>style.visibility</p:attrName>
                                        </p:attrNameLst>
                                      </p:cBhvr>
                                      <p:to>
                                        <p:strVal val="visible"/>
                                      </p:to>
                                    </p:set>
                                    <p:animEffect transition="in" filter="fade">
                                      <p:cBhvr>
                                        <p:cTn id="22" dur="1"/>
                                        <p:tgtEl>
                                          <p:spTgt spid="73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83">
                                            <p:txEl>
                                              <p:pRg st="4" end="4"/>
                                            </p:txEl>
                                          </p:spTgt>
                                        </p:tgtEl>
                                        <p:attrNameLst>
                                          <p:attrName>style.visibility</p:attrName>
                                        </p:attrNameLst>
                                      </p:cBhvr>
                                      <p:to>
                                        <p:strVal val="visible"/>
                                      </p:to>
                                    </p:set>
                                    <p:animEffect transition="in" filter="fade">
                                      <p:cBhvr>
                                        <p:cTn id="27" dur="1"/>
                                        <p:tgtEl>
                                          <p:spTgt spid="73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83">
                                            <p:txEl>
                                              <p:pRg st="5" end="5"/>
                                            </p:txEl>
                                          </p:spTgt>
                                        </p:tgtEl>
                                        <p:attrNameLst>
                                          <p:attrName>style.visibility</p:attrName>
                                        </p:attrNameLst>
                                      </p:cBhvr>
                                      <p:to>
                                        <p:strVal val="visible"/>
                                      </p:to>
                                    </p:set>
                                    <p:animEffect transition="in" filter="fade">
                                      <p:cBhvr>
                                        <p:cTn id="32" dur="1"/>
                                        <p:tgtEl>
                                          <p:spTgt spid="73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383">
                                            <p:txEl>
                                              <p:pRg st="6" end="6"/>
                                            </p:txEl>
                                          </p:spTgt>
                                        </p:tgtEl>
                                        <p:attrNameLst>
                                          <p:attrName>style.visibility</p:attrName>
                                        </p:attrNameLst>
                                      </p:cBhvr>
                                      <p:to>
                                        <p:strVal val="visible"/>
                                      </p:to>
                                    </p:set>
                                    <p:animEffect transition="in" filter="fade">
                                      <p:cBhvr>
                                        <p:cTn id="37" dur="1"/>
                                        <p:tgtEl>
                                          <p:spTgt spid="73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389"/>
        <p:cNvGrpSpPr/>
        <p:nvPr/>
      </p:nvGrpSpPr>
      <p:grpSpPr>
        <a:xfrm>
          <a:off x="0" y="0"/>
          <a:ext cx="0" cy="0"/>
          <a:chOff x="0" y="0"/>
          <a:chExt cx="0" cy="0"/>
        </a:xfrm>
      </p:grpSpPr>
      <p:sp>
        <p:nvSpPr>
          <p:cNvPr id="7390" name="Google Shape;7390;p218"/>
          <p:cNvSpPr txBox="1">
            <a:spLocks noGrp="1"/>
          </p:cNvSpPr>
          <p:nvPr>
            <p:ph type="title"/>
          </p:nvPr>
        </p:nvSpPr>
        <p:spPr>
          <a:xfrm>
            <a:off x="723900" y="15240"/>
            <a:ext cx="7886700" cy="994275"/>
          </a:xfrm>
          <a:prstGeom prst="rect">
            <a:avLst/>
          </a:prstGeom>
        </p:spPr>
        <p:txBody>
          <a:bodyPr spcFirstLastPara="1" vert="horz" wrap="square" lIns="68569" tIns="34275" rIns="68569" bIns="34275" numCol="1" anchor="ctr" anchorCtr="0" compatLnSpc="1">
            <a:prstTxWarp prst="textNoShape">
              <a:avLst/>
            </a:prstTxWarp>
            <a:normAutofit/>
          </a:bodyPr>
          <a:lstStyle/>
          <a:p>
            <a:pPr algn="l">
              <a:spcBef>
                <a:spcPts val="0"/>
              </a:spcBef>
              <a:spcAft>
                <a:spcPts val="0"/>
              </a:spcAft>
            </a:pPr>
            <a:r>
              <a:rPr lang="en-US" dirty="0">
                <a:solidFill>
                  <a:srgbClr val="FF0000"/>
                </a:solidFill>
              </a:rPr>
              <a:t>Some Open Questions</a:t>
            </a:r>
            <a:endParaRPr dirty="0">
              <a:solidFill>
                <a:srgbClr val="FF0000"/>
              </a:solidFill>
            </a:endParaRPr>
          </a:p>
        </p:txBody>
      </p:sp>
      <p:sp>
        <p:nvSpPr>
          <p:cNvPr id="7391" name="Google Shape;7391;p218"/>
          <p:cNvSpPr txBox="1">
            <a:spLocks noGrp="1"/>
          </p:cNvSpPr>
          <p:nvPr>
            <p:ph type="body" idx="1"/>
          </p:nvPr>
        </p:nvSpPr>
        <p:spPr>
          <a:xfrm>
            <a:off x="533400" y="762000"/>
            <a:ext cx="7886700" cy="3263400"/>
          </a:xfrm>
          <a:prstGeom prst="rect">
            <a:avLst/>
          </a:prstGeom>
        </p:spPr>
        <p:txBody>
          <a:bodyPr spcFirstLastPara="1" vert="horz" wrap="square" lIns="68569" tIns="34275" rIns="68569" bIns="34275" numCol="1" anchor="t" anchorCtr="0" compatLnSpc="1">
            <a:prstTxWarp prst="textNoShape">
              <a:avLst/>
            </a:prstTxWarp>
            <a:noAutofit/>
          </a:bodyPr>
          <a:lstStyle/>
          <a:p>
            <a:pPr marL="0" indent="0">
              <a:lnSpc>
                <a:spcPct val="115000"/>
              </a:lnSpc>
              <a:spcBef>
                <a:spcPts val="750"/>
              </a:spcBef>
              <a:spcAft>
                <a:spcPts val="0"/>
              </a:spcAft>
              <a:buNone/>
            </a:pPr>
            <a:r>
              <a:rPr lang="en-US" i="1" dirty="0"/>
              <a:t>Transformers for ranking: others</a:t>
            </a:r>
            <a:endParaRPr i="1" dirty="0"/>
          </a:p>
          <a:p>
            <a:pPr marL="0" indent="0">
              <a:lnSpc>
                <a:spcPct val="115000"/>
              </a:lnSpc>
              <a:spcBef>
                <a:spcPts val="750"/>
              </a:spcBef>
              <a:spcAft>
                <a:spcPts val="0"/>
              </a:spcAft>
              <a:buNone/>
            </a:pPr>
            <a:r>
              <a:rPr lang="en-US" i="1" dirty="0"/>
              <a:t>What is the future of:</a:t>
            </a:r>
            <a:endParaRPr i="1" dirty="0"/>
          </a:p>
          <a:p>
            <a:pPr indent="-257175">
              <a:lnSpc>
                <a:spcPct val="115000"/>
              </a:lnSpc>
              <a:spcBef>
                <a:spcPts val="750"/>
              </a:spcBef>
              <a:spcAft>
                <a:spcPts val="0"/>
              </a:spcAft>
              <a:buSzPts val="1800"/>
              <a:buChar char="-"/>
            </a:pPr>
            <a:r>
              <a:rPr lang="en-US" i="1" dirty="0"/>
              <a:t>zero-shot learning, transfer learning, domain adaptation, and task-specific fine-tuning?</a:t>
            </a:r>
            <a:endParaRPr i="1" dirty="0"/>
          </a:p>
          <a:p>
            <a:pPr indent="-257175">
              <a:lnSpc>
                <a:spcPct val="115000"/>
              </a:lnSpc>
              <a:spcBef>
                <a:spcPts val="0"/>
              </a:spcBef>
              <a:spcAft>
                <a:spcPts val="0"/>
              </a:spcAft>
              <a:buSzPts val="1800"/>
              <a:buChar char="-"/>
            </a:pPr>
            <a:r>
              <a:rPr lang="en-US" i="1" dirty="0"/>
              <a:t>dense vs. sparse retrieval?</a:t>
            </a:r>
            <a:endParaRPr i="1" dirty="0"/>
          </a:p>
          <a:p>
            <a:pPr indent="-257175">
              <a:lnSpc>
                <a:spcPct val="115000"/>
              </a:lnSpc>
              <a:spcBef>
                <a:spcPts val="0"/>
              </a:spcBef>
              <a:spcAft>
                <a:spcPts val="0"/>
              </a:spcAft>
              <a:buSzPts val="1800"/>
              <a:buChar char="-"/>
            </a:pPr>
            <a:r>
              <a:rPr lang="en-US" i="1" dirty="0"/>
              <a:t>multi-stage ranking architectures?	</a:t>
            </a:r>
            <a:endParaRPr i="1" dirty="0"/>
          </a:p>
          <a:p>
            <a:pPr marL="0" indent="0">
              <a:lnSpc>
                <a:spcPct val="115000"/>
              </a:lnSpc>
              <a:spcBef>
                <a:spcPts val="750"/>
              </a:spcBef>
              <a:spcAft>
                <a:spcPts val="0"/>
              </a:spcAft>
              <a:buNone/>
            </a:pPr>
            <a:r>
              <a:rPr lang="en-US" i="1" dirty="0"/>
              <a:t>What can IR bring to transformers?</a:t>
            </a:r>
            <a:endParaRPr i="1" dirty="0"/>
          </a:p>
          <a:p>
            <a:pPr marL="0" indent="0">
              <a:lnSpc>
                <a:spcPct val="115000"/>
              </a:lnSpc>
              <a:spcBef>
                <a:spcPts val="750"/>
              </a:spcBef>
              <a:spcAft>
                <a:spcPts val="0"/>
              </a:spcAft>
              <a:buNone/>
            </a:pPr>
            <a:r>
              <a:rPr lang="en-US" i="1" dirty="0"/>
              <a:t>	E.g.: REALM (</a:t>
            </a:r>
            <a:r>
              <a:rPr lang="en-US" i="1" dirty="0" err="1"/>
              <a:t>Guu</a:t>
            </a:r>
            <a:r>
              <a:rPr lang="en-US" i="1" dirty="0"/>
              <a:t> et al., 2020) -&gt; Text retrieval into pretraining</a:t>
            </a:r>
            <a:endParaRPr i="1" dirty="0"/>
          </a:p>
        </p:txBody>
      </p:sp>
      <p:sp>
        <p:nvSpPr>
          <p:cNvPr id="7392" name="Google Shape;7392;p2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algn="r">
              <a:spcBef>
                <a:spcPts val="0"/>
              </a:spcBef>
              <a:spcAft>
                <a:spcPts val="0"/>
              </a:spcAft>
              <a:buClr>
                <a:srgbClr val="000000"/>
              </a:buClr>
            </a:pPr>
            <a:fld id="{00000000-1234-1234-1234-123412341234}" type="slidenum">
              <a:rPr lang="en-US" smtClean="0"/>
              <a:pPr algn="r">
                <a:spcBef>
                  <a:spcPts val="0"/>
                </a:spcBef>
                <a:spcAft>
                  <a:spcPts val="0"/>
                </a:spcAft>
                <a:buClr>
                  <a:srgbClr val="000000"/>
                </a:buClr>
              </a:pPr>
              <a:t>96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91">
                                            <p:txEl>
                                              <p:pRg st="0" end="0"/>
                                            </p:txEl>
                                          </p:spTgt>
                                        </p:tgtEl>
                                        <p:attrNameLst>
                                          <p:attrName>style.visibility</p:attrName>
                                        </p:attrNameLst>
                                      </p:cBhvr>
                                      <p:to>
                                        <p:strVal val="visible"/>
                                      </p:to>
                                    </p:set>
                                    <p:animEffect transition="in" filter="fade">
                                      <p:cBhvr>
                                        <p:cTn id="7" dur="1"/>
                                        <p:tgtEl>
                                          <p:spTgt spid="73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91">
                                            <p:txEl>
                                              <p:pRg st="1" end="1"/>
                                            </p:txEl>
                                          </p:spTgt>
                                        </p:tgtEl>
                                        <p:attrNameLst>
                                          <p:attrName>style.visibility</p:attrName>
                                        </p:attrNameLst>
                                      </p:cBhvr>
                                      <p:to>
                                        <p:strVal val="visible"/>
                                      </p:to>
                                    </p:set>
                                    <p:animEffect transition="in" filter="fade">
                                      <p:cBhvr>
                                        <p:cTn id="12" dur="1"/>
                                        <p:tgtEl>
                                          <p:spTgt spid="73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91">
                                            <p:txEl>
                                              <p:pRg st="2" end="2"/>
                                            </p:txEl>
                                          </p:spTgt>
                                        </p:tgtEl>
                                        <p:attrNameLst>
                                          <p:attrName>style.visibility</p:attrName>
                                        </p:attrNameLst>
                                      </p:cBhvr>
                                      <p:to>
                                        <p:strVal val="visible"/>
                                      </p:to>
                                    </p:set>
                                    <p:animEffect transition="in" filter="fade">
                                      <p:cBhvr>
                                        <p:cTn id="17" dur="1"/>
                                        <p:tgtEl>
                                          <p:spTgt spid="73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91">
                                            <p:txEl>
                                              <p:pRg st="3" end="3"/>
                                            </p:txEl>
                                          </p:spTgt>
                                        </p:tgtEl>
                                        <p:attrNameLst>
                                          <p:attrName>style.visibility</p:attrName>
                                        </p:attrNameLst>
                                      </p:cBhvr>
                                      <p:to>
                                        <p:strVal val="visible"/>
                                      </p:to>
                                    </p:set>
                                    <p:animEffect transition="in" filter="fade">
                                      <p:cBhvr>
                                        <p:cTn id="22" dur="1"/>
                                        <p:tgtEl>
                                          <p:spTgt spid="73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91">
                                            <p:txEl>
                                              <p:pRg st="4" end="4"/>
                                            </p:txEl>
                                          </p:spTgt>
                                        </p:tgtEl>
                                        <p:attrNameLst>
                                          <p:attrName>style.visibility</p:attrName>
                                        </p:attrNameLst>
                                      </p:cBhvr>
                                      <p:to>
                                        <p:strVal val="visible"/>
                                      </p:to>
                                    </p:set>
                                    <p:animEffect transition="in" filter="fade">
                                      <p:cBhvr>
                                        <p:cTn id="27" dur="1"/>
                                        <p:tgtEl>
                                          <p:spTgt spid="73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91">
                                            <p:txEl>
                                              <p:pRg st="5" end="5"/>
                                            </p:txEl>
                                          </p:spTgt>
                                        </p:tgtEl>
                                        <p:attrNameLst>
                                          <p:attrName>style.visibility</p:attrName>
                                        </p:attrNameLst>
                                      </p:cBhvr>
                                      <p:to>
                                        <p:strVal val="visible"/>
                                      </p:to>
                                    </p:set>
                                    <p:animEffect transition="in" filter="fade">
                                      <p:cBhvr>
                                        <p:cTn id="32" dur="1"/>
                                        <p:tgtEl>
                                          <p:spTgt spid="73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391">
                                            <p:txEl>
                                              <p:pRg st="6" end="6"/>
                                            </p:txEl>
                                          </p:spTgt>
                                        </p:tgtEl>
                                        <p:attrNameLst>
                                          <p:attrName>style.visibility</p:attrName>
                                        </p:attrNameLst>
                                      </p:cBhvr>
                                      <p:to>
                                        <p:strVal val="visible"/>
                                      </p:to>
                                    </p:set>
                                    <p:animEffect transition="in" filter="fade">
                                      <p:cBhvr>
                                        <p:cTn id="37" dur="1"/>
                                        <p:tgtEl>
                                          <p:spTgt spid="73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252383" y="250831"/>
            <a:ext cx="4639235" cy="688424"/>
          </a:xfrm>
          <a:prstGeom prst="rect">
            <a:avLst/>
          </a:prstGeom>
        </p:spPr>
        <p:txBody>
          <a:bodyPr vert="horz" wrap="square" lIns="0" tIns="11206" rIns="0" bIns="0" numCol="1" rtlCol="0" anchor="ctr" anchorCtr="0" compatLnSpc="1">
            <a:prstTxWarp prst="textNoShape">
              <a:avLst/>
            </a:prstTxWarp>
            <a:spAutoFit/>
          </a:bodyPr>
          <a:lstStyle/>
          <a:p>
            <a:pPr marL="11206">
              <a:spcBef>
                <a:spcPts val="88"/>
              </a:spcBef>
            </a:pPr>
            <a:r>
              <a:rPr lang="en-US" spc="-26" dirty="0"/>
              <a:t>Foundational ML </a:t>
            </a:r>
            <a:endParaRPr spc="-22" dirty="0"/>
          </a:p>
        </p:txBody>
      </p:sp>
      <p:sp>
        <p:nvSpPr>
          <p:cNvPr id="5" name="object 5"/>
          <p:cNvSpPr txBox="1"/>
          <p:nvPr/>
        </p:nvSpPr>
        <p:spPr>
          <a:xfrm>
            <a:off x="532710" y="1143000"/>
            <a:ext cx="7602631" cy="4735308"/>
          </a:xfrm>
          <a:prstGeom prst="rect">
            <a:avLst/>
          </a:prstGeom>
        </p:spPr>
        <p:txBody>
          <a:bodyPr vert="horz" wrap="square" lIns="0" tIns="80682" rIns="0" bIns="0" rtlCol="0">
            <a:spAutoFit/>
          </a:bodyPr>
          <a:lstStyle/>
          <a:p>
            <a:pPr marL="310419" indent="-299213">
              <a:spcBef>
                <a:spcPts val="635"/>
              </a:spcBef>
              <a:buChar char="•"/>
              <a:tabLst>
                <a:tab pos="309859" algn="l"/>
                <a:tab pos="310419" algn="l"/>
              </a:tabLst>
            </a:pPr>
            <a:r>
              <a:rPr lang="en-US" sz="2824" spc="-18" dirty="0">
                <a:solidFill>
                  <a:srgbClr val="3333CC"/>
                </a:solidFill>
                <a:latin typeface="Arial"/>
                <a:cs typeface="Arial"/>
              </a:rPr>
              <a:t>Foundation models (BERT, GPTs, CLIP, Codex) are models trained on broad data at scale such that they can be adapted to a wide range of downstream tasks. </a:t>
            </a:r>
          </a:p>
          <a:p>
            <a:pPr marL="310419" indent="-299213">
              <a:spcBef>
                <a:spcPts val="635"/>
              </a:spcBef>
              <a:buChar char="•"/>
              <a:tabLst>
                <a:tab pos="309859" algn="l"/>
                <a:tab pos="310419" algn="l"/>
              </a:tabLst>
            </a:pPr>
            <a:endParaRPr lang="en-US" sz="2824" spc="-18" dirty="0">
              <a:solidFill>
                <a:srgbClr val="3333CC"/>
              </a:solidFill>
              <a:latin typeface="Arial"/>
              <a:cs typeface="Arial"/>
            </a:endParaRPr>
          </a:p>
          <a:p>
            <a:pPr marL="310419" indent="-299213">
              <a:spcBef>
                <a:spcPts val="635"/>
              </a:spcBef>
              <a:buChar char="•"/>
              <a:tabLst>
                <a:tab pos="309859" algn="l"/>
                <a:tab pos="310419" algn="l"/>
              </a:tabLst>
            </a:pPr>
            <a:r>
              <a:rPr lang="en-US" sz="2824" spc="-18" dirty="0">
                <a:solidFill>
                  <a:srgbClr val="3333CC"/>
                </a:solidFill>
                <a:latin typeface="Arial"/>
                <a:cs typeface="Arial"/>
              </a:rPr>
              <a:t>These models will not only transform how AI systems are built, but will also lead to significant societal consequences. </a:t>
            </a:r>
          </a:p>
          <a:p>
            <a:pPr marL="310419" indent="-299213">
              <a:spcBef>
                <a:spcPts val="635"/>
              </a:spcBef>
              <a:buChar char="•"/>
              <a:tabLst>
                <a:tab pos="309859" algn="l"/>
                <a:tab pos="310419" algn="l"/>
              </a:tabLst>
            </a:pPr>
            <a:endParaRPr lang="en-US" sz="2824" spc="-18" dirty="0">
              <a:solidFill>
                <a:srgbClr val="3333CC"/>
              </a:solidFill>
              <a:latin typeface="Arial"/>
              <a:cs typeface="Arial"/>
            </a:endParaRPr>
          </a:p>
          <a:p>
            <a:pPr marL="310419" indent="-299213">
              <a:spcBef>
                <a:spcPts val="635"/>
              </a:spcBef>
              <a:buChar char="•"/>
              <a:tabLst>
                <a:tab pos="309859" algn="l"/>
                <a:tab pos="310419" algn="l"/>
              </a:tabLst>
            </a:pPr>
            <a:r>
              <a:rPr lang="en-US" sz="2824" spc="-18" dirty="0">
                <a:solidFill>
                  <a:srgbClr val="3333CC"/>
                </a:solidFill>
                <a:latin typeface="Arial"/>
                <a:cs typeface="Arial"/>
              </a:rPr>
              <a:t>Many applications are built on these.</a:t>
            </a:r>
            <a:endParaRPr sz="2471" dirty="0">
              <a:latin typeface="Arial"/>
              <a:cs typeface="Arial"/>
            </a:endParaRPr>
          </a:p>
        </p:txBody>
      </p:sp>
      <p:sp>
        <p:nvSpPr>
          <p:cNvPr id="2" name="TextBox 1">
            <a:extLst>
              <a:ext uri="{FF2B5EF4-FFF2-40B4-BE49-F238E27FC236}">
                <a16:creationId xmlns:a16="http://schemas.microsoft.com/office/drawing/2014/main" id="{C31CDF49-7127-E047-93D7-9F7A3AC6558F}"/>
              </a:ext>
            </a:extLst>
          </p:cNvPr>
          <p:cNvSpPr txBox="1"/>
          <p:nvPr/>
        </p:nvSpPr>
        <p:spPr>
          <a:xfrm>
            <a:off x="994586" y="6373532"/>
            <a:ext cx="6726521" cy="309637"/>
          </a:xfrm>
          <a:prstGeom prst="rect">
            <a:avLst/>
          </a:prstGeom>
          <a:noFill/>
        </p:spPr>
        <p:txBody>
          <a:bodyPr wrap="none" rtlCol="0">
            <a:spAutoFit/>
          </a:bodyPr>
          <a:lstStyle/>
          <a:p>
            <a:r>
              <a:rPr lang="en-US" sz="1412" dirty="0"/>
              <a:t>https://</a:t>
            </a:r>
            <a:r>
              <a:rPr lang="en-US" sz="1412" dirty="0" err="1"/>
              <a:t>hai.stanford.edu</a:t>
            </a:r>
            <a:r>
              <a:rPr lang="en-US" sz="1412" dirty="0"/>
              <a:t>/news/introducing-center-research-foundation-models-</a:t>
            </a:r>
            <a:r>
              <a:rPr lang="en-US" sz="1412" dirty="0" err="1"/>
              <a:t>crfm</a:t>
            </a:r>
            <a:endParaRPr lang="en-US" sz="1412" dirty="0"/>
          </a:p>
        </p:txBody>
      </p:sp>
    </p:spTree>
    <p:extLst>
      <p:ext uri="{BB962C8B-B14F-4D97-AF65-F5344CB8AC3E}">
        <p14:creationId xmlns:p14="http://schemas.microsoft.com/office/powerpoint/2010/main" val="18865141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07A2-1894-C9C1-46CC-6457D115FC86}"/>
              </a:ext>
            </a:extLst>
          </p:cNvPr>
          <p:cNvSpPr>
            <a:spLocks noGrp="1"/>
          </p:cNvSpPr>
          <p:nvPr>
            <p:ph type="title"/>
          </p:nvPr>
        </p:nvSpPr>
        <p:spPr/>
        <p:txBody>
          <a:bodyPr/>
          <a:lstStyle/>
          <a:p>
            <a:endParaRPr lang="en-US"/>
          </a:p>
        </p:txBody>
      </p:sp>
      <p:pic>
        <p:nvPicPr>
          <p:cNvPr id="5" name="Picture 4" descr="A picture containing text, parking, machine, electronic&#10;&#10;Description automatically generated">
            <a:extLst>
              <a:ext uri="{FF2B5EF4-FFF2-40B4-BE49-F238E27FC236}">
                <a16:creationId xmlns:a16="http://schemas.microsoft.com/office/drawing/2014/main" id="{CBDB267F-F376-0862-E255-F6CE9FF52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351" y="0"/>
            <a:ext cx="4895299" cy="6858000"/>
          </a:xfrm>
          <a:prstGeom prst="rect">
            <a:avLst/>
          </a:prstGeom>
        </p:spPr>
      </p:pic>
    </p:spTree>
    <p:extLst>
      <p:ext uri="{BB962C8B-B14F-4D97-AF65-F5344CB8AC3E}">
        <p14:creationId xmlns:p14="http://schemas.microsoft.com/office/powerpoint/2010/main" val="22495472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5A0F-1F1B-3F69-7D8E-55F089B7B509}"/>
              </a:ext>
            </a:extLst>
          </p:cNvPr>
          <p:cNvSpPr>
            <a:spLocks noGrp="1"/>
          </p:cNvSpPr>
          <p:nvPr>
            <p:ph type="title"/>
          </p:nvPr>
        </p:nvSpPr>
        <p:spPr/>
        <p:txBody>
          <a:bodyPr/>
          <a:lstStyle/>
          <a:p>
            <a:endParaRPr lang="en-US"/>
          </a:p>
        </p:txBody>
      </p:sp>
      <p:pic>
        <p:nvPicPr>
          <p:cNvPr id="5" name="Content Placeholder 4" descr="A screen shot of a computer&#10;&#10;Description automatically generated with low confidence">
            <a:extLst>
              <a:ext uri="{FF2B5EF4-FFF2-40B4-BE49-F238E27FC236}">
                <a16:creationId xmlns:a16="http://schemas.microsoft.com/office/drawing/2014/main" id="{3A1ED8A6-6100-D839-0463-43DCC6473D9F}"/>
              </a:ext>
            </a:extLst>
          </p:cNvPr>
          <p:cNvPicPr>
            <a:picLocks noGrp="1" noChangeAspect="1"/>
          </p:cNvPicPr>
          <p:nvPr>
            <p:ph idx="1"/>
          </p:nvPr>
        </p:nvPicPr>
        <p:blipFill>
          <a:blip r:embed="rId2"/>
          <a:stretch>
            <a:fillRect/>
          </a:stretch>
        </p:blipFill>
        <p:spPr>
          <a:xfrm>
            <a:off x="-9144" y="76200"/>
            <a:ext cx="9730732" cy="7200742"/>
          </a:xfrm>
        </p:spPr>
      </p:pic>
    </p:spTree>
    <p:extLst>
      <p:ext uri="{BB962C8B-B14F-4D97-AF65-F5344CB8AC3E}">
        <p14:creationId xmlns:p14="http://schemas.microsoft.com/office/powerpoint/2010/main" val="3395487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142354</TotalTime>
  <Words>4346</Words>
  <Application>Microsoft Macintosh PowerPoint</Application>
  <PresentationFormat>On-screen Show (4:3)</PresentationFormat>
  <Paragraphs>738</Paragraphs>
  <Slides>113</Slides>
  <Notes>19</Notes>
  <HiddenSlides>12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113</vt:i4>
      </vt:variant>
    </vt:vector>
  </HeadingPairs>
  <TitlesOfParts>
    <vt:vector size="126" baseType="lpstr">
      <vt:lpstr>Arial</vt:lpstr>
      <vt:lpstr>Calibri</vt:lpstr>
      <vt:lpstr>Century</vt:lpstr>
      <vt:lpstr>CMR9</vt:lpstr>
      <vt:lpstr>LMRoman12-Bold-Identity-H</vt:lpstr>
      <vt:lpstr>LMRoman12-Regular-Identity-H</vt:lpstr>
      <vt:lpstr>Lucida Grande</vt:lpstr>
      <vt:lpstr>Roboto</vt:lpstr>
      <vt:lpstr>Times New Roman</vt:lpstr>
      <vt:lpstr>Times New Roman</vt:lpstr>
      <vt:lpstr>Times-Bold</vt:lpstr>
      <vt:lpstr>Times-Roman</vt:lpstr>
      <vt:lpstr>Office Theme</vt:lpstr>
      <vt:lpstr>Large Language Models (LLMs): Information Retrieval and Extraction</vt:lpstr>
      <vt:lpstr>Outline</vt:lpstr>
      <vt:lpstr>Slides Acknowledgements</vt:lpstr>
      <vt:lpstr>Take home</vt:lpstr>
      <vt:lpstr>What is machine learning?</vt:lpstr>
      <vt:lpstr>Machine Learning - Deep Learning </vt:lpstr>
      <vt:lpstr>Transformers</vt:lpstr>
      <vt:lpstr>Background</vt:lpstr>
      <vt:lpstr>Background for transformers</vt:lpstr>
      <vt:lpstr>Transformer model</vt:lpstr>
      <vt:lpstr>Popularity of ChatGPT</vt:lpstr>
      <vt:lpstr>Large Language Models (LLMs)</vt:lpstr>
      <vt:lpstr>Large Language Models (LLMs)</vt:lpstr>
      <vt:lpstr>Popularity of ChatGPT</vt:lpstr>
      <vt:lpstr>How they work</vt:lpstr>
      <vt:lpstr>Key Innovations</vt:lpstr>
      <vt:lpstr>GPUs</vt:lpstr>
      <vt:lpstr>Uses</vt:lpstr>
      <vt:lpstr>How they work</vt:lpstr>
      <vt:lpstr>Foundation Models</vt:lpstr>
      <vt:lpstr>Theories about LLMs</vt:lpstr>
      <vt:lpstr>Types of LLMs</vt:lpstr>
      <vt:lpstr>Google’s BERT</vt:lpstr>
      <vt:lpstr>Structure of BERT</vt:lpstr>
      <vt:lpstr>The BERT Zoo from huggingface</vt:lpstr>
      <vt:lpstr>The BERT Zoo</vt:lpstr>
      <vt:lpstr>Timeline of LLMs</vt:lpstr>
      <vt:lpstr>Some LLMs</vt:lpstr>
      <vt:lpstr>Open source LLMs</vt:lpstr>
      <vt:lpstr>GPT-3</vt:lpstr>
      <vt:lpstr>GPT-3 Models</vt:lpstr>
      <vt:lpstr>ChatGPT Training</vt:lpstr>
      <vt:lpstr>OpenAI’s GPT-3s products</vt:lpstr>
      <vt:lpstr>OpenAI gpt-4’s</vt:lpstr>
      <vt:lpstr>OpenAI products</vt:lpstr>
      <vt:lpstr>An Open Source GPT (LLM)</vt:lpstr>
      <vt:lpstr>Problems with Transformers</vt:lpstr>
      <vt:lpstr>Deep Learning (GPT 3) has problems answering simple Math questions</vt:lpstr>
      <vt:lpstr>Others - reasoning</vt:lpstr>
      <vt:lpstr> Others – related knowledge</vt:lpstr>
      <vt:lpstr>PowerPoint Presentation</vt:lpstr>
      <vt:lpstr>Counting and math</vt:lpstr>
      <vt:lpstr>PowerPoint Presentation</vt:lpstr>
      <vt:lpstr>PowerPoint Presentation</vt:lpstr>
      <vt:lpstr>GPT-4</vt:lpstr>
      <vt:lpstr>GPT-4</vt:lpstr>
      <vt:lpstr>PowerPoint Presentation</vt:lpstr>
      <vt:lpstr>Language Competence</vt:lpstr>
      <vt:lpstr>Language Competence</vt:lpstr>
      <vt:lpstr>PowerPoint Presentation</vt:lpstr>
      <vt:lpstr>PowerPoint Presentation</vt:lpstr>
      <vt:lpstr>LLMs challenges</vt:lpstr>
      <vt:lpstr>Running out of Data?</vt:lpstr>
      <vt:lpstr>Used to train Bard</vt:lpstr>
      <vt:lpstr>Using LLMs to write scholarly papers</vt:lpstr>
      <vt:lpstr>Issues for LLMs for PDFs</vt:lpstr>
      <vt:lpstr>LLMs for Information Extraction</vt:lpstr>
      <vt:lpstr>PowerPoint Presentation</vt:lpstr>
      <vt:lpstr>Medical record pipeline</vt:lpstr>
      <vt:lpstr>PowerPoint Presentation</vt:lpstr>
      <vt:lpstr>Document Understanding Transformer (Donut)</vt:lpstr>
      <vt:lpstr>LayoutLMv3 </vt:lpstr>
      <vt:lpstr>PowerPoint Presentation</vt:lpstr>
      <vt:lpstr>PowerPoint Presentation</vt:lpstr>
      <vt:lpstr>PowerPoint Presentation</vt:lpstr>
      <vt:lpstr>PowerPoint Presentation</vt:lpstr>
      <vt:lpstr>PowerPoint Presentation</vt:lpstr>
      <vt:lpstr>PowerPoint Presentation</vt:lpstr>
      <vt:lpstr>Table detection and extraction PubTables-1M</vt:lpstr>
      <vt:lpstr>Table structure recognition</vt:lpstr>
      <vt:lpstr>End-to-End Object Detection with Transformers  - DETR </vt:lpstr>
      <vt:lpstr>TableFormer</vt:lpstr>
      <vt:lpstr>Performance</vt:lpstr>
      <vt:lpstr>2023 Table Transformers Survey</vt:lpstr>
      <vt:lpstr>PowerPoint Presentation</vt:lpstr>
      <vt:lpstr>PowerPoint Presentation</vt:lpstr>
      <vt:lpstr>Transformers for Tabular Data</vt:lpstr>
      <vt:lpstr>LLMs and Search Engines</vt:lpstr>
      <vt:lpstr>Adoption by Commercial Search Engines</vt:lpstr>
      <vt:lpstr>A Simple Search Engine Reranker</vt:lpstr>
      <vt:lpstr>MS MARCO Data Set</vt:lpstr>
      <vt:lpstr>PowerPoint Presentation</vt:lpstr>
      <vt:lpstr>monoBERT: BERT reranker</vt:lpstr>
      <vt:lpstr>Training monoBERT</vt:lpstr>
      <vt:lpstr>Once monoBERT is trained...</vt:lpstr>
      <vt:lpstr>TREC 2019 - Deep Learning Track - Passage</vt:lpstr>
      <vt:lpstr>From Single to Multiple Rerankers</vt:lpstr>
      <vt:lpstr>Why Multi-stage?</vt:lpstr>
      <vt:lpstr>Multi-stage Rerankers</vt:lpstr>
      <vt:lpstr>Multi-stage with duoBERT</vt:lpstr>
      <vt:lpstr>PowerPoint Presentation</vt:lpstr>
      <vt:lpstr>Training duoBERT</vt:lpstr>
      <vt:lpstr>Inference with duoBERT</vt:lpstr>
      <vt:lpstr>monoBERT vs. duoBERT</vt:lpstr>
      <vt:lpstr>Conclusions (Lin et al)</vt:lpstr>
      <vt:lpstr>Some Open Questions</vt:lpstr>
      <vt:lpstr>Foundational ML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Chomsky’s comment</vt:lpstr>
      <vt:lpstr>PowerPoint Presentation</vt:lpstr>
      <vt:lpstr>PowerPoint Presentation</vt:lpstr>
      <vt:lpstr>PowerPoint Presentation</vt:lpstr>
      <vt:lpstr>Research Questions in AI (LLMs)</vt:lpstr>
      <vt:lpstr>Summary</vt:lpstr>
      <vt:lpstr>PowerPoint Presentation</vt:lpstr>
      <vt:lpstr>Worst Predictions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Quiet Revolutions: Search</dc:title>
  <dc:creator>John Jordan</dc:creator>
  <cp:lastModifiedBy>Giles, C Lee</cp:lastModifiedBy>
  <cp:revision>966</cp:revision>
  <dcterms:created xsi:type="dcterms:W3CDTF">2014-07-09T18:06:21Z</dcterms:created>
  <dcterms:modified xsi:type="dcterms:W3CDTF">2023-06-26T16:20:26Z</dcterms:modified>
</cp:coreProperties>
</file>