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65" r:id="rId6"/>
    <p:sldId id="261" r:id="rId7"/>
    <p:sldId id="259" r:id="rId8"/>
    <p:sldId id="260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4A02537-6F34-814C-B7FB-FD2C0020EFC2}">
          <p14:sldIdLst>
            <p14:sldId id="256"/>
            <p14:sldId id="262"/>
            <p14:sldId id="263"/>
            <p14:sldId id="264"/>
            <p14:sldId id="265"/>
            <p14:sldId id="261"/>
            <p14:sldId id="259"/>
            <p14:sldId id="260"/>
            <p14:sldId id="25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C2529-F6F0-5244-8719-4D5DE09124D5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E1623-AA9D-5948-8EAE-57D77C679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99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A62FC-C548-5C4F-817C-6035C456BA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E1623-AA9D-5948-8EAE-57D77C6797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8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A873-8E83-0445-C507-CAEAC889C2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9C794-6550-8415-97E8-887F3A7F6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0383C-3A80-93B1-D667-71E1D8046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3DF4B-D47C-13EA-605D-1163FD02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0461F-8DE0-AB66-F43F-B9C4AD3D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11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00C44-27A6-78A9-5EBD-85C0DECD3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8B7C98-D3AE-03A0-4E86-B41EE343A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56B69-83BE-E9A3-21BD-CBB60F8B8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FC532-9C61-3440-82AB-DB7A9A6E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E6B3C-370F-74BE-F7C9-BAEE9A5D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76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8D2C6-72D7-E7AA-9A36-FD2AA18A1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6B4A3-3653-D92C-3068-C24FA320E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14189-F2D9-EED8-9DA0-512FE53F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F4E6A-7DB3-0541-D634-959B7054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4C474-0D54-F910-B385-7BDD29AD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1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81398-42D8-CA9A-B0C3-BDD974EF5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73FF4-EF8E-B363-3883-EFA74556E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40E35-9EE1-5AE2-D2ED-5DEBFCB93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538F3-D188-AA90-82B3-CCFD03D4C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719B3-AE2D-7AC4-1E13-C579EEC5A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7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E5241-84FD-E9B4-7333-CA90171C0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028D0-E18E-A67C-6719-CFC90645E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B1C8E-9C99-5881-3EC0-F6A0A13C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07158-4329-47E8-88F5-4DDE16AE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5F319-7A8B-89F2-6B1F-59EB1FB3B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1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0F21C-946B-B15B-B79E-836CDE89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5FBD0-A706-2DBB-ECC3-45EC920D3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858F0-3AB6-6089-D156-5FE5C0058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4589F7-D713-50D9-EA19-BF76083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0EEFC-C1BC-7978-1A7F-E5A5158F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8C10D-F210-0915-A58A-78F61623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1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5327B-C137-BD42-EF6A-AB62618E8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578BFE-B220-91C3-C8F2-AA182FC89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DAF7D8-0F70-75C9-9429-79E566AB2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12CBAC-8535-C738-0506-5E3052EB1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D104E6-B95C-81DD-66EC-DD276C6802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36C32F-7CC9-F9FE-3BE7-F2C825EB9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DEC4D-468E-D647-AF37-08410EB4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F2A37A-0A8A-AABC-10ED-AAC431FBA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0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F4AE3-7E3E-B86F-B3A8-3227BF944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6E9214-9D07-F361-2AF3-DEE1C94AE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DDB1E-125F-875B-B0B8-B452BFCB5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DA7EE4-7648-D6E5-D1F4-E04A8F0A5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FC250-FB51-A054-BBEC-C431C5D04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40380D-0E2D-2222-DFD0-B8071B292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281E45-A6DA-9661-FFBD-F467D2BB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9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AE27E-B75C-D550-B2BD-678E7CF3B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26D78-B4FD-1055-265C-0DB240C8F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54F08-5817-AFD2-8D2E-6D0AA8522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BA940-4A6F-769A-A8CB-2B8D7107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6D697C-9526-AD1F-5806-B98E54CA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5C3E3-8B8F-E051-0E8A-827A02C85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70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632AA-59EA-1252-7E35-6381B2A6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1F49A6-3DAB-EFB5-7FC0-7E40DF7C7A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984E89-4DBF-596A-7264-FA79A10B49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8F99B-3285-41D8-EA31-A603D46D1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7B156-C38F-E53B-924C-B4AE433C5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F2660-3B07-244D-D568-D8ABA788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7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2C54B2-E77C-7DAE-C31F-588DA301A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C4465-F51E-63CC-140F-462F7CD05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DDDFA-6BE4-4299-85D4-3A874C9E5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4FFD6-9E6E-7E43-8049-A8F767F0E677}" type="datetimeFigureOut">
              <a:rPr lang="en-US" smtClean="0"/>
              <a:t>1/23/23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BBA3B-03CA-3752-155F-EFF38C872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4237B-FCC2-66B9-F46A-62E981380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17F5-35DB-A244-A1D9-317CE0789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1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2006.0168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lmf.nist.gov/" TargetMode="External"/><Relationship Id="rId2" Type="http://schemas.openxmlformats.org/officeDocument/2006/relationships/hyperlink" Target="https://artofproblemsolving.com/community/c3158_usa_contes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s.rit.edu/~dprl/ARQMath/arqmath-resources.html" TargetMode="External"/><Relationship Id="rId5" Type="http://schemas.openxmlformats.org/officeDocument/2006/relationships/hyperlink" Target="https://math-qa.github.io/" TargetMode="External"/><Relationship Id="rId4" Type="http://schemas.openxmlformats.org/officeDocument/2006/relationships/hyperlink" Target="https://github.com/deepmind/mathematics_datase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datasets/datamunge/sign-language-mnist" TargetMode="External"/><Relationship Id="rId2" Type="http://schemas.openxmlformats.org/officeDocument/2006/relationships/hyperlink" Target="https://www.kaggle.com/datasets/grassknoted/asl-alphab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perswithcode.com/datasets?task=fake-news-detection" TargetMode="External"/><Relationship Id="rId4" Type="http://schemas.openxmlformats.org/officeDocument/2006/relationships/hyperlink" Target="https://www.kaggle.com/datasets/yelp-dataset/yelp-dataset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aperswithcode.com/datasets?q=summarization&amp;v=lst&amp;o=match" TargetMode="External"/><Relationship Id="rId2" Type="http://schemas.openxmlformats.org/officeDocument/2006/relationships/hyperlink" Target="https://github.com/allenai/scitld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shauryr/ACL-anthology-corpus" TargetMode="External"/><Relationship Id="rId5" Type="http://schemas.openxmlformats.org/officeDocument/2006/relationships/hyperlink" Target="https://huggingface.co/datasets" TargetMode="External"/><Relationship Id="rId4" Type="http://schemas.openxmlformats.org/officeDocument/2006/relationships/hyperlink" Target="https://huggingface.co/datasets?task_categories=task_categories:summarization&amp;sort=download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eeplearning.cs.cmu.edu/shared/project.html" TargetMode="External"/><Relationship Id="rId2" Type="http://schemas.openxmlformats.org/officeDocument/2006/relationships/hyperlink" Target="https://cs230.stanford.edu/past-projec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D6007-C44E-AFB1-1C2B-E82D0308F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Ideas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02C8D-D970-C2A4-6DAC-601701D3EC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IST 597: Foundation of Deep Learning</a:t>
            </a:r>
          </a:p>
          <a:p>
            <a:r>
              <a:rPr lang="en-US" dirty="0"/>
              <a:t>Spring 2023</a:t>
            </a:r>
          </a:p>
        </p:txBody>
      </p:sp>
    </p:spTree>
    <p:extLst>
      <p:ext uri="{BB962C8B-B14F-4D97-AF65-F5344CB8AC3E}">
        <p14:creationId xmlns:p14="http://schemas.microsoft.com/office/powerpoint/2010/main" val="261168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F090-A658-EA41-BD79-1A2A74EA7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Neural Networks understand Symbolic 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1C7A-77EB-9048-8AA3-3DA744573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 a Circular Ordered Sequence of symbols:</a:t>
            </a:r>
          </a:p>
          <a:p>
            <a:endParaRPr lang="en-US" dirty="0"/>
          </a:p>
          <a:p>
            <a:r>
              <a:rPr lang="en-US" dirty="0"/>
              <a:t>Define Operations : * such that:</a:t>
            </a:r>
          </a:p>
          <a:p>
            <a:pPr lvl="1"/>
            <a:r>
              <a:rPr lang="en-US" dirty="0"/>
              <a:t>* gives the next symbol in sequence e.g.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Train NN to learn these relationships under given set of symbols</a:t>
            </a:r>
          </a:p>
          <a:p>
            <a:r>
              <a:rPr lang="en-US" dirty="0"/>
              <a:t>Train neural networks to generate sequence for a given Grammar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4C11F3-5EEC-0045-B809-42B17C780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707" y="2304364"/>
            <a:ext cx="2527300" cy="4699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F4B0F6-8C5D-154F-A146-46BB8CFE4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1757" y="3785394"/>
            <a:ext cx="1981200" cy="43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CCD2F69-2F15-3345-A804-2696E9AE36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1757" y="4352131"/>
            <a:ext cx="1943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324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38959B4-1BA4-6648-A901-CDF33FAF622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Can Neural Networks learn operations on numbers (+ / - / x /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938959B4-1BA4-6648-A901-CDF33FAF622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413" t="-13333" b="-2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C21BA-F8E7-BF4A-A31C-497F69271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the input to the neural network is the two numbers and the operation. The output should be the result</a:t>
            </a:r>
          </a:p>
          <a:p>
            <a:pPr lvl="1"/>
            <a:r>
              <a:rPr lang="en-US" dirty="0"/>
              <a:t>E.g. Input : 12 , 13,  +  ; Output : 25</a:t>
            </a:r>
          </a:p>
          <a:p>
            <a:r>
              <a:rPr lang="en-US" dirty="0"/>
              <a:t>What about fractional input?</a:t>
            </a:r>
          </a:p>
          <a:p>
            <a:r>
              <a:rPr lang="en-US" dirty="0"/>
              <a:t>Can we extend this to solve numerical expressions? </a:t>
            </a:r>
          </a:p>
          <a:p>
            <a:r>
              <a:rPr lang="en-US" dirty="0"/>
              <a:t>Can we learn NN in compositional way</a:t>
            </a:r>
          </a:p>
          <a:p>
            <a:r>
              <a:rPr lang="en-US" dirty="0"/>
              <a:t>Graph NN vs </a:t>
            </a:r>
            <a:r>
              <a:rPr lang="en-US" dirty="0" err="1"/>
              <a:t>TreeNN</a:t>
            </a:r>
            <a:r>
              <a:rPr lang="en-US" dirty="0"/>
              <a:t> vs Transformers ?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Order RNNs and Memory Modules?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22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6833E-D72E-CE4B-9FB0-1FBD54554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Neural Networks understand Comparisons? (&gt; / &lt; / ==,  bonus : &gt;=, &lt;=)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E0BAE-C678-F64B-8475-51D0C07CA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23 &gt; 4, 5 == 5 </a:t>
            </a:r>
            <a:r>
              <a:rPr lang="en-US" dirty="0" err="1"/>
              <a:t>etc</a:t>
            </a:r>
            <a:r>
              <a:rPr lang="en-US" dirty="0"/>
              <a:t>, What about math expressions?</a:t>
            </a:r>
          </a:p>
          <a:p>
            <a:r>
              <a:rPr lang="en-US" dirty="0"/>
              <a:t>Compare number of objects in an image: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 descr="A picture containing text, light&#10;&#10;Description automatically generated">
            <a:extLst>
              <a:ext uri="{FF2B5EF4-FFF2-40B4-BE49-F238E27FC236}">
                <a16:creationId xmlns:a16="http://schemas.microsoft.com/office/drawing/2014/main" id="{2BD20209-78F1-714B-AD42-DCB25C005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4680" y="3073400"/>
            <a:ext cx="2882900" cy="2755900"/>
          </a:xfrm>
          <a:prstGeom prst="rect">
            <a:avLst/>
          </a:prstGeom>
        </p:spPr>
      </p:pic>
      <p:pic>
        <p:nvPicPr>
          <p:cNvPr id="7" name="Picture 6" descr="Logo&#10;&#10;Description automatically generated with medium confidence">
            <a:extLst>
              <a:ext uri="{FF2B5EF4-FFF2-40B4-BE49-F238E27FC236}">
                <a16:creationId xmlns:a16="http://schemas.microsoft.com/office/drawing/2014/main" id="{9F12A11F-C630-1948-AA01-25920EC3F2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0940" y="3073400"/>
            <a:ext cx="2921000" cy="2768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4B122D3-67A6-4549-91DA-4596BB7E8FCD}"/>
              </a:ext>
            </a:extLst>
          </p:cNvPr>
          <p:cNvSpPr txBox="1"/>
          <p:nvPr/>
        </p:nvSpPr>
        <p:spPr>
          <a:xfrm>
            <a:off x="5993130" y="3874770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&gt;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695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059F-6DB5-7D52-FD17-06781CDA5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Power Units for combined Symbolic and numeral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D2ACD-1A34-EFF4-5E9D-4F25AAD78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https://arxiv.org/pdf/2006.01681.pdf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we reduce a mathematical expression using Neural Power Units?</a:t>
            </a:r>
          </a:p>
          <a:p>
            <a:pPr marL="0" indent="0">
              <a:buNone/>
            </a:pPr>
            <a:r>
              <a:rPr lang="en-US" dirty="0"/>
              <a:t>Are these units compositional ?</a:t>
            </a:r>
          </a:p>
        </p:txBody>
      </p:sp>
    </p:spTree>
    <p:extLst>
      <p:ext uri="{BB962C8B-B14F-4D97-AF65-F5344CB8AC3E}">
        <p14:creationId xmlns:p14="http://schemas.microsoft.com/office/powerpoint/2010/main" val="202585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95DA0-60E4-2665-2092-9E1C006C4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F97BF-310E-ACB2-2AD6-A7295100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Mathematical Reasoning:</a:t>
            </a:r>
          </a:p>
          <a:p>
            <a:pPr lvl="1"/>
            <a:r>
              <a:rPr lang="en-US" dirty="0">
                <a:hlinkClick r:id="rId2"/>
              </a:rPr>
              <a:t>https://artofproblemsolving.com/community/c3158_usa_contests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https://dlmf.nist.gov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https://github.com/deepmind/mathematics_dataset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https://math-qa.github.io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https://www.cs.rit.edu/~dprl/ARQMath/arqmath-resources.html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62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117C1-41B1-CFAB-1554-F4592ABB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7FDAA-D514-A5BE-3FD0-B44699FFD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American Sign Language Dataset:</a:t>
            </a:r>
          </a:p>
          <a:p>
            <a:pPr lvl="1"/>
            <a:r>
              <a:rPr lang="en-US" b="0" i="0" u="none" strike="noStrike" dirty="0">
                <a:effectLst/>
                <a:latin typeface="-apple-system"/>
                <a:hlinkClick r:id="rId2"/>
              </a:rPr>
              <a:t>https://www.kaggle.com/datasets/grassknoted/asl-alphabet</a:t>
            </a:r>
            <a:endParaRPr lang="en-US" b="0" i="0" u="none" strike="noStrike" dirty="0">
              <a:effectLst/>
              <a:latin typeface="-apple-system"/>
            </a:endParaRPr>
          </a:p>
          <a:p>
            <a:pPr lvl="1"/>
            <a:r>
              <a:rPr lang="en-US" b="0" i="0" u="none" strike="noStrike" dirty="0">
                <a:effectLst/>
                <a:latin typeface="-apple-system"/>
                <a:hlinkClick r:id="rId3"/>
              </a:rPr>
              <a:t>https://www.kaggle.com/datasets/datamunge/sign-language-mnist</a:t>
            </a:r>
            <a:r>
              <a:rPr lang="en-US" b="0" i="0" u="none" strike="noStrike" dirty="0">
                <a:solidFill>
                  <a:srgbClr val="C9D1D9"/>
                </a:solidFill>
                <a:effectLst/>
                <a:latin typeface="-apple-system"/>
              </a:rPr>
              <a:t> </a:t>
            </a:r>
            <a:endParaRPr lang="en-US" dirty="0">
              <a:solidFill>
                <a:srgbClr val="C9D1D9"/>
              </a:solidFill>
              <a:latin typeface="-apple-system"/>
            </a:endParaRPr>
          </a:p>
          <a:p>
            <a:endParaRPr lang="en-US" dirty="0">
              <a:solidFill>
                <a:srgbClr val="C9D1D9"/>
              </a:solidFill>
              <a:latin typeface="-apple-system"/>
            </a:endParaRPr>
          </a:p>
          <a:p>
            <a:r>
              <a:rPr lang="en-US" dirty="0">
                <a:latin typeface="-apple-system"/>
              </a:rPr>
              <a:t>YELP Dataset</a:t>
            </a:r>
          </a:p>
          <a:p>
            <a:pPr lvl="1"/>
            <a:r>
              <a:rPr lang="en-US" b="0" i="0" u="none" strike="noStrike" dirty="0">
                <a:solidFill>
                  <a:srgbClr val="C9D1D9"/>
                </a:solidFill>
                <a:effectLst/>
                <a:latin typeface="-apple-system"/>
              </a:rPr>
              <a:t> </a:t>
            </a:r>
            <a:r>
              <a:rPr lang="en-US" b="0" i="0" u="none" strike="noStrike" dirty="0">
                <a:effectLst/>
                <a:latin typeface="-apple-system"/>
                <a:hlinkClick r:id="rId4"/>
              </a:rPr>
              <a:t>https://www.kaggle.com/datasets/yelp-dataset/yelp-dataset</a:t>
            </a:r>
            <a:endParaRPr lang="en-US" b="0" i="0" u="none" strike="noStrike" dirty="0">
              <a:effectLst/>
              <a:latin typeface="-apple-system"/>
            </a:endParaRPr>
          </a:p>
          <a:p>
            <a:endParaRPr lang="en-US" dirty="0">
              <a:latin typeface="-apple-system"/>
            </a:endParaRPr>
          </a:p>
          <a:p>
            <a:r>
              <a:rPr lang="en-US" b="0" i="0" u="none" strike="noStrike" dirty="0">
                <a:effectLst/>
                <a:latin typeface="-apple-system"/>
              </a:rPr>
              <a:t>Fake New</a:t>
            </a:r>
            <a:r>
              <a:rPr lang="en-US" dirty="0">
                <a:latin typeface="-apple-system"/>
              </a:rPr>
              <a:t>s Detection</a:t>
            </a:r>
          </a:p>
          <a:p>
            <a:pPr lvl="1"/>
            <a:r>
              <a:rPr lang="en-US" b="0" i="0" u="none" strike="noStrike" dirty="0">
                <a:solidFill>
                  <a:srgbClr val="C9D1D9"/>
                </a:solidFill>
                <a:effectLst/>
                <a:latin typeface="-apple-system"/>
              </a:rPr>
              <a:t> </a:t>
            </a:r>
            <a:r>
              <a:rPr lang="en-US" b="0" i="0" u="none" strike="noStrike" dirty="0">
                <a:effectLst/>
                <a:latin typeface="-apple-system"/>
                <a:hlinkClick r:id="rId5"/>
              </a:rPr>
              <a:t>https://paperswithcode.com/datasets?task=fake-news-detection</a:t>
            </a:r>
            <a:endParaRPr lang="en-US" b="0" i="0" u="none" strike="noStrike" dirty="0"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852928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0972C-86B3-AD7E-3AB4-BE88C3B6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36D46-E8BA-5201-D562-CC85FBDAD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Summerization</a:t>
            </a:r>
            <a:r>
              <a:rPr lang="en-US" dirty="0"/>
              <a:t>:</a:t>
            </a:r>
          </a:p>
          <a:p>
            <a:pPr lvl="1"/>
            <a:r>
              <a:rPr lang="en-US" b="0" i="0" u="none" strike="noStrike" dirty="0">
                <a:solidFill>
                  <a:srgbClr val="C9D1D9"/>
                </a:solidFill>
                <a:effectLst/>
                <a:latin typeface="-apple-system"/>
              </a:rPr>
              <a:t> </a:t>
            </a:r>
            <a:r>
              <a:rPr lang="en-US" b="0" i="0" u="none" strike="noStrike" dirty="0">
                <a:effectLst/>
                <a:latin typeface="-apple-system"/>
                <a:hlinkClick r:id="rId2"/>
              </a:rPr>
              <a:t>https://github.com/allenai/scitldr</a:t>
            </a:r>
            <a:r>
              <a:rPr lang="en-US" b="0" i="0" u="none" strike="noStrike" dirty="0">
                <a:solidFill>
                  <a:srgbClr val="C9D1D9"/>
                </a:solidFill>
                <a:effectLst/>
                <a:latin typeface="-apple-system"/>
              </a:rPr>
              <a:t> </a:t>
            </a:r>
          </a:p>
          <a:p>
            <a:pPr lvl="1"/>
            <a:r>
              <a:rPr lang="en-US" b="0" i="0" u="none" strike="noStrike" dirty="0">
                <a:solidFill>
                  <a:srgbClr val="C9D1D9"/>
                </a:solidFill>
                <a:effectLst/>
                <a:latin typeface="-apple-system"/>
              </a:rPr>
              <a:t> </a:t>
            </a:r>
            <a:r>
              <a:rPr lang="en-US" b="0" i="0" u="none" strike="noStrike" dirty="0">
                <a:effectLst/>
                <a:latin typeface="-apple-system"/>
                <a:hlinkClick r:id="rId3"/>
              </a:rPr>
              <a:t>https://paperswithcode.com/datasets?q=summarization&amp;v=lst&amp;o=match</a:t>
            </a:r>
            <a:r>
              <a:rPr lang="en-US" b="0" i="0" u="none" strike="noStrike" dirty="0">
                <a:solidFill>
                  <a:srgbClr val="C9D1D9"/>
                </a:solidFill>
                <a:effectLst/>
                <a:latin typeface="-apple-system"/>
              </a:rPr>
              <a:t> </a:t>
            </a:r>
          </a:p>
          <a:p>
            <a:pPr lvl="1"/>
            <a:r>
              <a:rPr lang="en-US" b="0" i="0" u="none" strike="noStrike" dirty="0">
                <a:solidFill>
                  <a:srgbClr val="C9D1D9"/>
                </a:solidFill>
                <a:effectLst/>
                <a:latin typeface="-apple-system"/>
              </a:rPr>
              <a:t> </a:t>
            </a:r>
            <a:r>
              <a:rPr lang="en-US" b="0" i="0" u="none" strike="noStrike" dirty="0">
                <a:effectLst/>
                <a:latin typeface="-apple-system"/>
                <a:hlinkClick r:id="rId4"/>
              </a:rPr>
              <a:t>https://huggingface.co/datasets?task_categories=task_categories:summarization&amp;sort=downloads</a:t>
            </a:r>
            <a:endParaRPr lang="en-US" b="0" i="0" u="none" strike="noStrike" dirty="0">
              <a:effectLst/>
              <a:latin typeface="-apple-system"/>
            </a:endParaRPr>
          </a:p>
          <a:p>
            <a:r>
              <a:rPr lang="en-US" dirty="0">
                <a:latin typeface="-apple-system"/>
              </a:rPr>
              <a:t>Hugging Face:</a:t>
            </a:r>
          </a:p>
          <a:p>
            <a:pPr lvl="1"/>
            <a:r>
              <a:rPr lang="en-US" b="0" i="0" u="none" strike="noStrike" dirty="0">
                <a:effectLst/>
                <a:latin typeface="-apple-system"/>
                <a:hlinkClick r:id="rId5"/>
              </a:rPr>
              <a:t>https://huggingface.co/datasets</a:t>
            </a:r>
            <a:endParaRPr lang="en-US" b="0" i="0" u="none" strike="noStrike" dirty="0">
              <a:effectLst/>
              <a:latin typeface="-apple-system"/>
            </a:endParaRPr>
          </a:p>
          <a:p>
            <a:pPr lvl="1"/>
            <a:endParaRPr lang="en-US" dirty="0">
              <a:latin typeface="-apple-system"/>
            </a:endParaRPr>
          </a:p>
          <a:p>
            <a:r>
              <a:rPr lang="en-US" dirty="0">
                <a:latin typeface="-apple-system"/>
              </a:rPr>
              <a:t>ACL Anthologies</a:t>
            </a:r>
          </a:p>
          <a:p>
            <a:pPr lvl="1"/>
            <a:r>
              <a:rPr lang="en-US" dirty="0">
                <a:hlinkClick r:id="rId6"/>
              </a:rPr>
              <a:t>https://github.com/shauryr/ACL-anthology-corpus</a:t>
            </a:r>
            <a:endParaRPr lang="en-US" dirty="0">
              <a:latin typeface="-apple-system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28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64E5C-FB7A-DE84-0A2A-8436439B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Ideas: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E771D-FC5F-C73E-761A-694C52034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Stanford CS230 past projects:</a:t>
            </a:r>
            <a:endParaRPr lang="en-US" dirty="0">
              <a:hlinkClick r:id="rId2"/>
            </a:endParaRPr>
          </a:p>
          <a:p>
            <a:pPr lvl="1"/>
            <a:r>
              <a:rPr lang="en-US" dirty="0">
                <a:hlinkClick r:id="rId2"/>
              </a:rPr>
              <a:t>https://cs230.stanford.edu/past-projects/</a:t>
            </a:r>
            <a:endParaRPr lang="en-US" dirty="0"/>
          </a:p>
          <a:p>
            <a:endParaRPr lang="en-US" dirty="0"/>
          </a:p>
          <a:p>
            <a:r>
              <a:rPr lang="en-US" dirty="0"/>
              <a:t>CMU 11-785 past projects:</a:t>
            </a:r>
          </a:p>
          <a:p>
            <a:pPr lvl="1"/>
            <a:r>
              <a:rPr lang="en-US" dirty="0">
                <a:hlinkClick r:id="rId3"/>
              </a:rPr>
              <a:t>https://deeplearning.cs.cmu.edu/shared/project.html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1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464</Words>
  <Application>Microsoft Macintosh PowerPoint</Application>
  <PresentationFormat>Widescreen</PresentationFormat>
  <Paragraphs>67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-apple-system</vt:lpstr>
      <vt:lpstr>Arial</vt:lpstr>
      <vt:lpstr>Calibri</vt:lpstr>
      <vt:lpstr>Calibri Light</vt:lpstr>
      <vt:lpstr>Cambria Math</vt:lpstr>
      <vt:lpstr>Office Theme</vt:lpstr>
      <vt:lpstr>Project Ideas</vt:lpstr>
      <vt:lpstr>Can Neural Networks understand Symbolic Relationships</vt:lpstr>
      <vt:lpstr>Can Neural Networks learn operations on numbers (+ / - / x / ÷)</vt:lpstr>
      <vt:lpstr>Can Neural Networks understand Comparisons? (&gt; / &lt; / ==,  bonus : &gt;=, &lt;=)</vt:lpstr>
      <vt:lpstr>Neural Power Units for combined Symbolic and numeral Data</vt:lpstr>
      <vt:lpstr>Datasets:</vt:lpstr>
      <vt:lpstr>Datasets</vt:lpstr>
      <vt:lpstr>Datasets:</vt:lpstr>
      <vt:lpstr>Project Ideas: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Ideas</dc:title>
  <dc:creator>Neisarg Dave</dc:creator>
  <cp:lastModifiedBy>Neisarg Dave</cp:lastModifiedBy>
  <cp:revision>2</cp:revision>
  <dcterms:created xsi:type="dcterms:W3CDTF">2023-01-23T21:00:21Z</dcterms:created>
  <dcterms:modified xsi:type="dcterms:W3CDTF">2023-01-23T21:38:31Z</dcterms:modified>
</cp:coreProperties>
</file>