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2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57532-C27E-054E-BFFB-DD7F1F9ACCFE}" v="366" dt="2022-01-09T01:43:41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3A3A2-1D3F-A645-9CF7-F79268DE7D0C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AA49E-61E8-9A41-97A1-8FD92F67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606DF0-0B98-4F61-9270-69F4752EDC1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42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660B-9791-6C48-88B7-EB45D14DD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8BEA9-3444-AF49-942F-1CC9878D6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50B7-7170-CF46-B926-8E482DEA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140FB-639C-E640-BA10-4F0ACC34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4710F-96D1-2A41-91FD-A5DAB03D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CDDC-560C-2843-A63D-E503B9D8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F9AED-07C1-7F4A-85F0-9060F2C6B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E0110-6EDB-924E-8587-272B5E18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E2A73-8938-C54D-B3B7-4BE9EE4B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12FF4-1944-214F-9F2D-A325FE70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9BCF4-9896-1F4B-AAA7-641512465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68015-6348-FF45-B084-A36060B29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FA0C3-B864-924C-A62E-CCB999FE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D4D5-E0BB-BE4A-A91F-227BA674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4445-57F7-D043-A481-6391A924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E2AA-C3DB-6E4C-B2FC-13C6407A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1FAC-142D-1E46-BB62-EC466DB1E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4C5DB-FAC8-714C-95EE-9843A341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C56F2-9FE5-8042-ADF7-8999F6D3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A8440-D7F3-CB4E-83A5-91C39EEE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3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4919-6BFD-464A-9576-AA5B5B23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1807F-CAA1-FF4B-910F-94D54B473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EDD3-4D0B-C545-BDC2-A5EF431E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148E5-8830-2C42-AEED-06E37245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F8265-2C1A-5F49-9B21-A0CA3393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5FD7-97B3-1049-BC68-DFD07100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DF2D8-0DF7-E84A-B244-F150B95FD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05AF0-CD77-3F4A-874C-246F37F58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1FBF6-B2A0-3443-A07C-6A9E4DC1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54786-5F7E-F645-B03D-40BFFDEB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06C1E-70D3-7B43-A487-AB1F033A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995F-F118-0F47-A5EF-AF6EC9B94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F866B-1E11-C449-A4CE-17C2FC319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F32F1-D35F-3E48-BF16-23CE5E7B2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20ACC-5561-0740-A7E0-D1A2BD0E7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F7B79-05B7-CF4D-BB4D-B60AFCCF7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D0E255-7FBB-7C4E-B5E2-ED4F77C0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A9AE9F-2ABD-354F-9DE1-74C5C082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622462-5C78-B042-9E9C-42A1D272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5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E6DE-AEC6-1D4D-98C9-4DF5E171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77773-7C1D-D746-B0D2-F655ABA9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68604-62D4-C048-9941-9121F347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77BF60-D42D-E542-8AD9-1AC9CF03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2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22702-E127-074B-96E0-84303909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4773E4-27A1-8D4F-AA00-D2EFE5E0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A2692-292E-554D-833C-38393034A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616B-94B8-3A40-BB6B-BD64CF0A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71008-F817-1648-B5C2-6F8C08C1D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6B73C-13FF-1F4F-BE46-199FCC350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0AEFC-578E-594A-9C9D-DEE3C792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A0413-E0A2-E249-89DF-E784C806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756D6-1729-7A48-9B00-FE5C80E1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5F31-3FC9-DB4A-BCF1-E0305762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CFEC3-A55A-D44A-8E79-CC45C1F16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7FE64-7967-7B42-A0EE-EBD20410F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C8C1D-9F90-4F46-A70F-91A6B051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8BD9D-2CF6-7A48-9D6F-D05AA214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2D3AB-9F6D-5A45-8289-4BE66B07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78BD5-B727-8B4D-83A1-1362AE30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F0D5-8998-8E4E-8BC0-313226F7B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D261F-F40D-3247-80D4-C91EF8E3D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4733-C4C7-624F-A9FA-DCF630A58206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F0B3-CA52-EA4F-8457-BAEA4B72E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D1C6-03AE-2B45-B8FA-DBDD530A3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1FBA-C01F-EB4D-90B3-F47DC7B1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E90FD-7736-AD47-8154-A9FF20C6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Statement</a:t>
            </a:r>
            <a:br>
              <a:rPr lang="en-US" b="1" dirty="0"/>
            </a:br>
            <a:r>
              <a:rPr lang="en-US" sz="3600" b="1" dirty="0">
                <a:solidFill>
                  <a:srgbClr val="0070C0"/>
                </a:solidFill>
              </a:rPr>
              <a:t>Motivation &amp; Introduction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534319-39B1-F347-9553-DEF7600E7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Prediction of fluid injection characteristics (e.g., injectivity) from geophysical data (e.g., micro-seismicity) is essential to a suite of energy-related applications such as geothermal energy recovery and carbon sequestration. </a:t>
            </a:r>
          </a:p>
          <a:p>
            <a:r>
              <a:rPr lang="en-US" dirty="0"/>
              <a:t>Micro-seismicity data consist of the record of micro-seismic events (i.e., small earthquakes) that occur during and following injection. The data provide the location and magnitude of micro-earthquakes. </a:t>
            </a:r>
          </a:p>
          <a:p>
            <a:r>
              <a:rPr lang="en-US" dirty="0"/>
              <a:t>There are available datasets from field-scale “experiments” that include both micro-seismicity and injection data. One example is data collected in </a:t>
            </a:r>
            <a:r>
              <a:rPr lang="en-US" dirty="0">
                <a:solidFill>
                  <a:srgbClr val="0070C0"/>
                </a:solidFill>
                <a:ea typeface="MS PGothic" pitchFamily="34" charset="-128"/>
                <a:cs typeface="Arial Narrow"/>
              </a:rPr>
              <a:t>DOE EGS-Collab Project</a:t>
            </a:r>
            <a:r>
              <a:rPr lang="en-US" dirty="0">
                <a:solidFill>
                  <a:srgbClr val="50565C"/>
                </a:solidFill>
                <a:ea typeface="MS PGothic" pitchFamily="34" charset="-128"/>
                <a:cs typeface="Arial Narrow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6B8D9607-17C1-C040-A34C-5540D4DD4152}"/>
              </a:ext>
            </a:extLst>
          </p:cNvPr>
          <p:cNvSpPr txBox="1"/>
          <p:nvPr/>
        </p:nvSpPr>
        <p:spPr>
          <a:xfrm>
            <a:off x="2772937" y="117087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25000" lnSpcReduction="20000"/>
          </a:bodyPr>
          <a:lstStyle/>
          <a:p>
            <a:pPr defTabSz="457200">
              <a:spcBef>
                <a:spcPct val="20000"/>
              </a:spcBef>
              <a:defRPr/>
            </a:pPr>
            <a:endParaRPr lang="en-US" sz="2323" b="1" dirty="0">
              <a:solidFill>
                <a:srgbClr val="FFFFFF"/>
              </a:solidFill>
              <a:latin typeface="Arial Narrow"/>
              <a:ea typeface="MS PGothic" pitchFamily="34" charset="-128"/>
              <a:cs typeface="Arial Narrow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06853C-5E33-9947-837D-6A5C763B761F}"/>
              </a:ext>
            </a:extLst>
          </p:cNvPr>
          <p:cNvGrpSpPr/>
          <p:nvPr/>
        </p:nvGrpSpPr>
        <p:grpSpPr>
          <a:xfrm>
            <a:off x="2064070" y="1930711"/>
            <a:ext cx="3243426" cy="4778202"/>
            <a:chOff x="684324" y="699046"/>
            <a:chExt cx="2766796" cy="452836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B53621-C9BB-6D44-B37E-3A2486D2455F}"/>
                </a:ext>
              </a:extLst>
            </p:cNvPr>
            <p:cNvGrpSpPr/>
            <p:nvPr/>
          </p:nvGrpSpPr>
          <p:grpSpPr>
            <a:xfrm>
              <a:off x="684324" y="699046"/>
              <a:ext cx="2766796" cy="4528364"/>
              <a:chOff x="955695" y="675448"/>
              <a:chExt cx="2766796" cy="4528364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78B4421-642B-D849-88B1-32B5B9A186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0409" r="50924" b="10764"/>
              <a:stretch/>
            </p:blipFill>
            <p:spPr>
              <a:xfrm>
                <a:off x="955695" y="675448"/>
                <a:ext cx="2743200" cy="3041334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603F6C1-04E8-6D43-BCB2-D6190AFBAC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9995" t="27707" r="11337" b="34248"/>
              <a:stretch/>
            </p:blipFill>
            <p:spPr>
              <a:xfrm>
                <a:off x="979291" y="3907145"/>
                <a:ext cx="2743200" cy="1296667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7AECB700-389F-9F4C-A328-8A698905A1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2739" t="65975" r="32106" b="17775"/>
              <a:stretch/>
            </p:blipFill>
            <p:spPr>
              <a:xfrm>
                <a:off x="2637013" y="2927555"/>
                <a:ext cx="973394" cy="501445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46953A7-D1CC-3640-A722-7AF13510C746}"/>
                </a:ext>
              </a:extLst>
            </p:cNvPr>
            <p:cNvSpPr txBox="1"/>
            <p:nvPr/>
          </p:nvSpPr>
          <p:spPr>
            <a:xfrm>
              <a:off x="973395" y="3930743"/>
              <a:ext cx="395256" cy="2331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50565C"/>
                  </a:solidFill>
                  <a:latin typeface="Arial" charset="0"/>
                  <a:ea typeface="MS PGothic" pitchFamily="34" charset="-128"/>
                </a:rPr>
                <a:t>(b)</a:t>
              </a:r>
            </a:p>
          </p:txBody>
        </p:sp>
      </p:grp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E2BEB970-CAC7-DF43-9AC6-8B2E1FE016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272" y="1027906"/>
            <a:ext cx="4728963" cy="57830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0A92C23-93B0-414C-A2A7-D428A9C54E6C}"/>
              </a:ext>
            </a:extLst>
          </p:cNvPr>
          <p:cNvSpPr txBox="1"/>
          <p:nvPr/>
        </p:nvSpPr>
        <p:spPr>
          <a:xfrm>
            <a:off x="1891956" y="1465381"/>
            <a:ext cx="3574730" cy="524107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50565C"/>
                </a:solidFill>
                <a:latin typeface="Arial Narrow"/>
                <a:ea typeface="MS PGothic" pitchFamily="34" charset="-128"/>
                <a:cs typeface="Arial Narrow"/>
              </a:rPr>
              <a:t>Injector-Producer + Instrumentation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388B6B-B98D-CD43-96D7-C0CCAC737659}"/>
              </a:ext>
            </a:extLst>
          </p:cNvPr>
          <p:cNvSpPr txBox="1"/>
          <p:nvPr/>
        </p:nvSpPr>
        <p:spPr>
          <a:xfrm>
            <a:off x="7223081" y="503799"/>
            <a:ext cx="3574730" cy="524107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50565C"/>
                </a:solidFill>
                <a:latin typeface="Arial Narrow"/>
                <a:ea typeface="MS PGothic" pitchFamily="34" charset="-128"/>
                <a:cs typeface="Arial Narrow"/>
              </a:rPr>
              <a:t>Data for Injection Episodes – #1 - #5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8AF33F-564D-F04B-A86D-D067A35DD4AC}"/>
              </a:ext>
            </a:extLst>
          </p:cNvPr>
          <p:cNvSpPr txBox="1"/>
          <p:nvPr/>
        </p:nvSpPr>
        <p:spPr>
          <a:xfrm>
            <a:off x="3858817" y="6340891"/>
            <a:ext cx="1546174" cy="26205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defRPr/>
            </a:pPr>
            <a:r>
              <a:rPr lang="en-US" sz="1000" dirty="0">
                <a:solidFill>
                  <a:srgbClr val="50565C"/>
                </a:solidFill>
                <a:latin typeface="Arial Narrow"/>
                <a:ea typeface="MS PGothic" pitchFamily="34" charset="-128"/>
                <a:cs typeface="Arial Narrow"/>
              </a:rPr>
              <a:t>[</a:t>
            </a:r>
            <a:r>
              <a:rPr lang="en-US" sz="1000" dirty="0" err="1">
                <a:solidFill>
                  <a:srgbClr val="50565C"/>
                </a:solidFill>
                <a:latin typeface="Arial Narrow"/>
                <a:ea typeface="MS PGothic" pitchFamily="34" charset="-128"/>
                <a:cs typeface="Arial Narrow"/>
              </a:rPr>
              <a:t>Schoenball</a:t>
            </a:r>
            <a:r>
              <a:rPr lang="en-US" sz="1000" dirty="0">
                <a:solidFill>
                  <a:srgbClr val="50565C"/>
                </a:solidFill>
                <a:latin typeface="Arial Narrow"/>
                <a:ea typeface="MS PGothic" pitchFamily="34" charset="-128"/>
                <a:cs typeface="Arial Narrow"/>
              </a:rPr>
              <a:t> et al., 2020]</a:t>
            </a:r>
          </a:p>
        </p:txBody>
      </p:sp>
      <p:sp>
        <p:nvSpPr>
          <p:cNvPr id="25" name="Title 5">
            <a:extLst>
              <a:ext uri="{FF2B5EF4-FFF2-40B4-BE49-F238E27FC236}">
                <a16:creationId xmlns:a16="http://schemas.microsoft.com/office/drawing/2014/main" id="{B08CF580-1461-2D4D-A165-906453920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DOE EGS Collab Project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7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E90FD-7736-AD47-8154-A9FF20C6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Problem Statement</a:t>
            </a:r>
            <a:br>
              <a:rPr lang="en-US" b="1" dirty="0"/>
            </a:br>
            <a:r>
              <a:rPr lang="en-US" sz="3600" b="1" dirty="0">
                <a:solidFill>
                  <a:srgbClr val="0070C0"/>
                </a:solidFill>
              </a:rPr>
              <a:t>Formulation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7534319-39B1-F347-9553-DEF7600E78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Predict the evolution of ‘injectivity’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defined as the ratio of ‘injection rate’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and ‘pressure’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i.e.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i="1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/>
                  <a:t>/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given micro-earthquake MEQ magnitudes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locations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over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Input*: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</a:p>
              <a:p>
                <a:pPr marL="0" indent="0">
                  <a:buNone/>
                </a:pPr>
                <a:r>
                  <a:rPr lang="en-US" b="1" dirty="0"/>
                  <a:t>* </a:t>
                </a:r>
                <a:r>
                  <a:rPr lang="en-US" dirty="0"/>
                  <a:t>Other features of micro-earthquakes may be included.</a:t>
                </a:r>
              </a:p>
              <a:p>
                <a:pPr marL="0" indent="0">
                  <a:buNone/>
                </a:pPr>
                <a:r>
                  <a:rPr lang="en-US" b="1" dirty="0"/>
                  <a:t>Output: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baseline="-25000" dirty="0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/>
                  <a:t> are the </a:t>
                </a:r>
                <a:r>
                  <a:rPr lang="en-US" u="sng" dirty="0"/>
                  <a:t>fixed</a:t>
                </a:r>
                <a:r>
                  <a:rPr lang="en-US" dirty="0"/>
                  <a:t> coordinates of ‘injection well’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7534319-39B1-F347-9553-DEF7600E78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50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E90FD-7736-AD47-8154-A9FF20C6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Physics-Informed ML ?</a:t>
            </a:r>
            <a:br>
              <a:rPr lang="en-US" b="1" dirty="0"/>
            </a:br>
            <a:r>
              <a:rPr lang="en-US" sz="3600" b="1" dirty="0">
                <a:solidFill>
                  <a:srgbClr val="0070C0"/>
                </a:solidFill>
              </a:rPr>
              <a:t>Formulation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7534319-39B1-F347-9553-DEF7600E78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Predict the evolution of ‘injectivity’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defined as the ratio of ‘injection rate’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and ‘pressure’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i.e.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i="1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/>
                  <a:t>/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given micro-earthquake MEQ magnitudes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locations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over time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Input*: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𝑀𝐸𝑄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</a:p>
              <a:p>
                <a:pPr marL="0" indent="0">
                  <a:buNone/>
                </a:pPr>
                <a:r>
                  <a:rPr lang="en-US" b="1" dirty="0"/>
                  <a:t>* </a:t>
                </a:r>
                <a:r>
                  <a:rPr lang="en-US" dirty="0"/>
                  <a:t>Other features of micro-earthquakes may be included.</a:t>
                </a:r>
              </a:p>
              <a:p>
                <a:pPr marL="0" indent="0">
                  <a:buNone/>
                </a:pPr>
                <a:r>
                  <a:rPr lang="en-US" b="1" dirty="0"/>
                  <a:t>Output: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baseline="-25000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from which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may be estimated (Darcy’s law) </a:t>
                </a:r>
              </a:p>
              <a:p>
                <a:pPr marL="0" indent="0">
                  <a:buNone/>
                </a:pPr>
                <a:r>
                  <a:rPr lang="en-US" b="1" dirty="0"/>
                  <a:t>Empirical Physics law: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(can we learn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&amp;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?)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7534319-39B1-F347-9553-DEF7600E78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31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375</Words>
  <Application>Microsoft Macintosh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Cambria Math</vt:lpstr>
      <vt:lpstr>Office Theme</vt:lpstr>
      <vt:lpstr>Problem Statement Motivation &amp; Introduction </vt:lpstr>
      <vt:lpstr>DOE EGS Collab Project </vt:lpstr>
      <vt:lpstr>ML Problem Statement Formulation</vt:lpstr>
      <vt:lpstr>Physics-Informed ML ? Formulation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Shokouhi, Parisa</dc:creator>
  <cp:lastModifiedBy>Derek Elsworth</cp:lastModifiedBy>
  <cp:revision>2</cp:revision>
  <dcterms:created xsi:type="dcterms:W3CDTF">2022-01-09T01:05:43Z</dcterms:created>
  <dcterms:modified xsi:type="dcterms:W3CDTF">2022-01-10T18:03:30Z</dcterms:modified>
</cp:coreProperties>
</file>