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67" r:id="rId6"/>
    <p:sldId id="259" r:id="rId7"/>
    <p:sldId id="261" r:id="rId8"/>
    <p:sldId id="263" r:id="rId9"/>
    <p:sldId id="265" r:id="rId10"/>
    <p:sldId id="268" r:id="rId11"/>
    <p:sldId id="266" r:id="rId12"/>
    <p:sldId id="279" r:id="rId13"/>
    <p:sldId id="264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  <p:sldId id="260" r:id="rId23"/>
    <p:sldId id="269" r:id="rId24"/>
    <p:sldId id="280" r:id="rId25"/>
    <p:sldId id="290" r:id="rId26"/>
    <p:sldId id="282" r:id="rId27"/>
    <p:sldId id="288" r:id="rId28"/>
    <p:sldId id="286" r:id="rId29"/>
    <p:sldId id="281" r:id="rId30"/>
    <p:sldId id="287" r:id="rId31"/>
    <p:sldId id="291" r:id="rId32"/>
    <p:sldId id="289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'),uiState:(),vis:(aggs:!((enabled:!t,id:'1',params:(),schema:metric,type:count),(enabled:!t,id:'2',params:(field:publisher.keyword,missingBucket:!f,missingBucketLabel:Missing,order:desc,orderBy:'1',otherBucket:!f,otherBucketLabel:Other,size:5),schema:segment,type:terms)),params:(addLegend:!t,addTooltip:!t,dimensions:(metric:(accessor:0,aggType:count,format:(id:number),params:())),isDonut:!t,labels:(last_level:!t,show:!f,truncate:100,values:!t),legendPosition:right,type:pie),title:'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570cf98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570cf98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570cf98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570cf98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570cf98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570cf98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4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://localhost:2061/app/kibana#/visualize/create?type=pie&amp;indexPattern=9c801520-5dcd-11ea-9346-75c52408de98&amp;_g=()&amp;_a=(filters:!(),linked:!f,query:(language:kuery,query:''),uiState:(),vis:(aggs:!((enabled:!t,id:'1',params:(),schema:metric,type:count),(enabled:!t,id:'2',params:(field:publisher.keyword,missingBucket:!f,missingBucketLabel:Missing,order:desc,orderBy:'1',otherBucket:!f,otherBucketLabel:Other,size:5),schema:segment,type:terms)),params:(addLegend:!t,addTooltip:!t,dimensions:(metric:(accessor:0,aggType:count,format:(id:number),params:())),isDonut:!t,labels:(last_level:!t,show:!f,truncate:100,values:!t),legendPosition:right,type:pie),title:'',type:pie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113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4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72451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985" y="43337"/>
            <a:ext cx="482203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89803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373307"/>
          </a:xfrm>
        </p:spPr>
        <p:txBody>
          <a:bodyPr lIns="0" tIns="0" rIns="0" bIns="0"/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79248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373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9011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55173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85C150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6298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0307" y="4925839"/>
            <a:ext cx="214758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7319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hyperlink" Target="https://www.elastic.co/use-cases/" TargetMode="Externa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stackexchang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mo.elastic.co/app/kibana#/dashboard/welcome_dashboard?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Methods/PUT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stackexchang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searchtutorial.com/elasticsearch-in-5-minutes.html" TargetMode="External"/><Relationship Id="rId2" Type="http://schemas.openxmlformats.org/officeDocument/2006/relationships/hyperlink" Target="https://www.elastic.co/guide/en/elasticsearch/reference/6.1/analysis-tokenizers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date=all&amp;q=/m/02qd9s1,/m/0h64sgb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b-engines.com/en/system/Elasticsearch" TargetMode="External"/><Relationship Id="rId5" Type="http://schemas.openxmlformats.org/officeDocument/2006/relationships/hyperlink" Target="https://db-engines.com/en/ranking/search+engine" TargetMode="External"/><Relationship Id="rId4" Type="http://schemas.openxmlformats.org/officeDocument/2006/relationships/hyperlink" Target="http://solr-vs-elasticsearch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Indexing with </a:t>
            </a:r>
            <a:r>
              <a:rPr lang="en-GB" dirty="0" err="1"/>
              <a:t>ElasticSearch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 441 - Fall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Shaurya Rohatgi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IST, PhD Student</a:t>
            </a: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r>
              <a:rPr lang="en-US" sz="1200" spc="-30" dirty="0">
                <a:solidFill>
                  <a:schemeClr val="bg1"/>
                </a:solidFill>
                <a:latin typeface="Arial"/>
                <a:cs typeface="Arial"/>
              </a:rPr>
              <a:t>Credits and Thanks to Ruslan</a:t>
            </a:r>
            <a:r>
              <a:rPr lang="en-US" sz="12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-25" dirty="0" err="1">
                <a:solidFill>
                  <a:schemeClr val="bg1"/>
                </a:solidFill>
                <a:latin typeface="Arial"/>
                <a:cs typeface="Arial"/>
              </a:rPr>
              <a:t>Zavacky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, Agnese </a:t>
            </a:r>
            <a:r>
              <a:rPr lang="en-US" sz="1200" spc="-25" dirty="0" err="1">
                <a:solidFill>
                  <a:schemeClr val="bg1"/>
                </a:solidFill>
                <a:latin typeface="Arial"/>
                <a:cs typeface="Arial"/>
              </a:rPr>
              <a:t>Chiatti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FC65-1049-4F2E-8686-F1D47DEC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ElasticSearch </a:t>
            </a:r>
            <a:r>
              <a:rPr lang="en-IN" dirty="0"/>
              <a:t>Success Stories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55DF4-E99B-4A88-A8AF-8D3FD1AC2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3050" y="4571875"/>
            <a:ext cx="3999900" cy="571625"/>
          </a:xfrm>
        </p:spPr>
        <p:txBody>
          <a:bodyPr/>
          <a:lstStyle/>
          <a:p>
            <a:pPr marL="139700" indent="0">
              <a:buNone/>
            </a:pPr>
            <a:r>
              <a:rPr lang="en-IN" sz="1000" dirty="0"/>
              <a:t>Source:</a:t>
            </a:r>
          </a:p>
          <a:p>
            <a:pPr marL="139700" indent="0">
              <a:buNone/>
            </a:pPr>
            <a:r>
              <a:rPr lang="en-IN" sz="1000" dirty="0">
                <a:hlinkClick r:id="rId2"/>
              </a:rPr>
              <a:t>https://www.elastic.co/use-cases/</a:t>
            </a:r>
            <a:endParaRPr lang="en-IN" sz="100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69A592A-8CEB-4984-9E5D-CE1D4E15FCBD}"/>
              </a:ext>
            </a:extLst>
          </p:cNvPr>
          <p:cNvSpPr/>
          <p:nvPr/>
        </p:nvSpPr>
        <p:spPr>
          <a:xfrm>
            <a:off x="701995" y="2245128"/>
            <a:ext cx="606589" cy="63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346CFF85-AB81-417F-9F3E-763CFFD9A8A6}"/>
              </a:ext>
            </a:extLst>
          </p:cNvPr>
          <p:cNvSpPr/>
          <p:nvPr/>
        </p:nvSpPr>
        <p:spPr>
          <a:xfrm>
            <a:off x="537057" y="3626053"/>
            <a:ext cx="876184" cy="37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FBB16D9-6A86-4983-B3AE-31129A40A5BD}"/>
              </a:ext>
            </a:extLst>
          </p:cNvPr>
          <p:cNvSpPr/>
          <p:nvPr/>
        </p:nvSpPr>
        <p:spPr>
          <a:xfrm>
            <a:off x="355600" y="1825430"/>
            <a:ext cx="1239100" cy="436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2607EEA-E5F4-4854-B7FE-ECF8DF5CCB5F}"/>
              </a:ext>
            </a:extLst>
          </p:cNvPr>
          <p:cNvSpPr/>
          <p:nvPr/>
        </p:nvSpPr>
        <p:spPr>
          <a:xfrm>
            <a:off x="1854507" y="2418739"/>
            <a:ext cx="1762873" cy="866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19121BB-3E72-43F3-9F87-566DE4396436}"/>
              </a:ext>
            </a:extLst>
          </p:cNvPr>
          <p:cNvSpPr/>
          <p:nvPr/>
        </p:nvSpPr>
        <p:spPr>
          <a:xfrm>
            <a:off x="298569" y="2947118"/>
            <a:ext cx="1353159" cy="37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72681B8-E3A3-43EE-9186-C8F19D95B0DF}"/>
              </a:ext>
            </a:extLst>
          </p:cNvPr>
          <p:cNvSpPr/>
          <p:nvPr/>
        </p:nvSpPr>
        <p:spPr>
          <a:xfrm>
            <a:off x="2247900" y="1937118"/>
            <a:ext cx="767309" cy="409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A6B40A5-A437-4582-BB9A-E27AA8390B25}"/>
              </a:ext>
            </a:extLst>
          </p:cNvPr>
          <p:cNvSpPr/>
          <p:nvPr/>
        </p:nvSpPr>
        <p:spPr>
          <a:xfrm>
            <a:off x="2631554" y="3435427"/>
            <a:ext cx="673987" cy="436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905C33A1-35E1-490E-A8A2-1545F246008D}"/>
              </a:ext>
            </a:extLst>
          </p:cNvPr>
          <p:cNvSpPr/>
          <p:nvPr/>
        </p:nvSpPr>
        <p:spPr>
          <a:xfrm>
            <a:off x="3765550" y="2173236"/>
            <a:ext cx="1788659" cy="279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AutoShape 6" descr="Facebook">
            <a:extLst>
              <a:ext uri="{FF2B5EF4-FFF2-40B4-BE49-F238E27FC236}">
                <a16:creationId xmlns:a16="http://schemas.microsoft.com/office/drawing/2014/main" id="{4DEA7828-1BDF-4DB5-A7A5-D91E5D033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E8ACA94-D52C-4D54-A574-C0F7D003A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0525" y="2718003"/>
            <a:ext cx="1244850" cy="12448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90D9A84-67F1-4CF6-B65B-A94C0A6CA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9823" y="2822883"/>
            <a:ext cx="2881127" cy="531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CA56424-533A-4888-9114-3A8676306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20790" y="3653685"/>
            <a:ext cx="2599191" cy="5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386845-8D32-4163-9007-9A9B28B4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GITHUB - Search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69F7D3-7479-4309-9130-2239A4BD8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 Exhibition of </a:t>
            </a:r>
            <a:r>
              <a:rPr lang="en-IN" dirty="0" err="1"/>
              <a:t>ElasticSearch</a:t>
            </a:r>
            <a:r>
              <a:rPr lang="en-IN" dirty="0"/>
              <a:t> capabilities</a:t>
            </a:r>
          </a:p>
        </p:txBody>
      </p:sp>
    </p:spTree>
    <p:extLst>
      <p:ext uri="{BB962C8B-B14F-4D97-AF65-F5344CB8AC3E}">
        <p14:creationId xmlns:p14="http://schemas.microsoft.com/office/powerpoint/2010/main" val="329475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613" y="43338"/>
            <a:ext cx="439474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21" dirty="0">
                <a:solidFill>
                  <a:srgbClr val="85C150"/>
                </a:solidFill>
              </a:rPr>
              <a:t>Unstructured</a:t>
            </a:r>
            <a:r>
              <a:rPr sz="3823" spc="-156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3380134" y="663350"/>
            <a:ext cx="534562" cy="104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1485" y="43338"/>
            <a:ext cx="384121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6" dirty="0">
                <a:solidFill>
                  <a:srgbClr val="85C150"/>
                </a:solidFill>
              </a:rPr>
              <a:t>Structured</a:t>
            </a:r>
            <a:r>
              <a:rPr sz="3823" spc="-169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891459" y="765169"/>
            <a:ext cx="832805" cy="2569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0568" y="43338"/>
            <a:ext cx="2481337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79" dirty="0">
                <a:solidFill>
                  <a:srgbClr val="85C150"/>
                </a:solidFill>
              </a:rPr>
              <a:t>E</a:t>
            </a:r>
            <a:r>
              <a:rPr sz="3823" spc="-156" dirty="0">
                <a:solidFill>
                  <a:srgbClr val="85C150"/>
                </a:solidFill>
              </a:rPr>
              <a:t>n</a:t>
            </a:r>
            <a:r>
              <a:rPr sz="3823" spc="26" dirty="0">
                <a:solidFill>
                  <a:srgbClr val="85C150"/>
                </a:solidFill>
              </a:rPr>
              <a:t>ric</a:t>
            </a:r>
            <a:r>
              <a:rPr sz="3823" spc="42" dirty="0">
                <a:solidFill>
                  <a:srgbClr val="85C150"/>
                </a:solidFill>
              </a:rPr>
              <a:t>h</a:t>
            </a:r>
            <a:r>
              <a:rPr sz="3823" spc="24" dirty="0">
                <a:solidFill>
                  <a:srgbClr val="85C150"/>
                </a:solidFill>
              </a:rPr>
              <a:t>me</a:t>
            </a:r>
            <a:r>
              <a:rPr sz="3823" spc="16" dirty="0">
                <a:solidFill>
                  <a:srgbClr val="85C150"/>
                </a:solidFill>
              </a:rPr>
              <a:t>n</a:t>
            </a:r>
            <a:r>
              <a:rPr sz="3823" spc="211" dirty="0">
                <a:solidFill>
                  <a:srgbClr val="85C150"/>
                </a:solidFill>
              </a:rPr>
              <a:t>t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214206" y="706434"/>
            <a:ext cx="253838" cy="1749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8487" y="43338"/>
            <a:ext cx="1567160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3" dirty="0">
                <a:solidFill>
                  <a:srgbClr val="85C150"/>
                </a:solidFill>
              </a:rPr>
              <a:t>Sorting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567210" y="697360"/>
            <a:ext cx="1795028" cy="139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132" y="43338"/>
            <a:ext cx="2305869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Pagination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381994" y="3408908"/>
            <a:ext cx="5264051" cy="134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0431" y="736338"/>
            <a:ext cx="1094926" cy="358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0575" y="43338"/>
            <a:ext cx="262298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1" dirty="0">
                <a:solidFill>
                  <a:srgbClr val="85C150"/>
                </a:solidFill>
              </a:rPr>
              <a:t>Aggregation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989203" y="758633"/>
            <a:ext cx="1260984" cy="265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868" y="43338"/>
            <a:ext cx="268426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Suggestions</a:t>
            </a:r>
            <a:endParaRPr sz="3823"/>
          </a:p>
        </p:txBody>
      </p:sp>
      <p:sp>
        <p:nvSpPr>
          <p:cNvPr id="3" name="object 3"/>
          <p:cNvSpPr/>
          <p:nvPr/>
        </p:nvSpPr>
        <p:spPr>
          <a:xfrm>
            <a:off x="1149698" y="1506885"/>
            <a:ext cx="6844605" cy="3087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4679" y="725381"/>
            <a:ext cx="742180" cy="75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62E0-2665-47C6-8F76-14B3F302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Capabilities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B2CD3A-75F8-4176-93E1-5444716C2B20}"/>
              </a:ext>
            </a:extLst>
          </p:cNvPr>
          <p:cNvSpPr txBox="1"/>
          <p:nvPr/>
        </p:nvSpPr>
        <p:spPr>
          <a:xfrm>
            <a:off x="471900" y="1842975"/>
            <a:ext cx="8200200" cy="2071786"/>
          </a:xfrm>
          <a:prstGeom prst="rect">
            <a:avLst/>
          </a:prstGeom>
        </p:spPr>
        <p:txBody>
          <a:bodyPr vert="horz" wrap="square" lIns="0" tIns="335280" rIns="0" bIns="0" rtlCol="0" anchor="t">
            <a:spAutoFit/>
          </a:bodyPr>
          <a:lstStyle/>
          <a:p>
            <a:pPr marL="298450" indent="-285750">
              <a:spcBef>
                <a:spcPts val="2640"/>
              </a:spcBef>
              <a:buFont typeface="Arial" panose="020B0604020202020204" pitchFamily="34" charset="0"/>
              <a:buChar char="•"/>
            </a:pPr>
            <a:r>
              <a:rPr lang="en-US" sz="1600" spc="20" dirty="0"/>
              <a:t>Create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35" dirty="0">
                <a:latin typeface="Arial"/>
                <a:cs typeface="Arial"/>
              </a:rPr>
              <a:t>schema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</a:t>
            </a:r>
            <a:r>
              <a:rPr lang="en-US" sz="1600" spc="50" dirty="0"/>
              <a:t>  - </a:t>
            </a:r>
            <a:r>
              <a:rPr sz="1600" spc="20" dirty="0">
                <a:latin typeface="Arial"/>
                <a:cs typeface="Arial"/>
              </a:rPr>
              <a:t>Manipulate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spc="45" dirty="0">
                <a:latin typeface="Arial"/>
                <a:cs typeface="Arial"/>
              </a:rPr>
              <a:t>record </a:t>
            </a:r>
            <a:r>
              <a:rPr sz="1600" spc="100" dirty="0">
                <a:latin typeface="Arial"/>
                <a:cs typeface="Arial"/>
              </a:rPr>
              <a:t>by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record</a:t>
            </a:r>
            <a:endParaRPr lang="en-US" sz="1600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25" dirty="0">
                <a:latin typeface="Arial"/>
                <a:cs typeface="Arial"/>
              </a:rPr>
              <a:t>Multi-document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100" dirty="0">
                <a:latin typeface="Arial"/>
                <a:cs typeface="Arial"/>
              </a:rPr>
              <a:t>do </a:t>
            </a:r>
            <a:r>
              <a:rPr sz="1600" spc="-5" dirty="0">
                <a:latin typeface="Arial"/>
                <a:cs typeface="Arial"/>
              </a:rPr>
              <a:t>Bulk </a:t>
            </a:r>
            <a:r>
              <a:rPr sz="1600" spc="65" dirty="0">
                <a:latin typeface="Arial"/>
                <a:cs typeface="Arial"/>
              </a:rPr>
              <a:t>ops</a:t>
            </a:r>
            <a:r>
              <a:rPr lang="en-US" sz="1600" spc="65" dirty="0"/>
              <a:t> </a:t>
            </a:r>
            <a:endParaRPr lang="en-IN" sz="1600" spc="25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15" dirty="0">
                <a:latin typeface="Arial"/>
                <a:cs typeface="Arial"/>
              </a:rPr>
              <a:t>Perform Queries/Filters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lang="en-IN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25" dirty="0">
                <a:latin typeface="Arial"/>
                <a:cs typeface="Arial"/>
              </a:rPr>
              <a:t>insights</a:t>
            </a:r>
            <a:r>
              <a:rPr lang="en-US" sz="1600" spc="25" dirty="0"/>
              <a:t>  </a:t>
            </a:r>
            <a:endParaRPr lang="en-IN" sz="1600" spc="25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if </a:t>
            </a:r>
            <a:r>
              <a:rPr sz="1600" spc="-5" dirty="0">
                <a:latin typeface="Arial"/>
                <a:cs typeface="Arial"/>
              </a:rPr>
              <a:t>you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spc="30" dirty="0">
                <a:latin typeface="Arial"/>
                <a:cs typeface="Arial"/>
              </a:rPr>
              <a:t>DevOps </a:t>
            </a:r>
            <a:r>
              <a:rPr sz="1600" spc="25" dirty="0">
                <a:latin typeface="Arial"/>
                <a:cs typeface="Arial"/>
              </a:rPr>
              <a:t>person,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monitor</a:t>
            </a:r>
            <a:endParaRPr lang="en-IN" sz="1600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5" dirty="0">
                <a:latin typeface="Arial"/>
                <a:cs typeface="Arial"/>
              </a:rPr>
              <a:t>Do </a:t>
            </a:r>
            <a:r>
              <a:rPr sz="1600" dirty="0">
                <a:latin typeface="Arial"/>
                <a:cs typeface="Arial"/>
              </a:rPr>
              <a:t>not </a:t>
            </a:r>
            <a:r>
              <a:rPr sz="1600" spc="30" dirty="0">
                <a:latin typeface="Arial"/>
                <a:cs typeface="Arial"/>
              </a:rPr>
              <a:t>forget </a:t>
            </a:r>
            <a:r>
              <a:rPr sz="1600" spc="40" dirty="0">
                <a:latin typeface="Arial"/>
                <a:cs typeface="Arial"/>
              </a:rPr>
              <a:t>about </a:t>
            </a:r>
            <a:r>
              <a:rPr sz="1600" spc="25" dirty="0">
                <a:latin typeface="Arial"/>
                <a:cs typeface="Arial"/>
              </a:rPr>
              <a:t>built-in </a:t>
            </a:r>
            <a:r>
              <a:rPr sz="1600" spc="-95" dirty="0">
                <a:latin typeface="Arial"/>
                <a:cs typeface="Arial"/>
              </a:rPr>
              <a:t>Full-Text </a:t>
            </a:r>
            <a:r>
              <a:rPr sz="1600" spc="20" dirty="0">
                <a:latin typeface="Arial"/>
                <a:cs typeface="Arial"/>
              </a:rPr>
              <a:t>search </a:t>
            </a:r>
            <a:r>
              <a:rPr sz="1600" spc="6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/>
              <a:t>Recap and Prerequisites 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GB" dirty="0"/>
              <a:t>Crawled something already (</a:t>
            </a:r>
            <a:r>
              <a:rPr lang="en-US" dirty="0">
                <a:hlinkClick r:id="rId3"/>
              </a:rPr>
              <a:t>Data Science Stack Exchange</a:t>
            </a:r>
            <a:r>
              <a:rPr lang="en-US" dirty="0"/>
              <a:t> </a:t>
            </a:r>
            <a:r>
              <a:rPr lang="en-GB" dirty="0"/>
              <a:t>webpage)</a:t>
            </a:r>
            <a:endParaRPr dirty="0"/>
          </a:p>
          <a:p>
            <a:pPr>
              <a:buAutoNum type="arabicPeriod"/>
            </a:pPr>
            <a:r>
              <a:rPr lang="en-GB" dirty="0"/>
              <a:t>Dumped the data crawled into </a:t>
            </a:r>
            <a:r>
              <a:rPr lang="en-GB" b="1" dirty="0" err="1"/>
              <a:t>data.jsonl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0C40-D8FE-488D-9A28-B5238CD2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Autocompletion in 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D5DB33-792F-4F9A-B83D-37E2FF9035B7}"/>
              </a:ext>
            </a:extLst>
          </p:cNvPr>
          <p:cNvSpPr txBox="1">
            <a:spLocks/>
          </p:cNvSpPr>
          <p:nvPr/>
        </p:nvSpPr>
        <p:spPr>
          <a:xfrm>
            <a:off x="604304" y="1942832"/>
            <a:ext cx="5609590" cy="27893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0" dirty="0"/>
              <a:t>Multiple </a:t>
            </a:r>
            <a:r>
              <a:rPr lang="en-US" spc="40" dirty="0"/>
              <a:t>Inputs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Single </a:t>
            </a:r>
            <a:r>
              <a:rPr lang="en-US" spc="35" dirty="0"/>
              <a:t>Unified</a:t>
            </a:r>
            <a:r>
              <a:rPr lang="en-US" spc="-60" dirty="0"/>
              <a:t> </a:t>
            </a:r>
            <a:r>
              <a:rPr lang="en-US" spc="40" dirty="0"/>
              <a:t>Output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5" dirty="0"/>
              <a:t>Scoring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Payloads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35" dirty="0"/>
              <a:t>Synonyms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60" dirty="0"/>
              <a:t>Ignoring</a:t>
            </a:r>
            <a:r>
              <a:rPr lang="en-US" spc="-15" dirty="0"/>
              <a:t> </a:t>
            </a:r>
            <a:r>
              <a:rPr lang="en-US" spc="45" dirty="0" err="1"/>
              <a:t>stopwords</a:t>
            </a:r>
            <a:endParaRPr lang="en-US" spc="45" dirty="0"/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spc="50" dirty="0">
                <a:latin typeface="Arial"/>
                <a:cs typeface="Arial"/>
              </a:rPr>
              <a:t>Going</a:t>
            </a:r>
            <a:r>
              <a:rPr lang="en-IN" spc="-100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fuzzy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dirty="0">
                <a:latin typeface="Arial"/>
                <a:cs typeface="Arial"/>
              </a:rPr>
              <a:t>Statistics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endParaRPr lang="en-US" spc="4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47C6F-9F4C-41EC-BFDD-6D3F37E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1" y="974995"/>
            <a:ext cx="4406900" cy="41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04EF8-5697-439D-901D-39EA697E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662" y="895349"/>
            <a:ext cx="989013" cy="98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4041-2757-434A-A2E5-9BC077B3F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862" y="3661112"/>
            <a:ext cx="989013" cy="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0FB9-84F4-4FAA-996B-BFAE6391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Kibana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6F1F7-06A3-45EB-8091-F45238B05B7B}"/>
              </a:ext>
            </a:extLst>
          </p:cNvPr>
          <p:cNvSpPr txBox="1"/>
          <p:nvPr/>
        </p:nvSpPr>
        <p:spPr>
          <a:xfrm>
            <a:off x="273050" y="43561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Demo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0D4E1-8002-4514-8EC0-C328C8673516}"/>
              </a:ext>
            </a:extLst>
          </p:cNvPr>
          <p:cNvSpPr txBox="1"/>
          <p:nvPr/>
        </p:nvSpPr>
        <p:spPr>
          <a:xfrm>
            <a:off x="273050" y="882650"/>
            <a:ext cx="722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“Kibana lets you visualize your Elasticsearch data and navigate the Elastic Stack, so you can do anything from learning why you're getting paged at 2:00 a.m. to understanding the impact rain might have on your quarterly numbers.”</a:t>
            </a:r>
            <a:br>
              <a:rPr lang="en-US" dirty="0"/>
            </a:br>
            <a:endParaRPr lang="en-IN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431A162-2957-4452-9F85-83AFFF9AD15D}"/>
              </a:ext>
            </a:extLst>
          </p:cNvPr>
          <p:cNvSpPr/>
          <p:nvPr/>
        </p:nvSpPr>
        <p:spPr>
          <a:xfrm>
            <a:off x="4627892" y="2031634"/>
            <a:ext cx="4429022" cy="280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72267-45AE-434B-8D94-F6F29E59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08" y="1836757"/>
            <a:ext cx="3081284" cy="31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33A6-D3D1-4204-9BF6-1033289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CiteSeerX Beta-Cluster</a:t>
            </a:r>
          </a:p>
        </p:txBody>
      </p:sp>
    </p:spTree>
    <p:extLst>
      <p:ext uri="{BB962C8B-B14F-4D97-AF65-F5344CB8AC3E}">
        <p14:creationId xmlns:p14="http://schemas.microsoft.com/office/powerpoint/2010/main" val="313904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9A1F7-8DE0-446B-B4B6-3A1F3454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Time to Index !</a:t>
            </a:r>
          </a:p>
        </p:txBody>
      </p:sp>
    </p:spTree>
    <p:extLst>
      <p:ext uri="{BB962C8B-B14F-4D97-AF65-F5344CB8AC3E}">
        <p14:creationId xmlns:p14="http://schemas.microsoft.com/office/powerpoint/2010/main" val="228554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E42FA-787D-444C-B766-47819AB2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Prerequisites - </a:t>
            </a:r>
            <a:r>
              <a:rPr lang="en-IN" b="1" dirty="0"/>
              <a:t>HTTP Methods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1DCA-ED88-4E0B-9341-7E0ADB34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00025"/>
            <a:ext cx="6563900" cy="2710200"/>
          </a:xfrm>
        </p:spPr>
        <p:txBody>
          <a:bodyPr/>
          <a:lstStyle/>
          <a:p>
            <a:r>
              <a:rPr lang="en-IN" dirty="0"/>
              <a:t>GET</a:t>
            </a:r>
          </a:p>
          <a:p>
            <a:pPr lvl="1"/>
            <a:r>
              <a:rPr lang="en-US" b="1" dirty="0"/>
              <a:t>retrieve data from a server at the specified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PUT</a:t>
            </a:r>
          </a:p>
          <a:p>
            <a:pPr lvl="1"/>
            <a:r>
              <a:rPr lang="en-US" b="1" dirty="0"/>
              <a:t>send data to the API sever</a:t>
            </a:r>
            <a:r>
              <a:rPr lang="en-US" dirty="0"/>
              <a:t> to create or update a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POST</a:t>
            </a:r>
          </a:p>
          <a:p>
            <a:pPr lvl="1"/>
            <a:r>
              <a:rPr lang="en-US" b="1" dirty="0"/>
              <a:t>create or update a resource</a:t>
            </a:r>
            <a:r>
              <a:rPr lang="en-US" dirty="0"/>
              <a:t>. The difference is that </a:t>
            </a:r>
            <a:r>
              <a:rPr lang="en-US" b="1" dirty="0">
                <a:hlinkClick r:id="rId2"/>
              </a:rPr>
              <a:t>PUT requests are idempotent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2042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4665D-9296-4954-997C-1210AD45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all has already been done for you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0CC18-D158-4C0F-8353-511545BE4B32}"/>
              </a:ext>
            </a:extLst>
          </p:cNvPr>
          <p:cNvSpPr txBox="1"/>
          <p:nvPr/>
        </p:nvSpPr>
        <p:spPr>
          <a:xfrm>
            <a:off x="482600" y="2000013"/>
            <a:ext cx="8235950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Requires Java. It has been installed on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Elastic’s Python API has been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is running as a service for every team on their ports – 9200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is also running as a service for each team – 5601</a:t>
            </a:r>
          </a:p>
          <a:p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has been made accessible on IST network at </a:t>
            </a:r>
          </a:p>
          <a:p>
            <a:pPr lvl="5"/>
            <a:r>
              <a:rPr lang="en-IN" b="1" dirty="0">
                <a:solidFill>
                  <a:schemeClr val="tx2"/>
                </a:solidFill>
              </a:rPr>
              <a:t>                   ist441.ist.psu.edu:5601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Code is also available in indexing directory in respective team folders</a:t>
            </a:r>
          </a:p>
        </p:txBody>
      </p:sp>
    </p:spTree>
    <p:extLst>
      <p:ext uri="{BB962C8B-B14F-4D97-AF65-F5344CB8AC3E}">
        <p14:creationId xmlns:p14="http://schemas.microsoft.com/office/powerpoint/2010/main" val="1662004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B1DE2-6267-4B06-A926-4225BF32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Accessing Kibana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C344D-E5B0-4981-BA9D-3795CDCCE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Open Browser in </a:t>
            </a:r>
            <a:r>
              <a:rPr lang="en-IN" dirty="0" err="1"/>
              <a:t>Vlabs</a:t>
            </a:r>
            <a:endParaRPr lang="en-IN" dirty="0"/>
          </a:p>
          <a:p>
            <a:r>
              <a:rPr lang="en-IN" dirty="0"/>
              <a:t>ist441.ist.psu.edu:56&lt;</a:t>
            </a:r>
            <a:r>
              <a:rPr lang="en-IN" dirty="0" err="1"/>
              <a:t>team_number</a:t>
            </a:r>
            <a:r>
              <a:rPr lang="en-IN" dirty="0"/>
              <a:t>&gt;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ist441.ist.psu.edu:5601</a:t>
            </a:r>
            <a:endParaRPr lang="en-IN" dirty="0"/>
          </a:p>
          <a:p>
            <a:endParaRPr lang="en-IN" dirty="0"/>
          </a:p>
          <a:p>
            <a:r>
              <a:rPr lang="en-IN" dirty="0"/>
              <a:t>List all index names in ES</a:t>
            </a:r>
          </a:p>
          <a:p>
            <a:pPr lvl="1"/>
            <a:r>
              <a:rPr lang="en-IN" dirty="0"/>
              <a:t>GET /_cat/</a:t>
            </a:r>
            <a:r>
              <a:rPr lang="en-IN" dirty="0" err="1"/>
              <a:t>indices?v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D8A34-1618-43EC-BA95-FBE9475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2" y="4225806"/>
            <a:ext cx="3664137" cy="536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A4E2A-509B-4627-A3BE-BE86A394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96" y="3428957"/>
            <a:ext cx="2534004" cy="1200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FCAC7-39D9-4891-AFAC-17D06ACC3C7A}"/>
              </a:ext>
            </a:extLst>
          </p:cNvPr>
          <p:cNvSpPr txBox="1"/>
          <p:nvPr/>
        </p:nvSpPr>
        <p:spPr>
          <a:xfrm>
            <a:off x="6248400" y="4445000"/>
            <a:ext cx="244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Get all ! Just to check if </a:t>
            </a:r>
            <a:r>
              <a:rPr lang="en-IN" dirty="0" err="1"/>
              <a:t>kibana</a:t>
            </a:r>
            <a:r>
              <a:rPr lang="en-IN" dirty="0"/>
              <a:t> can communicate with ES</a:t>
            </a:r>
          </a:p>
        </p:txBody>
      </p:sp>
    </p:spTree>
    <p:extLst>
      <p:ext uri="{BB962C8B-B14F-4D97-AF65-F5344CB8AC3E}">
        <p14:creationId xmlns:p14="http://schemas.microsoft.com/office/powerpoint/2010/main" val="247652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8FEA-C636-4213-B611-A63B91F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Using Kibana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36327-2128-401B-BD0F-63E887CD6F22}"/>
              </a:ext>
            </a:extLst>
          </p:cNvPr>
          <p:cNvSpPr txBox="1"/>
          <p:nvPr/>
        </p:nvSpPr>
        <p:spPr>
          <a:xfrm>
            <a:off x="190500" y="977900"/>
            <a:ext cx="5092700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dirty="0"/>
              <a:t>Json request – (copy please)</a:t>
            </a:r>
          </a:p>
          <a:p>
            <a:endParaRPr lang="en-IN" dirty="0"/>
          </a:p>
          <a:p>
            <a:r>
              <a:rPr lang="en-US" dirty="0">
                <a:solidFill>
                  <a:schemeClr val="tx2"/>
                </a:solidFill>
              </a:rPr>
              <a:t>GET </a:t>
            </a:r>
            <a:r>
              <a:rPr lang="en-US" dirty="0" err="1">
                <a:solidFill>
                  <a:schemeClr val="tx2"/>
                </a:solidFill>
              </a:rPr>
              <a:t>stack_index</a:t>
            </a:r>
            <a:r>
              <a:rPr lang="en-US" dirty="0">
                <a:solidFill>
                  <a:schemeClr val="tx2"/>
                </a:solidFill>
              </a:rPr>
              <a:t>/_search</a:t>
            </a:r>
          </a:p>
          <a:p>
            <a:r>
              <a:rPr lang="en-US" dirty="0">
                <a:solidFill>
                  <a:schemeClr val="tx2"/>
                </a:solidFill>
              </a:rPr>
              <a:t>{    "query": </a:t>
            </a:r>
          </a:p>
          <a:p>
            <a:r>
              <a:rPr lang="en-US" dirty="0">
                <a:solidFill>
                  <a:schemeClr val="tx2"/>
                </a:solidFill>
              </a:rPr>
              <a:t>	{        "match": </a:t>
            </a:r>
          </a:p>
          <a:p>
            <a:r>
              <a:rPr lang="en-US" dirty="0">
                <a:solidFill>
                  <a:schemeClr val="tx2"/>
                </a:solidFill>
              </a:rPr>
              <a:t>		{            "body": "python"      </a:t>
            </a:r>
          </a:p>
          <a:p>
            <a:r>
              <a:rPr lang="en-US" dirty="0">
                <a:solidFill>
                  <a:schemeClr val="tx2"/>
                </a:solidFill>
              </a:rPr>
              <a:t>  		}    </a:t>
            </a:r>
            <a:endParaRPr lang="en-US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}</a:t>
            </a:r>
          </a:p>
          <a:p>
            <a:r>
              <a:rPr lang="en-US" dirty="0">
                <a:solidFill>
                  <a:schemeClr val="tx2"/>
                </a:solidFill>
              </a:rPr>
              <a:t>}</a:t>
            </a:r>
            <a:endParaRPr lang="en-IN" dirty="0">
              <a:solidFill>
                <a:schemeClr val="tx2"/>
              </a:solidFill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4911F-D485-4B91-924F-33419C85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913" y="1070760"/>
            <a:ext cx="2266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GB" strike="sngStrike" dirty="0"/>
              <a:t>Crawled something already (</a:t>
            </a:r>
            <a:r>
              <a:rPr lang="en-GB" strike="sngStrike" dirty="0">
                <a:hlinkClick r:id="rId3"/>
              </a:rPr>
              <a:t>Data Science Stack Exchange</a:t>
            </a:r>
            <a:r>
              <a:rPr lang="en-GB" strike="sngStrike" dirty="0"/>
              <a:t> webpage)</a:t>
            </a:r>
          </a:p>
          <a:p>
            <a:pPr>
              <a:buAutoNum type="arabicPeriod"/>
            </a:pPr>
            <a:r>
              <a:rPr lang="en-GB" strike="sngStrike" dirty="0"/>
              <a:t>Dumped the data crawled into </a:t>
            </a:r>
            <a:r>
              <a:rPr lang="en-GB" b="1" strike="sngStrike" dirty="0" err="1"/>
              <a:t>data.jsonl</a:t>
            </a:r>
            <a:endParaRPr lang="en-GB" b="1" strike="sngStrike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 dirty="0"/>
              <a:t>Index this </a:t>
            </a:r>
            <a:r>
              <a:rPr lang="en-GB" b="1" dirty="0" err="1"/>
              <a:t>data.jsonl</a:t>
            </a:r>
            <a:r>
              <a:rPr lang="en-GB" b="1" dirty="0"/>
              <a:t> using </a:t>
            </a:r>
            <a:r>
              <a:rPr lang="en-GB" b="1" dirty="0" err="1"/>
              <a:t>ElasticSearch</a:t>
            </a:r>
            <a:endParaRPr b="1" dirty="0" err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AC8A-04BA-5D49-88CB-50B5810D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code to index crawled documents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B8EEA-7AE5-554E-85D0-F4463079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17" y="0"/>
            <a:ext cx="3566583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0566B-933A-2C4B-A6C1-606052022430}"/>
              </a:ext>
            </a:extLst>
          </p:cNvPr>
          <p:cNvSpPr txBox="1"/>
          <p:nvPr/>
        </p:nvSpPr>
        <p:spPr>
          <a:xfrm>
            <a:off x="302216" y="2459875"/>
            <a:ext cx="48897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to run -</a:t>
            </a:r>
          </a:p>
          <a:p>
            <a:r>
              <a:rPr lang="en-US" dirty="0"/>
              <a:t>python </a:t>
            </a:r>
            <a:r>
              <a:rPr lang="en-US" dirty="0" err="1"/>
              <a:t>indexing.py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en-US" dirty="0" err="1"/>
              <a:t>index_name</a:t>
            </a:r>
            <a:r>
              <a:rPr lang="en-US" dirty="0"/>
              <a:t> </a:t>
            </a:r>
            <a:r>
              <a:rPr lang="en-US" dirty="0" err="1"/>
              <a:t>stack_crawl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en-US" dirty="0" err="1"/>
              <a:t>file_name</a:t>
            </a:r>
            <a:r>
              <a:rPr lang="en-US" dirty="0"/>
              <a:t> /data/team05/crawler/</a:t>
            </a:r>
            <a:r>
              <a:rPr lang="en-US" dirty="0" err="1"/>
              <a:t>stackcrawl</a:t>
            </a:r>
            <a:r>
              <a:rPr lang="en-US" dirty="0"/>
              <a:t>/</a:t>
            </a:r>
            <a:r>
              <a:rPr lang="en-US" dirty="0" err="1"/>
              <a:t>stackcrawl</a:t>
            </a:r>
            <a:r>
              <a:rPr lang="en-US" dirty="0"/>
              <a:t>/</a:t>
            </a:r>
            <a:r>
              <a:rPr lang="en-US" dirty="0" err="1"/>
              <a:t>uniq.data.jsonl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F8E18-4F89-994B-9786-BC88311D05A4}"/>
              </a:ext>
            </a:extLst>
          </p:cNvPr>
          <p:cNvSpPr txBox="1"/>
          <p:nvPr/>
        </p:nvSpPr>
        <p:spPr>
          <a:xfrm>
            <a:off x="426203" y="914400"/>
            <a:ext cx="4672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Reads the </a:t>
            </a:r>
            <a:r>
              <a:rPr lang="en-US" dirty="0" err="1"/>
              <a:t>jsonl</a:t>
            </a:r>
            <a:r>
              <a:rPr lang="en-US" dirty="0"/>
              <a:t> file that you have crawled</a:t>
            </a:r>
          </a:p>
          <a:p>
            <a:endParaRPr lang="en-US" dirty="0"/>
          </a:p>
          <a:p>
            <a:r>
              <a:rPr lang="en-US" dirty="0"/>
              <a:t>Ingests it into the ist441 Elasticsearch server</a:t>
            </a:r>
          </a:p>
        </p:txBody>
      </p:sp>
    </p:spTree>
    <p:extLst>
      <p:ext uri="{BB962C8B-B14F-4D97-AF65-F5344CB8AC3E}">
        <p14:creationId xmlns:p14="http://schemas.microsoft.com/office/powerpoint/2010/main" val="415788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1CB44B-E8E5-4642-8702-AE6D9C22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91034-5AD9-4EB6-A688-89365B86F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Optimizing ES – after 2 weeks</a:t>
            </a:r>
          </a:p>
          <a:p>
            <a:r>
              <a:rPr lang="en-IN" dirty="0"/>
              <a:t>Trying other analysers/tokenizers – </a:t>
            </a:r>
            <a:r>
              <a:rPr lang="en-IN" dirty="0">
                <a:hlinkClick r:id="rId2"/>
              </a:rPr>
              <a:t>link</a:t>
            </a:r>
            <a:endParaRPr lang="en-IN" dirty="0"/>
          </a:p>
          <a:p>
            <a:r>
              <a:rPr lang="en-IN" dirty="0"/>
              <a:t>Set it up on your local machine and try working with it - </a:t>
            </a:r>
            <a:r>
              <a:rPr lang="en-IN" dirty="0">
                <a:hlinkClick r:id="rId3"/>
              </a:rPr>
              <a:t>http://www.elasticsearchtutorial.com/elasticsearch-in-5-minutes.html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66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2826-8AD2-427C-8F97-10CDD6AF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3FA44-2417-45B5-9679-3B0A3FBB685E}"/>
              </a:ext>
            </a:extLst>
          </p:cNvPr>
          <p:cNvSpPr txBox="1"/>
          <p:nvPr/>
        </p:nvSpPr>
        <p:spPr>
          <a:xfrm>
            <a:off x="3784600" y="1833086"/>
            <a:ext cx="443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Advertise </a:t>
            </a:r>
            <a:r>
              <a:rPr lang="en-IN" dirty="0" err="1"/>
              <a:t>ElasticSearch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/>
              <a:t>Look at the tools and features available</a:t>
            </a:r>
          </a:p>
          <a:p>
            <a:pPr marL="342900" indent="-342900">
              <a:buAutoNum type="arabicPeriod"/>
            </a:pPr>
            <a:r>
              <a:rPr lang="en-IN" dirty="0"/>
              <a:t>Index Demo using Kibana and ES’s Python API</a:t>
            </a:r>
          </a:p>
        </p:txBody>
      </p:sp>
    </p:spTree>
    <p:extLst>
      <p:ext uri="{BB962C8B-B14F-4D97-AF65-F5344CB8AC3E}">
        <p14:creationId xmlns:p14="http://schemas.microsoft.com/office/powerpoint/2010/main" val="42281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/>
              <a:t>Why </a:t>
            </a:r>
            <a:r>
              <a:rPr lang="en-GB" dirty="0" err="1"/>
              <a:t>ElasticSearch</a:t>
            </a:r>
            <a:r>
              <a:rPr lang="en-GB" dirty="0"/>
              <a:t> ? Not Anything Else ?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274750" y="846250"/>
            <a:ext cx="4220400" cy="4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Elasticsearch or </a:t>
            </a:r>
            <a:r>
              <a:rPr lang="en-GB" sz="1400" dirty="0" err="1"/>
              <a:t>Solr</a:t>
            </a:r>
            <a:r>
              <a:rPr lang="en-GB" sz="1400" dirty="0"/>
              <a:t>, both of which are steadily ranked in the top two spots among open source and commercial search engines, according to DB-Engines.</a:t>
            </a:r>
            <a:endParaRPr lang="en-US" sz="1400" dirty="0"/>
          </a:p>
          <a:p>
            <a:pPr marL="0" lvl="0" indent="0" algn="l">
              <a:lnSpc>
                <a:spcPct val="114999"/>
              </a:lnSpc>
              <a:spcAft>
                <a:spcPts val="0"/>
              </a:spcAft>
              <a:buNone/>
            </a:pPr>
            <a:endParaRPr lang="en-GB" sz="1400" dirty="0"/>
          </a:p>
          <a:p>
            <a:pPr marL="0" indent="0">
              <a:lnSpc>
                <a:spcPct val="114999"/>
              </a:lnSpc>
              <a:buNone/>
            </a:pPr>
            <a:r>
              <a:rPr lang="en-GB" sz="1400" dirty="0"/>
              <a:t>ES just dominates the rankings</a:t>
            </a:r>
          </a:p>
          <a:p>
            <a:pPr marL="0" indent="0">
              <a:spcBef>
                <a:spcPts val="1600"/>
              </a:spcBef>
              <a:buNone/>
            </a:pPr>
            <a:endParaRPr lang="en-GB"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Link to </a:t>
            </a:r>
            <a:r>
              <a:rPr lang="en-GB" sz="1400" u="sng" dirty="0">
                <a:solidFill>
                  <a:schemeClr val="hlink"/>
                </a:solidFill>
                <a:hlinkClick r:id="rId3"/>
              </a:rPr>
              <a:t>Google Trends</a:t>
            </a:r>
            <a:endParaRPr sz="1400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dirty="0" err="1"/>
              <a:t>ElasticSearch</a:t>
            </a:r>
            <a:r>
              <a:rPr lang="en-GB" sz="1400" b="1" dirty="0"/>
              <a:t> is the one of the most popular open source search-engine with an official Python API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http://solr-vs-elasticsearch.com/</a:t>
            </a:r>
            <a:endParaRPr sz="1400" dirty="0">
              <a:solidFill>
                <a:schemeClr val="hlink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850425" y="3196725"/>
            <a:ext cx="567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Source : </a:t>
            </a:r>
            <a:r>
              <a:rPr lang="en-GB" sz="1100" u="sng" dirty="0">
                <a:solidFill>
                  <a:schemeClr val="hlink"/>
                </a:solidFill>
                <a:hlinkClick r:id="rId5"/>
              </a:rPr>
              <a:t>https://db-engines.com/en/ranking/search+engine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hlinkClick r:id="rId6"/>
              </a:rPr>
              <a:t>https://db-engines.com/en/system/Elasticsearch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7922A-CFEC-444B-B640-34C4FACCD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150" y="1068355"/>
            <a:ext cx="4571999" cy="1888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BF69D-C65B-FE47-BD96-2CFEDB90546C}"/>
              </a:ext>
            </a:extLst>
          </p:cNvPr>
          <p:cNvSpPr txBox="1"/>
          <p:nvPr/>
        </p:nvSpPr>
        <p:spPr>
          <a:xfrm>
            <a:off x="4648852" y="4178808"/>
            <a:ext cx="457199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”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Elasticsearch was born in the age of REST APIs. If you love REST APIs, you'll probably feel more at home with ES from the get-go. I don't actually think it's 'cleaner' or 'easier to use', but just that it is more aligned with web 2.0 developers' mindsets.”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1667" y="234404"/>
            <a:ext cx="2819549" cy="249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5728089" y="174436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308380" y="207615"/>
            <a:ext cx="2940100" cy="241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420448" y="2976935"/>
            <a:ext cx="2993678" cy="2002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/>
          <p:nvPr/>
        </p:nvSpPr>
        <p:spPr>
          <a:xfrm>
            <a:off x="5689693" y="2976935"/>
            <a:ext cx="2960191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/>
          <p:nvPr/>
        </p:nvSpPr>
        <p:spPr>
          <a:xfrm>
            <a:off x="346778" y="2889870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14098" y="2892798"/>
            <a:ext cx="2940100" cy="872150"/>
          </a:xfrm>
          <a:prstGeom prst="rect">
            <a:avLst/>
          </a:prstGeom>
        </p:spPr>
        <p:txBody>
          <a:bodyPr vert="horz" wrap="square" lIns="0" tIns="122225" rIns="0" bIns="0" rtlCol="0">
            <a:spAutoFit/>
          </a:bodyPr>
          <a:lstStyle/>
          <a:p>
            <a:pPr marL="19755">
              <a:spcBef>
                <a:spcPts val="962"/>
              </a:spcBef>
            </a:pPr>
            <a:r>
              <a:rPr sz="1371" spc="21" dirty="0"/>
              <a:t>high</a:t>
            </a:r>
            <a:r>
              <a:rPr sz="1371" spc="-45" dirty="0"/>
              <a:t> </a:t>
            </a:r>
            <a:r>
              <a:rPr sz="1371" spc="21" dirty="0"/>
              <a:t>availability</a:t>
            </a:r>
            <a:endParaRPr sz="1371" dirty="0"/>
          </a:p>
          <a:p>
            <a:pPr marL="6697" marR="2679">
              <a:lnSpc>
                <a:spcPct val="111100"/>
              </a:lnSpc>
              <a:spcBef>
                <a:spcPts val="50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18" dirty="0">
                <a:solidFill>
                  <a:srgbClr val="858C89"/>
                </a:solidFill>
              </a:rPr>
              <a:t>clusters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spc="13" dirty="0">
                <a:solidFill>
                  <a:srgbClr val="858C89"/>
                </a:solidFill>
              </a:rPr>
              <a:t>resilient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they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spc="18" dirty="0">
                <a:solidFill>
                  <a:srgbClr val="858C89"/>
                </a:solidFill>
              </a:rPr>
              <a:t>detect </a:t>
            </a:r>
            <a:r>
              <a:rPr sz="949" spc="5" dirty="0">
                <a:solidFill>
                  <a:srgbClr val="858C89"/>
                </a:solidFill>
              </a:rPr>
              <a:t>and  </a:t>
            </a:r>
            <a:r>
              <a:rPr sz="949" spc="-3" dirty="0">
                <a:solidFill>
                  <a:srgbClr val="858C89"/>
                </a:solidFill>
              </a:rPr>
              <a:t>remove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failed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11" dirty="0">
                <a:solidFill>
                  <a:srgbClr val="858C89"/>
                </a:solidFill>
              </a:rPr>
              <a:t>nodes,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reorganise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themselves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ensure  </a:t>
            </a:r>
            <a:r>
              <a:rPr sz="949" spc="32" dirty="0">
                <a:solidFill>
                  <a:srgbClr val="858C89"/>
                </a:solidFill>
              </a:rPr>
              <a:t>that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safe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accessible.</a:t>
            </a:r>
            <a:endParaRPr sz="949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6</a:t>
            </a:fld>
            <a:endParaRPr spc="-3" dirty="0"/>
          </a:p>
        </p:txBody>
      </p:sp>
      <p:sp>
        <p:nvSpPr>
          <p:cNvPr id="13" name="object 13"/>
          <p:cNvSpPr txBox="1"/>
          <p:nvPr/>
        </p:nvSpPr>
        <p:spPr>
          <a:xfrm>
            <a:off x="5820520" y="164961"/>
            <a:ext cx="2967558" cy="997140"/>
          </a:xfrm>
          <a:prstGeom prst="rect">
            <a:avLst/>
          </a:prstGeom>
        </p:spPr>
        <p:txBody>
          <a:bodyPr vert="horz" wrap="square" lIns="0" tIns="98115" rIns="0" bIns="0" rtlCol="0">
            <a:spAutoFit/>
          </a:bodyPr>
          <a:lstStyle/>
          <a:p>
            <a:pPr marL="6697">
              <a:spcBef>
                <a:spcPts val="772"/>
              </a:spcBef>
            </a:pPr>
            <a:r>
              <a:rPr sz="1371" spc="-3" dirty="0"/>
              <a:t>real </a:t>
            </a:r>
            <a:r>
              <a:rPr sz="1371" spc="37" dirty="0"/>
              <a:t>time</a:t>
            </a:r>
            <a:r>
              <a:rPr sz="1371" spc="-84" dirty="0"/>
              <a:t> </a:t>
            </a:r>
            <a:r>
              <a:rPr sz="1371" spc="26" dirty="0"/>
              <a:t>analytics</a:t>
            </a:r>
            <a:endParaRPr sz="1371" dirty="0"/>
          </a:p>
          <a:p>
            <a:pPr marL="14733" marR="2679">
              <a:lnSpc>
                <a:spcPct val="111100"/>
              </a:lnSpc>
              <a:spcBef>
                <a:spcPts val="374"/>
              </a:spcBef>
            </a:pPr>
            <a:r>
              <a:rPr sz="949" spc="-8" dirty="0">
                <a:solidFill>
                  <a:srgbClr val="858C89"/>
                </a:solidFill>
              </a:rPr>
              <a:t>Search </a:t>
            </a:r>
            <a:r>
              <a:rPr sz="949" spc="18" dirty="0">
                <a:solidFill>
                  <a:srgbClr val="858C89"/>
                </a:solidFill>
              </a:rPr>
              <a:t>isn’t </a:t>
            </a:r>
            <a:r>
              <a:rPr sz="949" spc="32" dirty="0">
                <a:solidFill>
                  <a:srgbClr val="858C89"/>
                </a:solidFill>
              </a:rPr>
              <a:t>just </a:t>
            </a:r>
            <a:r>
              <a:rPr sz="949" spc="3" dirty="0">
                <a:solidFill>
                  <a:srgbClr val="858C89"/>
                </a:solidFill>
              </a:rPr>
              <a:t>free </a:t>
            </a:r>
            <a:r>
              <a:rPr sz="949" spc="24" dirty="0">
                <a:solidFill>
                  <a:srgbClr val="858C89"/>
                </a:solidFill>
              </a:rPr>
              <a:t>text </a:t>
            </a:r>
            <a:r>
              <a:rPr sz="949" spc="3" dirty="0">
                <a:solidFill>
                  <a:srgbClr val="858C89"/>
                </a:solidFill>
              </a:rPr>
              <a:t>search anymore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it’s </a:t>
            </a:r>
            <a:r>
              <a:rPr sz="949" spc="18" dirty="0">
                <a:solidFill>
                  <a:srgbClr val="858C89"/>
                </a:solidFill>
              </a:rPr>
              <a:t>about  </a:t>
            </a:r>
            <a:r>
              <a:rPr sz="949" spc="8" dirty="0">
                <a:solidFill>
                  <a:srgbClr val="858C89"/>
                </a:solidFill>
              </a:rPr>
              <a:t>exploring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data.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Understanding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6" dirty="0">
                <a:solidFill>
                  <a:srgbClr val="858C89"/>
                </a:solidFill>
              </a:rPr>
              <a:t>it.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Gaining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insights  </a:t>
            </a:r>
            <a:r>
              <a:rPr sz="949" spc="32" dirty="0">
                <a:solidFill>
                  <a:srgbClr val="858C89"/>
                </a:solidFill>
              </a:rPr>
              <a:t>that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dirty="0">
                <a:solidFill>
                  <a:srgbClr val="858C89"/>
                </a:solidFill>
              </a:rPr>
              <a:t>make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1" dirty="0">
                <a:solidFill>
                  <a:srgbClr val="858C89"/>
                </a:solidFill>
              </a:rPr>
              <a:t>business </a:t>
            </a:r>
            <a:r>
              <a:rPr sz="949" spc="16" dirty="0">
                <a:solidFill>
                  <a:srgbClr val="858C89"/>
                </a:solidFill>
              </a:rPr>
              <a:t>better </a:t>
            </a:r>
            <a:r>
              <a:rPr sz="949" spc="8" dirty="0">
                <a:solidFill>
                  <a:srgbClr val="858C89"/>
                </a:solidFill>
              </a:rPr>
              <a:t>or </a:t>
            </a:r>
            <a:r>
              <a:rPr sz="949" spc="5" dirty="0">
                <a:solidFill>
                  <a:srgbClr val="858C89"/>
                </a:solidFill>
              </a:rPr>
              <a:t>improve your  </a:t>
            </a:r>
            <a:r>
              <a:rPr sz="949" spc="13" dirty="0">
                <a:solidFill>
                  <a:srgbClr val="858C89"/>
                </a:solidFill>
              </a:rPr>
              <a:t>product.</a:t>
            </a:r>
            <a:endParaRPr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221" y="261193"/>
            <a:ext cx="2993678" cy="196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833194" y="261193"/>
            <a:ext cx="2960191" cy="186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37221" y="2839641"/>
            <a:ext cx="2980283" cy="1768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833193" y="2839641"/>
            <a:ext cx="2980283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8" name="object 8"/>
          <p:cNvSpPr/>
          <p:nvPr/>
        </p:nvSpPr>
        <p:spPr>
          <a:xfrm>
            <a:off x="4766221" y="0"/>
            <a:ext cx="3107531" cy="1218902"/>
          </a:xfrm>
          <a:custGeom>
            <a:avLst/>
            <a:gdLst/>
            <a:ahLst/>
            <a:cxnLst/>
            <a:rect l="l" t="t" r="r" b="b"/>
            <a:pathLst>
              <a:path w="5892800" h="2311400">
                <a:moveTo>
                  <a:pt x="0" y="0"/>
                </a:moveTo>
                <a:lnTo>
                  <a:pt x="5892800" y="0"/>
                </a:lnTo>
                <a:lnTo>
                  <a:pt x="589280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 txBox="1"/>
          <p:nvPr/>
        </p:nvSpPr>
        <p:spPr>
          <a:xfrm>
            <a:off x="4779615" y="173821"/>
            <a:ext cx="3043238" cy="968949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26" dirty="0"/>
              <a:t>document</a:t>
            </a:r>
            <a:r>
              <a:rPr sz="1371" spc="-45" dirty="0"/>
              <a:t> </a:t>
            </a:r>
            <a:r>
              <a:rPr sz="1371" spc="13" dirty="0"/>
              <a:t>oriented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dirty="0">
                <a:solidFill>
                  <a:srgbClr val="858C89"/>
                </a:solidFill>
              </a:rPr>
              <a:t>Store </a:t>
            </a:r>
            <a:r>
              <a:rPr sz="949" spc="13" dirty="0">
                <a:solidFill>
                  <a:srgbClr val="858C89"/>
                </a:solidFill>
              </a:rPr>
              <a:t>complex </a:t>
            </a:r>
            <a:r>
              <a:rPr sz="949" spc="-3" dirty="0">
                <a:solidFill>
                  <a:srgbClr val="858C89"/>
                </a:solidFill>
              </a:rPr>
              <a:t>real </a:t>
            </a:r>
            <a:r>
              <a:rPr sz="949" spc="16" dirty="0">
                <a:solidFill>
                  <a:srgbClr val="858C89"/>
                </a:solidFill>
              </a:rPr>
              <a:t>world </a:t>
            </a:r>
            <a:r>
              <a:rPr sz="949" spc="18" dirty="0">
                <a:solidFill>
                  <a:srgbClr val="858C89"/>
                </a:solidFill>
              </a:rPr>
              <a:t>entities in </a:t>
            </a: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5" dirty="0">
                <a:solidFill>
                  <a:srgbClr val="858C89"/>
                </a:solidFill>
              </a:rPr>
              <a:t>as  </a:t>
            </a:r>
            <a:r>
              <a:rPr sz="949" spc="18" dirty="0">
                <a:solidFill>
                  <a:srgbClr val="858C89"/>
                </a:solidFill>
              </a:rPr>
              <a:t>structured </a:t>
            </a:r>
            <a:r>
              <a:rPr sz="949" spc="-26" dirty="0">
                <a:solidFill>
                  <a:srgbClr val="858C89"/>
                </a:solidFill>
              </a:rPr>
              <a:t>JSON </a:t>
            </a:r>
            <a:r>
              <a:rPr sz="949" spc="16" dirty="0">
                <a:solidFill>
                  <a:srgbClr val="858C89"/>
                </a:solidFill>
              </a:rPr>
              <a:t>documents. </a:t>
            </a:r>
            <a:r>
              <a:rPr sz="949" spc="11" dirty="0">
                <a:solidFill>
                  <a:srgbClr val="858C89"/>
                </a:solidFill>
              </a:rPr>
              <a:t>All </a:t>
            </a:r>
            <a:r>
              <a:rPr sz="949" spc="13" dirty="0">
                <a:solidFill>
                  <a:srgbClr val="858C89"/>
                </a:solidFill>
              </a:rPr>
              <a:t>fields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indexed </a:t>
            </a:r>
            <a:r>
              <a:rPr sz="949" spc="3" dirty="0">
                <a:solidFill>
                  <a:srgbClr val="858C89"/>
                </a:solidFill>
              </a:rPr>
              <a:t>by  </a:t>
            </a:r>
            <a:r>
              <a:rPr sz="949" spc="8" dirty="0">
                <a:solidFill>
                  <a:srgbClr val="858C89"/>
                </a:solidFill>
              </a:rPr>
              <a:t>default,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all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indices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single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4" dirty="0">
                <a:solidFill>
                  <a:srgbClr val="858C89"/>
                </a:solidFill>
              </a:rPr>
              <a:t>query, 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return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results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9" dirty="0">
                <a:solidFill>
                  <a:srgbClr val="858C89"/>
                </a:solidFill>
              </a:rPr>
              <a:t>at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breath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taking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speed.</a:t>
            </a:r>
            <a:endParaRPr sz="949"/>
          </a:p>
        </p:txBody>
      </p:sp>
      <p:sp>
        <p:nvSpPr>
          <p:cNvPr id="12" name="object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7</a:t>
            </a:fld>
            <a:endParaRPr spc="-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312" y="133945"/>
            <a:ext cx="2940100" cy="186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940349" y="133945"/>
            <a:ext cx="2786063" cy="227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57312" y="3080742"/>
            <a:ext cx="2993678" cy="2015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940350" y="3080742"/>
            <a:ext cx="2906613" cy="1768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1256854" y="0"/>
            <a:ext cx="3107531" cy="1098352"/>
          </a:xfrm>
          <a:custGeom>
            <a:avLst/>
            <a:gdLst/>
            <a:ahLst/>
            <a:cxnLst/>
            <a:rect l="l" t="t" r="r" b="b"/>
            <a:pathLst>
              <a:path w="5892800" h="2082800">
                <a:moveTo>
                  <a:pt x="0" y="0"/>
                </a:moveTo>
                <a:lnTo>
                  <a:pt x="5892800" y="0"/>
                </a:lnTo>
                <a:lnTo>
                  <a:pt x="5892800" y="2082800"/>
                </a:ln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 txBox="1"/>
          <p:nvPr/>
        </p:nvSpPr>
        <p:spPr>
          <a:xfrm>
            <a:off x="1334516" y="476993"/>
            <a:ext cx="3011091" cy="642577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 marR="2679">
              <a:lnSpc>
                <a:spcPct val="111100"/>
              </a:lnSpc>
              <a:spcBef>
                <a:spcPts val="53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spc="3" dirty="0">
                <a:solidFill>
                  <a:srgbClr val="858C89"/>
                </a:solidFill>
              </a:rPr>
              <a:t>driven. </a:t>
            </a:r>
            <a:r>
              <a:rPr sz="949" spc="24" dirty="0">
                <a:solidFill>
                  <a:srgbClr val="858C89"/>
                </a:solidFill>
              </a:rPr>
              <a:t>Almost </a:t>
            </a:r>
            <a:r>
              <a:rPr sz="949" spc="3" dirty="0">
                <a:solidFill>
                  <a:srgbClr val="858C89"/>
                </a:solidFill>
              </a:rPr>
              <a:t>any </a:t>
            </a:r>
            <a:r>
              <a:rPr sz="949" spc="21" dirty="0">
                <a:solidFill>
                  <a:srgbClr val="858C89"/>
                </a:solidFill>
              </a:rPr>
              <a:t>action </a:t>
            </a:r>
            <a:r>
              <a:rPr sz="949" spc="11" dirty="0">
                <a:solidFill>
                  <a:srgbClr val="858C89"/>
                </a:solidFill>
              </a:rPr>
              <a:t>can </a:t>
            </a:r>
            <a:r>
              <a:rPr sz="949" spc="-8" dirty="0">
                <a:solidFill>
                  <a:srgbClr val="858C89"/>
                </a:solidFill>
              </a:rPr>
              <a:t>be  </a:t>
            </a:r>
            <a:r>
              <a:rPr sz="949" spc="11" dirty="0">
                <a:solidFill>
                  <a:srgbClr val="858C89"/>
                </a:solidFill>
              </a:rPr>
              <a:t>performed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simple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16" dirty="0">
                <a:solidFill>
                  <a:srgbClr val="858C89"/>
                </a:solidFill>
              </a:rPr>
              <a:t>RESTful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13" dirty="0">
                <a:solidFill>
                  <a:srgbClr val="858C89"/>
                </a:solidFill>
              </a:rPr>
              <a:t>API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6" dirty="0">
                <a:solidFill>
                  <a:srgbClr val="858C89"/>
                </a:solidFill>
              </a:rPr>
              <a:t>JSON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over  </a:t>
            </a:r>
            <a:r>
              <a:rPr sz="949" spc="-60" dirty="0">
                <a:solidFill>
                  <a:srgbClr val="858C89"/>
                </a:solidFill>
              </a:rPr>
              <a:t>HTTP. </a:t>
            </a:r>
            <a:r>
              <a:rPr sz="949" spc="-5" dirty="0">
                <a:solidFill>
                  <a:srgbClr val="858C89"/>
                </a:solidFill>
              </a:rPr>
              <a:t>An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dirty="0">
                <a:solidFill>
                  <a:srgbClr val="858C89"/>
                </a:solidFill>
              </a:rPr>
              <a:t>already </a:t>
            </a:r>
            <a:r>
              <a:rPr sz="949" spc="16" dirty="0">
                <a:solidFill>
                  <a:srgbClr val="858C89"/>
                </a:solidFill>
              </a:rPr>
              <a:t>exists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spc="3" dirty="0">
                <a:solidFill>
                  <a:srgbClr val="858C89"/>
                </a:solidFill>
              </a:rPr>
              <a:t>language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spc="5" dirty="0">
                <a:solidFill>
                  <a:srgbClr val="858C89"/>
                </a:solidFill>
              </a:rPr>
              <a:t>your  </a:t>
            </a:r>
            <a:r>
              <a:rPr sz="949" spc="8" dirty="0">
                <a:solidFill>
                  <a:srgbClr val="858C89"/>
                </a:solidFill>
              </a:rPr>
              <a:t>choice.</a:t>
            </a:r>
            <a:endParaRPr sz="949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8</a:t>
            </a:fld>
            <a:endParaRPr spc="-3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98513" cy="230188"/>
          </a:xfrm>
          <a:prstGeom prst="rect">
            <a:avLst/>
          </a:prstGeom>
        </p:spPr>
        <p:txBody>
          <a:bodyPr spcFirstLastPara="1" vert="horz" wrap="square" lIns="0" tIns="6697" rIns="0" bIns="0" rtlCol="0" anchor="b" anchorCtr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2" dirty="0"/>
              <a:t>restful</a:t>
            </a:r>
            <a:r>
              <a:rPr sz="1371" spc="-76" dirty="0"/>
              <a:t> </a:t>
            </a:r>
            <a:r>
              <a:rPr sz="1371" spc="16" dirty="0"/>
              <a:t>api</a:t>
            </a:r>
            <a:endParaRPr sz="1371"/>
          </a:p>
        </p:txBody>
      </p:sp>
      <p:sp>
        <p:nvSpPr>
          <p:cNvPr id="9" name="object 9"/>
          <p:cNvSpPr/>
          <p:nvPr/>
        </p:nvSpPr>
        <p:spPr>
          <a:xfrm>
            <a:off x="4866680" y="0"/>
            <a:ext cx="3107531" cy="1031379"/>
          </a:xfrm>
          <a:custGeom>
            <a:avLst/>
            <a:gdLst/>
            <a:ahLst/>
            <a:cxnLst/>
            <a:rect l="l" t="t" r="r" b="b"/>
            <a:pathLst>
              <a:path w="5892800" h="1955800">
                <a:moveTo>
                  <a:pt x="0" y="0"/>
                </a:moveTo>
                <a:lnTo>
                  <a:pt x="5892800" y="0"/>
                </a:lnTo>
                <a:lnTo>
                  <a:pt x="5892800" y="1955800"/>
                </a:lnTo>
                <a:lnTo>
                  <a:pt x="0" y="195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685826" y="160426"/>
            <a:ext cx="3015779" cy="956125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5" dirty="0"/>
              <a:t>per-operation</a:t>
            </a:r>
            <a:r>
              <a:rPr sz="1371" spc="-45" dirty="0"/>
              <a:t> </a:t>
            </a:r>
            <a:r>
              <a:rPr sz="1371" spc="13" dirty="0"/>
              <a:t>persistence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4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6" dirty="0">
                <a:solidFill>
                  <a:srgbClr val="858C89"/>
                </a:solidFill>
              </a:rPr>
              <a:t>puts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6" dirty="0">
                <a:solidFill>
                  <a:srgbClr val="858C89"/>
                </a:solidFill>
              </a:rPr>
              <a:t>data safety </a:t>
            </a:r>
            <a:r>
              <a:rPr sz="949" spc="21" dirty="0">
                <a:solidFill>
                  <a:srgbClr val="858C89"/>
                </a:solidFill>
              </a:rPr>
              <a:t>first. </a:t>
            </a:r>
            <a:r>
              <a:rPr sz="949" spc="8" dirty="0">
                <a:solidFill>
                  <a:srgbClr val="858C89"/>
                </a:solidFill>
              </a:rPr>
              <a:t>Document  </a:t>
            </a:r>
            <a:r>
              <a:rPr sz="949" spc="5" dirty="0">
                <a:solidFill>
                  <a:srgbClr val="858C89"/>
                </a:solidFill>
              </a:rPr>
              <a:t>changes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recorded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21" dirty="0">
                <a:solidFill>
                  <a:srgbClr val="858C89"/>
                </a:solidFill>
              </a:rPr>
              <a:t>transaction </a:t>
            </a:r>
            <a:r>
              <a:rPr sz="949" spc="16" dirty="0">
                <a:solidFill>
                  <a:srgbClr val="858C89"/>
                </a:solidFill>
              </a:rPr>
              <a:t>logs </a:t>
            </a:r>
            <a:r>
              <a:rPr sz="949" spc="11" dirty="0">
                <a:solidFill>
                  <a:srgbClr val="858C89"/>
                </a:solidFill>
              </a:rPr>
              <a:t>on </a:t>
            </a:r>
            <a:r>
              <a:rPr sz="949" spc="21" dirty="0">
                <a:solidFill>
                  <a:srgbClr val="858C89"/>
                </a:solidFill>
              </a:rPr>
              <a:t>multiple  </a:t>
            </a:r>
            <a:r>
              <a:rPr sz="949" spc="5" dirty="0">
                <a:solidFill>
                  <a:srgbClr val="858C89"/>
                </a:solidFill>
              </a:rPr>
              <a:t>nodes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cluster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minimise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chance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any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  </a:t>
            </a:r>
            <a:r>
              <a:rPr sz="949" spc="13" dirty="0">
                <a:solidFill>
                  <a:srgbClr val="858C89"/>
                </a:solidFill>
              </a:rPr>
              <a:t>loss.</a:t>
            </a:r>
            <a:endParaRPr sz="949"/>
          </a:p>
        </p:txBody>
      </p:sp>
      <p:sp>
        <p:nvSpPr>
          <p:cNvPr id="11" name="object 11"/>
          <p:cNvSpPr/>
          <p:nvPr/>
        </p:nvSpPr>
        <p:spPr>
          <a:xfrm>
            <a:off x="1256854" y="2323951"/>
            <a:ext cx="3107531" cy="1506885"/>
          </a:xfrm>
          <a:custGeom>
            <a:avLst/>
            <a:gdLst/>
            <a:ahLst/>
            <a:cxnLst/>
            <a:rect l="l" t="t" r="r" b="b"/>
            <a:pathLst>
              <a:path w="5892800" h="2857500">
                <a:moveTo>
                  <a:pt x="0" y="0"/>
                </a:moveTo>
                <a:lnTo>
                  <a:pt x="5892800" y="0"/>
                </a:lnTo>
                <a:lnTo>
                  <a:pt x="5892800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2" name="object 12"/>
          <p:cNvSpPr txBox="1"/>
          <p:nvPr/>
        </p:nvSpPr>
        <p:spPr>
          <a:xfrm>
            <a:off x="1334516" y="2892910"/>
            <a:ext cx="3121596" cy="806790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" dirty="0"/>
              <a:t>apache </a:t>
            </a:r>
            <a:r>
              <a:rPr sz="1371" spc="8" dirty="0"/>
              <a:t>2 </a:t>
            </a:r>
            <a:r>
              <a:rPr sz="1371" spc="3" dirty="0"/>
              <a:t>open </a:t>
            </a:r>
            <a:r>
              <a:rPr sz="1371" spc="11" dirty="0"/>
              <a:t>source</a:t>
            </a:r>
            <a:r>
              <a:rPr sz="1371" spc="-187" dirty="0"/>
              <a:t> </a:t>
            </a:r>
            <a:r>
              <a:rPr sz="1371" spc="11" dirty="0"/>
              <a:t>license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spc="8" dirty="0">
                <a:solidFill>
                  <a:srgbClr val="858C89"/>
                </a:solidFill>
              </a:rPr>
              <a:t>Elasticsearch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downloaded,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modified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free 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dirty="0">
                <a:solidFill>
                  <a:srgbClr val="858C89"/>
                </a:solidFill>
              </a:rPr>
              <a:t>charge. </a:t>
            </a:r>
            <a:r>
              <a:rPr sz="949" spc="34" dirty="0">
                <a:solidFill>
                  <a:srgbClr val="858C89"/>
                </a:solidFill>
              </a:rPr>
              <a:t>It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3" dirty="0">
                <a:solidFill>
                  <a:srgbClr val="858C89"/>
                </a:solidFill>
              </a:rPr>
              <a:t>available under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dirty="0">
                <a:solidFill>
                  <a:srgbClr val="858C89"/>
                </a:solidFill>
              </a:rPr>
              <a:t>Apache </a:t>
            </a:r>
            <a:r>
              <a:rPr sz="949" spc="5" dirty="0">
                <a:solidFill>
                  <a:srgbClr val="858C89"/>
                </a:solidFill>
              </a:rPr>
              <a:t>2 </a:t>
            </a:r>
            <a:r>
              <a:rPr sz="949" spc="-3" dirty="0">
                <a:solidFill>
                  <a:srgbClr val="858C89"/>
                </a:solidFill>
              </a:rPr>
              <a:t>license, one 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2" dirty="0">
                <a:solidFill>
                  <a:srgbClr val="858C89"/>
                </a:solidFill>
              </a:rPr>
              <a:t>most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flexible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open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source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licenses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available.</a:t>
            </a:r>
            <a:endParaRPr sz="94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2FD9-8737-4009-8A76-4975FA36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</a:t>
            </a:r>
            <a:r>
              <a:rPr lang="en-IN" dirty="0" err="1"/>
              <a:t>ElasticSearch</a:t>
            </a:r>
            <a:r>
              <a:rPr lang="en-IN" dirty="0"/>
              <a:t> 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0923B-5BDE-4877-A41A-1489635142F2}"/>
              </a:ext>
            </a:extLst>
          </p:cNvPr>
          <p:cNvSpPr/>
          <p:nvPr/>
        </p:nvSpPr>
        <p:spPr>
          <a:xfrm>
            <a:off x="304800" y="2000697"/>
            <a:ext cx="8534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Features are based on what their have asked for in the past -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not random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Fast version releases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Great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community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and online resources - Actual developers answer your questions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Actual support engineers are hired by the company to help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It is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fast and scalable</a:t>
            </a:r>
            <a:endParaRPr lang="en-US" sz="1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Tools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like Elastic Cloud Enterprise - Manage and replicate multiple </a:t>
            </a:r>
            <a:r>
              <a:rPr lang="en-US" sz="1800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clusters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Caching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for frequent queries</a:t>
            </a:r>
          </a:p>
        </p:txBody>
      </p:sp>
    </p:spTree>
    <p:extLst>
      <p:ext uri="{BB962C8B-B14F-4D97-AF65-F5344CB8AC3E}">
        <p14:creationId xmlns:p14="http://schemas.microsoft.com/office/powerpoint/2010/main" val="1858188595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1323</Words>
  <Application>Microsoft Macintosh PowerPoint</Application>
  <PresentationFormat>On-screen Show (16:9)</PresentationFormat>
  <Paragraphs>159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Roboto</vt:lpstr>
      <vt:lpstr>Helvetica Neue</vt:lpstr>
      <vt:lpstr>Calibri</vt:lpstr>
      <vt:lpstr>Arial</vt:lpstr>
      <vt:lpstr>Material</vt:lpstr>
      <vt:lpstr>Office Theme</vt:lpstr>
      <vt:lpstr>Indexing with ElasticSearch</vt:lpstr>
      <vt:lpstr>Recap and Prerequisites </vt:lpstr>
      <vt:lpstr>Next Steps</vt:lpstr>
      <vt:lpstr>Overview</vt:lpstr>
      <vt:lpstr>Why ElasticSearch ? Not Anything Else ?</vt:lpstr>
      <vt:lpstr>PowerPoint Presentation</vt:lpstr>
      <vt:lpstr>PowerPoint Presentation</vt:lpstr>
      <vt:lpstr>restful api</vt:lpstr>
      <vt:lpstr>Other ElasticSearch Benefits</vt:lpstr>
      <vt:lpstr>ElasticSearch Success Stories</vt:lpstr>
      <vt:lpstr>GITHUB - Search</vt:lpstr>
      <vt:lpstr>Unstructured search</vt:lpstr>
      <vt:lpstr>Structured search</vt:lpstr>
      <vt:lpstr>Enrichment</vt:lpstr>
      <vt:lpstr>Sorting</vt:lpstr>
      <vt:lpstr>Pagination</vt:lpstr>
      <vt:lpstr>Aggregation</vt:lpstr>
      <vt:lpstr>Suggestions</vt:lpstr>
      <vt:lpstr>Capabilities</vt:lpstr>
      <vt:lpstr>Autocompletion in ES</vt:lpstr>
      <vt:lpstr>ES Software Stack - Development Tools – the ELK stack</vt:lpstr>
      <vt:lpstr>ES Software Stack - Development Tools – the ELK stack</vt:lpstr>
      <vt:lpstr>Kibana</vt:lpstr>
      <vt:lpstr>CiteSeerX Beta-Cluster</vt:lpstr>
      <vt:lpstr>Time to Index !</vt:lpstr>
      <vt:lpstr>Prerequisites - HTTP Methods</vt:lpstr>
      <vt:lpstr>What all has already been done for you !</vt:lpstr>
      <vt:lpstr>Accessing Kibana</vt:lpstr>
      <vt:lpstr>Querying Using Kibana</vt:lpstr>
      <vt:lpstr>Basic code to index crawled documents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with ElasticSearch</dc:title>
  <dc:creator>shaurya</dc:creator>
  <cp:lastModifiedBy>Shaurya Rohatgi</cp:lastModifiedBy>
  <cp:revision>88</cp:revision>
  <dcterms:modified xsi:type="dcterms:W3CDTF">2021-10-12T17:39:30Z</dcterms:modified>
</cp:coreProperties>
</file>