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7"/>
  </p:normalViewPr>
  <p:slideViewPr>
    <p:cSldViewPr>
      <p:cViewPr varScale="1">
        <p:scale>
          <a:sx n="136" d="100"/>
          <a:sy n="136" d="100"/>
        </p:scale>
        <p:origin x="150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526" y="152400"/>
            <a:ext cx="8894773" cy="6629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7365" y="500885"/>
            <a:ext cx="764926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219" y="1402975"/>
            <a:ext cx="8163560" cy="3463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324" y="6276992"/>
            <a:ext cx="28702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google.com/paper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google.com/papers/gf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5223" y="1228948"/>
            <a:ext cx="6214110" cy="1415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3660"/>
              </a:lnSpc>
              <a:spcBef>
                <a:spcPts val="120"/>
              </a:spcBef>
            </a:pPr>
            <a:r>
              <a:rPr sz="3100" spc="-10" dirty="0"/>
              <a:t>BigTable:</a:t>
            </a:r>
            <a:endParaRPr sz="3100"/>
          </a:p>
          <a:p>
            <a:pPr marL="12065" marR="5080" algn="ctr">
              <a:lnSpc>
                <a:spcPts val="3600"/>
              </a:lnSpc>
              <a:spcBef>
                <a:spcPts val="160"/>
              </a:spcBef>
            </a:pPr>
            <a:r>
              <a:rPr sz="3100" dirty="0"/>
              <a:t>A</a:t>
            </a:r>
            <a:r>
              <a:rPr sz="3100" spc="-185" dirty="0"/>
              <a:t> </a:t>
            </a:r>
            <a:r>
              <a:rPr sz="3100" dirty="0"/>
              <a:t>System for Distributed </a:t>
            </a:r>
            <a:r>
              <a:rPr sz="3100" spc="-10" dirty="0"/>
              <a:t>Structured Storage</a:t>
            </a:r>
            <a:endParaRPr sz="31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05691" y="3101358"/>
            <a:ext cx="6460490" cy="24949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2350" dirty="0">
                <a:latin typeface="Arial"/>
                <a:cs typeface="Arial"/>
              </a:rPr>
              <a:t>Jeff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-20" dirty="0">
                <a:latin typeface="Arial"/>
                <a:cs typeface="Arial"/>
              </a:rPr>
              <a:t>Dean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50" dirty="0">
                <a:latin typeface="Arial"/>
                <a:cs typeface="Arial"/>
              </a:rPr>
              <a:t>Joint</a:t>
            </a:r>
            <a:r>
              <a:rPr sz="2050" spc="-50" dirty="0">
                <a:latin typeface="Arial"/>
                <a:cs typeface="Arial"/>
              </a:rPr>
              <a:t> </a:t>
            </a:r>
            <a:r>
              <a:rPr sz="2050" dirty="0">
                <a:latin typeface="Arial"/>
                <a:cs typeface="Arial"/>
              </a:rPr>
              <a:t>work</a:t>
            </a:r>
            <a:r>
              <a:rPr sz="2050" spc="-50" dirty="0">
                <a:latin typeface="Arial"/>
                <a:cs typeface="Arial"/>
              </a:rPr>
              <a:t> </a:t>
            </a:r>
            <a:r>
              <a:rPr sz="2050" spc="-10" dirty="0">
                <a:latin typeface="Arial"/>
                <a:cs typeface="Arial"/>
              </a:rPr>
              <a:t>with:</a:t>
            </a:r>
            <a:endParaRPr sz="2050">
              <a:latin typeface="Arial"/>
              <a:cs typeface="Arial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80"/>
              </a:spcBef>
            </a:pPr>
            <a:r>
              <a:rPr sz="2350" dirty="0">
                <a:latin typeface="Arial"/>
                <a:cs typeface="Arial"/>
              </a:rPr>
              <a:t>Mike</a:t>
            </a:r>
            <a:r>
              <a:rPr sz="2350" spc="5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Burrows,</a:t>
            </a:r>
            <a:r>
              <a:rPr sz="2350" spc="1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Tushar</a:t>
            </a:r>
            <a:r>
              <a:rPr sz="2350" spc="5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Chandra,</a:t>
            </a:r>
            <a:r>
              <a:rPr sz="2350" spc="6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Fay</a:t>
            </a:r>
            <a:r>
              <a:rPr sz="2350" spc="5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Chang, </a:t>
            </a:r>
            <a:r>
              <a:rPr sz="2350" dirty="0">
                <a:latin typeface="Arial"/>
                <a:cs typeface="Arial"/>
              </a:rPr>
              <a:t>Mike</a:t>
            </a:r>
            <a:r>
              <a:rPr sz="2350" spc="6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Epstein,</a:t>
            </a:r>
            <a:r>
              <a:rPr sz="2350" spc="-7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Andrew</a:t>
            </a:r>
            <a:r>
              <a:rPr sz="2350" spc="8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Fikes,</a:t>
            </a:r>
            <a:r>
              <a:rPr sz="2350" spc="7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Sanjay</a:t>
            </a:r>
            <a:r>
              <a:rPr sz="2350" spc="7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Ghemawat, </a:t>
            </a:r>
            <a:r>
              <a:rPr sz="2350" dirty="0">
                <a:latin typeface="Arial"/>
                <a:cs typeface="Arial"/>
              </a:rPr>
              <a:t>Robert</a:t>
            </a:r>
            <a:r>
              <a:rPr sz="2350" spc="1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Griesemer,</a:t>
            </a:r>
            <a:r>
              <a:rPr sz="2350" spc="2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Bob</a:t>
            </a:r>
            <a:r>
              <a:rPr sz="2350" spc="2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Gruber,</a:t>
            </a:r>
            <a:r>
              <a:rPr sz="2350" spc="2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Wilson</a:t>
            </a:r>
            <a:r>
              <a:rPr sz="2350" spc="2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Hsieh, </a:t>
            </a:r>
            <a:r>
              <a:rPr sz="2350" dirty="0">
                <a:latin typeface="Arial"/>
                <a:cs typeface="Arial"/>
              </a:rPr>
              <a:t>Josh</a:t>
            </a:r>
            <a:r>
              <a:rPr sz="2350" spc="4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Hyman,</a:t>
            </a:r>
            <a:r>
              <a:rPr sz="2350" spc="-9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Alberto</a:t>
            </a:r>
            <a:r>
              <a:rPr sz="2350" spc="5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Lerner,</a:t>
            </a:r>
            <a:r>
              <a:rPr sz="2350" spc="5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Debby</a:t>
            </a:r>
            <a:r>
              <a:rPr sz="2350" spc="50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Wallach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7101" y="463058"/>
            <a:ext cx="36906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6905" algn="l"/>
              </a:tabLst>
            </a:pPr>
            <a:r>
              <a:rPr spc="-10" dirty="0"/>
              <a:t>Typical</a:t>
            </a:r>
            <a:r>
              <a:rPr dirty="0"/>
              <a:t>	</a:t>
            </a:r>
            <a:r>
              <a:rPr spc="-10" dirty="0"/>
              <a:t>Cluster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3299" y="1727200"/>
            <a:ext cx="13970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Lock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02500" y="1727200"/>
            <a:ext cx="13589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GFS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master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1727200"/>
            <a:ext cx="27813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Cluster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scheduling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master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0" y="5016500"/>
            <a:ext cx="1231900" cy="5715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ts val="1860"/>
              </a:lnSpc>
              <a:spcBef>
                <a:spcPts val="265"/>
              </a:spcBef>
            </a:pPr>
            <a:r>
              <a:rPr sz="1600" spc="-25" dirty="0">
                <a:solidFill>
                  <a:srgbClr val="FF0000"/>
                </a:solidFill>
                <a:latin typeface="Arial"/>
                <a:cs typeface="Arial"/>
              </a:rPr>
              <a:t>GFS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60"/>
              </a:lnSpc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chunkserver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299" y="35433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0" y="0"/>
                </a:moveTo>
                <a:lnTo>
                  <a:pt x="2590799" y="0"/>
                </a:lnTo>
                <a:lnTo>
                  <a:pt x="2590799" y="2590800"/>
                </a:lnTo>
                <a:lnTo>
                  <a:pt x="0" y="2590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2900" y="5003800"/>
            <a:ext cx="1066800" cy="5715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290830" marR="72390" indent="-220345">
              <a:lnSpc>
                <a:spcPts val="1800"/>
              </a:lnSpc>
              <a:spcBef>
                <a:spcPts val="450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Scheduler slave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600" y="5689600"/>
            <a:ext cx="2400300" cy="3429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Linux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1571" y="3206072"/>
            <a:ext cx="1080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Machine </a:t>
            </a:r>
            <a:r>
              <a:rPr sz="1800" spc="-50" dirty="0">
                <a:solidFill>
                  <a:srgbClr val="3333CC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6700" y="4864100"/>
            <a:ext cx="2603500" cy="0"/>
          </a:xfrm>
          <a:custGeom>
            <a:avLst/>
            <a:gdLst/>
            <a:ahLst/>
            <a:cxnLst/>
            <a:rect l="l" t="t" r="r" b="b"/>
            <a:pathLst>
              <a:path w="2603500">
                <a:moveTo>
                  <a:pt x="0" y="0"/>
                </a:moveTo>
                <a:lnTo>
                  <a:pt x="2603500" y="0"/>
                </a:lnTo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3699" y="4343400"/>
            <a:ext cx="1066800" cy="3302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229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User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FF0000"/>
                </a:solidFill>
                <a:latin typeface="Arial"/>
                <a:cs typeface="Arial"/>
              </a:rPr>
              <a:t>app2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000" y="3657600"/>
            <a:ext cx="825500" cy="5715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87960" marR="177165" indent="11430">
              <a:lnSpc>
                <a:spcPts val="1800"/>
              </a:lnSpc>
              <a:spcBef>
                <a:spcPts val="425"/>
              </a:spcBef>
            </a:pPr>
            <a:r>
              <a:rPr sz="1600" spc="-20" dirty="0">
                <a:solidFill>
                  <a:srgbClr val="FF0000"/>
                </a:solidFill>
                <a:latin typeface="Arial"/>
                <a:cs typeface="Arial"/>
              </a:rPr>
              <a:t>User app1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7199" y="3886200"/>
            <a:ext cx="965200" cy="5715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97485" marR="86995" indent="-107950">
              <a:lnSpc>
                <a:spcPts val="1800"/>
              </a:lnSpc>
              <a:spcBef>
                <a:spcPts val="425"/>
              </a:spcBef>
            </a:pPr>
            <a:r>
              <a:rPr sz="1600" spc="-35" dirty="0">
                <a:solidFill>
                  <a:srgbClr val="FF0000"/>
                </a:solidFill>
                <a:latin typeface="Arial"/>
                <a:cs typeface="Arial"/>
              </a:rPr>
              <a:t>BigTable </a:t>
            </a: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server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02300" y="4275688"/>
            <a:ext cx="482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333CC"/>
                </a:solidFill>
                <a:latin typeface="Arial"/>
                <a:cs typeface="Arial"/>
              </a:rPr>
              <a:t>…</a:t>
            </a:r>
            <a:endParaRPr sz="3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0400" y="4114800"/>
            <a:ext cx="825500" cy="5715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87960" marR="177165" indent="11430">
              <a:lnSpc>
                <a:spcPts val="1800"/>
              </a:lnSpc>
              <a:spcBef>
                <a:spcPts val="440"/>
              </a:spcBef>
            </a:pPr>
            <a:r>
              <a:rPr sz="1600" spc="-20" dirty="0">
                <a:solidFill>
                  <a:srgbClr val="FF0000"/>
                </a:solidFill>
                <a:latin typeface="Arial"/>
                <a:cs typeface="Arial"/>
              </a:rPr>
              <a:t>User app1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57699" y="3886200"/>
            <a:ext cx="977900" cy="5715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207010" marR="90170" indent="-107950">
              <a:lnSpc>
                <a:spcPts val="1800"/>
              </a:lnSpc>
              <a:spcBef>
                <a:spcPts val="425"/>
              </a:spcBef>
            </a:pPr>
            <a:r>
              <a:rPr sz="1600" spc="-35" dirty="0">
                <a:solidFill>
                  <a:srgbClr val="FF0000"/>
                </a:solidFill>
                <a:latin typeface="Arial"/>
                <a:cs typeface="Arial"/>
              </a:rPr>
              <a:t>BigTable </a:t>
            </a: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server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46900" y="1498600"/>
            <a:ext cx="1955800" cy="825500"/>
          </a:xfrm>
          <a:custGeom>
            <a:avLst/>
            <a:gdLst/>
            <a:ahLst/>
            <a:cxnLst/>
            <a:rect l="l" t="t" r="r" b="b"/>
            <a:pathLst>
              <a:path w="1955800" h="825500">
                <a:moveTo>
                  <a:pt x="0" y="0"/>
                </a:moveTo>
                <a:lnTo>
                  <a:pt x="1955800" y="0"/>
                </a:lnTo>
                <a:lnTo>
                  <a:pt x="1955800" y="825500"/>
                </a:lnTo>
                <a:lnTo>
                  <a:pt x="0" y="8255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CC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59300" y="1498600"/>
            <a:ext cx="1955800" cy="825500"/>
          </a:xfrm>
          <a:custGeom>
            <a:avLst/>
            <a:gdLst/>
            <a:ahLst/>
            <a:cxnLst/>
            <a:rect l="l" t="t" r="r" b="b"/>
            <a:pathLst>
              <a:path w="1955800" h="825500">
                <a:moveTo>
                  <a:pt x="0" y="0"/>
                </a:moveTo>
                <a:lnTo>
                  <a:pt x="1955800" y="0"/>
                </a:lnTo>
                <a:lnTo>
                  <a:pt x="1955800" y="825500"/>
                </a:lnTo>
                <a:lnTo>
                  <a:pt x="0" y="8255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CC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300" y="1498600"/>
            <a:ext cx="3276600" cy="825500"/>
          </a:xfrm>
          <a:custGeom>
            <a:avLst/>
            <a:gdLst/>
            <a:ahLst/>
            <a:cxnLst/>
            <a:rect l="l" t="t" r="r" b="b"/>
            <a:pathLst>
              <a:path w="3276600" h="825500">
                <a:moveTo>
                  <a:pt x="0" y="0"/>
                </a:moveTo>
                <a:lnTo>
                  <a:pt x="3276600" y="0"/>
                </a:lnTo>
                <a:lnTo>
                  <a:pt x="3276600" y="825500"/>
                </a:lnTo>
                <a:lnTo>
                  <a:pt x="0" y="8255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CC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692900" y="4102100"/>
            <a:ext cx="17780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BigTable</a:t>
            </a:r>
            <a:r>
              <a:rPr sz="18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master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2600" y="5016500"/>
            <a:ext cx="1231900" cy="5715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270" algn="ctr">
              <a:lnSpc>
                <a:spcPts val="1860"/>
              </a:lnSpc>
              <a:spcBef>
                <a:spcPts val="265"/>
              </a:spcBef>
            </a:pPr>
            <a:r>
              <a:rPr sz="1600" spc="-25" dirty="0">
                <a:solidFill>
                  <a:srgbClr val="FF0000"/>
                </a:solidFill>
                <a:latin typeface="Arial"/>
                <a:cs typeface="Arial"/>
              </a:rPr>
              <a:t>GFS</a:t>
            </a:r>
            <a:endParaRPr sz="1600">
              <a:latin typeface="Arial"/>
              <a:cs typeface="Arial"/>
            </a:endParaRPr>
          </a:p>
          <a:p>
            <a:pPr marL="1270" algn="ctr">
              <a:lnSpc>
                <a:spcPts val="1860"/>
              </a:lnSpc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chunkserver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09900" y="35433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0" y="0"/>
                </a:moveTo>
                <a:lnTo>
                  <a:pt x="2590799" y="0"/>
                </a:lnTo>
                <a:lnTo>
                  <a:pt x="2590799" y="2590800"/>
                </a:lnTo>
                <a:lnTo>
                  <a:pt x="0" y="2590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11500" y="5003800"/>
            <a:ext cx="1066800" cy="5715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292735" marR="71120" indent="-220345">
              <a:lnSpc>
                <a:spcPts val="1800"/>
              </a:lnSpc>
              <a:spcBef>
                <a:spcPts val="450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Scheduler slave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4200" y="5689600"/>
            <a:ext cx="2400300" cy="3429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Linux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01759" y="3206072"/>
            <a:ext cx="1080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Machine </a:t>
            </a:r>
            <a:r>
              <a:rPr sz="1800" spc="-50" dirty="0">
                <a:solidFill>
                  <a:srgbClr val="3333CC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35300" y="4864100"/>
            <a:ext cx="2603500" cy="0"/>
          </a:xfrm>
          <a:custGeom>
            <a:avLst/>
            <a:gdLst/>
            <a:ahLst/>
            <a:cxnLst/>
            <a:rect l="l" t="t" r="r" b="b"/>
            <a:pathLst>
              <a:path w="2603500">
                <a:moveTo>
                  <a:pt x="0" y="0"/>
                </a:moveTo>
                <a:lnTo>
                  <a:pt x="2603500" y="0"/>
                </a:lnTo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543800" y="5016500"/>
            <a:ext cx="1244600" cy="5715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270" algn="ctr">
              <a:lnSpc>
                <a:spcPts val="1860"/>
              </a:lnSpc>
              <a:spcBef>
                <a:spcPts val="265"/>
              </a:spcBef>
            </a:pPr>
            <a:r>
              <a:rPr sz="1600" spc="-25" dirty="0">
                <a:solidFill>
                  <a:srgbClr val="FF0000"/>
                </a:solidFill>
                <a:latin typeface="Arial"/>
                <a:cs typeface="Arial"/>
              </a:rPr>
              <a:t>GFS</a:t>
            </a:r>
            <a:endParaRPr sz="1600">
              <a:latin typeface="Arial"/>
              <a:cs typeface="Arial"/>
            </a:endParaRPr>
          </a:p>
          <a:p>
            <a:pPr marL="1270" algn="ctr">
              <a:lnSpc>
                <a:spcPts val="1860"/>
              </a:lnSpc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chunkserver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273800" y="35433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0" y="0"/>
                </a:moveTo>
                <a:lnTo>
                  <a:pt x="2590799" y="0"/>
                </a:lnTo>
                <a:lnTo>
                  <a:pt x="2590799" y="2590800"/>
                </a:lnTo>
                <a:lnTo>
                  <a:pt x="0" y="2590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362700" y="5003800"/>
            <a:ext cx="1066800" cy="5715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299085" marR="64769" indent="-220345">
              <a:lnSpc>
                <a:spcPts val="1800"/>
              </a:lnSpc>
              <a:spcBef>
                <a:spcPts val="450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Scheduler slave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75400" y="5689600"/>
            <a:ext cx="2413000" cy="342900"/>
          </a:xfrm>
          <a:prstGeom prst="rect">
            <a:avLst/>
          </a:prstGeom>
          <a:solidFill>
            <a:srgbClr val="CCCCFF"/>
          </a:solidFill>
          <a:ln w="25400">
            <a:solidFill>
              <a:srgbClr val="3333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Linux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40332" y="3206072"/>
            <a:ext cx="1118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Machine </a:t>
            </a:r>
            <a:r>
              <a:rPr sz="1800" spc="-50" dirty="0">
                <a:solidFill>
                  <a:srgbClr val="3333CC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286500" y="4864100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6200" y="0"/>
                </a:lnTo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5518" y="463058"/>
            <a:ext cx="46539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1400" algn="l"/>
              </a:tabLst>
            </a:pPr>
            <a:r>
              <a:rPr spc="-10" dirty="0"/>
              <a:t>BigTable</a:t>
            </a:r>
            <a:r>
              <a:rPr dirty="0"/>
              <a:t>	</a:t>
            </a:r>
            <a:r>
              <a:rPr spc="-10" dirty="0"/>
              <a:t>Overview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17547"/>
            <a:ext cx="7252334" cy="384619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Data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Implementation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Structure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30"/>
              </a:spcBef>
              <a:buChar char="–"/>
              <a:tabLst>
                <a:tab pos="755650" algn="l"/>
              </a:tabLst>
            </a:pPr>
            <a:r>
              <a:rPr sz="2800" spc="-25" dirty="0">
                <a:latin typeface="Arial"/>
                <a:cs typeface="Arial"/>
              </a:rPr>
              <a:t>Tablets,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compactions,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locality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groups,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…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Arial"/>
                <a:cs typeface="Arial"/>
              </a:rPr>
              <a:t>API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Details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3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Shared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logs,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compression,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replication,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…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Current/Future</a:t>
            </a:r>
            <a:r>
              <a:rPr sz="3200" spc="-20" dirty="0">
                <a:latin typeface="Arial"/>
                <a:cs typeface="Arial"/>
              </a:rPr>
              <a:t> Work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9666" y="463058"/>
            <a:ext cx="44056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9565" algn="l"/>
              </a:tabLst>
            </a:pPr>
            <a:r>
              <a:rPr dirty="0"/>
              <a:t>Basic</a:t>
            </a:r>
            <a:r>
              <a:rPr spc="-5" dirty="0"/>
              <a:t> </a:t>
            </a:r>
            <a:r>
              <a:rPr spc="-20" dirty="0"/>
              <a:t>Data</a:t>
            </a:r>
            <a:r>
              <a:rPr dirty="0"/>
              <a:t>	</a:t>
            </a:r>
            <a:r>
              <a:rPr spc="-10" dirty="0"/>
              <a:t>Model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62237" y="2738437"/>
            <a:ext cx="4886325" cy="2593975"/>
            <a:chOff x="2662237" y="2738437"/>
            <a:chExt cx="4886325" cy="2593975"/>
          </a:xfrm>
        </p:grpSpPr>
        <p:sp>
          <p:nvSpPr>
            <p:cNvPr id="4" name="object 4"/>
            <p:cNvSpPr/>
            <p:nvPr/>
          </p:nvSpPr>
          <p:spPr>
            <a:xfrm>
              <a:off x="3194050" y="3041650"/>
              <a:ext cx="4343400" cy="2286000"/>
            </a:xfrm>
            <a:custGeom>
              <a:avLst/>
              <a:gdLst/>
              <a:ahLst/>
              <a:cxnLst/>
              <a:rect l="l" t="t" r="r" b="b"/>
              <a:pathLst>
                <a:path w="4343400" h="2286000">
                  <a:moveTo>
                    <a:pt x="0" y="0"/>
                  </a:moveTo>
                  <a:lnTo>
                    <a:pt x="4343400" y="0"/>
                  </a:lnTo>
                  <a:lnTo>
                    <a:pt x="4343400" y="2285999"/>
                  </a:lnTo>
                  <a:lnTo>
                    <a:pt x="0" y="228599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0400" y="3638550"/>
              <a:ext cx="4343400" cy="0"/>
            </a:xfrm>
            <a:custGeom>
              <a:avLst/>
              <a:gdLst/>
              <a:ahLst/>
              <a:cxnLst/>
              <a:rect l="l" t="t" r="r" b="b"/>
              <a:pathLst>
                <a:path w="4343400">
                  <a:moveTo>
                    <a:pt x="0" y="0"/>
                  </a:moveTo>
                  <a:lnTo>
                    <a:pt x="4343400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0" y="4387850"/>
              <a:ext cx="4343400" cy="0"/>
            </a:xfrm>
            <a:custGeom>
              <a:avLst/>
              <a:gdLst/>
              <a:ahLst/>
              <a:cxnLst/>
              <a:rect l="l" t="t" r="r" b="b"/>
              <a:pathLst>
                <a:path w="4343400">
                  <a:moveTo>
                    <a:pt x="0" y="0"/>
                  </a:moveTo>
                  <a:lnTo>
                    <a:pt x="4343400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79950" y="3035300"/>
              <a:ext cx="0" cy="2286000"/>
            </a:xfrm>
            <a:custGeom>
              <a:avLst/>
              <a:gdLst/>
              <a:ahLst/>
              <a:cxnLst/>
              <a:rect l="l" t="t" r="r" b="b"/>
              <a:pathLst>
                <a:path h="2286000">
                  <a:moveTo>
                    <a:pt x="0" y="0"/>
                  </a:moveTo>
                  <a:lnTo>
                    <a:pt x="0" y="2285999"/>
                  </a:lnTo>
                </a:path>
              </a:pathLst>
            </a:custGeom>
            <a:ln w="9525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76950" y="3035300"/>
              <a:ext cx="0" cy="2286000"/>
            </a:xfrm>
            <a:custGeom>
              <a:avLst/>
              <a:gdLst/>
              <a:ahLst/>
              <a:cxnLst/>
              <a:rect l="l" t="t" r="r" b="b"/>
              <a:pathLst>
                <a:path h="2286000">
                  <a:moveTo>
                    <a:pt x="0" y="927099"/>
                  </a:moveTo>
                  <a:lnTo>
                    <a:pt x="0" y="2285999"/>
                  </a:lnTo>
                </a:path>
                <a:path h="2286000">
                  <a:moveTo>
                    <a:pt x="0" y="0"/>
                  </a:moveTo>
                  <a:lnTo>
                    <a:pt x="0" y="609599"/>
                  </a:lnTo>
                </a:path>
              </a:pathLst>
            </a:custGeom>
            <a:ln w="9525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67000" y="3990975"/>
              <a:ext cx="630555" cy="1905"/>
            </a:xfrm>
            <a:custGeom>
              <a:avLst/>
              <a:gdLst/>
              <a:ahLst/>
              <a:cxnLst/>
              <a:rect l="l" t="t" r="r" b="b"/>
              <a:pathLst>
                <a:path w="630554" h="1904">
                  <a:moveTo>
                    <a:pt x="0" y="0"/>
                  </a:moveTo>
                  <a:lnTo>
                    <a:pt x="625794" y="0"/>
                  </a:lnTo>
                  <a:lnTo>
                    <a:pt x="630556" y="0"/>
                  </a:lnTo>
                </a:path>
              </a:pathLst>
            </a:custGeom>
            <a:ln w="9524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00681" y="3971987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96" y="0"/>
                  </a:moveTo>
                  <a:lnTo>
                    <a:pt x="0" y="40957"/>
                  </a:lnTo>
                  <a:lnTo>
                    <a:pt x="41005" y="2057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03850" y="2743200"/>
              <a:ext cx="0" cy="520700"/>
            </a:xfrm>
            <a:custGeom>
              <a:avLst/>
              <a:gdLst/>
              <a:ahLst/>
              <a:cxnLst/>
              <a:rect l="l" t="t" r="r" b="b"/>
              <a:pathLst>
                <a:path h="520700">
                  <a:moveTo>
                    <a:pt x="0" y="0"/>
                  </a:moveTo>
                  <a:lnTo>
                    <a:pt x="0" y="513080"/>
                  </a:lnTo>
                  <a:lnTo>
                    <a:pt x="0" y="520700"/>
                  </a:lnTo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83371" y="3267075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0957" y="0"/>
                  </a:moveTo>
                  <a:lnTo>
                    <a:pt x="0" y="0"/>
                  </a:lnTo>
                  <a:lnTo>
                    <a:pt x="20478" y="40957"/>
                  </a:lnTo>
                  <a:lnTo>
                    <a:pt x="40957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61894" y="3833135"/>
            <a:ext cx="1588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  <a:hlinkClick r:id="rId2"/>
              </a:rPr>
              <a:t>“w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w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  <a:hlinkClick r:id="rId2"/>
              </a:rPr>
              <a:t>w.cnn.com”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0219" y="1190199"/>
            <a:ext cx="7823200" cy="216027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42265" indent="-342265" algn="ctr">
              <a:lnSpc>
                <a:spcPct val="100000"/>
              </a:lnSpc>
              <a:spcBef>
                <a:spcPts val="705"/>
              </a:spcBef>
              <a:buChar char="•"/>
              <a:tabLst>
                <a:tab pos="342265" algn="l"/>
                <a:tab pos="342900" algn="l"/>
              </a:tabLst>
            </a:pPr>
            <a:r>
              <a:rPr sz="3200" dirty="0">
                <a:latin typeface="Arial"/>
                <a:cs typeface="Arial"/>
              </a:rPr>
              <a:t>Distributed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multi-</a:t>
            </a:r>
            <a:r>
              <a:rPr sz="3200" dirty="0">
                <a:latin typeface="Arial"/>
                <a:cs typeface="Arial"/>
              </a:rPr>
              <a:t>dimensional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sparse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map</a:t>
            </a:r>
            <a:endParaRPr sz="3200">
              <a:latin typeface="Arial"/>
              <a:cs typeface="Arial"/>
            </a:endParaRPr>
          </a:p>
          <a:p>
            <a:pPr marL="8890" algn="ctr">
              <a:lnSpc>
                <a:spcPct val="100000"/>
              </a:lnSpc>
              <a:spcBef>
                <a:spcPts val="530"/>
              </a:spcBef>
            </a:pPr>
            <a:r>
              <a:rPr sz="2800" i="1" dirty="0">
                <a:latin typeface="Arial"/>
                <a:cs typeface="Arial"/>
              </a:rPr>
              <a:t>(row,</a:t>
            </a:r>
            <a:r>
              <a:rPr sz="2800" i="1" spc="-5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column,</a:t>
            </a:r>
            <a:r>
              <a:rPr sz="2800" i="1" spc="-4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timestamp)</a:t>
            </a:r>
            <a:r>
              <a:rPr sz="2800" i="1" spc="-35" dirty="0">
                <a:latin typeface="Arial"/>
                <a:cs typeface="Arial"/>
              </a:rPr>
              <a:t> </a:t>
            </a:r>
            <a:r>
              <a:rPr sz="2800" dirty="0">
                <a:latin typeface="Symbol"/>
                <a:cs typeface="Symbol"/>
              </a:rPr>
              <a:t>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Arial"/>
                <a:cs typeface="Arial"/>
              </a:rPr>
              <a:t>cell</a:t>
            </a:r>
            <a:r>
              <a:rPr sz="2800" i="1" spc="-30" dirty="0">
                <a:latin typeface="Arial"/>
                <a:cs typeface="Arial"/>
              </a:rPr>
              <a:t> </a:t>
            </a:r>
            <a:r>
              <a:rPr sz="2800" i="1" spc="-10" dirty="0">
                <a:latin typeface="Arial"/>
                <a:cs typeface="Arial"/>
              </a:rPr>
              <a:t>contents</a:t>
            </a:r>
            <a:endParaRPr sz="2800">
              <a:latin typeface="Arial"/>
              <a:cs typeface="Arial"/>
            </a:endParaRPr>
          </a:p>
          <a:p>
            <a:pPr marL="4382770">
              <a:lnSpc>
                <a:spcPct val="100000"/>
              </a:lnSpc>
              <a:spcBef>
                <a:spcPts val="1700"/>
              </a:spcBef>
              <a:tabLst>
                <a:tab pos="5728970" algn="l"/>
              </a:tabLst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“contents:”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Columns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Arial"/>
              <a:cs typeface="Arial"/>
            </a:endParaRPr>
          </a:p>
          <a:p>
            <a:pPr marL="1147445">
              <a:lnSpc>
                <a:spcPct val="100000"/>
              </a:lnSpc>
            </a:pP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Rows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7786" y="4471310"/>
            <a:ext cx="1355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Timestamps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902200" y="3632200"/>
            <a:ext cx="1827530" cy="640080"/>
            <a:chOff x="4902200" y="3632200"/>
            <a:chExt cx="1827530" cy="640080"/>
          </a:xfrm>
        </p:grpSpPr>
        <p:sp>
          <p:nvSpPr>
            <p:cNvPr id="17" name="object 17"/>
            <p:cNvSpPr/>
            <p:nvPr/>
          </p:nvSpPr>
          <p:spPr>
            <a:xfrm>
              <a:off x="5143500" y="3644900"/>
              <a:ext cx="939800" cy="317500"/>
            </a:xfrm>
            <a:custGeom>
              <a:avLst/>
              <a:gdLst/>
              <a:ahLst/>
              <a:cxnLst/>
              <a:rect l="l" t="t" r="r" b="b"/>
              <a:pathLst>
                <a:path w="939800" h="317500">
                  <a:moveTo>
                    <a:pt x="0" y="0"/>
                  </a:moveTo>
                  <a:lnTo>
                    <a:pt x="939800" y="0"/>
                  </a:lnTo>
                  <a:lnTo>
                    <a:pt x="939800" y="317500"/>
                  </a:lnTo>
                  <a:lnTo>
                    <a:pt x="0" y="317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0" y="3644900"/>
              <a:ext cx="939800" cy="317500"/>
            </a:xfrm>
            <a:custGeom>
              <a:avLst/>
              <a:gdLst/>
              <a:ahLst/>
              <a:cxnLst/>
              <a:rect l="l" t="t" r="r" b="b"/>
              <a:pathLst>
                <a:path w="939800" h="317500">
                  <a:moveTo>
                    <a:pt x="0" y="0"/>
                  </a:moveTo>
                  <a:lnTo>
                    <a:pt x="939800" y="0"/>
                  </a:lnTo>
                  <a:lnTo>
                    <a:pt x="939800" y="317500"/>
                  </a:lnTo>
                  <a:lnTo>
                    <a:pt x="0" y="3175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52830" y="3792992"/>
              <a:ext cx="572135" cy="6350"/>
            </a:xfrm>
            <a:custGeom>
              <a:avLst/>
              <a:gdLst/>
              <a:ahLst/>
              <a:cxnLst/>
              <a:rect l="l" t="t" r="r" b="b"/>
              <a:pathLst>
                <a:path w="572134" h="6350">
                  <a:moveTo>
                    <a:pt x="571819" y="5895"/>
                  </a:moveTo>
                  <a:lnTo>
                    <a:pt x="4762" y="4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08700" y="377248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1167" y="0"/>
                  </a:moveTo>
                  <a:lnTo>
                    <a:pt x="0" y="20055"/>
                  </a:lnTo>
                  <a:lnTo>
                    <a:pt x="40744" y="40956"/>
                  </a:lnTo>
                  <a:lnTo>
                    <a:pt x="411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14900" y="3835399"/>
              <a:ext cx="939800" cy="317500"/>
            </a:xfrm>
            <a:custGeom>
              <a:avLst/>
              <a:gdLst/>
              <a:ahLst/>
              <a:cxnLst/>
              <a:rect l="l" t="t" r="r" b="b"/>
              <a:pathLst>
                <a:path w="939800" h="317500">
                  <a:moveTo>
                    <a:pt x="939800" y="0"/>
                  </a:moveTo>
                  <a:lnTo>
                    <a:pt x="0" y="0"/>
                  </a:lnTo>
                  <a:lnTo>
                    <a:pt x="0" y="266700"/>
                  </a:lnTo>
                  <a:lnTo>
                    <a:pt x="0" y="317500"/>
                  </a:lnTo>
                  <a:lnTo>
                    <a:pt x="939800" y="317500"/>
                  </a:lnTo>
                  <a:lnTo>
                    <a:pt x="939800" y="266700"/>
                  </a:lnTo>
                  <a:lnTo>
                    <a:pt x="93980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14900" y="3835400"/>
              <a:ext cx="939800" cy="317500"/>
            </a:xfrm>
            <a:custGeom>
              <a:avLst/>
              <a:gdLst/>
              <a:ahLst/>
              <a:cxnLst/>
              <a:rect l="l" t="t" r="r" b="b"/>
              <a:pathLst>
                <a:path w="939800" h="317500">
                  <a:moveTo>
                    <a:pt x="0" y="0"/>
                  </a:moveTo>
                  <a:lnTo>
                    <a:pt x="939800" y="0"/>
                  </a:lnTo>
                  <a:lnTo>
                    <a:pt x="939800" y="317500"/>
                  </a:lnTo>
                  <a:lnTo>
                    <a:pt x="0" y="3175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924230" y="4012067"/>
              <a:ext cx="572135" cy="6350"/>
            </a:xfrm>
            <a:custGeom>
              <a:avLst/>
              <a:gdLst/>
              <a:ahLst/>
              <a:cxnLst/>
              <a:rect l="l" t="t" r="r" b="b"/>
              <a:pathLst>
                <a:path w="572135" h="6350">
                  <a:moveTo>
                    <a:pt x="571819" y="5895"/>
                  </a:moveTo>
                  <a:lnTo>
                    <a:pt x="4762" y="4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880100" y="3991556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1167" y="0"/>
                  </a:moveTo>
                  <a:lnTo>
                    <a:pt x="0" y="20055"/>
                  </a:lnTo>
                  <a:lnTo>
                    <a:pt x="40744" y="40956"/>
                  </a:lnTo>
                  <a:lnTo>
                    <a:pt x="411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36905" y="4251779"/>
              <a:ext cx="572135" cy="6350"/>
            </a:xfrm>
            <a:custGeom>
              <a:avLst/>
              <a:gdLst/>
              <a:ahLst/>
              <a:cxnLst/>
              <a:rect l="l" t="t" r="r" b="b"/>
              <a:pathLst>
                <a:path w="572135" h="6350">
                  <a:moveTo>
                    <a:pt x="571819" y="5895"/>
                  </a:moveTo>
                  <a:lnTo>
                    <a:pt x="4762" y="4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692775" y="4231269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1167" y="0"/>
                  </a:moveTo>
                  <a:lnTo>
                    <a:pt x="0" y="20055"/>
                  </a:lnTo>
                  <a:lnTo>
                    <a:pt x="40744" y="40956"/>
                  </a:lnTo>
                  <a:lnTo>
                    <a:pt x="411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064250" y="3580723"/>
            <a:ext cx="149415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6290">
              <a:lnSpc>
                <a:spcPct val="100000"/>
              </a:lnSpc>
              <a:spcBef>
                <a:spcPts val="100"/>
              </a:spcBef>
            </a:pPr>
            <a:r>
              <a:rPr sz="1800" i="1" spc="-25" dirty="0">
                <a:solidFill>
                  <a:srgbClr val="3333CC"/>
                </a:solidFill>
                <a:latin typeface="Arial"/>
                <a:cs typeface="Arial"/>
              </a:rPr>
              <a:t>t</a:t>
            </a:r>
            <a:r>
              <a:rPr sz="1800" i="1" spc="-37" baseline="-20833" dirty="0">
                <a:solidFill>
                  <a:srgbClr val="3333CC"/>
                </a:solidFill>
                <a:latin typeface="Arial"/>
                <a:cs typeface="Arial"/>
              </a:rPr>
              <a:t>3</a:t>
            </a:r>
            <a:endParaRPr sz="1800" baseline="-20833">
              <a:latin typeface="Arial"/>
              <a:cs typeface="Arial"/>
            </a:endParaRPr>
          </a:p>
          <a:p>
            <a:pPr marL="339725" marR="743585" indent="192405">
              <a:lnSpc>
                <a:spcPts val="1889"/>
              </a:lnSpc>
              <a:spcBef>
                <a:spcPts val="320"/>
              </a:spcBef>
            </a:pPr>
            <a:r>
              <a:rPr sz="2700" i="1" spc="-120" baseline="13888" dirty="0">
                <a:solidFill>
                  <a:srgbClr val="3333CC"/>
                </a:solidFill>
                <a:latin typeface="Arial"/>
                <a:cs typeface="Arial"/>
              </a:rPr>
              <a:t>t</a:t>
            </a:r>
            <a:r>
              <a:rPr sz="1200" i="1" spc="-80" dirty="0">
                <a:solidFill>
                  <a:srgbClr val="3333CC"/>
                </a:solidFill>
                <a:latin typeface="Arial"/>
                <a:cs typeface="Arial"/>
              </a:rPr>
              <a:t>11 </a:t>
            </a:r>
            <a:r>
              <a:rPr sz="2700" i="1" spc="-37" baseline="13888" dirty="0">
                <a:solidFill>
                  <a:srgbClr val="3333CC"/>
                </a:solidFill>
                <a:latin typeface="Arial"/>
                <a:cs typeface="Arial"/>
              </a:rPr>
              <a:t>t</a:t>
            </a:r>
            <a:r>
              <a:rPr sz="1200" i="1" spc="-25" dirty="0">
                <a:solidFill>
                  <a:srgbClr val="3333CC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86300" y="4102099"/>
            <a:ext cx="990600" cy="241300"/>
          </a:xfrm>
          <a:custGeom>
            <a:avLst/>
            <a:gdLst/>
            <a:ahLst/>
            <a:cxnLst/>
            <a:rect l="l" t="t" r="r" b="b"/>
            <a:pathLst>
              <a:path w="990600" h="241300">
                <a:moveTo>
                  <a:pt x="0" y="0"/>
                </a:moveTo>
                <a:lnTo>
                  <a:pt x="990600" y="0"/>
                </a:lnTo>
                <a:lnTo>
                  <a:pt x="990600" y="241299"/>
                </a:lnTo>
                <a:lnTo>
                  <a:pt x="0" y="24129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692650" y="4140200"/>
            <a:ext cx="971550" cy="243204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0" rIns="0" bIns="0" rtlCol="0">
            <a:spAutoFit/>
          </a:bodyPr>
          <a:lstStyle/>
          <a:p>
            <a:pPr marL="2540">
              <a:lnSpc>
                <a:spcPts val="1465"/>
              </a:lnSpc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“&lt;html&gt;…”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0" name="object 30"/>
          <p:cNvSpPr txBox="1"/>
          <p:nvPr/>
        </p:nvSpPr>
        <p:spPr>
          <a:xfrm>
            <a:off x="528319" y="5610230"/>
            <a:ext cx="66738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Good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match for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most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applications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547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Rows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20399"/>
            <a:ext cx="7904480" cy="30416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Name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an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arbitrary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string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3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Access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 data in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 row is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atomic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09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Row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creation is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implicit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upon storing </a:t>
            </a:r>
            <a:r>
              <a:rPr sz="2800" spc="-20" dirty="0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Rows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ordered </a:t>
            </a:r>
            <a:r>
              <a:rPr sz="3200" spc="-10" dirty="0">
                <a:latin typeface="Arial"/>
                <a:cs typeface="Arial"/>
              </a:rPr>
              <a:t>lexicographically</a:t>
            </a:r>
            <a:endParaRPr sz="3200">
              <a:latin typeface="Arial"/>
              <a:cs typeface="Arial"/>
            </a:endParaRPr>
          </a:p>
          <a:p>
            <a:pPr marL="755015" marR="5080" lvl="1" indent="-285750">
              <a:lnSpc>
                <a:spcPts val="3200"/>
              </a:lnSpc>
              <a:spcBef>
                <a:spcPts val="77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Rows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close together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lexicographically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usually </a:t>
            </a:r>
            <a:r>
              <a:rPr sz="2800" dirty="0">
                <a:latin typeface="Arial"/>
                <a:cs typeface="Arial"/>
              </a:rPr>
              <a:t>on one 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 small number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machines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878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Tablets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97030"/>
            <a:ext cx="7495540" cy="414083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4965" marR="1003935" indent="-342900">
              <a:lnSpc>
                <a:spcPts val="289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Large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broken into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tablets</a:t>
            </a:r>
            <a:r>
              <a:rPr sz="280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row </a:t>
            </a:r>
            <a:r>
              <a:rPr sz="2800" spc="-10" dirty="0">
                <a:latin typeface="Arial"/>
                <a:cs typeface="Arial"/>
              </a:rPr>
              <a:t>boundaries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85"/>
              </a:spcBef>
              <a:buChar char="–"/>
              <a:tabLst>
                <a:tab pos="755650" algn="l"/>
              </a:tabLst>
            </a:pPr>
            <a:r>
              <a:rPr sz="2400" spc="-25" dirty="0">
                <a:latin typeface="Arial"/>
                <a:cs typeface="Arial"/>
              </a:rPr>
              <a:t>Tablet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holds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contiguous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range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rows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2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Clients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 often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choose row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keys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achieve </a:t>
            </a:r>
            <a:r>
              <a:rPr sz="2000" spc="-10" dirty="0">
                <a:latin typeface="Arial"/>
                <a:cs typeface="Arial"/>
              </a:rPr>
              <a:t>locality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Aim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~100MB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200MB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data per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tablet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Serving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machine responsible for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~100 </a:t>
            </a:r>
            <a:r>
              <a:rPr sz="2800" spc="-10" dirty="0">
                <a:latin typeface="Arial"/>
                <a:cs typeface="Arial"/>
              </a:rPr>
              <a:t>tablets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Fast</a:t>
            </a:r>
            <a:r>
              <a:rPr sz="2400" spc="-10" dirty="0">
                <a:latin typeface="Arial"/>
                <a:cs typeface="Arial"/>
              </a:rPr>
              <a:t> recovery: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2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100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machines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each pick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up 1 tablet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failed </a:t>
            </a:r>
            <a:r>
              <a:rPr sz="2000" spc="-10" dirty="0">
                <a:latin typeface="Arial"/>
                <a:cs typeface="Arial"/>
              </a:rPr>
              <a:t>machine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Fine-</a:t>
            </a:r>
            <a:r>
              <a:rPr sz="2400" dirty="0">
                <a:latin typeface="Arial"/>
                <a:cs typeface="Arial"/>
              </a:rPr>
              <a:t>grained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load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balancing: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2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Migrate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tablets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away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overloaded </a:t>
            </a:r>
            <a:r>
              <a:rPr sz="2000" spc="-10" dirty="0">
                <a:latin typeface="Arial"/>
                <a:cs typeface="Arial"/>
              </a:rPr>
              <a:t>machine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6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Master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makes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load-balancing </a:t>
            </a:r>
            <a:r>
              <a:rPr sz="2000" spc="-10" dirty="0">
                <a:latin typeface="Arial"/>
                <a:cs typeface="Arial"/>
              </a:rPr>
              <a:t>decisions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8424" y="463058"/>
            <a:ext cx="44678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66340" algn="l"/>
              </a:tabLst>
            </a:pPr>
            <a:r>
              <a:rPr spc="-35" dirty="0"/>
              <a:t>Tablets</a:t>
            </a:r>
            <a:r>
              <a:rPr spc="-254" dirty="0"/>
              <a:t> </a:t>
            </a:r>
            <a:r>
              <a:rPr spc="-50" dirty="0"/>
              <a:t>&amp;</a:t>
            </a:r>
            <a:r>
              <a:rPr dirty="0"/>
              <a:t>	</a:t>
            </a:r>
            <a:r>
              <a:rPr spc="-10" dirty="0"/>
              <a:t>Splitting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43187" y="4154487"/>
            <a:ext cx="4429125" cy="1838325"/>
            <a:chOff x="2643187" y="4154487"/>
            <a:chExt cx="4429125" cy="1838325"/>
          </a:xfrm>
        </p:grpSpPr>
        <p:sp>
          <p:nvSpPr>
            <p:cNvPr id="4" name="object 4"/>
            <p:cNvSpPr/>
            <p:nvPr/>
          </p:nvSpPr>
          <p:spPr>
            <a:xfrm>
              <a:off x="2647950" y="4159250"/>
              <a:ext cx="4419600" cy="685800"/>
            </a:xfrm>
            <a:custGeom>
              <a:avLst/>
              <a:gdLst/>
              <a:ahLst/>
              <a:cxnLst/>
              <a:rect l="l" t="t" r="r" b="b"/>
              <a:pathLst>
                <a:path w="4419600" h="685800">
                  <a:moveTo>
                    <a:pt x="0" y="0"/>
                  </a:moveTo>
                  <a:lnTo>
                    <a:pt x="4419600" y="0"/>
                  </a:lnTo>
                  <a:lnTo>
                    <a:pt x="4419600" y="685800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47950" y="5302250"/>
              <a:ext cx="4419600" cy="685800"/>
            </a:xfrm>
            <a:custGeom>
              <a:avLst/>
              <a:gdLst/>
              <a:ahLst/>
              <a:cxnLst/>
              <a:rect l="l" t="t" r="r" b="b"/>
              <a:pathLst>
                <a:path w="4419600" h="685800">
                  <a:moveTo>
                    <a:pt x="0" y="0"/>
                  </a:moveTo>
                  <a:lnTo>
                    <a:pt x="4419600" y="0"/>
                  </a:lnTo>
                  <a:lnTo>
                    <a:pt x="4419600" y="685800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787775" y="3634698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62200" y="3962400"/>
            <a:ext cx="4914900" cy="2171700"/>
            <a:chOff x="2362200" y="3962400"/>
            <a:chExt cx="4914900" cy="2171700"/>
          </a:xfrm>
        </p:grpSpPr>
        <p:sp>
          <p:nvSpPr>
            <p:cNvPr id="8" name="object 8"/>
            <p:cNvSpPr/>
            <p:nvPr/>
          </p:nvSpPr>
          <p:spPr>
            <a:xfrm>
              <a:off x="2647950" y="4146550"/>
              <a:ext cx="4419600" cy="1828800"/>
            </a:xfrm>
            <a:custGeom>
              <a:avLst/>
              <a:gdLst/>
              <a:ahLst/>
              <a:cxnLst/>
              <a:rect l="l" t="t" r="r" b="b"/>
              <a:pathLst>
                <a:path w="4419600" h="1828800">
                  <a:moveTo>
                    <a:pt x="0" y="0"/>
                  </a:moveTo>
                  <a:lnTo>
                    <a:pt x="4419599" y="0"/>
                  </a:lnTo>
                  <a:lnTo>
                    <a:pt x="4419599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81250" y="3981450"/>
              <a:ext cx="4876800" cy="2133600"/>
            </a:xfrm>
            <a:custGeom>
              <a:avLst/>
              <a:gdLst/>
              <a:ahLst/>
              <a:cxnLst/>
              <a:rect l="l" t="t" r="r" b="b"/>
              <a:pathLst>
                <a:path w="4876800" h="2133600">
                  <a:moveTo>
                    <a:pt x="0" y="0"/>
                  </a:moveTo>
                  <a:lnTo>
                    <a:pt x="4876800" y="0"/>
                  </a:lnTo>
                  <a:lnTo>
                    <a:pt x="4876800" y="2133600"/>
                  </a:lnTo>
                  <a:lnTo>
                    <a:pt x="0" y="2133600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374900" y="1917700"/>
            <a:ext cx="4914900" cy="1485900"/>
            <a:chOff x="2374900" y="1917700"/>
            <a:chExt cx="4914900" cy="1485900"/>
          </a:xfrm>
        </p:grpSpPr>
        <p:sp>
          <p:nvSpPr>
            <p:cNvPr id="11" name="object 11"/>
            <p:cNvSpPr/>
            <p:nvPr/>
          </p:nvSpPr>
          <p:spPr>
            <a:xfrm>
              <a:off x="2393950" y="1936750"/>
              <a:ext cx="4876800" cy="1447800"/>
            </a:xfrm>
            <a:custGeom>
              <a:avLst/>
              <a:gdLst/>
              <a:ahLst/>
              <a:cxnLst/>
              <a:rect l="l" t="t" r="r" b="b"/>
              <a:pathLst>
                <a:path w="4876800" h="1447800">
                  <a:moveTo>
                    <a:pt x="0" y="0"/>
                  </a:moveTo>
                  <a:lnTo>
                    <a:pt x="4876800" y="0"/>
                  </a:lnTo>
                  <a:lnTo>
                    <a:pt x="4876800" y="144780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35250" y="2089150"/>
              <a:ext cx="4432300" cy="1143000"/>
            </a:xfrm>
            <a:custGeom>
              <a:avLst/>
              <a:gdLst/>
              <a:ahLst/>
              <a:cxnLst/>
              <a:rect l="l" t="t" r="r" b="b"/>
              <a:pathLst>
                <a:path w="4432300" h="1143000">
                  <a:moveTo>
                    <a:pt x="0" y="0"/>
                  </a:moveTo>
                  <a:lnTo>
                    <a:pt x="4432299" y="0"/>
                  </a:lnTo>
                  <a:lnTo>
                    <a:pt x="4432299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41600" y="2698750"/>
              <a:ext cx="4406900" cy="0"/>
            </a:xfrm>
            <a:custGeom>
              <a:avLst/>
              <a:gdLst/>
              <a:ahLst/>
              <a:cxnLst/>
              <a:rect l="l" t="t" r="r" b="b"/>
              <a:pathLst>
                <a:path w="4406900">
                  <a:moveTo>
                    <a:pt x="0" y="0"/>
                  </a:moveTo>
                  <a:lnTo>
                    <a:pt x="4406900" y="0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41600" y="2495550"/>
              <a:ext cx="4406900" cy="0"/>
            </a:xfrm>
            <a:custGeom>
              <a:avLst/>
              <a:gdLst/>
              <a:ahLst/>
              <a:cxnLst/>
              <a:rect l="l" t="t" r="r" b="b"/>
              <a:pathLst>
                <a:path w="4406900">
                  <a:moveTo>
                    <a:pt x="0" y="0"/>
                  </a:moveTo>
                  <a:lnTo>
                    <a:pt x="4406900" y="0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33937" y="2087562"/>
              <a:ext cx="1905" cy="1141730"/>
            </a:xfrm>
            <a:custGeom>
              <a:avLst/>
              <a:gdLst/>
              <a:ahLst/>
              <a:cxnLst/>
              <a:rect l="l" t="t" r="r" b="b"/>
              <a:pathLst>
                <a:path w="1904" h="1141730">
                  <a:moveTo>
                    <a:pt x="1587" y="0"/>
                  </a:moveTo>
                  <a:lnTo>
                    <a:pt x="0" y="1141413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94350" y="2082800"/>
              <a:ext cx="0" cy="1143000"/>
            </a:xfrm>
            <a:custGeom>
              <a:avLst/>
              <a:gdLst/>
              <a:ahLst/>
              <a:cxnLst/>
              <a:rect l="l" t="t" r="r" b="b"/>
              <a:pathLst>
                <a:path h="1143000">
                  <a:moveTo>
                    <a:pt x="0" y="0"/>
                  </a:moveTo>
                  <a:lnTo>
                    <a:pt x="0" y="1142999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38699" y="2514600"/>
              <a:ext cx="762000" cy="190500"/>
            </a:xfrm>
            <a:custGeom>
              <a:avLst/>
              <a:gdLst/>
              <a:ahLst/>
              <a:cxnLst/>
              <a:rect l="l" t="t" r="r" b="b"/>
              <a:pathLst>
                <a:path w="762000" h="190500">
                  <a:moveTo>
                    <a:pt x="0" y="0"/>
                  </a:moveTo>
                  <a:lnTo>
                    <a:pt x="762000" y="0"/>
                  </a:lnTo>
                  <a:lnTo>
                    <a:pt x="762000" y="190499"/>
                  </a:lnTo>
                  <a:lnTo>
                    <a:pt x="0" y="19049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15900" y="2445523"/>
            <a:ext cx="9290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“cnn.com”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81320" y="1529672"/>
            <a:ext cx="1105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“contents:”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47431" y="2494892"/>
            <a:ext cx="734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3333CC"/>
                </a:solidFill>
                <a:latin typeface="Arial"/>
                <a:cs typeface="Arial"/>
              </a:rPr>
              <a:t>“&lt;html&gt;…”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552700" y="1879600"/>
            <a:ext cx="2668905" cy="1354455"/>
            <a:chOff x="2552700" y="1879600"/>
            <a:chExt cx="2668905" cy="1354455"/>
          </a:xfrm>
        </p:grpSpPr>
        <p:sp>
          <p:nvSpPr>
            <p:cNvPr id="22" name="object 22"/>
            <p:cNvSpPr/>
            <p:nvPr/>
          </p:nvSpPr>
          <p:spPr>
            <a:xfrm>
              <a:off x="2552700" y="2597150"/>
              <a:ext cx="203200" cy="0"/>
            </a:xfrm>
            <a:custGeom>
              <a:avLst/>
              <a:gdLst/>
              <a:ahLst/>
              <a:cxnLst/>
              <a:rect l="l" t="t" r="r" b="b"/>
              <a:pathLst>
                <a:path w="203200">
                  <a:moveTo>
                    <a:pt x="0" y="0"/>
                  </a:moveTo>
                  <a:lnTo>
                    <a:pt x="195580" y="0"/>
                  </a:lnTo>
                  <a:lnTo>
                    <a:pt x="203200" y="0"/>
                  </a:lnTo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59075" y="257667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0" y="0"/>
                  </a:moveTo>
                  <a:lnTo>
                    <a:pt x="0" y="40957"/>
                  </a:lnTo>
                  <a:lnTo>
                    <a:pt x="40957" y="204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00650" y="189230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82892"/>
                  </a:lnTo>
                  <a:lnTo>
                    <a:pt x="0" y="292100"/>
                  </a:lnTo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80171" y="2187575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0957" y="0"/>
                  </a:moveTo>
                  <a:lnTo>
                    <a:pt x="0" y="0"/>
                  </a:lnTo>
                  <a:lnTo>
                    <a:pt x="20478" y="40957"/>
                  </a:lnTo>
                  <a:lnTo>
                    <a:pt x="40957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95650" y="187960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81305"/>
                  </a:lnTo>
                  <a:lnTo>
                    <a:pt x="0" y="292100"/>
                  </a:lnTo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275171" y="2174875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0957" y="0"/>
                  </a:moveTo>
                  <a:lnTo>
                    <a:pt x="0" y="0"/>
                  </a:lnTo>
                  <a:lnTo>
                    <a:pt x="20478" y="40957"/>
                  </a:lnTo>
                  <a:lnTo>
                    <a:pt x="40957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148012" y="2087562"/>
              <a:ext cx="1905" cy="1141730"/>
            </a:xfrm>
            <a:custGeom>
              <a:avLst/>
              <a:gdLst/>
              <a:ahLst/>
              <a:cxnLst/>
              <a:rect l="l" t="t" r="r" b="b"/>
              <a:pathLst>
                <a:path w="1905" h="1141730">
                  <a:moveTo>
                    <a:pt x="1587" y="0"/>
                  </a:moveTo>
                  <a:lnTo>
                    <a:pt x="0" y="1141413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60750" y="2082800"/>
              <a:ext cx="0" cy="1143000"/>
            </a:xfrm>
            <a:custGeom>
              <a:avLst/>
              <a:gdLst/>
              <a:ahLst/>
              <a:cxnLst/>
              <a:rect l="l" t="t" r="r" b="b"/>
              <a:pathLst>
                <a:path h="1143000">
                  <a:moveTo>
                    <a:pt x="0" y="0"/>
                  </a:moveTo>
                  <a:lnTo>
                    <a:pt x="0" y="1142999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49600" y="2514600"/>
              <a:ext cx="317500" cy="190500"/>
            </a:xfrm>
            <a:custGeom>
              <a:avLst/>
              <a:gdLst/>
              <a:ahLst/>
              <a:cxnLst/>
              <a:rect l="l" t="t" r="r" b="b"/>
              <a:pathLst>
                <a:path w="317500" h="190500">
                  <a:moveTo>
                    <a:pt x="0" y="0"/>
                  </a:moveTo>
                  <a:lnTo>
                    <a:pt x="317500" y="0"/>
                  </a:lnTo>
                  <a:lnTo>
                    <a:pt x="317500" y="190499"/>
                  </a:lnTo>
                  <a:lnTo>
                    <a:pt x="0" y="19049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715016" y="1515385"/>
            <a:ext cx="1182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“language:”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61506" y="2494892"/>
            <a:ext cx="287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3333CC"/>
                </a:solidFill>
                <a:latin typeface="Arial"/>
                <a:cs typeface="Arial"/>
              </a:rPr>
              <a:t>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6296" y="2851237"/>
            <a:ext cx="1979295" cy="81534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“cnn.com/sports.html”</a:t>
            </a:r>
            <a:endParaRPr sz="1600">
              <a:latin typeface="Arial"/>
              <a:cs typeface="Arial"/>
            </a:endParaRPr>
          </a:p>
          <a:p>
            <a:pPr marL="326390">
              <a:lnSpc>
                <a:spcPct val="100000"/>
              </a:lnSpc>
              <a:spcBef>
                <a:spcPts val="1130"/>
              </a:spcBef>
            </a:pP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Tablets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7090" y="5772923"/>
            <a:ext cx="21602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“zuppa.com/menu.html”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1343" y="4541023"/>
            <a:ext cx="20643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spc="5" dirty="0">
                <a:solidFill>
                  <a:srgbClr val="3333CC"/>
                </a:solidFill>
                <a:latin typeface="Arial"/>
                <a:cs typeface="Arial"/>
              </a:rPr>
              <a:t>“yahoo</a:t>
            </a:r>
            <a:r>
              <a:rPr sz="1600" dirty="0">
                <a:solidFill>
                  <a:srgbClr val="3333CC"/>
                </a:solidFill>
                <a:latin typeface="Arial"/>
                <a:cs typeface="Arial"/>
              </a:rPr>
              <a:t>.</a:t>
            </a:r>
            <a:r>
              <a:rPr sz="1600" spc="-355" dirty="0">
                <a:solidFill>
                  <a:srgbClr val="3333CC"/>
                </a:solidFill>
                <a:latin typeface="Arial"/>
                <a:cs typeface="Arial"/>
              </a:rPr>
              <a:t>c</a:t>
            </a:r>
            <a:r>
              <a:rPr sz="4200" spc="-3659" baseline="-34722" dirty="0">
                <a:solidFill>
                  <a:srgbClr val="3333CC"/>
                </a:solidFill>
                <a:latin typeface="Arial"/>
                <a:cs typeface="Arial"/>
              </a:rPr>
              <a:t>…</a:t>
            </a:r>
            <a:r>
              <a:rPr sz="1600" spc="5" dirty="0">
                <a:solidFill>
                  <a:srgbClr val="3333CC"/>
                </a:solidFill>
                <a:latin typeface="Arial"/>
                <a:cs typeface="Arial"/>
              </a:rPr>
              <a:t>om</a:t>
            </a:r>
            <a:r>
              <a:rPr sz="1600" dirty="0">
                <a:solidFill>
                  <a:srgbClr val="3333CC"/>
                </a:solidFill>
                <a:latin typeface="Arial"/>
                <a:cs typeface="Arial"/>
              </a:rPr>
              <a:t>/</a:t>
            </a:r>
            <a:r>
              <a:rPr sz="1600" spc="5" dirty="0">
                <a:solidFill>
                  <a:srgbClr val="3333CC"/>
                </a:solidFill>
                <a:latin typeface="Arial"/>
                <a:cs typeface="Arial"/>
              </a:rPr>
              <a:t>kids</a:t>
            </a:r>
            <a:r>
              <a:rPr sz="1600" dirty="0">
                <a:solidFill>
                  <a:srgbClr val="3333CC"/>
                </a:solidFill>
                <a:latin typeface="Arial"/>
                <a:cs typeface="Arial"/>
              </a:rPr>
              <a:t>.</a:t>
            </a:r>
            <a:r>
              <a:rPr sz="1600" spc="5" dirty="0">
                <a:solidFill>
                  <a:srgbClr val="3333CC"/>
                </a:solidFill>
                <a:latin typeface="Arial"/>
                <a:cs typeface="Arial"/>
              </a:rPr>
              <a:t>h</a:t>
            </a:r>
            <a:r>
              <a:rPr sz="1600" dirty="0">
                <a:solidFill>
                  <a:srgbClr val="3333CC"/>
                </a:solidFill>
                <a:latin typeface="Arial"/>
                <a:cs typeface="Arial"/>
              </a:rPr>
              <a:t>t</a:t>
            </a:r>
            <a:r>
              <a:rPr sz="1600" spc="5" dirty="0">
                <a:solidFill>
                  <a:srgbClr val="3333CC"/>
                </a:solidFill>
                <a:latin typeface="Arial"/>
                <a:cs typeface="Arial"/>
              </a:rPr>
              <a:t>ml”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6148" y="5099823"/>
            <a:ext cx="21824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“yahoo.com/kids.html\0”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50912" y="5346705"/>
            <a:ext cx="3810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…</a:t>
            </a:r>
            <a:endParaRPr sz="2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6197" y="4109223"/>
            <a:ext cx="129032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80"/>
              </a:lnSpc>
              <a:spcBef>
                <a:spcPts val="100"/>
              </a:spcBef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“website.com”</a:t>
            </a:r>
            <a:endParaRPr sz="1600">
              <a:latin typeface="Arial"/>
              <a:cs typeface="Arial"/>
            </a:endParaRPr>
          </a:p>
          <a:p>
            <a:pPr marL="747395">
              <a:lnSpc>
                <a:spcPts val="3020"/>
              </a:lnSpc>
            </a:pP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…</a:t>
            </a:r>
            <a:endParaRPr sz="2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6544" y="2013723"/>
            <a:ext cx="940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“aaa.com”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374900" y="3987800"/>
            <a:ext cx="4914900" cy="2171700"/>
            <a:chOff x="2374900" y="3987800"/>
            <a:chExt cx="4914900" cy="2171700"/>
          </a:xfrm>
        </p:grpSpPr>
        <p:sp>
          <p:nvSpPr>
            <p:cNvPr id="41" name="object 41"/>
            <p:cNvSpPr/>
            <p:nvPr/>
          </p:nvSpPr>
          <p:spPr>
            <a:xfrm>
              <a:off x="3148012" y="4165600"/>
              <a:ext cx="0" cy="1824355"/>
            </a:xfrm>
            <a:custGeom>
              <a:avLst/>
              <a:gdLst/>
              <a:ahLst/>
              <a:cxnLst/>
              <a:rect l="l" t="t" r="r" b="b"/>
              <a:pathLst>
                <a:path h="1824354">
                  <a:moveTo>
                    <a:pt x="0" y="1111250"/>
                  </a:moveTo>
                  <a:lnTo>
                    <a:pt x="0" y="1824037"/>
                  </a:lnTo>
                </a:path>
                <a:path h="1824354">
                  <a:moveTo>
                    <a:pt x="0" y="0"/>
                  </a:moveTo>
                  <a:lnTo>
                    <a:pt x="0" y="704850"/>
                  </a:lnTo>
                </a:path>
              </a:pathLst>
            </a:custGeom>
            <a:ln w="12700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460750" y="4165600"/>
              <a:ext cx="0" cy="1816100"/>
            </a:xfrm>
            <a:custGeom>
              <a:avLst/>
              <a:gdLst/>
              <a:ahLst/>
              <a:cxnLst/>
              <a:rect l="l" t="t" r="r" b="b"/>
              <a:pathLst>
                <a:path h="1816100">
                  <a:moveTo>
                    <a:pt x="0" y="1111250"/>
                  </a:moveTo>
                  <a:lnTo>
                    <a:pt x="0" y="1816100"/>
                  </a:lnTo>
                </a:path>
                <a:path h="1816100">
                  <a:moveTo>
                    <a:pt x="0" y="0"/>
                  </a:moveTo>
                  <a:lnTo>
                    <a:pt x="0" y="704850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833937" y="4165600"/>
              <a:ext cx="0" cy="1798955"/>
            </a:xfrm>
            <a:custGeom>
              <a:avLst/>
              <a:gdLst/>
              <a:ahLst/>
              <a:cxnLst/>
              <a:rect l="l" t="t" r="r" b="b"/>
              <a:pathLst>
                <a:path h="1798954">
                  <a:moveTo>
                    <a:pt x="0" y="1111249"/>
                  </a:moveTo>
                  <a:lnTo>
                    <a:pt x="0" y="1798637"/>
                  </a:lnTo>
                </a:path>
                <a:path h="1798954">
                  <a:moveTo>
                    <a:pt x="0" y="0"/>
                  </a:moveTo>
                  <a:lnTo>
                    <a:pt x="0" y="704849"/>
                  </a:lnTo>
                </a:path>
              </a:pathLst>
            </a:custGeom>
            <a:ln w="12699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94350" y="4165600"/>
              <a:ext cx="0" cy="1816100"/>
            </a:xfrm>
            <a:custGeom>
              <a:avLst/>
              <a:gdLst/>
              <a:ahLst/>
              <a:cxnLst/>
              <a:rect l="l" t="t" r="r" b="b"/>
              <a:pathLst>
                <a:path h="1816100">
                  <a:moveTo>
                    <a:pt x="0" y="1111250"/>
                  </a:moveTo>
                  <a:lnTo>
                    <a:pt x="0" y="1816100"/>
                  </a:lnTo>
                </a:path>
                <a:path h="1816100">
                  <a:moveTo>
                    <a:pt x="0" y="0"/>
                  </a:moveTo>
                  <a:lnTo>
                    <a:pt x="0" y="704850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901950" y="4870450"/>
              <a:ext cx="2819400" cy="406400"/>
            </a:xfrm>
            <a:custGeom>
              <a:avLst/>
              <a:gdLst/>
              <a:ahLst/>
              <a:cxnLst/>
              <a:rect l="l" t="t" r="r" b="b"/>
              <a:pathLst>
                <a:path w="2819400" h="406400">
                  <a:moveTo>
                    <a:pt x="0" y="0"/>
                  </a:moveTo>
                  <a:lnTo>
                    <a:pt x="2819400" y="0"/>
                  </a:lnTo>
                  <a:lnTo>
                    <a:pt x="2819400" y="406400"/>
                  </a:lnTo>
                  <a:lnTo>
                    <a:pt x="0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901950" y="4870450"/>
              <a:ext cx="2819400" cy="406400"/>
            </a:xfrm>
            <a:custGeom>
              <a:avLst/>
              <a:gdLst/>
              <a:ahLst/>
              <a:cxnLst/>
              <a:rect l="l" t="t" r="r" b="b"/>
              <a:pathLst>
                <a:path w="2819400" h="406400">
                  <a:moveTo>
                    <a:pt x="0" y="0"/>
                  </a:moveTo>
                  <a:lnTo>
                    <a:pt x="2819400" y="0"/>
                  </a:lnTo>
                  <a:lnTo>
                    <a:pt x="2819400" y="406400"/>
                  </a:lnTo>
                  <a:lnTo>
                    <a:pt x="0" y="406400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93950" y="4006850"/>
              <a:ext cx="4876800" cy="990600"/>
            </a:xfrm>
            <a:custGeom>
              <a:avLst/>
              <a:gdLst/>
              <a:ahLst/>
              <a:cxnLst/>
              <a:rect l="l" t="t" r="r" b="b"/>
              <a:pathLst>
                <a:path w="4876800" h="990600">
                  <a:moveTo>
                    <a:pt x="0" y="0"/>
                  </a:moveTo>
                  <a:lnTo>
                    <a:pt x="4876800" y="0"/>
                  </a:lnTo>
                  <a:lnTo>
                    <a:pt x="4876800" y="9906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393950" y="5149850"/>
              <a:ext cx="4876800" cy="990600"/>
            </a:xfrm>
            <a:custGeom>
              <a:avLst/>
              <a:gdLst/>
              <a:ahLst/>
              <a:cxnLst/>
              <a:rect l="l" t="t" r="r" b="b"/>
              <a:pathLst>
                <a:path w="4876800" h="990600">
                  <a:moveTo>
                    <a:pt x="0" y="0"/>
                  </a:moveTo>
                  <a:lnTo>
                    <a:pt x="4876800" y="0"/>
                  </a:lnTo>
                  <a:lnTo>
                    <a:pt x="4876800" y="9906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1480">
              <a:lnSpc>
                <a:spcPct val="100000"/>
              </a:lnSpc>
              <a:spcBef>
                <a:spcPts val="100"/>
              </a:spcBef>
            </a:pPr>
            <a:r>
              <a:rPr dirty="0"/>
              <a:t>System</a:t>
            </a:r>
            <a:r>
              <a:rPr spc="-20" dirty="0"/>
              <a:t> </a:t>
            </a:r>
            <a:r>
              <a:rPr spc="-10" dirty="0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19899" y="5105400"/>
            <a:ext cx="14097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Lock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0900" y="2362200"/>
            <a:ext cx="17272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Bigtable</a:t>
            </a:r>
            <a:r>
              <a:rPr sz="1800" spc="-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66FF33"/>
                </a:solidFill>
                <a:latin typeface="Arial"/>
                <a:cs typeface="Arial"/>
              </a:rPr>
              <a:t>master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099" y="3733800"/>
            <a:ext cx="2273300" cy="3683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280"/>
              </a:spcBef>
            </a:pP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Bigtable</a:t>
            </a:r>
            <a:r>
              <a:rPr sz="1800" spc="-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tablet</a:t>
            </a:r>
            <a:r>
              <a:rPr sz="1800" spc="-10" dirty="0">
                <a:solidFill>
                  <a:srgbClr val="66FF33"/>
                </a:solidFill>
                <a:latin typeface="Arial"/>
                <a:cs typeface="Arial"/>
              </a:rPr>
              <a:t> server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11900" y="3746500"/>
            <a:ext cx="2286000" cy="381000"/>
          </a:xfrm>
          <a:custGeom>
            <a:avLst/>
            <a:gdLst/>
            <a:ahLst/>
            <a:cxnLst/>
            <a:rect l="l" t="t" r="r" b="b"/>
            <a:pathLst>
              <a:path w="2286000" h="381000">
                <a:moveTo>
                  <a:pt x="0" y="0"/>
                </a:moveTo>
                <a:lnTo>
                  <a:pt x="2286000" y="0"/>
                </a:lnTo>
                <a:lnTo>
                  <a:pt x="2286000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71635" y="3775985"/>
            <a:ext cx="2173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Bigtable</a:t>
            </a:r>
            <a:r>
              <a:rPr sz="1800" spc="-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tablet</a:t>
            </a:r>
            <a:r>
              <a:rPr sz="1800" spc="-10" dirty="0">
                <a:solidFill>
                  <a:srgbClr val="66FF33"/>
                </a:solidFill>
                <a:latin typeface="Arial"/>
                <a:cs typeface="Arial"/>
              </a:rPr>
              <a:t> server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2299" y="3733800"/>
            <a:ext cx="22860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Bigtable</a:t>
            </a:r>
            <a:r>
              <a:rPr sz="1800" spc="-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tablet</a:t>
            </a:r>
            <a:r>
              <a:rPr sz="1800" spc="-10" dirty="0">
                <a:solidFill>
                  <a:srgbClr val="66FF33"/>
                </a:solidFill>
                <a:latin typeface="Arial"/>
                <a:cs typeface="Arial"/>
              </a:rPr>
              <a:t> server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8499" y="5105400"/>
            <a:ext cx="5969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345"/>
              </a:spcBef>
            </a:pPr>
            <a:r>
              <a:rPr sz="1800" spc="-25" dirty="0">
                <a:solidFill>
                  <a:srgbClr val="FF0000"/>
                </a:solidFill>
                <a:latin typeface="Arial"/>
                <a:cs typeface="Arial"/>
              </a:rPr>
              <a:t>GFS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0700" y="5105400"/>
            <a:ext cx="2806700" cy="381000"/>
          </a:xfrm>
          <a:prstGeom prst="rect">
            <a:avLst/>
          </a:prstGeom>
          <a:ln w="25400">
            <a:solidFill>
              <a:srgbClr val="3333CC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Cluster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scheduling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95950" y="3761698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98561" y="5512710"/>
            <a:ext cx="2453005" cy="5664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400050">
              <a:lnSpc>
                <a:spcPts val="2100"/>
              </a:lnSpc>
              <a:spcBef>
                <a:spcPts val="22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holds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metadata,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handles</a:t>
            </a:r>
            <a:r>
              <a:rPr sz="1800" spc="5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master-election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83812" y="5665110"/>
            <a:ext cx="2249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holds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tablet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data,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808080"/>
                </a:solidFill>
                <a:latin typeface="Arial"/>
                <a:cs typeface="Arial"/>
              </a:rPr>
              <a:t>logs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468" y="5665110"/>
            <a:ext cx="2808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handles</a:t>
            </a:r>
            <a:r>
              <a:rPr sz="1800" spc="-6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failover,</a:t>
            </a:r>
            <a:r>
              <a:rPr sz="1800" spc="-5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monitoring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6717" y="2728235"/>
            <a:ext cx="2573655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549275" marR="5080" indent="-537210">
              <a:lnSpc>
                <a:spcPts val="2100"/>
              </a:lnSpc>
              <a:spcBef>
                <a:spcPts val="219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performs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metadata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ops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808080"/>
                </a:solidFill>
                <a:latin typeface="Arial"/>
                <a:cs typeface="Arial"/>
              </a:rPr>
              <a:t>+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load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balancing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84271" y="4247473"/>
            <a:ext cx="1207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serves</a:t>
            </a:r>
            <a:r>
              <a:rPr sz="1800" spc="-1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808080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39737" y="1219200"/>
            <a:ext cx="8549640" cy="4178935"/>
            <a:chOff x="439737" y="1219200"/>
            <a:chExt cx="8549640" cy="4178935"/>
          </a:xfrm>
        </p:grpSpPr>
        <p:sp>
          <p:nvSpPr>
            <p:cNvPr id="18" name="object 18"/>
            <p:cNvSpPr/>
            <p:nvPr/>
          </p:nvSpPr>
          <p:spPr>
            <a:xfrm>
              <a:off x="7172325" y="2303462"/>
              <a:ext cx="8890" cy="1285875"/>
            </a:xfrm>
            <a:custGeom>
              <a:avLst/>
              <a:gdLst/>
              <a:ahLst/>
              <a:cxnLst/>
              <a:rect l="l" t="t" r="r" b="b"/>
              <a:pathLst>
                <a:path w="8890" h="1285875">
                  <a:moveTo>
                    <a:pt x="0" y="0"/>
                  </a:moveTo>
                  <a:lnTo>
                    <a:pt x="8574" y="1276205"/>
                  </a:lnTo>
                  <a:lnTo>
                    <a:pt x="8638" y="128573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17154" y="3592996"/>
              <a:ext cx="128270" cy="128270"/>
            </a:xfrm>
            <a:custGeom>
              <a:avLst/>
              <a:gdLst/>
              <a:ahLst/>
              <a:cxnLst/>
              <a:rect l="l" t="t" r="r" b="b"/>
              <a:pathLst>
                <a:path w="128270" h="128270">
                  <a:moveTo>
                    <a:pt x="127674" y="0"/>
                  </a:moveTo>
                  <a:lnTo>
                    <a:pt x="0" y="858"/>
                  </a:lnTo>
                  <a:lnTo>
                    <a:pt x="64695" y="128103"/>
                  </a:lnTo>
                  <a:lnTo>
                    <a:pt x="12767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4500" y="4743450"/>
              <a:ext cx="8089900" cy="0"/>
            </a:xfrm>
            <a:custGeom>
              <a:avLst/>
              <a:gdLst/>
              <a:ahLst/>
              <a:cxnLst/>
              <a:rect l="l" t="t" r="r" b="b"/>
              <a:pathLst>
                <a:path w="8089900">
                  <a:moveTo>
                    <a:pt x="0" y="0"/>
                  </a:moveTo>
                  <a:lnTo>
                    <a:pt x="8089900" y="0"/>
                  </a:lnTo>
                </a:path>
              </a:pathLst>
            </a:custGeom>
            <a:ln w="9525">
              <a:solidFill>
                <a:srgbClr val="FF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341406" y="2295525"/>
              <a:ext cx="635635" cy="3038475"/>
            </a:xfrm>
            <a:custGeom>
              <a:avLst/>
              <a:gdLst/>
              <a:ahLst/>
              <a:cxnLst/>
              <a:rect l="l" t="t" r="r" b="b"/>
              <a:pathLst>
                <a:path w="635634" h="3038475">
                  <a:moveTo>
                    <a:pt x="0" y="0"/>
                  </a:moveTo>
                  <a:lnTo>
                    <a:pt x="33687" y="36643"/>
                  </a:lnTo>
                  <a:lnTo>
                    <a:pt x="67289" y="73392"/>
                  </a:lnTo>
                  <a:lnTo>
                    <a:pt x="100684" y="110350"/>
                  </a:lnTo>
                  <a:lnTo>
                    <a:pt x="133753" y="147623"/>
                  </a:lnTo>
                  <a:lnTo>
                    <a:pt x="166374" y="185314"/>
                  </a:lnTo>
                  <a:lnTo>
                    <a:pt x="198429" y="223529"/>
                  </a:lnTo>
                  <a:lnTo>
                    <a:pt x="229796" y="262373"/>
                  </a:lnTo>
                  <a:lnTo>
                    <a:pt x="260355" y="301950"/>
                  </a:lnTo>
                  <a:lnTo>
                    <a:pt x="289986" y="342365"/>
                  </a:lnTo>
                  <a:lnTo>
                    <a:pt x="318569" y="383722"/>
                  </a:lnTo>
                  <a:lnTo>
                    <a:pt x="345984" y="426127"/>
                  </a:lnTo>
                  <a:lnTo>
                    <a:pt x="372110" y="469685"/>
                  </a:lnTo>
                  <a:lnTo>
                    <a:pt x="396828" y="514499"/>
                  </a:lnTo>
                  <a:lnTo>
                    <a:pt x="420016" y="560675"/>
                  </a:lnTo>
                  <a:lnTo>
                    <a:pt x="441555" y="608318"/>
                  </a:lnTo>
                  <a:lnTo>
                    <a:pt x="459259" y="651586"/>
                  </a:lnTo>
                  <a:lnTo>
                    <a:pt x="475909" y="695921"/>
                  </a:lnTo>
                  <a:lnTo>
                    <a:pt x="491539" y="741268"/>
                  </a:lnTo>
                  <a:lnTo>
                    <a:pt x="506180" y="787570"/>
                  </a:lnTo>
                  <a:lnTo>
                    <a:pt x="519866" y="834770"/>
                  </a:lnTo>
                  <a:lnTo>
                    <a:pt x="532630" y="882813"/>
                  </a:lnTo>
                  <a:lnTo>
                    <a:pt x="544504" y="931641"/>
                  </a:lnTo>
                  <a:lnTo>
                    <a:pt x="555520" y="981198"/>
                  </a:lnTo>
                  <a:lnTo>
                    <a:pt x="565712" y="1031428"/>
                  </a:lnTo>
                  <a:lnTo>
                    <a:pt x="575112" y="1082275"/>
                  </a:lnTo>
                  <a:lnTo>
                    <a:pt x="583753" y="1133682"/>
                  </a:lnTo>
                  <a:lnTo>
                    <a:pt x="591668" y="1185592"/>
                  </a:lnTo>
                  <a:lnTo>
                    <a:pt x="598890" y="1237950"/>
                  </a:lnTo>
                  <a:lnTo>
                    <a:pt x="605450" y="1290699"/>
                  </a:lnTo>
                  <a:lnTo>
                    <a:pt x="611383" y="1343782"/>
                  </a:lnTo>
                  <a:lnTo>
                    <a:pt x="616720" y="1397144"/>
                  </a:lnTo>
                  <a:lnTo>
                    <a:pt x="621494" y="1450727"/>
                  </a:lnTo>
                  <a:lnTo>
                    <a:pt x="625228" y="1499778"/>
                  </a:lnTo>
                  <a:lnTo>
                    <a:pt x="628368" y="1550695"/>
                  </a:lnTo>
                  <a:lnTo>
                    <a:pt x="630917" y="1603202"/>
                  </a:lnTo>
                  <a:lnTo>
                    <a:pt x="632875" y="1657021"/>
                  </a:lnTo>
                  <a:lnTo>
                    <a:pt x="634244" y="1711875"/>
                  </a:lnTo>
                  <a:lnTo>
                    <a:pt x="635025" y="1767487"/>
                  </a:lnTo>
                  <a:lnTo>
                    <a:pt x="635218" y="1823580"/>
                  </a:lnTo>
                  <a:lnTo>
                    <a:pt x="634825" y="1879876"/>
                  </a:lnTo>
                  <a:lnTo>
                    <a:pt x="633847" y="1936098"/>
                  </a:lnTo>
                  <a:lnTo>
                    <a:pt x="632286" y="1991969"/>
                  </a:lnTo>
                  <a:lnTo>
                    <a:pt x="630142" y="2047212"/>
                  </a:lnTo>
                  <a:lnTo>
                    <a:pt x="627416" y="2101549"/>
                  </a:lnTo>
                  <a:lnTo>
                    <a:pt x="624109" y="2154704"/>
                  </a:lnTo>
                  <a:lnTo>
                    <a:pt x="620223" y="2206399"/>
                  </a:lnTo>
                  <a:lnTo>
                    <a:pt x="615759" y="2256357"/>
                  </a:lnTo>
                  <a:lnTo>
                    <a:pt x="610718" y="2304300"/>
                  </a:lnTo>
                  <a:lnTo>
                    <a:pt x="605101" y="2349952"/>
                  </a:lnTo>
                  <a:lnTo>
                    <a:pt x="598909" y="2393035"/>
                  </a:lnTo>
                  <a:lnTo>
                    <a:pt x="592143" y="2433273"/>
                  </a:lnTo>
                  <a:lnTo>
                    <a:pt x="578990" y="2497528"/>
                  </a:lnTo>
                  <a:lnTo>
                    <a:pt x="563933" y="2556759"/>
                  </a:lnTo>
                  <a:lnTo>
                    <a:pt x="547029" y="2611309"/>
                  </a:lnTo>
                  <a:lnTo>
                    <a:pt x="528336" y="2661523"/>
                  </a:lnTo>
                  <a:lnTo>
                    <a:pt x="507912" y="2707746"/>
                  </a:lnTo>
                  <a:lnTo>
                    <a:pt x="485813" y="2750322"/>
                  </a:lnTo>
                  <a:lnTo>
                    <a:pt x="462098" y="2789597"/>
                  </a:lnTo>
                  <a:lnTo>
                    <a:pt x="436824" y="2825913"/>
                  </a:lnTo>
                  <a:lnTo>
                    <a:pt x="410048" y="2859617"/>
                  </a:lnTo>
                  <a:lnTo>
                    <a:pt x="381829" y="2891052"/>
                  </a:lnTo>
                  <a:lnTo>
                    <a:pt x="352223" y="2920564"/>
                  </a:lnTo>
                  <a:lnTo>
                    <a:pt x="311398" y="2953677"/>
                  </a:lnTo>
                  <a:lnTo>
                    <a:pt x="267151" y="2979971"/>
                  </a:lnTo>
                  <a:lnTo>
                    <a:pt x="219934" y="3000521"/>
                  </a:lnTo>
                  <a:lnTo>
                    <a:pt x="170200" y="3016404"/>
                  </a:lnTo>
                  <a:lnTo>
                    <a:pt x="118404" y="3028697"/>
                  </a:lnTo>
                  <a:lnTo>
                    <a:pt x="64999" y="3038475"/>
                  </a:lnTo>
                  <a:lnTo>
                    <a:pt x="53293" y="3038475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263860" y="5271218"/>
              <a:ext cx="135255" cy="127000"/>
            </a:xfrm>
            <a:custGeom>
              <a:avLst/>
              <a:gdLst/>
              <a:ahLst/>
              <a:cxnLst/>
              <a:rect l="l" t="t" r="r" b="b"/>
              <a:pathLst>
                <a:path w="135254" h="127000">
                  <a:moveTo>
                    <a:pt x="118520" y="0"/>
                  </a:moveTo>
                  <a:lnTo>
                    <a:pt x="0" y="79559"/>
                  </a:lnTo>
                  <a:lnTo>
                    <a:pt x="134759" y="126639"/>
                  </a:lnTo>
                  <a:lnTo>
                    <a:pt x="1185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93545" y="1970087"/>
              <a:ext cx="1379220" cy="478155"/>
            </a:xfrm>
            <a:custGeom>
              <a:avLst/>
              <a:gdLst/>
              <a:ahLst/>
              <a:cxnLst/>
              <a:rect l="l" t="t" r="r" b="b"/>
              <a:pathLst>
                <a:path w="1379220" h="478155">
                  <a:moveTo>
                    <a:pt x="1378716" y="0"/>
                  </a:moveTo>
                  <a:lnTo>
                    <a:pt x="9000" y="474410"/>
                  </a:lnTo>
                  <a:lnTo>
                    <a:pt x="0" y="477528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68900" y="2388678"/>
              <a:ext cx="141605" cy="120650"/>
            </a:xfrm>
            <a:custGeom>
              <a:avLst/>
              <a:gdLst/>
              <a:ahLst/>
              <a:cxnLst/>
              <a:rect l="l" t="t" r="r" b="b"/>
              <a:pathLst>
                <a:path w="141604" h="120650">
                  <a:moveTo>
                    <a:pt x="99752" y="0"/>
                  </a:moveTo>
                  <a:lnTo>
                    <a:pt x="0" y="102109"/>
                  </a:lnTo>
                  <a:lnTo>
                    <a:pt x="141538" y="120646"/>
                  </a:lnTo>
                  <a:lnTo>
                    <a:pt x="9975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69289" y="2282825"/>
              <a:ext cx="1298575" cy="1322070"/>
            </a:xfrm>
            <a:custGeom>
              <a:avLst/>
              <a:gdLst/>
              <a:ahLst/>
              <a:cxnLst/>
              <a:rect l="l" t="t" r="r" b="b"/>
              <a:pathLst>
                <a:path w="1298575" h="1322070">
                  <a:moveTo>
                    <a:pt x="1298222" y="0"/>
                  </a:moveTo>
                  <a:lnTo>
                    <a:pt x="6673" y="1315138"/>
                  </a:lnTo>
                  <a:lnTo>
                    <a:pt x="0" y="1321934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76862" y="3563049"/>
              <a:ext cx="135255" cy="135890"/>
            </a:xfrm>
            <a:custGeom>
              <a:avLst/>
              <a:gdLst/>
              <a:ahLst/>
              <a:cxnLst/>
              <a:rect l="l" t="t" r="r" b="b"/>
              <a:pathLst>
                <a:path w="135254" h="135889">
                  <a:moveTo>
                    <a:pt x="43912" y="0"/>
                  </a:moveTo>
                  <a:lnTo>
                    <a:pt x="0" y="135825"/>
                  </a:lnTo>
                  <a:lnTo>
                    <a:pt x="135008" y="89461"/>
                  </a:lnTo>
                  <a:lnTo>
                    <a:pt x="439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705599" y="1231900"/>
              <a:ext cx="1562100" cy="381000"/>
            </a:xfrm>
            <a:custGeom>
              <a:avLst/>
              <a:gdLst/>
              <a:ahLst/>
              <a:cxnLst/>
              <a:rect l="l" t="t" r="r" b="b"/>
              <a:pathLst>
                <a:path w="1562100" h="381000">
                  <a:moveTo>
                    <a:pt x="0" y="0"/>
                  </a:moveTo>
                  <a:lnTo>
                    <a:pt x="1562100" y="0"/>
                  </a:lnTo>
                  <a:lnTo>
                    <a:pt x="15621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38633" y="4247473"/>
            <a:ext cx="1207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serves</a:t>
            </a:r>
            <a:r>
              <a:rPr sz="1800" spc="-1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808080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6133" y="4247473"/>
            <a:ext cx="1207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serves</a:t>
            </a:r>
            <a:r>
              <a:rPr sz="1800" spc="-1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808080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674" y="1487219"/>
            <a:ext cx="1737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66FF33"/>
                </a:solidFill>
                <a:latin typeface="Arial"/>
                <a:cs typeface="Arial"/>
              </a:rPr>
              <a:t>Bigtable</a:t>
            </a:r>
            <a:r>
              <a:rPr sz="2400" spc="-1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6FF33"/>
                </a:solidFill>
                <a:latin typeface="Arial"/>
                <a:cs typeface="Arial"/>
              </a:rPr>
              <a:t>Cell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92899" y="1266147"/>
            <a:ext cx="158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Bigtable</a:t>
            </a:r>
            <a:r>
              <a:rPr sz="1800" spc="-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66FF33"/>
                </a:solidFill>
                <a:latin typeface="Arial"/>
                <a:cs typeface="Arial"/>
              </a:rPr>
              <a:t>client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80199" y="1625600"/>
            <a:ext cx="1612900" cy="647700"/>
          </a:xfrm>
          <a:custGeom>
            <a:avLst/>
            <a:gdLst/>
            <a:ahLst/>
            <a:cxnLst/>
            <a:rect l="l" t="t" r="r" b="b"/>
            <a:pathLst>
              <a:path w="1612900" h="647700">
                <a:moveTo>
                  <a:pt x="0" y="0"/>
                </a:moveTo>
                <a:lnTo>
                  <a:pt x="1612900" y="0"/>
                </a:lnTo>
                <a:lnTo>
                  <a:pt x="1612900" y="647700"/>
                </a:lnTo>
                <a:lnTo>
                  <a:pt x="0" y="6477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692899" y="1651910"/>
            <a:ext cx="1587500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81965" marR="74295" indent="-400685">
              <a:lnSpc>
                <a:spcPts val="2100"/>
              </a:lnSpc>
              <a:spcBef>
                <a:spcPts val="219"/>
              </a:spcBef>
            </a:pPr>
            <a:r>
              <a:rPr sz="1800" dirty="0">
                <a:solidFill>
                  <a:srgbClr val="66FF33"/>
                </a:solidFill>
                <a:latin typeface="Arial"/>
                <a:cs typeface="Arial"/>
              </a:rPr>
              <a:t>Bigtable</a:t>
            </a:r>
            <a:r>
              <a:rPr sz="1800" spc="-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66FF33"/>
                </a:solidFill>
                <a:latin typeface="Arial"/>
                <a:cs typeface="Arial"/>
              </a:rPr>
              <a:t>client library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4" name="object 34"/>
          <p:cNvSpPr txBox="1"/>
          <p:nvPr/>
        </p:nvSpPr>
        <p:spPr>
          <a:xfrm>
            <a:off x="7916726" y="2731410"/>
            <a:ext cx="737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Open()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19614" y="2861585"/>
            <a:ext cx="1029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read/write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92229" y="1782085"/>
            <a:ext cx="141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metadata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808080"/>
                </a:solidFill>
                <a:latin typeface="Arial"/>
                <a:cs typeface="Arial"/>
              </a:rPr>
              <a:t>ops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0385">
              <a:lnSpc>
                <a:spcPct val="100000"/>
              </a:lnSpc>
              <a:spcBef>
                <a:spcPts val="100"/>
              </a:spcBef>
            </a:pPr>
            <a:r>
              <a:rPr dirty="0"/>
              <a:t>Locating</a:t>
            </a:r>
            <a:r>
              <a:rPr spc="-85" dirty="0"/>
              <a:t> </a:t>
            </a:r>
            <a:r>
              <a:rPr spc="-70" dirty="0"/>
              <a:t>Tablets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4965" marR="158115" indent="-342900">
              <a:lnSpc>
                <a:spcPts val="253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Since</a:t>
            </a:r>
            <a:r>
              <a:rPr spc="-30" dirty="0"/>
              <a:t> </a:t>
            </a:r>
            <a:r>
              <a:rPr dirty="0"/>
              <a:t>tablets</a:t>
            </a:r>
            <a:r>
              <a:rPr spc="-20" dirty="0"/>
              <a:t> </a:t>
            </a:r>
            <a:r>
              <a:rPr dirty="0"/>
              <a:t>move</a:t>
            </a:r>
            <a:r>
              <a:rPr spc="-20" dirty="0"/>
              <a:t> </a:t>
            </a:r>
            <a:r>
              <a:rPr dirty="0"/>
              <a:t>around</a:t>
            </a:r>
            <a:r>
              <a:rPr spc="-15" dirty="0"/>
              <a:t> </a:t>
            </a:r>
            <a:r>
              <a:rPr dirty="0"/>
              <a:t>from</a:t>
            </a:r>
            <a:r>
              <a:rPr spc="-25" dirty="0"/>
              <a:t> </a:t>
            </a:r>
            <a:r>
              <a:rPr dirty="0"/>
              <a:t>server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server,</a:t>
            </a:r>
            <a:r>
              <a:rPr spc="-20" dirty="0"/>
              <a:t> </a:t>
            </a:r>
            <a:r>
              <a:rPr dirty="0"/>
              <a:t>given</a:t>
            </a:r>
            <a:r>
              <a:rPr spc="-15" dirty="0"/>
              <a:t> </a:t>
            </a:r>
            <a:r>
              <a:rPr spc="-50" dirty="0"/>
              <a:t>a </a:t>
            </a:r>
            <a:r>
              <a:rPr dirty="0"/>
              <a:t>row,</a:t>
            </a:r>
            <a:r>
              <a:rPr spc="-40" dirty="0"/>
              <a:t> </a:t>
            </a:r>
            <a:r>
              <a:rPr dirty="0"/>
              <a:t>how</a:t>
            </a:r>
            <a:r>
              <a:rPr spc="-20" dirty="0"/>
              <a:t> </a:t>
            </a:r>
            <a:r>
              <a:rPr dirty="0"/>
              <a:t>do</a:t>
            </a:r>
            <a:r>
              <a:rPr spc="-20" dirty="0"/>
              <a:t> </a:t>
            </a:r>
            <a:r>
              <a:rPr dirty="0"/>
              <a:t>clients</a:t>
            </a:r>
            <a:r>
              <a:rPr spc="-30" dirty="0"/>
              <a:t> </a:t>
            </a:r>
            <a:r>
              <a:rPr dirty="0"/>
              <a:t>find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right</a:t>
            </a:r>
            <a:r>
              <a:rPr spc="-25" dirty="0"/>
              <a:t> </a:t>
            </a:r>
            <a:r>
              <a:rPr spc="-10" dirty="0"/>
              <a:t>machine?</a:t>
            </a:r>
          </a:p>
          <a:p>
            <a:pPr marL="755650" lvl="1" indent="-286385">
              <a:lnSpc>
                <a:spcPct val="100000"/>
              </a:lnSpc>
              <a:spcBef>
                <a:spcPts val="9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Need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find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whose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row range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covers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target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row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600"/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/>
              <a:t>One</a:t>
            </a:r>
            <a:r>
              <a:rPr spc="-30" dirty="0"/>
              <a:t> </a:t>
            </a:r>
            <a:r>
              <a:rPr dirty="0"/>
              <a:t>approach:</a:t>
            </a:r>
            <a:r>
              <a:rPr spc="-25" dirty="0"/>
              <a:t> </a:t>
            </a:r>
            <a:r>
              <a:rPr dirty="0"/>
              <a:t>could</a:t>
            </a:r>
            <a:r>
              <a:rPr spc="-20" dirty="0"/>
              <a:t> </a:t>
            </a:r>
            <a:r>
              <a:rPr dirty="0"/>
              <a:t>use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BigTable </a:t>
            </a:r>
            <a:r>
              <a:rPr spc="-10" dirty="0"/>
              <a:t>master</a:t>
            </a:r>
          </a:p>
          <a:p>
            <a:pPr marL="755015" marR="749300" lvl="1" indent="-285750">
              <a:lnSpc>
                <a:spcPts val="2080"/>
              </a:lnSpc>
              <a:spcBef>
                <a:spcPts val="459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Central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server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almost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certainly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would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 bottleneck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large system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–"/>
            </a:pPr>
            <a:endParaRPr sz="2900"/>
          </a:p>
          <a:p>
            <a:pPr marL="354965" marR="5080" indent="-342900">
              <a:lnSpc>
                <a:spcPts val="253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/>
              <a:t>Instead:</a:t>
            </a:r>
            <a:r>
              <a:rPr spc="-20" dirty="0"/>
              <a:t> </a:t>
            </a:r>
            <a:r>
              <a:rPr dirty="0"/>
              <a:t>store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5" dirty="0"/>
              <a:t> </a:t>
            </a:r>
            <a:r>
              <a:rPr dirty="0"/>
              <a:t>tables</a:t>
            </a:r>
            <a:r>
              <a:rPr spc="-10" dirty="0"/>
              <a:t> </a:t>
            </a:r>
            <a:r>
              <a:rPr dirty="0"/>
              <a:t>containing</a:t>
            </a:r>
            <a:r>
              <a:rPr spc="-5" dirty="0"/>
              <a:t> </a:t>
            </a:r>
            <a:r>
              <a:rPr dirty="0"/>
              <a:t>tablet</a:t>
            </a:r>
            <a:r>
              <a:rPr spc="-10" dirty="0"/>
              <a:t> </a:t>
            </a:r>
            <a:r>
              <a:rPr dirty="0"/>
              <a:t>location</a:t>
            </a:r>
            <a:r>
              <a:rPr spc="-5" dirty="0"/>
              <a:t> </a:t>
            </a:r>
            <a:r>
              <a:rPr spc="-20" dirty="0"/>
              <a:t>info </a:t>
            </a:r>
            <a:r>
              <a:rPr dirty="0"/>
              <a:t>in</a:t>
            </a:r>
            <a:r>
              <a:rPr spc="-40" dirty="0"/>
              <a:t> </a:t>
            </a:r>
            <a:r>
              <a:rPr spc="-20" dirty="0"/>
              <a:t>BigTable</a:t>
            </a:r>
            <a:r>
              <a:rPr spc="-35" dirty="0"/>
              <a:t> </a:t>
            </a:r>
            <a:r>
              <a:rPr dirty="0"/>
              <a:t>cell</a:t>
            </a:r>
            <a:r>
              <a:rPr spc="-35" dirty="0"/>
              <a:t> </a:t>
            </a:r>
            <a:r>
              <a:rPr spc="-10" dirty="0"/>
              <a:t>itself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724" y="6260150"/>
            <a:ext cx="2235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0435">
              <a:lnSpc>
                <a:spcPct val="100000"/>
              </a:lnSpc>
              <a:spcBef>
                <a:spcPts val="100"/>
              </a:spcBef>
            </a:pPr>
            <a:r>
              <a:rPr dirty="0"/>
              <a:t>Locating</a:t>
            </a:r>
            <a:r>
              <a:rPr spc="-204" dirty="0"/>
              <a:t> </a:t>
            </a:r>
            <a:r>
              <a:rPr spc="-35" dirty="0"/>
              <a:t>Tablets</a:t>
            </a:r>
            <a:r>
              <a:rPr spc="-135" dirty="0"/>
              <a:t> </a:t>
            </a:r>
            <a:r>
              <a:rPr spc="-10" dirty="0"/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0219" y="1399638"/>
            <a:ext cx="7927340" cy="178625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Our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approach: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3-level hierarchical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lookup scheme for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tablets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Location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FF0000"/>
                </a:solidFill>
                <a:latin typeface="Arial"/>
                <a:cs typeface="Arial"/>
              </a:rPr>
              <a:t>ip:port</a:t>
            </a:r>
            <a:r>
              <a:rPr sz="1800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relevant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server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7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1st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level: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bootstrapped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lock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service,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points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owner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META0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2nd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level: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META0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owner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appropriate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META1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tablet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7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3rd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level:</a:t>
            </a:r>
            <a:r>
              <a:rPr sz="1800" spc="-10" dirty="0">
                <a:latin typeface="Arial"/>
                <a:cs typeface="Arial"/>
              </a:rPr>
              <a:t> META1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table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holds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locations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tablets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other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tables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7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600" spc="-10" dirty="0">
                <a:latin typeface="Arial"/>
                <a:cs typeface="Arial"/>
              </a:rPr>
              <a:t>META1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table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itself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split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into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multiple</a:t>
            </a:r>
            <a:r>
              <a:rPr sz="1600" spc="-10" dirty="0">
                <a:latin typeface="Arial"/>
                <a:cs typeface="Arial"/>
              </a:rPr>
              <a:t> tablets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8850" y="4641850"/>
            <a:ext cx="1181100" cy="1138555"/>
          </a:xfrm>
          <a:custGeom>
            <a:avLst/>
            <a:gdLst/>
            <a:ahLst/>
            <a:cxnLst/>
            <a:rect l="l" t="t" r="r" b="b"/>
            <a:pathLst>
              <a:path w="1181100" h="1138554">
                <a:moveTo>
                  <a:pt x="1008131" y="166691"/>
                </a:moveTo>
                <a:lnTo>
                  <a:pt x="1040995" y="201030"/>
                </a:lnTo>
                <a:lnTo>
                  <a:pt x="1070400" y="237234"/>
                </a:lnTo>
                <a:lnTo>
                  <a:pt x="1096345" y="275094"/>
                </a:lnTo>
                <a:lnTo>
                  <a:pt x="1118831" y="314405"/>
                </a:lnTo>
                <a:lnTo>
                  <a:pt x="1137857" y="354958"/>
                </a:lnTo>
                <a:lnTo>
                  <a:pt x="1153425" y="396548"/>
                </a:lnTo>
                <a:lnTo>
                  <a:pt x="1165532" y="438965"/>
                </a:lnTo>
                <a:lnTo>
                  <a:pt x="1174181" y="482004"/>
                </a:lnTo>
                <a:lnTo>
                  <a:pt x="1179370" y="525458"/>
                </a:lnTo>
                <a:lnTo>
                  <a:pt x="1181099" y="569118"/>
                </a:lnTo>
                <a:lnTo>
                  <a:pt x="1179370" y="612779"/>
                </a:lnTo>
                <a:lnTo>
                  <a:pt x="1174181" y="656232"/>
                </a:lnTo>
                <a:lnTo>
                  <a:pt x="1165532" y="699271"/>
                </a:lnTo>
                <a:lnTo>
                  <a:pt x="1153425" y="741689"/>
                </a:lnTo>
                <a:lnTo>
                  <a:pt x="1137857" y="783278"/>
                </a:lnTo>
                <a:lnTo>
                  <a:pt x="1118831" y="823832"/>
                </a:lnTo>
                <a:lnTo>
                  <a:pt x="1096345" y="863142"/>
                </a:lnTo>
                <a:lnTo>
                  <a:pt x="1070400" y="901003"/>
                </a:lnTo>
                <a:lnTo>
                  <a:pt x="1040995" y="937207"/>
                </a:lnTo>
                <a:lnTo>
                  <a:pt x="1008131" y="971546"/>
                </a:lnTo>
                <a:lnTo>
                  <a:pt x="972499" y="1003217"/>
                </a:lnTo>
                <a:lnTo>
                  <a:pt x="934932" y="1031555"/>
                </a:lnTo>
                <a:lnTo>
                  <a:pt x="895646" y="1056558"/>
                </a:lnTo>
                <a:lnTo>
                  <a:pt x="854855" y="1078228"/>
                </a:lnTo>
                <a:lnTo>
                  <a:pt x="812774" y="1096564"/>
                </a:lnTo>
                <a:lnTo>
                  <a:pt x="769619" y="1111566"/>
                </a:lnTo>
                <a:lnTo>
                  <a:pt x="725604" y="1123235"/>
                </a:lnTo>
                <a:lnTo>
                  <a:pt x="680944" y="1131569"/>
                </a:lnTo>
                <a:lnTo>
                  <a:pt x="635854" y="1136570"/>
                </a:lnTo>
                <a:lnTo>
                  <a:pt x="590550" y="1138237"/>
                </a:lnTo>
                <a:lnTo>
                  <a:pt x="545245" y="1136570"/>
                </a:lnTo>
                <a:lnTo>
                  <a:pt x="500155" y="1131569"/>
                </a:lnTo>
                <a:lnTo>
                  <a:pt x="455495" y="1123235"/>
                </a:lnTo>
                <a:lnTo>
                  <a:pt x="411480" y="1111566"/>
                </a:lnTo>
                <a:lnTo>
                  <a:pt x="368325" y="1096564"/>
                </a:lnTo>
                <a:lnTo>
                  <a:pt x="326244" y="1078228"/>
                </a:lnTo>
                <a:lnTo>
                  <a:pt x="285453" y="1056558"/>
                </a:lnTo>
                <a:lnTo>
                  <a:pt x="246167" y="1031555"/>
                </a:lnTo>
                <a:lnTo>
                  <a:pt x="208600" y="1003217"/>
                </a:lnTo>
                <a:lnTo>
                  <a:pt x="172968" y="971546"/>
                </a:lnTo>
                <a:lnTo>
                  <a:pt x="140104" y="937207"/>
                </a:lnTo>
                <a:lnTo>
                  <a:pt x="110699" y="901003"/>
                </a:lnTo>
                <a:lnTo>
                  <a:pt x="84754" y="863142"/>
                </a:lnTo>
                <a:lnTo>
                  <a:pt x="62268" y="823832"/>
                </a:lnTo>
                <a:lnTo>
                  <a:pt x="43241" y="783278"/>
                </a:lnTo>
                <a:lnTo>
                  <a:pt x="27674" y="741689"/>
                </a:lnTo>
                <a:lnTo>
                  <a:pt x="15567" y="699271"/>
                </a:lnTo>
                <a:lnTo>
                  <a:pt x="6918" y="656232"/>
                </a:lnTo>
                <a:lnTo>
                  <a:pt x="1729" y="612779"/>
                </a:lnTo>
                <a:lnTo>
                  <a:pt x="0" y="569118"/>
                </a:lnTo>
                <a:lnTo>
                  <a:pt x="1729" y="525458"/>
                </a:lnTo>
                <a:lnTo>
                  <a:pt x="6918" y="482004"/>
                </a:lnTo>
                <a:lnTo>
                  <a:pt x="15567" y="438965"/>
                </a:lnTo>
                <a:lnTo>
                  <a:pt x="27674" y="396548"/>
                </a:lnTo>
                <a:lnTo>
                  <a:pt x="43241" y="354958"/>
                </a:lnTo>
                <a:lnTo>
                  <a:pt x="62268" y="314405"/>
                </a:lnTo>
                <a:lnTo>
                  <a:pt x="84754" y="275094"/>
                </a:lnTo>
                <a:lnTo>
                  <a:pt x="110699" y="237234"/>
                </a:lnTo>
                <a:lnTo>
                  <a:pt x="140104" y="201030"/>
                </a:lnTo>
                <a:lnTo>
                  <a:pt x="172968" y="166691"/>
                </a:lnTo>
                <a:lnTo>
                  <a:pt x="208600" y="135019"/>
                </a:lnTo>
                <a:lnTo>
                  <a:pt x="246167" y="106682"/>
                </a:lnTo>
                <a:lnTo>
                  <a:pt x="285453" y="81678"/>
                </a:lnTo>
                <a:lnTo>
                  <a:pt x="326244" y="60008"/>
                </a:lnTo>
                <a:lnTo>
                  <a:pt x="368325" y="41672"/>
                </a:lnTo>
                <a:lnTo>
                  <a:pt x="411480" y="26670"/>
                </a:lnTo>
                <a:lnTo>
                  <a:pt x="455495" y="15002"/>
                </a:lnTo>
                <a:lnTo>
                  <a:pt x="500155" y="6667"/>
                </a:lnTo>
                <a:lnTo>
                  <a:pt x="545245" y="1666"/>
                </a:lnTo>
                <a:lnTo>
                  <a:pt x="590550" y="0"/>
                </a:lnTo>
                <a:lnTo>
                  <a:pt x="635854" y="1666"/>
                </a:lnTo>
                <a:lnTo>
                  <a:pt x="680944" y="6667"/>
                </a:lnTo>
                <a:lnTo>
                  <a:pt x="725604" y="15002"/>
                </a:lnTo>
                <a:lnTo>
                  <a:pt x="769619" y="26670"/>
                </a:lnTo>
                <a:lnTo>
                  <a:pt x="812774" y="41672"/>
                </a:lnTo>
                <a:lnTo>
                  <a:pt x="854855" y="60008"/>
                </a:lnTo>
                <a:lnTo>
                  <a:pt x="895646" y="81678"/>
                </a:lnTo>
                <a:lnTo>
                  <a:pt x="934932" y="106682"/>
                </a:lnTo>
                <a:lnTo>
                  <a:pt x="972499" y="135019"/>
                </a:lnTo>
                <a:lnTo>
                  <a:pt x="1008131" y="166691"/>
                </a:lnTo>
                <a:close/>
              </a:path>
            </a:pathLst>
          </a:custGeom>
          <a:ln w="25399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47464" y="4784048"/>
            <a:ext cx="1003935" cy="83311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8905" marR="5080" indent="-116839">
              <a:lnSpc>
                <a:spcPts val="2100"/>
              </a:lnSpc>
              <a:spcBef>
                <a:spcPts val="219"/>
              </a:spcBef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Pointer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3333CC"/>
                </a:solidFill>
                <a:latin typeface="Arial"/>
                <a:cs typeface="Arial"/>
              </a:rPr>
              <a:t>to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META0</a:t>
            </a:r>
            <a:endParaRPr sz="1800">
              <a:latin typeface="Arial"/>
              <a:cs typeface="Arial"/>
            </a:endParaRPr>
          </a:p>
          <a:p>
            <a:pPr marL="107950">
              <a:lnSpc>
                <a:spcPts val="2039"/>
              </a:lnSpc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location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959100" y="4406900"/>
          <a:ext cx="1104900" cy="152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38100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38100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2132012" y="4879975"/>
            <a:ext cx="824865" cy="347980"/>
            <a:chOff x="2132012" y="4879975"/>
            <a:chExt cx="824865" cy="347980"/>
          </a:xfrm>
        </p:grpSpPr>
        <p:sp>
          <p:nvSpPr>
            <p:cNvPr id="9" name="object 9"/>
            <p:cNvSpPr/>
            <p:nvPr/>
          </p:nvSpPr>
          <p:spPr>
            <a:xfrm>
              <a:off x="2144712" y="4892675"/>
              <a:ext cx="687705" cy="322580"/>
            </a:xfrm>
            <a:custGeom>
              <a:avLst/>
              <a:gdLst/>
              <a:ahLst/>
              <a:cxnLst/>
              <a:rect l="l" t="t" r="r" b="b"/>
              <a:pathLst>
                <a:path w="687705" h="322579">
                  <a:moveTo>
                    <a:pt x="0" y="322262"/>
                  </a:moveTo>
                  <a:lnTo>
                    <a:pt x="14361" y="269453"/>
                  </a:lnTo>
                  <a:lnTo>
                    <a:pt x="27979" y="216495"/>
                  </a:lnTo>
                  <a:lnTo>
                    <a:pt x="43085" y="164430"/>
                  </a:lnTo>
                  <a:lnTo>
                    <a:pt x="61912" y="114300"/>
                  </a:lnTo>
                  <a:lnTo>
                    <a:pt x="66650" y="108545"/>
                  </a:lnTo>
                  <a:lnTo>
                    <a:pt x="74810" y="106362"/>
                  </a:lnTo>
                  <a:lnTo>
                    <a:pt x="84459" y="105370"/>
                  </a:lnTo>
                  <a:lnTo>
                    <a:pt x="93662" y="103187"/>
                  </a:lnTo>
                  <a:lnTo>
                    <a:pt x="143129" y="76327"/>
                  </a:lnTo>
                  <a:lnTo>
                    <a:pt x="181927" y="60134"/>
                  </a:lnTo>
                  <a:lnTo>
                    <a:pt x="219964" y="51180"/>
                  </a:lnTo>
                  <a:lnTo>
                    <a:pt x="267144" y="46037"/>
                  </a:lnTo>
                  <a:lnTo>
                    <a:pt x="333375" y="41275"/>
                  </a:lnTo>
                  <a:lnTo>
                    <a:pt x="385292" y="24790"/>
                  </a:lnTo>
                  <a:lnTo>
                    <a:pt x="435533" y="14173"/>
                  </a:lnTo>
                  <a:lnTo>
                    <a:pt x="485851" y="7670"/>
                  </a:lnTo>
                  <a:lnTo>
                    <a:pt x="537997" y="3530"/>
                  </a:lnTo>
                  <a:lnTo>
                    <a:pt x="593725" y="0"/>
                  </a:lnTo>
                  <a:lnTo>
                    <a:pt x="628451" y="23939"/>
                  </a:lnTo>
                  <a:lnTo>
                    <a:pt x="644791" y="36142"/>
                  </a:lnTo>
                  <a:lnTo>
                    <a:pt x="656638" y="42181"/>
                  </a:lnTo>
                  <a:lnTo>
                    <a:pt x="677883" y="47625"/>
                  </a:lnTo>
                  <a:lnTo>
                    <a:pt x="687387" y="47625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14748" y="4881549"/>
              <a:ext cx="142240" cy="120650"/>
            </a:xfrm>
            <a:custGeom>
              <a:avLst/>
              <a:gdLst/>
              <a:ahLst/>
              <a:cxnLst/>
              <a:rect l="l" t="t" r="r" b="b"/>
              <a:pathLst>
                <a:path w="142239" h="120650">
                  <a:moveTo>
                    <a:pt x="42683" y="0"/>
                  </a:moveTo>
                  <a:lnTo>
                    <a:pt x="0" y="120331"/>
                  </a:lnTo>
                  <a:lnTo>
                    <a:pt x="141673" y="102849"/>
                  </a:lnTo>
                  <a:lnTo>
                    <a:pt x="4268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19672" y="3998235"/>
            <a:ext cx="1330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META0</a:t>
            </a:r>
            <a:r>
              <a:rPr sz="1800" spc="-9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table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461000" y="5219700"/>
          <a:ext cx="863600" cy="786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57150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57150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57150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57150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5461000" y="4648200"/>
            <a:ext cx="863600" cy="419100"/>
            <a:chOff x="5461000" y="4648200"/>
            <a:chExt cx="863600" cy="419100"/>
          </a:xfrm>
        </p:grpSpPr>
        <p:sp>
          <p:nvSpPr>
            <p:cNvPr id="14" name="object 14"/>
            <p:cNvSpPr/>
            <p:nvPr/>
          </p:nvSpPr>
          <p:spPr>
            <a:xfrm>
              <a:off x="5473700" y="4660900"/>
              <a:ext cx="838200" cy="190500"/>
            </a:xfrm>
            <a:custGeom>
              <a:avLst/>
              <a:gdLst/>
              <a:ahLst/>
              <a:cxnLst/>
              <a:rect l="l" t="t" r="r" b="b"/>
              <a:pathLst>
                <a:path w="838200" h="190500">
                  <a:moveTo>
                    <a:pt x="0" y="0"/>
                  </a:moveTo>
                  <a:lnTo>
                    <a:pt x="838200" y="0"/>
                  </a:lnTo>
                  <a:lnTo>
                    <a:pt x="838200" y="190499"/>
                  </a:lnTo>
                  <a:lnTo>
                    <a:pt x="0" y="19049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73700" y="4851400"/>
              <a:ext cx="838200" cy="203200"/>
            </a:xfrm>
            <a:custGeom>
              <a:avLst/>
              <a:gdLst/>
              <a:ahLst/>
              <a:cxnLst/>
              <a:rect l="l" t="t" r="r" b="b"/>
              <a:pathLst>
                <a:path w="838200" h="203200">
                  <a:moveTo>
                    <a:pt x="0" y="0"/>
                  </a:moveTo>
                  <a:lnTo>
                    <a:pt x="838200" y="0"/>
                  </a:lnTo>
                  <a:lnTo>
                    <a:pt x="838200" y="203199"/>
                  </a:lnTo>
                  <a:lnTo>
                    <a:pt x="0" y="20319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461000" y="3873500"/>
          <a:ext cx="863600" cy="58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38100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38100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200910" y="3418798"/>
            <a:ext cx="1330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META1</a:t>
            </a:r>
            <a:r>
              <a:rPr sz="1800" spc="-9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table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068762" y="4330681"/>
            <a:ext cx="1384300" cy="724535"/>
            <a:chOff x="4068762" y="4330681"/>
            <a:chExt cx="1384300" cy="724535"/>
          </a:xfrm>
        </p:grpSpPr>
        <p:sp>
          <p:nvSpPr>
            <p:cNvPr id="19" name="object 19"/>
            <p:cNvSpPr/>
            <p:nvPr/>
          </p:nvSpPr>
          <p:spPr>
            <a:xfrm>
              <a:off x="4081462" y="4386262"/>
              <a:ext cx="1240155" cy="655955"/>
            </a:xfrm>
            <a:custGeom>
              <a:avLst/>
              <a:gdLst/>
              <a:ahLst/>
              <a:cxnLst/>
              <a:rect l="l" t="t" r="r" b="b"/>
              <a:pathLst>
                <a:path w="1240154" h="655954">
                  <a:moveTo>
                    <a:pt x="0" y="582612"/>
                  </a:moveTo>
                  <a:lnTo>
                    <a:pt x="45720" y="597979"/>
                  </a:lnTo>
                  <a:lnTo>
                    <a:pt x="91440" y="612203"/>
                  </a:lnTo>
                  <a:lnTo>
                    <a:pt x="137160" y="626046"/>
                  </a:lnTo>
                  <a:lnTo>
                    <a:pt x="182880" y="640270"/>
                  </a:lnTo>
                  <a:lnTo>
                    <a:pt x="228600" y="655637"/>
                  </a:lnTo>
                  <a:lnTo>
                    <a:pt x="281235" y="650676"/>
                  </a:lnTo>
                  <a:lnTo>
                    <a:pt x="329406" y="645715"/>
                  </a:lnTo>
                  <a:lnTo>
                    <a:pt x="376386" y="637778"/>
                  </a:lnTo>
                  <a:lnTo>
                    <a:pt x="425450" y="623887"/>
                  </a:lnTo>
                  <a:lnTo>
                    <a:pt x="456679" y="591939"/>
                  </a:lnTo>
                  <a:lnTo>
                    <a:pt x="470495" y="577850"/>
                  </a:lnTo>
                  <a:lnTo>
                    <a:pt x="482823" y="568523"/>
                  </a:lnTo>
                  <a:lnTo>
                    <a:pt x="509587" y="550862"/>
                  </a:lnTo>
                  <a:lnTo>
                    <a:pt x="523577" y="527074"/>
                  </a:lnTo>
                  <a:lnTo>
                    <a:pt x="535781" y="503435"/>
                  </a:lnTo>
                  <a:lnTo>
                    <a:pt x="547985" y="480094"/>
                  </a:lnTo>
                  <a:lnTo>
                    <a:pt x="561975" y="457200"/>
                  </a:lnTo>
                  <a:lnTo>
                    <a:pt x="578991" y="417760"/>
                  </a:lnTo>
                  <a:lnTo>
                    <a:pt x="602853" y="386953"/>
                  </a:lnTo>
                  <a:lnTo>
                    <a:pt x="632073" y="360312"/>
                  </a:lnTo>
                  <a:lnTo>
                    <a:pt x="665162" y="333375"/>
                  </a:lnTo>
                  <a:lnTo>
                    <a:pt x="700037" y="299218"/>
                  </a:lnTo>
                  <a:lnTo>
                    <a:pt x="729853" y="267295"/>
                  </a:lnTo>
                  <a:lnTo>
                    <a:pt x="763835" y="239836"/>
                  </a:lnTo>
                  <a:lnTo>
                    <a:pt x="811212" y="219075"/>
                  </a:lnTo>
                  <a:lnTo>
                    <a:pt x="831279" y="195659"/>
                  </a:lnTo>
                  <a:lnTo>
                    <a:pt x="850304" y="173434"/>
                  </a:lnTo>
                  <a:lnTo>
                    <a:pt x="870818" y="152995"/>
                  </a:lnTo>
                  <a:lnTo>
                    <a:pt x="895350" y="134937"/>
                  </a:lnTo>
                  <a:lnTo>
                    <a:pt x="920402" y="95919"/>
                  </a:lnTo>
                  <a:lnTo>
                    <a:pt x="937418" y="75207"/>
                  </a:lnTo>
                  <a:lnTo>
                    <a:pt x="959197" y="63723"/>
                  </a:lnTo>
                  <a:lnTo>
                    <a:pt x="998537" y="52387"/>
                  </a:lnTo>
                  <a:lnTo>
                    <a:pt x="1045319" y="29021"/>
                  </a:lnTo>
                  <a:lnTo>
                    <a:pt x="1097756" y="16668"/>
                  </a:lnTo>
                  <a:lnTo>
                    <a:pt x="1152574" y="9078"/>
                  </a:lnTo>
                  <a:lnTo>
                    <a:pt x="1206500" y="0"/>
                  </a:lnTo>
                  <a:lnTo>
                    <a:pt x="1213380" y="1447"/>
                  </a:lnTo>
                  <a:lnTo>
                    <a:pt x="1219908" y="4004"/>
                  </a:lnTo>
                  <a:lnTo>
                    <a:pt x="1226096" y="6544"/>
                  </a:lnTo>
                  <a:lnTo>
                    <a:pt x="1231955" y="7937"/>
                  </a:lnTo>
                  <a:lnTo>
                    <a:pt x="1239837" y="7937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22095" y="4330681"/>
              <a:ext cx="131445" cy="127635"/>
            </a:xfrm>
            <a:custGeom>
              <a:avLst/>
              <a:gdLst/>
              <a:ahLst/>
              <a:cxnLst/>
              <a:rect l="l" t="t" r="r" b="b"/>
              <a:pathLst>
                <a:path w="131445" h="127635">
                  <a:moveTo>
                    <a:pt x="6864" y="0"/>
                  </a:moveTo>
                  <a:lnTo>
                    <a:pt x="0" y="127492"/>
                  </a:lnTo>
                  <a:lnTo>
                    <a:pt x="130924" y="70610"/>
                  </a:lnTo>
                  <a:lnTo>
                    <a:pt x="68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316662" y="4102100"/>
            <a:ext cx="1964055" cy="558800"/>
            <a:chOff x="6316662" y="4102100"/>
            <a:chExt cx="1964055" cy="558800"/>
          </a:xfrm>
        </p:grpSpPr>
        <p:sp>
          <p:nvSpPr>
            <p:cNvPr id="22" name="object 22"/>
            <p:cNvSpPr/>
            <p:nvPr/>
          </p:nvSpPr>
          <p:spPr>
            <a:xfrm>
              <a:off x="7429500" y="4457700"/>
              <a:ext cx="838200" cy="190500"/>
            </a:xfrm>
            <a:custGeom>
              <a:avLst/>
              <a:gdLst/>
              <a:ahLst/>
              <a:cxnLst/>
              <a:rect l="l" t="t" r="r" b="b"/>
              <a:pathLst>
                <a:path w="838200" h="190500">
                  <a:moveTo>
                    <a:pt x="0" y="0"/>
                  </a:moveTo>
                  <a:lnTo>
                    <a:pt x="838200" y="0"/>
                  </a:lnTo>
                  <a:lnTo>
                    <a:pt x="838200" y="190500"/>
                  </a:lnTo>
                  <a:lnTo>
                    <a:pt x="0" y="1905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9362" y="4114800"/>
              <a:ext cx="922655" cy="419100"/>
            </a:xfrm>
            <a:custGeom>
              <a:avLst/>
              <a:gdLst/>
              <a:ahLst/>
              <a:cxnLst/>
              <a:rect l="l" t="t" r="r" b="b"/>
              <a:pathLst>
                <a:path w="922654" h="419100">
                  <a:moveTo>
                    <a:pt x="0" y="61912"/>
                  </a:moveTo>
                  <a:lnTo>
                    <a:pt x="29030" y="52998"/>
                  </a:lnTo>
                  <a:lnTo>
                    <a:pt x="39365" y="49832"/>
                  </a:lnTo>
                  <a:lnTo>
                    <a:pt x="37309" y="50276"/>
                  </a:lnTo>
                  <a:lnTo>
                    <a:pt x="29170" y="52189"/>
                  </a:lnTo>
                  <a:lnTo>
                    <a:pt x="21254" y="53432"/>
                  </a:lnTo>
                  <a:lnTo>
                    <a:pt x="19868" y="51866"/>
                  </a:lnTo>
                  <a:lnTo>
                    <a:pt x="31319" y="45352"/>
                  </a:lnTo>
                  <a:lnTo>
                    <a:pt x="93513" y="20315"/>
                  </a:lnTo>
                  <a:lnTo>
                    <a:pt x="165050" y="5184"/>
                  </a:lnTo>
                  <a:lnTo>
                    <a:pt x="198437" y="0"/>
                  </a:lnTo>
                  <a:lnTo>
                    <a:pt x="226020" y="8632"/>
                  </a:lnTo>
                  <a:lnTo>
                    <a:pt x="269875" y="33039"/>
                  </a:lnTo>
                  <a:lnTo>
                    <a:pt x="298598" y="68312"/>
                  </a:lnTo>
                  <a:lnTo>
                    <a:pt x="304800" y="84534"/>
                  </a:lnTo>
                  <a:lnTo>
                    <a:pt x="312191" y="100161"/>
                  </a:lnTo>
                  <a:lnTo>
                    <a:pt x="322262" y="114300"/>
                  </a:lnTo>
                  <a:lnTo>
                    <a:pt x="353786" y="147411"/>
                  </a:lnTo>
                  <a:lnTo>
                    <a:pt x="373236" y="164281"/>
                  </a:lnTo>
                  <a:lnTo>
                    <a:pt x="384016" y="169803"/>
                  </a:lnTo>
                  <a:lnTo>
                    <a:pt x="389532" y="168870"/>
                  </a:lnTo>
                  <a:lnTo>
                    <a:pt x="393188" y="166374"/>
                  </a:lnTo>
                  <a:lnTo>
                    <a:pt x="398388" y="167208"/>
                  </a:lnTo>
                  <a:lnTo>
                    <a:pt x="408536" y="176265"/>
                  </a:lnTo>
                  <a:lnTo>
                    <a:pt x="427037" y="198437"/>
                  </a:lnTo>
                  <a:lnTo>
                    <a:pt x="449039" y="232196"/>
                  </a:lnTo>
                  <a:lnTo>
                    <a:pt x="466129" y="261342"/>
                  </a:lnTo>
                  <a:lnTo>
                    <a:pt x="487089" y="284832"/>
                  </a:lnTo>
                  <a:lnTo>
                    <a:pt x="520700" y="301625"/>
                  </a:lnTo>
                  <a:lnTo>
                    <a:pt x="564460" y="331838"/>
                  </a:lnTo>
                  <a:lnTo>
                    <a:pt x="606804" y="355164"/>
                  </a:lnTo>
                  <a:lnTo>
                    <a:pt x="649037" y="372687"/>
                  </a:lnTo>
                  <a:lnTo>
                    <a:pt x="692464" y="385489"/>
                  </a:lnTo>
                  <a:lnTo>
                    <a:pt x="738391" y="394653"/>
                  </a:lnTo>
                  <a:lnTo>
                    <a:pt x="788122" y="401262"/>
                  </a:lnTo>
                  <a:lnTo>
                    <a:pt x="842962" y="406400"/>
                  </a:lnTo>
                  <a:lnTo>
                    <a:pt x="862430" y="411147"/>
                  </a:lnTo>
                  <a:lnTo>
                    <a:pt x="879793" y="414104"/>
                  </a:lnTo>
                  <a:lnTo>
                    <a:pt x="895494" y="416384"/>
                  </a:lnTo>
                  <a:lnTo>
                    <a:pt x="909979" y="419100"/>
                  </a:lnTo>
                  <a:lnTo>
                    <a:pt x="922337" y="419100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250601" y="4470636"/>
              <a:ext cx="132715" cy="127635"/>
            </a:xfrm>
            <a:custGeom>
              <a:avLst/>
              <a:gdLst/>
              <a:ahLst/>
              <a:cxnLst/>
              <a:rect l="l" t="t" r="r" b="b"/>
              <a:pathLst>
                <a:path w="132715" h="127635">
                  <a:moveTo>
                    <a:pt x="10633" y="0"/>
                  </a:moveTo>
                  <a:lnTo>
                    <a:pt x="0" y="127233"/>
                  </a:lnTo>
                  <a:lnTo>
                    <a:pt x="132551" y="74250"/>
                  </a:lnTo>
                  <a:lnTo>
                    <a:pt x="1063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210033" y="3787098"/>
            <a:ext cx="1283970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73355" marR="5080" indent="-161290">
              <a:lnSpc>
                <a:spcPts val="2100"/>
              </a:lnSpc>
              <a:spcBef>
                <a:spcPts val="219"/>
              </a:spcBef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Actual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tablet 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in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table</a:t>
            </a:r>
            <a:r>
              <a:rPr sz="1800" spc="-3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3333CC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6399" y="3327400"/>
            <a:ext cx="4368800" cy="685800"/>
          </a:xfrm>
          <a:custGeom>
            <a:avLst/>
            <a:gdLst/>
            <a:ahLst/>
            <a:cxnLst/>
            <a:rect l="l" t="t" r="r" b="b"/>
            <a:pathLst>
              <a:path w="4368800" h="685800">
                <a:moveTo>
                  <a:pt x="0" y="0"/>
                </a:moveTo>
                <a:lnTo>
                  <a:pt x="4368800" y="0"/>
                </a:lnTo>
                <a:lnTo>
                  <a:pt x="4368800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64120" y="3323688"/>
            <a:ext cx="4263390" cy="64706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68300" indent="-368300">
              <a:lnSpc>
                <a:spcPct val="100000"/>
              </a:lnSpc>
              <a:spcBef>
                <a:spcPts val="275"/>
              </a:spcBef>
              <a:buChar char="•"/>
              <a:tabLst>
                <a:tab pos="368300" algn="l"/>
                <a:tab pos="368935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Aggressive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prefetching+caching</a:t>
            </a:r>
            <a:endParaRPr sz="20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155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–Most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ops go</a:t>
            </a:r>
            <a:r>
              <a:rPr sz="18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right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proper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machine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60940" y="5969910"/>
            <a:ext cx="1685925" cy="5664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7810" marR="5080" indent="-245745">
              <a:lnSpc>
                <a:spcPts val="2100"/>
              </a:lnSpc>
              <a:spcBef>
                <a:spcPts val="22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Row per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808080"/>
                </a:solidFill>
                <a:latin typeface="Arial"/>
                <a:cs typeface="Arial"/>
              </a:rPr>
              <a:t>META1 </a:t>
            </a:r>
            <a:r>
              <a:rPr sz="1800" spc="-25" dirty="0">
                <a:solidFill>
                  <a:srgbClr val="808080"/>
                </a:solidFill>
                <a:latin typeface="Arial"/>
                <a:cs typeface="Arial"/>
              </a:rPr>
              <a:t>Table</a:t>
            </a:r>
            <a:r>
              <a:rPr sz="1800" spc="-8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tablet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53148" y="6020710"/>
            <a:ext cx="2016125" cy="5664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62560" marR="5080" indent="-150495">
              <a:lnSpc>
                <a:spcPts val="2100"/>
              </a:lnSpc>
              <a:spcBef>
                <a:spcPts val="22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Row per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non-</a:t>
            </a:r>
            <a:r>
              <a:rPr sz="1800" spc="-50" dirty="0">
                <a:solidFill>
                  <a:srgbClr val="808080"/>
                </a:solidFill>
                <a:latin typeface="Arial"/>
                <a:cs typeface="Arial"/>
              </a:rPr>
              <a:t>META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tablet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(all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tables)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0438" y="5893710"/>
            <a:ext cx="1219835" cy="5664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139065">
              <a:lnSpc>
                <a:spcPts val="2100"/>
              </a:lnSpc>
              <a:spcBef>
                <a:spcPts val="22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Stored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808080"/>
                </a:solidFill>
                <a:latin typeface="Arial"/>
                <a:cs typeface="Arial"/>
              </a:rPr>
              <a:t>in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lock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617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Tablet</a:t>
            </a:r>
            <a:r>
              <a:rPr spc="-254" dirty="0"/>
              <a:t> </a:t>
            </a:r>
            <a:r>
              <a:rPr spc="-10" dirty="0"/>
              <a:t>Representation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762500" y="1955800"/>
            <a:ext cx="2590800" cy="444500"/>
            <a:chOff x="4762500" y="1955800"/>
            <a:chExt cx="2590800" cy="444500"/>
          </a:xfrm>
        </p:grpSpPr>
        <p:sp>
          <p:nvSpPr>
            <p:cNvPr id="4" name="object 4"/>
            <p:cNvSpPr/>
            <p:nvPr/>
          </p:nvSpPr>
          <p:spPr>
            <a:xfrm>
              <a:off x="4775200" y="1968500"/>
              <a:ext cx="2565400" cy="0"/>
            </a:xfrm>
            <a:custGeom>
              <a:avLst/>
              <a:gdLst/>
              <a:ahLst/>
              <a:cxnLst/>
              <a:rect l="l" t="t" r="r" b="b"/>
              <a:pathLst>
                <a:path w="2565400">
                  <a:moveTo>
                    <a:pt x="256540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66FF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75200" y="1968500"/>
              <a:ext cx="0" cy="419100"/>
            </a:xfrm>
            <a:custGeom>
              <a:avLst/>
              <a:gdLst/>
              <a:ahLst/>
              <a:cxnLst/>
              <a:rect l="l" t="t" r="r" b="b"/>
              <a:pathLst>
                <a:path h="419100">
                  <a:moveTo>
                    <a:pt x="0" y="0"/>
                  </a:moveTo>
                  <a:lnTo>
                    <a:pt x="0" y="419100"/>
                  </a:lnTo>
                </a:path>
              </a:pathLst>
            </a:custGeom>
            <a:ln w="25400">
              <a:solidFill>
                <a:srgbClr val="66FF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87900" y="2387600"/>
              <a:ext cx="2552700" cy="0"/>
            </a:xfrm>
            <a:custGeom>
              <a:avLst/>
              <a:gdLst/>
              <a:ahLst/>
              <a:cxnLst/>
              <a:rect l="l" t="t" r="r" b="b"/>
              <a:pathLst>
                <a:path w="2552700">
                  <a:moveTo>
                    <a:pt x="255270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66FF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914100" y="2013860"/>
            <a:ext cx="2503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append-only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log on </a:t>
            </a:r>
            <a:r>
              <a:rPr sz="1800" spc="-25" dirty="0">
                <a:solidFill>
                  <a:srgbClr val="808080"/>
                </a:solidFill>
                <a:latin typeface="Arial"/>
                <a:cs typeface="Arial"/>
              </a:rPr>
              <a:t>GFS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84400" y="3378200"/>
            <a:ext cx="1714500" cy="1409700"/>
          </a:xfrm>
          <a:custGeom>
            <a:avLst/>
            <a:gdLst/>
            <a:ahLst/>
            <a:cxnLst/>
            <a:rect l="l" t="t" r="r" b="b"/>
            <a:pathLst>
              <a:path w="1714500" h="1409700">
                <a:moveTo>
                  <a:pt x="0" y="0"/>
                </a:moveTo>
                <a:lnTo>
                  <a:pt x="1714500" y="0"/>
                </a:lnTo>
                <a:lnTo>
                  <a:pt x="1714500" y="1409699"/>
                </a:lnTo>
                <a:lnTo>
                  <a:pt x="0" y="140969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06401" y="3777573"/>
            <a:ext cx="876935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4450" marR="5080" indent="-32384">
              <a:lnSpc>
                <a:spcPts val="2100"/>
              </a:lnSpc>
              <a:spcBef>
                <a:spcPts val="219"/>
              </a:spcBef>
            </a:pPr>
            <a:r>
              <a:rPr sz="1800" spc="-40" dirty="0">
                <a:solidFill>
                  <a:srgbClr val="808080"/>
                </a:solidFill>
                <a:latin typeface="Arial"/>
                <a:cs typeface="Arial"/>
              </a:rPr>
              <a:t>SSTable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on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808080"/>
                </a:solidFill>
                <a:latin typeface="Arial"/>
                <a:cs typeface="Arial"/>
              </a:rPr>
              <a:t>GFS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41800" y="3378200"/>
            <a:ext cx="1473200" cy="1409700"/>
          </a:xfrm>
          <a:custGeom>
            <a:avLst/>
            <a:gdLst/>
            <a:ahLst/>
            <a:cxnLst/>
            <a:rect l="l" t="t" r="r" b="b"/>
            <a:pathLst>
              <a:path w="1473200" h="1409700">
                <a:moveTo>
                  <a:pt x="0" y="0"/>
                </a:moveTo>
                <a:lnTo>
                  <a:pt x="1473200" y="0"/>
                </a:lnTo>
                <a:lnTo>
                  <a:pt x="1473200" y="1409700"/>
                </a:lnTo>
                <a:lnTo>
                  <a:pt x="0" y="14097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39976" y="3775985"/>
            <a:ext cx="876935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4450" marR="5080" indent="-32384">
              <a:lnSpc>
                <a:spcPts val="2100"/>
              </a:lnSpc>
              <a:spcBef>
                <a:spcPts val="219"/>
              </a:spcBef>
            </a:pPr>
            <a:r>
              <a:rPr sz="1800" spc="-40" dirty="0">
                <a:solidFill>
                  <a:srgbClr val="808080"/>
                </a:solidFill>
                <a:latin typeface="Arial"/>
                <a:cs typeface="Arial"/>
              </a:rPr>
              <a:t>SSTable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on</a:t>
            </a:r>
            <a:r>
              <a:rPr sz="18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808080"/>
                </a:solidFill>
                <a:latin typeface="Arial"/>
                <a:cs typeface="Arial"/>
              </a:rPr>
              <a:t>GFS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83300" y="3365500"/>
            <a:ext cx="1181100" cy="1435100"/>
          </a:xfrm>
          <a:custGeom>
            <a:avLst/>
            <a:gdLst/>
            <a:ahLst/>
            <a:cxnLst/>
            <a:rect l="l" t="t" r="r" b="b"/>
            <a:pathLst>
              <a:path w="1181100" h="1435100">
                <a:moveTo>
                  <a:pt x="0" y="0"/>
                </a:moveTo>
                <a:lnTo>
                  <a:pt x="1181100" y="0"/>
                </a:lnTo>
                <a:lnTo>
                  <a:pt x="1181100" y="1435100"/>
                </a:lnTo>
                <a:lnTo>
                  <a:pt x="0" y="14351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32251" y="3641048"/>
            <a:ext cx="876935" cy="83311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4450" marR="5080" indent="-32384" algn="just">
              <a:lnSpc>
                <a:spcPts val="2100"/>
              </a:lnSpc>
              <a:spcBef>
                <a:spcPts val="219"/>
              </a:spcBef>
            </a:pPr>
            <a:r>
              <a:rPr sz="1800" spc="-40" dirty="0">
                <a:solidFill>
                  <a:srgbClr val="808080"/>
                </a:solidFill>
                <a:latin typeface="Arial"/>
                <a:cs typeface="Arial"/>
              </a:rPr>
              <a:t>SSTable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on </a:t>
            </a:r>
            <a:r>
              <a:rPr sz="1800" spc="-25" dirty="0">
                <a:solidFill>
                  <a:srgbClr val="808080"/>
                </a:solidFill>
                <a:latin typeface="Arial"/>
                <a:cs typeface="Arial"/>
              </a:rPr>
              <a:t>GFS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(mmap)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93900" y="1841500"/>
            <a:ext cx="2438400" cy="635000"/>
          </a:xfrm>
          <a:custGeom>
            <a:avLst/>
            <a:gdLst/>
            <a:ahLst/>
            <a:cxnLst/>
            <a:rect l="l" t="t" r="r" b="b"/>
            <a:pathLst>
              <a:path w="2438400" h="635000">
                <a:moveTo>
                  <a:pt x="0" y="0"/>
                </a:moveTo>
                <a:lnTo>
                  <a:pt x="2438399" y="0"/>
                </a:lnTo>
                <a:lnTo>
                  <a:pt x="2438399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070267" y="1863047"/>
            <a:ext cx="2282825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83210" marR="5080" indent="-271145">
              <a:lnSpc>
                <a:spcPts val="2100"/>
              </a:lnSpc>
              <a:spcBef>
                <a:spcPts val="219"/>
              </a:spcBef>
            </a:pP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write</a:t>
            </a:r>
            <a:r>
              <a:rPr sz="1800" spc="-2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buffer</a:t>
            </a:r>
            <a:r>
              <a:rPr sz="1800" spc="-1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in</a:t>
            </a:r>
            <a:r>
              <a:rPr sz="1800" spc="-1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memory </a:t>
            </a:r>
            <a:r>
              <a:rPr sz="1800" dirty="0">
                <a:solidFill>
                  <a:srgbClr val="808080"/>
                </a:solidFill>
                <a:latin typeface="Arial"/>
                <a:cs typeface="Arial"/>
              </a:rPr>
              <a:t>(random-</a:t>
            </a:r>
            <a:r>
              <a:rPr sz="1800" spc="-10" dirty="0">
                <a:solidFill>
                  <a:srgbClr val="808080"/>
                </a:solidFill>
                <a:latin typeface="Arial"/>
                <a:cs typeface="Arial"/>
              </a:rPr>
              <a:t>access)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23186" y="3377523"/>
            <a:ext cx="508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write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395" y="1515385"/>
            <a:ext cx="4832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read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33512" y="1282700"/>
            <a:ext cx="6765925" cy="4152900"/>
            <a:chOff x="1433512" y="1282700"/>
            <a:chExt cx="6765925" cy="4152900"/>
          </a:xfrm>
        </p:grpSpPr>
        <p:sp>
          <p:nvSpPr>
            <p:cNvPr id="19" name="object 19"/>
            <p:cNvSpPr/>
            <p:nvPr/>
          </p:nvSpPr>
          <p:spPr>
            <a:xfrm>
              <a:off x="3810000" y="2078957"/>
              <a:ext cx="4377055" cy="925194"/>
            </a:xfrm>
            <a:custGeom>
              <a:avLst/>
              <a:gdLst/>
              <a:ahLst/>
              <a:cxnLst/>
              <a:rect l="l" t="t" r="r" b="b"/>
              <a:pathLst>
                <a:path w="4377055" h="925194">
                  <a:moveTo>
                    <a:pt x="4376737" y="924591"/>
                  </a:moveTo>
                  <a:lnTo>
                    <a:pt x="4360022" y="878805"/>
                  </a:lnTo>
                  <a:lnTo>
                    <a:pt x="4343027" y="833037"/>
                  </a:lnTo>
                  <a:lnTo>
                    <a:pt x="4325475" y="787158"/>
                  </a:lnTo>
                  <a:lnTo>
                    <a:pt x="4307085" y="741037"/>
                  </a:lnTo>
                  <a:lnTo>
                    <a:pt x="4287580" y="694543"/>
                  </a:lnTo>
                  <a:lnTo>
                    <a:pt x="4266679" y="647548"/>
                  </a:lnTo>
                  <a:lnTo>
                    <a:pt x="4244103" y="599920"/>
                  </a:lnTo>
                  <a:lnTo>
                    <a:pt x="4219575" y="551529"/>
                  </a:lnTo>
                  <a:lnTo>
                    <a:pt x="4199477" y="510700"/>
                  </a:lnTo>
                  <a:lnTo>
                    <a:pt x="4179760" y="467023"/>
                  </a:lnTo>
                  <a:lnTo>
                    <a:pt x="4159853" y="421555"/>
                  </a:lnTo>
                  <a:lnTo>
                    <a:pt x="4139184" y="375354"/>
                  </a:lnTo>
                  <a:lnTo>
                    <a:pt x="4117181" y="329477"/>
                  </a:lnTo>
                  <a:lnTo>
                    <a:pt x="4093273" y="284981"/>
                  </a:lnTo>
                  <a:lnTo>
                    <a:pt x="4066889" y="242924"/>
                  </a:lnTo>
                  <a:lnTo>
                    <a:pt x="4037457" y="204362"/>
                  </a:lnTo>
                  <a:lnTo>
                    <a:pt x="4004405" y="170353"/>
                  </a:lnTo>
                  <a:lnTo>
                    <a:pt x="3967162" y="141954"/>
                  </a:lnTo>
                  <a:lnTo>
                    <a:pt x="3946517" y="128068"/>
                  </a:lnTo>
                  <a:lnTo>
                    <a:pt x="3930310" y="116001"/>
                  </a:lnTo>
                  <a:lnTo>
                    <a:pt x="3917375" y="105594"/>
                  </a:lnTo>
                  <a:lnTo>
                    <a:pt x="3906548" y="96687"/>
                  </a:lnTo>
                  <a:lnTo>
                    <a:pt x="3896663" y="89122"/>
                  </a:lnTo>
                  <a:lnTo>
                    <a:pt x="3861010" y="72886"/>
                  </a:lnTo>
                  <a:lnTo>
                    <a:pt x="3820590" y="65855"/>
                  </a:lnTo>
                  <a:lnTo>
                    <a:pt x="3755976" y="60376"/>
                  </a:lnTo>
                  <a:lnTo>
                    <a:pt x="3711682" y="57820"/>
                  </a:lnTo>
                  <a:lnTo>
                    <a:pt x="3657844" y="55175"/>
                  </a:lnTo>
                  <a:lnTo>
                    <a:pt x="3593297" y="52282"/>
                  </a:lnTo>
                  <a:lnTo>
                    <a:pt x="3516874" y="48982"/>
                  </a:lnTo>
                  <a:lnTo>
                    <a:pt x="3427412" y="45116"/>
                  </a:lnTo>
                  <a:lnTo>
                    <a:pt x="3362520" y="42516"/>
                  </a:lnTo>
                  <a:lnTo>
                    <a:pt x="3289617" y="40006"/>
                  </a:lnTo>
                  <a:lnTo>
                    <a:pt x="3250357" y="38784"/>
                  </a:lnTo>
                  <a:lnTo>
                    <a:pt x="3209328" y="37584"/>
                  </a:lnTo>
                  <a:lnTo>
                    <a:pt x="3166609" y="36406"/>
                  </a:lnTo>
                  <a:lnTo>
                    <a:pt x="3122278" y="35249"/>
                  </a:lnTo>
                  <a:lnTo>
                    <a:pt x="3076413" y="34114"/>
                  </a:lnTo>
                  <a:lnTo>
                    <a:pt x="3029092" y="33000"/>
                  </a:lnTo>
                  <a:lnTo>
                    <a:pt x="2980394" y="31907"/>
                  </a:lnTo>
                  <a:lnTo>
                    <a:pt x="2930396" y="30835"/>
                  </a:lnTo>
                  <a:lnTo>
                    <a:pt x="2879177" y="29784"/>
                  </a:lnTo>
                  <a:lnTo>
                    <a:pt x="2826815" y="28753"/>
                  </a:lnTo>
                  <a:lnTo>
                    <a:pt x="2773388" y="27743"/>
                  </a:lnTo>
                  <a:lnTo>
                    <a:pt x="2718974" y="26752"/>
                  </a:lnTo>
                  <a:lnTo>
                    <a:pt x="2663651" y="25782"/>
                  </a:lnTo>
                  <a:lnTo>
                    <a:pt x="2607498" y="24832"/>
                  </a:lnTo>
                  <a:lnTo>
                    <a:pt x="2550592" y="23901"/>
                  </a:lnTo>
                  <a:lnTo>
                    <a:pt x="2493012" y="22989"/>
                  </a:lnTo>
                  <a:lnTo>
                    <a:pt x="2434836" y="22097"/>
                  </a:lnTo>
                  <a:lnTo>
                    <a:pt x="2376143" y="21223"/>
                  </a:lnTo>
                  <a:lnTo>
                    <a:pt x="2317009" y="20369"/>
                  </a:lnTo>
                  <a:lnTo>
                    <a:pt x="2257514" y="19533"/>
                  </a:lnTo>
                  <a:lnTo>
                    <a:pt x="2197735" y="18716"/>
                  </a:lnTo>
                  <a:lnTo>
                    <a:pt x="2137751" y="17917"/>
                  </a:lnTo>
                  <a:lnTo>
                    <a:pt x="2077640" y="17137"/>
                  </a:lnTo>
                  <a:lnTo>
                    <a:pt x="2017480" y="16374"/>
                  </a:lnTo>
                  <a:lnTo>
                    <a:pt x="1957349" y="15629"/>
                  </a:lnTo>
                  <a:lnTo>
                    <a:pt x="1897325" y="14902"/>
                  </a:lnTo>
                  <a:lnTo>
                    <a:pt x="1837487" y="14192"/>
                  </a:lnTo>
                  <a:lnTo>
                    <a:pt x="1777913" y="13499"/>
                  </a:lnTo>
                  <a:lnTo>
                    <a:pt x="1718680" y="12823"/>
                  </a:lnTo>
                  <a:lnTo>
                    <a:pt x="1659867" y="12164"/>
                  </a:lnTo>
                  <a:lnTo>
                    <a:pt x="1601552" y="11522"/>
                  </a:lnTo>
                  <a:lnTo>
                    <a:pt x="1543814" y="10897"/>
                  </a:lnTo>
                  <a:lnTo>
                    <a:pt x="1486730" y="10288"/>
                  </a:lnTo>
                  <a:lnTo>
                    <a:pt x="1430378" y="9695"/>
                  </a:lnTo>
                  <a:lnTo>
                    <a:pt x="1374837" y="9117"/>
                  </a:lnTo>
                  <a:lnTo>
                    <a:pt x="1320185" y="8556"/>
                  </a:lnTo>
                  <a:lnTo>
                    <a:pt x="1266500" y="8010"/>
                  </a:lnTo>
                  <a:lnTo>
                    <a:pt x="1213860" y="7480"/>
                  </a:lnTo>
                  <a:lnTo>
                    <a:pt x="1162343" y="6965"/>
                  </a:lnTo>
                  <a:lnTo>
                    <a:pt x="1112028" y="6465"/>
                  </a:lnTo>
                  <a:lnTo>
                    <a:pt x="1062992" y="5980"/>
                  </a:lnTo>
                  <a:lnTo>
                    <a:pt x="1015315" y="5510"/>
                  </a:lnTo>
                  <a:lnTo>
                    <a:pt x="969073" y="5054"/>
                  </a:lnTo>
                  <a:lnTo>
                    <a:pt x="924345" y="4612"/>
                  </a:lnTo>
                  <a:lnTo>
                    <a:pt x="881209" y="4185"/>
                  </a:lnTo>
                  <a:lnTo>
                    <a:pt x="839744" y="3771"/>
                  </a:lnTo>
                  <a:lnTo>
                    <a:pt x="800027" y="3372"/>
                  </a:lnTo>
                  <a:lnTo>
                    <a:pt x="726152" y="2613"/>
                  </a:lnTo>
                  <a:lnTo>
                    <a:pt x="692150" y="2254"/>
                  </a:lnTo>
                  <a:lnTo>
                    <a:pt x="612171" y="1460"/>
                  </a:lnTo>
                  <a:lnTo>
                    <a:pt x="538115" y="849"/>
                  </a:lnTo>
                  <a:lnTo>
                    <a:pt x="469691" y="408"/>
                  </a:lnTo>
                  <a:lnTo>
                    <a:pt x="406612" y="129"/>
                  </a:lnTo>
                  <a:lnTo>
                    <a:pt x="348589" y="0"/>
                  </a:lnTo>
                  <a:lnTo>
                    <a:pt x="295333" y="10"/>
                  </a:lnTo>
                  <a:lnTo>
                    <a:pt x="246556" y="149"/>
                  </a:lnTo>
                  <a:lnTo>
                    <a:pt x="201969" y="406"/>
                  </a:lnTo>
                  <a:lnTo>
                    <a:pt x="161284" y="771"/>
                  </a:lnTo>
                  <a:lnTo>
                    <a:pt x="90465" y="1782"/>
                  </a:lnTo>
                  <a:lnTo>
                    <a:pt x="31791" y="3097"/>
                  </a:lnTo>
                  <a:lnTo>
                    <a:pt x="6287" y="3841"/>
                  </a:lnTo>
                  <a:lnTo>
                    <a:pt x="0" y="3841"/>
                  </a:lnTo>
                </a:path>
              </a:pathLst>
            </a:custGeom>
            <a:ln w="253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78261" y="2019261"/>
              <a:ext cx="130810" cy="127635"/>
            </a:xfrm>
            <a:custGeom>
              <a:avLst/>
              <a:gdLst/>
              <a:ahLst/>
              <a:cxnLst/>
              <a:rect l="l" t="t" r="r" b="b"/>
              <a:pathLst>
                <a:path w="130810" h="127635">
                  <a:moveTo>
                    <a:pt x="124246" y="0"/>
                  </a:moveTo>
                  <a:lnTo>
                    <a:pt x="0" y="70283"/>
                  </a:lnTo>
                  <a:lnTo>
                    <a:pt x="130774" y="127509"/>
                  </a:lnTo>
                  <a:lnTo>
                    <a:pt x="12424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54150" y="1811337"/>
              <a:ext cx="1390650" cy="1833880"/>
            </a:xfrm>
            <a:custGeom>
              <a:avLst/>
              <a:gdLst/>
              <a:ahLst/>
              <a:cxnLst/>
              <a:rect l="l" t="t" r="r" b="b"/>
              <a:pathLst>
                <a:path w="1390650" h="1833879">
                  <a:moveTo>
                    <a:pt x="0" y="0"/>
                  </a:moveTo>
                  <a:lnTo>
                    <a:pt x="54447" y="13715"/>
                  </a:lnTo>
                  <a:lnTo>
                    <a:pt x="108753" y="27495"/>
                  </a:lnTo>
                  <a:lnTo>
                    <a:pt x="162774" y="41369"/>
                  </a:lnTo>
                  <a:lnTo>
                    <a:pt x="216371" y="55364"/>
                  </a:lnTo>
                  <a:lnTo>
                    <a:pt x="269400" y="69507"/>
                  </a:lnTo>
                  <a:lnTo>
                    <a:pt x="321719" y="83827"/>
                  </a:lnTo>
                  <a:lnTo>
                    <a:pt x="373188" y="98352"/>
                  </a:lnTo>
                  <a:lnTo>
                    <a:pt x="423664" y="113109"/>
                  </a:lnTo>
                  <a:lnTo>
                    <a:pt x="473004" y="128127"/>
                  </a:lnTo>
                  <a:lnTo>
                    <a:pt x="521068" y="143433"/>
                  </a:lnTo>
                  <a:lnTo>
                    <a:pt x="567714" y="159055"/>
                  </a:lnTo>
                  <a:lnTo>
                    <a:pt x="612799" y="175021"/>
                  </a:lnTo>
                  <a:lnTo>
                    <a:pt x="656182" y="191360"/>
                  </a:lnTo>
                  <a:lnTo>
                    <a:pt x="697721" y="208098"/>
                  </a:lnTo>
                  <a:lnTo>
                    <a:pt x="737274" y="225265"/>
                  </a:lnTo>
                  <a:lnTo>
                    <a:pt x="774700" y="242887"/>
                  </a:lnTo>
                  <a:lnTo>
                    <a:pt x="829948" y="270865"/>
                  </a:lnTo>
                  <a:lnTo>
                    <a:pt x="879881" y="298119"/>
                  </a:lnTo>
                  <a:lnTo>
                    <a:pt x="925090" y="325354"/>
                  </a:lnTo>
                  <a:lnTo>
                    <a:pt x="966165" y="353275"/>
                  </a:lnTo>
                  <a:lnTo>
                    <a:pt x="1003696" y="382587"/>
                  </a:lnTo>
                  <a:lnTo>
                    <a:pt x="1038275" y="413994"/>
                  </a:lnTo>
                  <a:lnTo>
                    <a:pt x="1070492" y="448202"/>
                  </a:lnTo>
                  <a:lnTo>
                    <a:pt x="1100937" y="485914"/>
                  </a:lnTo>
                  <a:lnTo>
                    <a:pt x="1130201" y="527837"/>
                  </a:lnTo>
                  <a:lnTo>
                    <a:pt x="1158875" y="574675"/>
                  </a:lnTo>
                  <a:lnTo>
                    <a:pt x="1178571" y="611558"/>
                  </a:lnTo>
                  <a:lnTo>
                    <a:pt x="1196896" y="651249"/>
                  </a:lnTo>
                  <a:lnTo>
                    <a:pt x="1213937" y="693447"/>
                  </a:lnTo>
                  <a:lnTo>
                    <a:pt x="1229780" y="737849"/>
                  </a:lnTo>
                  <a:lnTo>
                    <a:pt x="1244512" y="784153"/>
                  </a:lnTo>
                  <a:lnTo>
                    <a:pt x="1258221" y="832058"/>
                  </a:lnTo>
                  <a:lnTo>
                    <a:pt x="1270992" y="881260"/>
                  </a:lnTo>
                  <a:lnTo>
                    <a:pt x="1282912" y="931459"/>
                  </a:lnTo>
                  <a:lnTo>
                    <a:pt x="1294069" y="982352"/>
                  </a:lnTo>
                  <a:lnTo>
                    <a:pt x="1304550" y="1033638"/>
                  </a:lnTo>
                  <a:lnTo>
                    <a:pt x="1314440" y="1085014"/>
                  </a:lnTo>
                  <a:lnTo>
                    <a:pt x="1323826" y="1136177"/>
                  </a:lnTo>
                  <a:lnTo>
                    <a:pt x="1332797" y="1186828"/>
                  </a:lnTo>
                  <a:lnTo>
                    <a:pt x="1341437" y="1236662"/>
                  </a:lnTo>
                  <a:lnTo>
                    <a:pt x="1349602" y="1287666"/>
                  </a:lnTo>
                  <a:lnTo>
                    <a:pt x="1356676" y="1339147"/>
                  </a:lnTo>
                  <a:lnTo>
                    <a:pt x="1362776" y="1391066"/>
                  </a:lnTo>
                  <a:lnTo>
                    <a:pt x="1368020" y="1443387"/>
                  </a:lnTo>
                  <a:lnTo>
                    <a:pt x="1372525" y="1496071"/>
                  </a:lnTo>
                  <a:lnTo>
                    <a:pt x="1376410" y="1549080"/>
                  </a:lnTo>
                  <a:lnTo>
                    <a:pt x="1379792" y="1602377"/>
                  </a:lnTo>
                  <a:lnTo>
                    <a:pt x="1382789" y="1655924"/>
                  </a:lnTo>
                  <a:lnTo>
                    <a:pt x="1385519" y="1709682"/>
                  </a:lnTo>
                  <a:lnTo>
                    <a:pt x="1388100" y="1763615"/>
                  </a:lnTo>
                  <a:lnTo>
                    <a:pt x="1390650" y="1817684"/>
                  </a:lnTo>
                  <a:lnTo>
                    <a:pt x="1390650" y="1833562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81219" y="3646224"/>
              <a:ext cx="127635" cy="130810"/>
            </a:xfrm>
            <a:custGeom>
              <a:avLst/>
              <a:gdLst/>
              <a:ahLst/>
              <a:cxnLst/>
              <a:rect l="l" t="t" r="r" b="b"/>
              <a:pathLst>
                <a:path w="127635" h="130810">
                  <a:moveTo>
                    <a:pt x="127544" y="0"/>
                  </a:moveTo>
                  <a:lnTo>
                    <a:pt x="0" y="5808"/>
                  </a:lnTo>
                  <a:lnTo>
                    <a:pt x="69580" y="130449"/>
                  </a:lnTo>
                  <a:lnTo>
                    <a:pt x="127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46212" y="1414410"/>
              <a:ext cx="4866005" cy="2230755"/>
            </a:xfrm>
            <a:custGeom>
              <a:avLst/>
              <a:gdLst/>
              <a:ahLst/>
              <a:cxnLst/>
              <a:rect l="l" t="t" r="r" b="b"/>
              <a:pathLst>
                <a:path w="4866005" h="2230754">
                  <a:moveTo>
                    <a:pt x="0" y="1639"/>
                  </a:moveTo>
                  <a:lnTo>
                    <a:pt x="58179" y="1229"/>
                  </a:lnTo>
                  <a:lnTo>
                    <a:pt x="116290" y="842"/>
                  </a:lnTo>
                  <a:lnTo>
                    <a:pt x="174245" y="502"/>
                  </a:lnTo>
                  <a:lnTo>
                    <a:pt x="231958" y="233"/>
                  </a:lnTo>
                  <a:lnTo>
                    <a:pt x="289341" y="58"/>
                  </a:lnTo>
                  <a:lnTo>
                    <a:pt x="346307" y="0"/>
                  </a:lnTo>
                  <a:lnTo>
                    <a:pt x="402770" y="83"/>
                  </a:lnTo>
                  <a:lnTo>
                    <a:pt x="458643" y="330"/>
                  </a:lnTo>
                  <a:lnTo>
                    <a:pt x="513839" y="765"/>
                  </a:lnTo>
                  <a:lnTo>
                    <a:pt x="568270" y="1412"/>
                  </a:lnTo>
                  <a:lnTo>
                    <a:pt x="621851" y="2294"/>
                  </a:lnTo>
                  <a:lnTo>
                    <a:pt x="674494" y="3433"/>
                  </a:lnTo>
                  <a:lnTo>
                    <a:pt x="726111" y="4855"/>
                  </a:lnTo>
                  <a:lnTo>
                    <a:pt x="776618" y="6582"/>
                  </a:lnTo>
                  <a:lnTo>
                    <a:pt x="825926" y="8638"/>
                  </a:lnTo>
                  <a:lnTo>
                    <a:pt x="873948" y="11046"/>
                  </a:lnTo>
                  <a:lnTo>
                    <a:pt x="920598" y="13830"/>
                  </a:lnTo>
                  <a:lnTo>
                    <a:pt x="965788" y="17013"/>
                  </a:lnTo>
                  <a:lnTo>
                    <a:pt x="1009433" y="20619"/>
                  </a:lnTo>
                  <a:lnTo>
                    <a:pt x="1051445" y="24671"/>
                  </a:lnTo>
                  <a:lnTo>
                    <a:pt x="1091736" y="29192"/>
                  </a:lnTo>
                  <a:lnTo>
                    <a:pt x="1130221" y="34207"/>
                  </a:lnTo>
                  <a:lnTo>
                    <a:pt x="1235368" y="51757"/>
                  </a:lnTo>
                  <a:lnTo>
                    <a:pt x="1293325" y="63932"/>
                  </a:lnTo>
                  <a:lnTo>
                    <a:pt x="1342524" y="76816"/>
                  </a:lnTo>
                  <a:lnTo>
                    <a:pt x="1384802" y="90959"/>
                  </a:lnTo>
                  <a:lnTo>
                    <a:pt x="1421999" y="106913"/>
                  </a:lnTo>
                  <a:lnTo>
                    <a:pt x="1455954" y="125228"/>
                  </a:lnTo>
                  <a:lnTo>
                    <a:pt x="1488507" y="146456"/>
                  </a:lnTo>
                  <a:lnTo>
                    <a:pt x="1521496" y="171147"/>
                  </a:lnTo>
                  <a:lnTo>
                    <a:pt x="1556761" y="199854"/>
                  </a:lnTo>
                  <a:lnTo>
                    <a:pt x="1596141" y="233125"/>
                  </a:lnTo>
                  <a:lnTo>
                    <a:pt x="1641475" y="271514"/>
                  </a:lnTo>
                  <a:lnTo>
                    <a:pt x="1671549" y="298214"/>
                  </a:lnTo>
                  <a:lnTo>
                    <a:pt x="1701980" y="327837"/>
                  </a:lnTo>
                  <a:lnTo>
                    <a:pt x="1732770" y="360069"/>
                  </a:lnTo>
                  <a:lnTo>
                    <a:pt x="1763923" y="394599"/>
                  </a:lnTo>
                  <a:lnTo>
                    <a:pt x="1795442" y="431115"/>
                  </a:lnTo>
                  <a:lnTo>
                    <a:pt x="1827330" y="469305"/>
                  </a:lnTo>
                  <a:lnTo>
                    <a:pt x="1859590" y="508857"/>
                  </a:lnTo>
                  <a:lnTo>
                    <a:pt x="1892225" y="549459"/>
                  </a:lnTo>
                  <a:lnTo>
                    <a:pt x="1925240" y="590800"/>
                  </a:lnTo>
                  <a:lnTo>
                    <a:pt x="1958637" y="632567"/>
                  </a:lnTo>
                  <a:lnTo>
                    <a:pt x="1992419" y="674448"/>
                  </a:lnTo>
                  <a:lnTo>
                    <a:pt x="2026590" y="716132"/>
                  </a:lnTo>
                  <a:lnTo>
                    <a:pt x="2061153" y="757306"/>
                  </a:lnTo>
                  <a:lnTo>
                    <a:pt x="2096111" y="797658"/>
                  </a:lnTo>
                  <a:lnTo>
                    <a:pt x="2131468" y="836877"/>
                  </a:lnTo>
                  <a:lnTo>
                    <a:pt x="2167227" y="874651"/>
                  </a:lnTo>
                  <a:lnTo>
                    <a:pt x="2203390" y="910667"/>
                  </a:lnTo>
                  <a:lnTo>
                    <a:pt x="2239962" y="944614"/>
                  </a:lnTo>
                  <a:lnTo>
                    <a:pt x="2276348" y="977227"/>
                  </a:lnTo>
                  <a:lnTo>
                    <a:pt x="2312090" y="1009432"/>
                  </a:lnTo>
                  <a:lnTo>
                    <a:pt x="2347398" y="1041202"/>
                  </a:lnTo>
                  <a:lnTo>
                    <a:pt x="2382480" y="1072511"/>
                  </a:lnTo>
                  <a:lnTo>
                    <a:pt x="2417546" y="1103334"/>
                  </a:lnTo>
                  <a:lnTo>
                    <a:pt x="2452805" y="1133644"/>
                  </a:lnTo>
                  <a:lnTo>
                    <a:pt x="2488465" y="1163415"/>
                  </a:lnTo>
                  <a:lnTo>
                    <a:pt x="2524736" y="1192621"/>
                  </a:lnTo>
                  <a:lnTo>
                    <a:pt x="2561828" y="1221236"/>
                  </a:lnTo>
                  <a:lnTo>
                    <a:pt x="2599948" y="1249233"/>
                  </a:lnTo>
                  <a:lnTo>
                    <a:pt x="2639306" y="1276587"/>
                  </a:lnTo>
                  <a:lnTo>
                    <a:pt x="2680111" y="1303271"/>
                  </a:lnTo>
                  <a:lnTo>
                    <a:pt x="2722572" y="1329260"/>
                  </a:lnTo>
                  <a:lnTo>
                    <a:pt x="2766899" y="1354527"/>
                  </a:lnTo>
                  <a:lnTo>
                    <a:pt x="2813299" y="1379045"/>
                  </a:lnTo>
                  <a:lnTo>
                    <a:pt x="2861983" y="1402790"/>
                  </a:lnTo>
                  <a:lnTo>
                    <a:pt x="2913159" y="1425734"/>
                  </a:lnTo>
                  <a:lnTo>
                    <a:pt x="2967037" y="1447852"/>
                  </a:lnTo>
                  <a:lnTo>
                    <a:pt x="3006467" y="1462324"/>
                  </a:lnTo>
                  <a:lnTo>
                    <a:pt x="3048068" y="1475760"/>
                  </a:lnTo>
                  <a:lnTo>
                    <a:pt x="3091661" y="1488254"/>
                  </a:lnTo>
                  <a:lnTo>
                    <a:pt x="3137064" y="1499897"/>
                  </a:lnTo>
                  <a:lnTo>
                    <a:pt x="3184095" y="1510782"/>
                  </a:lnTo>
                  <a:lnTo>
                    <a:pt x="3232575" y="1520999"/>
                  </a:lnTo>
                  <a:lnTo>
                    <a:pt x="3282322" y="1530643"/>
                  </a:lnTo>
                  <a:lnTo>
                    <a:pt x="3333155" y="1539804"/>
                  </a:lnTo>
                  <a:lnTo>
                    <a:pt x="3384893" y="1548575"/>
                  </a:lnTo>
                  <a:lnTo>
                    <a:pt x="3437355" y="1557047"/>
                  </a:lnTo>
                  <a:lnTo>
                    <a:pt x="3490360" y="1565314"/>
                  </a:lnTo>
                  <a:lnTo>
                    <a:pt x="3543727" y="1573467"/>
                  </a:lnTo>
                  <a:lnTo>
                    <a:pt x="3597275" y="1581598"/>
                  </a:lnTo>
                  <a:lnTo>
                    <a:pt x="3650822" y="1589800"/>
                  </a:lnTo>
                  <a:lnTo>
                    <a:pt x="3704189" y="1598165"/>
                  </a:lnTo>
                  <a:lnTo>
                    <a:pt x="3757194" y="1606784"/>
                  </a:lnTo>
                  <a:lnTo>
                    <a:pt x="3809656" y="1615750"/>
                  </a:lnTo>
                  <a:lnTo>
                    <a:pt x="3861394" y="1625154"/>
                  </a:lnTo>
                  <a:lnTo>
                    <a:pt x="3912227" y="1635090"/>
                  </a:lnTo>
                  <a:lnTo>
                    <a:pt x="3961974" y="1645650"/>
                  </a:lnTo>
                  <a:lnTo>
                    <a:pt x="4010454" y="1656924"/>
                  </a:lnTo>
                  <a:lnTo>
                    <a:pt x="4057485" y="1669006"/>
                  </a:lnTo>
                  <a:lnTo>
                    <a:pt x="4102888" y="1681988"/>
                  </a:lnTo>
                  <a:lnTo>
                    <a:pt x="4146481" y="1695961"/>
                  </a:lnTo>
                  <a:lnTo>
                    <a:pt x="4188082" y="1711018"/>
                  </a:lnTo>
                  <a:lnTo>
                    <a:pt x="4227512" y="1727252"/>
                  </a:lnTo>
                  <a:lnTo>
                    <a:pt x="4278937" y="1751003"/>
                  </a:lnTo>
                  <a:lnTo>
                    <a:pt x="4328327" y="1776010"/>
                  </a:lnTo>
                  <a:lnTo>
                    <a:pt x="4375788" y="1802203"/>
                  </a:lnTo>
                  <a:lnTo>
                    <a:pt x="4421426" y="1829516"/>
                  </a:lnTo>
                  <a:lnTo>
                    <a:pt x="4465349" y="1857878"/>
                  </a:lnTo>
                  <a:lnTo>
                    <a:pt x="4507661" y="1887223"/>
                  </a:lnTo>
                  <a:lnTo>
                    <a:pt x="4548471" y="1917481"/>
                  </a:lnTo>
                  <a:lnTo>
                    <a:pt x="4587884" y="1948584"/>
                  </a:lnTo>
                  <a:lnTo>
                    <a:pt x="4626006" y="1980463"/>
                  </a:lnTo>
                  <a:lnTo>
                    <a:pt x="4662946" y="2013051"/>
                  </a:lnTo>
                  <a:lnTo>
                    <a:pt x="4698808" y="2046279"/>
                  </a:lnTo>
                  <a:lnTo>
                    <a:pt x="4733699" y="2080078"/>
                  </a:lnTo>
                  <a:lnTo>
                    <a:pt x="4767726" y="2114380"/>
                  </a:lnTo>
                  <a:lnTo>
                    <a:pt x="4800995" y="2149117"/>
                  </a:lnTo>
                  <a:lnTo>
                    <a:pt x="4833614" y="2184220"/>
                  </a:lnTo>
                  <a:lnTo>
                    <a:pt x="4865687" y="2219620"/>
                  </a:lnTo>
                  <a:lnTo>
                    <a:pt x="4865687" y="2230489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66807" y="3605865"/>
              <a:ext cx="132715" cy="138430"/>
            </a:xfrm>
            <a:custGeom>
              <a:avLst/>
              <a:gdLst/>
              <a:ahLst/>
              <a:cxnLst/>
              <a:rect l="l" t="t" r="r" b="b"/>
              <a:pathLst>
                <a:path w="132714" h="138429">
                  <a:moveTo>
                    <a:pt x="95783" y="0"/>
                  </a:moveTo>
                  <a:lnTo>
                    <a:pt x="0" y="84420"/>
                  </a:lnTo>
                  <a:lnTo>
                    <a:pt x="132312" y="137994"/>
                  </a:lnTo>
                  <a:lnTo>
                    <a:pt x="9578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778000" y="1295400"/>
              <a:ext cx="5994400" cy="4127500"/>
            </a:xfrm>
            <a:custGeom>
              <a:avLst/>
              <a:gdLst/>
              <a:ahLst/>
              <a:cxnLst/>
              <a:rect l="l" t="t" r="r" b="b"/>
              <a:pathLst>
                <a:path w="5994400" h="4127500">
                  <a:moveTo>
                    <a:pt x="0" y="0"/>
                  </a:moveTo>
                  <a:lnTo>
                    <a:pt x="5994400" y="0"/>
                  </a:lnTo>
                  <a:lnTo>
                    <a:pt x="5994400" y="4127500"/>
                  </a:lnTo>
                  <a:lnTo>
                    <a:pt x="0" y="41275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455737" y="1608137"/>
              <a:ext cx="4818380" cy="2763520"/>
            </a:xfrm>
            <a:custGeom>
              <a:avLst/>
              <a:gdLst/>
              <a:ahLst/>
              <a:cxnLst/>
              <a:rect l="l" t="t" r="r" b="b"/>
              <a:pathLst>
                <a:path w="4818380" h="2763520">
                  <a:moveTo>
                    <a:pt x="0" y="0"/>
                  </a:moveTo>
                  <a:lnTo>
                    <a:pt x="54773" y="1224"/>
                  </a:lnTo>
                  <a:lnTo>
                    <a:pt x="109497" y="2576"/>
                  </a:lnTo>
                  <a:lnTo>
                    <a:pt x="164086" y="4147"/>
                  </a:lnTo>
                  <a:lnTo>
                    <a:pt x="218454" y="6027"/>
                  </a:lnTo>
                  <a:lnTo>
                    <a:pt x="272516" y="8307"/>
                  </a:lnTo>
                  <a:lnTo>
                    <a:pt x="326184" y="11078"/>
                  </a:lnTo>
                  <a:lnTo>
                    <a:pt x="379374" y="14430"/>
                  </a:lnTo>
                  <a:lnTo>
                    <a:pt x="431998" y="18454"/>
                  </a:lnTo>
                  <a:lnTo>
                    <a:pt x="483971" y="23241"/>
                  </a:lnTo>
                  <a:lnTo>
                    <a:pt x="535207" y="28881"/>
                  </a:lnTo>
                  <a:lnTo>
                    <a:pt x="585620" y="35466"/>
                  </a:lnTo>
                  <a:lnTo>
                    <a:pt x="635124" y="43085"/>
                  </a:lnTo>
                  <a:lnTo>
                    <a:pt x="683632" y="51830"/>
                  </a:lnTo>
                  <a:lnTo>
                    <a:pt x="731059" y="61791"/>
                  </a:lnTo>
                  <a:lnTo>
                    <a:pt x="777318" y="73059"/>
                  </a:lnTo>
                  <a:lnTo>
                    <a:pt x="822325" y="85725"/>
                  </a:lnTo>
                  <a:lnTo>
                    <a:pt x="872136" y="100697"/>
                  </a:lnTo>
                  <a:lnTo>
                    <a:pt x="920296" y="115308"/>
                  </a:lnTo>
                  <a:lnTo>
                    <a:pt x="966949" y="130024"/>
                  </a:lnTo>
                  <a:lnTo>
                    <a:pt x="1012241" y="145309"/>
                  </a:lnTo>
                  <a:lnTo>
                    <a:pt x="1056319" y="161628"/>
                  </a:lnTo>
                  <a:lnTo>
                    <a:pt x="1099327" y="179447"/>
                  </a:lnTo>
                  <a:lnTo>
                    <a:pt x="1141412" y="199231"/>
                  </a:lnTo>
                  <a:lnTo>
                    <a:pt x="1182719" y="221444"/>
                  </a:lnTo>
                  <a:lnTo>
                    <a:pt x="1223395" y="246553"/>
                  </a:lnTo>
                  <a:lnTo>
                    <a:pt x="1263585" y="275021"/>
                  </a:lnTo>
                  <a:lnTo>
                    <a:pt x="1303434" y="307315"/>
                  </a:lnTo>
                  <a:lnTo>
                    <a:pt x="1343089" y="343899"/>
                  </a:lnTo>
                  <a:lnTo>
                    <a:pt x="1382696" y="385239"/>
                  </a:lnTo>
                  <a:lnTo>
                    <a:pt x="1422400" y="431800"/>
                  </a:lnTo>
                  <a:lnTo>
                    <a:pt x="1446709" y="463549"/>
                  </a:lnTo>
                  <a:lnTo>
                    <a:pt x="1471155" y="498551"/>
                  </a:lnTo>
                  <a:lnTo>
                    <a:pt x="1495696" y="536514"/>
                  </a:lnTo>
                  <a:lnTo>
                    <a:pt x="1520287" y="577143"/>
                  </a:lnTo>
                  <a:lnTo>
                    <a:pt x="1544886" y="620145"/>
                  </a:lnTo>
                  <a:lnTo>
                    <a:pt x="1569450" y="665226"/>
                  </a:lnTo>
                  <a:lnTo>
                    <a:pt x="1593936" y="712093"/>
                  </a:lnTo>
                  <a:lnTo>
                    <a:pt x="1618300" y="760452"/>
                  </a:lnTo>
                  <a:lnTo>
                    <a:pt x="1642500" y="810009"/>
                  </a:lnTo>
                  <a:lnTo>
                    <a:pt x="1666492" y="860471"/>
                  </a:lnTo>
                  <a:lnTo>
                    <a:pt x="1690234" y="911545"/>
                  </a:lnTo>
                  <a:lnTo>
                    <a:pt x="1713683" y="962937"/>
                  </a:lnTo>
                  <a:lnTo>
                    <a:pt x="1736794" y="1014353"/>
                  </a:lnTo>
                  <a:lnTo>
                    <a:pt x="1759526" y="1065500"/>
                  </a:lnTo>
                  <a:lnTo>
                    <a:pt x="1781836" y="1116084"/>
                  </a:lnTo>
                  <a:lnTo>
                    <a:pt x="1803679" y="1165811"/>
                  </a:lnTo>
                  <a:lnTo>
                    <a:pt x="1825014" y="1214388"/>
                  </a:lnTo>
                  <a:lnTo>
                    <a:pt x="1845797" y="1261522"/>
                  </a:lnTo>
                  <a:lnTo>
                    <a:pt x="1865984" y="1306919"/>
                  </a:lnTo>
                  <a:lnTo>
                    <a:pt x="1885534" y="1350284"/>
                  </a:lnTo>
                  <a:lnTo>
                    <a:pt x="1904403" y="1391326"/>
                  </a:lnTo>
                  <a:lnTo>
                    <a:pt x="1922547" y="1429750"/>
                  </a:lnTo>
                  <a:lnTo>
                    <a:pt x="1939925" y="1465262"/>
                  </a:lnTo>
                  <a:lnTo>
                    <a:pt x="1969787" y="1526685"/>
                  </a:lnTo>
                  <a:lnTo>
                    <a:pt x="1994936" y="1581466"/>
                  </a:lnTo>
                  <a:lnTo>
                    <a:pt x="2016348" y="1630635"/>
                  </a:lnTo>
                  <a:lnTo>
                    <a:pt x="2034998" y="1675224"/>
                  </a:lnTo>
                  <a:lnTo>
                    <a:pt x="2051863" y="1716262"/>
                  </a:lnTo>
                  <a:lnTo>
                    <a:pt x="2067917" y="1754782"/>
                  </a:lnTo>
                  <a:lnTo>
                    <a:pt x="2084136" y="1791814"/>
                  </a:lnTo>
                  <a:lnTo>
                    <a:pt x="2101497" y="1828388"/>
                  </a:lnTo>
                  <a:lnTo>
                    <a:pt x="2120974" y="1865535"/>
                  </a:lnTo>
                  <a:lnTo>
                    <a:pt x="2143543" y="1904287"/>
                  </a:lnTo>
                  <a:lnTo>
                    <a:pt x="2170181" y="1945673"/>
                  </a:lnTo>
                  <a:lnTo>
                    <a:pt x="2201862" y="1990725"/>
                  </a:lnTo>
                  <a:lnTo>
                    <a:pt x="2226762" y="2025079"/>
                  </a:lnTo>
                  <a:lnTo>
                    <a:pt x="2252717" y="2061250"/>
                  </a:lnTo>
                  <a:lnTo>
                    <a:pt x="2279726" y="2098912"/>
                  </a:lnTo>
                  <a:lnTo>
                    <a:pt x="2307791" y="2137739"/>
                  </a:lnTo>
                  <a:lnTo>
                    <a:pt x="2336909" y="2177405"/>
                  </a:lnTo>
                  <a:lnTo>
                    <a:pt x="2367083" y="2217585"/>
                  </a:lnTo>
                  <a:lnTo>
                    <a:pt x="2398311" y="2257954"/>
                  </a:lnTo>
                  <a:lnTo>
                    <a:pt x="2430594" y="2298184"/>
                  </a:lnTo>
                  <a:lnTo>
                    <a:pt x="2463931" y="2337952"/>
                  </a:lnTo>
                  <a:lnTo>
                    <a:pt x="2498324" y="2376930"/>
                  </a:lnTo>
                  <a:lnTo>
                    <a:pt x="2533770" y="2414793"/>
                  </a:lnTo>
                  <a:lnTo>
                    <a:pt x="2570272" y="2451216"/>
                  </a:lnTo>
                  <a:lnTo>
                    <a:pt x="2607828" y="2485873"/>
                  </a:lnTo>
                  <a:lnTo>
                    <a:pt x="2646439" y="2518438"/>
                  </a:lnTo>
                  <a:lnTo>
                    <a:pt x="2686104" y="2548586"/>
                  </a:lnTo>
                  <a:lnTo>
                    <a:pt x="2726825" y="2575990"/>
                  </a:lnTo>
                  <a:lnTo>
                    <a:pt x="2768600" y="2600325"/>
                  </a:lnTo>
                  <a:lnTo>
                    <a:pt x="2808842" y="2620759"/>
                  </a:lnTo>
                  <a:lnTo>
                    <a:pt x="2849708" y="2639272"/>
                  </a:lnTo>
                  <a:lnTo>
                    <a:pt x="2891263" y="2655968"/>
                  </a:lnTo>
                  <a:lnTo>
                    <a:pt x="2933573" y="2670954"/>
                  </a:lnTo>
                  <a:lnTo>
                    <a:pt x="2976703" y="2684337"/>
                  </a:lnTo>
                  <a:lnTo>
                    <a:pt x="3020718" y="2696221"/>
                  </a:lnTo>
                  <a:lnTo>
                    <a:pt x="3065684" y="2706714"/>
                  </a:lnTo>
                  <a:lnTo>
                    <a:pt x="3111665" y="2715922"/>
                  </a:lnTo>
                  <a:lnTo>
                    <a:pt x="3158728" y="2723951"/>
                  </a:lnTo>
                  <a:lnTo>
                    <a:pt x="3206937" y="2730907"/>
                  </a:lnTo>
                  <a:lnTo>
                    <a:pt x="3256358" y="2736896"/>
                  </a:lnTo>
                  <a:lnTo>
                    <a:pt x="3307056" y="2742024"/>
                  </a:lnTo>
                  <a:lnTo>
                    <a:pt x="3359097" y="2746397"/>
                  </a:lnTo>
                  <a:lnTo>
                    <a:pt x="3412545" y="2750122"/>
                  </a:lnTo>
                  <a:lnTo>
                    <a:pt x="3467467" y="2753305"/>
                  </a:lnTo>
                  <a:lnTo>
                    <a:pt x="3523927" y="2756052"/>
                  </a:lnTo>
                  <a:lnTo>
                    <a:pt x="3581991" y="2758469"/>
                  </a:lnTo>
                  <a:lnTo>
                    <a:pt x="3641725" y="2760662"/>
                  </a:lnTo>
                  <a:lnTo>
                    <a:pt x="3684888" y="2761908"/>
                  </a:lnTo>
                  <a:lnTo>
                    <a:pt x="3728990" y="2762673"/>
                  </a:lnTo>
                  <a:lnTo>
                    <a:pt x="3773994" y="2762975"/>
                  </a:lnTo>
                  <a:lnTo>
                    <a:pt x="3819860" y="2762830"/>
                  </a:lnTo>
                  <a:lnTo>
                    <a:pt x="3866550" y="2762255"/>
                  </a:lnTo>
                  <a:lnTo>
                    <a:pt x="3914026" y="2761266"/>
                  </a:lnTo>
                  <a:lnTo>
                    <a:pt x="3962251" y="2759879"/>
                  </a:lnTo>
                  <a:lnTo>
                    <a:pt x="4011185" y="2758112"/>
                  </a:lnTo>
                  <a:lnTo>
                    <a:pt x="4060790" y="2755980"/>
                  </a:lnTo>
                  <a:lnTo>
                    <a:pt x="4111029" y="2753501"/>
                  </a:lnTo>
                  <a:lnTo>
                    <a:pt x="4161862" y="2750691"/>
                  </a:lnTo>
                  <a:lnTo>
                    <a:pt x="4213253" y="2747566"/>
                  </a:lnTo>
                  <a:lnTo>
                    <a:pt x="4265161" y="2744143"/>
                  </a:lnTo>
                  <a:lnTo>
                    <a:pt x="4317550" y="2740439"/>
                  </a:lnTo>
                  <a:lnTo>
                    <a:pt x="4370380" y="2736470"/>
                  </a:lnTo>
                  <a:lnTo>
                    <a:pt x="4423614" y="2732252"/>
                  </a:lnTo>
                  <a:lnTo>
                    <a:pt x="4477214" y="2727802"/>
                  </a:lnTo>
                  <a:lnTo>
                    <a:pt x="4531141" y="2723137"/>
                  </a:lnTo>
                  <a:lnTo>
                    <a:pt x="4585356" y="2718274"/>
                  </a:lnTo>
                  <a:lnTo>
                    <a:pt x="4639822" y="2713228"/>
                  </a:lnTo>
                  <a:lnTo>
                    <a:pt x="4694501" y="2708016"/>
                  </a:lnTo>
                  <a:lnTo>
                    <a:pt x="4749354" y="2702655"/>
                  </a:lnTo>
                  <a:lnTo>
                    <a:pt x="4804342" y="2697162"/>
                  </a:lnTo>
                  <a:lnTo>
                    <a:pt x="4818062" y="2697162"/>
                  </a:lnTo>
                </a:path>
              </a:pathLst>
            </a:custGeom>
            <a:ln w="253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71576" y="4241359"/>
              <a:ext cx="133985" cy="127635"/>
            </a:xfrm>
            <a:custGeom>
              <a:avLst/>
              <a:gdLst/>
              <a:ahLst/>
              <a:cxnLst/>
              <a:rect l="l" t="t" r="r" b="b"/>
              <a:pathLst>
                <a:path w="133985" h="127635">
                  <a:moveTo>
                    <a:pt x="0" y="0"/>
                  </a:moveTo>
                  <a:lnTo>
                    <a:pt x="12870" y="127027"/>
                  </a:lnTo>
                  <a:lnTo>
                    <a:pt x="133463" y="50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307782" y="5022173"/>
            <a:ext cx="6143625" cy="1298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6690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Tablet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927100" marR="5080" indent="-914400">
              <a:lnSpc>
                <a:spcPts val="2100"/>
              </a:lnSpc>
              <a:spcBef>
                <a:spcPts val="1420"/>
              </a:spcBef>
            </a:pPr>
            <a:r>
              <a:rPr sz="1800" spc="-20" dirty="0">
                <a:latin typeface="Arial"/>
                <a:cs typeface="Arial"/>
              </a:rPr>
              <a:t>SSTable: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Immutable on-disk ordered map from </a:t>
            </a:r>
            <a:r>
              <a:rPr sz="1800" spc="-10" dirty="0">
                <a:latin typeface="Arial"/>
                <a:cs typeface="Arial"/>
              </a:rPr>
              <a:t>string-&gt;string </a:t>
            </a:r>
            <a:r>
              <a:rPr sz="1800" dirty="0">
                <a:latin typeface="Arial"/>
                <a:cs typeface="Arial"/>
              </a:rPr>
              <a:t>string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keys: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sz="1800" i="1" dirty="0">
                <a:solidFill>
                  <a:srgbClr val="FF0000"/>
                </a:solidFill>
                <a:latin typeface="Arial"/>
                <a:cs typeface="Arial"/>
              </a:rPr>
              <a:t>row,</a:t>
            </a:r>
            <a:r>
              <a:rPr sz="1800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FF0000"/>
                </a:solidFill>
                <a:latin typeface="Arial"/>
                <a:cs typeface="Arial"/>
              </a:rPr>
              <a:t>column,</a:t>
            </a:r>
            <a:r>
              <a:rPr sz="1800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FF0000"/>
                </a:solidFill>
                <a:latin typeface="Arial"/>
                <a:cs typeface="Arial"/>
              </a:rPr>
              <a:t>timestamp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triples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07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Motivation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83871"/>
            <a:ext cx="7711440" cy="44342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265"/>
              </a:spcBef>
              <a:buChar char="•"/>
              <a:tabLst>
                <a:tab pos="348615" algn="l"/>
                <a:tab pos="349250" algn="l"/>
              </a:tabLst>
            </a:pPr>
            <a:r>
              <a:rPr sz="2750" dirty="0">
                <a:latin typeface="Arial"/>
                <a:cs typeface="Arial"/>
              </a:rPr>
              <a:t>Lots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of</a:t>
            </a:r>
            <a:r>
              <a:rPr sz="2750" spc="-55" dirty="0">
                <a:latin typeface="Arial"/>
                <a:cs typeface="Arial"/>
              </a:rPr>
              <a:t> </a:t>
            </a:r>
            <a:r>
              <a:rPr sz="2750" spc="-20" dirty="0">
                <a:latin typeface="Arial"/>
                <a:cs typeface="Arial"/>
              </a:rPr>
              <a:t>(semi-</a:t>
            </a:r>
            <a:r>
              <a:rPr sz="2750" dirty="0">
                <a:latin typeface="Arial"/>
                <a:cs typeface="Arial"/>
              </a:rPr>
              <a:t>)structured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data</a:t>
            </a:r>
            <a:r>
              <a:rPr sz="2750" spc="-55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at</a:t>
            </a:r>
            <a:r>
              <a:rPr sz="2750" spc="-55" dirty="0">
                <a:latin typeface="Arial"/>
                <a:cs typeface="Arial"/>
              </a:rPr>
              <a:t> </a:t>
            </a:r>
            <a:r>
              <a:rPr sz="2750" spc="-10" dirty="0">
                <a:latin typeface="Arial"/>
                <a:cs typeface="Arial"/>
              </a:rPr>
              <a:t>Google</a:t>
            </a:r>
            <a:endParaRPr sz="27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50"/>
              </a:spcBef>
              <a:buChar char="–"/>
              <a:tabLst>
                <a:tab pos="749935" algn="l"/>
              </a:tabLst>
            </a:pPr>
            <a:r>
              <a:rPr sz="2350" spc="-10" dirty="0">
                <a:latin typeface="Arial"/>
                <a:cs typeface="Arial"/>
              </a:rPr>
              <a:t>URLs:</a:t>
            </a:r>
            <a:endParaRPr sz="2350">
              <a:latin typeface="Arial"/>
              <a:cs typeface="Arial"/>
            </a:endParaRPr>
          </a:p>
          <a:p>
            <a:pPr marL="1150620" lvl="2" indent="-224154">
              <a:lnSpc>
                <a:spcPct val="100000"/>
              </a:lnSpc>
              <a:spcBef>
                <a:spcPts val="185"/>
              </a:spcBef>
              <a:buChar char="•"/>
              <a:tabLst>
                <a:tab pos="1150620" algn="l"/>
                <a:tab pos="1151255" algn="l"/>
              </a:tabLst>
            </a:pPr>
            <a:r>
              <a:rPr sz="1950" dirty="0">
                <a:latin typeface="Arial"/>
                <a:cs typeface="Arial"/>
              </a:rPr>
              <a:t>Contents,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crawl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metadata, links,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anchors,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pagerank, </a:t>
            </a:r>
            <a:r>
              <a:rPr sz="1950" spc="-50" dirty="0">
                <a:latin typeface="Arial"/>
                <a:cs typeface="Arial"/>
              </a:rPr>
              <a:t>…</a:t>
            </a:r>
            <a:endParaRPr sz="19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204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Per-user </a:t>
            </a:r>
            <a:r>
              <a:rPr sz="2350" spc="-10" dirty="0">
                <a:latin typeface="Arial"/>
                <a:cs typeface="Arial"/>
              </a:rPr>
              <a:t>data:</a:t>
            </a:r>
            <a:endParaRPr sz="2350">
              <a:latin typeface="Arial"/>
              <a:cs typeface="Arial"/>
            </a:endParaRPr>
          </a:p>
          <a:p>
            <a:pPr marL="1150620" lvl="2" indent="-224154">
              <a:lnSpc>
                <a:spcPct val="100000"/>
              </a:lnSpc>
              <a:spcBef>
                <a:spcPts val="185"/>
              </a:spcBef>
              <a:buChar char="•"/>
              <a:tabLst>
                <a:tab pos="1150620" algn="l"/>
                <a:tab pos="1151255" algn="l"/>
              </a:tabLst>
            </a:pPr>
            <a:r>
              <a:rPr sz="1950" dirty="0">
                <a:latin typeface="Arial"/>
                <a:cs typeface="Arial"/>
              </a:rPr>
              <a:t>User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preference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settings,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recent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queries/search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results, </a:t>
            </a:r>
            <a:r>
              <a:rPr sz="1950" spc="-50" dirty="0">
                <a:latin typeface="Arial"/>
                <a:cs typeface="Arial"/>
              </a:rPr>
              <a:t>…</a:t>
            </a:r>
            <a:endParaRPr sz="19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204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Geographic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locations:</a:t>
            </a:r>
            <a:endParaRPr sz="2350">
              <a:latin typeface="Arial"/>
              <a:cs typeface="Arial"/>
            </a:endParaRPr>
          </a:p>
          <a:p>
            <a:pPr marL="1150620" marR="201295" lvl="2" indent="-224154">
              <a:lnSpc>
                <a:spcPts val="2080"/>
              </a:lnSpc>
              <a:spcBef>
                <a:spcPts val="470"/>
              </a:spcBef>
              <a:buChar char="•"/>
              <a:tabLst>
                <a:tab pos="1150620" algn="l"/>
                <a:tab pos="1151255" algn="l"/>
              </a:tabLst>
            </a:pPr>
            <a:r>
              <a:rPr sz="1950" dirty="0">
                <a:latin typeface="Arial"/>
                <a:cs typeface="Arial"/>
              </a:rPr>
              <a:t>Physical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entities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(shops,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restaurants,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etc.),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roads,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satellite </a:t>
            </a:r>
            <a:r>
              <a:rPr sz="1950" dirty="0">
                <a:latin typeface="Arial"/>
                <a:cs typeface="Arial"/>
              </a:rPr>
              <a:t>image</a:t>
            </a:r>
            <a:r>
              <a:rPr sz="1950" spc="-1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data,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user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annotations, </a:t>
            </a:r>
            <a:r>
              <a:rPr sz="1950" spc="-50" dirty="0">
                <a:latin typeface="Arial"/>
                <a:cs typeface="Arial"/>
              </a:rPr>
              <a:t>…</a:t>
            </a:r>
            <a:endParaRPr sz="19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70"/>
              </a:spcBef>
              <a:buChar char="•"/>
              <a:tabLst>
                <a:tab pos="348615" algn="l"/>
                <a:tab pos="349250" algn="l"/>
              </a:tabLst>
            </a:pPr>
            <a:r>
              <a:rPr sz="2750" dirty="0">
                <a:latin typeface="Arial"/>
                <a:cs typeface="Arial"/>
              </a:rPr>
              <a:t>Scale</a:t>
            </a:r>
            <a:r>
              <a:rPr sz="2750" spc="-50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is</a:t>
            </a:r>
            <a:r>
              <a:rPr sz="2750" spc="-50" dirty="0">
                <a:latin typeface="Arial"/>
                <a:cs typeface="Arial"/>
              </a:rPr>
              <a:t> </a:t>
            </a:r>
            <a:r>
              <a:rPr sz="2750" spc="-20" dirty="0">
                <a:latin typeface="Arial"/>
                <a:cs typeface="Arial"/>
              </a:rPr>
              <a:t>large</a:t>
            </a:r>
            <a:endParaRPr sz="27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50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billions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URLs,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many versions/page </a:t>
            </a:r>
            <a:r>
              <a:rPr sz="2350" spc="-10" dirty="0">
                <a:latin typeface="Arial"/>
                <a:cs typeface="Arial"/>
              </a:rPr>
              <a:t>(~20K/version)</a:t>
            </a:r>
            <a:endParaRPr sz="23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85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Hundreds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millions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 users, thousands of </a:t>
            </a:r>
            <a:r>
              <a:rPr sz="2350" spc="-10" dirty="0">
                <a:latin typeface="Arial"/>
                <a:cs typeface="Arial"/>
              </a:rPr>
              <a:t>q/sec</a:t>
            </a:r>
            <a:endParaRPr sz="23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80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100TB+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satellite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image </a:t>
            </a:r>
            <a:r>
              <a:rPr sz="2350" spc="-20" dirty="0">
                <a:latin typeface="Arial"/>
                <a:cs typeface="Arial"/>
              </a:rPr>
              <a:t>data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392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Compactions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609457"/>
            <a:ext cx="7942580" cy="410082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4965" marR="5080" indent="-342900">
              <a:lnSpc>
                <a:spcPts val="253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Tablet </a:t>
            </a:r>
            <a:r>
              <a:rPr sz="2400" dirty="0">
                <a:latin typeface="Arial"/>
                <a:cs typeface="Arial"/>
              </a:rPr>
              <a:t>state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represented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immutable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compacted </a:t>
            </a:r>
            <a:r>
              <a:rPr sz="2400" spc="-20" dirty="0">
                <a:latin typeface="Arial"/>
                <a:cs typeface="Arial"/>
              </a:rPr>
              <a:t>SSTable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files,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plus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tail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(buffered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memory)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Minor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compaction:</a:t>
            </a:r>
            <a:endParaRPr sz="2400">
              <a:latin typeface="Arial"/>
              <a:cs typeface="Arial"/>
            </a:endParaRPr>
          </a:p>
          <a:p>
            <a:pPr marL="755015" marR="345440" lvl="1" indent="-285750">
              <a:lnSpc>
                <a:spcPts val="2080"/>
              </a:lnSpc>
              <a:spcBef>
                <a:spcPts val="464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When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in-memory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fills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up,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pick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most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 </a:t>
            </a:r>
            <a:r>
              <a:rPr sz="2000" spc="-2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write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SSTables </a:t>
            </a:r>
            <a:r>
              <a:rPr sz="2000" dirty="0">
                <a:latin typeface="Arial"/>
                <a:cs typeface="Arial"/>
              </a:rPr>
              <a:t>stored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GFS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35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Separate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each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locality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group for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each </a:t>
            </a:r>
            <a:r>
              <a:rPr sz="1800" spc="-10" dirty="0">
                <a:latin typeface="Arial"/>
                <a:cs typeface="Arial"/>
              </a:rPr>
              <a:t>tablet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Major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compaction:</a:t>
            </a:r>
            <a:endParaRPr sz="2400">
              <a:latin typeface="Arial"/>
              <a:cs typeface="Arial"/>
            </a:endParaRPr>
          </a:p>
          <a:p>
            <a:pPr marL="755015" marR="683260" lvl="1" indent="-285750">
              <a:lnSpc>
                <a:spcPts val="2080"/>
              </a:lnSpc>
              <a:spcBef>
                <a:spcPts val="46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Periodically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compact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SSTables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new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base SSTable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GFS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35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Storage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reclaimed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deletions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point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216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Columns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105" y="2156598"/>
            <a:ext cx="14147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“w</a:t>
            </a:r>
            <a:r>
              <a:rPr sz="1600" spc="-10" dirty="0">
                <a:solidFill>
                  <a:srgbClr val="000099"/>
                </a:solidFill>
                <a:latin typeface="Arial"/>
                <a:cs typeface="Arial"/>
              </a:rPr>
              <a:t>w</a:t>
            </a:r>
            <a:r>
              <a:rPr sz="1600" spc="-10" dirty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w.cnn.com”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6116" y="1270773"/>
            <a:ext cx="98551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000099"/>
                </a:solidFill>
                <a:latin typeface="Arial"/>
                <a:cs typeface="Arial"/>
              </a:rPr>
              <a:t>“contents:”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95500" y="235585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05104" y="0"/>
                </a:lnTo>
                <a:lnTo>
                  <a:pt x="215900" y="0"/>
                </a:lnTo>
              </a:path>
            </a:pathLst>
          </a:custGeom>
          <a:ln w="952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14575" y="2335371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0"/>
                </a:moveTo>
                <a:lnTo>
                  <a:pt x="0" y="40957"/>
                </a:lnTo>
                <a:lnTo>
                  <a:pt x="40957" y="20478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44971" y="190817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40957" y="0"/>
                </a:moveTo>
                <a:lnTo>
                  <a:pt x="0" y="0"/>
                </a:lnTo>
                <a:lnTo>
                  <a:pt x="20478" y="40957"/>
                </a:lnTo>
                <a:lnTo>
                  <a:pt x="40957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37271" y="193357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40957" y="0"/>
                </a:moveTo>
                <a:lnTo>
                  <a:pt x="0" y="0"/>
                </a:lnTo>
                <a:lnTo>
                  <a:pt x="20478" y="40957"/>
                </a:lnTo>
                <a:lnTo>
                  <a:pt x="40957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60786" y="1253447"/>
            <a:ext cx="1770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“</a:t>
            </a:r>
            <a:r>
              <a:rPr sz="1600" spc="-10" dirty="0">
                <a:solidFill>
                  <a:srgbClr val="000099"/>
                </a:solidFill>
                <a:latin typeface="Arial"/>
                <a:cs typeface="Arial"/>
              </a:rPr>
              <a:t>anchor:cnnsi.com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185987" y="1608137"/>
          <a:ext cx="5775325" cy="1377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69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495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99"/>
                      </a:solidFill>
                      <a:prstDash val="solid"/>
                    </a:lnR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99"/>
                      </a:solidFill>
                      <a:prstDash val="solid"/>
                    </a:lnL>
                    <a:lnR w="9525">
                      <a:solidFill>
                        <a:srgbClr val="000099"/>
                      </a:solidFill>
                      <a:prstDash val="solid"/>
                    </a:lnR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99"/>
                      </a:solidFill>
                      <a:prstDash val="solid"/>
                    </a:lnL>
                    <a:lnR w="9525">
                      <a:solidFill>
                        <a:srgbClr val="000099"/>
                      </a:solidFill>
                      <a:prstDash val="solid"/>
                    </a:lnR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99"/>
                      </a:solidFill>
                      <a:prstDash val="solid"/>
                    </a:lnL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ysDashDot"/>
                    </a:lnL>
                    <a:lnR w="12700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ysDashDot"/>
                    </a:lnL>
                    <a:lnR w="12700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000099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“&lt;html&gt;…”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7589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“CNN home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page”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7178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“CNN”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000099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ysDash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ysDashDot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ysDashDot"/>
                    </a:lnL>
                    <a:lnR w="12700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ysDashDot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ysDashDot"/>
                    </a:lnL>
                    <a:lnR w="12700">
                      <a:solidFill>
                        <a:srgbClr val="808080"/>
                      </a:solidFill>
                      <a:prstDash val="sysDashDot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ysDashDot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ysDashDot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ysDashDot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7174071" y="193357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40957" y="0"/>
                </a:moveTo>
                <a:lnTo>
                  <a:pt x="0" y="0"/>
                </a:lnTo>
                <a:lnTo>
                  <a:pt x="20478" y="40957"/>
                </a:lnTo>
                <a:lnTo>
                  <a:pt x="40957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02784" y="1253447"/>
            <a:ext cx="1985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“</a:t>
            </a:r>
            <a:r>
              <a:rPr sz="1600" spc="-10" dirty="0">
                <a:solidFill>
                  <a:srgbClr val="000099"/>
                </a:solidFill>
                <a:latin typeface="Arial"/>
                <a:cs typeface="Arial"/>
              </a:rPr>
              <a:t>anchor:stanford.edu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13" name="object 13"/>
          <p:cNvSpPr txBox="1"/>
          <p:nvPr/>
        </p:nvSpPr>
        <p:spPr>
          <a:xfrm>
            <a:off x="647382" y="2993143"/>
            <a:ext cx="6713220" cy="29997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Columns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have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two-</a:t>
            </a:r>
            <a:r>
              <a:rPr sz="2800" dirty="0">
                <a:latin typeface="Arial"/>
                <a:cs typeface="Arial"/>
              </a:rPr>
              <a:t>level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structure:</a:t>
            </a:r>
            <a:endParaRPr sz="28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1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10" dirty="0">
                <a:solidFill>
                  <a:srgbClr val="000099"/>
                </a:solidFill>
                <a:latin typeface="Arial"/>
                <a:cs typeface="Arial"/>
              </a:rPr>
              <a:t>family:optional_qualifier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Column </a:t>
            </a:r>
            <a:r>
              <a:rPr sz="2800" spc="-10" dirty="0">
                <a:latin typeface="Arial"/>
                <a:cs typeface="Arial"/>
              </a:rPr>
              <a:t>family</a:t>
            </a:r>
            <a:endParaRPr sz="2800">
              <a:latin typeface="Arial"/>
              <a:cs typeface="Arial"/>
            </a:endParaRPr>
          </a:p>
          <a:p>
            <a:pPr marL="755650" indent="-286385">
              <a:lnSpc>
                <a:spcPct val="100000"/>
              </a:lnSpc>
              <a:spcBef>
                <a:spcPts val="42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Unit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access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control</a:t>
            </a:r>
            <a:endParaRPr sz="2000">
              <a:latin typeface="Arial"/>
              <a:cs typeface="Arial"/>
            </a:endParaRPr>
          </a:p>
          <a:p>
            <a:pPr marL="755650" indent="-286385">
              <a:lnSpc>
                <a:spcPct val="100000"/>
              </a:lnSpc>
              <a:spcBef>
                <a:spcPts val="38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Has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associated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type </a:t>
            </a:r>
            <a:r>
              <a:rPr sz="2000" spc="-10" dirty="0">
                <a:latin typeface="Arial"/>
                <a:cs typeface="Arial"/>
              </a:rPr>
              <a:t>information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Qualifier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gives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unbounded </a:t>
            </a:r>
            <a:r>
              <a:rPr sz="2800" spc="-10" dirty="0"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1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Additional level 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indexing,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desired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330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Timestamps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66950"/>
            <a:ext cx="7967980" cy="44894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Used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store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different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versions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cell</a:t>
            </a:r>
            <a:endParaRPr sz="2800">
              <a:latin typeface="Arial"/>
              <a:cs typeface="Arial"/>
            </a:endParaRPr>
          </a:p>
          <a:p>
            <a:pPr marL="755015" marR="5080" lvl="1" indent="-285750">
              <a:lnSpc>
                <a:spcPts val="2530"/>
              </a:lnSpc>
              <a:spcBef>
                <a:spcPts val="58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New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writes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default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current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time,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timestamps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writes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 also be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explicitly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clients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9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Lookup </a:t>
            </a:r>
            <a:r>
              <a:rPr sz="2800" spc="-10" dirty="0">
                <a:latin typeface="Arial"/>
                <a:cs typeface="Arial"/>
              </a:rPr>
              <a:t>options: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755650" algn="l"/>
              </a:tabLst>
            </a:pPr>
            <a:r>
              <a:rPr sz="2400" i="1" dirty="0">
                <a:latin typeface="Arial"/>
                <a:cs typeface="Arial"/>
              </a:rPr>
              <a:t>“Return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most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recent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K </a:t>
            </a:r>
            <a:r>
              <a:rPr sz="2400" i="1" spc="-10" dirty="0">
                <a:latin typeface="Arial"/>
                <a:cs typeface="Arial"/>
              </a:rPr>
              <a:t>values”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755650" algn="l"/>
              </a:tabLst>
            </a:pPr>
            <a:r>
              <a:rPr sz="2400" i="1" dirty="0">
                <a:latin typeface="Arial"/>
                <a:cs typeface="Arial"/>
              </a:rPr>
              <a:t>“Return</a:t>
            </a:r>
            <a:r>
              <a:rPr sz="2400" i="1" spc="-1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all values</a:t>
            </a:r>
            <a:r>
              <a:rPr sz="2400" i="1" spc="-1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in timestamp range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(or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all </a:t>
            </a:r>
            <a:r>
              <a:rPr sz="2400" i="1" spc="-10" dirty="0">
                <a:latin typeface="Arial"/>
                <a:cs typeface="Arial"/>
              </a:rPr>
              <a:t>values)”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–"/>
            </a:pPr>
            <a:endParaRPr sz="29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Column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familes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can be marked w/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attributes: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755650" algn="l"/>
              </a:tabLst>
            </a:pPr>
            <a:r>
              <a:rPr sz="2400" i="1" dirty="0">
                <a:latin typeface="Arial"/>
                <a:cs typeface="Arial"/>
              </a:rPr>
              <a:t>“Only</a:t>
            </a:r>
            <a:r>
              <a:rPr sz="2400" i="1" spc="-1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retain most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recent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K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values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in a </a:t>
            </a:r>
            <a:r>
              <a:rPr sz="2400" i="1" spc="-10" dirty="0">
                <a:latin typeface="Arial"/>
                <a:cs typeface="Arial"/>
              </a:rPr>
              <a:t>cell”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755650" algn="l"/>
              </a:tabLst>
            </a:pPr>
            <a:r>
              <a:rPr sz="2400" i="1" dirty="0">
                <a:latin typeface="Arial"/>
                <a:cs typeface="Arial"/>
              </a:rPr>
              <a:t>“Keep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values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until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they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are older</a:t>
            </a:r>
            <a:r>
              <a:rPr sz="2400" i="1" spc="-1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than K </a:t>
            </a:r>
            <a:r>
              <a:rPr sz="2400" i="1" spc="-10" dirty="0">
                <a:latin typeface="Arial"/>
                <a:cs typeface="Arial"/>
              </a:rPr>
              <a:t>seconds”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83410">
              <a:lnSpc>
                <a:spcPct val="100000"/>
              </a:lnSpc>
              <a:spcBef>
                <a:spcPts val="100"/>
              </a:spcBef>
            </a:pPr>
            <a:r>
              <a:rPr dirty="0"/>
              <a:t>Locality</a:t>
            </a:r>
            <a:r>
              <a:rPr spc="-20" dirty="0"/>
              <a:t> </a:t>
            </a:r>
            <a:r>
              <a:rPr spc="-10" dirty="0"/>
              <a:t>Groups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97303"/>
            <a:ext cx="7962900" cy="3566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4965" marR="843915" indent="-342900">
              <a:lnSpc>
                <a:spcPts val="3700"/>
              </a:lnSpc>
              <a:spcBef>
                <a:spcPts val="3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Column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families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can be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assigned to </a:t>
            </a:r>
            <a:r>
              <a:rPr sz="3200" spc="-50" dirty="0">
                <a:latin typeface="Arial"/>
                <a:cs typeface="Arial"/>
              </a:rPr>
              <a:t>a </a:t>
            </a:r>
            <a:r>
              <a:rPr sz="3200" dirty="0">
                <a:solidFill>
                  <a:srgbClr val="3333CC"/>
                </a:solidFill>
                <a:latin typeface="Arial"/>
                <a:cs typeface="Arial"/>
              </a:rPr>
              <a:t>locality</a:t>
            </a:r>
            <a:r>
              <a:rPr sz="3200" spc="-10" dirty="0">
                <a:solidFill>
                  <a:srgbClr val="3333CC"/>
                </a:solidFill>
                <a:latin typeface="Arial"/>
                <a:cs typeface="Arial"/>
              </a:rPr>
              <a:t> group</a:t>
            </a:r>
            <a:endParaRPr sz="3200">
              <a:latin typeface="Arial"/>
              <a:cs typeface="Arial"/>
            </a:endParaRPr>
          </a:p>
          <a:p>
            <a:pPr marL="755015" marR="1485265" lvl="1" indent="-285750">
              <a:lnSpc>
                <a:spcPts val="3200"/>
              </a:lnSpc>
              <a:spcBef>
                <a:spcPts val="67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Used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 organize underlying </a:t>
            </a:r>
            <a:r>
              <a:rPr sz="2800" spc="-10" dirty="0">
                <a:latin typeface="Arial"/>
                <a:cs typeface="Arial"/>
              </a:rPr>
              <a:t>storage </a:t>
            </a:r>
            <a:r>
              <a:rPr sz="2800" dirty="0">
                <a:latin typeface="Arial"/>
                <a:cs typeface="Arial"/>
              </a:rPr>
              <a:t>representation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10" dirty="0">
                <a:latin typeface="Arial"/>
                <a:cs typeface="Arial"/>
              </a:rPr>
              <a:t> performance</a:t>
            </a:r>
            <a:endParaRPr sz="2800">
              <a:latin typeface="Arial"/>
              <a:cs typeface="Arial"/>
            </a:endParaRPr>
          </a:p>
          <a:p>
            <a:pPr marL="1155700" lvl="2" indent="-228600">
              <a:lnSpc>
                <a:spcPts val="2840"/>
              </a:lnSpc>
              <a:spcBef>
                <a:spcPts val="430"/>
              </a:spcBef>
              <a:buChar char="•"/>
              <a:tabLst>
                <a:tab pos="1155700" algn="l"/>
              </a:tabLst>
            </a:pPr>
            <a:r>
              <a:rPr sz="2400" dirty="0">
                <a:latin typeface="Arial"/>
                <a:cs typeface="Arial"/>
              </a:rPr>
              <a:t>scans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one locality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group </a:t>
            </a:r>
            <a:r>
              <a:rPr sz="2400" spc="-25" dirty="0">
                <a:latin typeface="Arial"/>
                <a:cs typeface="Arial"/>
              </a:rPr>
              <a:t>are</a:t>
            </a:r>
            <a:endParaRPr sz="2400">
              <a:latin typeface="Arial"/>
              <a:cs typeface="Arial"/>
            </a:endParaRPr>
          </a:p>
          <a:p>
            <a:pPr marL="1155700">
              <a:lnSpc>
                <a:spcPts val="2840"/>
              </a:lnSpc>
            </a:pPr>
            <a:r>
              <a:rPr sz="2400" i="1" dirty="0">
                <a:solidFill>
                  <a:srgbClr val="3333CC"/>
                </a:solidFill>
                <a:latin typeface="Arial"/>
                <a:cs typeface="Arial"/>
              </a:rPr>
              <a:t>O(bytes_in_locality_group)</a:t>
            </a:r>
            <a:r>
              <a:rPr sz="2400" i="1" spc="-2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,</a:t>
            </a:r>
            <a:r>
              <a:rPr sz="2400" i="1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3333CC"/>
                </a:solidFill>
                <a:latin typeface="Arial"/>
                <a:cs typeface="Arial"/>
              </a:rPr>
              <a:t>O(bytes_in_table)</a:t>
            </a:r>
            <a:endParaRPr sz="2400">
              <a:latin typeface="Arial"/>
              <a:cs typeface="Arial"/>
            </a:endParaRPr>
          </a:p>
          <a:p>
            <a:pPr marL="755015" marR="972185" lvl="1" indent="-285750">
              <a:lnSpc>
                <a:spcPts val="3200"/>
              </a:lnSpc>
              <a:spcBef>
                <a:spcPts val="73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Data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 a locality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group can be </a:t>
            </a:r>
            <a:r>
              <a:rPr sz="2800" spc="-10" dirty="0">
                <a:latin typeface="Arial"/>
                <a:cs typeface="Arial"/>
              </a:rPr>
              <a:t>explicitly </a:t>
            </a:r>
            <a:r>
              <a:rPr sz="2800" dirty="0">
                <a:latin typeface="Arial"/>
                <a:cs typeface="Arial"/>
              </a:rPr>
              <a:t>memory-</a:t>
            </a:r>
            <a:r>
              <a:rPr sz="2800" spc="-10" dirty="0">
                <a:latin typeface="Arial"/>
                <a:cs typeface="Arial"/>
              </a:rPr>
              <a:t>mapped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83410">
              <a:lnSpc>
                <a:spcPct val="100000"/>
              </a:lnSpc>
              <a:spcBef>
                <a:spcPts val="100"/>
              </a:spcBef>
            </a:pPr>
            <a:r>
              <a:rPr dirty="0"/>
              <a:t>Locality</a:t>
            </a:r>
            <a:r>
              <a:rPr spc="-20" dirty="0"/>
              <a:t> </a:t>
            </a:r>
            <a:r>
              <a:rPr spc="-10" dirty="0"/>
              <a:t>Groups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70087" y="2078037"/>
            <a:ext cx="2536825" cy="1158875"/>
            <a:chOff x="1970087" y="2078037"/>
            <a:chExt cx="2536825" cy="1158875"/>
          </a:xfrm>
        </p:grpSpPr>
        <p:sp>
          <p:nvSpPr>
            <p:cNvPr id="4" name="object 4"/>
            <p:cNvSpPr/>
            <p:nvPr/>
          </p:nvSpPr>
          <p:spPr>
            <a:xfrm>
              <a:off x="1974850" y="2089149"/>
              <a:ext cx="2527300" cy="1143000"/>
            </a:xfrm>
            <a:custGeom>
              <a:avLst/>
              <a:gdLst/>
              <a:ahLst/>
              <a:cxnLst/>
              <a:rect l="l" t="t" r="r" b="b"/>
              <a:pathLst>
                <a:path w="2527300" h="1143000">
                  <a:moveTo>
                    <a:pt x="0" y="0"/>
                  </a:moveTo>
                  <a:lnTo>
                    <a:pt x="2527300" y="0"/>
                  </a:lnTo>
                  <a:lnTo>
                    <a:pt x="2527300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81199" y="2698749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81199" y="2495549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3737" y="2087562"/>
              <a:ext cx="1905" cy="1141730"/>
            </a:xfrm>
            <a:custGeom>
              <a:avLst/>
              <a:gdLst/>
              <a:ahLst/>
              <a:cxnLst/>
              <a:rect l="l" t="t" r="r" b="b"/>
              <a:pathLst>
                <a:path w="1905" h="1141730">
                  <a:moveTo>
                    <a:pt x="1587" y="0"/>
                  </a:moveTo>
                  <a:lnTo>
                    <a:pt x="0" y="1141413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94150" y="2082800"/>
              <a:ext cx="0" cy="1143000"/>
            </a:xfrm>
            <a:custGeom>
              <a:avLst/>
              <a:gdLst/>
              <a:ahLst/>
              <a:cxnLst/>
              <a:rect l="l" t="t" r="r" b="b"/>
              <a:pathLst>
                <a:path h="1143000">
                  <a:moveTo>
                    <a:pt x="0" y="0"/>
                  </a:moveTo>
                  <a:lnTo>
                    <a:pt x="0" y="1142999"/>
                  </a:lnTo>
                </a:path>
              </a:pathLst>
            </a:custGeom>
            <a:ln w="9525">
              <a:solidFill>
                <a:srgbClr val="3333C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38499" y="2514600"/>
              <a:ext cx="762000" cy="190500"/>
            </a:xfrm>
            <a:custGeom>
              <a:avLst/>
              <a:gdLst/>
              <a:ahLst/>
              <a:cxnLst/>
              <a:rect l="l" t="t" r="r" b="b"/>
              <a:pathLst>
                <a:path w="762000" h="190500">
                  <a:moveTo>
                    <a:pt x="0" y="0"/>
                  </a:moveTo>
                  <a:lnTo>
                    <a:pt x="762000" y="0"/>
                  </a:lnTo>
                  <a:lnTo>
                    <a:pt x="762000" y="190499"/>
                  </a:lnTo>
                  <a:lnTo>
                    <a:pt x="0" y="19049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7005" y="2407423"/>
            <a:ext cx="14147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3333CC"/>
                </a:solidFill>
                <a:latin typeface="Arial"/>
                <a:cs typeface="Arial"/>
                <a:hlinkClick r:id="rId2"/>
              </a:rPr>
              <a:t>“w</a:t>
            </a:r>
            <a:r>
              <a:rPr sz="1600" spc="-10" dirty="0">
                <a:solidFill>
                  <a:srgbClr val="3333CC"/>
                </a:solidFill>
                <a:latin typeface="Arial"/>
                <a:cs typeface="Arial"/>
              </a:rPr>
              <a:t>w</a:t>
            </a:r>
            <a:r>
              <a:rPr sz="1600" spc="-10" dirty="0">
                <a:solidFill>
                  <a:srgbClr val="3333CC"/>
                </a:solidFill>
                <a:latin typeface="Arial"/>
                <a:cs typeface="Arial"/>
                <a:hlinkClick r:id="rId2"/>
              </a:rPr>
              <a:t>w.cnn.com”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5720" y="1491572"/>
            <a:ext cx="1105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“contents:”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7231" y="2494892"/>
            <a:ext cx="734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3333CC"/>
                </a:solidFill>
                <a:latin typeface="Arial"/>
                <a:cs typeface="Arial"/>
              </a:rPr>
              <a:t>“&lt;html&gt;…”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982787" y="4014787"/>
            <a:ext cx="2524125" cy="1838325"/>
            <a:chOff x="1982787" y="4014787"/>
            <a:chExt cx="2524125" cy="1838325"/>
          </a:xfrm>
        </p:grpSpPr>
        <p:sp>
          <p:nvSpPr>
            <p:cNvPr id="14" name="object 14"/>
            <p:cNvSpPr/>
            <p:nvPr/>
          </p:nvSpPr>
          <p:spPr>
            <a:xfrm>
              <a:off x="1987550" y="4019550"/>
              <a:ext cx="2514600" cy="685800"/>
            </a:xfrm>
            <a:custGeom>
              <a:avLst/>
              <a:gdLst/>
              <a:ahLst/>
              <a:cxnLst/>
              <a:rect l="l" t="t" r="r" b="b"/>
              <a:pathLst>
                <a:path w="2514600" h="685800">
                  <a:moveTo>
                    <a:pt x="0" y="0"/>
                  </a:moveTo>
                  <a:lnTo>
                    <a:pt x="2514600" y="0"/>
                  </a:lnTo>
                  <a:lnTo>
                    <a:pt x="2514600" y="685800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87550" y="5162550"/>
              <a:ext cx="2514600" cy="685800"/>
            </a:xfrm>
            <a:custGeom>
              <a:avLst/>
              <a:gdLst/>
              <a:ahLst/>
              <a:cxnLst/>
              <a:rect l="l" t="t" r="r" b="b"/>
              <a:pathLst>
                <a:path w="2514600" h="685800">
                  <a:moveTo>
                    <a:pt x="0" y="0"/>
                  </a:moveTo>
                  <a:lnTo>
                    <a:pt x="2514600" y="0"/>
                  </a:lnTo>
                  <a:lnTo>
                    <a:pt x="2514600" y="685800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5797550" y="5162550"/>
            <a:ext cx="1905000" cy="685800"/>
          </a:xfrm>
          <a:custGeom>
            <a:avLst/>
            <a:gdLst/>
            <a:ahLst/>
            <a:cxnLst/>
            <a:rect l="l" t="t" r="r" b="b"/>
            <a:pathLst>
              <a:path w="1905000" h="685800">
                <a:moveTo>
                  <a:pt x="0" y="0"/>
                </a:moveTo>
                <a:lnTo>
                  <a:pt x="1905000" y="0"/>
                </a:lnTo>
                <a:lnTo>
                  <a:pt x="19050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7550" y="4019550"/>
            <a:ext cx="1892300" cy="685800"/>
          </a:xfrm>
          <a:custGeom>
            <a:avLst/>
            <a:gdLst/>
            <a:ahLst/>
            <a:cxnLst/>
            <a:rect l="l" t="t" r="r" b="b"/>
            <a:pathLst>
              <a:path w="1892300" h="685800">
                <a:moveTo>
                  <a:pt x="0" y="0"/>
                </a:moveTo>
                <a:lnTo>
                  <a:pt x="1892300" y="0"/>
                </a:lnTo>
                <a:lnTo>
                  <a:pt x="18923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27375" y="3625173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56175" y="2405972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CC00"/>
                </a:solidFill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714500" y="1854200"/>
            <a:ext cx="3213100" cy="4203700"/>
            <a:chOff x="1714500" y="1854200"/>
            <a:chExt cx="3213100" cy="4203700"/>
          </a:xfrm>
        </p:grpSpPr>
        <p:sp>
          <p:nvSpPr>
            <p:cNvPr id="21" name="object 21"/>
            <p:cNvSpPr/>
            <p:nvPr/>
          </p:nvSpPr>
          <p:spPr>
            <a:xfrm>
              <a:off x="1733550" y="1949450"/>
              <a:ext cx="3175000" cy="4089400"/>
            </a:xfrm>
            <a:custGeom>
              <a:avLst/>
              <a:gdLst/>
              <a:ahLst/>
              <a:cxnLst/>
              <a:rect l="l" t="t" r="r" b="b"/>
              <a:pathLst>
                <a:path w="3175000" h="4089400">
                  <a:moveTo>
                    <a:pt x="0" y="0"/>
                  </a:moveTo>
                  <a:lnTo>
                    <a:pt x="3175000" y="0"/>
                  </a:lnTo>
                  <a:lnTo>
                    <a:pt x="3175000" y="4089400"/>
                  </a:lnTo>
                  <a:lnTo>
                    <a:pt x="0" y="4089400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92300" y="2597150"/>
              <a:ext cx="203200" cy="0"/>
            </a:xfrm>
            <a:custGeom>
              <a:avLst/>
              <a:gdLst/>
              <a:ahLst/>
              <a:cxnLst/>
              <a:rect l="l" t="t" r="r" b="b"/>
              <a:pathLst>
                <a:path w="203200">
                  <a:moveTo>
                    <a:pt x="0" y="0"/>
                  </a:moveTo>
                  <a:lnTo>
                    <a:pt x="195580" y="0"/>
                  </a:lnTo>
                  <a:lnTo>
                    <a:pt x="203200" y="0"/>
                  </a:lnTo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98675" y="257667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0" y="0"/>
                  </a:moveTo>
                  <a:lnTo>
                    <a:pt x="0" y="40957"/>
                  </a:lnTo>
                  <a:lnTo>
                    <a:pt x="40957" y="204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75050" y="185420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82892"/>
                  </a:lnTo>
                  <a:lnTo>
                    <a:pt x="0" y="292100"/>
                  </a:lnTo>
                </a:path>
              </a:pathLst>
            </a:custGeom>
            <a:ln w="952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54571" y="2149475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0957" y="0"/>
                  </a:moveTo>
                  <a:lnTo>
                    <a:pt x="0" y="0"/>
                  </a:lnTo>
                  <a:lnTo>
                    <a:pt x="20478" y="40957"/>
                  </a:lnTo>
                  <a:lnTo>
                    <a:pt x="40957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371596" y="1229635"/>
            <a:ext cx="1614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Locality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Groups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45371" y="217487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40957" y="0"/>
                </a:moveTo>
                <a:lnTo>
                  <a:pt x="0" y="0"/>
                </a:lnTo>
                <a:lnTo>
                  <a:pt x="20478" y="40957"/>
                </a:lnTo>
                <a:lnTo>
                  <a:pt x="40957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584422" y="1515385"/>
            <a:ext cx="2484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1750" algn="l"/>
              </a:tabLst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“language:”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“pagerank:”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440771" y="217487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40957" y="0"/>
                </a:moveTo>
                <a:lnTo>
                  <a:pt x="0" y="0"/>
                </a:lnTo>
                <a:lnTo>
                  <a:pt x="20478" y="40957"/>
                </a:lnTo>
                <a:lnTo>
                  <a:pt x="40957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5600700" y="1917700"/>
          <a:ext cx="2349500" cy="4101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3333CC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333CC"/>
                      </a:solidFill>
                      <a:prstDash val="solid"/>
                    </a:lnL>
                    <a:lnR w="9525">
                      <a:solidFill>
                        <a:srgbClr val="3333CC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33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333CC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6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ysDashDot"/>
                    </a:lnR>
                    <a:lnT w="9525">
                      <a:solidFill>
                        <a:srgbClr val="3333CC"/>
                      </a:solidFill>
                      <a:prstDash val="solid"/>
                    </a:lnT>
                    <a:lnB w="9525">
                      <a:solidFill>
                        <a:srgbClr val="3333CC"/>
                      </a:solidFill>
                      <a:prstDash val="sysDashDot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3333CC"/>
                      </a:solidFill>
                      <a:prstDash val="sysDashDot"/>
                    </a:lnL>
                    <a:lnR w="9525">
                      <a:solidFill>
                        <a:srgbClr val="3333CC"/>
                      </a:solidFill>
                      <a:prstDash val="sysDashDot"/>
                    </a:lnR>
                    <a:lnT w="952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333CC"/>
                      </a:solidFill>
                      <a:prstDash val="sysDashDot"/>
                    </a:lnL>
                    <a:lnR w="12700">
                      <a:solidFill>
                        <a:srgbClr val="3333CC"/>
                      </a:solidFill>
                      <a:prstDash val="sysDashDot"/>
                    </a:lnR>
                    <a:lnT w="9525">
                      <a:solidFill>
                        <a:srgbClr val="3333CC"/>
                      </a:solidFill>
                      <a:prstDash val="solid"/>
                    </a:lnT>
                    <a:lnB w="9525">
                      <a:solidFill>
                        <a:srgbClr val="3333CC"/>
                      </a:solidFill>
                      <a:prstDash val="sysDashDot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3333CC"/>
                      </a:solidFill>
                      <a:prstDash val="sysDashDot"/>
                    </a:lnL>
                    <a:lnR w="9525">
                      <a:solidFill>
                        <a:srgbClr val="3333CC"/>
                      </a:solidFill>
                      <a:prstDash val="sysDashDot"/>
                    </a:lnR>
                    <a:lnT w="952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33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9525">
                      <a:solidFill>
                        <a:srgbClr val="3333CC"/>
                      </a:solidFill>
                      <a:prstDash val="sysDashDot"/>
                    </a:lnT>
                    <a:lnB w="9525">
                      <a:solidFill>
                        <a:srgbClr val="3333CC"/>
                      </a:solidFill>
                      <a:prstDash val="sysDashDot"/>
                    </a:lnB>
                  </a:tcPr>
                </a:tc>
                <a:tc gridSpan="2">
                  <a:txBody>
                    <a:bodyPr/>
                    <a:lstStyle/>
                    <a:p>
                      <a:pPr marL="75565">
                        <a:lnSpc>
                          <a:spcPts val="1405"/>
                        </a:lnSpc>
                        <a:spcBef>
                          <a:spcPts val="95"/>
                        </a:spcBef>
                      </a:pPr>
                      <a:r>
                        <a:rPr sz="1200" spc="-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38100">
                      <a:solidFill>
                        <a:srgbClr val="3333CC"/>
                      </a:solidFill>
                      <a:prstDash val="solid"/>
                    </a:lnR>
                    <a:lnT w="9525">
                      <a:solidFill>
                        <a:srgbClr val="3333CC"/>
                      </a:solidFill>
                      <a:prstDash val="sysDashDot"/>
                    </a:lnT>
                    <a:lnB w="9525">
                      <a:solidFill>
                        <a:srgbClr val="3333CC"/>
                      </a:solidFill>
                      <a:prstDash val="sysDashDot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405"/>
                        </a:lnSpc>
                        <a:spcBef>
                          <a:spcPts val="95"/>
                        </a:spcBef>
                      </a:pP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0.65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38100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ysDashDot"/>
                    </a:lnR>
                    <a:lnT w="9525">
                      <a:solidFill>
                        <a:srgbClr val="3333CC"/>
                      </a:solidFill>
                      <a:prstDash val="sysDashDot"/>
                    </a:lnT>
                    <a:lnB w="9525">
                      <a:solidFill>
                        <a:srgbClr val="3333CC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3333CC"/>
                      </a:solidFill>
                      <a:prstDash val="sysDashDot"/>
                    </a:lnL>
                    <a:lnR w="9525">
                      <a:solidFill>
                        <a:srgbClr val="3333CC"/>
                      </a:solidFill>
                      <a:prstDash val="sysDashDot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9525">
                      <a:solidFill>
                        <a:srgbClr val="33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333CC"/>
                      </a:solidFill>
                      <a:prstDash val="sysDashDot"/>
                    </a:lnL>
                    <a:lnR w="12700">
                      <a:solidFill>
                        <a:srgbClr val="3333CC"/>
                      </a:solidFill>
                      <a:prstDash val="sysDashDot"/>
                    </a:lnR>
                    <a:lnT w="9525">
                      <a:solidFill>
                        <a:srgbClr val="3333CC"/>
                      </a:solidFill>
                      <a:prstDash val="sysDashDot"/>
                    </a:lnT>
                    <a:lnB w="9525">
                      <a:solidFill>
                        <a:srgbClr val="3333CC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3333CC"/>
                      </a:solidFill>
                      <a:prstDash val="sysDashDot"/>
                    </a:lnL>
                    <a:lnR w="9525">
                      <a:solidFill>
                        <a:srgbClr val="3333CC"/>
                      </a:solidFill>
                      <a:prstDash val="sysDashDot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9525">
                      <a:solidFill>
                        <a:srgbClr val="33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700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3754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API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609457"/>
            <a:ext cx="7572375" cy="3872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805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Metadata</a:t>
            </a:r>
            <a:r>
              <a:rPr sz="2400" spc="-10" dirty="0">
                <a:latin typeface="Arial"/>
                <a:cs typeface="Arial"/>
              </a:rPr>
              <a:t> operations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ts val="2325"/>
              </a:lnSpc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Create/delete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tables,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families,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change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metadata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805"/>
              </a:lnSpc>
              <a:spcBef>
                <a:spcPts val="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Writes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(atomic)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ts val="2295"/>
              </a:lnSpc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Set():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write cells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 a </a:t>
            </a:r>
            <a:r>
              <a:rPr sz="2000" spc="-25" dirty="0">
                <a:latin typeface="Arial"/>
                <a:cs typeface="Arial"/>
              </a:rPr>
              <a:t>row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ts val="2335"/>
              </a:lnSpc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DeleteCells():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delete cells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 a </a:t>
            </a:r>
            <a:r>
              <a:rPr sz="2000" spc="-25" dirty="0">
                <a:latin typeface="Arial"/>
                <a:cs typeface="Arial"/>
              </a:rPr>
              <a:t>row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ts val="2365"/>
              </a:lnSpc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DeleteRow():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delete all cells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 a </a:t>
            </a:r>
            <a:r>
              <a:rPr sz="2000" spc="-25" dirty="0">
                <a:latin typeface="Arial"/>
                <a:cs typeface="Arial"/>
              </a:rPr>
              <a:t>row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805"/>
              </a:lnSpc>
              <a:spcBef>
                <a:spcPts val="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Reads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ts val="2295"/>
              </a:lnSpc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Scanner: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read arbitrary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cells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 a </a:t>
            </a:r>
            <a:r>
              <a:rPr sz="2000" spc="-10" dirty="0">
                <a:latin typeface="Arial"/>
                <a:cs typeface="Arial"/>
              </a:rPr>
              <a:t>bigtable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ts val="2110"/>
              </a:lnSpc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Each row read 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atomic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ts val="2125"/>
              </a:lnSpc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Can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restrict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returned rows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particular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range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ts val="2125"/>
              </a:lnSpc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Can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just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row,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rows,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 marL="1155700" marR="5080" lvl="2" indent="-228600">
              <a:lnSpc>
                <a:spcPct val="78300"/>
              </a:lnSpc>
              <a:spcBef>
                <a:spcPts val="45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Can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columns,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just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certain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column families,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specific columns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4850" y="463058"/>
            <a:ext cx="31946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9770" algn="l"/>
              </a:tabLst>
            </a:pPr>
            <a:r>
              <a:rPr spc="-10" dirty="0"/>
              <a:t>Shared</a:t>
            </a:r>
            <a:r>
              <a:rPr dirty="0"/>
              <a:t>	</a:t>
            </a:r>
            <a:r>
              <a:rPr spc="-20" dirty="0"/>
              <a:t>Logs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333569"/>
            <a:ext cx="7919720" cy="43446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42265" marR="5080" indent="-342265" algn="r">
              <a:lnSpc>
                <a:spcPct val="100000"/>
              </a:lnSpc>
              <a:spcBef>
                <a:spcPts val="700"/>
              </a:spcBef>
              <a:buChar char="•"/>
              <a:tabLst>
                <a:tab pos="342265" algn="l"/>
                <a:tab pos="342900" algn="l"/>
              </a:tabLst>
            </a:pPr>
            <a:r>
              <a:rPr sz="2800" dirty="0">
                <a:latin typeface="Arial"/>
                <a:cs typeface="Arial"/>
              </a:rPr>
              <a:t>Designed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1M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tablets,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1000s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servers</a:t>
            </a:r>
            <a:endParaRPr sz="2800">
              <a:latin typeface="Arial"/>
              <a:cs typeface="Arial"/>
            </a:endParaRPr>
          </a:p>
          <a:p>
            <a:pPr marL="285750" marR="73660" lvl="1" indent="-285750" algn="r">
              <a:lnSpc>
                <a:spcPct val="100000"/>
              </a:lnSpc>
              <a:spcBef>
                <a:spcPts val="509"/>
              </a:spcBef>
              <a:buChar char="–"/>
              <a:tabLst>
                <a:tab pos="285750" algn="l"/>
              </a:tabLst>
            </a:pPr>
            <a:r>
              <a:rPr sz="2400" dirty="0">
                <a:latin typeface="Arial"/>
                <a:cs typeface="Arial"/>
              </a:rPr>
              <a:t>1M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logs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being simultaneously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written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performs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badly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Solution: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shared </a:t>
            </a:r>
            <a:r>
              <a:rPr sz="2800" spc="-20" dirty="0">
                <a:latin typeface="Arial"/>
                <a:cs typeface="Arial"/>
              </a:rPr>
              <a:t>logs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15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Write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file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tablet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instead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</a:t>
            </a:r>
            <a:r>
              <a:rPr sz="2400" spc="-10" dirty="0">
                <a:latin typeface="Arial"/>
                <a:cs typeface="Arial"/>
              </a:rPr>
              <a:t> tablet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0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Updates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many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tablets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co-mingled in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same </a:t>
            </a:r>
            <a:r>
              <a:rPr sz="2000" spc="-20" dirty="0">
                <a:latin typeface="Arial"/>
                <a:cs typeface="Arial"/>
              </a:rPr>
              <a:t>file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475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Start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 log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chunks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every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often (64 </a:t>
            </a:r>
            <a:r>
              <a:rPr sz="2400" spc="-25" dirty="0">
                <a:latin typeface="Arial"/>
                <a:cs typeface="Arial"/>
              </a:rPr>
              <a:t>MB)</a:t>
            </a:r>
            <a:endParaRPr sz="2400">
              <a:latin typeface="Arial"/>
              <a:cs typeface="Arial"/>
            </a:endParaRPr>
          </a:p>
          <a:p>
            <a:pPr marL="354965" marR="149860" indent="-342900">
              <a:lnSpc>
                <a:spcPts val="3200"/>
              </a:lnSpc>
              <a:spcBef>
                <a:spcPts val="73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Problem: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during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recovery,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server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needs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20" dirty="0">
                <a:latin typeface="Arial"/>
                <a:cs typeface="Arial"/>
              </a:rPr>
              <a:t> read </a:t>
            </a:r>
            <a:r>
              <a:rPr sz="2800" dirty="0">
                <a:latin typeface="Arial"/>
                <a:cs typeface="Arial"/>
              </a:rPr>
              <a:t>log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apply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mutations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10" dirty="0">
                <a:latin typeface="Arial"/>
                <a:cs typeface="Arial"/>
              </a:rPr>
              <a:t>tablet</a:t>
            </a:r>
            <a:endParaRPr sz="2800">
              <a:latin typeface="Arial"/>
              <a:cs typeface="Arial"/>
            </a:endParaRPr>
          </a:p>
          <a:p>
            <a:pPr marL="755015" marR="378460" lvl="1" indent="-285750">
              <a:lnSpc>
                <a:spcPts val="2800"/>
              </a:lnSpc>
              <a:spcBef>
                <a:spcPts val="595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Lots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wasted I/O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lots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machines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20" dirty="0">
                <a:latin typeface="Arial"/>
                <a:cs typeface="Arial"/>
              </a:rPr>
              <a:t>read </a:t>
            </a:r>
            <a:r>
              <a:rPr sz="2400" dirty="0">
                <a:latin typeface="Arial"/>
                <a:cs typeface="Arial"/>
              </a:rPr>
              <a:t>data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many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tablets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from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same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log </a:t>
            </a:r>
            <a:r>
              <a:rPr sz="2400" spc="-10" dirty="0">
                <a:latin typeface="Arial"/>
                <a:cs typeface="Arial"/>
              </a:rPr>
              <a:t>chunk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6841" y="463058"/>
            <a:ext cx="54311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9770" algn="l"/>
                <a:tab pos="3057525" algn="l"/>
              </a:tabLst>
            </a:pPr>
            <a:r>
              <a:rPr spc="-10" dirty="0"/>
              <a:t>Shared</a:t>
            </a:r>
            <a:r>
              <a:rPr dirty="0"/>
              <a:t>	</a:t>
            </a:r>
            <a:r>
              <a:rPr spc="-25" dirty="0"/>
              <a:t>Log</a:t>
            </a:r>
            <a:r>
              <a:rPr dirty="0"/>
              <a:t>	</a:t>
            </a:r>
            <a:r>
              <a:rPr spc="-10" dirty="0"/>
              <a:t>Recovery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379625"/>
            <a:ext cx="8060055" cy="3669029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Arial"/>
                <a:cs typeface="Arial"/>
              </a:rPr>
              <a:t>Recovery: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Servers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inform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master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chunks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 to </a:t>
            </a:r>
            <a:r>
              <a:rPr sz="2400" spc="-20" dirty="0">
                <a:latin typeface="Arial"/>
                <a:cs typeface="Arial"/>
              </a:rPr>
              <a:t>read</a:t>
            </a:r>
            <a:endParaRPr sz="2400">
              <a:latin typeface="Arial"/>
              <a:cs typeface="Arial"/>
            </a:endParaRPr>
          </a:p>
          <a:p>
            <a:pPr marL="354965" marR="358775" indent="-342900">
              <a:lnSpc>
                <a:spcPts val="253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Master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aggregates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orchestrates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sorting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needed chunks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9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Assigns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chunks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sorted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different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tablet</a:t>
            </a:r>
            <a:r>
              <a:rPr sz="2000" spc="-10" dirty="0">
                <a:latin typeface="Arial"/>
                <a:cs typeface="Arial"/>
              </a:rPr>
              <a:t> servers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Servers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sort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chunks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tablet,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writes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sorted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 to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local </a:t>
            </a:r>
            <a:r>
              <a:rPr sz="2000" spc="-20" dirty="0">
                <a:latin typeface="Arial"/>
                <a:cs typeface="Arial"/>
              </a:rPr>
              <a:t>disk</a:t>
            </a:r>
            <a:endParaRPr sz="2000">
              <a:latin typeface="Arial"/>
              <a:cs typeface="Arial"/>
            </a:endParaRPr>
          </a:p>
          <a:p>
            <a:pPr marL="354965" marR="750570" indent="-342900">
              <a:lnSpc>
                <a:spcPts val="253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Other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tablet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servers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ask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master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which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servers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have </a:t>
            </a:r>
            <a:r>
              <a:rPr sz="2400" dirty="0">
                <a:latin typeface="Arial"/>
                <a:cs typeface="Arial"/>
              </a:rPr>
              <a:t>sorted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chunks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need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ts val="253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Tablet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servers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issue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direct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RPCs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tablet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servers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read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sorted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tablets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80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Compression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402975"/>
            <a:ext cx="8004809" cy="42354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Many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opportunities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10" dirty="0">
                <a:latin typeface="Arial"/>
                <a:cs typeface="Arial"/>
              </a:rPr>
              <a:t> compression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Similar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same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row/column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different</a:t>
            </a:r>
            <a:r>
              <a:rPr sz="2000" spc="-10" dirty="0">
                <a:latin typeface="Arial"/>
                <a:cs typeface="Arial"/>
              </a:rPr>
              <a:t> timestamps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Similar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different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columns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Similar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across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adjacent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rows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900">
              <a:latin typeface="Arial"/>
              <a:cs typeface="Arial"/>
            </a:endParaRPr>
          </a:p>
          <a:p>
            <a:pPr marL="354965" marR="1083310" indent="-342900">
              <a:lnSpc>
                <a:spcPts val="253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Within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each</a:t>
            </a:r>
            <a:r>
              <a:rPr sz="2400" spc="-20" dirty="0">
                <a:latin typeface="Arial"/>
                <a:cs typeface="Arial"/>
              </a:rPr>
              <a:t> SSTable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locality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group,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encode </a:t>
            </a:r>
            <a:r>
              <a:rPr sz="2400" dirty="0">
                <a:latin typeface="Arial"/>
                <a:cs typeface="Arial"/>
              </a:rPr>
              <a:t>compressed </a:t>
            </a:r>
            <a:r>
              <a:rPr sz="2400" spc="-10" dirty="0">
                <a:latin typeface="Arial"/>
                <a:cs typeface="Arial"/>
              </a:rPr>
              <a:t>blocks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9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Keep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blocks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small for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random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access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(~64KB compressed </a:t>
            </a:r>
            <a:r>
              <a:rPr sz="2000" spc="-10" dirty="0">
                <a:latin typeface="Arial"/>
                <a:cs typeface="Arial"/>
              </a:rPr>
              <a:t>data)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Exploit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fact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many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similar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Needs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be low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CPU cost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encoding/decoding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3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Two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building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blocks: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BMDiff,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Zippy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6148" y="463058"/>
            <a:ext cx="1692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BMDiff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401977"/>
            <a:ext cx="8185784" cy="440436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Bentley,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McIlroy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DCC‘99: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</a:t>
            </a:r>
            <a:r>
              <a:rPr sz="1800" i="1" dirty="0">
                <a:latin typeface="Arial"/>
                <a:cs typeface="Arial"/>
              </a:rPr>
              <a:t>Data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Compression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Using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Long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Common</a:t>
            </a:r>
            <a:r>
              <a:rPr sz="1800" i="1" spc="-10" dirty="0">
                <a:latin typeface="Arial"/>
                <a:cs typeface="Arial"/>
              </a:rPr>
              <a:t> Strings</a:t>
            </a:r>
            <a:r>
              <a:rPr sz="1800" spc="-10" dirty="0"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Input: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99CCFF"/>
                </a:solidFill>
                <a:latin typeface="Arial"/>
                <a:cs typeface="Arial"/>
              </a:rPr>
              <a:t>dictionary</a:t>
            </a:r>
            <a:r>
              <a:rPr sz="2000" spc="-5" dirty="0">
                <a:solidFill>
                  <a:srgbClr val="99CC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99CCFF"/>
                </a:solidFill>
                <a:latin typeface="Arial"/>
                <a:cs typeface="Arial"/>
              </a:rPr>
              <a:t>+ </a:t>
            </a:r>
            <a:r>
              <a:rPr sz="2000" spc="-10" dirty="0">
                <a:solidFill>
                  <a:srgbClr val="99CCFF"/>
                </a:solidFill>
                <a:latin typeface="Arial"/>
                <a:cs typeface="Arial"/>
              </a:rPr>
              <a:t>source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Output: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sequence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99CCFF"/>
                </a:solidFill>
                <a:latin typeface="Arial"/>
                <a:cs typeface="Arial"/>
              </a:rPr>
              <a:t>COPY:</a:t>
            </a:r>
            <a:r>
              <a:rPr sz="1800" spc="-45" dirty="0">
                <a:solidFill>
                  <a:srgbClr val="99CCFF"/>
                </a:solidFill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&lt;x&gt;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bytes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offset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&lt;y&gt;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7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99CCFF"/>
                </a:solidFill>
                <a:latin typeface="Arial"/>
                <a:cs typeface="Arial"/>
              </a:rPr>
              <a:t>LITERAL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&lt;literal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text&gt;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Char char="–"/>
            </a:pP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Store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hash at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every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32-byte aligned boundary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10" dirty="0">
                <a:latin typeface="Arial"/>
                <a:cs typeface="Arial"/>
              </a:rPr>
              <a:t>Dictionary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Source processed so </a:t>
            </a:r>
            <a:r>
              <a:rPr sz="1800" spc="-25" dirty="0">
                <a:latin typeface="Arial"/>
                <a:cs typeface="Arial"/>
              </a:rPr>
              <a:t>far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For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every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new source </a:t>
            </a:r>
            <a:r>
              <a:rPr sz="2000" spc="-20" dirty="0">
                <a:latin typeface="Arial"/>
                <a:cs typeface="Arial"/>
              </a:rPr>
              <a:t>byte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Compute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incremental hash 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32 </a:t>
            </a:r>
            <a:r>
              <a:rPr sz="1800" spc="-10" dirty="0">
                <a:latin typeface="Arial"/>
                <a:cs typeface="Arial"/>
              </a:rPr>
              <a:t>bytes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7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Lookup in hash </a:t>
            </a:r>
            <a:r>
              <a:rPr sz="1800" spc="-10" dirty="0">
                <a:latin typeface="Arial"/>
                <a:cs typeface="Arial"/>
              </a:rPr>
              <a:t>table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hit,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expand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match forwards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 backwards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 emit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COPY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Encode: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~ 100 MB/s,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Decode: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~1000 </a:t>
            </a:r>
            <a:r>
              <a:rPr sz="2000" spc="-20" dirty="0">
                <a:latin typeface="Arial"/>
                <a:cs typeface="Arial"/>
              </a:rPr>
              <a:t>MB/s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6647815" algn="l"/>
              </a:tabLst>
            </a:pPr>
            <a:r>
              <a:rPr sz="4000" dirty="0"/>
              <a:t>Why</a:t>
            </a:r>
            <a:r>
              <a:rPr sz="4000" spc="-10" dirty="0"/>
              <a:t> </a:t>
            </a:r>
            <a:r>
              <a:rPr sz="4000" dirty="0"/>
              <a:t>not</a:t>
            </a:r>
            <a:r>
              <a:rPr sz="4000" spc="-5" dirty="0"/>
              <a:t> </a:t>
            </a:r>
            <a:r>
              <a:rPr sz="4000" dirty="0"/>
              <a:t>just</a:t>
            </a:r>
            <a:r>
              <a:rPr sz="4000" spc="-5" dirty="0"/>
              <a:t> </a:t>
            </a:r>
            <a:r>
              <a:rPr sz="4000" dirty="0"/>
              <a:t>use </a:t>
            </a:r>
            <a:r>
              <a:rPr sz="4000" spc="-10" dirty="0"/>
              <a:t>commercial</a:t>
            </a:r>
            <a:r>
              <a:rPr sz="4000" dirty="0"/>
              <a:t>	</a:t>
            </a:r>
            <a:r>
              <a:rPr sz="4000" spc="-25" dirty="0"/>
              <a:t>DB?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609457"/>
            <a:ext cx="7701280" cy="3921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Scale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too large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commercial </a:t>
            </a:r>
            <a:r>
              <a:rPr sz="2400" spc="-10" dirty="0">
                <a:latin typeface="Arial"/>
                <a:cs typeface="Arial"/>
              </a:rPr>
              <a:t>databases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Even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weren’t,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would be very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high</a:t>
            </a:r>
            <a:endParaRPr sz="2400">
              <a:latin typeface="Arial"/>
              <a:cs typeface="Arial"/>
            </a:endParaRPr>
          </a:p>
          <a:p>
            <a:pPr marL="755015" marR="5080" lvl="1" indent="-285750">
              <a:lnSpc>
                <a:spcPts val="2080"/>
              </a:lnSpc>
              <a:spcBef>
                <a:spcPts val="464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Building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internally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means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system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 applied across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many </a:t>
            </a:r>
            <a:r>
              <a:rPr sz="2000" dirty="0">
                <a:latin typeface="Arial"/>
                <a:cs typeface="Arial"/>
              </a:rPr>
              <a:t>projects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low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incremental </a:t>
            </a:r>
            <a:r>
              <a:rPr sz="2000" spc="-20" dirty="0">
                <a:latin typeface="Arial"/>
                <a:cs typeface="Arial"/>
              </a:rPr>
              <a:t>cost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200">
              <a:latin typeface="Arial"/>
              <a:cs typeface="Arial"/>
            </a:endParaRPr>
          </a:p>
          <a:p>
            <a:pPr marL="354965" marR="628015" indent="-342900">
              <a:lnSpc>
                <a:spcPts val="2530"/>
              </a:lnSpc>
              <a:spcBef>
                <a:spcPts val="13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Low-level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storage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optimizations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help </a:t>
            </a:r>
            <a:r>
              <a:rPr sz="2400" spc="-10" dirty="0">
                <a:latin typeface="Arial"/>
                <a:cs typeface="Arial"/>
              </a:rPr>
              <a:t>performance significantly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0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Much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harder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do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when running on top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 database </a:t>
            </a:r>
            <a:r>
              <a:rPr sz="2000" spc="-10" dirty="0">
                <a:latin typeface="Arial"/>
                <a:cs typeface="Arial"/>
              </a:rPr>
              <a:t>layer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808080"/>
                </a:solidFill>
                <a:latin typeface="Arial"/>
                <a:cs typeface="Arial"/>
              </a:rPr>
              <a:t>Also</a:t>
            </a:r>
            <a:r>
              <a:rPr sz="20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08080"/>
                </a:solidFill>
                <a:latin typeface="Arial"/>
                <a:cs typeface="Arial"/>
              </a:rPr>
              <a:t>fun and</a:t>
            </a:r>
            <a:r>
              <a:rPr sz="20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08080"/>
                </a:solidFill>
                <a:latin typeface="Arial"/>
                <a:cs typeface="Arial"/>
              </a:rPr>
              <a:t>challenging to build</a:t>
            </a:r>
            <a:r>
              <a:rPr sz="20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08080"/>
                </a:solidFill>
                <a:latin typeface="Arial"/>
                <a:cs typeface="Arial"/>
              </a:rPr>
              <a:t>large-scale systems</a:t>
            </a:r>
            <a:r>
              <a:rPr sz="2000" spc="-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808080"/>
                </a:solidFill>
                <a:latin typeface="Arial"/>
                <a:cs typeface="Arial"/>
              </a:rPr>
              <a:t>:)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13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Zippy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401977"/>
            <a:ext cx="6717030" cy="3424554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Arial"/>
                <a:cs typeface="Arial"/>
              </a:rPr>
              <a:t>LZW-</a:t>
            </a:r>
            <a:r>
              <a:rPr sz="2000" dirty="0">
                <a:latin typeface="Arial"/>
                <a:cs typeface="Arial"/>
              </a:rPr>
              <a:t>like: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Store hash of last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four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bytes in 16K entry </a:t>
            </a:r>
            <a:r>
              <a:rPr sz="2000" spc="-10" dirty="0">
                <a:latin typeface="Arial"/>
                <a:cs typeface="Arial"/>
              </a:rPr>
              <a:t>table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For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every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input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byte: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Compute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hash 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bytes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Lookup in </a:t>
            </a:r>
            <a:r>
              <a:rPr sz="1800" spc="-10" dirty="0">
                <a:latin typeface="Arial"/>
                <a:cs typeface="Arial"/>
              </a:rPr>
              <a:t>table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7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Emit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COPY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LITERAL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–"/>
            </a:pPr>
            <a:endParaRPr sz="23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Differences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BMDiff: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Much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smaller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compression window (local </a:t>
            </a:r>
            <a:r>
              <a:rPr sz="1800" spc="-10" dirty="0">
                <a:latin typeface="Arial"/>
                <a:cs typeface="Arial"/>
              </a:rPr>
              <a:t>repetitions)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7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Hash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table 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associative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Careful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encoding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COPY/LITERAL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tags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lengths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Sloppy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fast: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81100" y="4979689"/>
          <a:ext cx="5661660" cy="1093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810">
                <a:tc>
                  <a:txBody>
                    <a:bodyPr/>
                    <a:lstStyle/>
                    <a:p>
                      <a:pPr marL="31750">
                        <a:lnSpc>
                          <a:spcPts val="177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Algorithm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ts val="177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remaining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7490" algn="r">
                        <a:lnSpc>
                          <a:spcPts val="177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Encoding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77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Decoding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Gzip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13.4%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3749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MB/s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118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MB/s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LZO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20.5%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3749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135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MB/s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410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MB/s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 marL="31750">
                        <a:lnSpc>
                          <a:spcPts val="1839"/>
                        </a:lnSpc>
                        <a:spcBef>
                          <a:spcPts val="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Zippy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ts val="1839"/>
                        </a:lnSpc>
                        <a:spcBef>
                          <a:spcPts val="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22.2%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37490" algn="r">
                        <a:lnSpc>
                          <a:spcPts val="1839"/>
                        </a:lnSpc>
                        <a:spcBef>
                          <a:spcPts val="9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172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MB/s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39"/>
                        </a:lnSpc>
                        <a:spcBef>
                          <a:spcPts val="9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409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MB/s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3935" y="463058"/>
            <a:ext cx="56172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1400" algn="l"/>
              </a:tabLst>
            </a:pPr>
            <a:r>
              <a:rPr spc="-10" dirty="0"/>
              <a:t>BigTable</a:t>
            </a:r>
            <a:r>
              <a:rPr dirty="0"/>
              <a:t>	</a:t>
            </a:r>
            <a:r>
              <a:rPr spc="-10" dirty="0"/>
              <a:t>Compression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402975"/>
            <a:ext cx="8024495" cy="34632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Keys: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Sorted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strings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(Row,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Timestamp):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prefix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compression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Values: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Group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together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“type”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(e.g.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family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name)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BMDiff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across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family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6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BMDiff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output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1..</a:t>
            </a:r>
            <a:r>
              <a:rPr sz="1800" i="1" dirty="0">
                <a:latin typeface="Arial"/>
                <a:cs typeface="Arial"/>
              </a:rPr>
              <a:t>N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dictionary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i="1" spc="-25" dirty="0">
                <a:latin typeface="Arial"/>
                <a:cs typeface="Arial"/>
              </a:rPr>
              <a:t>N</a:t>
            </a:r>
            <a:r>
              <a:rPr sz="1800" spc="-25" dirty="0">
                <a:latin typeface="Arial"/>
                <a:cs typeface="Arial"/>
              </a:rPr>
              <a:t>+1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Zippy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final pass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whole </a:t>
            </a:r>
            <a:r>
              <a:rPr sz="2400" spc="-10" dirty="0">
                <a:latin typeface="Arial"/>
                <a:cs typeface="Arial"/>
              </a:rPr>
              <a:t>block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Catches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more localized </a:t>
            </a:r>
            <a:r>
              <a:rPr sz="2000" spc="-10" dirty="0">
                <a:latin typeface="Arial"/>
                <a:cs typeface="Arial"/>
              </a:rPr>
              <a:t>repetitions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Also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catches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cross-column-family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repetition,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compresses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keys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078" y="463058"/>
            <a:ext cx="6786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60115" algn="l"/>
              </a:tabLst>
            </a:pPr>
            <a:r>
              <a:rPr spc="-10" dirty="0"/>
              <a:t>Compression</a:t>
            </a:r>
            <a:r>
              <a:rPr dirty="0"/>
              <a:t>	</a:t>
            </a:r>
            <a:r>
              <a:rPr spc="-10" dirty="0"/>
              <a:t>Effectiveness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399638"/>
            <a:ext cx="7978775" cy="270700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Experiment: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store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2.1B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page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crawl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BigTable</a:t>
            </a:r>
            <a:r>
              <a:rPr sz="2000" spc="-10" dirty="0">
                <a:latin typeface="Arial"/>
                <a:cs typeface="Arial"/>
              </a:rPr>
              <a:t> instance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Key: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URL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pages, with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host-</a:t>
            </a:r>
            <a:r>
              <a:rPr sz="1800" dirty="0">
                <a:latin typeface="Arial"/>
                <a:cs typeface="Arial"/>
              </a:rPr>
              <a:t>name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portion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reversed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5"/>
              </a:spcBef>
              <a:buFont typeface="Courier New"/>
              <a:buChar char="•"/>
              <a:tabLst>
                <a:tab pos="1155700" algn="l"/>
              </a:tabLst>
            </a:pPr>
            <a:r>
              <a:rPr sz="2000" b="1" spc="-10" dirty="0">
                <a:latin typeface="Courier New"/>
                <a:cs typeface="Courier New"/>
              </a:rPr>
              <a:t>com.cnn.www/index.html:http</a:t>
            </a:r>
            <a:endParaRPr sz="2000">
              <a:latin typeface="Courier New"/>
              <a:cs typeface="Courier New"/>
            </a:endParaRPr>
          </a:p>
          <a:p>
            <a:pPr marL="755650" lvl="1" indent="-286385">
              <a:lnSpc>
                <a:spcPct val="100000"/>
              </a:lnSpc>
              <a:spcBef>
                <a:spcPts val="26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Groups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pages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site </a:t>
            </a:r>
            <a:r>
              <a:rPr sz="1800" spc="-10" dirty="0">
                <a:latin typeface="Arial"/>
                <a:cs typeface="Arial"/>
              </a:rPr>
              <a:t>together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7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latin typeface="Arial"/>
                <a:cs typeface="Arial"/>
              </a:rPr>
              <a:t>Good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compression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(neighboring rows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tend to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 similar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contents)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85"/>
              </a:spcBef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latin typeface="Arial"/>
                <a:cs typeface="Arial"/>
              </a:rPr>
              <a:t>Good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clients: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efficient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over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all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pages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web </a:t>
            </a:r>
            <a:r>
              <a:rPr sz="1600" spc="-20" dirty="0">
                <a:latin typeface="Arial"/>
                <a:cs typeface="Arial"/>
              </a:rPr>
              <a:t>site</a:t>
            </a:r>
            <a:endParaRPr sz="16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Font typeface="Courier New"/>
              <a:buChar char="•"/>
            </a:pPr>
            <a:endParaRPr sz="2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One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compression strategy: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gzip each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page: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~28%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bytes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remaining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Arial"/>
                <a:cs typeface="Arial"/>
              </a:rPr>
              <a:t>BigTable: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BMDiff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Zippy: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5319" y="4403109"/>
          <a:ext cx="7621270" cy="1230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70">
                <a:tc>
                  <a:txBody>
                    <a:bodyPr/>
                    <a:lstStyle/>
                    <a:p>
                      <a:pPr marL="31750">
                        <a:lnSpc>
                          <a:spcPts val="1770"/>
                        </a:lnSpc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Type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7329" algn="r">
                        <a:lnSpc>
                          <a:spcPts val="177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Count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(B)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177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Space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(TB)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77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Compressed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77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remaining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Web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page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contents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27329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2.1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45.1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TB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4.2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TB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9.2%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Links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27329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1.8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11.2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TB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1.6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TB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13.9%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marL="31750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Anchors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27329" algn="r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126.3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22.8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TB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2.9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TB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12.7%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0742" y="463058"/>
            <a:ext cx="72631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3730" algn="l"/>
              </a:tabLst>
            </a:pPr>
            <a:r>
              <a:rPr spc="-25" dirty="0"/>
              <a:t>In</a:t>
            </a:r>
            <a:r>
              <a:rPr dirty="0"/>
              <a:t>	Development/Future</a:t>
            </a:r>
            <a:r>
              <a:rPr spc="-20" dirty="0"/>
              <a:t> </a:t>
            </a:r>
            <a:r>
              <a:rPr spc="-10" dirty="0"/>
              <a:t>Plans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20894"/>
            <a:ext cx="7782559" cy="35750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More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expressive data </a:t>
            </a:r>
            <a:r>
              <a:rPr sz="2800" spc="-10" dirty="0">
                <a:latin typeface="Arial"/>
                <a:cs typeface="Arial"/>
              </a:rPr>
              <a:t>manipulation/access</a:t>
            </a:r>
            <a:endParaRPr sz="2800">
              <a:latin typeface="Arial"/>
              <a:cs typeface="Arial"/>
            </a:endParaRPr>
          </a:p>
          <a:p>
            <a:pPr marL="755015" marR="140970" lvl="1" indent="-285750">
              <a:lnSpc>
                <a:spcPts val="2800"/>
              </a:lnSpc>
              <a:spcBef>
                <a:spcPts val="67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Allow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sending small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scripts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perform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read/modify/ </a:t>
            </a:r>
            <a:r>
              <a:rPr sz="2400" dirty="0">
                <a:latin typeface="Arial"/>
                <a:cs typeface="Arial"/>
              </a:rPr>
              <a:t>write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transactions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execute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 </a:t>
            </a:r>
            <a:r>
              <a:rPr sz="2400" spc="-10" dirty="0">
                <a:latin typeface="Arial"/>
                <a:cs typeface="Arial"/>
              </a:rPr>
              <a:t>server?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1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Multi-</a:t>
            </a:r>
            <a:r>
              <a:rPr sz="2800" dirty="0">
                <a:latin typeface="Arial"/>
                <a:cs typeface="Arial"/>
              </a:rPr>
              <a:t>row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(i.e.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distributed) transaction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1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General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performance work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very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large </a:t>
            </a:r>
            <a:r>
              <a:rPr sz="2800" spc="-10" dirty="0">
                <a:latin typeface="Arial"/>
                <a:cs typeface="Arial"/>
              </a:rPr>
              <a:t>cells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Arial"/>
                <a:cs typeface="Arial"/>
              </a:rPr>
              <a:t>BigTable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service?</a:t>
            </a:r>
            <a:endParaRPr sz="2800">
              <a:latin typeface="Arial"/>
              <a:cs typeface="Arial"/>
            </a:endParaRPr>
          </a:p>
          <a:p>
            <a:pPr marL="755015" marR="5080" lvl="1" indent="-285750">
              <a:lnSpc>
                <a:spcPts val="28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Interesting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issues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resource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fairness,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performance </a:t>
            </a:r>
            <a:r>
              <a:rPr sz="2400" dirty="0">
                <a:latin typeface="Arial"/>
                <a:cs typeface="Arial"/>
              </a:rPr>
              <a:t>isolation,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prioritization,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across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different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clients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25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Conclusions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66950"/>
            <a:ext cx="7801609" cy="439547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Data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model applicable 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broad range of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clients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4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Actively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deployed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many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Google’s</a:t>
            </a:r>
            <a:r>
              <a:rPr sz="2400" spc="-10" dirty="0">
                <a:latin typeface="Arial"/>
                <a:cs typeface="Arial"/>
              </a:rPr>
              <a:t> services</a:t>
            </a:r>
            <a:endParaRPr sz="2400">
              <a:latin typeface="Arial"/>
              <a:cs typeface="Arial"/>
            </a:endParaRPr>
          </a:p>
          <a:p>
            <a:pPr marL="354965" marR="658495" indent="-342900">
              <a:lnSpc>
                <a:spcPts val="289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System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provides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high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performance </a:t>
            </a:r>
            <a:r>
              <a:rPr sz="2800" spc="-10" dirty="0">
                <a:latin typeface="Arial"/>
                <a:cs typeface="Arial"/>
              </a:rPr>
              <a:t>storage </a:t>
            </a:r>
            <a:r>
              <a:rPr sz="2800" dirty="0">
                <a:latin typeface="Arial"/>
                <a:cs typeface="Arial"/>
              </a:rPr>
              <a:t>system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 a large </a:t>
            </a:r>
            <a:r>
              <a:rPr sz="2800" spc="-10" dirty="0">
                <a:latin typeface="Arial"/>
                <a:cs typeface="Arial"/>
              </a:rPr>
              <a:t>scale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85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Self-managing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2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Thousands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servers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25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Millions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ops/second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25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Multiple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GB/s</a:t>
            </a:r>
            <a:r>
              <a:rPr sz="2400" spc="-10" dirty="0">
                <a:latin typeface="Arial"/>
                <a:cs typeface="Arial"/>
              </a:rPr>
              <a:t> reading/writing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–"/>
            </a:pPr>
            <a:endParaRPr sz="2650">
              <a:latin typeface="Arial"/>
              <a:cs typeface="Arial"/>
            </a:endParaRPr>
          </a:p>
          <a:p>
            <a:pPr marL="354965" marR="1152525" indent="-354965">
              <a:lnSpc>
                <a:spcPts val="289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More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info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about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GFS,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MapReduce,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etc.: </a:t>
            </a:r>
            <a:r>
              <a:rPr sz="2800" u="sng" spc="-1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  <a:hlinkClick r:id="rId2"/>
              </a:rPr>
              <a:t>http://labs.google.com/papers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5423" y="463058"/>
            <a:ext cx="34740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31364" algn="l"/>
              </a:tabLst>
            </a:pPr>
            <a:r>
              <a:rPr spc="-10" dirty="0"/>
              <a:t>Backup</a:t>
            </a:r>
            <a:r>
              <a:rPr dirty="0"/>
              <a:t>	</a:t>
            </a:r>
            <a:r>
              <a:rPr spc="-10" dirty="0"/>
              <a:t>slides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3377" y="463058"/>
            <a:ext cx="54781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86940" algn="l"/>
                <a:tab pos="2668905" algn="l"/>
              </a:tabLst>
            </a:pPr>
            <a:r>
              <a:rPr spc="-10" dirty="0"/>
              <a:t>Bigtable</a:t>
            </a:r>
            <a:r>
              <a:rPr dirty="0"/>
              <a:t>	</a:t>
            </a:r>
            <a:r>
              <a:rPr spc="-50" dirty="0"/>
              <a:t>+</a:t>
            </a:r>
            <a:r>
              <a:rPr dirty="0"/>
              <a:t>	</a:t>
            </a:r>
            <a:r>
              <a:rPr spc="-10" dirty="0"/>
              <a:t>Mapreduce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36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20399"/>
            <a:ext cx="7944484" cy="254762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Can use a Scanner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MapInput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3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Creates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 map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task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tablet</a:t>
            </a:r>
            <a:endParaRPr sz="2800">
              <a:latin typeface="Arial"/>
              <a:cs typeface="Arial"/>
            </a:endParaRPr>
          </a:p>
          <a:p>
            <a:pPr marL="755015" marR="5080" lvl="1" indent="-285750">
              <a:lnSpc>
                <a:spcPts val="3200"/>
              </a:lnSpc>
              <a:spcBef>
                <a:spcPts val="75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Locality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optimization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applied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co-locate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map </a:t>
            </a:r>
            <a:r>
              <a:rPr sz="2800" dirty="0">
                <a:latin typeface="Arial"/>
                <a:cs typeface="Arial"/>
              </a:rPr>
              <a:t>computation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server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10" dirty="0">
                <a:latin typeface="Arial"/>
                <a:cs typeface="Arial"/>
              </a:rPr>
              <a:t> tablet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Can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use a bigtable as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ReduceOutput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435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Goals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609457"/>
            <a:ext cx="7499350" cy="381825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4965" marR="436880" indent="-342900">
              <a:lnSpc>
                <a:spcPts val="253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Want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asynchronous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processes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continuously </a:t>
            </a:r>
            <a:r>
              <a:rPr sz="2400" dirty="0">
                <a:latin typeface="Arial"/>
                <a:cs typeface="Arial"/>
              </a:rPr>
              <a:t>updating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different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pieces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9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Want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access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current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Need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support: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Very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high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read/write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rates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(millions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ops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second)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Efficient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scans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interesting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subsets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Efficient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joins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large one-</a:t>
            </a:r>
            <a:r>
              <a:rPr sz="2000" spc="-10" dirty="0">
                <a:latin typeface="Arial"/>
                <a:cs typeface="Arial"/>
              </a:rPr>
              <a:t>to-</a:t>
            </a:r>
            <a:r>
              <a:rPr sz="2000" dirty="0">
                <a:latin typeface="Arial"/>
                <a:cs typeface="Arial"/>
              </a:rPr>
              <a:t>one and one-</a:t>
            </a:r>
            <a:r>
              <a:rPr sz="2000" spc="-10" dirty="0">
                <a:latin typeface="Arial"/>
                <a:cs typeface="Arial"/>
              </a:rPr>
              <a:t>to-</a:t>
            </a:r>
            <a:r>
              <a:rPr sz="2000" dirty="0">
                <a:latin typeface="Arial"/>
                <a:cs typeface="Arial"/>
              </a:rPr>
              <a:t>many </a:t>
            </a:r>
            <a:r>
              <a:rPr sz="2000" spc="-10" dirty="0">
                <a:latin typeface="Arial"/>
                <a:cs typeface="Arial"/>
              </a:rPr>
              <a:t>datasets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Often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want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examine data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changes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time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E.g.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 web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page over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multiple </a:t>
            </a:r>
            <a:r>
              <a:rPr sz="2000" spc="-10" dirty="0">
                <a:latin typeface="Arial"/>
                <a:cs typeface="Arial"/>
              </a:rPr>
              <a:t>crawls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7539" y="463058"/>
            <a:ext cx="21691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BigTable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396546"/>
            <a:ext cx="7399020" cy="44824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265"/>
              </a:spcBef>
              <a:buChar char="•"/>
              <a:tabLst>
                <a:tab pos="348615" algn="l"/>
                <a:tab pos="349250" algn="l"/>
              </a:tabLst>
            </a:pPr>
            <a:r>
              <a:rPr sz="2750" dirty="0">
                <a:latin typeface="Arial"/>
                <a:cs typeface="Arial"/>
              </a:rPr>
              <a:t>Distributed</a:t>
            </a:r>
            <a:r>
              <a:rPr sz="2750" spc="-85" dirty="0">
                <a:latin typeface="Arial"/>
                <a:cs typeface="Arial"/>
              </a:rPr>
              <a:t> </a:t>
            </a:r>
            <a:r>
              <a:rPr sz="2750" spc="-20" dirty="0">
                <a:latin typeface="Arial"/>
                <a:cs typeface="Arial"/>
              </a:rPr>
              <a:t>multi-</a:t>
            </a:r>
            <a:r>
              <a:rPr sz="2750" dirty="0">
                <a:latin typeface="Arial"/>
                <a:cs typeface="Arial"/>
              </a:rPr>
              <a:t>level</a:t>
            </a:r>
            <a:r>
              <a:rPr sz="2750" spc="-80" dirty="0">
                <a:latin typeface="Arial"/>
                <a:cs typeface="Arial"/>
              </a:rPr>
              <a:t> </a:t>
            </a:r>
            <a:r>
              <a:rPr sz="2750" spc="-25" dirty="0">
                <a:latin typeface="Arial"/>
                <a:cs typeface="Arial"/>
              </a:rPr>
              <a:t>map</a:t>
            </a:r>
            <a:endParaRPr sz="27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50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With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an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interesting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data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model</a:t>
            </a:r>
            <a:endParaRPr sz="23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80"/>
              </a:spcBef>
              <a:buChar char="•"/>
              <a:tabLst>
                <a:tab pos="348615" algn="l"/>
                <a:tab pos="349250" algn="l"/>
              </a:tabLst>
            </a:pPr>
            <a:r>
              <a:rPr sz="2750" spc="-20" dirty="0">
                <a:latin typeface="Arial"/>
                <a:cs typeface="Arial"/>
              </a:rPr>
              <a:t>Fault-</a:t>
            </a:r>
            <a:r>
              <a:rPr sz="2750" dirty="0">
                <a:latin typeface="Arial"/>
                <a:cs typeface="Arial"/>
              </a:rPr>
              <a:t>tolerant,</a:t>
            </a:r>
            <a:r>
              <a:rPr sz="2750" spc="-75" dirty="0">
                <a:latin typeface="Arial"/>
                <a:cs typeface="Arial"/>
              </a:rPr>
              <a:t> </a:t>
            </a:r>
            <a:r>
              <a:rPr sz="2750" spc="-10" dirty="0">
                <a:latin typeface="Arial"/>
                <a:cs typeface="Arial"/>
              </a:rPr>
              <a:t>persistent</a:t>
            </a:r>
            <a:endParaRPr sz="27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50"/>
              </a:spcBef>
              <a:buChar char="•"/>
              <a:tabLst>
                <a:tab pos="348615" algn="l"/>
                <a:tab pos="349250" algn="l"/>
              </a:tabLst>
            </a:pPr>
            <a:r>
              <a:rPr sz="2750" spc="-10" dirty="0">
                <a:latin typeface="Arial"/>
                <a:cs typeface="Arial"/>
              </a:rPr>
              <a:t>Scalable</a:t>
            </a:r>
            <a:endParaRPr sz="27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45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Thousands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 </a:t>
            </a:r>
            <a:r>
              <a:rPr sz="2350" spc="-10" dirty="0">
                <a:latin typeface="Arial"/>
                <a:cs typeface="Arial"/>
              </a:rPr>
              <a:t>servers</a:t>
            </a:r>
            <a:endParaRPr sz="23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85"/>
              </a:spcBef>
              <a:buChar char="–"/>
              <a:tabLst>
                <a:tab pos="749935" algn="l"/>
              </a:tabLst>
            </a:pPr>
            <a:r>
              <a:rPr sz="2350" spc="-20" dirty="0">
                <a:latin typeface="Arial"/>
                <a:cs typeface="Arial"/>
              </a:rPr>
              <a:t>Terabytes</a:t>
            </a:r>
            <a:r>
              <a:rPr sz="2350" spc="-3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-3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in-memory</a:t>
            </a:r>
            <a:r>
              <a:rPr sz="2350" spc="-30" dirty="0">
                <a:latin typeface="Arial"/>
                <a:cs typeface="Arial"/>
              </a:rPr>
              <a:t> </a:t>
            </a:r>
            <a:r>
              <a:rPr sz="2350" spc="-20" dirty="0">
                <a:latin typeface="Arial"/>
                <a:cs typeface="Arial"/>
              </a:rPr>
              <a:t>data</a:t>
            </a:r>
            <a:endParaRPr sz="23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80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Petabyte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disk-based </a:t>
            </a:r>
            <a:r>
              <a:rPr sz="2350" spc="-20" dirty="0">
                <a:latin typeface="Arial"/>
                <a:cs typeface="Arial"/>
              </a:rPr>
              <a:t>data</a:t>
            </a:r>
            <a:endParaRPr sz="23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85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Millions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reads/writes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per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second,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efficient</a:t>
            </a:r>
            <a:r>
              <a:rPr sz="2350" spc="-10" dirty="0">
                <a:latin typeface="Arial"/>
                <a:cs typeface="Arial"/>
              </a:rPr>
              <a:t> scans</a:t>
            </a:r>
            <a:endParaRPr sz="23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80"/>
              </a:spcBef>
              <a:buChar char="•"/>
              <a:tabLst>
                <a:tab pos="348615" algn="l"/>
                <a:tab pos="349250" algn="l"/>
              </a:tabLst>
            </a:pPr>
            <a:r>
              <a:rPr sz="2750" spc="-20" dirty="0">
                <a:latin typeface="Arial"/>
                <a:cs typeface="Arial"/>
              </a:rPr>
              <a:t>Self-</a:t>
            </a:r>
            <a:r>
              <a:rPr sz="2750" spc="-10" dirty="0">
                <a:latin typeface="Arial"/>
                <a:cs typeface="Arial"/>
              </a:rPr>
              <a:t>managing</a:t>
            </a:r>
            <a:endParaRPr sz="27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50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Servers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can</a:t>
            </a:r>
            <a:r>
              <a:rPr sz="2350" spc="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be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added/removed </a:t>
            </a:r>
            <a:r>
              <a:rPr sz="2350" spc="-10" dirty="0">
                <a:latin typeface="Arial"/>
                <a:cs typeface="Arial"/>
              </a:rPr>
              <a:t>dynamically</a:t>
            </a:r>
            <a:endParaRPr sz="2350">
              <a:latin typeface="Arial"/>
              <a:cs typeface="Arial"/>
            </a:endParaRPr>
          </a:p>
          <a:p>
            <a:pPr marL="749935" lvl="1" indent="-280670">
              <a:lnSpc>
                <a:spcPct val="100000"/>
              </a:lnSpc>
              <a:spcBef>
                <a:spcPts val="180"/>
              </a:spcBef>
              <a:buChar char="–"/>
              <a:tabLst>
                <a:tab pos="749935" algn="l"/>
              </a:tabLst>
            </a:pPr>
            <a:r>
              <a:rPr sz="2350" dirty="0">
                <a:latin typeface="Arial"/>
                <a:cs typeface="Arial"/>
              </a:rPr>
              <a:t>Servers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adjust</a:t>
            </a:r>
            <a:r>
              <a:rPr sz="2350" spc="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to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load </a:t>
            </a:r>
            <a:r>
              <a:rPr sz="2350" spc="-10" dirty="0">
                <a:latin typeface="Arial"/>
                <a:cs typeface="Arial"/>
              </a:rPr>
              <a:t>imbalance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3212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Status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393703"/>
            <a:ext cx="7976234" cy="41960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Design/initial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implementation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started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beginning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2004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Currently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~100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BigTable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Production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 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active development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many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projects: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Google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Print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My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Search </a:t>
            </a:r>
            <a:r>
              <a:rPr sz="2000" spc="-10" dirty="0">
                <a:latin typeface="Arial"/>
                <a:cs typeface="Arial"/>
              </a:rPr>
              <a:t>History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10" dirty="0">
                <a:latin typeface="Arial"/>
                <a:cs typeface="Arial"/>
              </a:rPr>
              <a:t>Orkut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Crawling/indexing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pipeline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Google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Maps/Google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Earth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6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10" dirty="0">
                <a:latin typeface="Arial"/>
                <a:cs typeface="Arial"/>
              </a:rPr>
              <a:t>Blogger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5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354965" marR="292100" indent="-342900">
              <a:lnSpc>
                <a:spcPts val="253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Largest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bigtable cell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manages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~200TB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10" dirty="0">
                <a:latin typeface="Arial"/>
                <a:cs typeface="Arial"/>
              </a:rPr>
              <a:t>spread </a:t>
            </a:r>
            <a:r>
              <a:rPr sz="2400" dirty="0">
                <a:latin typeface="Arial"/>
                <a:cs typeface="Arial"/>
              </a:rPr>
              <a:t>over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several thousand machines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(larger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cells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planned)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0627" y="503993"/>
            <a:ext cx="63036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31715" algn="l"/>
              </a:tabLst>
            </a:pPr>
            <a:r>
              <a:rPr sz="3900" dirty="0"/>
              <a:t>Background:</a:t>
            </a:r>
            <a:r>
              <a:rPr sz="3900" spc="-5" dirty="0"/>
              <a:t> </a:t>
            </a:r>
            <a:r>
              <a:rPr sz="3900" spc="-10" dirty="0"/>
              <a:t>Building</a:t>
            </a:r>
            <a:r>
              <a:rPr sz="3900" dirty="0"/>
              <a:t>	</a:t>
            </a:r>
            <a:r>
              <a:rPr sz="3900" spc="-10" dirty="0"/>
              <a:t>Blocks</a:t>
            </a:r>
            <a:endParaRPr sz="39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219" y="1581512"/>
            <a:ext cx="7847330" cy="443928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350" dirty="0">
                <a:latin typeface="Arial"/>
                <a:cs typeface="Arial"/>
              </a:rPr>
              <a:t>Building </a:t>
            </a:r>
            <a:r>
              <a:rPr sz="2350" spc="-10" dirty="0">
                <a:latin typeface="Arial"/>
                <a:cs typeface="Arial"/>
              </a:rPr>
              <a:t>blocks:</a:t>
            </a:r>
            <a:endParaRPr sz="23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180"/>
              </a:spcBef>
              <a:buChar char="•"/>
              <a:tabLst>
                <a:tab pos="348615" algn="l"/>
                <a:tab pos="349250" algn="l"/>
              </a:tabLst>
            </a:pP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Google</a:t>
            </a:r>
            <a:r>
              <a:rPr sz="2350" spc="-1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File</a:t>
            </a:r>
            <a:r>
              <a:rPr sz="235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System</a:t>
            </a:r>
            <a:r>
              <a:rPr sz="235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(GFS)</a:t>
            </a:r>
            <a:r>
              <a:rPr sz="2350" dirty="0">
                <a:latin typeface="Arial"/>
                <a:cs typeface="Arial"/>
              </a:rPr>
              <a:t>: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Raw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storage</a:t>
            </a:r>
            <a:endParaRPr sz="23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185"/>
              </a:spcBef>
              <a:buChar char="•"/>
              <a:tabLst>
                <a:tab pos="348615" algn="l"/>
                <a:tab pos="349250" algn="l"/>
              </a:tabLst>
            </a:pP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Scheduler</a:t>
            </a:r>
            <a:r>
              <a:rPr sz="2350" dirty="0">
                <a:latin typeface="Arial"/>
                <a:cs typeface="Arial"/>
              </a:rPr>
              <a:t>: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schedules jobs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onto </a:t>
            </a:r>
            <a:r>
              <a:rPr sz="2350" spc="-10" dirty="0">
                <a:latin typeface="Arial"/>
                <a:cs typeface="Arial"/>
              </a:rPr>
              <a:t>machines</a:t>
            </a:r>
            <a:endParaRPr sz="23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180"/>
              </a:spcBef>
              <a:buChar char="•"/>
              <a:tabLst>
                <a:tab pos="348615" algn="l"/>
                <a:tab pos="349250" algn="l"/>
              </a:tabLst>
            </a:pP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Lock</a:t>
            </a:r>
            <a:r>
              <a:rPr sz="235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service</a:t>
            </a:r>
            <a:r>
              <a:rPr sz="2350" dirty="0">
                <a:latin typeface="Arial"/>
                <a:cs typeface="Arial"/>
              </a:rPr>
              <a:t>: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distributed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lock </a:t>
            </a:r>
            <a:r>
              <a:rPr sz="2350" spc="-10" dirty="0">
                <a:latin typeface="Arial"/>
                <a:cs typeface="Arial"/>
              </a:rPr>
              <a:t>manager</a:t>
            </a:r>
            <a:endParaRPr sz="235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85"/>
              </a:spcBef>
              <a:tabLst>
                <a:tab pos="749300" algn="l"/>
              </a:tabLst>
            </a:pPr>
            <a:r>
              <a:rPr sz="1950" spc="-50" dirty="0">
                <a:latin typeface="Arial"/>
                <a:cs typeface="Arial"/>
              </a:rPr>
              <a:t>–</a:t>
            </a:r>
            <a:r>
              <a:rPr sz="1950" dirty="0">
                <a:latin typeface="Arial"/>
                <a:cs typeface="Arial"/>
              </a:rPr>
              <a:t>	also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can reliably hold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tiny files (100s of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bytes) w/ high </a:t>
            </a:r>
            <a:r>
              <a:rPr sz="1950" spc="-10" dirty="0">
                <a:latin typeface="Arial"/>
                <a:cs typeface="Arial"/>
              </a:rPr>
              <a:t>availability</a:t>
            </a:r>
            <a:endParaRPr sz="19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04"/>
              </a:spcBef>
              <a:buChar char="•"/>
              <a:tabLst>
                <a:tab pos="348615" algn="l"/>
                <a:tab pos="349250" algn="l"/>
              </a:tabLst>
            </a:pPr>
            <a:r>
              <a:rPr sz="2350" dirty="0">
                <a:solidFill>
                  <a:srgbClr val="3333CC"/>
                </a:solidFill>
                <a:latin typeface="Arial"/>
                <a:cs typeface="Arial"/>
              </a:rPr>
              <a:t>MapReduce</a:t>
            </a:r>
            <a:r>
              <a:rPr sz="2350" dirty="0">
                <a:latin typeface="Arial"/>
                <a:cs typeface="Arial"/>
              </a:rPr>
              <a:t>: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simplified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large-scale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data </a:t>
            </a:r>
            <a:r>
              <a:rPr sz="2350" spc="-10" dirty="0">
                <a:latin typeface="Arial"/>
                <a:cs typeface="Arial"/>
              </a:rPr>
              <a:t>processing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350" spc="-20" dirty="0">
                <a:latin typeface="Arial"/>
                <a:cs typeface="Arial"/>
              </a:rPr>
              <a:t>BigTable</a:t>
            </a:r>
            <a:r>
              <a:rPr sz="2350" spc="-3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uses</a:t>
            </a:r>
            <a:r>
              <a:rPr sz="2350" spc="-2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-2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building</a:t>
            </a:r>
            <a:r>
              <a:rPr sz="2350" spc="-2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blocks:</a:t>
            </a:r>
            <a:endParaRPr sz="23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80"/>
              </a:spcBef>
              <a:buChar char="•"/>
              <a:tabLst>
                <a:tab pos="348615" algn="l"/>
                <a:tab pos="349250" algn="l"/>
              </a:tabLst>
            </a:pPr>
            <a:r>
              <a:rPr sz="2150" dirty="0">
                <a:solidFill>
                  <a:srgbClr val="3333CC"/>
                </a:solidFill>
                <a:latin typeface="Arial"/>
                <a:cs typeface="Arial"/>
              </a:rPr>
              <a:t>GFS</a:t>
            </a:r>
            <a:r>
              <a:rPr sz="2150" dirty="0">
                <a:latin typeface="Arial"/>
                <a:cs typeface="Arial"/>
              </a:rPr>
              <a:t>:</a:t>
            </a:r>
            <a:r>
              <a:rPr sz="2150" spc="-1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stores</a:t>
            </a:r>
            <a:r>
              <a:rPr sz="2150" spc="-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persistent</a:t>
            </a:r>
            <a:r>
              <a:rPr sz="2150" spc="-5" dirty="0">
                <a:latin typeface="Arial"/>
                <a:cs typeface="Arial"/>
              </a:rPr>
              <a:t> </a:t>
            </a:r>
            <a:r>
              <a:rPr sz="2150" spc="-10" dirty="0">
                <a:latin typeface="Arial"/>
                <a:cs typeface="Arial"/>
              </a:rPr>
              <a:t>state</a:t>
            </a:r>
            <a:endParaRPr sz="21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85"/>
              </a:spcBef>
              <a:buChar char="•"/>
              <a:tabLst>
                <a:tab pos="348615" algn="l"/>
                <a:tab pos="349250" algn="l"/>
              </a:tabLst>
            </a:pPr>
            <a:r>
              <a:rPr sz="2150" dirty="0">
                <a:solidFill>
                  <a:srgbClr val="3333CC"/>
                </a:solidFill>
                <a:latin typeface="Arial"/>
                <a:cs typeface="Arial"/>
              </a:rPr>
              <a:t>Scheduler</a:t>
            </a:r>
            <a:r>
              <a:rPr sz="2150" dirty="0">
                <a:latin typeface="Arial"/>
                <a:cs typeface="Arial"/>
              </a:rPr>
              <a:t>:</a:t>
            </a:r>
            <a:r>
              <a:rPr sz="2150" spc="-2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schedules</a:t>
            </a:r>
            <a:r>
              <a:rPr sz="2150" spc="-1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jobs</a:t>
            </a:r>
            <a:r>
              <a:rPr sz="2150" spc="-1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involved</a:t>
            </a:r>
            <a:r>
              <a:rPr sz="2150" spc="-1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in</a:t>
            </a:r>
            <a:r>
              <a:rPr sz="2150" spc="-15" dirty="0">
                <a:latin typeface="Arial"/>
                <a:cs typeface="Arial"/>
              </a:rPr>
              <a:t> </a:t>
            </a:r>
            <a:r>
              <a:rPr sz="2150" spc="-20" dirty="0">
                <a:latin typeface="Arial"/>
                <a:cs typeface="Arial"/>
              </a:rPr>
              <a:t>BigTable</a:t>
            </a:r>
            <a:r>
              <a:rPr sz="2150" spc="-10" dirty="0">
                <a:latin typeface="Arial"/>
                <a:cs typeface="Arial"/>
              </a:rPr>
              <a:t> serving</a:t>
            </a:r>
            <a:endParaRPr sz="21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85"/>
              </a:spcBef>
              <a:buChar char="•"/>
              <a:tabLst>
                <a:tab pos="348615" algn="l"/>
                <a:tab pos="349250" algn="l"/>
              </a:tabLst>
            </a:pPr>
            <a:r>
              <a:rPr sz="2150" dirty="0">
                <a:solidFill>
                  <a:srgbClr val="3333CC"/>
                </a:solidFill>
                <a:latin typeface="Arial"/>
                <a:cs typeface="Arial"/>
              </a:rPr>
              <a:t>Lock</a:t>
            </a:r>
            <a:r>
              <a:rPr sz="2150" spc="-1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150" dirty="0">
                <a:solidFill>
                  <a:srgbClr val="3333CC"/>
                </a:solidFill>
                <a:latin typeface="Arial"/>
                <a:cs typeface="Arial"/>
              </a:rPr>
              <a:t>service</a:t>
            </a:r>
            <a:r>
              <a:rPr sz="2150" dirty="0">
                <a:latin typeface="Arial"/>
                <a:cs typeface="Arial"/>
              </a:rPr>
              <a:t>:</a:t>
            </a:r>
            <a:r>
              <a:rPr sz="2150" spc="-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master</a:t>
            </a:r>
            <a:r>
              <a:rPr sz="2150" spc="-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election,</a:t>
            </a:r>
            <a:r>
              <a:rPr sz="2150" spc="-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location </a:t>
            </a:r>
            <a:r>
              <a:rPr sz="2150" spc="-10" dirty="0">
                <a:latin typeface="Arial"/>
                <a:cs typeface="Arial"/>
              </a:rPr>
              <a:t>bootstrapping</a:t>
            </a:r>
            <a:endParaRPr sz="2150">
              <a:latin typeface="Arial"/>
              <a:cs typeface="Arial"/>
            </a:endParaRPr>
          </a:p>
          <a:p>
            <a:pPr marL="348615" indent="-336550">
              <a:lnSpc>
                <a:spcPct val="100000"/>
              </a:lnSpc>
              <a:spcBef>
                <a:spcPts val="285"/>
              </a:spcBef>
              <a:buChar char="•"/>
              <a:tabLst>
                <a:tab pos="348615" algn="l"/>
                <a:tab pos="349250" algn="l"/>
              </a:tabLst>
            </a:pPr>
            <a:r>
              <a:rPr sz="2150" dirty="0">
                <a:solidFill>
                  <a:srgbClr val="3333CC"/>
                </a:solidFill>
                <a:latin typeface="Arial"/>
                <a:cs typeface="Arial"/>
              </a:rPr>
              <a:t>MapReduce</a:t>
            </a:r>
            <a:r>
              <a:rPr sz="2150" dirty="0">
                <a:latin typeface="Arial"/>
                <a:cs typeface="Arial"/>
              </a:rPr>
              <a:t>:</a:t>
            </a:r>
            <a:r>
              <a:rPr sz="2150" spc="-3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often</a:t>
            </a:r>
            <a:r>
              <a:rPr sz="2150" spc="-2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used</a:t>
            </a:r>
            <a:r>
              <a:rPr sz="2150" spc="-1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to</a:t>
            </a:r>
            <a:r>
              <a:rPr sz="2150" spc="-2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read/write</a:t>
            </a:r>
            <a:r>
              <a:rPr sz="2150" spc="-20" dirty="0">
                <a:latin typeface="Arial"/>
                <a:cs typeface="Arial"/>
              </a:rPr>
              <a:t> BigTable</a:t>
            </a:r>
            <a:r>
              <a:rPr sz="2150" spc="-15" dirty="0">
                <a:latin typeface="Arial"/>
                <a:cs typeface="Arial"/>
              </a:rPr>
              <a:t> </a:t>
            </a:r>
            <a:r>
              <a:rPr sz="2150" spc="-20" dirty="0">
                <a:latin typeface="Arial"/>
                <a:cs typeface="Arial"/>
              </a:rPr>
              <a:t>data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20987" y="1525587"/>
            <a:ext cx="4272280" cy="1152525"/>
            <a:chOff x="2820987" y="1525587"/>
            <a:chExt cx="4272280" cy="1152525"/>
          </a:xfrm>
        </p:grpSpPr>
        <p:sp>
          <p:nvSpPr>
            <p:cNvPr id="3" name="object 3"/>
            <p:cNvSpPr/>
            <p:nvPr/>
          </p:nvSpPr>
          <p:spPr>
            <a:xfrm>
              <a:off x="2825750" y="1530350"/>
              <a:ext cx="2133600" cy="1143000"/>
            </a:xfrm>
            <a:custGeom>
              <a:avLst/>
              <a:gdLst/>
              <a:ahLst/>
              <a:cxnLst/>
              <a:rect l="l" t="t" r="r" b="b"/>
              <a:pathLst>
                <a:path w="2133600" h="1143000">
                  <a:moveTo>
                    <a:pt x="0" y="0"/>
                  </a:moveTo>
                  <a:lnTo>
                    <a:pt x="2133600" y="0"/>
                  </a:lnTo>
                  <a:lnTo>
                    <a:pt x="2133600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F44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00587" y="1816100"/>
              <a:ext cx="2387600" cy="342900"/>
            </a:xfrm>
            <a:custGeom>
              <a:avLst/>
              <a:gdLst/>
              <a:ahLst/>
              <a:cxnLst/>
              <a:rect l="l" t="t" r="r" b="b"/>
              <a:pathLst>
                <a:path w="2387600" h="342900">
                  <a:moveTo>
                    <a:pt x="0" y="0"/>
                  </a:moveTo>
                  <a:lnTo>
                    <a:pt x="2387599" y="342899"/>
                  </a:lnTo>
                </a:path>
              </a:pathLst>
            </a:custGeom>
            <a:ln w="9524">
              <a:solidFill>
                <a:srgbClr val="3434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080250" y="1924050"/>
            <a:ext cx="762000" cy="381000"/>
          </a:xfrm>
          <a:prstGeom prst="rect">
            <a:avLst/>
          </a:prstGeom>
          <a:ln w="9525">
            <a:solidFill>
              <a:srgbClr val="3F448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270"/>
              </a:spcBef>
            </a:pPr>
            <a:r>
              <a:rPr sz="1800" spc="-10" dirty="0">
                <a:latin typeface="Arial"/>
                <a:cs typeface="Arial"/>
              </a:rPr>
              <a:t>Client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71637" y="2586037"/>
            <a:ext cx="2371725" cy="771525"/>
            <a:chOff x="1671637" y="2586037"/>
            <a:chExt cx="2371725" cy="771525"/>
          </a:xfrm>
        </p:grpSpPr>
        <p:sp>
          <p:nvSpPr>
            <p:cNvPr id="7" name="object 7"/>
            <p:cNvSpPr/>
            <p:nvPr/>
          </p:nvSpPr>
          <p:spPr>
            <a:xfrm>
              <a:off x="1676399" y="2590800"/>
              <a:ext cx="2362200" cy="762000"/>
            </a:xfrm>
            <a:custGeom>
              <a:avLst/>
              <a:gdLst/>
              <a:ahLst/>
              <a:cxnLst/>
              <a:rect l="l" t="t" r="r" b="b"/>
              <a:pathLst>
                <a:path w="2362200" h="762000">
                  <a:moveTo>
                    <a:pt x="2362200" y="0"/>
                  </a:moveTo>
                  <a:lnTo>
                    <a:pt x="0" y="762000"/>
                  </a:lnTo>
                </a:path>
              </a:pathLst>
            </a:custGeom>
            <a:ln w="9525">
              <a:solidFill>
                <a:srgbClr val="3434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76600" y="2603500"/>
              <a:ext cx="738505" cy="749300"/>
            </a:xfrm>
            <a:custGeom>
              <a:avLst/>
              <a:gdLst/>
              <a:ahLst/>
              <a:cxnLst/>
              <a:rect l="l" t="t" r="r" b="b"/>
              <a:pathLst>
                <a:path w="738504" h="749300">
                  <a:moveTo>
                    <a:pt x="738187" y="0"/>
                  </a:moveTo>
                  <a:lnTo>
                    <a:pt x="0" y="749300"/>
                  </a:lnTo>
                </a:path>
              </a:pathLst>
            </a:custGeom>
            <a:ln w="9524">
              <a:solidFill>
                <a:srgbClr val="3434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35800" y="1558607"/>
            <a:ext cx="1372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32323"/>
                </a:solidFill>
                <a:latin typeface="Arial"/>
                <a:cs typeface="Arial"/>
              </a:rPr>
              <a:t>Misc.</a:t>
            </a:r>
            <a:r>
              <a:rPr sz="1800" spc="-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32323"/>
                </a:solidFill>
                <a:latin typeface="Arial"/>
                <a:cs typeface="Arial"/>
              </a:rPr>
              <a:t>servers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0250" y="2444750"/>
            <a:ext cx="762000" cy="381000"/>
          </a:xfrm>
          <a:prstGeom prst="rect">
            <a:avLst/>
          </a:prstGeom>
          <a:ln w="9525">
            <a:solidFill>
              <a:srgbClr val="3F448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0"/>
              </a:spcBef>
            </a:pPr>
            <a:r>
              <a:rPr sz="2700" spc="-600" baseline="-4629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900" dirty="0">
                <a:latin typeface="Arial"/>
                <a:cs typeface="Arial"/>
              </a:rPr>
              <a:t>C</a:t>
            </a:r>
            <a:r>
              <a:rPr sz="2700" baseline="-4629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700" spc="-1357" baseline="-46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900" dirty="0">
                <a:latin typeface="Arial"/>
                <a:cs typeface="Arial"/>
              </a:rPr>
              <a:t>e</a:t>
            </a:r>
            <a:r>
              <a:rPr sz="2700" spc="-157" baseline="-4629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900" dirty="0">
                <a:latin typeface="Arial"/>
                <a:cs typeface="Arial"/>
              </a:rPr>
              <a:t>n</a:t>
            </a:r>
            <a:r>
              <a:rPr sz="2700" baseline="-4629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157" baseline="-46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05006" y="1621963"/>
            <a:ext cx="254000" cy="9023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45"/>
              </a:lnSpc>
            </a:pPr>
            <a:r>
              <a:rPr sz="1800" spc="-10" dirty="0">
                <a:solidFill>
                  <a:srgbClr val="232323"/>
                </a:solidFill>
                <a:latin typeface="Arial"/>
                <a:cs typeface="Arial"/>
              </a:rPr>
              <a:t>Replicas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1500" y="2066607"/>
            <a:ext cx="838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32323"/>
                </a:solidFill>
                <a:latin typeface="Arial"/>
                <a:cs typeface="Arial"/>
              </a:rPr>
              <a:t>Masters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595437" y="2128837"/>
            <a:ext cx="5497830" cy="1228725"/>
            <a:chOff x="1595437" y="2128837"/>
            <a:chExt cx="5497830" cy="1228725"/>
          </a:xfrm>
        </p:grpSpPr>
        <p:sp>
          <p:nvSpPr>
            <p:cNvPr id="14" name="object 14"/>
            <p:cNvSpPr/>
            <p:nvPr/>
          </p:nvSpPr>
          <p:spPr>
            <a:xfrm>
              <a:off x="5486400" y="2146300"/>
              <a:ext cx="1602105" cy="1206500"/>
            </a:xfrm>
            <a:custGeom>
              <a:avLst/>
              <a:gdLst/>
              <a:ahLst/>
              <a:cxnLst/>
              <a:rect l="l" t="t" r="r" b="b"/>
              <a:pathLst>
                <a:path w="1602104" h="1206500">
                  <a:moveTo>
                    <a:pt x="1601787" y="0"/>
                  </a:moveTo>
                  <a:lnTo>
                    <a:pt x="0" y="1206499"/>
                  </a:lnTo>
                </a:path>
              </a:pathLst>
            </a:custGeom>
            <a:ln w="9525">
              <a:solidFill>
                <a:srgbClr val="3F44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0200" y="2133600"/>
              <a:ext cx="5486400" cy="1219200"/>
            </a:xfrm>
            <a:custGeom>
              <a:avLst/>
              <a:gdLst/>
              <a:ahLst/>
              <a:cxnLst/>
              <a:rect l="l" t="t" r="r" b="b"/>
              <a:pathLst>
                <a:path w="5486400" h="1219200">
                  <a:moveTo>
                    <a:pt x="5486399" y="0"/>
                  </a:moveTo>
                  <a:lnTo>
                    <a:pt x="0" y="1219200"/>
                  </a:lnTo>
                </a:path>
              </a:pathLst>
            </a:custGeom>
            <a:ln w="9525">
              <a:solidFill>
                <a:srgbClr val="3F44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290887" y="1601787"/>
          <a:ext cx="1333500" cy="99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GFS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Master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3F448C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F448C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GFS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Master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844550" y="3435350"/>
            <a:ext cx="355600" cy="431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95"/>
              </a:spcBef>
            </a:pPr>
            <a:r>
              <a:rPr sz="1800" spc="-25" dirty="0">
                <a:latin typeface="Arial"/>
                <a:cs typeface="Arial"/>
              </a:rPr>
              <a:t>C</a:t>
            </a:r>
            <a:r>
              <a:rPr sz="1800" spc="-37" baseline="-23148" dirty="0">
                <a:latin typeface="Arial"/>
                <a:cs typeface="Arial"/>
              </a:rPr>
              <a:t>0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54150" y="3422650"/>
            <a:ext cx="355600" cy="4318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95"/>
              </a:spcBef>
            </a:pPr>
            <a:r>
              <a:rPr sz="1800" spc="-25" dirty="0">
                <a:latin typeface="Arial"/>
                <a:cs typeface="Arial"/>
              </a:rPr>
              <a:t>C</a:t>
            </a:r>
            <a:r>
              <a:rPr sz="1800" spc="-37" baseline="-23148" dirty="0"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54150" y="3968750"/>
            <a:ext cx="444500" cy="419100"/>
          </a:xfrm>
          <a:custGeom>
            <a:avLst/>
            <a:gdLst/>
            <a:ahLst/>
            <a:cxnLst/>
            <a:rect l="l" t="t" r="r" b="b"/>
            <a:pathLst>
              <a:path w="444500" h="419100">
                <a:moveTo>
                  <a:pt x="0" y="0"/>
                </a:moveTo>
                <a:lnTo>
                  <a:pt x="444500" y="0"/>
                </a:lnTo>
                <a:lnTo>
                  <a:pt x="444500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58912" y="3973512"/>
            <a:ext cx="434975" cy="433705"/>
          </a:xfrm>
          <a:prstGeom prst="rect">
            <a:avLst/>
          </a:prstGeom>
          <a:solidFill>
            <a:srgbClr val="C0C0C0"/>
          </a:solidFill>
        </p:spPr>
        <p:txBody>
          <a:bodyPr vert="horz" wrap="square" lIns="0" tIns="40640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320"/>
              </a:spcBef>
            </a:pPr>
            <a:r>
              <a:rPr sz="1800" spc="-25" dirty="0">
                <a:latin typeface="Arial"/>
                <a:cs typeface="Arial"/>
              </a:rPr>
              <a:t>C</a:t>
            </a:r>
            <a:r>
              <a:rPr sz="1800" spc="-37" baseline="-23148" dirty="0"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4550" y="3968750"/>
            <a:ext cx="355600" cy="431800"/>
          </a:xfrm>
          <a:custGeom>
            <a:avLst/>
            <a:gdLst/>
            <a:ahLst/>
            <a:cxnLst/>
            <a:rect l="l" t="t" r="r" b="b"/>
            <a:pathLst>
              <a:path w="355600" h="431800">
                <a:moveTo>
                  <a:pt x="0" y="0"/>
                </a:moveTo>
                <a:lnTo>
                  <a:pt x="355600" y="0"/>
                </a:lnTo>
                <a:lnTo>
                  <a:pt x="355600" y="431800"/>
                </a:lnTo>
                <a:lnTo>
                  <a:pt x="0" y="4318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49312" y="3973512"/>
            <a:ext cx="346075" cy="43370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45085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355"/>
              </a:spcBef>
            </a:pPr>
            <a:r>
              <a:rPr sz="1800" spc="-25" dirty="0">
                <a:latin typeface="Arial"/>
                <a:cs typeface="Arial"/>
              </a:rPr>
              <a:t>C</a:t>
            </a:r>
            <a:r>
              <a:rPr sz="1800" spc="-37" baseline="-23148" dirty="0">
                <a:latin typeface="Arial"/>
                <a:cs typeface="Arial"/>
              </a:rPr>
              <a:t>5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6600" y="3352800"/>
            <a:ext cx="1320800" cy="1066800"/>
          </a:xfrm>
          <a:custGeom>
            <a:avLst/>
            <a:gdLst/>
            <a:ahLst/>
            <a:cxnLst/>
            <a:rect l="l" t="t" r="r" b="b"/>
            <a:pathLst>
              <a:path w="1320800" h="1066800">
                <a:moveTo>
                  <a:pt x="0" y="0"/>
                </a:moveTo>
                <a:lnTo>
                  <a:pt x="1320799" y="0"/>
                </a:lnTo>
                <a:lnTo>
                  <a:pt x="1320799" y="1066800"/>
                </a:lnTo>
                <a:lnTo>
                  <a:pt x="0" y="1066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52144" y="3385757"/>
            <a:ext cx="228600" cy="13474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600" dirty="0">
                <a:solidFill>
                  <a:srgbClr val="3333CC"/>
                </a:solidFill>
                <a:latin typeface="Arial"/>
                <a:cs typeface="Arial"/>
              </a:rPr>
              <a:t>Chunkserver</a:t>
            </a:r>
            <a:r>
              <a:rPr sz="160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3333CC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916487" y="3430587"/>
            <a:ext cx="377825" cy="441325"/>
            <a:chOff x="4916487" y="3430587"/>
            <a:chExt cx="377825" cy="441325"/>
          </a:xfrm>
        </p:grpSpPr>
        <p:sp>
          <p:nvSpPr>
            <p:cNvPr id="26" name="object 26"/>
            <p:cNvSpPr/>
            <p:nvPr/>
          </p:nvSpPr>
          <p:spPr>
            <a:xfrm>
              <a:off x="4921250" y="3435350"/>
              <a:ext cx="368300" cy="431800"/>
            </a:xfrm>
            <a:custGeom>
              <a:avLst/>
              <a:gdLst/>
              <a:ahLst/>
              <a:cxnLst/>
              <a:rect l="l" t="t" r="r" b="b"/>
              <a:pathLst>
                <a:path w="368300" h="431800">
                  <a:moveTo>
                    <a:pt x="0" y="0"/>
                  </a:moveTo>
                  <a:lnTo>
                    <a:pt x="368300" y="0"/>
                  </a:lnTo>
                  <a:lnTo>
                    <a:pt x="368300" y="431800"/>
                  </a:lnTo>
                  <a:lnTo>
                    <a:pt x="0" y="431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21250" y="3435350"/>
              <a:ext cx="368300" cy="431800"/>
            </a:xfrm>
            <a:custGeom>
              <a:avLst/>
              <a:gdLst/>
              <a:ahLst/>
              <a:cxnLst/>
              <a:rect l="l" t="t" r="r" b="b"/>
              <a:pathLst>
                <a:path w="368300" h="431800">
                  <a:moveTo>
                    <a:pt x="0" y="0"/>
                  </a:moveTo>
                  <a:lnTo>
                    <a:pt x="368300" y="0"/>
                  </a:lnTo>
                  <a:lnTo>
                    <a:pt x="368300" y="431800"/>
                  </a:lnTo>
                  <a:lnTo>
                    <a:pt x="0" y="431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526087" y="3430587"/>
            <a:ext cx="377825" cy="441325"/>
            <a:chOff x="5526087" y="3430587"/>
            <a:chExt cx="377825" cy="441325"/>
          </a:xfrm>
        </p:grpSpPr>
        <p:sp>
          <p:nvSpPr>
            <p:cNvPr id="29" name="object 29"/>
            <p:cNvSpPr/>
            <p:nvPr/>
          </p:nvSpPr>
          <p:spPr>
            <a:xfrm>
              <a:off x="5530850" y="3435350"/>
              <a:ext cx="368300" cy="431800"/>
            </a:xfrm>
            <a:custGeom>
              <a:avLst/>
              <a:gdLst/>
              <a:ahLst/>
              <a:cxnLst/>
              <a:rect l="l" t="t" r="r" b="b"/>
              <a:pathLst>
                <a:path w="368300" h="431800">
                  <a:moveTo>
                    <a:pt x="0" y="0"/>
                  </a:moveTo>
                  <a:lnTo>
                    <a:pt x="368300" y="0"/>
                  </a:lnTo>
                  <a:lnTo>
                    <a:pt x="368300" y="431800"/>
                  </a:lnTo>
                  <a:lnTo>
                    <a:pt x="0" y="431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0850" y="3435350"/>
              <a:ext cx="368300" cy="431800"/>
            </a:xfrm>
            <a:custGeom>
              <a:avLst/>
              <a:gdLst/>
              <a:ahLst/>
              <a:cxnLst/>
              <a:rect l="l" t="t" r="r" b="b"/>
              <a:pathLst>
                <a:path w="368300" h="431800">
                  <a:moveTo>
                    <a:pt x="0" y="0"/>
                  </a:moveTo>
                  <a:lnTo>
                    <a:pt x="368300" y="0"/>
                  </a:lnTo>
                  <a:lnTo>
                    <a:pt x="368300" y="431800"/>
                  </a:lnTo>
                  <a:lnTo>
                    <a:pt x="0" y="431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4813300" y="3340100"/>
          <a:ext cx="1308100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5950">
                <a:tc gridSpan="3"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45"/>
                        </a:spcBef>
                        <a:tabLst>
                          <a:tab pos="759460" algn="l"/>
                        </a:tabLst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37" baseline="-23148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aseline="-23148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37" baseline="-23148" dirty="0">
                          <a:latin typeface="Arial"/>
                          <a:cs typeface="Arial"/>
                        </a:rPr>
                        <a:t>5</a:t>
                      </a:r>
                      <a:endParaRPr sz="1800" baseline="-23148">
                        <a:latin typeface="Arial"/>
                        <a:cs typeface="Arial"/>
                      </a:endParaRPr>
                    </a:p>
                  </a:txBody>
                  <a:tcPr marL="0" marR="0" marT="132715" marB="0">
                    <a:lnL w="28575">
                      <a:solidFill>
                        <a:srgbClr val="3333CC"/>
                      </a:solidFill>
                      <a:prstDash val="sysDash"/>
                    </a:lnL>
                    <a:lnR w="28575">
                      <a:solidFill>
                        <a:srgbClr val="3333CC"/>
                      </a:solidFill>
                      <a:prstDash val="sysDash"/>
                    </a:lnR>
                    <a:lnT w="28575">
                      <a:solidFill>
                        <a:srgbClr val="3333CC"/>
                      </a:solidFill>
                      <a:prstDash val="sysDash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ysDash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3333CC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37" baseline="-23148" dirty="0">
                          <a:latin typeface="Arial"/>
                          <a:cs typeface="Arial"/>
                        </a:rPr>
                        <a:t>2</a:t>
                      </a:r>
                      <a:endParaRPr sz="1800" baseline="-23148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ysDash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ysDash"/>
                    </a:lnR>
                    <a:lnB w="28575">
                      <a:solidFill>
                        <a:srgbClr val="3333CC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4871719" y="3369485"/>
            <a:ext cx="228600" cy="1381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600" dirty="0">
                <a:solidFill>
                  <a:srgbClr val="3333CC"/>
                </a:solidFill>
                <a:latin typeface="Arial"/>
                <a:cs typeface="Arial"/>
              </a:rPr>
              <a:t>Chunkserver</a:t>
            </a:r>
            <a:r>
              <a:rPr sz="160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3333CC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2950" y="3422650"/>
            <a:ext cx="355600" cy="4318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95"/>
              </a:spcBef>
            </a:pPr>
            <a:r>
              <a:rPr sz="1800" spc="-25" dirty="0">
                <a:latin typeface="Arial"/>
                <a:cs typeface="Arial"/>
              </a:rPr>
              <a:t>C</a:t>
            </a:r>
            <a:r>
              <a:rPr sz="1800" spc="-37" baseline="-23148" dirty="0"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282950" y="3968750"/>
            <a:ext cx="444500" cy="419100"/>
          </a:xfrm>
          <a:custGeom>
            <a:avLst/>
            <a:gdLst/>
            <a:ahLst/>
            <a:cxnLst/>
            <a:rect l="l" t="t" r="r" b="b"/>
            <a:pathLst>
              <a:path w="444500" h="419100">
                <a:moveTo>
                  <a:pt x="0" y="0"/>
                </a:moveTo>
                <a:lnTo>
                  <a:pt x="444500" y="0"/>
                </a:lnTo>
                <a:lnTo>
                  <a:pt x="444500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287712" y="3973512"/>
            <a:ext cx="434975" cy="43370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40640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320"/>
              </a:spcBef>
            </a:pPr>
            <a:r>
              <a:rPr sz="1800" spc="-25" dirty="0">
                <a:latin typeface="Arial"/>
                <a:cs typeface="Arial"/>
              </a:rPr>
              <a:t>C</a:t>
            </a:r>
            <a:r>
              <a:rPr sz="1800" spc="-37" baseline="-23148" dirty="0">
                <a:latin typeface="Arial"/>
                <a:cs typeface="Arial"/>
              </a:rPr>
              <a:t>3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73350" y="3968750"/>
            <a:ext cx="355600" cy="431800"/>
          </a:xfrm>
          <a:custGeom>
            <a:avLst/>
            <a:gdLst/>
            <a:ahLst/>
            <a:cxnLst/>
            <a:rect l="l" t="t" r="r" b="b"/>
            <a:pathLst>
              <a:path w="355600" h="431800">
                <a:moveTo>
                  <a:pt x="0" y="0"/>
                </a:moveTo>
                <a:lnTo>
                  <a:pt x="355600" y="0"/>
                </a:lnTo>
                <a:lnTo>
                  <a:pt x="355600" y="431800"/>
                </a:lnTo>
                <a:lnTo>
                  <a:pt x="0" y="4318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678112" y="3973512"/>
            <a:ext cx="346075" cy="43370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45085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355"/>
              </a:spcBef>
            </a:pPr>
            <a:r>
              <a:rPr sz="1800" spc="-25" dirty="0">
                <a:latin typeface="Arial"/>
                <a:cs typeface="Arial"/>
              </a:rPr>
              <a:t>C</a:t>
            </a:r>
            <a:r>
              <a:rPr sz="1800" spc="-37" baseline="-23148" dirty="0">
                <a:latin typeface="Arial"/>
                <a:cs typeface="Arial"/>
              </a:rPr>
              <a:t>5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65400" y="3352800"/>
            <a:ext cx="1320800" cy="1066800"/>
          </a:xfrm>
          <a:custGeom>
            <a:avLst/>
            <a:gdLst/>
            <a:ahLst/>
            <a:cxnLst/>
            <a:rect l="l" t="t" r="r" b="b"/>
            <a:pathLst>
              <a:path w="1320800" h="1066800">
                <a:moveTo>
                  <a:pt x="0" y="0"/>
                </a:moveTo>
                <a:lnTo>
                  <a:pt x="1320799" y="0"/>
                </a:lnTo>
                <a:lnTo>
                  <a:pt x="1320799" y="1066800"/>
                </a:lnTo>
                <a:lnTo>
                  <a:pt x="0" y="1066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333C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619057" y="3403219"/>
            <a:ext cx="228600" cy="13474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600" dirty="0">
                <a:solidFill>
                  <a:srgbClr val="3333CC"/>
                </a:solidFill>
                <a:latin typeface="Arial"/>
                <a:cs typeface="Arial"/>
              </a:rPr>
              <a:t>Chunkserver</a:t>
            </a:r>
            <a:r>
              <a:rPr sz="160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3333CC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47820" y="3798197"/>
            <a:ext cx="482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…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271837" y="2586037"/>
            <a:ext cx="3819525" cy="771525"/>
            <a:chOff x="3271837" y="2586037"/>
            <a:chExt cx="3819525" cy="771525"/>
          </a:xfrm>
        </p:grpSpPr>
        <p:sp>
          <p:nvSpPr>
            <p:cNvPr id="42" name="object 42"/>
            <p:cNvSpPr/>
            <p:nvPr/>
          </p:nvSpPr>
          <p:spPr>
            <a:xfrm>
              <a:off x="3276599" y="2590800"/>
              <a:ext cx="3810000" cy="762000"/>
            </a:xfrm>
            <a:custGeom>
              <a:avLst/>
              <a:gdLst/>
              <a:ahLst/>
              <a:cxnLst/>
              <a:rect l="l" t="t" r="r" b="b"/>
              <a:pathLst>
                <a:path w="3810000" h="762000">
                  <a:moveTo>
                    <a:pt x="3810000" y="0"/>
                  </a:moveTo>
                  <a:lnTo>
                    <a:pt x="0" y="761999"/>
                  </a:lnTo>
                </a:path>
              </a:pathLst>
            </a:custGeom>
            <a:ln w="9525">
              <a:solidFill>
                <a:srgbClr val="3F44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86400" y="2590800"/>
              <a:ext cx="1600200" cy="762000"/>
            </a:xfrm>
            <a:custGeom>
              <a:avLst/>
              <a:gdLst/>
              <a:ahLst/>
              <a:cxnLst/>
              <a:rect l="l" t="t" r="r" b="b"/>
              <a:pathLst>
                <a:path w="1600200" h="762000">
                  <a:moveTo>
                    <a:pt x="1600199" y="0"/>
                  </a:moveTo>
                  <a:lnTo>
                    <a:pt x="0" y="761999"/>
                  </a:lnTo>
                </a:path>
              </a:pathLst>
            </a:custGeom>
            <a:ln w="9525">
              <a:solidFill>
                <a:srgbClr val="3F44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90219" y="4962921"/>
            <a:ext cx="5554980" cy="12204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0355" indent="-288290">
              <a:lnSpc>
                <a:spcPct val="100000"/>
              </a:lnSpc>
              <a:spcBef>
                <a:spcPts val="110"/>
              </a:spcBef>
              <a:buChar char="•"/>
              <a:tabLst>
                <a:tab pos="300355" algn="l"/>
                <a:tab pos="300990" algn="l"/>
              </a:tabLst>
            </a:pPr>
            <a:r>
              <a:rPr sz="1500" dirty="0">
                <a:latin typeface="Arial"/>
                <a:cs typeface="Arial"/>
              </a:rPr>
              <a:t>Master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manages </a:t>
            </a:r>
            <a:r>
              <a:rPr sz="1500" spc="-10" dirty="0">
                <a:latin typeface="Arial"/>
                <a:cs typeface="Arial"/>
              </a:rPr>
              <a:t>metadata</a:t>
            </a:r>
            <a:endParaRPr sz="15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100"/>
              </a:spcBef>
              <a:buChar char="•"/>
              <a:tabLst>
                <a:tab pos="300355" algn="l"/>
                <a:tab pos="300990" algn="l"/>
              </a:tabLst>
            </a:pPr>
            <a:r>
              <a:rPr sz="1500" dirty="0">
                <a:latin typeface="Arial"/>
                <a:cs typeface="Arial"/>
              </a:rPr>
              <a:t>Data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transfers happen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directly between </a:t>
            </a:r>
            <a:r>
              <a:rPr sz="1500" spc="-10" dirty="0">
                <a:latin typeface="Arial"/>
                <a:cs typeface="Arial"/>
              </a:rPr>
              <a:t>clients/chunkservers</a:t>
            </a:r>
            <a:endParaRPr sz="15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95"/>
              </a:spcBef>
              <a:buChar char="•"/>
              <a:tabLst>
                <a:tab pos="300355" algn="l"/>
                <a:tab pos="300990" algn="l"/>
              </a:tabLst>
            </a:pPr>
            <a:r>
              <a:rPr sz="1500" dirty="0">
                <a:latin typeface="Arial"/>
                <a:cs typeface="Arial"/>
              </a:rPr>
              <a:t>Files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broken into chunks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(typically 64 </a:t>
            </a:r>
            <a:r>
              <a:rPr sz="1500" spc="-25" dirty="0">
                <a:latin typeface="Arial"/>
                <a:cs typeface="Arial"/>
              </a:rPr>
              <a:t>MB)</a:t>
            </a:r>
            <a:endParaRPr sz="15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100"/>
              </a:spcBef>
              <a:buChar char="•"/>
              <a:tabLst>
                <a:tab pos="300355" algn="l"/>
                <a:tab pos="300990" algn="l"/>
              </a:tabLst>
            </a:pPr>
            <a:r>
              <a:rPr sz="1500" dirty="0">
                <a:latin typeface="Arial"/>
                <a:cs typeface="Arial"/>
              </a:rPr>
              <a:t>Chunks triplicated across three machines for </a:t>
            </a:r>
            <a:r>
              <a:rPr sz="1500" spc="-10" dirty="0">
                <a:latin typeface="Arial"/>
                <a:cs typeface="Arial"/>
              </a:rPr>
              <a:t>safety</a:t>
            </a:r>
            <a:endParaRPr sz="15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95"/>
              </a:spcBef>
              <a:buChar char="•"/>
              <a:tabLst>
                <a:tab pos="300355" algn="l"/>
                <a:tab pos="300990" algn="l"/>
              </a:tabLst>
            </a:pPr>
            <a:r>
              <a:rPr sz="1500" dirty="0">
                <a:latin typeface="Arial"/>
                <a:cs typeface="Arial"/>
              </a:rPr>
              <a:t>See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SOSP’03 paper at </a:t>
            </a:r>
            <a:r>
              <a:rPr sz="1500" spc="-10" dirty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http://labs.google.com/papers/gfs.html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1283308" y="463058"/>
            <a:ext cx="65773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9770" algn="l"/>
                <a:tab pos="3025140" algn="l"/>
              </a:tabLst>
            </a:pPr>
            <a:r>
              <a:rPr spc="-10" dirty="0"/>
              <a:t>Google</a:t>
            </a:r>
            <a:r>
              <a:rPr dirty="0"/>
              <a:t>	</a:t>
            </a:r>
            <a:r>
              <a:rPr spc="-20" dirty="0"/>
              <a:t>File</a:t>
            </a:r>
            <a:r>
              <a:rPr dirty="0"/>
              <a:t>	System</a:t>
            </a:r>
            <a:r>
              <a:rPr spc="-20" dirty="0"/>
              <a:t> </a:t>
            </a:r>
            <a:r>
              <a:rPr spc="-10" dirty="0"/>
              <a:t>(GFS)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MapReduce:</a:t>
            </a:r>
            <a:r>
              <a:rPr sz="3600" spc="5" dirty="0"/>
              <a:t> </a:t>
            </a:r>
            <a:r>
              <a:rPr sz="3600" dirty="0"/>
              <a:t>Easy-</a:t>
            </a:r>
            <a:r>
              <a:rPr sz="3600" spc="-10" dirty="0"/>
              <a:t>to-</a:t>
            </a:r>
            <a:r>
              <a:rPr sz="3600" dirty="0"/>
              <a:t>use</a:t>
            </a:r>
            <a:r>
              <a:rPr sz="3600" spc="15" dirty="0"/>
              <a:t> </a:t>
            </a:r>
            <a:r>
              <a:rPr sz="3600" spc="-10" dirty="0"/>
              <a:t>Cycles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18819" y="1667158"/>
            <a:ext cx="8012430" cy="424561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900" dirty="0">
                <a:latin typeface="Arial"/>
                <a:cs typeface="Arial"/>
              </a:rPr>
              <a:t>Many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Google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problems: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"Process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lots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of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data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to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produce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other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data"</a:t>
            </a:r>
            <a:endParaRPr sz="1900">
              <a:latin typeface="Arial"/>
              <a:cs typeface="Arial"/>
            </a:endParaRPr>
          </a:p>
          <a:p>
            <a:pPr marL="341630" indent="-329565">
              <a:lnSpc>
                <a:spcPct val="100000"/>
              </a:lnSpc>
              <a:spcBef>
                <a:spcPts val="170"/>
              </a:spcBef>
              <a:buChar char="•"/>
              <a:tabLst>
                <a:tab pos="341630" algn="l"/>
                <a:tab pos="342265" algn="l"/>
              </a:tabLst>
            </a:pPr>
            <a:r>
              <a:rPr sz="1900" dirty="0">
                <a:latin typeface="Arial"/>
                <a:cs typeface="Arial"/>
              </a:rPr>
              <a:t>Many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kinds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inputs:</a:t>
            </a:r>
            <a:endParaRPr sz="1900">
              <a:latin typeface="Arial"/>
              <a:cs typeface="Arial"/>
            </a:endParaRPr>
          </a:p>
          <a:p>
            <a:pPr marL="744220" lvl="1" indent="-274955">
              <a:lnSpc>
                <a:spcPct val="100000"/>
              </a:lnSpc>
              <a:spcBef>
                <a:spcPts val="265"/>
              </a:spcBef>
              <a:buChar char="–"/>
              <a:tabLst>
                <a:tab pos="743585" algn="l"/>
                <a:tab pos="744220" algn="l"/>
              </a:tabLst>
            </a:pPr>
            <a:r>
              <a:rPr sz="1700" dirty="0">
                <a:latin typeface="Arial"/>
                <a:cs typeface="Arial"/>
              </a:rPr>
              <a:t>Document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records,</a:t>
            </a:r>
            <a:r>
              <a:rPr sz="1700" spc="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log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files,</a:t>
            </a:r>
            <a:r>
              <a:rPr sz="1700" spc="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sorted</a:t>
            </a:r>
            <a:r>
              <a:rPr sz="1700" spc="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on-disk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data</a:t>
            </a:r>
            <a:r>
              <a:rPr sz="1700" spc="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structures,</a:t>
            </a:r>
            <a:r>
              <a:rPr sz="1700" spc="5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etc.</a:t>
            </a:r>
            <a:endParaRPr sz="1700">
              <a:latin typeface="Arial"/>
              <a:cs typeface="Arial"/>
            </a:endParaRPr>
          </a:p>
          <a:p>
            <a:pPr marL="341630" indent="-329565">
              <a:lnSpc>
                <a:spcPct val="100000"/>
              </a:lnSpc>
              <a:spcBef>
                <a:spcPts val="170"/>
              </a:spcBef>
              <a:buChar char="•"/>
              <a:tabLst>
                <a:tab pos="341630" algn="l"/>
                <a:tab pos="342265" algn="l"/>
              </a:tabLst>
            </a:pPr>
            <a:r>
              <a:rPr sz="1900" dirty="0">
                <a:latin typeface="Arial"/>
                <a:cs typeface="Arial"/>
              </a:rPr>
              <a:t>Want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use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easily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hundreds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thousands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CPUs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341630" indent="-329565">
              <a:lnSpc>
                <a:spcPct val="100000"/>
              </a:lnSpc>
              <a:buChar char="•"/>
              <a:tabLst>
                <a:tab pos="341630" algn="l"/>
                <a:tab pos="342265" algn="l"/>
              </a:tabLst>
            </a:pPr>
            <a:r>
              <a:rPr sz="1900" dirty="0">
                <a:latin typeface="Arial"/>
                <a:cs typeface="Arial"/>
              </a:rPr>
              <a:t>MapReduce: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framework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provides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(for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certain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classes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problems):</a:t>
            </a:r>
            <a:endParaRPr sz="1900">
              <a:latin typeface="Arial"/>
              <a:cs typeface="Arial"/>
            </a:endParaRPr>
          </a:p>
          <a:p>
            <a:pPr marL="744220" lvl="1" indent="-274955">
              <a:lnSpc>
                <a:spcPct val="100000"/>
              </a:lnSpc>
              <a:spcBef>
                <a:spcPts val="270"/>
              </a:spcBef>
              <a:buChar char="–"/>
              <a:tabLst>
                <a:tab pos="743585" algn="l"/>
                <a:tab pos="744220" algn="l"/>
              </a:tabLst>
            </a:pPr>
            <a:r>
              <a:rPr sz="1700" dirty="0">
                <a:latin typeface="Arial"/>
                <a:cs typeface="Arial"/>
              </a:rPr>
              <a:t>Automatic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&amp;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efficient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parallelization/distribution</a:t>
            </a:r>
            <a:endParaRPr sz="1700">
              <a:latin typeface="Arial"/>
              <a:cs typeface="Arial"/>
            </a:endParaRPr>
          </a:p>
          <a:p>
            <a:pPr marL="744220" lvl="1" indent="-274955">
              <a:lnSpc>
                <a:spcPct val="100000"/>
              </a:lnSpc>
              <a:spcBef>
                <a:spcPts val="270"/>
              </a:spcBef>
              <a:buChar char="–"/>
              <a:tabLst>
                <a:tab pos="743585" algn="l"/>
                <a:tab pos="744220" algn="l"/>
              </a:tabLst>
            </a:pPr>
            <a:r>
              <a:rPr sz="1700" dirty="0">
                <a:latin typeface="Arial"/>
                <a:cs typeface="Arial"/>
              </a:rPr>
              <a:t>Fault-tolerance,</a:t>
            </a:r>
            <a:r>
              <a:rPr sz="1700" spc="7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I/O</a:t>
            </a:r>
            <a:r>
              <a:rPr sz="1700" spc="7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scheduling,</a:t>
            </a:r>
            <a:r>
              <a:rPr sz="1700" spc="7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status/monitoring</a:t>
            </a:r>
            <a:endParaRPr sz="1700">
              <a:latin typeface="Arial"/>
              <a:cs typeface="Arial"/>
            </a:endParaRPr>
          </a:p>
          <a:p>
            <a:pPr marL="744220" lvl="1" indent="-274955">
              <a:lnSpc>
                <a:spcPct val="100000"/>
              </a:lnSpc>
              <a:spcBef>
                <a:spcPts val="270"/>
              </a:spcBef>
              <a:buChar char="–"/>
              <a:tabLst>
                <a:tab pos="743585" algn="l"/>
                <a:tab pos="744220" algn="l"/>
              </a:tabLst>
            </a:pPr>
            <a:r>
              <a:rPr sz="1700" dirty="0">
                <a:latin typeface="Arial"/>
                <a:cs typeface="Arial"/>
              </a:rPr>
              <a:t>User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writes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3333CC"/>
                </a:solidFill>
                <a:latin typeface="Arial"/>
                <a:cs typeface="Arial"/>
              </a:rPr>
              <a:t>Map</a:t>
            </a:r>
            <a:r>
              <a:rPr sz="1700" spc="4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3333CC"/>
                </a:solidFill>
                <a:latin typeface="Arial"/>
                <a:cs typeface="Arial"/>
              </a:rPr>
              <a:t>Reduce</a:t>
            </a:r>
            <a:r>
              <a:rPr sz="1700" spc="4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functions</a:t>
            </a:r>
            <a:endParaRPr sz="1700">
              <a:latin typeface="Arial"/>
              <a:cs typeface="Arial"/>
            </a:endParaRPr>
          </a:p>
          <a:p>
            <a:pPr marL="341630" indent="-329565">
              <a:lnSpc>
                <a:spcPct val="100000"/>
              </a:lnSpc>
              <a:spcBef>
                <a:spcPts val="170"/>
              </a:spcBef>
              <a:buChar char="•"/>
              <a:tabLst>
                <a:tab pos="341630" algn="l"/>
                <a:tab pos="342265" algn="l"/>
              </a:tabLst>
            </a:pPr>
            <a:r>
              <a:rPr sz="1900" dirty="0">
                <a:latin typeface="Arial"/>
                <a:cs typeface="Arial"/>
              </a:rPr>
              <a:t>Heavily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used: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~3000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jobs,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1000s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machine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days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each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day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See: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“MapReduce: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Simplified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Data</a:t>
            </a:r>
            <a:r>
              <a:rPr sz="1700" spc="6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Processing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on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Large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Clusters”,</a:t>
            </a:r>
            <a:r>
              <a:rPr sz="1700" spc="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OSDI’04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spc="-10" dirty="0">
                <a:solidFill>
                  <a:srgbClr val="FF0000"/>
                </a:solidFill>
                <a:latin typeface="Arial"/>
                <a:cs typeface="Arial"/>
              </a:rPr>
              <a:t>BigTable</a:t>
            </a:r>
            <a:r>
              <a:rPr sz="19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can</a:t>
            </a:r>
            <a:r>
              <a:rPr sz="19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19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input</a:t>
            </a:r>
            <a:r>
              <a:rPr sz="19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and/or</a:t>
            </a:r>
            <a:r>
              <a:rPr sz="19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output</a:t>
            </a:r>
            <a:r>
              <a:rPr sz="19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sz="19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MapReduce</a:t>
            </a:r>
            <a:r>
              <a:rPr sz="19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Arial"/>
                <a:cs typeface="Arial"/>
              </a:rPr>
              <a:t>computations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2486</Words>
  <Application>Microsoft Macintosh PowerPoint</Application>
  <PresentationFormat>On-screen Show (4:3)</PresentationFormat>
  <Paragraphs>490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Courier New</vt:lpstr>
      <vt:lpstr>Symbol</vt:lpstr>
      <vt:lpstr>Times New Roman</vt:lpstr>
      <vt:lpstr>Office Theme</vt:lpstr>
      <vt:lpstr>BigTable: A System for Distributed Structured Storage</vt:lpstr>
      <vt:lpstr>Motivation</vt:lpstr>
      <vt:lpstr>Why not just use commercial DB?</vt:lpstr>
      <vt:lpstr>Goals</vt:lpstr>
      <vt:lpstr>BigTable</vt:lpstr>
      <vt:lpstr>Status</vt:lpstr>
      <vt:lpstr>Background: Building Blocks</vt:lpstr>
      <vt:lpstr>Google File System (GFS)</vt:lpstr>
      <vt:lpstr>MapReduce: Easy-to-use Cycles</vt:lpstr>
      <vt:lpstr>Typical Cluster</vt:lpstr>
      <vt:lpstr>BigTable Overview</vt:lpstr>
      <vt:lpstr>Basic Data Model</vt:lpstr>
      <vt:lpstr>Rows</vt:lpstr>
      <vt:lpstr>Tablets</vt:lpstr>
      <vt:lpstr>Tablets &amp; Splitting</vt:lpstr>
      <vt:lpstr>System Structure</vt:lpstr>
      <vt:lpstr>Locating Tablets</vt:lpstr>
      <vt:lpstr>Locating Tablets (cont.)</vt:lpstr>
      <vt:lpstr>Tablet Representation</vt:lpstr>
      <vt:lpstr>Compactions</vt:lpstr>
      <vt:lpstr>Columns</vt:lpstr>
      <vt:lpstr>Timestamps</vt:lpstr>
      <vt:lpstr>Locality Groups</vt:lpstr>
      <vt:lpstr>Locality Groups</vt:lpstr>
      <vt:lpstr>API</vt:lpstr>
      <vt:lpstr>Shared Logs</vt:lpstr>
      <vt:lpstr>Shared Log Recovery</vt:lpstr>
      <vt:lpstr>Compression</vt:lpstr>
      <vt:lpstr>BMDiff</vt:lpstr>
      <vt:lpstr>Zippy</vt:lpstr>
      <vt:lpstr>BigTable Compression</vt:lpstr>
      <vt:lpstr>Compression Effectiveness</vt:lpstr>
      <vt:lpstr>In Development/Future Plans</vt:lpstr>
      <vt:lpstr>Conclusions</vt:lpstr>
      <vt:lpstr>Backup slides</vt:lpstr>
      <vt:lpstr>Bigtable + Mapreduce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BigTable: A System for Distributed Structured Storage</dc:title>
  <cp:lastModifiedBy>Giles, C Lee</cp:lastModifiedBy>
  <cp:revision>1</cp:revision>
  <dcterms:created xsi:type="dcterms:W3CDTF">2022-10-25T17:50:28Z</dcterms:created>
  <dcterms:modified xsi:type="dcterms:W3CDTF">2022-10-25T17:52:37Z</dcterms:modified>
</cp:coreProperties>
</file>