
<file path=[Content_Types].xml><?xml version="1.0" encoding="utf-8"?>
<Types xmlns="http://schemas.openxmlformats.org/package/2006/content-types">
  <Default Extension="fntdata" ContentType="application/x-fontdata"/>
  <Default Extension="jpg" ContentType="image/jp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4"/>
    <p:sldMasterId id="2147483661" r:id="rId5"/>
  </p:sldMasterIdLst>
  <p:notesMasterIdLst>
    <p:notesMasterId r:id="rId43"/>
  </p:notesMasterIdLst>
  <p:sldIdLst>
    <p:sldId id="256" r:id="rId6"/>
    <p:sldId id="257" r:id="rId7"/>
    <p:sldId id="258" r:id="rId8"/>
    <p:sldId id="267" r:id="rId9"/>
    <p:sldId id="259" r:id="rId10"/>
    <p:sldId id="261" r:id="rId11"/>
    <p:sldId id="263" r:id="rId12"/>
    <p:sldId id="265" r:id="rId13"/>
    <p:sldId id="268" r:id="rId14"/>
    <p:sldId id="266" r:id="rId15"/>
    <p:sldId id="279" r:id="rId16"/>
    <p:sldId id="264" r:id="rId17"/>
    <p:sldId id="272" r:id="rId18"/>
    <p:sldId id="273" r:id="rId19"/>
    <p:sldId id="274" r:id="rId20"/>
    <p:sldId id="275" r:id="rId21"/>
    <p:sldId id="276" r:id="rId22"/>
    <p:sldId id="277" r:id="rId23"/>
    <p:sldId id="270" r:id="rId24"/>
    <p:sldId id="271" r:id="rId25"/>
    <p:sldId id="260" r:id="rId26"/>
    <p:sldId id="269" r:id="rId27"/>
    <p:sldId id="280" r:id="rId28"/>
    <p:sldId id="290" r:id="rId29"/>
    <p:sldId id="281" r:id="rId30"/>
    <p:sldId id="291" r:id="rId31"/>
    <p:sldId id="282" r:id="rId32"/>
    <p:sldId id="288" r:id="rId33"/>
    <p:sldId id="296" r:id="rId34"/>
    <p:sldId id="294" r:id="rId35"/>
    <p:sldId id="295" r:id="rId36"/>
    <p:sldId id="293" r:id="rId37"/>
    <p:sldId id="286" r:id="rId38"/>
    <p:sldId id="292" r:id="rId39"/>
    <p:sldId id="284" r:id="rId40"/>
    <p:sldId id="287" r:id="rId41"/>
    <p:sldId id="289" r:id="rId42"/>
  </p:sldIdLst>
  <p:sldSz cx="9144000" cy="5143500" type="screen16x9"/>
  <p:notesSz cx="6858000" cy="9144000"/>
  <p:embeddedFontLst>
    <p:embeddedFont>
      <p:font typeface="Calibri" panose="020F0502020204030204" pitchFamily="34" charset="0"/>
      <p:regular r:id="rId44"/>
      <p:bold r:id="rId45"/>
      <p:italic r:id="rId46"/>
      <p:boldItalic r:id="rId47"/>
    </p:embeddedFont>
    <p:embeddedFont>
      <p:font typeface="Roboto" panose="020B0604020202020204" charset="0"/>
      <p:regular r:id="rId48"/>
      <p:bold r:id="rId49"/>
      <p:italic r:id="rId50"/>
      <p:boldItalic r:id="rId5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44C99F9-CDE7-41C5-ADC2-D6DA021223A1}" v="234" dt="2021-03-23T18:10:29.99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49" d="100"/>
          <a:sy n="149" d="100"/>
        </p:scale>
        <p:origin x="348" y="11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font" Target="fonts/font4.fntdata"/><Relationship Id="rId50" Type="http://schemas.openxmlformats.org/officeDocument/2006/relationships/font" Target="fonts/font7.fntdata"/><Relationship Id="rId55"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font" Target="fonts/font2.fntdata"/><Relationship Id="rId53" Type="http://schemas.openxmlformats.org/officeDocument/2006/relationships/viewProps" Target="viewProps.xml"/><Relationship Id="rId5" Type="http://schemas.openxmlformats.org/officeDocument/2006/relationships/slideMaster" Target="slideMasters/slideMaster2.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font" Target="fonts/font1.fntdata"/><Relationship Id="rId5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notesMaster" Target="notesMasters/notesMaster1.xml"/><Relationship Id="rId48" Type="http://schemas.openxmlformats.org/officeDocument/2006/relationships/font" Target="fonts/font5.fntdata"/><Relationship Id="rId56" Type="http://schemas.microsoft.com/office/2015/10/relationships/revisionInfo" Target="revisionInfo.xml"/><Relationship Id="rId8" Type="http://schemas.openxmlformats.org/officeDocument/2006/relationships/slide" Target="slides/slide3.xml"/><Relationship Id="rId51" Type="http://schemas.openxmlformats.org/officeDocument/2006/relationships/font" Target="fonts/font8.fntdata"/><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font" Target="fonts/font3.fntdata"/><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font" Target="fonts/font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uiState:(),vis:(aggs:!((enabled:!t,id:'1',params:(),schema:metric,type:count),(enabled:!t,id:'2',params:(field:publisher.keyword,missingBucket:!f,missingBucketLabel:Missing,order:desc,orderBy:'1',otherBucket:!f,otherBucketLabel:Other,size:5),schema:segment,type:terms)),params:(addLegend:!t,addTooltip:!t,dimensions:(metric:(accessor:0,aggType:count,format:(id:number),params:())),isDonut:!t,labels:(last_level:!t,show:!f,truncate:100,values:!t),legendPosition:right,type:pie),title:'"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54570cf98a_0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54570cf98a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54570cf98a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54570cf98a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54570cf98a_0_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54570cf98a_0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54570cf98a_0_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54570cf98a_0_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54570cf98a_0_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54570cf98a_0_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708427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IN" dirty="0">
                <a:hlinkClick r:id="rId3"/>
              </a:rPr>
              <a:t>http://localhost:2061/app/kibana#/visualize/create?type=pie&amp;indexPattern=9c801520-5dcd-11ea-9346-75c52408de98&amp;_g=()&amp;_a=(filters:!(),linked:!f,query:(language:kuery,query:''),uiState:(),vis:(aggs:!((enabled:!t,id:'1',params:(),schema:metric,type:count),(enabled:!t,id:'2',params:(field:publisher.keyword,missingBucket:!f,missingBucketLabel:Missing,order:desc,orderBy:'1',otherBucket:!f,otherBucketLabel:Other,size:5),schema:segment,type:terms)),params:(addLegend:!t,addTooltip:!t,dimensions:(metric:(accessor:0,aggType:count,format:(id:number),params:())),isDonut:!t,labels:(last_level:!t,show:!f,truncate:100,values:!t),legendPosition:right,type:pie),title:'',type:pie))</a:t>
            </a:r>
            <a:endParaRPr lang="en-IN" dirty="0"/>
          </a:p>
        </p:txBody>
      </p:sp>
    </p:spTree>
    <p:extLst>
      <p:ext uri="{BB962C8B-B14F-4D97-AF65-F5344CB8AC3E}">
        <p14:creationId xmlns:p14="http://schemas.microsoft.com/office/powerpoint/2010/main" val="36711341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flipH="1">
            <a:off x="8246400" y="4245925"/>
            <a:ext cx="897600" cy="897600"/>
          </a:xfrm>
          <a:prstGeom prst="rtTriangl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flipH="1">
            <a:off x="8246400" y="4245875"/>
            <a:ext cx="897600" cy="897600"/>
          </a:xfrm>
          <a:prstGeom prst="round1Rect">
            <a:avLst>
              <a:gd name="adj" fmla="val 16667"/>
            </a:avLst>
          </a:prstGeom>
          <a:solidFill>
            <a:schemeClr val="lt1">
              <a:alpha val="680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txBox="1">
            <a:spLocks noGrp="1"/>
          </p:cNvSpPr>
          <p:nvPr>
            <p:ph type="ctrTitle"/>
          </p:nvPr>
        </p:nvSpPr>
        <p:spPr>
          <a:xfrm>
            <a:off x="390525" y="1819275"/>
            <a:ext cx="8222100" cy="933600"/>
          </a:xfrm>
          <a:prstGeom prst="rect">
            <a:avLst/>
          </a:prstGeom>
        </p:spPr>
        <p:txBody>
          <a:bodyPr spcFirstLastPara="1" wrap="square" lIns="91425" tIns="91425" rIns="91425" bIns="91425" anchor="b"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13" name="Google Shape;13;p2"/>
          <p:cNvSpPr txBox="1">
            <a:spLocks noGrp="1"/>
          </p:cNvSpPr>
          <p:nvPr>
            <p:ph type="subTitle" idx="1"/>
          </p:nvPr>
        </p:nvSpPr>
        <p:spPr>
          <a:xfrm>
            <a:off x="390525" y="2789130"/>
            <a:ext cx="8222100" cy="432900"/>
          </a:xfrm>
          <a:prstGeom prst="rect">
            <a:avLst/>
          </a:prstGeom>
        </p:spPr>
        <p:txBody>
          <a:bodyPr spcFirstLastPara="1" wrap="square" lIns="91425" tIns="91425" rIns="91425" bIns="91425" anchor="t" anchorCtr="0"/>
          <a:lstStyle>
            <a:lvl1pPr lvl="0">
              <a:lnSpc>
                <a:spcPct val="100000"/>
              </a:lnSpc>
              <a:spcBef>
                <a:spcPts val="0"/>
              </a:spcBef>
              <a:spcAft>
                <a:spcPts val="0"/>
              </a:spcAft>
              <a:buClr>
                <a:schemeClr val="lt1"/>
              </a:buClr>
              <a:buSzPts val="1800"/>
              <a:buNone/>
              <a:defRPr>
                <a:solidFill>
                  <a:schemeClr val="lt1"/>
                </a:solidFill>
              </a:defRPr>
            </a:lvl1pPr>
            <a:lvl2pPr lvl="1">
              <a:lnSpc>
                <a:spcPct val="100000"/>
              </a:lnSpc>
              <a:spcBef>
                <a:spcPts val="0"/>
              </a:spcBef>
              <a:spcAft>
                <a:spcPts val="0"/>
              </a:spcAft>
              <a:buClr>
                <a:schemeClr val="lt1"/>
              </a:buClr>
              <a:buSzPts val="1800"/>
              <a:buNone/>
              <a:defRPr sz="1800">
                <a:solidFill>
                  <a:schemeClr val="lt1"/>
                </a:solidFill>
              </a:defRPr>
            </a:lvl2pPr>
            <a:lvl3pPr lvl="2">
              <a:lnSpc>
                <a:spcPct val="100000"/>
              </a:lnSpc>
              <a:spcBef>
                <a:spcPts val="0"/>
              </a:spcBef>
              <a:spcAft>
                <a:spcPts val="0"/>
              </a:spcAft>
              <a:buClr>
                <a:schemeClr val="lt1"/>
              </a:buClr>
              <a:buSzPts val="1800"/>
              <a:buNone/>
              <a:defRPr sz="1800">
                <a:solidFill>
                  <a:schemeClr val="lt1"/>
                </a:solidFill>
              </a:defRPr>
            </a:lvl3pPr>
            <a:lvl4pPr lvl="3">
              <a:lnSpc>
                <a:spcPct val="100000"/>
              </a:lnSpc>
              <a:spcBef>
                <a:spcPts val="0"/>
              </a:spcBef>
              <a:spcAft>
                <a:spcPts val="0"/>
              </a:spcAft>
              <a:buClr>
                <a:schemeClr val="lt1"/>
              </a:buClr>
              <a:buSzPts val="1800"/>
              <a:buNone/>
              <a:defRPr sz="1800">
                <a:solidFill>
                  <a:schemeClr val="lt1"/>
                </a:solidFill>
              </a:defRPr>
            </a:lvl4pPr>
            <a:lvl5pPr lvl="4">
              <a:lnSpc>
                <a:spcPct val="100000"/>
              </a:lnSpc>
              <a:spcBef>
                <a:spcPts val="0"/>
              </a:spcBef>
              <a:spcAft>
                <a:spcPts val="0"/>
              </a:spcAft>
              <a:buClr>
                <a:schemeClr val="lt1"/>
              </a:buClr>
              <a:buSzPts val="1800"/>
              <a:buNone/>
              <a:defRPr sz="1800">
                <a:solidFill>
                  <a:schemeClr val="lt1"/>
                </a:solidFill>
              </a:defRPr>
            </a:lvl5pPr>
            <a:lvl6pPr lvl="5">
              <a:lnSpc>
                <a:spcPct val="100000"/>
              </a:lnSpc>
              <a:spcBef>
                <a:spcPts val="0"/>
              </a:spcBef>
              <a:spcAft>
                <a:spcPts val="0"/>
              </a:spcAft>
              <a:buClr>
                <a:schemeClr val="lt1"/>
              </a:buClr>
              <a:buSzPts val="1800"/>
              <a:buNone/>
              <a:defRPr sz="1800">
                <a:solidFill>
                  <a:schemeClr val="lt1"/>
                </a:solidFill>
              </a:defRPr>
            </a:lvl6pPr>
            <a:lvl7pPr lvl="6">
              <a:lnSpc>
                <a:spcPct val="100000"/>
              </a:lnSpc>
              <a:spcBef>
                <a:spcPts val="0"/>
              </a:spcBef>
              <a:spcAft>
                <a:spcPts val="0"/>
              </a:spcAft>
              <a:buClr>
                <a:schemeClr val="lt1"/>
              </a:buClr>
              <a:buSzPts val="1800"/>
              <a:buNone/>
              <a:defRPr sz="1800">
                <a:solidFill>
                  <a:schemeClr val="lt1"/>
                </a:solidFill>
              </a:defRPr>
            </a:lvl7pPr>
            <a:lvl8pPr lvl="7">
              <a:lnSpc>
                <a:spcPct val="100000"/>
              </a:lnSpc>
              <a:spcBef>
                <a:spcPts val="0"/>
              </a:spcBef>
              <a:spcAft>
                <a:spcPts val="0"/>
              </a:spcAft>
              <a:buClr>
                <a:schemeClr val="lt1"/>
              </a:buClr>
              <a:buSzPts val="1800"/>
              <a:buNone/>
              <a:defRPr sz="1800">
                <a:solidFill>
                  <a:schemeClr val="lt1"/>
                </a:solidFill>
              </a:defRPr>
            </a:lvl8pPr>
            <a:lvl9pPr lvl="8">
              <a:lnSpc>
                <a:spcPct val="100000"/>
              </a:lnSpc>
              <a:spcBef>
                <a:spcPts val="0"/>
              </a:spcBef>
              <a:spcAft>
                <a:spcPts val="0"/>
              </a:spcAft>
              <a:buClr>
                <a:schemeClr val="lt1"/>
              </a:buClr>
              <a:buSzPts val="1800"/>
              <a:buNone/>
              <a:defRPr sz="1800">
                <a:solidFill>
                  <a:schemeClr val="lt1"/>
                </a:solidFill>
              </a:defRPr>
            </a:lvl9pPr>
          </a:lstStyle>
          <a:p>
            <a:endParaRPr/>
          </a:p>
        </p:txBody>
      </p:sp>
      <p:sp>
        <p:nvSpPr>
          <p:cNvPr id="14" name="Google Shape;14;p2"/>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accent4"/>
        </a:solidFill>
        <a:effectLst/>
      </p:bgPr>
    </p:bg>
    <p:spTree>
      <p:nvGrpSpPr>
        <p:cNvPr id="1" name="Shape 57"/>
        <p:cNvGrpSpPr/>
        <p:nvPr/>
      </p:nvGrpSpPr>
      <p:grpSpPr>
        <a:xfrm>
          <a:off x="0" y="0"/>
          <a:ext cx="0" cy="0"/>
          <a:chOff x="0" y="0"/>
          <a:chExt cx="0" cy="0"/>
        </a:xfrm>
      </p:grpSpPr>
      <p:sp>
        <p:nvSpPr>
          <p:cNvPr id="58" name="Google Shape;58;p11"/>
          <p:cNvSpPr txBox="1">
            <a:spLocks noGrp="1"/>
          </p:cNvSpPr>
          <p:nvPr>
            <p:ph type="title" hasCustomPrompt="1"/>
          </p:nvPr>
        </p:nvSpPr>
        <p:spPr>
          <a:xfrm>
            <a:off x="475500" y="1258525"/>
            <a:ext cx="8222100" cy="1963500"/>
          </a:xfrm>
          <a:prstGeom prst="rect">
            <a:avLst/>
          </a:prstGeom>
        </p:spPr>
        <p:txBody>
          <a:bodyPr spcFirstLastPara="1" wrap="square" lIns="91425" tIns="91425" rIns="91425" bIns="91425" anchor="b" anchorCtr="0"/>
          <a:lstStyle>
            <a:lvl1pPr lvl="0" algn="ctr">
              <a:spcBef>
                <a:spcPts val="0"/>
              </a:spcBef>
              <a:spcAft>
                <a:spcPts val="0"/>
              </a:spcAft>
              <a:buClr>
                <a:schemeClr val="dk2"/>
              </a:buClr>
              <a:buSzPts val="12000"/>
              <a:buNone/>
              <a:defRPr sz="12000">
                <a:solidFill>
                  <a:schemeClr val="dk2"/>
                </a:solidFill>
              </a:defRPr>
            </a:lvl1pPr>
            <a:lvl2pPr lvl="1" algn="ctr">
              <a:spcBef>
                <a:spcPts val="0"/>
              </a:spcBef>
              <a:spcAft>
                <a:spcPts val="0"/>
              </a:spcAft>
              <a:buClr>
                <a:schemeClr val="dk2"/>
              </a:buClr>
              <a:buSzPts val="12000"/>
              <a:buNone/>
              <a:defRPr sz="12000">
                <a:solidFill>
                  <a:schemeClr val="dk2"/>
                </a:solidFill>
              </a:defRPr>
            </a:lvl2pPr>
            <a:lvl3pPr lvl="2" algn="ctr">
              <a:spcBef>
                <a:spcPts val="0"/>
              </a:spcBef>
              <a:spcAft>
                <a:spcPts val="0"/>
              </a:spcAft>
              <a:buClr>
                <a:schemeClr val="dk2"/>
              </a:buClr>
              <a:buSzPts val="12000"/>
              <a:buNone/>
              <a:defRPr sz="12000">
                <a:solidFill>
                  <a:schemeClr val="dk2"/>
                </a:solidFill>
              </a:defRPr>
            </a:lvl3pPr>
            <a:lvl4pPr lvl="3" algn="ctr">
              <a:spcBef>
                <a:spcPts val="0"/>
              </a:spcBef>
              <a:spcAft>
                <a:spcPts val="0"/>
              </a:spcAft>
              <a:buClr>
                <a:schemeClr val="dk2"/>
              </a:buClr>
              <a:buSzPts val="12000"/>
              <a:buNone/>
              <a:defRPr sz="12000">
                <a:solidFill>
                  <a:schemeClr val="dk2"/>
                </a:solidFill>
              </a:defRPr>
            </a:lvl4pPr>
            <a:lvl5pPr lvl="4" algn="ctr">
              <a:spcBef>
                <a:spcPts val="0"/>
              </a:spcBef>
              <a:spcAft>
                <a:spcPts val="0"/>
              </a:spcAft>
              <a:buClr>
                <a:schemeClr val="dk2"/>
              </a:buClr>
              <a:buSzPts val="12000"/>
              <a:buNone/>
              <a:defRPr sz="12000">
                <a:solidFill>
                  <a:schemeClr val="dk2"/>
                </a:solidFill>
              </a:defRPr>
            </a:lvl5pPr>
            <a:lvl6pPr lvl="5" algn="ctr">
              <a:spcBef>
                <a:spcPts val="0"/>
              </a:spcBef>
              <a:spcAft>
                <a:spcPts val="0"/>
              </a:spcAft>
              <a:buClr>
                <a:schemeClr val="dk2"/>
              </a:buClr>
              <a:buSzPts val="12000"/>
              <a:buNone/>
              <a:defRPr sz="12000">
                <a:solidFill>
                  <a:schemeClr val="dk2"/>
                </a:solidFill>
              </a:defRPr>
            </a:lvl6pPr>
            <a:lvl7pPr lvl="6" algn="ctr">
              <a:spcBef>
                <a:spcPts val="0"/>
              </a:spcBef>
              <a:spcAft>
                <a:spcPts val="0"/>
              </a:spcAft>
              <a:buClr>
                <a:schemeClr val="dk2"/>
              </a:buClr>
              <a:buSzPts val="12000"/>
              <a:buNone/>
              <a:defRPr sz="12000">
                <a:solidFill>
                  <a:schemeClr val="dk2"/>
                </a:solidFill>
              </a:defRPr>
            </a:lvl7pPr>
            <a:lvl8pPr lvl="7" algn="ctr">
              <a:spcBef>
                <a:spcPts val="0"/>
              </a:spcBef>
              <a:spcAft>
                <a:spcPts val="0"/>
              </a:spcAft>
              <a:buClr>
                <a:schemeClr val="dk2"/>
              </a:buClr>
              <a:buSzPts val="12000"/>
              <a:buNone/>
              <a:defRPr sz="12000">
                <a:solidFill>
                  <a:schemeClr val="dk2"/>
                </a:solidFill>
              </a:defRPr>
            </a:lvl8pPr>
            <a:lvl9pPr lvl="8" algn="ctr">
              <a:spcBef>
                <a:spcPts val="0"/>
              </a:spcBef>
              <a:spcAft>
                <a:spcPts val="0"/>
              </a:spcAft>
              <a:buClr>
                <a:schemeClr val="dk2"/>
              </a:buClr>
              <a:buSzPts val="12000"/>
              <a:buNone/>
              <a:defRPr sz="12000">
                <a:solidFill>
                  <a:schemeClr val="dk2"/>
                </a:solidFill>
              </a:defRPr>
            </a:lvl9pPr>
          </a:lstStyle>
          <a:p>
            <a:r>
              <a:t>xx%</a:t>
            </a:r>
          </a:p>
        </p:txBody>
      </p:sp>
      <p:sp>
        <p:nvSpPr>
          <p:cNvPr id="59" name="Google Shape;59;p11"/>
          <p:cNvSpPr txBox="1">
            <a:spLocks noGrp="1"/>
          </p:cNvSpPr>
          <p:nvPr>
            <p:ph type="body" idx="1"/>
          </p:nvPr>
        </p:nvSpPr>
        <p:spPr>
          <a:xfrm>
            <a:off x="475500" y="3304625"/>
            <a:ext cx="8222100" cy="13008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60" name="Google Shape;60;p11"/>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4"/>
        </a:solidFill>
        <a:effectLst/>
      </p:bgPr>
    </p:bg>
    <p:spTree>
      <p:nvGrpSpPr>
        <p:cNvPr id="1" name="Shape 61"/>
        <p:cNvGrpSpPr/>
        <p:nvPr/>
      </p:nvGrpSpPr>
      <p:grpSpPr>
        <a:xfrm>
          <a:off x="0" y="0"/>
          <a:ext cx="0" cy="0"/>
          <a:chOff x="0" y="0"/>
          <a:chExt cx="0" cy="0"/>
        </a:xfrm>
      </p:grpSpPr>
      <p:sp>
        <p:nvSpPr>
          <p:cNvPr id="62" name="Google Shape;62;p12"/>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91" b="0" i="0">
                <a:solidFill>
                  <a:schemeClr val="tx1"/>
                </a:solidFill>
                <a:latin typeface="Arial"/>
                <a:cs typeface="Arial"/>
              </a:defRPr>
            </a:lvl1pPr>
          </a:lstStyle>
          <a:p>
            <a:endParaRPr/>
          </a:p>
        </p:txBody>
      </p:sp>
      <p:sp>
        <p:nvSpPr>
          <p:cNvPr id="3" name="Holder 3"/>
          <p:cNvSpPr>
            <a:spLocks noGrp="1"/>
          </p:cNvSpPr>
          <p:nvPr>
            <p:ph sz="half" idx="2"/>
          </p:nvPr>
        </p:nvSpPr>
        <p:spPr>
          <a:xfrm>
            <a:off x="424901" y="1024540"/>
            <a:ext cx="3944243" cy="429285"/>
          </a:xfrm>
          <a:prstGeom prst="rect">
            <a:avLst/>
          </a:prstGeom>
        </p:spPr>
        <p:txBody>
          <a:bodyPr wrap="square" lIns="0" tIns="0" rIns="0" bIns="0">
            <a:spAutoFit/>
          </a:bodyPr>
          <a:lstStyle>
            <a:lvl1pPr>
              <a:defRPr sz="2426" b="0" i="0">
                <a:solidFill>
                  <a:schemeClr val="tx1"/>
                </a:solidFill>
                <a:latin typeface="Arial"/>
                <a:cs typeface="Arial"/>
              </a:defRPr>
            </a:lvl1pPr>
          </a:lstStyle>
          <a:p>
            <a:endParaRPr/>
          </a:p>
        </p:txBody>
      </p:sp>
      <p:sp>
        <p:nvSpPr>
          <p:cNvPr id="4" name="Holder 4"/>
          <p:cNvSpPr>
            <a:spLocks noGrp="1"/>
          </p:cNvSpPr>
          <p:nvPr>
            <p:ph sz="half" idx="3"/>
          </p:nvPr>
        </p:nvSpPr>
        <p:spPr>
          <a:xfrm>
            <a:off x="4709160" y="1183005"/>
            <a:ext cx="3977640" cy="31854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3/23/2021</a:t>
            </a:fld>
            <a:endParaRPr lang="en-US"/>
          </a:p>
        </p:txBody>
      </p:sp>
      <p:sp>
        <p:nvSpPr>
          <p:cNvPr id="7" name="Holder 7"/>
          <p:cNvSpPr>
            <a:spLocks noGrp="1"/>
          </p:cNvSpPr>
          <p:nvPr>
            <p:ph type="sldNum" sz="quarter" idx="7"/>
          </p:nvPr>
        </p:nvSpPr>
        <p:spPr/>
        <p:txBody>
          <a:bodyPr lIns="0" tIns="0" rIns="0" bIns="0"/>
          <a:lstStyle>
            <a:lvl1pPr>
              <a:defRPr sz="949" b="0" i="0">
                <a:solidFill>
                  <a:schemeClr val="tx1"/>
                </a:solidFill>
                <a:latin typeface="Arial"/>
                <a:cs typeface="Arial"/>
              </a:defRPr>
            </a:lvl1pPr>
          </a:lstStyle>
          <a:p>
            <a:pPr marL="13393">
              <a:lnSpc>
                <a:spcPts val="973"/>
              </a:lnSpc>
            </a:pPr>
            <a:fld id="{81D60167-4931-47E6-BA6A-407CBD079E47}" type="slidenum">
              <a:rPr lang="en-IN" spc="-3" smtClean="0"/>
              <a:pPr marL="13393">
                <a:lnSpc>
                  <a:spcPts val="973"/>
                </a:lnSpc>
              </a:pPr>
              <a:t>‹#›</a:t>
            </a:fld>
            <a:endParaRPr lang="en-IN" spc="-3" dirty="0"/>
          </a:p>
        </p:txBody>
      </p:sp>
    </p:spTree>
    <p:extLst>
      <p:ext uri="{BB962C8B-B14F-4D97-AF65-F5344CB8AC3E}">
        <p14:creationId xmlns:p14="http://schemas.microsoft.com/office/powerpoint/2010/main" val="27245151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2160985" y="43337"/>
            <a:ext cx="4822031" cy="1077218"/>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1371600" y="2880360"/>
            <a:ext cx="6400800" cy="707886"/>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3/23/2021</a:t>
            </a:fld>
            <a:endParaRPr lang="en-US"/>
          </a:p>
        </p:txBody>
      </p:sp>
      <p:sp>
        <p:nvSpPr>
          <p:cNvPr id="6" name="Holder 6"/>
          <p:cNvSpPr>
            <a:spLocks noGrp="1"/>
          </p:cNvSpPr>
          <p:nvPr>
            <p:ph type="sldNum" sz="quarter" idx="7"/>
          </p:nvPr>
        </p:nvSpPr>
        <p:spPr/>
        <p:txBody>
          <a:bodyPr lIns="0" tIns="0" rIns="0" bIns="0"/>
          <a:lstStyle>
            <a:lvl1pPr>
              <a:defRPr sz="949" b="0" i="0">
                <a:solidFill>
                  <a:schemeClr val="tx1"/>
                </a:solidFill>
                <a:latin typeface="Arial"/>
                <a:cs typeface="Arial"/>
              </a:defRPr>
            </a:lvl1pPr>
          </a:lstStyle>
          <a:p>
            <a:pPr marL="13393">
              <a:lnSpc>
                <a:spcPts val="973"/>
              </a:lnSpc>
            </a:pPr>
            <a:fld id="{81D60167-4931-47E6-BA6A-407CBD079E47}" type="slidenum">
              <a:rPr lang="en-IN" spc="-3" smtClean="0"/>
              <a:pPr marL="13393">
                <a:lnSpc>
                  <a:spcPts val="973"/>
                </a:lnSpc>
              </a:pPr>
              <a:t>‹#›</a:t>
            </a:fld>
            <a:endParaRPr lang="en-IN" spc="-3" dirty="0"/>
          </a:p>
        </p:txBody>
      </p:sp>
    </p:spTree>
    <p:extLst>
      <p:ext uri="{BB962C8B-B14F-4D97-AF65-F5344CB8AC3E}">
        <p14:creationId xmlns:p14="http://schemas.microsoft.com/office/powerpoint/2010/main" val="8980335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335605" y="1988418"/>
            <a:ext cx="7991177" cy="567976"/>
          </a:xfrm>
        </p:spPr>
        <p:txBody>
          <a:bodyPr lIns="0" tIns="0" rIns="0" bIns="0"/>
          <a:lstStyle>
            <a:lvl1pPr>
              <a:defRPr sz="3691" b="0" i="0">
                <a:solidFill>
                  <a:schemeClr val="tx1"/>
                </a:solidFill>
                <a:latin typeface="Arial"/>
                <a:cs typeface="Arial"/>
              </a:defRPr>
            </a:lvl1pPr>
          </a:lstStyle>
          <a:p>
            <a:endParaRPr/>
          </a:p>
        </p:txBody>
      </p:sp>
      <p:sp>
        <p:nvSpPr>
          <p:cNvPr id="3" name="Holder 3"/>
          <p:cNvSpPr>
            <a:spLocks noGrp="1"/>
          </p:cNvSpPr>
          <p:nvPr>
            <p:ph type="body" idx="1"/>
          </p:nvPr>
        </p:nvSpPr>
        <p:spPr>
          <a:xfrm>
            <a:off x="1762319" y="916989"/>
            <a:ext cx="5619363" cy="373307"/>
          </a:xfrm>
        </p:spPr>
        <p:txBody>
          <a:bodyPr lIns="0" tIns="0" rIns="0" bIns="0"/>
          <a:lstStyle>
            <a:lvl1pPr>
              <a:defRPr sz="2426" b="0" i="0">
                <a:solidFill>
                  <a:schemeClr val="tx1"/>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3/23/2021</a:t>
            </a:fld>
            <a:endParaRPr lang="en-US"/>
          </a:p>
        </p:txBody>
      </p:sp>
      <p:sp>
        <p:nvSpPr>
          <p:cNvPr id="6" name="Holder 6"/>
          <p:cNvSpPr>
            <a:spLocks noGrp="1"/>
          </p:cNvSpPr>
          <p:nvPr>
            <p:ph type="sldNum" sz="quarter" idx="7"/>
          </p:nvPr>
        </p:nvSpPr>
        <p:spPr/>
        <p:txBody>
          <a:bodyPr lIns="0" tIns="0" rIns="0" bIns="0"/>
          <a:lstStyle>
            <a:lvl1pPr>
              <a:defRPr sz="949" b="0" i="0">
                <a:solidFill>
                  <a:schemeClr val="tx1"/>
                </a:solidFill>
                <a:latin typeface="Arial"/>
                <a:cs typeface="Arial"/>
              </a:defRPr>
            </a:lvl1pPr>
          </a:lstStyle>
          <a:p>
            <a:pPr marL="13393">
              <a:lnSpc>
                <a:spcPts val="973"/>
              </a:lnSpc>
            </a:pPr>
            <a:fld id="{81D60167-4931-47E6-BA6A-407CBD079E47}" type="slidenum">
              <a:rPr lang="en-IN" spc="-3" smtClean="0"/>
              <a:pPr marL="13393">
                <a:lnSpc>
                  <a:spcPts val="973"/>
                </a:lnSpc>
              </a:pPr>
              <a:t>‹#›</a:t>
            </a:fld>
            <a:endParaRPr lang="en-IN" spc="-3" dirty="0"/>
          </a:p>
        </p:txBody>
      </p:sp>
    </p:spTree>
    <p:extLst>
      <p:ext uri="{BB962C8B-B14F-4D97-AF65-F5344CB8AC3E}">
        <p14:creationId xmlns:p14="http://schemas.microsoft.com/office/powerpoint/2010/main" val="7924884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335605" y="1988418"/>
            <a:ext cx="7991177" cy="567976"/>
          </a:xfrm>
        </p:spPr>
        <p:txBody>
          <a:bodyPr lIns="0" tIns="0" rIns="0" bIns="0"/>
          <a:lstStyle>
            <a:lvl1pPr>
              <a:defRPr sz="3691" b="0" i="0">
                <a:solidFill>
                  <a:schemeClr val="tx1"/>
                </a:solidFill>
                <a:latin typeface="Arial"/>
                <a:cs typeface="Arial"/>
              </a:defRPr>
            </a:lvl1pPr>
          </a:lstStyle>
          <a:p>
            <a:endParaRPr/>
          </a:p>
        </p:txBody>
      </p:sp>
      <p:sp>
        <p:nvSpPr>
          <p:cNvPr id="3" name="Holder 3"/>
          <p:cNvSpPr>
            <a:spLocks noGrp="1"/>
          </p:cNvSpPr>
          <p:nvPr>
            <p:ph sz="half" idx="2"/>
          </p:nvPr>
        </p:nvSpPr>
        <p:spPr>
          <a:xfrm>
            <a:off x="424901" y="1024540"/>
            <a:ext cx="3944243" cy="373307"/>
          </a:xfrm>
          <a:prstGeom prst="rect">
            <a:avLst/>
          </a:prstGeom>
        </p:spPr>
        <p:txBody>
          <a:bodyPr wrap="square" lIns="0" tIns="0" rIns="0" bIns="0">
            <a:spAutoFit/>
          </a:bodyPr>
          <a:lstStyle>
            <a:lvl1pPr>
              <a:defRPr sz="2426" b="0" i="0">
                <a:solidFill>
                  <a:schemeClr val="tx1"/>
                </a:solidFill>
                <a:latin typeface="Arial"/>
                <a:cs typeface="Arial"/>
              </a:defRPr>
            </a:lvl1pPr>
          </a:lstStyle>
          <a:p>
            <a:endParaRPr/>
          </a:p>
        </p:txBody>
      </p:sp>
      <p:sp>
        <p:nvSpPr>
          <p:cNvPr id="4" name="Holder 4"/>
          <p:cNvSpPr>
            <a:spLocks noGrp="1"/>
          </p:cNvSpPr>
          <p:nvPr>
            <p:ph sz="half" idx="3"/>
          </p:nvPr>
        </p:nvSpPr>
        <p:spPr>
          <a:xfrm>
            <a:off x="4709160" y="1183005"/>
            <a:ext cx="3977640" cy="707886"/>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3/23/2021</a:t>
            </a:fld>
            <a:endParaRPr lang="en-US"/>
          </a:p>
        </p:txBody>
      </p:sp>
      <p:sp>
        <p:nvSpPr>
          <p:cNvPr id="7" name="Holder 7"/>
          <p:cNvSpPr>
            <a:spLocks noGrp="1"/>
          </p:cNvSpPr>
          <p:nvPr>
            <p:ph type="sldNum" sz="quarter" idx="7"/>
          </p:nvPr>
        </p:nvSpPr>
        <p:spPr/>
        <p:txBody>
          <a:bodyPr lIns="0" tIns="0" rIns="0" bIns="0"/>
          <a:lstStyle>
            <a:lvl1pPr>
              <a:defRPr sz="949" b="0" i="0">
                <a:solidFill>
                  <a:schemeClr val="tx1"/>
                </a:solidFill>
                <a:latin typeface="Arial"/>
                <a:cs typeface="Arial"/>
              </a:defRPr>
            </a:lvl1pPr>
          </a:lstStyle>
          <a:p>
            <a:pPr marL="13393">
              <a:lnSpc>
                <a:spcPts val="973"/>
              </a:lnSpc>
            </a:pPr>
            <a:fld id="{81D60167-4931-47E6-BA6A-407CBD079E47}" type="slidenum">
              <a:rPr lang="en-IN" spc="-3" smtClean="0"/>
              <a:pPr marL="13393">
                <a:lnSpc>
                  <a:spcPts val="973"/>
                </a:lnSpc>
              </a:pPr>
              <a:t>‹#›</a:t>
            </a:fld>
            <a:endParaRPr lang="en-IN" spc="-3" dirty="0"/>
          </a:p>
        </p:txBody>
      </p:sp>
    </p:spTree>
    <p:extLst>
      <p:ext uri="{BB962C8B-B14F-4D97-AF65-F5344CB8AC3E}">
        <p14:creationId xmlns:p14="http://schemas.microsoft.com/office/powerpoint/2010/main" val="19011638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335605" y="1988418"/>
            <a:ext cx="7991177" cy="567976"/>
          </a:xfrm>
        </p:spPr>
        <p:txBody>
          <a:bodyPr lIns="0" tIns="0" rIns="0" bIns="0"/>
          <a:lstStyle>
            <a:lvl1pPr>
              <a:defRPr sz="3691" b="0" i="0">
                <a:solidFill>
                  <a:schemeClr val="tx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3/23/2021</a:t>
            </a:fld>
            <a:endParaRPr lang="en-US"/>
          </a:p>
        </p:txBody>
      </p:sp>
      <p:sp>
        <p:nvSpPr>
          <p:cNvPr id="5" name="Holder 5"/>
          <p:cNvSpPr>
            <a:spLocks noGrp="1"/>
          </p:cNvSpPr>
          <p:nvPr>
            <p:ph type="sldNum" sz="quarter" idx="7"/>
          </p:nvPr>
        </p:nvSpPr>
        <p:spPr/>
        <p:txBody>
          <a:bodyPr lIns="0" tIns="0" rIns="0" bIns="0"/>
          <a:lstStyle>
            <a:lvl1pPr>
              <a:defRPr sz="949" b="0" i="0">
                <a:solidFill>
                  <a:schemeClr val="tx1"/>
                </a:solidFill>
                <a:latin typeface="Arial"/>
                <a:cs typeface="Arial"/>
              </a:defRPr>
            </a:lvl1pPr>
          </a:lstStyle>
          <a:p>
            <a:pPr marL="13393">
              <a:lnSpc>
                <a:spcPts val="973"/>
              </a:lnSpc>
            </a:pPr>
            <a:fld id="{81D60167-4931-47E6-BA6A-407CBD079E47}" type="slidenum">
              <a:rPr lang="en-IN" spc="-3" smtClean="0"/>
              <a:pPr marL="13393">
                <a:lnSpc>
                  <a:spcPts val="973"/>
                </a:lnSpc>
              </a:pPr>
              <a:t>‹#›</a:t>
            </a:fld>
            <a:endParaRPr lang="en-IN" spc="-3" dirty="0"/>
          </a:p>
        </p:txBody>
      </p:sp>
    </p:spTree>
    <p:extLst>
      <p:ext uri="{BB962C8B-B14F-4D97-AF65-F5344CB8AC3E}">
        <p14:creationId xmlns:p14="http://schemas.microsoft.com/office/powerpoint/2010/main" val="15517307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144000" cy="5143500"/>
          </a:xfrm>
          <a:custGeom>
            <a:avLst/>
            <a:gdLst/>
            <a:ahLst/>
            <a:cxnLst/>
            <a:rect l="l" t="t" r="r" b="b"/>
            <a:pathLst>
              <a:path w="13004800" h="9753600">
                <a:moveTo>
                  <a:pt x="0" y="0"/>
                </a:moveTo>
                <a:lnTo>
                  <a:pt x="13004800" y="0"/>
                </a:lnTo>
                <a:lnTo>
                  <a:pt x="13004800" y="9753600"/>
                </a:lnTo>
                <a:lnTo>
                  <a:pt x="0" y="9753600"/>
                </a:lnTo>
                <a:lnTo>
                  <a:pt x="0" y="0"/>
                </a:lnTo>
                <a:close/>
              </a:path>
            </a:pathLst>
          </a:custGeom>
          <a:solidFill>
            <a:srgbClr val="85C150"/>
          </a:solidFill>
        </p:spPr>
        <p:txBody>
          <a:bodyPr wrap="square" lIns="0" tIns="0" rIns="0" bIns="0" rtlCol="0"/>
          <a:lstStyle/>
          <a:p>
            <a:endParaRPr sz="738"/>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3/23/2021</a:t>
            </a:fld>
            <a:endParaRPr lang="en-US"/>
          </a:p>
        </p:txBody>
      </p:sp>
      <p:sp>
        <p:nvSpPr>
          <p:cNvPr id="4" name="Holder 4"/>
          <p:cNvSpPr>
            <a:spLocks noGrp="1"/>
          </p:cNvSpPr>
          <p:nvPr>
            <p:ph type="sldNum" sz="quarter" idx="7"/>
          </p:nvPr>
        </p:nvSpPr>
        <p:spPr/>
        <p:txBody>
          <a:bodyPr lIns="0" tIns="0" rIns="0" bIns="0"/>
          <a:lstStyle>
            <a:lvl1pPr>
              <a:defRPr sz="949" b="0" i="0">
                <a:solidFill>
                  <a:schemeClr val="tx1"/>
                </a:solidFill>
                <a:latin typeface="Arial"/>
                <a:cs typeface="Arial"/>
              </a:defRPr>
            </a:lvl1pPr>
          </a:lstStyle>
          <a:p>
            <a:pPr marL="13393">
              <a:lnSpc>
                <a:spcPts val="973"/>
              </a:lnSpc>
            </a:pPr>
            <a:fld id="{81D60167-4931-47E6-BA6A-407CBD079E47}" type="slidenum">
              <a:rPr lang="en-IN" spc="-3" smtClean="0"/>
              <a:pPr marL="13393">
                <a:lnSpc>
                  <a:spcPts val="973"/>
                </a:lnSpc>
              </a:pPr>
              <a:t>‹#›</a:t>
            </a:fld>
            <a:endParaRPr lang="en-IN" spc="-3" dirty="0"/>
          </a:p>
        </p:txBody>
      </p:sp>
    </p:spTree>
    <p:extLst>
      <p:ext uri="{BB962C8B-B14F-4D97-AF65-F5344CB8AC3E}">
        <p14:creationId xmlns:p14="http://schemas.microsoft.com/office/powerpoint/2010/main" val="26298733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sp>
        <p:nvSpPr>
          <p:cNvPr id="16" name="Google Shape;16;p3"/>
          <p:cNvSpPr txBox="1">
            <a:spLocks noGrp="1"/>
          </p:cNvSpPr>
          <p:nvPr>
            <p:ph type="title"/>
          </p:nvPr>
        </p:nvSpPr>
        <p:spPr>
          <a:xfrm>
            <a:off x="460950" y="2065350"/>
            <a:ext cx="8222100" cy="1012800"/>
          </a:xfrm>
          <a:prstGeom prst="rect">
            <a:avLst/>
          </a:prstGeom>
        </p:spPr>
        <p:txBody>
          <a:bodyPr spcFirstLastPara="1" wrap="square" lIns="91425" tIns="91425" rIns="91425" bIns="91425" anchor="ctr" anchorCtr="0"/>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a:endParaRPr/>
          </a:p>
        </p:txBody>
      </p:sp>
      <p:sp>
        <p:nvSpPr>
          <p:cNvPr id="17" name="Google Shape;17;p3"/>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
        <p:cNvGrpSpPr/>
        <p:nvPr/>
      </p:nvGrpSpPr>
      <p:grpSpPr>
        <a:xfrm>
          <a:off x="0" y="0"/>
          <a:ext cx="0" cy="0"/>
          <a:chOff x="0" y="0"/>
          <a:chExt cx="0" cy="0"/>
        </a:xfrm>
      </p:grpSpPr>
      <p:sp>
        <p:nvSpPr>
          <p:cNvPr id="19" name="Google Shape;19;p4"/>
          <p:cNvSpPr/>
          <p:nvPr/>
        </p:nvSpPr>
        <p:spPr>
          <a:xfrm rot="10800000" flipH="1">
            <a:off x="0" y="1686000"/>
            <a:ext cx="9144000" cy="3457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4"/>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4"/>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2" name="Google Shape;22;p4"/>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3" name="Google Shape;23;p4"/>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
        <p:cNvGrpSpPr/>
        <p:nvPr/>
      </p:nvGrpSpPr>
      <p:grpSpPr>
        <a:xfrm>
          <a:off x="0" y="0"/>
          <a:ext cx="0" cy="0"/>
          <a:chOff x="0" y="0"/>
          <a:chExt cx="0" cy="0"/>
        </a:xfrm>
      </p:grpSpPr>
      <p:sp>
        <p:nvSpPr>
          <p:cNvPr id="25" name="Google Shape;25;p5"/>
          <p:cNvSpPr/>
          <p:nvPr/>
        </p:nvSpPr>
        <p:spPr>
          <a:xfrm rot="10800000" flipH="1">
            <a:off x="0" y="1686000"/>
            <a:ext cx="9144000" cy="3457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5"/>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5"/>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8" name="Google Shape;28;p5"/>
          <p:cNvSpPr txBox="1">
            <a:spLocks noGrp="1"/>
          </p:cNvSpPr>
          <p:nvPr>
            <p:ph type="body" idx="1"/>
          </p:nvPr>
        </p:nvSpPr>
        <p:spPr>
          <a:xfrm>
            <a:off x="471900" y="1919075"/>
            <a:ext cx="3999900" cy="27102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9" name="Google Shape;29;p5"/>
          <p:cNvSpPr txBox="1">
            <a:spLocks noGrp="1"/>
          </p:cNvSpPr>
          <p:nvPr>
            <p:ph type="body" idx="2"/>
          </p:nvPr>
        </p:nvSpPr>
        <p:spPr>
          <a:xfrm>
            <a:off x="4694250" y="1919075"/>
            <a:ext cx="3999900" cy="27102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0" name="Google Shape;30;p5"/>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
        <p:cNvGrpSpPr/>
        <p:nvPr/>
      </p:nvGrpSpPr>
      <p:grpSpPr>
        <a:xfrm>
          <a:off x="0" y="0"/>
          <a:ext cx="0" cy="0"/>
          <a:chOff x="0" y="0"/>
          <a:chExt cx="0" cy="0"/>
        </a:xfrm>
      </p:grpSpPr>
      <p:sp>
        <p:nvSpPr>
          <p:cNvPr id="32" name="Google Shape;32;p6"/>
          <p:cNvSpPr/>
          <p:nvPr/>
        </p:nvSpPr>
        <p:spPr>
          <a:xfrm rot="10800000" flipH="1">
            <a:off x="0" y="656400"/>
            <a:ext cx="9144000" cy="4487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6"/>
          <p:cNvSpPr/>
          <p:nvPr/>
        </p:nvSpPr>
        <p:spPr>
          <a:xfrm>
            <a:off x="0" y="65635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6"/>
          <p:cNvSpPr txBox="1">
            <a:spLocks noGrp="1"/>
          </p:cNvSpPr>
          <p:nvPr>
            <p:ph type="title"/>
          </p:nvPr>
        </p:nvSpPr>
        <p:spPr>
          <a:xfrm>
            <a:off x="98250" y="16350"/>
            <a:ext cx="8826600" cy="602700"/>
          </a:xfrm>
          <a:prstGeom prst="rect">
            <a:avLst/>
          </a:prstGeom>
        </p:spPr>
        <p:txBody>
          <a:bodyPr spcFirstLastPara="1" wrap="square" lIns="91425" tIns="91425" rIns="91425" bIns="91425" anchor="ctr" anchorCtr="0"/>
          <a:lstStyle>
            <a:lvl1pPr lvl="0">
              <a:spcBef>
                <a:spcPts val="0"/>
              </a:spcBef>
              <a:spcAft>
                <a:spcPts val="0"/>
              </a:spcAft>
              <a:buSzPts val="1800"/>
              <a:buNone/>
              <a:defRPr sz="1800"/>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a:endParaRPr/>
          </a:p>
        </p:txBody>
      </p:sp>
      <p:sp>
        <p:nvSpPr>
          <p:cNvPr id="35" name="Google Shape;35;p6"/>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6"/>
        <p:cNvGrpSpPr/>
        <p:nvPr/>
      </p:nvGrpSpPr>
      <p:grpSpPr>
        <a:xfrm>
          <a:off x="0" y="0"/>
          <a:ext cx="0" cy="0"/>
          <a:chOff x="0" y="0"/>
          <a:chExt cx="0" cy="0"/>
        </a:xfrm>
      </p:grpSpPr>
      <p:sp>
        <p:nvSpPr>
          <p:cNvPr id="37" name="Google Shape;37;p7"/>
          <p:cNvSpPr txBox="1"/>
          <p:nvPr/>
        </p:nvSpPr>
        <p:spPr>
          <a:xfrm rot="10800000" flipH="1">
            <a:off x="3276600" y="25"/>
            <a:ext cx="5867400" cy="5143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7"/>
          <p:cNvSpPr/>
          <p:nvPr/>
        </p:nvSpPr>
        <p:spPr>
          <a:xfrm rot="-5400000">
            <a:off x="759150" y="2517450"/>
            <a:ext cx="51435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7"/>
          <p:cNvSpPr txBox="1">
            <a:spLocks noGrp="1"/>
          </p:cNvSpPr>
          <p:nvPr>
            <p:ph type="title"/>
          </p:nvPr>
        </p:nvSpPr>
        <p:spPr>
          <a:xfrm>
            <a:off x="226078" y="357800"/>
            <a:ext cx="2808000" cy="9534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0" name="Google Shape;40;p7"/>
          <p:cNvSpPr txBox="1">
            <a:spLocks noGrp="1"/>
          </p:cNvSpPr>
          <p:nvPr>
            <p:ph type="body" idx="1"/>
          </p:nvPr>
        </p:nvSpPr>
        <p:spPr>
          <a:xfrm>
            <a:off x="226075" y="1465800"/>
            <a:ext cx="2808000" cy="3163500"/>
          </a:xfrm>
          <a:prstGeom prst="rect">
            <a:avLst/>
          </a:prstGeom>
        </p:spPr>
        <p:txBody>
          <a:bodyPr spcFirstLastPara="1" wrap="square" lIns="91425" tIns="91425" rIns="91425" bIns="91425" anchor="t" anchorCtr="0"/>
          <a:lstStyle>
            <a:lvl1pPr marL="457200" lvl="0" indent="-304800">
              <a:spcBef>
                <a:spcPts val="0"/>
              </a:spcBef>
              <a:spcAft>
                <a:spcPts val="0"/>
              </a:spcAft>
              <a:buClr>
                <a:schemeClr val="lt1"/>
              </a:buClr>
              <a:buSzPts val="1200"/>
              <a:buChar char="●"/>
              <a:defRPr sz="1200">
                <a:solidFill>
                  <a:schemeClr val="lt1"/>
                </a:solidFill>
              </a:defRPr>
            </a:lvl1pPr>
            <a:lvl2pPr marL="914400" lvl="1" indent="-304800">
              <a:spcBef>
                <a:spcPts val="1600"/>
              </a:spcBef>
              <a:spcAft>
                <a:spcPts val="0"/>
              </a:spcAft>
              <a:buClr>
                <a:schemeClr val="lt1"/>
              </a:buClr>
              <a:buSzPts val="1200"/>
              <a:buChar char="○"/>
              <a:defRPr sz="1200">
                <a:solidFill>
                  <a:schemeClr val="lt1"/>
                </a:solidFill>
              </a:defRPr>
            </a:lvl2pPr>
            <a:lvl3pPr marL="1371600" lvl="2" indent="-304800">
              <a:spcBef>
                <a:spcPts val="1600"/>
              </a:spcBef>
              <a:spcAft>
                <a:spcPts val="0"/>
              </a:spcAft>
              <a:buClr>
                <a:schemeClr val="lt1"/>
              </a:buClr>
              <a:buSzPts val="1200"/>
              <a:buChar char="■"/>
              <a:defRPr sz="1200">
                <a:solidFill>
                  <a:schemeClr val="lt1"/>
                </a:solidFill>
              </a:defRPr>
            </a:lvl3pPr>
            <a:lvl4pPr marL="1828800" lvl="3" indent="-304800">
              <a:spcBef>
                <a:spcPts val="1600"/>
              </a:spcBef>
              <a:spcAft>
                <a:spcPts val="0"/>
              </a:spcAft>
              <a:buClr>
                <a:schemeClr val="lt1"/>
              </a:buClr>
              <a:buSzPts val="1200"/>
              <a:buChar char="●"/>
              <a:defRPr sz="1200">
                <a:solidFill>
                  <a:schemeClr val="lt1"/>
                </a:solidFill>
              </a:defRPr>
            </a:lvl4pPr>
            <a:lvl5pPr marL="2286000" lvl="4" indent="-304800">
              <a:spcBef>
                <a:spcPts val="1600"/>
              </a:spcBef>
              <a:spcAft>
                <a:spcPts val="0"/>
              </a:spcAft>
              <a:buClr>
                <a:schemeClr val="lt1"/>
              </a:buClr>
              <a:buSzPts val="1200"/>
              <a:buChar char="○"/>
              <a:defRPr sz="1200">
                <a:solidFill>
                  <a:schemeClr val="lt1"/>
                </a:solidFill>
              </a:defRPr>
            </a:lvl5pPr>
            <a:lvl6pPr marL="2743200" lvl="5" indent="-304800">
              <a:spcBef>
                <a:spcPts val="1600"/>
              </a:spcBef>
              <a:spcAft>
                <a:spcPts val="0"/>
              </a:spcAft>
              <a:buClr>
                <a:schemeClr val="lt1"/>
              </a:buClr>
              <a:buSzPts val="1200"/>
              <a:buChar char="■"/>
              <a:defRPr sz="1200">
                <a:solidFill>
                  <a:schemeClr val="lt1"/>
                </a:solidFill>
              </a:defRPr>
            </a:lvl6pPr>
            <a:lvl7pPr marL="3200400" lvl="6" indent="-304800">
              <a:spcBef>
                <a:spcPts val="1600"/>
              </a:spcBef>
              <a:spcAft>
                <a:spcPts val="0"/>
              </a:spcAft>
              <a:buClr>
                <a:schemeClr val="lt1"/>
              </a:buClr>
              <a:buSzPts val="1200"/>
              <a:buChar char="●"/>
              <a:defRPr sz="1200">
                <a:solidFill>
                  <a:schemeClr val="lt1"/>
                </a:solidFill>
              </a:defRPr>
            </a:lvl7pPr>
            <a:lvl8pPr marL="3657600" lvl="7" indent="-304800">
              <a:spcBef>
                <a:spcPts val="1600"/>
              </a:spcBef>
              <a:spcAft>
                <a:spcPts val="0"/>
              </a:spcAft>
              <a:buClr>
                <a:schemeClr val="lt1"/>
              </a:buClr>
              <a:buSzPts val="1200"/>
              <a:buChar char="○"/>
              <a:defRPr sz="1200">
                <a:solidFill>
                  <a:schemeClr val="lt1"/>
                </a:solidFill>
              </a:defRPr>
            </a:lvl8pPr>
            <a:lvl9pPr marL="4114800" lvl="8" indent="-304800">
              <a:spcBef>
                <a:spcPts val="1600"/>
              </a:spcBef>
              <a:spcAft>
                <a:spcPts val="1600"/>
              </a:spcAft>
              <a:buClr>
                <a:schemeClr val="lt1"/>
              </a:buClr>
              <a:buSzPts val="1200"/>
              <a:buChar char="■"/>
              <a:defRPr sz="1200">
                <a:solidFill>
                  <a:schemeClr val="lt1"/>
                </a:solidFill>
              </a:defRPr>
            </a:lvl9pPr>
          </a:lstStyle>
          <a:p>
            <a:endParaRPr/>
          </a:p>
        </p:txBody>
      </p:sp>
      <p:sp>
        <p:nvSpPr>
          <p:cNvPr id="41" name="Google Shape;41;p7"/>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2"/>
        <p:cNvGrpSpPr/>
        <p:nvPr/>
      </p:nvGrpSpPr>
      <p:grpSpPr>
        <a:xfrm>
          <a:off x="0" y="0"/>
          <a:ext cx="0" cy="0"/>
          <a:chOff x="0" y="0"/>
          <a:chExt cx="0" cy="0"/>
        </a:xfrm>
      </p:grpSpPr>
      <p:sp>
        <p:nvSpPr>
          <p:cNvPr id="43" name="Google Shape;43;p8"/>
          <p:cNvSpPr txBox="1">
            <a:spLocks noGrp="1"/>
          </p:cNvSpPr>
          <p:nvPr>
            <p:ph type="title"/>
          </p:nvPr>
        </p:nvSpPr>
        <p:spPr>
          <a:xfrm>
            <a:off x="490250" y="488250"/>
            <a:ext cx="6227100" cy="4090800"/>
          </a:xfrm>
          <a:prstGeom prst="rect">
            <a:avLst/>
          </a:prstGeom>
        </p:spPr>
        <p:txBody>
          <a:bodyPr spcFirstLastPara="1" wrap="square" lIns="91425" tIns="91425" rIns="91425" bIns="91425" anchor="ctr" anchorCtr="0"/>
          <a:lstStyle>
            <a:lvl1pPr lvl="0">
              <a:spcBef>
                <a:spcPts val="0"/>
              </a:spcBef>
              <a:spcAft>
                <a:spcPts val="0"/>
              </a:spcAft>
              <a:buSzPts val="6000"/>
              <a:buNone/>
              <a:defRPr sz="6000"/>
            </a:lvl1pPr>
            <a:lvl2pPr lvl="1">
              <a:spcBef>
                <a:spcPts val="0"/>
              </a:spcBef>
              <a:spcAft>
                <a:spcPts val="0"/>
              </a:spcAft>
              <a:buSzPts val="6000"/>
              <a:buNone/>
              <a:defRPr sz="6000"/>
            </a:lvl2pPr>
            <a:lvl3pPr lvl="2">
              <a:spcBef>
                <a:spcPts val="0"/>
              </a:spcBef>
              <a:spcAft>
                <a:spcPts val="0"/>
              </a:spcAft>
              <a:buSzPts val="6000"/>
              <a:buNone/>
              <a:defRPr sz="6000"/>
            </a:lvl3pPr>
            <a:lvl4pPr lvl="3">
              <a:spcBef>
                <a:spcPts val="0"/>
              </a:spcBef>
              <a:spcAft>
                <a:spcPts val="0"/>
              </a:spcAft>
              <a:buSzPts val="6000"/>
              <a:buNone/>
              <a:defRPr sz="6000"/>
            </a:lvl4pPr>
            <a:lvl5pPr lvl="4">
              <a:spcBef>
                <a:spcPts val="0"/>
              </a:spcBef>
              <a:spcAft>
                <a:spcPts val="0"/>
              </a:spcAft>
              <a:buSzPts val="6000"/>
              <a:buNone/>
              <a:defRPr sz="6000"/>
            </a:lvl5pPr>
            <a:lvl6pPr lvl="5">
              <a:spcBef>
                <a:spcPts val="0"/>
              </a:spcBef>
              <a:spcAft>
                <a:spcPts val="0"/>
              </a:spcAft>
              <a:buSzPts val="6000"/>
              <a:buNone/>
              <a:defRPr sz="6000"/>
            </a:lvl6pPr>
            <a:lvl7pPr lvl="6">
              <a:spcBef>
                <a:spcPts val="0"/>
              </a:spcBef>
              <a:spcAft>
                <a:spcPts val="0"/>
              </a:spcAft>
              <a:buSzPts val="6000"/>
              <a:buNone/>
              <a:defRPr sz="6000"/>
            </a:lvl7pPr>
            <a:lvl8pPr lvl="7">
              <a:spcBef>
                <a:spcPts val="0"/>
              </a:spcBef>
              <a:spcAft>
                <a:spcPts val="0"/>
              </a:spcAft>
              <a:buSzPts val="6000"/>
              <a:buNone/>
              <a:defRPr sz="6000"/>
            </a:lvl8pPr>
            <a:lvl9pPr lvl="8">
              <a:spcBef>
                <a:spcPts val="0"/>
              </a:spcBef>
              <a:spcAft>
                <a:spcPts val="0"/>
              </a:spcAft>
              <a:buSzPts val="6000"/>
              <a:buNone/>
              <a:defRPr sz="6000"/>
            </a:lvl9pPr>
          </a:lstStyle>
          <a:p>
            <a:endParaRPr/>
          </a:p>
        </p:txBody>
      </p:sp>
      <p:sp>
        <p:nvSpPr>
          <p:cNvPr id="44" name="Google Shape;44;p8"/>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5"/>
        <p:cNvGrpSpPr/>
        <p:nvPr/>
      </p:nvGrpSpPr>
      <p:grpSpPr>
        <a:xfrm>
          <a:off x="0" y="0"/>
          <a:ext cx="0" cy="0"/>
          <a:chOff x="0" y="0"/>
          <a:chExt cx="0" cy="0"/>
        </a:xfrm>
      </p:grpSpPr>
      <p:sp>
        <p:nvSpPr>
          <p:cNvPr id="46" name="Google Shape;46;p9"/>
          <p:cNvSpPr/>
          <p:nvPr/>
        </p:nvSpPr>
        <p:spPr>
          <a:xfrm flipH="1">
            <a:off x="0" y="0"/>
            <a:ext cx="4572000" cy="5143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9"/>
          <p:cNvSpPr/>
          <p:nvPr/>
        </p:nvSpPr>
        <p:spPr>
          <a:xfrm rot="5400000">
            <a:off x="1946425" y="2517750"/>
            <a:ext cx="51429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a:spcBef>
                <a:spcPts val="0"/>
              </a:spcBef>
              <a:spcAft>
                <a:spcPts val="0"/>
              </a:spcAft>
              <a:buClr>
                <a:schemeClr val="dk2"/>
              </a:buClr>
              <a:buSzPts val="4200"/>
              <a:buNone/>
              <a:defRPr sz="4200">
                <a:solidFill>
                  <a:schemeClr val="dk2"/>
                </a:solidFill>
              </a:defRPr>
            </a:lvl1pPr>
            <a:lvl2pPr lvl="1" algn="ctr">
              <a:spcBef>
                <a:spcPts val="0"/>
              </a:spcBef>
              <a:spcAft>
                <a:spcPts val="0"/>
              </a:spcAft>
              <a:buClr>
                <a:schemeClr val="dk2"/>
              </a:buClr>
              <a:buSzPts val="4200"/>
              <a:buNone/>
              <a:defRPr sz="4200">
                <a:solidFill>
                  <a:schemeClr val="dk2"/>
                </a:solidFill>
              </a:defRPr>
            </a:lvl2pPr>
            <a:lvl3pPr lvl="2" algn="ctr">
              <a:spcBef>
                <a:spcPts val="0"/>
              </a:spcBef>
              <a:spcAft>
                <a:spcPts val="0"/>
              </a:spcAft>
              <a:buClr>
                <a:schemeClr val="dk2"/>
              </a:buClr>
              <a:buSzPts val="4200"/>
              <a:buNone/>
              <a:defRPr sz="4200">
                <a:solidFill>
                  <a:schemeClr val="dk2"/>
                </a:solidFill>
              </a:defRPr>
            </a:lvl3pPr>
            <a:lvl4pPr lvl="3" algn="ctr">
              <a:spcBef>
                <a:spcPts val="0"/>
              </a:spcBef>
              <a:spcAft>
                <a:spcPts val="0"/>
              </a:spcAft>
              <a:buClr>
                <a:schemeClr val="dk2"/>
              </a:buClr>
              <a:buSzPts val="4200"/>
              <a:buNone/>
              <a:defRPr sz="4200">
                <a:solidFill>
                  <a:schemeClr val="dk2"/>
                </a:solidFill>
              </a:defRPr>
            </a:lvl4pPr>
            <a:lvl5pPr lvl="4" algn="ctr">
              <a:spcBef>
                <a:spcPts val="0"/>
              </a:spcBef>
              <a:spcAft>
                <a:spcPts val="0"/>
              </a:spcAft>
              <a:buClr>
                <a:schemeClr val="dk2"/>
              </a:buClr>
              <a:buSzPts val="4200"/>
              <a:buNone/>
              <a:defRPr sz="4200">
                <a:solidFill>
                  <a:schemeClr val="dk2"/>
                </a:solidFill>
              </a:defRPr>
            </a:lvl5pPr>
            <a:lvl6pPr lvl="5" algn="ctr">
              <a:spcBef>
                <a:spcPts val="0"/>
              </a:spcBef>
              <a:spcAft>
                <a:spcPts val="0"/>
              </a:spcAft>
              <a:buClr>
                <a:schemeClr val="dk2"/>
              </a:buClr>
              <a:buSzPts val="4200"/>
              <a:buNone/>
              <a:defRPr sz="4200">
                <a:solidFill>
                  <a:schemeClr val="dk2"/>
                </a:solidFill>
              </a:defRPr>
            </a:lvl6pPr>
            <a:lvl7pPr lvl="6" algn="ctr">
              <a:spcBef>
                <a:spcPts val="0"/>
              </a:spcBef>
              <a:spcAft>
                <a:spcPts val="0"/>
              </a:spcAft>
              <a:buClr>
                <a:schemeClr val="dk2"/>
              </a:buClr>
              <a:buSzPts val="4200"/>
              <a:buNone/>
              <a:defRPr sz="4200">
                <a:solidFill>
                  <a:schemeClr val="dk2"/>
                </a:solidFill>
              </a:defRPr>
            </a:lvl7pPr>
            <a:lvl8pPr lvl="7" algn="ctr">
              <a:spcBef>
                <a:spcPts val="0"/>
              </a:spcBef>
              <a:spcAft>
                <a:spcPts val="0"/>
              </a:spcAft>
              <a:buClr>
                <a:schemeClr val="dk2"/>
              </a:buClr>
              <a:buSzPts val="4200"/>
              <a:buNone/>
              <a:defRPr sz="4200">
                <a:solidFill>
                  <a:schemeClr val="dk2"/>
                </a:solidFill>
              </a:defRPr>
            </a:lvl8pPr>
            <a:lvl9pPr lvl="8" algn="ctr">
              <a:spcBef>
                <a:spcPts val="0"/>
              </a:spcBef>
              <a:spcAft>
                <a:spcPts val="0"/>
              </a:spcAft>
              <a:buClr>
                <a:schemeClr val="dk2"/>
              </a:buClr>
              <a:buSzPts val="4200"/>
              <a:buNone/>
              <a:defRPr sz="4200">
                <a:solidFill>
                  <a:schemeClr val="dk2"/>
                </a:solidFill>
              </a:defRPr>
            </a:lvl9pPr>
          </a:lstStyle>
          <a:p>
            <a:endParaRPr/>
          </a:p>
        </p:txBody>
      </p:sp>
      <p:sp>
        <p:nvSpPr>
          <p:cNvPr id="49" name="Google Shape;49;p9"/>
          <p:cNvSpPr txBox="1">
            <a:spLocks noGrp="1"/>
          </p:cNvSpPr>
          <p:nvPr>
            <p:ph type="subTitle" idx="1"/>
          </p:nvPr>
        </p:nvSpPr>
        <p:spPr>
          <a:xfrm>
            <a:off x="265500" y="2779467"/>
            <a:ext cx="4045200" cy="12351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0" name="Google Shape;50;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51" name="Google Shape;51;p9"/>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2"/>
        <p:cNvGrpSpPr/>
        <p:nvPr/>
      </p:nvGrpSpPr>
      <p:grpSpPr>
        <a:xfrm>
          <a:off x="0" y="0"/>
          <a:ext cx="0" cy="0"/>
          <a:chOff x="0" y="0"/>
          <a:chExt cx="0" cy="0"/>
        </a:xfrm>
      </p:grpSpPr>
      <p:sp>
        <p:nvSpPr>
          <p:cNvPr id="53" name="Google Shape;53;p10"/>
          <p:cNvSpPr txBox="1"/>
          <p:nvPr/>
        </p:nvSpPr>
        <p:spPr>
          <a:xfrm rot="10800000" flipH="1">
            <a:off x="0" y="0"/>
            <a:ext cx="9144000" cy="46959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10"/>
          <p:cNvSpPr/>
          <p:nvPr/>
        </p:nvSpPr>
        <p:spPr>
          <a:xfrm rot="10800000" flipH="1">
            <a:off x="0" y="4622725"/>
            <a:ext cx="9144000" cy="741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10"/>
          <p:cNvSpPr txBox="1">
            <a:spLocks noGrp="1"/>
          </p:cNvSpPr>
          <p:nvPr>
            <p:ph type="body" idx="1"/>
          </p:nvPr>
        </p:nvSpPr>
        <p:spPr>
          <a:xfrm>
            <a:off x="57150" y="4696825"/>
            <a:ext cx="8382000" cy="4467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Clr>
                <a:schemeClr val="lt1"/>
              </a:buClr>
              <a:buSzPts val="1200"/>
              <a:buNone/>
              <a:defRPr sz="1200">
                <a:solidFill>
                  <a:schemeClr val="lt1"/>
                </a:solidFill>
              </a:defRPr>
            </a:lvl1pPr>
          </a:lstStyle>
          <a:p>
            <a:endParaRPr/>
          </a:p>
        </p:txBody>
      </p:sp>
      <p:sp>
        <p:nvSpPr>
          <p:cNvPr id="56" name="Google Shape;56;p10"/>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theme" Target="../theme/theme2.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material">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71900" y="738725"/>
            <a:ext cx="8222100" cy="767700"/>
          </a:xfrm>
          <a:prstGeom prst="rect">
            <a:avLst/>
          </a:prstGeom>
          <a:noFill/>
          <a:ln>
            <a:noFill/>
          </a:ln>
        </p:spPr>
        <p:txBody>
          <a:bodyPr spcFirstLastPara="1" wrap="square" lIns="91425" tIns="91425" rIns="91425" bIns="91425" anchor="b" anchorCtr="0"/>
          <a:lstStyle>
            <a:lvl1pPr lv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1pPr>
            <a:lvl2pPr lvl="1">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2pPr>
            <a:lvl3pPr lvl="2">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3pPr>
            <a:lvl4pPr lvl="3">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4pPr>
            <a:lvl5pPr lvl="4">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5pPr>
            <a:lvl6pPr lvl="5">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6pPr>
            <a:lvl7pPr lvl="6">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7pPr>
            <a:lvl8pPr lvl="7">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8pPr>
            <a:lvl9pPr lvl="8">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9pPr>
          </a:lstStyle>
          <a:p>
            <a:endParaRPr/>
          </a:p>
        </p:txBody>
      </p:sp>
      <p:sp>
        <p:nvSpPr>
          <p:cNvPr id="7" name="Google Shape;7;p1"/>
          <p:cNvSpPr txBox="1">
            <a:spLocks noGrp="1"/>
          </p:cNvSpPr>
          <p:nvPr>
            <p:ph type="body" idx="1"/>
          </p:nvPr>
        </p:nvSpPr>
        <p:spPr>
          <a:xfrm>
            <a:off x="471900" y="1919075"/>
            <a:ext cx="8222100" cy="27102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lt2"/>
              </a:buClr>
              <a:buSzPts val="1800"/>
              <a:buFont typeface="Roboto"/>
              <a:buChar char="●"/>
              <a:defRPr sz="1800">
                <a:solidFill>
                  <a:schemeClr val="lt2"/>
                </a:solidFill>
                <a:latin typeface="Roboto"/>
                <a:ea typeface="Roboto"/>
                <a:cs typeface="Roboto"/>
                <a:sym typeface="Roboto"/>
              </a:defRPr>
            </a:lvl1pPr>
            <a:lvl2pPr marL="914400" lvl="1"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2pPr>
            <a:lvl3pPr marL="1371600" lvl="2"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3pPr>
            <a:lvl4pPr marL="1828800" lvl="3"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4pPr>
            <a:lvl5pPr marL="2286000" lvl="4"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5pPr>
            <a:lvl6pPr marL="2743200" lvl="5"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6pPr>
            <a:lvl7pPr marL="3200400" lvl="6"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7pPr>
            <a:lvl8pPr marL="3657600" lvl="7"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8pPr>
            <a:lvl9pPr marL="4114800" lvl="8" indent="-317500">
              <a:lnSpc>
                <a:spcPct val="115000"/>
              </a:lnSpc>
              <a:spcBef>
                <a:spcPts val="1600"/>
              </a:spcBef>
              <a:spcAft>
                <a:spcPts val="1600"/>
              </a:spcAft>
              <a:buClr>
                <a:schemeClr val="lt2"/>
              </a:buClr>
              <a:buSzPts val="1400"/>
              <a:buFont typeface="Roboto"/>
              <a:buChar char="■"/>
              <a:defRPr>
                <a:solidFill>
                  <a:schemeClr val="lt2"/>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lt2"/>
                </a:solidFill>
                <a:latin typeface="Roboto"/>
                <a:ea typeface="Roboto"/>
                <a:cs typeface="Roboto"/>
                <a:sym typeface="Roboto"/>
              </a:defRPr>
            </a:lvl1pPr>
            <a:lvl2pPr lvl="1" algn="r">
              <a:buNone/>
              <a:defRPr sz="1000">
                <a:solidFill>
                  <a:schemeClr val="lt2"/>
                </a:solidFill>
                <a:latin typeface="Roboto"/>
                <a:ea typeface="Roboto"/>
                <a:cs typeface="Roboto"/>
                <a:sym typeface="Roboto"/>
              </a:defRPr>
            </a:lvl2pPr>
            <a:lvl3pPr lvl="2" algn="r">
              <a:buNone/>
              <a:defRPr sz="1000">
                <a:solidFill>
                  <a:schemeClr val="lt2"/>
                </a:solidFill>
                <a:latin typeface="Roboto"/>
                <a:ea typeface="Roboto"/>
                <a:cs typeface="Roboto"/>
                <a:sym typeface="Roboto"/>
              </a:defRPr>
            </a:lvl3pPr>
            <a:lvl4pPr lvl="3" algn="r">
              <a:buNone/>
              <a:defRPr sz="1000">
                <a:solidFill>
                  <a:schemeClr val="lt2"/>
                </a:solidFill>
                <a:latin typeface="Roboto"/>
                <a:ea typeface="Roboto"/>
                <a:cs typeface="Roboto"/>
                <a:sym typeface="Roboto"/>
              </a:defRPr>
            </a:lvl4pPr>
            <a:lvl5pPr lvl="4" algn="r">
              <a:buNone/>
              <a:defRPr sz="1000">
                <a:solidFill>
                  <a:schemeClr val="lt2"/>
                </a:solidFill>
                <a:latin typeface="Roboto"/>
                <a:ea typeface="Roboto"/>
                <a:cs typeface="Roboto"/>
                <a:sym typeface="Roboto"/>
              </a:defRPr>
            </a:lvl5pPr>
            <a:lvl6pPr lvl="5" algn="r">
              <a:buNone/>
              <a:defRPr sz="1000">
                <a:solidFill>
                  <a:schemeClr val="lt2"/>
                </a:solidFill>
                <a:latin typeface="Roboto"/>
                <a:ea typeface="Roboto"/>
                <a:cs typeface="Roboto"/>
                <a:sym typeface="Roboto"/>
              </a:defRPr>
            </a:lvl6pPr>
            <a:lvl7pPr lvl="6" algn="r">
              <a:buNone/>
              <a:defRPr sz="1000">
                <a:solidFill>
                  <a:schemeClr val="lt2"/>
                </a:solidFill>
                <a:latin typeface="Roboto"/>
                <a:ea typeface="Roboto"/>
                <a:cs typeface="Roboto"/>
                <a:sym typeface="Roboto"/>
              </a:defRPr>
            </a:lvl7pPr>
            <a:lvl8pPr lvl="7" algn="r">
              <a:buNone/>
              <a:defRPr sz="1000">
                <a:solidFill>
                  <a:schemeClr val="lt2"/>
                </a:solidFill>
                <a:latin typeface="Roboto"/>
                <a:ea typeface="Roboto"/>
                <a:cs typeface="Roboto"/>
                <a:sym typeface="Roboto"/>
              </a:defRPr>
            </a:lvl8pPr>
            <a:lvl9pPr lvl="8" algn="r">
              <a:buNone/>
              <a:defRPr sz="1000">
                <a:solidFill>
                  <a:schemeClr val="lt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335605" y="1988418"/>
            <a:ext cx="7991177" cy="1077218"/>
          </a:xfrm>
          <a:prstGeom prst="rect">
            <a:avLst/>
          </a:prstGeom>
        </p:spPr>
        <p:txBody>
          <a:bodyPr wrap="square" lIns="0" tIns="0" rIns="0" bIns="0">
            <a:spAutoFit/>
          </a:bodyPr>
          <a:lstStyle>
            <a:lvl1pPr>
              <a:defRPr sz="7000" b="0" i="0">
                <a:solidFill>
                  <a:schemeClr val="tx1"/>
                </a:solidFill>
                <a:latin typeface="Arial"/>
                <a:cs typeface="Arial"/>
              </a:defRPr>
            </a:lvl1pPr>
          </a:lstStyle>
          <a:p>
            <a:endParaRPr/>
          </a:p>
        </p:txBody>
      </p:sp>
      <p:sp>
        <p:nvSpPr>
          <p:cNvPr id="3" name="Holder 3"/>
          <p:cNvSpPr>
            <a:spLocks noGrp="1"/>
          </p:cNvSpPr>
          <p:nvPr>
            <p:ph type="body" idx="1"/>
          </p:nvPr>
        </p:nvSpPr>
        <p:spPr>
          <a:xfrm>
            <a:off x="1762319" y="916989"/>
            <a:ext cx="5619363" cy="707886"/>
          </a:xfrm>
          <a:prstGeom prst="rect">
            <a:avLst/>
          </a:prstGeom>
        </p:spPr>
        <p:txBody>
          <a:bodyPr wrap="square" lIns="0" tIns="0" rIns="0" bIns="0">
            <a:spAutoFit/>
          </a:bodyPr>
          <a:lstStyle>
            <a:lvl1pPr>
              <a:defRPr sz="4600" b="0" i="0">
                <a:solidFill>
                  <a:schemeClr val="tx1"/>
                </a:solidFill>
                <a:latin typeface="Arial"/>
                <a:cs typeface="Arial"/>
              </a:defRPr>
            </a:lvl1pPr>
          </a:lstStyle>
          <a:p>
            <a:endParaRPr/>
          </a:p>
        </p:txBody>
      </p:sp>
      <p:sp>
        <p:nvSpPr>
          <p:cNvPr id="4" name="Holder 4"/>
          <p:cNvSpPr>
            <a:spLocks noGrp="1"/>
          </p:cNvSpPr>
          <p:nvPr>
            <p:ph type="ftr" sz="quarter" idx="5"/>
          </p:nvPr>
        </p:nvSpPr>
        <p:spPr>
          <a:xfrm>
            <a:off x="3108960" y="4783455"/>
            <a:ext cx="2926080" cy="215444"/>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4783455"/>
            <a:ext cx="2103120" cy="215444"/>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3/23/2021</a:t>
            </a:fld>
            <a:endParaRPr lang="en-US"/>
          </a:p>
        </p:txBody>
      </p:sp>
      <p:sp>
        <p:nvSpPr>
          <p:cNvPr id="6" name="Holder 6"/>
          <p:cNvSpPr>
            <a:spLocks noGrp="1"/>
          </p:cNvSpPr>
          <p:nvPr>
            <p:ph type="sldNum" sz="quarter" idx="7"/>
          </p:nvPr>
        </p:nvSpPr>
        <p:spPr>
          <a:xfrm>
            <a:off x="4460307" y="4925839"/>
            <a:ext cx="214758" cy="128240"/>
          </a:xfrm>
          <a:prstGeom prst="rect">
            <a:avLst/>
          </a:prstGeom>
        </p:spPr>
        <p:txBody>
          <a:bodyPr wrap="square" lIns="0" tIns="0" rIns="0" bIns="0">
            <a:spAutoFit/>
          </a:bodyPr>
          <a:lstStyle>
            <a:lvl1pPr>
              <a:defRPr sz="949" b="0" i="0">
                <a:solidFill>
                  <a:schemeClr val="tx1"/>
                </a:solidFill>
                <a:latin typeface="Arial"/>
                <a:cs typeface="Arial"/>
              </a:defRPr>
            </a:lvl1pPr>
          </a:lstStyle>
          <a:p>
            <a:pPr marL="13393">
              <a:lnSpc>
                <a:spcPts val="973"/>
              </a:lnSpc>
            </a:pPr>
            <a:fld id="{81D60167-4931-47E6-BA6A-407CBD079E47}" type="slidenum">
              <a:rPr lang="en-IN" spc="-3" smtClean="0"/>
              <a:pPr marL="13393">
                <a:lnSpc>
                  <a:spcPts val="973"/>
                </a:lnSpc>
              </a:pPr>
              <a:t>‹#›</a:t>
            </a:fld>
            <a:endParaRPr lang="en-IN" spc="-3" dirty="0"/>
          </a:p>
        </p:txBody>
      </p:sp>
    </p:spTree>
    <p:extLst>
      <p:ext uri="{BB962C8B-B14F-4D97-AF65-F5344CB8AC3E}">
        <p14:creationId xmlns:p14="http://schemas.microsoft.com/office/powerpoint/2010/main" val="173196966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Lst>
  <p:txStyles>
    <p:titleStyle>
      <a:lvl1pPr>
        <a:defRPr>
          <a:latin typeface="+mj-lt"/>
          <a:ea typeface="+mj-ea"/>
          <a:cs typeface="+mj-cs"/>
        </a:defRPr>
      </a:lvl1pPr>
    </p:titleStyle>
    <p:bodyStyle>
      <a:lvl1pPr marL="0">
        <a:defRPr>
          <a:latin typeface="+mn-lt"/>
          <a:ea typeface="+mn-ea"/>
          <a:cs typeface="+mn-cs"/>
        </a:defRPr>
      </a:lvl1pPr>
      <a:lvl2pPr marL="241082">
        <a:defRPr>
          <a:latin typeface="+mn-lt"/>
          <a:ea typeface="+mn-ea"/>
          <a:cs typeface="+mn-cs"/>
        </a:defRPr>
      </a:lvl2pPr>
      <a:lvl3pPr marL="482163">
        <a:defRPr>
          <a:latin typeface="+mn-lt"/>
          <a:ea typeface="+mn-ea"/>
          <a:cs typeface="+mn-cs"/>
        </a:defRPr>
      </a:lvl3pPr>
      <a:lvl4pPr marL="723245">
        <a:defRPr>
          <a:latin typeface="+mn-lt"/>
          <a:ea typeface="+mn-ea"/>
          <a:cs typeface="+mn-cs"/>
        </a:defRPr>
      </a:lvl4pPr>
      <a:lvl5pPr marL="964326">
        <a:defRPr>
          <a:latin typeface="+mn-lt"/>
          <a:ea typeface="+mn-ea"/>
          <a:cs typeface="+mn-cs"/>
        </a:defRPr>
      </a:lvl5pPr>
      <a:lvl6pPr marL="1205408">
        <a:defRPr>
          <a:latin typeface="+mn-lt"/>
          <a:ea typeface="+mn-ea"/>
          <a:cs typeface="+mn-cs"/>
        </a:defRPr>
      </a:lvl6pPr>
      <a:lvl7pPr marL="1446489">
        <a:defRPr>
          <a:latin typeface="+mn-lt"/>
          <a:ea typeface="+mn-ea"/>
          <a:cs typeface="+mn-cs"/>
        </a:defRPr>
      </a:lvl7pPr>
      <a:lvl8pPr marL="1687571">
        <a:defRPr>
          <a:latin typeface="+mn-lt"/>
          <a:ea typeface="+mn-ea"/>
          <a:cs typeface="+mn-cs"/>
        </a:defRPr>
      </a:lvl8pPr>
      <a:lvl9pPr marL="1928652">
        <a:defRPr>
          <a:latin typeface="+mn-lt"/>
          <a:ea typeface="+mn-ea"/>
          <a:cs typeface="+mn-cs"/>
        </a:defRPr>
      </a:lvl9pPr>
    </p:bodyStyle>
    <p:otherStyle>
      <a:lvl1pPr marL="0">
        <a:defRPr>
          <a:latin typeface="+mn-lt"/>
          <a:ea typeface="+mn-ea"/>
          <a:cs typeface="+mn-cs"/>
        </a:defRPr>
      </a:lvl1pPr>
      <a:lvl2pPr marL="241082">
        <a:defRPr>
          <a:latin typeface="+mn-lt"/>
          <a:ea typeface="+mn-ea"/>
          <a:cs typeface="+mn-cs"/>
        </a:defRPr>
      </a:lvl2pPr>
      <a:lvl3pPr marL="482163">
        <a:defRPr>
          <a:latin typeface="+mn-lt"/>
          <a:ea typeface="+mn-ea"/>
          <a:cs typeface="+mn-cs"/>
        </a:defRPr>
      </a:lvl3pPr>
      <a:lvl4pPr marL="723245">
        <a:defRPr>
          <a:latin typeface="+mn-lt"/>
          <a:ea typeface="+mn-ea"/>
          <a:cs typeface="+mn-cs"/>
        </a:defRPr>
      </a:lvl4pPr>
      <a:lvl5pPr marL="964326">
        <a:defRPr>
          <a:latin typeface="+mn-lt"/>
          <a:ea typeface="+mn-ea"/>
          <a:cs typeface="+mn-cs"/>
        </a:defRPr>
      </a:lvl5pPr>
      <a:lvl6pPr marL="1205408">
        <a:defRPr>
          <a:latin typeface="+mn-lt"/>
          <a:ea typeface="+mn-ea"/>
          <a:cs typeface="+mn-cs"/>
        </a:defRPr>
      </a:lvl6pPr>
      <a:lvl7pPr marL="1446489">
        <a:defRPr>
          <a:latin typeface="+mn-lt"/>
          <a:ea typeface="+mn-ea"/>
          <a:cs typeface="+mn-cs"/>
        </a:defRPr>
      </a:lvl7pPr>
      <a:lvl8pPr marL="1687571">
        <a:defRPr>
          <a:latin typeface="+mn-lt"/>
          <a:ea typeface="+mn-ea"/>
          <a:cs typeface="+mn-cs"/>
        </a:defRPr>
      </a:lvl8pPr>
      <a:lvl9pPr marL="1928652">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svg"/><Relationship Id="rId2" Type="http://schemas.openxmlformats.org/officeDocument/2006/relationships/hyperlink" Target="https://www.elastic.co/use-cases/" TargetMode="External"/><Relationship Id="rId16" Type="http://schemas.openxmlformats.org/officeDocument/2006/relationships/image" Target="../media/image27.svg"/><Relationship Id="rId1" Type="http://schemas.openxmlformats.org/officeDocument/2006/relationships/slideLayout" Target="../slideLayouts/slideLayout4.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5" Type="http://schemas.openxmlformats.org/officeDocument/2006/relationships/image" Target="../media/image26.png"/><Relationship Id="rId10" Type="http://schemas.openxmlformats.org/officeDocument/2006/relationships/image" Target="../media/image21.jpg"/><Relationship Id="rId4" Type="http://schemas.openxmlformats.org/officeDocument/2006/relationships/image" Target="../media/image15.png"/><Relationship Id="rId9" Type="http://schemas.openxmlformats.org/officeDocument/2006/relationships/image" Target="../media/image20.png"/><Relationship Id="rId14" Type="http://schemas.openxmlformats.org/officeDocument/2006/relationships/image" Target="../media/image25.sv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8.pn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8.pn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8.pn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8.png"/><Relationship Id="rId1" Type="http://schemas.openxmlformats.org/officeDocument/2006/relationships/slideLayout" Target="../slideLayouts/slideLayout16.xml"/><Relationship Id="rId4" Type="http://schemas.openxmlformats.org/officeDocument/2006/relationships/image" Target="../media/image34.png"/></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8.pn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image" Target="../media/image41.png"/><Relationship Id="rId4" Type="http://schemas.openxmlformats.org/officeDocument/2006/relationships/image" Target="../media/image40.png"/></Relationships>
</file>

<file path=ppt/slides/_rels/slide2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2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hyperlink" Target="https://demo.elastic.co/app/kibana#/dashboard/welcome_dashboard?" TargetMode="External"/><Relationship Id="rId1" Type="http://schemas.openxmlformats.org/officeDocument/2006/relationships/slideLayout" Target="../slideLayouts/slideLayout5.xml"/><Relationship Id="rId4" Type="http://schemas.openxmlformats.org/officeDocument/2006/relationships/image" Target="../media/image44.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hyperlink" Target="https://developer.mozilla.org/en-US/docs/Web/HTTP/Methods/PUT" TargetMode="Externa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hyperlink" Target="https://www.elastic.co/guide/en/elasticsearch/reference/current/search-search.html" TargetMode="Externa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5.xml"/><Relationship Id="rId5" Type="http://schemas.openxmlformats.org/officeDocument/2006/relationships/hyperlink" Target="ist441.ist.psu.edu:5601" TargetMode="External"/><Relationship Id="rId4" Type="http://schemas.openxmlformats.org/officeDocument/2006/relationships/image" Target="../media/image49.png"/></Relationships>
</file>

<file path=ppt/slides/_rels/slide35.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hyperlink" Target="http://www.elasticsearchtutorial.com/elasticsearch-in-5-minutes.html" TargetMode="External"/><Relationship Id="rId2" Type="http://schemas.openxmlformats.org/officeDocument/2006/relationships/hyperlink" Target="https://www.elastic.co/guide/en/elasticsearch/reference/6.1/analysis-tokenizers.html" TargetMode="Externa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hyperlink" Target="https://trends.google.com/trends/explore?date=all&amp;q=/m/02qd9s1,/m/0h64sgb" TargetMode="External"/><Relationship Id="rId7"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hyperlink" Target="https://db-engines.com/en/system/Elasticsearch" TargetMode="External"/><Relationship Id="rId5" Type="http://schemas.openxmlformats.org/officeDocument/2006/relationships/hyperlink" Target="https://db-engines.com/en/ranking/search+engine" TargetMode="External"/><Relationship Id="rId4" Type="http://schemas.openxmlformats.org/officeDocument/2006/relationships/hyperlink" Target="http://solr-vs-elasticsearch.com/"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1.xml"/><Relationship Id="rId5" Type="http://schemas.openxmlformats.org/officeDocument/2006/relationships/image" Target="../media/image5.jpg"/><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11.xml"/><Relationship Id="rId5" Type="http://schemas.openxmlformats.org/officeDocument/2006/relationships/image" Target="../media/image9.jpg"/><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11.xml"/><Relationship Id="rId5" Type="http://schemas.openxmlformats.org/officeDocument/2006/relationships/image" Target="../media/image13.png"/><Relationship Id="rId4" Type="http://schemas.openxmlformats.org/officeDocument/2006/relationships/image" Target="../media/image12.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3"/>
          <p:cNvSpPr txBox="1">
            <a:spLocks noGrp="1"/>
          </p:cNvSpPr>
          <p:nvPr>
            <p:ph type="ctrTitle"/>
          </p:nvPr>
        </p:nvSpPr>
        <p:spPr>
          <a:xfrm>
            <a:off x="390525" y="1819275"/>
            <a:ext cx="8222100" cy="933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GB"/>
              <a:t>Indexing with ElasticSearch</a:t>
            </a:r>
            <a:endParaRPr/>
          </a:p>
        </p:txBody>
      </p:sp>
      <p:sp>
        <p:nvSpPr>
          <p:cNvPr id="68" name="Google Shape;68;p13"/>
          <p:cNvSpPr txBox="1">
            <a:spLocks noGrp="1"/>
          </p:cNvSpPr>
          <p:nvPr>
            <p:ph type="subTitle" idx="1"/>
          </p:nvPr>
        </p:nvSpPr>
        <p:spPr>
          <a:xfrm>
            <a:off x="390525" y="2789130"/>
            <a:ext cx="8222100" cy="432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IST 441 - Spring 2021</a:t>
            </a:r>
          </a:p>
          <a:p>
            <a:pPr marL="0" lvl="0" indent="0" algn="l" rtl="0">
              <a:spcBef>
                <a:spcPts val="0"/>
              </a:spcBef>
              <a:spcAft>
                <a:spcPts val="0"/>
              </a:spcAft>
              <a:buNone/>
            </a:pPr>
            <a:endParaRPr lang="en-GB" dirty="0"/>
          </a:p>
          <a:p>
            <a:pPr marL="0" lvl="0" indent="0" algn="l" rtl="0">
              <a:spcBef>
                <a:spcPts val="0"/>
              </a:spcBef>
              <a:spcAft>
                <a:spcPts val="0"/>
              </a:spcAft>
              <a:buNone/>
            </a:pPr>
            <a:endParaRPr lang="en-GB" dirty="0"/>
          </a:p>
          <a:p>
            <a:pPr marL="0" lvl="0" indent="0" algn="l" rtl="0">
              <a:spcBef>
                <a:spcPts val="0"/>
              </a:spcBef>
              <a:spcAft>
                <a:spcPts val="0"/>
              </a:spcAft>
              <a:buNone/>
            </a:pPr>
            <a:r>
              <a:rPr lang="en-GB" dirty="0"/>
              <a:t>Shaurya Rohatgi</a:t>
            </a:r>
          </a:p>
          <a:p>
            <a:pPr marL="0" lvl="0" indent="0" algn="l" rtl="0">
              <a:spcBef>
                <a:spcPts val="0"/>
              </a:spcBef>
              <a:spcAft>
                <a:spcPts val="0"/>
              </a:spcAft>
              <a:buNone/>
            </a:pPr>
            <a:r>
              <a:rPr lang="en-GB" dirty="0"/>
              <a:t>IST, PhD Student</a:t>
            </a:r>
          </a:p>
          <a:p>
            <a:pPr marL="0" indent="0"/>
            <a:endParaRPr lang="en-US" spc="-30" dirty="0">
              <a:solidFill>
                <a:srgbClr val="4C4C4C"/>
              </a:solidFill>
              <a:latin typeface="Arial"/>
              <a:cs typeface="Arial"/>
            </a:endParaRPr>
          </a:p>
          <a:p>
            <a:pPr marL="0" indent="0"/>
            <a:endParaRPr lang="en-US" spc="-30" dirty="0">
              <a:solidFill>
                <a:srgbClr val="4C4C4C"/>
              </a:solidFill>
              <a:latin typeface="Arial"/>
              <a:cs typeface="Arial"/>
            </a:endParaRPr>
          </a:p>
          <a:p>
            <a:pPr marL="0" indent="0"/>
            <a:r>
              <a:rPr lang="en-US" sz="1200" spc="-30" dirty="0">
                <a:solidFill>
                  <a:schemeClr val="bg1"/>
                </a:solidFill>
                <a:latin typeface="Arial"/>
                <a:cs typeface="Arial"/>
              </a:rPr>
              <a:t>Credits and Thanks to Ruslan</a:t>
            </a:r>
            <a:r>
              <a:rPr lang="en-US" sz="1200" spc="-110" dirty="0">
                <a:solidFill>
                  <a:schemeClr val="bg1"/>
                </a:solidFill>
                <a:latin typeface="Arial"/>
                <a:cs typeface="Arial"/>
              </a:rPr>
              <a:t> </a:t>
            </a:r>
            <a:r>
              <a:rPr lang="en-US" sz="1200" spc="-25" dirty="0">
                <a:solidFill>
                  <a:schemeClr val="bg1"/>
                </a:solidFill>
                <a:latin typeface="Arial"/>
                <a:cs typeface="Arial"/>
              </a:rPr>
              <a:t>Zavacky</a:t>
            </a:r>
            <a:endParaRPr lang="en-US" sz="1200" dirty="0">
              <a:solidFill>
                <a:schemeClr val="bg1"/>
              </a:solidFill>
              <a:latin typeface="Arial"/>
              <a:cs typeface="Arial"/>
            </a:endParaRPr>
          </a:p>
          <a:p>
            <a:pPr marL="0" lvl="0" indent="0" algn="l" rtl="0">
              <a:spcBef>
                <a:spcPts val="0"/>
              </a:spcBef>
              <a:spcAft>
                <a:spcPts val="0"/>
              </a:spcAft>
              <a:buNone/>
            </a:pP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2FFC65-1049-4F2E-8686-F1D47DECBBB1}"/>
              </a:ext>
            </a:extLst>
          </p:cNvPr>
          <p:cNvSpPr>
            <a:spLocks noGrp="1"/>
          </p:cNvSpPr>
          <p:nvPr>
            <p:ph type="title"/>
          </p:nvPr>
        </p:nvSpPr>
        <p:spPr/>
        <p:txBody>
          <a:bodyPr/>
          <a:lstStyle/>
          <a:p>
            <a:r>
              <a:rPr lang="en-IN"/>
              <a:t>ElasticSearch </a:t>
            </a:r>
            <a:r>
              <a:rPr lang="en-IN" dirty="0"/>
              <a:t>Success Stories</a:t>
            </a:r>
          </a:p>
        </p:txBody>
      </p:sp>
      <p:sp>
        <p:nvSpPr>
          <p:cNvPr id="4" name="Text Placeholder 3">
            <a:extLst>
              <a:ext uri="{FF2B5EF4-FFF2-40B4-BE49-F238E27FC236}">
                <a16:creationId xmlns:a16="http://schemas.microsoft.com/office/drawing/2014/main" id="{ED555DF4-E99B-4A88-A8AF-8D3FD1AC2966}"/>
              </a:ext>
            </a:extLst>
          </p:cNvPr>
          <p:cNvSpPr>
            <a:spLocks noGrp="1"/>
          </p:cNvSpPr>
          <p:nvPr>
            <p:ph type="body" idx="2"/>
          </p:nvPr>
        </p:nvSpPr>
        <p:spPr>
          <a:xfrm>
            <a:off x="583050" y="4571875"/>
            <a:ext cx="3999900" cy="571625"/>
          </a:xfrm>
        </p:spPr>
        <p:txBody>
          <a:bodyPr/>
          <a:lstStyle/>
          <a:p>
            <a:pPr marL="139700" indent="0">
              <a:buNone/>
            </a:pPr>
            <a:r>
              <a:rPr lang="en-IN" sz="1000" dirty="0"/>
              <a:t>Source:</a:t>
            </a:r>
          </a:p>
          <a:p>
            <a:pPr marL="139700" indent="0">
              <a:buNone/>
            </a:pPr>
            <a:r>
              <a:rPr lang="en-IN" sz="1000" dirty="0">
                <a:hlinkClick r:id="rId2"/>
              </a:rPr>
              <a:t>https://www.elastic.co/use-cases/</a:t>
            </a:r>
            <a:endParaRPr lang="en-IN" sz="1000" dirty="0"/>
          </a:p>
        </p:txBody>
      </p:sp>
      <p:sp>
        <p:nvSpPr>
          <p:cNvPr id="13" name="object 4">
            <a:extLst>
              <a:ext uri="{FF2B5EF4-FFF2-40B4-BE49-F238E27FC236}">
                <a16:creationId xmlns:a16="http://schemas.microsoft.com/office/drawing/2014/main" id="{469A592A-8CEB-4984-9E5D-CE1D4E15FCBD}"/>
              </a:ext>
            </a:extLst>
          </p:cNvPr>
          <p:cNvSpPr/>
          <p:nvPr/>
        </p:nvSpPr>
        <p:spPr>
          <a:xfrm>
            <a:off x="701995" y="2245128"/>
            <a:ext cx="606589" cy="630025"/>
          </a:xfrm>
          <a:prstGeom prst="rect">
            <a:avLst/>
          </a:prstGeom>
          <a:blipFill>
            <a:blip r:embed="rId3" cstate="print"/>
            <a:stretch>
              <a:fillRect/>
            </a:stretch>
          </a:blipFill>
        </p:spPr>
        <p:txBody>
          <a:bodyPr wrap="square" lIns="0" tIns="0" rIns="0" bIns="0" rtlCol="0"/>
          <a:lstStyle/>
          <a:p>
            <a:endParaRPr/>
          </a:p>
        </p:txBody>
      </p:sp>
      <p:sp>
        <p:nvSpPr>
          <p:cNvPr id="14" name="object 5">
            <a:extLst>
              <a:ext uri="{FF2B5EF4-FFF2-40B4-BE49-F238E27FC236}">
                <a16:creationId xmlns:a16="http://schemas.microsoft.com/office/drawing/2014/main" id="{346CFF85-AB81-417F-9F3E-763CFFD9A8A6}"/>
              </a:ext>
            </a:extLst>
          </p:cNvPr>
          <p:cNvSpPr/>
          <p:nvPr/>
        </p:nvSpPr>
        <p:spPr>
          <a:xfrm>
            <a:off x="537057" y="3626053"/>
            <a:ext cx="876184" cy="378015"/>
          </a:xfrm>
          <a:prstGeom prst="rect">
            <a:avLst/>
          </a:prstGeom>
          <a:blipFill>
            <a:blip r:embed="rId4" cstate="print"/>
            <a:stretch>
              <a:fillRect/>
            </a:stretch>
          </a:blipFill>
        </p:spPr>
        <p:txBody>
          <a:bodyPr wrap="square" lIns="0" tIns="0" rIns="0" bIns="0" rtlCol="0"/>
          <a:lstStyle/>
          <a:p>
            <a:endParaRPr/>
          </a:p>
        </p:txBody>
      </p:sp>
      <p:sp>
        <p:nvSpPr>
          <p:cNvPr id="15" name="object 6">
            <a:extLst>
              <a:ext uri="{FF2B5EF4-FFF2-40B4-BE49-F238E27FC236}">
                <a16:creationId xmlns:a16="http://schemas.microsoft.com/office/drawing/2014/main" id="{0FBB16D9-6A86-4983-B3AE-31129A40A5BD}"/>
              </a:ext>
            </a:extLst>
          </p:cNvPr>
          <p:cNvSpPr/>
          <p:nvPr/>
        </p:nvSpPr>
        <p:spPr>
          <a:xfrm>
            <a:off x="355600" y="1825430"/>
            <a:ext cx="1239100" cy="436517"/>
          </a:xfrm>
          <a:prstGeom prst="rect">
            <a:avLst/>
          </a:prstGeom>
          <a:blipFill>
            <a:blip r:embed="rId5" cstate="print"/>
            <a:stretch>
              <a:fillRect/>
            </a:stretch>
          </a:blipFill>
        </p:spPr>
        <p:txBody>
          <a:bodyPr wrap="square" lIns="0" tIns="0" rIns="0" bIns="0" rtlCol="0"/>
          <a:lstStyle/>
          <a:p>
            <a:endParaRPr/>
          </a:p>
        </p:txBody>
      </p:sp>
      <p:sp>
        <p:nvSpPr>
          <p:cNvPr id="16" name="object 7">
            <a:extLst>
              <a:ext uri="{FF2B5EF4-FFF2-40B4-BE49-F238E27FC236}">
                <a16:creationId xmlns:a16="http://schemas.microsoft.com/office/drawing/2014/main" id="{F2607EEA-E5F4-4854-B7FE-ECF8DF5CCB5F}"/>
              </a:ext>
            </a:extLst>
          </p:cNvPr>
          <p:cNvSpPr/>
          <p:nvPr/>
        </p:nvSpPr>
        <p:spPr>
          <a:xfrm>
            <a:off x="1854507" y="2418739"/>
            <a:ext cx="1762873" cy="866806"/>
          </a:xfrm>
          <a:prstGeom prst="rect">
            <a:avLst/>
          </a:prstGeom>
          <a:blipFill>
            <a:blip r:embed="rId6" cstate="print"/>
            <a:stretch>
              <a:fillRect/>
            </a:stretch>
          </a:blipFill>
        </p:spPr>
        <p:txBody>
          <a:bodyPr wrap="square" lIns="0" tIns="0" rIns="0" bIns="0" rtlCol="0"/>
          <a:lstStyle/>
          <a:p>
            <a:endParaRPr/>
          </a:p>
        </p:txBody>
      </p:sp>
      <p:sp>
        <p:nvSpPr>
          <p:cNvPr id="17" name="object 8">
            <a:extLst>
              <a:ext uri="{FF2B5EF4-FFF2-40B4-BE49-F238E27FC236}">
                <a16:creationId xmlns:a16="http://schemas.microsoft.com/office/drawing/2014/main" id="{D19121BB-3E72-43F3-9F87-566DE4396436}"/>
              </a:ext>
            </a:extLst>
          </p:cNvPr>
          <p:cNvSpPr/>
          <p:nvPr/>
        </p:nvSpPr>
        <p:spPr>
          <a:xfrm>
            <a:off x="298569" y="2947118"/>
            <a:ext cx="1353159" cy="378015"/>
          </a:xfrm>
          <a:prstGeom prst="rect">
            <a:avLst/>
          </a:prstGeom>
          <a:blipFill>
            <a:blip r:embed="rId7" cstate="print"/>
            <a:stretch>
              <a:fillRect/>
            </a:stretch>
          </a:blipFill>
        </p:spPr>
        <p:txBody>
          <a:bodyPr wrap="square" lIns="0" tIns="0" rIns="0" bIns="0" rtlCol="0"/>
          <a:lstStyle/>
          <a:p>
            <a:endParaRPr/>
          </a:p>
        </p:txBody>
      </p:sp>
      <p:sp>
        <p:nvSpPr>
          <p:cNvPr id="18" name="object 9">
            <a:extLst>
              <a:ext uri="{FF2B5EF4-FFF2-40B4-BE49-F238E27FC236}">
                <a16:creationId xmlns:a16="http://schemas.microsoft.com/office/drawing/2014/main" id="{372681B8-E3A3-43EE-9186-C8F19D95B0DF}"/>
              </a:ext>
            </a:extLst>
          </p:cNvPr>
          <p:cNvSpPr/>
          <p:nvPr/>
        </p:nvSpPr>
        <p:spPr>
          <a:xfrm>
            <a:off x="2247900" y="1937118"/>
            <a:ext cx="767309" cy="409516"/>
          </a:xfrm>
          <a:prstGeom prst="rect">
            <a:avLst/>
          </a:prstGeom>
          <a:blipFill>
            <a:blip r:embed="rId8" cstate="print"/>
            <a:stretch>
              <a:fillRect/>
            </a:stretch>
          </a:blipFill>
        </p:spPr>
        <p:txBody>
          <a:bodyPr wrap="square" lIns="0" tIns="0" rIns="0" bIns="0" rtlCol="0"/>
          <a:lstStyle/>
          <a:p>
            <a:endParaRPr/>
          </a:p>
        </p:txBody>
      </p:sp>
      <p:sp>
        <p:nvSpPr>
          <p:cNvPr id="19" name="object 11">
            <a:extLst>
              <a:ext uri="{FF2B5EF4-FFF2-40B4-BE49-F238E27FC236}">
                <a16:creationId xmlns:a16="http://schemas.microsoft.com/office/drawing/2014/main" id="{0A6B40A5-A437-4582-BB9A-E27AA8390B25}"/>
              </a:ext>
            </a:extLst>
          </p:cNvPr>
          <p:cNvSpPr/>
          <p:nvPr/>
        </p:nvSpPr>
        <p:spPr>
          <a:xfrm>
            <a:off x="2631554" y="3435427"/>
            <a:ext cx="673987" cy="436517"/>
          </a:xfrm>
          <a:prstGeom prst="rect">
            <a:avLst/>
          </a:prstGeom>
          <a:blipFill>
            <a:blip r:embed="rId9" cstate="print"/>
            <a:stretch>
              <a:fillRect/>
            </a:stretch>
          </a:blipFill>
        </p:spPr>
        <p:txBody>
          <a:bodyPr wrap="square" lIns="0" tIns="0" rIns="0" bIns="0" rtlCol="0"/>
          <a:lstStyle/>
          <a:p>
            <a:endParaRPr/>
          </a:p>
        </p:txBody>
      </p:sp>
      <p:sp>
        <p:nvSpPr>
          <p:cNvPr id="20" name="object 12">
            <a:extLst>
              <a:ext uri="{FF2B5EF4-FFF2-40B4-BE49-F238E27FC236}">
                <a16:creationId xmlns:a16="http://schemas.microsoft.com/office/drawing/2014/main" id="{905C33A1-35E1-490E-A8A2-1545F246008D}"/>
              </a:ext>
            </a:extLst>
          </p:cNvPr>
          <p:cNvSpPr/>
          <p:nvPr/>
        </p:nvSpPr>
        <p:spPr>
          <a:xfrm>
            <a:off x="3765550" y="2173236"/>
            <a:ext cx="1788659" cy="279011"/>
          </a:xfrm>
          <a:prstGeom prst="rect">
            <a:avLst/>
          </a:prstGeom>
          <a:blipFill>
            <a:blip r:embed="rId10" cstate="print"/>
            <a:stretch>
              <a:fillRect/>
            </a:stretch>
          </a:blipFill>
        </p:spPr>
        <p:txBody>
          <a:bodyPr wrap="square" lIns="0" tIns="0" rIns="0" bIns="0" rtlCol="0"/>
          <a:lstStyle/>
          <a:p>
            <a:endParaRPr/>
          </a:p>
        </p:txBody>
      </p:sp>
      <p:sp>
        <p:nvSpPr>
          <p:cNvPr id="23" name="AutoShape 6" descr="Facebook">
            <a:extLst>
              <a:ext uri="{FF2B5EF4-FFF2-40B4-BE49-F238E27FC236}">
                <a16:creationId xmlns:a16="http://schemas.microsoft.com/office/drawing/2014/main" id="{4DEA7828-1BDF-4DB5-A7A5-D91E5D033C6D}"/>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pic>
        <p:nvPicPr>
          <p:cNvPr id="26" name="Graphic 25">
            <a:extLst>
              <a:ext uri="{FF2B5EF4-FFF2-40B4-BE49-F238E27FC236}">
                <a16:creationId xmlns:a16="http://schemas.microsoft.com/office/drawing/2014/main" id="{CE8ACA94-D52C-4D54-A574-C0F7D003A4CF}"/>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3960525" y="2718003"/>
            <a:ext cx="1244850" cy="1244850"/>
          </a:xfrm>
          <a:prstGeom prst="rect">
            <a:avLst/>
          </a:prstGeom>
        </p:spPr>
      </p:pic>
      <p:pic>
        <p:nvPicPr>
          <p:cNvPr id="28" name="Graphic 27">
            <a:extLst>
              <a:ext uri="{FF2B5EF4-FFF2-40B4-BE49-F238E27FC236}">
                <a16:creationId xmlns:a16="http://schemas.microsoft.com/office/drawing/2014/main" id="{590D9A84-67F1-4CF6-B65B-A94C0A6CA218}"/>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5679823" y="2822883"/>
            <a:ext cx="2881127" cy="531900"/>
          </a:xfrm>
          <a:prstGeom prst="rect">
            <a:avLst/>
          </a:prstGeom>
        </p:spPr>
      </p:pic>
      <p:pic>
        <p:nvPicPr>
          <p:cNvPr id="30" name="Graphic 29">
            <a:extLst>
              <a:ext uri="{FF2B5EF4-FFF2-40B4-BE49-F238E27FC236}">
                <a16:creationId xmlns:a16="http://schemas.microsoft.com/office/drawing/2014/main" id="{1CA56424-533A-4888-9114-3A86763066B6}"/>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5820790" y="3653685"/>
            <a:ext cx="2599191" cy="555533"/>
          </a:xfrm>
          <a:prstGeom prst="rect">
            <a:avLst/>
          </a:prstGeom>
        </p:spPr>
      </p:pic>
    </p:spTree>
    <p:extLst>
      <p:ext uri="{BB962C8B-B14F-4D97-AF65-F5344CB8AC3E}">
        <p14:creationId xmlns:p14="http://schemas.microsoft.com/office/powerpoint/2010/main" val="37827902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2386845-8D32-4163-9007-9A9B28B46AD5}"/>
              </a:ext>
            </a:extLst>
          </p:cNvPr>
          <p:cNvSpPr>
            <a:spLocks noGrp="1"/>
          </p:cNvSpPr>
          <p:nvPr>
            <p:ph type="ctrTitle"/>
          </p:nvPr>
        </p:nvSpPr>
        <p:spPr/>
        <p:txBody>
          <a:bodyPr/>
          <a:lstStyle/>
          <a:p>
            <a:r>
              <a:rPr lang="en-IN" dirty="0"/>
              <a:t>GITHUB - Search</a:t>
            </a:r>
          </a:p>
        </p:txBody>
      </p:sp>
      <p:sp>
        <p:nvSpPr>
          <p:cNvPr id="6" name="Subtitle 5">
            <a:extLst>
              <a:ext uri="{FF2B5EF4-FFF2-40B4-BE49-F238E27FC236}">
                <a16:creationId xmlns:a16="http://schemas.microsoft.com/office/drawing/2014/main" id="{2669F7D3-7479-4309-9130-2239A4BD8F4C}"/>
              </a:ext>
            </a:extLst>
          </p:cNvPr>
          <p:cNvSpPr>
            <a:spLocks noGrp="1"/>
          </p:cNvSpPr>
          <p:nvPr>
            <p:ph type="subTitle" idx="1"/>
          </p:nvPr>
        </p:nvSpPr>
        <p:spPr/>
        <p:txBody>
          <a:bodyPr/>
          <a:lstStyle/>
          <a:p>
            <a:r>
              <a:rPr lang="en-IN" dirty="0"/>
              <a:t>An Exhibition of </a:t>
            </a:r>
            <a:r>
              <a:rPr lang="en-IN" dirty="0" err="1"/>
              <a:t>ElasticSearch</a:t>
            </a:r>
            <a:r>
              <a:rPr lang="en-IN" dirty="0"/>
              <a:t> capabilities</a:t>
            </a:r>
          </a:p>
        </p:txBody>
      </p:sp>
    </p:spTree>
    <p:extLst>
      <p:ext uri="{BB962C8B-B14F-4D97-AF65-F5344CB8AC3E}">
        <p14:creationId xmlns:p14="http://schemas.microsoft.com/office/powerpoint/2010/main" val="32947502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819424" y="1332756"/>
            <a:ext cx="5505152" cy="3623221"/>
          </a:xfrm>
          <a:prstGeom prst="rect">
            <a:avLst/>
          </a:prstGeom>
          <a:blipFill>
            <a:blip r:embed="rId2" cstate="print"/>
            <a:stretch>
              <a:fillRect/>
            </a:stretch>
          </a:blipFill>
        </p:spPr>
        <p:txBody>
          <a:bodyPr wrap="square" lIns="0" tIns="0" rIns="0" bIns="0" rtlCol="0"/>
          <a:lstStyle/>
          <a:p>
            <a:pPr defTabSz="482163">
              <a:buClrTx/>
            </a:pPr>
            <a:endParaRPr sz="949" kern="1200">
              <a:solidFill>
                <a:prstClr val="black"/>
              </a:solidFill>
              <a:latin typeface="Calibri"/>
              <a:ea typeface="+mn-ea"/>
              <a:cs typeface="+mn-cs"/>
            </a:endParaRPr>
          </a:p>
        </p:txBody>
      </p:sp>
      <p:sp>
        <p:nvSpPr>
          <p:cNvPr id="3" name="object 3"/>
          <p:cNvSpPr txBox="1">
            <a:spLocks noGrp="1"/>
          </p:cNvSpPr>
          <p:nvPr>
            <p:ph type="title"/>
          </p:nvPr>
        </p:nvSpPr>
        <p:spPr>
          <a:xfrm>
            <a:off x="2374613" y="43338"/>
            <a:ext cx="4394746" cy="597094"/>
          </a:xfrm>
          <a:prstGeom prst="rect">
            <a:avLst/>
          </a:prstGeom>
        </p:spPr>
        <p:txBody>
          <a:bodyPr vert="horz" wrap="square" lIns="0" tIns="8706" rIns="0" bIns="0" rtlCol="0">
            <a:spAutoFit/>
          </a:bodyPr>
          <a:lstStyle/>
          <a:p>
            <a:pPr marL="6697">
              <a:spcBef>
                <a:spcPts val="69"/>
              </a:spcBef>
            </a:pPr>
            <a:r>
              <a:rPr sz="3823" spc="21" dirty="0">
                <a:solidFill>
                  <a:srgbClr val="85C150"/>
                </a:solidFill>
              </a:rPr>
              <a:t>Unstructured</a:t>
            </a:r>
            <a:r>
              <a:rPr sz="3823" spc="-156" dirty="0">
                <a:solidFill>
                  <a:srgbClr val="85C150"/>
                </a:solidFill>
              </a:rPr>
              <a:t> </a:t>
            </a:r>
            <a:r>
              <a:rPr sz="3823" spc="-16" dirty="0">
                <a:solidFill>
                  <a:srgbClr val="85C150"/>
                </a:solidFill>
              </a:rPr>
              <a:t>search</a:t>
            </a:r>
            <a:endParaRPr sz="3823"/>
          </a:p>
        </p:txBody>
      </p:sp>
      <p:sp>
        <p:nvSpPr>
          <p:cNvPr id="4" name="object 4"/>
          <p:cNvSpPr/>
          <p:nvPr/>
        </p:nvSpPr>
        <p:spPr>
          <a:xfrm>
            <a:off x="3380134" y="663350"/>
            <a:ext cx="534562" cy="1041652"/>
          </a:xfrm>
          <a:prstGeom prst="rect">
            <a:avLst/>
          </a:prstGeom>
          <a:blipFill>
            <a:blip r:embed="rId3" cstate="print"/>
            <a:stretch>
              <a:fillRect/>
            </a:stretch>
          </a:blipFill>
        </p:spPr>
        <p:txBody>
          <a:bodyPr wrap="square" lIns="0" tIns="0" rIns="0" bIns="0" rtlCol="0"/>
          <a:lstStyle/>
          <a:p>
            <a:pPr defTabSz="482163">
              <a:buClrTx/>
            </a:pPr>
            <a:endParaRPr sz="949" kern="1200">
              <a:solidFill>
                <a:prstClr val="black"/>
              </a:solidFill>
              <a:latin typeface="Calibri"/>
              <a:ea typeface="+mn-ea"/>
              <a:cs typeface="+mn-c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819424" y="1332756"/>
            <a:ext cx="5505152" cy="3623221"/>
          </a:xfrm>
          <a:prstGeom prst="rect">
            <a:avLst/>
          </a:prstGeom>
          <a:blipFill>
            <a:blip r:embed="rId2" cstate="print"/>
            <a:stretch>
              <a:fillRect/>
            </a:stretch>
          </a:blipFill>
        </p:spPr>
        <p:txBody>
          <a:bodyPr wrap="square" lIns="0" tIns="0" rIns="0" bIns="0" rtlCol="0"/>
          <a:lstStyle/>
          <a:p>
            <a:pPr defTabSz="482163">
              <a:buClrTx/>
            </a:pPr>
            <a:endParaRPr sz="949" kern="1200">
              <a:solidFill>
                <a:prstClr val="black"/>
              </a:solidFill>
              <a:latin typeface="Calibri"/>
              <a:ea typeface="+mn-ea"/>
              <a:cs typeface="+mn-cs"/>
            </a:endParaRPr>
          </a:p>
        </p:txBody>
      </p:sp>
      <p:sp>
        <p:nvSpPr>
          <p:cNvPr id="3" name="object 3"/>
          <p:cNvSpPr txBox="1">
            <a:spLocks noGrp="1"/>
          </p:cNvSpPr>
          <p:nvPr>
            <p:ph type="title"/>
          </p:nvPr>
        </p:nvSpPr>
        <p:spPr>
          <a:xfrm>
            <a:off x="2651485" y="43338"/>
            <a:ext cx="3841216" cy="597094"/>
          </a:xfrm>
          <a:prstGeom prst="rect">
            <a:avLst/>
          </a:prstGeom>
        </p:spPr>
        <p:txBody>
          <a:bodyPr vert="horz" wrap="square" lIns="0" tIns="8706" rIns="0" bIns="0" rtlCol="0">
            <a:spAutoFit/>
          </a:bodyPr>
          <a:lstStyle/>
          <a:p>
            <a:pPr marL="6697">
              <a:spcBef>
                <a:spcPts val="69"/>
              </a:spcBef>
            </a:pPr>
            <a:r>
              <a:rPr sz="3823" spc="16" dirty="0">
                <a:solidFill>
                  <a:srgbClr val="85C150"/>
                </a:solidFill>
              </a:rPr>
              <a:t>Structured</a:t>
            </a:r>
            <a:r>
              <a:rPr sz="3823" spc="-169" dirty="0">
                <a:solidFill>
                  <a:srgbClr val="85C150"/>
                </a:solidFill>
              </a:rPr>
              <a:t> </a:t>
            </a:r>
            <a:r>
              <a:rPr sz="3823" spc="-16" dirty="0">
                <a:solidFill>
                  <a:srgbClr val="85C150"/>
                </a:solidFill>
              </a:rPr>
              <a:t>search</a:t>
            </a:r>
            <a:endParaRPr sz="3823"/>
          </a:p>
        </p:txBody>
      </p:sp>
      <p:sp>
        <p:nvSpPr>
          <p:cNvPr id="4" name="object 4"/>
          <p:cNvSpPr/>
          <p:nvPr/>
        </p:nvSpPr>
        <p:spPr>
          <a:xfrm>
            <a:off x="2891459" y="765169"/>
            <a:ext cx="832805" cy="2569811"/>
          </a:xfrm>
          <a:prstGeom prst="rect">
            <a:avLst/>
          </a:prstGeom>
          <a:blipFill>
            <a:blip r:embed="rId3" cstate="print"/>
            <a:stretch>
              <a:fillRect/>
            </a:stretch>
          </a:blipFill>
        </p:spPr>
        <p:txBody>
          <a:bodyPr wrap="square" lIns="0" tIns="0" rIns="0" bIns="0" rtlCol="0"/>
          <a:lstStyle/>
          <a:p>
            <a:pPr defTabSz="482163">
              <a:buClrTx/>
            </a:pPr>
            <a:endParaRPr sz="949" kern="1200">
              <a:solidFill>
                <a:prstClr val="black"/>
              </a:solidFill>
              <a:latin typeface="Calibri"/>
              <a:ea typeface="+mn-ea"/>
              <a:cs typeface="+mn-c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819424" y="1332756"/>
            <a:ext cx="5505152" cy="3623221"/>
          </a:xfrm>
          <a:prstGeom prst="rect">
            <a:avLst/>
          </a:prstGeom>
          <a:blipFill>
            <a:blip r:embed="rId2" cstate="print"/>
            <a:stretch>
              <a:fillRect/>
            </a:stretch>
          </a:blipFill>
        </p:spPr>
        <p:txBody>
          <a:bodyPr wrap="square" lIns="0" tIns="0" rIns="0" bIns="0" rtlCol="0"/>
          <a:lstStyle/>
          <a:p>
            <a:pPr defTabSz="482163">
              <a:buClrTx/>
            </a:pPr>
            <a:endParaRPr sz="949" kern="1200">
              <a:solidFill>
                <a:prstClr val="black"/>
              </a:solidFill>
              <a:latin typeface="Calibri"/>
              <a:ea typeface="+mn-ea"/>
              <a:cs typeface="+mn-cs"/>
            </a:endParaRPr>
          </a:p>
        </p:txBody>
      </p:sp>
      <p:sp>
        <p:nvSpPr>
          <p:cNvPr id="3" name="object 3"/>
          <p:cNvSpPr txBox="1">
            <a:spLocks noGrp="1"/>
          </p:cNvSpPr>
          <p:nvPr>
            <p:ph type="title"/>
          </p:nvPr>
        </p:nvSpPr>
        <p:spPr>
          <a:xfrm>
            <a:off x="3330568" y="43338"/>
            <a:ext cx="2481337" cy="597094"/>
          </a:xfrm>
          <a:prstGeom prst="rect">
            <a:avLst/>
          </a:prstGeom>
        </p:spPr>
        <p:txBody>
          <a:bodyPr vert="horz" wrap="square" lIns="0" tIns="8706" rIns="0" bIns="0" rtlCol="0">
            <a:spAutoFit/>
          </a:bodyPr>
          <a:lstStyle/>
          <a:p>
            <a:pPr marL="6697">
              <a:spcBef>
                <a:spcPts val="69"/>
              </a:spcBef>
            </a:pPr>
            <a:r>
              <a:rPr sz="3823" spc="-179" dirty="0">
                <a:solidFill>
                  <a:srgbClr val="85C150"/>
                </a:solidFill>
              </a:rPr>
              <a:t>E</a:t>
            </a:r>
            <a:r>
              <a:rPr sz="3823" spc="-156" dirty="0">
                <a:solidFill>
                  <a:srgbClr val="85C150"/>
                </a:solidFill>
              </a:rPr>
              <a:t>n</a:t>
            </a:r>
            <a:r>
              <a:rPr sz="3823" spc="26" dirty="0">
                <a:solidFill>
                  <a:srgbClr val="85C150"/>
                </a:solidFill>
              </a:rPr>
              <a:t>ric</a:t>
            </a:r>
            <a:r>
              <a:rPr sz="3823" spc="42" dirty="0">
                <a:solidFill>
                  <a:srgbClr val="85C150"/>
                </a:solidFill>
              </a:rPr>
              <a:t>h</a:t>
            </a:r>
            <a:r>
              <a:rPr sz="3823" spc="24" dirty="0">
                <a:solidFill>
                  <a:srgbClr val="85C150"/>
                </a:solidFill>
              </a:rPr>
              <a:t>me</a:t>
            </a:r>
            <a:r>
              <a:rPr sz="3823" spc="16" dirty="0">
                <a:solidFill>
                  <a:srgbClr val="85C150"/>
                </a:solidFill>
              </a:rPr>
              <a:t>n</a:t>
            </a:r>
            <a:r>
              <a:rPr sz="3823" spc="211" dirty="0">
                <a:solidFill>
                  <a:srgbClr val="85C150"/>
                </a:solidFill>
              </a:rPr>
              <a:t>t</a:t>
            </a:r>
            <a:endParaRPr sz="3823"/>
          </a:p>
        </p:txBody>
      </p:sp>
      <p:sp>
        <p:nvSpPr>
          <p:cNvPr id="4" name="object 4"/>
          <p:cNvSpPr/>
          <p:nvPr/>
        </p:nvSpPr>
        <p:spPr>
          <a:xfrm>
            <a:off x="4214206" y="706434"/>
            <a:ext cx="253838" cy="1749886"/>
          </a:xfrm>
          <a:prstGeom prst="rect">
            <a:avLst/>
          </a:prstGeom>
          <a:blipFill>
            <a:blip r:embed="rId3" cstate="print"/>
            <a:stretch>
              <a:fillRect/>
            </a:stretch>
          </a:blipFill>
        </p:spPr>
        <p:txBody>
          <a:bodyPr wrap="square" lIns="0" tIns="0" rIns="0" bIns="0" rtlCol="0"/>
          <a:lstStyle/>
          <a:p>
            <a:pPr defTabSz="482163">
              <a:buClrTx/>
            </a:pPr>
            <a:endParaRPr sz="949" kern="1200">
              <a:solidFill>
                <a:prstClr val="black"/>
              </a:solidFill>
              <a:latin typeface="Calibri"/>
              <a:ea typeface="+mn-ea"/>
              <a:cs typeface="+mn-c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819424" y="1332756"/>
            <a:ext cx="5505152" cy="3623221"/>
          </a:xfrm>
          <a:prstGeom prst="rect">
            <a:avLst/>
          </a:prstGeom>
          <a:blipFill>
            <a:blip r:embed="rId2" cstate="print"/>
            <a:stretch>
              <a:fillRect/>
            </a:stretch>
          </a:blipFill>
        </p:spPr>
        <p:txBody>
          <a:bodyPr wrap="square" lIns="0" tIns="0" rIns="0" bIns="0" rtlCol="0"/>
          <a:lstStyle/>
          <a:p>
            <a:pPr defTabSz="482163">
              <a:buClrTx/>
            </a:pPr>
            <a:endParaRPr sz="949" kern="1200">
              <a:solidFill>
                <a:prstClr val="black"/>
              </a:solidFill>
              <a:latin typeface="Calibri"/>
              <a:ea typeface="+mn-ea"/>
              <a:cs typeface="+mn-cs"/>
            </a:endParaRPr>
          </a:p>
        </p:txBody>
      </p:sp>
      <p:sp>
        <p:nvSpPr>
          <p:cNvPr id="3" name="object 3"/>
          <p:cNvSpPr txBox="1">
            <a:spLocks noGrp="1"/>
          </p:cNvSpPr>
          <p:nvPr>
            <p:ph type="title"/>
          </p:nvPr>
        </p:nvSpPr>
        <p:spPr>
          <a:xfrm>
            <a:off x="3788487" y="43338"/>
            <a:ext cx="1567160" cy="597094"/>
          </a:xfrm>
          <a:prstGeom prst="rect">
            <a:avLst/>
          </a:prstGeom>
        </p:spPr>
        <p:txBody>
          <a:bodyPr vert="horz" wrap="square" lIns="0" tIns="8706" rIns="0" bIns="0" rtlCol="0">
            <a:spAutoFit/>
          </a:bodyPr>
          <a:lstStyle/>
          <a:p>
            <a:pPr marL="6697">
              <a:spcBef>
                <a:spcPts val="69"/>
              </a:spcBef>
            </a:pPr>
            <a:r>
              <a:rPr sz="3823" spc="13" dirty="0">
                <a:solidFill>
                  <a:srgbClr val="85C150"/>
                </a:solidFill>
              </a:rPr>
              <a:t>Sorting</a:t>
            </a:r>
            <a:endParaRPr sz="3823"/>
          </a:p>
        </p:txBody>
      </p:sp>
      <p:sp>
        <p:nvSpPr>
          <p:cNvPr id="4" name="object 4"/>
          <p:cNvSpPr/>
          <p:nvPr/>
        </p:nvSpPr>
        <p:spPr>
          <a:xfrm>
            <a:off x="4567210" y="697360"/>
            <a:ext cx="1795028" cy="1391035"/>
          </a:xfrm>
          <a:prstGeom prst="rect">
            <a:avLst/>
          </a:prstGeom>
          <a:blipFill>
            <a:blip r:embed="rId3" cstate="print"/>
            <a:stretch>
              <a:fillRect/>
            </a:stretch>
          </a:blipFill>
        </p:spPr>
        <p:txBody>
          <a:bodyPr wrap="square" lIns="0" tIns="0" rIns="0" bIns="0" rtlCol="0"/>
          <a:lstStyle/>
          <a:p>
            <a:pPr defTabSz="482163">
              <a:buClrTx/>
            </a:pPr>
            <a:endParaRPr sz="949" kern="1200">
              <a:solidFill>
                <a:prstClr val="black"/>
              </a:solidFill>
              <a:latin typeface="Calibri"/>
              <a:ea typeface="+mn-ea"/>
              <a:cs typeface="+mn-c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819424" y="1332756"/>
            <a:ext cx="5505152" cy="3623221"/>
          </a:xfrm>
          <a:prstGeom prst="rect">
            <a:avLst/>
          </a:prstGeom>
          <a:blipFill>
            <a:blip r:embed="rId2" cstate="print"/>
            <a:stretch>
              <a:fillRect/>
            </a:stretch>
          </a:blipFill>
        </p:spPr>
        <p:txBody>
          <a:bodyPr wrap="square" lIns="0" tIns="0" rIns="0" bIns="0" rtlCol="0"/>
          <a:lstStyle/>
          <a:p>
            <a:pPr defTabSz="482163">
              <a:buClrTx/>
            </a:pPr>
            <a:endParaRPr sz="949" kern="1200">
              <a:solidFill>
                <a:prstClr val="black"/>
              </a:solidFill>
              <a:latin typeface="Calibri"/>
              <a:ea typeface="+mn-ea"/>
              <a:cs typeface="+mn-cs"/>
            </a:endParaRPr>
          </a:p>
        </p:txBody>
      </p:sp>
      <p:sp>
        <p:nvSpPr>
          <p:cNvPr id="3" name="object 3"/>
          <p:cNvSpPr txBox="1">
            <a:spLocks noGrp="1"/>
          </p:cNvSpPr>
          <p:nvPr>
            <p:ph type="title"/>
          </p:nvPr>
        </p:nvSpPr>
        <p:spPr>
          <a:xfrm>
            <a:off x="3419132" y="43338"/>
            <a:ext cx="2305869" cy="597094"/>
          </a:xfrm>
          <a:prstGeom prst="rect">
            <a:avLst/>
          </a:prstGeom>
        </p:spPr>
        <p:txBody>
          <a:bodyPr vert="horz" wrap="square" lIns="0" tIns="8706" rIns="0" bIns="0" rtlCol="0">
            <a:spAutoFit/>
          </a:bodyPr>
          <a:lstStyle/>
          <a:p>
            <a:pPr marL="6697">
              <a:spcBef>
                <a:spcPts val="69"/>
              </a:spcBef>
            </a:pPr>
            <a:r>
              <a:rPr sz="3823" spc="-5" dirty="0">
                <a:solidFill>
                  <a:srgbClr val="85C150"/>
                </a:solidFill>
              </a:rPr>
              <a:t>Pagination</a:t>
            </a:r>
            <a:endParaRPr sz="3823"/>
          </a:p>
        </p:txBody>
      </p:sp>
      <p:sp>
        <p:nvSpPr>
          <p:cNvPr id="4" name="object 4"/>
          <p:cNvSpPr/>
          <p:nvPr/>
        </p:nvSpPr>
        <p:spPr>
          <a:xfrm>
            <a:off x="2381994" y="3408908"/>
            <a:ext cx="5264051" cy="1346150"/>
          </a:xfrm>
          <a:prstGeom prst="rect">
            <a:avLst/>
          </a:prstGeom>
          <a:blipFill>
            <a:blip r:embed="rId3" cstate="print"/>
            <a:stretch>
              <a:fillRect/>
            </a:stretch>
          </a:blipFill>
        </p:spPr>
        <p:txBody>
          <a:bodyPr wrap="square" lIns="0" tIns="0" rIns="0" bIns="0" rtlCol="0"/>
          <a:lstStyle/>
          <a:p>
            <a:pPr defTabSz="482163">
              <a:buClrTx/>
            </a:pPr>
            <a:endParaRPr sz="949" kern="1200">
              <a:solidFill>
                <a:prstClr val="black"/>
              </a:solidFill>
              <a:latin typeface="Calibri"/>
              <a:ea typeface="+mn-ea"/>
              <a:cs typeface="+mn-cs"/>
            </a:endParaRPr>
          </a:p>
        </p:txBody>
      </p:sp>
      <p:sp>
        <p:nvSpPr>
          <p:cNvPr id="5" name="object 5"/>
          <p:cNvSpPr/>
          <p:nvPr/>
        </p:nvSpPr>
        <p:spPr>
          <a:xfrm>
            <a:off x="3270431" y="736338"/>
            <a:ext cx="1094926" cy="3583199"/>
          </a:xfrm>
          <a:prstGeom prst="rect">
            <a:avLst/>
          </a:prstGeom>
          <a:blipFill>
            <a:blip r:embed="rId4" cstate="print"/>
            <a:stretch>
              <a:fillRect/>
            </a:stretch>
          </a:blipFill>
        </p:spPr>
        <p:txBody>
          <a:bodyPr wrap="square" lIns="0" tIns="0" rIns="0" bIns="0" rtlCol="0"/>
          <a:lstStyle/>
          <a:p>
            <a:pPr defTabSz="482163">
              <a:buClrTx/>
            </a:pPr>
            <a:endParaRPr sz="949" kern="1200">
              <a:solidFill>
                <a:prstClr val="black"/>
              </a:solidFill>
              <a:latin typeface="Calibri"/>
              <a:ea typeface="+mn-ea"/>
              <a:cs typeface="+mn-c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819424" y="1332756"/>
            <a:ext cx="5505152" cy="3623221"/>
          </a:xfrm>
          <a:prstGeom prst="rect">
            <a:avLst/>
          </a:prstGeom>
          <a:blipFill>
            <a:blip r:embed="rId2" cstate="print"/>
            <a:stretch>
              <a:fillRect/>
            </a:stretch>
          </a:blipFill>
        </p:spPr>
        <p:txBody>
          <a:bodyPr wrap="square" lIns="0" tIns="0" rIns="0" bIns="0" rtlCol="0"/>
          <a:lstStyle/>
          <a:p>
            <a:pPr defTabSz="482163">
              <a:buClrTx/>
            </a:pPr>
            <a:endParaRPr sz="949" kern="1200">
              <a:solidFill>
                <a:prstClr val="black"/>
              </a:solidFill>
              <a:latin typeface="Calibri"/>
              <a:ea typeface="+mn-ea"/>
              <a:cs typeface="+mn-cs"/>
            </a:endParaRPr>
          </a:p>
        </p:txBody>
      </p:sp>
      <p:sp>
        <p:nvSpPr>
          <p:cNvPr id="3" name="object 3"/>
          <p:cNvSpPr txBox="1">
            <a:spLocks noGrp="1"/>
          </p:cNvSpPr>
          <p:nvPr>
            <p:ph type="title"/>
          </p:nvPr>
        </p:nvSpPr>
        <p:spPr>
          <a:xfrm>
            <a:off x="3260575" y="43338"/>
            <a:ext cx="2622984" cy="597094"/>
          </a:xfrm>
          <a:prstGeom prst="rect">
            <a:avLst/>
          </a:prstGeom>
        </p:spPr>
        <p:txBody>
          <a:bodyPr vert="horz" wrap="square" lIns="0" tIns="8706" rIns="0" bIns="0" rtlCol="0">
            <a:spAutoFit/>
          </a:bodyPr>
          <a:lstStyle/>
          <a:p>
            <a:pPr marL="6697">
              <a:spcBef>
                <a:spcPts val="69"/>
              </a:spcBef>
            </a:pPr>
            <a:r>
              <a:rPr sz="3823" spc="-11" dirty="0">
                <a:solidFill>
                  <a:srgbClr val="85C150"/>
                </a:solidFill>
              </a:rPr>
              <a:t>Aggregation</a:t>
            </a:r>
            <a:endParaRPr sz="3823"/>
          </a:p>
        </p:txBody>
      </p:sp>
      <p:sp>
        <p:nvSpPr>
          <p:cNvPr id="4" name="object 4"/>
          <p:cNvSpPr/>
          <p:nvPr/>
        </p:nvSpPr>
        <p:spPr>
          <a:xfrm>
            <a:off x="2989203" y="758633"/>
            <a:ext cx="1260984" cy="2651151"/>
          </a:xfrm>
          <a:prstGeom prst="rect">
            <a:avLst/>
          </a:prstGeom>
          <a:blipFill>
            <a:blip r:embed="rId3" cstate="print"/>
            <a:stretch>
              <a:fillRect/>
            </a:stretch>
          </a:blipFill>
        </p:spPr>
        <p:txBody>
          <a:bodyPr wrap="square" lIns="0" tIns="0" rIns="0" bIns="0" rtlCol="0"/>
          <a:lstStyle/>
          <a:p>
            <a:pPr defTabSz="482163">
              <a:buClrTx/>
            </a:pPr>
            <a:endParaRPr sz="949" kern="1200">
              <a:solidFill>
                <a:prstClr val="black"/>
              </a:solidFill>
              <a:latin typeface="Calibri"/>
              <a:ea typeface="+mn-ea"/>
              <a:cs typeface="+mn-c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229868" y="43338"/>
            <a:ext cx="2684264" cy="597094"/>
          </a:xfrm>
          <a:prstGeom prst="rect">
            <a:avLst/>
          </a:prstGeom>
        </p:spPr>
        <p:txBody>
          <a:bodyPr vert="horz" wrap="square" lIns="0" tIns="8706" rIns="0" bIns="0" rtlCol="0">
            <a:spAutoFit/>
          </a:bodyPr>
          <a:lstStyle/>
          <a:p>
            <a:pPr marL="6697">
              <a:spcBef>
                <a:spcPts val="69"/>
              </a:spcBef>
            </a:pPr>
            <a:r>
              <a:rPr sz="3823" spc="-5" dirty="0">
                <a:solidFill>
                  <a:srgbClr val="85C150"/>
                </a:solidFill>
              </a:rPr>
              <a:t>Suggestions</a:t>
            </a:r>
            <a:endParaRPr sz="3823"/>
          </a:p>
        </p:txBody>
      </p:sp>
      <p:sp>
        <p:nvSpPr>
          <p:cNvPr id="3" name="object 3"/>
          <p:cNvSpPr/>
          <p:nvPr/>
        </p:nvSpPr>
        <p:spPr>
          <a:xfrm>
            <a:off x="1149698" y="1506885"/>
            <a:ext cx="6844605" cy="3087439"/>
          </a:xfrm>
          <a:prstGeom prst="rect">
            <a:avLst/>
          </a:prstGeom>
          <a:blipFill>
            <a:blip r:embed="rId2" cstate="print"/>
            <a:stretch>
              <a:fillRect/>
            </a:stretch>
          </a:blipFill>
        </p:spPr>
        <p:txBody>
          <a:bodyPr wrap="square" lIns="0" tIns="0" rIns="0" bIns="0" rtlCol="0"/>
          <a:lstStyle/>
          <a:p>
            <a:pPr defTabSz="482163">
              <a:buClrTx/>
            </a:pPr>
            <a:endParaRPr sz="949" kern="1200">
              <a:solidFill>
                <a:prstClr val="black"/>
              </a:solidFill>
              <a:latin typeface="Calibri"/>
              <a:ea typeface="+mn-ea"/>
              <a:cs typeface="+mn-cs"/>
            </a:endParaRPr>
          </a:p>
        </p:txBody>
      </p:sp>
      <p:sp>
        <p:nvSpPr>
          <p:cNvPr id="4" name="object 4"/>
          <p:cNvSpPr/>
          <p:nvPr/>
        </p:nvSpPr>
        <p:spPr>
          <a:xfrm>
            <a:off x="2934679" y="725381"/>
            <a:ext cx="742180" cy="751861"/>
          </a:xfrm>
          <a:prstGeom prst="rect">
            <a:avLst/>
          </a:prstGeom>
          <a:blipFill>
            <a:blip r:embed="rId3" cstate="print"/>
            <a:stretch>
              <a:fillRect/>
            </a:stretch>
          </a:blipFill>
        </p:spPr>
        <p:txBody>
          <a:bodyPr wrap="square" lIns="0" tIns="0" rIns="0" bIns="0" rtlCol="0"/>
          <a:lstStyle/>
          <a:p>
            <a:pPr defTabSz="482163">
              <a:buClrTx/>
            </a:pPr>
            <a:endParaRPr sz="949" kern="1200">
              <a:solidFill>
                <a:prstClr val="black"/>
              </a:solidFill>
              <a:latin typeface="Calibri"/>
              <a:ea typeface="+mn-ea"/>
              <a:cs typeface="+mn-cs"/>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8162E0-2665-47C6-8F76-14B3F302EED8}"/>
              </a:ext>
            </a:extLst>
          </p:cNvPr>
          <p:cNvSpPr>
            <a:spLocks noGrp="1"/>
          </p:cNvSpPr>
          <p:nvPr>
            <p:ph type="title"/>
          </p:nvPr>
        </p:nvSpPr>
        <p:spPr/>
        <p:txBody>
          <a:bodyPr/>
          <a:lstStyle/>
          <a:p>
            <a:r>
              <a:rPr lang="en-IN" dirty="0"/>
              <a:t>Capabilities</a:t>
            </a:r>
          </a:p>
        </p:txBody>
      </p:sp>
      <p:sp>
        <p:nvSpPr>
          <p:cNvPr id="7" name="object 3">
            <a:extLst>
              <a:ext uri="{FF2B5EF4-FFF2-40B4-BE49-F238E27FC236}">
                <a16:creationId xmlns:a16="http://schemas.microsoft.com/office/drawing/2014/main" id="{AFB2CD3A-75F8-4176-93E1-5444716C2B20}"/>
              </a:ext>
            </a:extLst>
          </p:cNvPr>
          <p:cNvSpPr txBox="1"/>
          <p:nvPr/>
        </p:nvSpPr>
        <p:spPr>
          <a:xfrm>
            <a:off x="471900" y="1842975"/>
            <a:ext cx="8200200" cy="2071786"/>
          </a:xfrm>
          <a:prstGeom prst="rect">
            <a:avLst/>
          </a:prstGeom>
        </p:spPr>
        <p:txBody>
          <a:bodyPr vert="horz" wrap="square" lIns="0" tIns="335280" rIns="0" bIns="0" rtlCol="0" anchor="t">
            <a:spAutoFit/>
          </a:bodyPr>
          <a:lstStyle/>
          <a:p>
            <a:pPr marL="298450" indent="-285750">
              <a:spcBef>
                <a:spcPts val="2640"/>
              </a:spcBef>
              <a:buFont typeface="Arial" panose="020B0604020202020204" pitchFamily="34" charset="0"/>
              <a:buChar char="•"/>
            </a:pPr>
            <a:r>
              <a:rPr lang="en-US" sz="1600" spc="20" dirty="0"/>
              <a:t>Create</a:t>
            </a:r>
            <a:r>
              <a:rPr sz="1600" spc="20" dirty="0">
                <a:latin typeface="Arial"/>
                <a:cs typeface="Arial"/>
              </a:rPr>
              <a:t> </a:t>
            </a:r>
            <a:r>
              <a:rPr sz="1600" spc="-5" dirty="0">
                <a:latin typeface="Arial"/>
                <a:cs typeface="Arial"/>
              </a:rPr>
              <a:t>a </a:t>
            </a:r>
            <a:r>
              <a:rPr sz="1600" spc="35" dirty="0">
                <a:latin typeface="Arial"/>
                <a:cs typeface="Arial"/>
              </a:rPr>
              <a:t>schema </a:t>
            </a:r>
            <a:r>
              <a:rPr sz="1600" dirty="0">
                <a:latin typeface="Arial"/>
                <a:cs typeface="Arial"/>
              </a:rPr>
              <a:t>for </a:t>
            </a:r>
            <a:r>
              <a:rPr sz="1600" spc="-5" dirty="0">
                <a:latin typeface="Arial"/>
                <a:cs typeface="Arial"/>
              </a:rPr>
              <a:t>your </a:t>
            </a:r>
            <a:r>
              <a:rPr sz="1600" spc="50" dirty="0">
                <a:latin typeface="Arial"/>
                <a:cs typeface="Arial"/>
              </a:rPr>
              <a:t>data</a:t>
            </a:r>
            <a:r>
              <a:rPr lang="en-US" sz="1600" spc="50" dirty="0"/>
              <a:t>  - </a:t>
            </a:r>
            <a:r>
              <a:rPr sz="1600" spc="20" dirty="0">
                <a:latin typeface="Arial"/>
                <a:cs typeface="Arial"/>
              </a:rPr>
              <a:t>Manipulate </a:t>
            </a:r>
            <a:r>
              <a:rPr sz="1600" spc="-5" dirty="0">
                <a:latin typeface="Arial"/>
                <a:cs typeface="Arial"/>
              </a:rPr>
              <a:t>your </a:t>
            </a:r>
            <a:r>
              <a:rPr sz="1600" spc="50" dirty="0">
                <a:latin typeface="Arial"/>
                <a:cs typeface="Arial"/>
              </a:rPr>
              <a:t>data </a:t>
            </a:r>
            <a:r>
              <a:rPr sz="1600" spc="45" dirty="0">
                <a:latin typeface="Arial"/>
                <a:cs typeface="Arial"/>
              </a:rPr>
              <a:t>record </a:t>
            </a:r>
            <a:r>
              <a:rPr sz="1600" spc="100" dirty="0">
                <a:latin typeface="Arial"/>
                <a:cs typeface="Arial"/>
              </a:rPr>
              <a:t>by</a:t>
            </a:r>
            <a:r>
              <a:rPr sz="1600" spc="-150" dirty="0">
                <a:latin typeface="Arial"/>
                <a:cs typeface="Arial"/>
              </a:rPr>
              <a:t> </a:t>
            </a:r>
            <a:r>
              <a:rPr sz="1600" spc="45" dirty="0">
                <a:latin typeface="Arial"/>
                <a:cs typeface="Arial"/>
              </a:rPr>
              <a:t>record</a:t>
            </a:r>
            <a:endParaRPr lang="en-US" sz="1600">
              <a:latin typeface="Arial"/>
              <a:cs typeface="Arial"/>
            </a:endParaRPr>
          </a:p>
          <a:p>
            <a:pPr marL="298450" marR="1480820" indent="-285750">
              <a:lnSpc>
                <a:spcPct val="155700"/>
              </a:lnSpc>
              <a:buFont typeface="Arial" panose="020B0604020202020204" pitchFamily="34" charset="0"/>
              <a:buChar char="•"/>
            </a:pPr>
            <a:r>
              <a:rPr sz="1600" dirty="0">
                <a:latin typeface="Arial"/>
                <a:cs typeface="Arial"/>
              </a:rPr>
              <a:t>Or </a:t>
            </a:r>
            <a:r>
              <a:rPr sz="1600" spc="-5" dirty="0">
                <a:latin typeface="Arial"/>
                <a:cs typeface="Arial"/>
              </a:rPr>
              <a:t>use </a:t>
            </a:r>
            <a:r>
              <a:rPr sz="1600" spc="25" dirty="0">
                <a:latin typeface="Arial"/>
                <a:cs typeface="Arial"/>
              </a:rPr>
              <a:t>Multi-document </a:t>
            </a:r>
            <a:r>
              <a:rPr sz="1600" spc="-55" dirty="0">
                <a:latin typeface="Arial"/>
                <a:cs typeface="Arial"/>
              </a:rPr>
              <a:t>APIs </a:t>
            </a:r>
            <a:r>
              <a:rPr sz="1600" dirty="0">
                <a:latin typeface="Arial"/>
                <a:cs typeface="Arial"/>
              </a:rPr>
              <a:t>to </a:t>
            </a:r>
            <a:r>
              <a:rPr sz="1600" spc="100" dirty="0">
                <a:latin typeface="Arial"/>
                <a:cs typeface="Arial"/>
              </a:rPr>
              <a:t>do </a:t>
            </a:r>
            <a:r>
              <a:rPr sz="1600" spc="-5" dirty="0">
                <a:latin typeface="Arial"/>
                <a:cs typeface="Arial"/>
              </a:rPr>
              <a:t>Bulk </a:t>
            </a:r>
            <a:r>
              <a:rPr sz="1600" spc="65" dirty="0">
                <a:latin typeface="Arial"/>
                <a:cs typeface="Arial"/>
              </a:rPr>
              <a:t>ops</a:t>
            </a:r>
            <a:r>
              <a:rPr lang="en-US" sz="1600" spc="65" dirty="0"/>
              <a:t> </a:t>
            </a:r>
            <a:endParaRPr lang="en-IN" sz="1600" spc="25" dirty="0"/>
          </a:p>
          <a:p>
            <a:pPr marL="298450" marR="1480820" indent="-285750">
              <a:lnSpc>
                <a:spcPct val="155700"/>
              </a:lnSpc>
              <a:buFont typeface="Arial" panose="020B0604020202020204" pitchFamily="34" charset="0"/>
              <a:buChar char="•"/>
            </a:pPr>
            <a:r>
              <a:rPr sz="1600" spc="-15" dirty="0">
                <a:latin typeface="Arial"/>
                <a:cs typeface="Arial"/>
              </a:rPr>
              <a:t>Perform Queries/Filters </a:t>
            </a:r>
            <a:r>
              <a:rPr sz="1600" spc="-5" dirty="0">
                <a:latin typeface="Arial"/>
                <a:cs typeface="Arial"/>
              </a:rPr>
              <a:t>on</a:t>
            </a:r>
            <a:r>
              <a:rPr lang="en-IN" sz="1600" spc="-5" dirty="0">
                <a:latin typeface="Arial"/>
                <a:cs typeface="Arial"/>
              </a:rPr>
              <a:t> </a:t>
            </a:r>
            <a:r>
              <a:rPr sz="1600" spc="-5" dirty="0">
                <a:latin typeface="Arial"/>
                <a:cs typeface="Arial"/>
              </a:rPr>
              <a:t>your </a:t>
            </a:r>
            <a:r>
              <a:rPr sz="1600" spc="50" dirty="0">
                <a:latin typeface="Arial"/>
                <a:cs typeface="Arial"/>
              </a:rPr>
              <a:t>data </a:t>
            </a:r>
            <a:r>
              <a:rPr sz="1600" dirty="0">
                <a:latin typeface="Arial"/>
                <a:cs typeface="Arial"/>
              </a:rPr>
              <a:t>for </a:t>
            </a:r>
            <a:r>
              <a:rPr sz="1600" spc="25" dirty="0">
                <a:latin typeface="Arial"/>
                <a:cs typeface="Arial"/>
              </a:rPr>
              <a:t>insights</a:t>
            </a:r>
            <a:r>
              <a:rPr lang="en-US" sz="1600" spc="25" dirty="0"/>
              <a:t>  </a:t>
            </a:r>
            <a:endParaRPr lang="en-IN" sz="1600" spc="25">
              <a:latin typeface="Arial"/>
              <a:cs typeface="Arial"/>
            </a:endParaRPr>
          </a:p>
          <a:p>
            <a:pPr marL="298450" marR="1480820" indent="-285750">
              <a:lnSpc>
                <a:spcPct val="155700"/>
              </a:lnSpc>
              <a:buFont typeface="Arial" panose="020B0604020202020204" pitchFamily="34" charset="0"/>
              <a:buChar char="•"/>
            </a:pPr>
            <a:r>
              <a:rPr sz="1600" dirty="0">
                <a:latin typeface="Arial"/>
                <a:cs typeface="Arial"/>
              </a:rPr>
              <a:t>Or if </a:t>
            </a:r>
            <a:r>
              <a:rPr sz="1600" spc="-5" dirty="0">
                <a:latin typeface="Arial"/>
                <a:cs typeface="Arial"/>
              </a:rPr>
              <a:t>you </a:t>
            </a:r>
            <a:r>
              <a:rPr sz="1600" spc="-25" dirty="0">
                <a:latin typeface="Arial"/>
                <a:cs typeface="Arial"/>
              </a:rPr>
              <a:t>are </a:t>
            </a:r>
            <a:r>
              <a:rPr sz="1600" spc="30" dirty="0">
                <a:latin typeface="Arial"/>
                <a:cs typeface="Arial"/>
              </a:rPr>
              <a:t>DevOps </a:t>
            </a:r>
            <a:r>
              <a:rPr sz="1600" spc="25" dirty="0">
                <a:latin typeface="Arial"/>
                <a:cs typeface="Arial"/>
              </a:rPr>
              <a:t>person, </a:t>
            </a:r>
            <a:r>
              <a:rPr sz="1600" spc="-5" dirty="0">
                <a:latin typeface="Arial"/>
                <a:cs typeface="Arial"/>
              </a:rPr>
              <a:t>use </a:t>
            </a:r>
            <a:r>
              <a:rPr sz="1600" spc="-55" dirty="0">
                <a:latin typeface="Arial"/>
                <a:cs typeface="Arial"/>
              </a:rPr>
              <a:t>APIs </a:t>
            </a:r>
            <a:r>
              <a:rPr sz="1600" dirty="0">
                <a:latin typeface="Arial"/>
                <a:cs typeface="Arial"/>
              </a:rPr>
              <a:t>to</a:t>
            </a:r>
            <a:r>
              <a:rPr sz="1600" spc="65" dirty="0">
                <a:latin typeface="Arial"/>
                <a:cs typeface="Arial"/>
              </a:rPr>
              <a:t> </a:t>
            </a:r>
            <a:r>
              <a:rPr sz="1600" spc="-5" dirty="0">
                <a:latin typeface="Arial"/>
                <a:cs typeface="Arial"/>
              </a:rPr>
              <a:t>monitor</a:t>
            </a:r>
            <a:endParaRPr lang="en-IN" sz="1600" dirty="0"/>
          </a:p>
          <a:p>
            <a:pPr marL="298450" marR="1480820" indent="-285750">
              <a:lnSpc>
                <a:spcPct val="155700"/>
              </a:lnSpc>
              <a:buFont typeface="Arial" panose="020B0604020202020204" pitchFamily="34" charset="0"/>
              <a:buChar char="•"/>
            </a:pPr>
            <a:r>
              <a:rPr sz="1600" spc="-5" dirty="0">
                <a:latin typeface="Arial"/>
                <a:cs typeface="Arial"/>
              </a:rPr>
              <a:t>Do </a:t>
            </a:r>
            <a:r>
              <a:rPr sz="1600" dirty="0">
                <a:latin typeface="Arial"/>
                <a:cs typeface="Arial"/>
              </a:rPr>
              <a:t>not </a:t>
            </a:r>
            <a:r>
              <a:rPr sz="1600" spc="30" dirty="0">
                <a:latin typeface="Arial"/>
                <a:cs typeface="Arial"/>
              </a:rPr>
              <a:t>forget </a:t>
            </a:r>
            <a:r>
              <a:rPr sz="1600" spc="40" dirty="0">
                <a:latin typeface="Arial"/>
                <a:cs typeface="Arial"/>
              </a:rPr>
              <a:t>about </a:t>
            </a:r>
            <a:r>
              <a:rPr sz="1600" spc="25" dirty="0">
                <a:latin typeface="Arial"/>
                <a:cs typeface="Arial"/>
              </a:rPr>
              <a:t>built-in </a:t>
            </a:r>
            <a:r>
              <a:rPr sz="1600" spc="-95" dirty="0">
                <a:latin typeface="Arial"/>
                <a:cs typeface="Arial"/>
              </a:rPr>
              <a:t>Full-Text </a:t>
            </a:r>
            <a:r>
              <a:rPr sz="1600" spc="20" dirty="0">
                <a:latin typeface="Arial"/>
                <a:cs typeface="Arial"/>
              </a:rPr>
              <a:t>search </a:t>
            </a:r>
            <a:r>
              <a:rPr sz="1600" spc="65" dirty="0">
                <a:latin typeface="Arial"/>
                <a:cs typeface="Arial"/>
              </a:rPr>
              <a:t>and</a:t>
            </a:r>
            <a:r>
              <a:rPr sz="1600" spc="15" dirty="0">
                <a:latin typeface="Arial"/>
                <a:cs typeface="Arial"/>
              </a:rPr>
              <a:t> </a:t>
            </a:r>
            <a:r>
              <a:rPr sz="1600" spc="-5" dirty="0">
                <a:latin typeface="Arial"/>
                <a:cs typeface="Arial"/>
              </a:rPr>
              <a:t>analysis</a:t>
            </a:r>
            <a:endParaRPr sz="1600" dirty="0">
              <a:latin typeface="Arial"/>
              <a:cs typeface="Arial"/>
            </a:endParaRPr>
          </a:p>
        </p:txBody>
      </p:sp>
    </p:spTree>
    <p:extLst>
      <p:ext uri="{BB962C8B-B14F-4D97-AF65-F5344CB8AC3E}">
        <p14:creationId xmlns:p14="http://schemas.microsoft.com/office/powerpoint/2010/main" val="13325384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14"/>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r>
              <a:rPr lang="en-GB" dirty="0"/>
              <a:t>Recap and Prerequisites </a:t>
            </a:r>
            <a:endParaRPr dirty="0"/>
          </a:p>
        </p:txBody>
      </p:sp>
      <p:sp>
        <p:nvSpPr>
          <p:cNvPr id="74" name="Google Shape;74;p14"/>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Autofit/>
          </a:bodyPr>
          <a:lstStyle/>
          <a:p>
            <a:pPr>
              <a:buAutoNum type="arabicPeriod"/>
            </a:pPr>
            <a:r>
              <a:rPr lang="en-GB" dirty="0"/>
              <a:t>Crawled something already (</a:t>
            </a:r>
            <a:r>
              <a:rPr lang="en-GB" dirty="0" err="1"/>
              <a:t>datascience</a:t>
            </a:r>
            <a:r>
              <a:rPr lang="en-GB" dirty="0"/>
              <a:t> </a:t>
            </a:r>
            <a:r>
              <a:rPr lang="en-GB" dirty="0" err="1"/>
              <a:t>Stackexchange</a:t>
            </a:r>
            <a:r>
              <a:rPr lang="en-GB" dirty="0"/>
              <a:t> webpage)</a:t>
            </a:r>
            <a:endParaRPr dirty="0"/>
          </a:p>
          <a:p>
            <a:pPr>
              <a:buAutoNum type="arabicPeriod"/>
            </a:pPr>
            <a:r>
              <a:rPr lang="en-GB" dirty="0"/>
              <a:t>Dumped the data crawled into </a:t>
            </a:r>
            <a:r>
              <a:rPr lang="en-GB" b="1" dirty="0" err="1"/>
              <a:t>data.jsonl</a:t>
            </a:r>
            <a:r>
              <a:rPr lang="en-GB" b="1" dirty="0"/>
              <a:t> </a:t>
            </a:r>
            <a:endParaRPr b="1"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240C40-D8FE-488D-9A28-B5238CD22166}"/>
              </a:ext>
            </a:extLst>
          </p:cNvPr>
          <p:cNvSpPr>
            <a:spLocks noGrp="1"/>
          </p:cNvSpPr>
          <p:nvPr>
            <p:ph type="title"/>
          </p:nvPr>
        </p:nvSpPr>
        <p:spPr/>
        <p:txBody>
          <a:bodyPr/>
          <a:lstStyle/>
          <a:p>
            <a:r>
              <a:rPr lang="en-IN" dirty="0"/>
              <a:t>Autocompletion in ES</a:t>
            </a:r>
          </a:p>
        </p:txBody>
      </p:sp>
      <p:sp>
        <p:nvSpPr>
          <p:cNvPr id="5" name="object 3">
            <a:extLst>
              <a:ext uri="{FF2B5EF4-FFF2-40B4-BE49-F238E27FC236}">
                <a16:creationId xmlns:a16="http://schemas.microsoft.com/office/drawing/2014/main" id="{03D5DB33-792F-4F9A-B83D-37E2FF9035B7}"/>
              </a:ext>
            </a:extLst>
          </p:cNvPr>
          <p:cNvSpPr txBox="1">
            <a:spLocks/>
          </p:cNvSpPr>
          <p:nvPr/>
        </p:nvSpPr>
        <p:spPr>
          <a:xfrm>
            <a:off x="604304" y="1942832"/>
            <a:ext cx="5609590" cy="2789353"/>
          </a:xfrm>
          <a:prstGeom prst="rect">
            <a:avLst/>
          </a:prstGeom>
          <a:noFill/>
          <a:ln>
            <a:noFill/>
          </a:ln>
        </p:spPr>
        <p:txBody>
          <a:bodyPr spcFirstLastPara="1" vert="horz" wrap="square" lIns="0" tIns="12065" rIns="0" bIns="0" rtlCol="0" anchor="t" anchorCtr="0">
            <a:sp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1pPr>
            <a:lvl2pPr marL="914400" marR="0" lvl="1" indent="-304800" algn="l" rtl="0">
              <a:lnSpc>
                <a:spcPct val="115000"/>
              </a:lnSpc>
              <a:spcBef>
                <a:spcPts val="1600"/>
              </a:spcBef>
              <a:spcAft>
                <a:spcPts val="0"/>
              </a:spcAft>
              <a:buClr>
                <a:schemeClr val="lt2"/>
              </a:buClr>
              <a:buSzPts val="1200"/>
              <a:buFont typeface="Roboto"/>
              <a:buChar char="○"/>
              <a:defRPr sz="1200" b="0" i="0" u="none" strike="noStrike" cap="none">
                <a:solidFill>
                  <a:schemeClr val="lt2"/>
                </a:solidFill>
                <a:latin typeface="Roboto"/>
                <a:ea typeface="Roboto"/>
                <a:cs typeface="Roboto"/>
                <a:sym typeface="Roboto"/>
              </a:defRPr>
            </a:lvl2pPr>
            <a:lvl3pPr marL="1371600" marR="0" lvl="2" indent="-304800" algn="l" rtl="0">
              <a:lnSpc>
                <a:spcPct val="115000"/>
              </a:lnSpc>
              <a:spcBef>
                <a:spcPts val="1600"/>
              </a:spcBef>
              <a:spcAft>
                <a:spcPts val="0"/>
              </a:spcAft>
              <a:buClr>
                <a:schemeClr val="lt2"/>
              </a:buClr>
              <a:buSzPts val="1200"/>
              <a:buFont typeface="Roboto"/>
              <a:buChar char="■"/>
              <a:defRPr sz="1200" b="0" i="0" u="none" strike="noStrike" cap="none">
                <a:solidFill>
                  <a:schemeClr val="lt2"/>
                </a:solidFill>
                <a:latin typeface="Roboto"/>
                <a:ea typeface="Roboto"/>
                <a:cs typeface="Roboto"/>
                <a:sym typeface="Roboto"/>
              </a:defRPr>
            </a:lvl3pPr>
            <a:lvl4pPr marL="1828800" marR="0" lvl="3" indent="-304800" algn="l" rtl="0">
              <a:lnSpc>
                <a:spcPct val="115000"/>
              </a:lnSpc>
              <a:spcBef>
                <a:spcPts val="1600"/>
              </a:spcBef>
              <a:spcAft>
                <a:spcPts val="0"/>
              </a:spcAft>
              <a:buClr>
                <a:schemeClr val="lt2"/>
              </a:buClr>
              <a:buSzPts val="1200"/>
              <a:buFont typeface="Roboto"/>
              <a:buChar char="●"/>
              <a:defRPr sz="1200" b="0" i="0" u="none" strike="noStrike" cap="none">
                <a:solidFill>
                  <a:schemeClr val="lt2"/>
                </a:solidFill>
                <a:latin typeface="Roboto"/>
                <a:ea typeface="Roboto"/>
                <a:cs typeface="Roboto"/>
                <a:sym typeface="Roboto"/>
              </a:defRPr>
            </a:lvl4pPr>
            <a:lvl5pPr marL="2286000" marR="0" lvl="4" indent="-304800" algn="l" rtl="0">
              <a:lnSpc>
                <a:spcPct val="115000"/>
              </a:lnSpc>
              <a:spcBef>
                <a:spcPts val="1600"/>
              </a:spcBef>
              <a:spcAft>
                <a:spcPts val="0"/>
              </a:spcAft>
              <a:buClr>
                <a:schemeClr val="lt2"/>
              </a:buClr>
              <a:buSzPts val="1200"/>
              <a:buFont typeface="Roboto"/>
              <a:buChar char="○"/>
              <a:defRPr sz="1200" b="0" i="0" u="none" strike="noStrike" cap="none">
                <a:solidFill>
                  <a:schemeClr val="lt2"/>
                </a:solidFill>
                <a:latin typeface="Roboto"/>
                <a:ea typeface="Roboto"/>
                <a:cs typeface="Roboto"/>
                <a:sym typeface="Roboto"/>
              </a:defRPr>
            </a:lvl5pPr>
            <a:lvl6pPr marL="2743200" marR="0" lvl="5" indent="-304800" algn="l" rtl="0">
              <a:lnSpc>
                <a:spcPct val="115000"/>
              </a:lnSpc>
              <a:spcBef>
                <a:spcPts val="1600"/>
              </a:spcBef>
              <a:spcAft>
                <a:spcPts val="0"/>
              </a:spcAft>
              <a:buClr>
                <a:schemeClr val="lt2"/>
              </a:buClr>
              <a:buSzPts val="1200"/>
              <a:buFont typeface="Roboto"/>
              <a:buChar char="■"/>
              <a:defRPr sz="1200" b="0" i="0" u="none" strike="noStrike" cap="none">
                <a:solidFill>
                  <a:schemeClr val="lt2"/>
                </a:solidFill>
                <a:latin typeface="Roboto"/>
                <a:ea typeface="Roboto"/>
                <a:cs typeface="Roboto"/>
                <a:sym typeface="Roboto"/>
              </a:defRPr>
            </a:lvl6pPr>
            <a:lvl7pPr marL="3200400" marR="0" lvl="6" indent="-304800" algn="l" rtl="0">
              <a:lnSpc>
                <a:spcPct val="115000"/>
              </a:lnSpc>
              <a:spcBef>
                <a:spcPts val="1600"/>
              </a:spcBef>
              <a:spcAft>
                <a:spcPts val="0"/>
              </a:spcAft>
              <a:buClr>
                <a:schemeClr val="lt2"/>
              </a:buClr>
              <a:buSzPts val="1200"/>
              <a:buFont typeface="Roboto"/>
              <a:buChar char="●"/>
              <a:defRPr sz="1200" b="0" i="0" u="none" strike="noStrike" cap="none">
                <a:solidFill>
                  <a:schemeClr val="lt2"/>
                </a:solidFill>
                <a:latin typeface="Roboto"/>
                <a:ea typeface="Roboto"/>
                <a:cs typeface="Roboto"/>
                <a:sym typeface="Roboto"/>
              </a:defRPr>
            </a:lvl7pPr>
            <a:lvl8pPr marL="3657600" marR="0" lvl="7" indent="-304800" algn="l" rtl="0">
              <a:lnSpc>
                <a:spcPct val="115000"/>
              </a:lnSpc>
              <a:spcBef>
                <a:spcPts val="1600"/>
              </a:spcBef>
              <a:spcAft>
                <a:spcPts val="0"/>
              </a:spcAft>
              <a:buClr>
                <a:schemeClr val="lt2"/>
              </a:buClr>
              <a:buSzPts val="1200"/>
              <a:buFont typeface="Roboto"/>
              <a:buChar char="○"/>
              <a:defRPr sz="1200" b="0" i="0" u="none" strike="noStrike" cap="none">
                <a:solidFill>
                  <a:schemeClr val="lt2"/>
                </a:solidFill>
                <a:latin typeface="Roboto"/>
                <a:ea typeface="Roboto"/>
                <a:cs typeface="Roboto"/>
                <a:sym typeface="Roboto"/>
              </a:defRPr>
            </a:lvl8pPr>
            <a:lvl9pPr marL="4114800" marR="0" lvl="8" indent="-304800" algn="l" rtl="0">
              <a:lnSpc>
                <a:spcPct val="115000"/>
              </a:lnSpc>
              <a:spcBef>
                <a:spcPts val="1600"/>
              </a:spcBef>
              <a:spcAft>
                <a:spcPts val="1600"/>
              </a:spcAft>
              <a:buClr>
                <a:schemeClr val="lt2"/>
              </a:buClr>
              <a:buSzPts val="1200"/>
              <a:buFont typeface="Roboto"/>
              <a:buChar char="■"/>
              <a:defRPr sz="1200" b="0" i="0" u="none" strike="noStrike" cap="none">
                <a:solidFill>
                  <a:schemeClr val="lt2"/>
                </a:solidFill>
                <a:latin typeface="Roboto"/>
                <a:ea typeface="Roboto"/>
                <a:cs typeface="Roboto"/>
                <a:sym typeface="Roboto"/>
              </a:defRPr>
            </a:lvl9pPr>
          </a:lstStyle>
          <a:p>
            <a:pPr marL="12700" marR="5080">
              <a:lnSpc>
                <a:spcPct val="132600"/>
              </a:lnSpc>
              <a:spcBef>
                <a:spcPts val="95"/>
              </a:spcBef>
            </a:pPr>
            <a:r>
              <a:rPr lang="en-US" spc="30" dirty="0"/>
              <a:t>Multiple </a:t>
            </a:r>
            <a:r>
              <a:rPr lang="en-US" spc="40" dirty="0"/>
              <a:t>Inputs  </a:t>
            </a:r>
          </a:p>
          <a:p>
            <a:pPr marL="12700" marR="5080">
              <a:lnSpc>
                <a:spcPct val="132600"/>
              </a:lnSpc>
              <a:spcBef>
                <a:spcPts val="95"/>
              </a:spcBef>
            </a:pPr>
            <a:r>
              <a:rPr lang="en-US" spc="-5" dirty="0"/>
              <a:t>Single </a:t>
            </a:r>
            <a:r>
              <a:rPr lang="en-US" spc="35" dirty="0"/>
              <a:t>Unified</a:t>
            </a:r>
            <a:r>
              <a:rPr lang="en-US" spc="-60" dirty="0"/>
              <a:t> </a:t>
            </a:r>
            <a:r>
              <a:rPr lang="en-US" spc="40" dirty="0"/>
              <a:t>Output  </a:t>
            </a:r>
          </a:p>
          <a:p>
            <a:pPr marL="12700" marR="5080">
              <a:lnSpc>
                <a:spcPct val="132600"/>
              </a:lnSpc>
              <a:spcBef>
                <a:spcPts val="95"/>
              </a:spcBef>
            </a:pPr>
            <a:r>
              <a:rPr lang="en-US" spc="35" dirty="0"/>
              <a:t>Scoring</a:t>
            </a:r>
          </a:p>
          <a:p>
            <a:pPr marL="12700" marR="5080">
              <a:lnSpc>
                <a:spcPct val="132600"/>
              </a:lnSpc>
              <a:spcBef>
                <a:spcPts val="95"/>
              </a:spcBef>
            </a:pPr>
            <a:r>
              <a:rPr lang="en-US" spc="-5" dirty="0"/>
              <a:t>Payloads </a:t>
            </a:r>
          </a:p>
          <a:p>
            <a:pPr marL="12700" marR="5080">
              <a:lnSpc>
                <a:spcPct val="132600"/>
              </a:lnSpc>
              <a:spcBef>
                <a:spcPts val="95"/>
              </a:spcBef>
            </a:pPr>
            <a:r>
              <a:rPr lang="en-US" spc="-35" dirty="0"/>
              <a:t>Synonyms</a:t>
            </a:r>
          </a:p>
          <a:p>
            <a:pPr marL="12700" marR="5080">
              <a:lnSpc>
                <a:spcPct val="132600"/>
              </a:lnSpc>
              <a:spcBef>
                <a:spcPts val="95"/>
              </a:spcBef>
            </a:pPr>
            <a:r>
              <a:rPr lang="en-US" spc="60" dirty="0"/>
              <a:t>Ignoring</a:t>
            </a:r>
            <a:r>
              <a:rPr lang="en-US" spc="-15" dirty="0"/>
              <a:t> </a:t>
            </a:r>
            <a:r>
              <a:rPr lang="en-US" spc="45" dirty="0" err="1"/>
              <a:t>stopwords</a:t>
            </a:r>
            <a:endParaRPr lang="en-US" spc="45" dirty="0"/>
          </a:p>
          <a:p>
            <a:pPr marL="12700" marR="5080">
              <a:lnSpc>
                <a:spcPct val="132600"/>
              </a:lnSpc>
              <a:spcBef>
                <a:spcPts val="95"/>
              </a:spcBef>
            </a:pPr>
            <a:r>
              <a:rPr lang="en-IN" spc="50" dirty="0">
                <a:latin typeface="Arial"/>
                <a:cs typeface="Arial"/>
              </a:rPr>
              <a:t>Going</a:t>
            </a:r>
            <a:r>
              <a:rPr lang="en-IN" spc="-100" dirty="0">
                <a:latin typeface="Arial"/>
                <a:cs typeface="Arial"/>
              </a:rPr>
              <a:t> </a:t>
            </a:r>
            <a:r>
              <a:rPr lang="en-IN" dirty="0">
                <a:latin typeface="Arial"/>
                <a:cs typeface="Arial"/>
              </a:rPr>
              <a:t>fuzzy  </a:t>
            </a:r>
          </a:p>
          <a:p>
            <a:pPr marL="12700" marR="5080">
              <a:lnSpc>
                <a:spcPct val="132600"/>
              </a:lnSpc>
              <a:spcBef>
                <a:spcPts val="95"/>
              </a:spcBef>
            </a:pPr>
            <a:r>
              <a:rPr lang="en-IN" dirty="0">
                <a:latin typeface="Arial"/>
                <a:cs typeface="Arial"/>
              </a:rPr>
              <a:t>Statistics</a:t>
            </a:r>
          </a:p>
          <a:p>
            <a:pPr marL="12700">
              <a:lnSpc>
                <a:spcPct val="100000"/>
              </a:lnSpc>
              <a:spcBef>
                <a:spcPts val="1250"/>
              </a:spcBef>
            </a:pPr>
            <a:endParaRPr lang="en-US" spc="45" dirty="0"/>
          </a:p>
        </p:txBody>
      </p:sp>
      <p:pic>
        <p:nvPicPr>
          <p:cNvPr id="8" name="Picture 7">
            <a:extLst>
              <a:ext uri="{FF2B5EF4-FFF2-40B4-BE49-F238E27FC236}">
                <a16:creationId xmlns:a16="http://schemas.microsoft.com/office/drawing/2014/main" id="{1DF47C6F-9F4C-41EC-BFDD-6D3F37EE4F06}"/>
              </a:ext>
            </a:extLst>
          </p:cNvPr>
          <p:cNvPicPr>
            <a:picLocks noChangeAspect="1"/>
          </p:cNvPicPr>
          <p:nvPr/>
        </p:nvPicPr>
        <p:blipFill>
          <a:blip r:embed="rId2"/>
          <a:stretch>
            <a:fillRect/>
          </a:stretch>
        </p:blipFill>
        <p:spPr>
          <a:xfrm>
            <a:off x="4737101" y="974995"/>
            <a:ext cx="4406900" cy="4168505"/>
          </a:xfrm>
          <a:prstGeom prst="rect">
            <a:avLst/>
          </a:prstGeom>
        </p:spPr>
      </p:pic>
    </p:spTree>
    <p:extLst>
      <p:ext uri="{BB962C8B-B14F-4D97-AF65-F5344CB8AC3E}">
        <p14:creationId xmlns:p14="http://schemas.microsoft.com/office/powerpoint/2010/main" val="14024104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7"/>
          <p:cNvSpPr txBox="1">
            <a:spLocks noGrp="1"/>
          </p:cNvSpPr>
          <p:nvPr>
            <p:ph type="title"/>
          </p:nvPr>
        </p:nvSpPr>
        <p:spPr>
          <a:xfrm>
            <a:off x="98250" y="16350"/>
            <a:ext cx="8826600" cy="602700"/>
          </a:xfrm>
          <a:prstGeom prst="rect">
            <a:avLst/>
          </a:prstGeom>
        </p:spPr>
        <p:txBody>
          <a:bodyPr spcFirstLastPara="1" wrap="square" lIns="91425" tIns="91425" rIns="91425" bIns="91425" anchor="ctr" anchorCtr="0">
            <a:noAutofit/>
          </a:bodyPr>
          <a:lstStyle/>
          <a:p>
            <a:pPr lvl="0"/>
            <a:r>
              <a:rPr lang="en-US" dirty="0"/>
              <a:t>ES Software Stack - Development Tools – the ELK stack</a:t>
            </a:r>
          </a:p>
        </p:txBody>
      </p:sp>
      <p:sp>
        <p:nvSpPr>
          <p:cNvPr id="2" name="Rectangle 1">
            <a:extLst>
              <a:ext uri="{FF2B5EF4-FFF2-40B4-BE49-F238E27FC236}">
                <a16:creationId xmlns:a16="http://schemas.microsoft.com/office/drawing/2014/main" id="{8B09E035-47C2-4072-92D3-1DC8691BB9A9}"/>
              </a:ext>
            </a:extLst>
          </p:cNvPr>
          <p:cNvSpPr/>
          <p:nvPr/>
        </p:nvSpPr>
        <p:spPr>
          <a:xfrm>
            <a:off x="381000" y="1022013"/>
            <a:ext cx="7226300" cy="3272691"/>
          </a:xfrm>
          <a:prstGeom prst="rect">
            <a:avLst/>
          </a:prstGeom>
        </p:spPr>
        <p:txBody>
          <a:bodyPr wrap="square">
            <a:spAutoFit/>
          </a:bodyPr>
          <a:lstStyle/>
          <a:p>
            <a:pPr>
              <a:spcAft>
                <a:spcPts val="1600"/>
              </a:spcAft>
            </a:pPr>
            <a:br>
              <a:rPr lang="en-US" dirty="0"/>
            </a:br>
            <a:r>
              <a:rPr lang="en-US" b="1" dirty="0" err="1">
                <a:solidFill>
                  <a:srgbClr val="595959"/>
                </a:solidFill>
                <a:latin typeface="Arial" panose="020B0604020202020204" pitchFamily="34" charset="0"/>
              </a:rPr>
              <a:t>E</a:t>
            </a:r>
            <a:r>
              <a:rPr lang="en-US" dirty="0" err="1">
                <a:solidFill>
                  <a:srgbClr val="595959"/>
                </a:solidFill>
                <a:latin typeface="Arial" panose="020B0604020202020204" pitchFamily="34" charset="0"/>
              </a:rPr>
              <a:t>lasticSearch</a:t>
            </a:r>
            <a:r>
              <a:rPr lang="en-US" dirty="0">
                <a:solidFill>
                  <a:srgbClr val="595959"/>
                </a:solidFill>
                <a:latin typeface="Arial" panose="020B0604020202020204" pitchFamily="34" charset="0"/>
              </a:rPr>
              <a:t> - Core indexing and Searching API</a:t>
            </a:r>
            <a:endParaRPr lang="en-US" dirty="0"/>
          </a:p>
          <a:p>
            <a:pPr fontAlgn="base">
              <a:spcAft>
                <a:spcPts val="1600"/>
              </a:spcAft>
              <a:buFont typeface="Arial" panose="020B0604020202020204" pitchFamily="34" charset="0"/>
              <a:buChar char="•"/>
            </a:pPr>
            <a:r>
              <a:rPr lang="en-US" dirty="0">
                <a:solidFill>
                  <a:srgbClr val="595959"/>
                </a:solidFill>
                <a:latin typeface="Arial" panose="020B0604020202020204" pitchFamily="34" charset="0"/>
              </a:rPr>
              <a:t> Should be thought of as a </a:t>
            </a:r>
            <a:r>
              <a:rPr lang="en-US" b="1" dirty="0">
                <a:solidFill>
                  <a:srgbClr val="595959"/>
                </a:solidFill>
                <a:latin typeface="Arial" panose="020B0604020202020204" pitchFamily="34" charset="0"/>
              </a:rPr>
              <a:t>database </a:t>
            </a:r>
            <a:r>
              <a:rPr lang="en-US" dirty="0">
                <a:solidFill>
                  <a:srgbClr val="595959"/>
                </a:solidFill>
                <a:latin typeface="Arial" panose="020B0604020202020204" pitchFamily="34" charset="0"/>
              </a:rPr>
              <a:t>with querying and searching capabilities inherited from Lucene</a:t>
            </a:r>
          </a:p>
          <a:p>
            <a:pPr>
              <a:spcAft>
                <a:spcPts val="1600"/>
              </a:spcAft>
            </a:pPr>
            <a:r>
              <a:rPr lang="en-US" b="1" dirty="0">
                <a:solidFill>
                  <a:srgbClr val="595959"/>
                </a:solidFill>
                <a:latin typeface="Arial" panose="020B0604020202020204" pitchFamily="34" charset="0"/>
              </a:rPr>
              <a:t>L</a:t>
            </a:r>
            <a:r>
              <a:rPr lang="en-US" dirty="0">
                <a:solidFill>
                  <a:srgbClr val="595959"/>
                </a:solidFill>
                <a:latin typeface="Arial" panose="020B0604020202020204" pitchFamily="34" charset="0"/>
              </a:rPr>
              <a:t>ogstash -</a:t>
            </a:r>
            <a:endParaRPr lang="en-US" dirty="0"/>
          </a:p>
          <a:p>
            <a:pPr fontAlgn="base">
              <a:buFont typeface="Arial" panose="020B0604020202020204" pitchFamily="34" charset="0"/>
              <a:buChar char="•"/>
            </a:pPr>
            <a:r>
              <a:rPr lang="en-US" dirty="0">
                <a:solidFill>
                  <a:srgbClr val="595959"/>
                </a:solidFill>
                <a:latin typeface="Arial" panose="020B0604020202020204" pitchFamily="34" charset="0"/>
              </a:rPr>
              <a:t> Useful in importing data from sources to </a:t>
            </a:r>
            <a:r>
              <a:rPr lang="en-US" dirty="0" err="1">
                <a:solidFill>
                  <a:srgbClr val="595959"/>
                </a:solidFill>
                <a:latin typeface="Arial" panose="020B0604020202020204" pitchFamily="34" charset="0"/>
              </a:rPr>
              <a:t>ElasticSearch</a:t>
            </a:r>
            <a:r>
              <a:rPr lang="en-US" dirty="0">
                <a:solidFill>
                  <a:srgbClr val="595959"/>
                </a:solidFill>
                <a:latin typeface="Arial" panose="020B0604020202020204" pitchFamily="34" charset="0"/>
              </a:rPr>
              <a:t> “database”</a:t>
            </a:r>
          </a:p>
          <a:p>
            <a:pPr fontAlgn="base">
              <a:spcAft>
                <a:spcPts val="1600"/>
              </a:spcAft>
              <a:buFont typeface="Arial" panose="020B0604020202020204" pitchFamily="34" charset="0"/>
              <a:buChar char="•"/>
            </a:pPr>
            <a:r>
              <a:rPr lang="en-US" dirty="0">
                <a:solidFill>
                  <a:srgbClr val="595959"/>
                </a:solidFill>
                <a:latin typeface="Arial" panose="020B0604020202020204" pitchFamily="34" charset="0"/>
              </a:rPr>
              <a:t> Prebuilt importers for Databases - SQL, Server logs, metrics etc.</a:t>
            </a:r>
          </a:p>
          <a:p>
            <a:pPr>
              <a:spcAft>
                <a:spcPts val="1600"/>
              </a:spcAft>
            </a:pPr>
            <a:r>
              <a:rPr lang="en-US" b="1" dirty="0">
                <a:solidFill>
                  <a:srgbClr val="595959"/>
                </a:solidFill>
                <a:latin typeface="Arial" panose="020B0604020202020204" pitchFamily="34" charset="0"/>
              </a:rPr>
              <a:t>K</a:t>
            </a:r>
            <a:r>
              <a:rPr lang="en-US" dirty="0">
                <a:solidFill>
                  <a:srgbClr val="595959"/>
                </a:solidFill>
                <a:latin typeface="Arial" panose="020B0604020202020204" pitchFamily="34" charset="0"/>
              </a:rPr>
              <a:t>ibana -</a:t>
            </a:r>
            <a:endParaRPr lang="en-US" dirty="0"/>
          </a:p>
          <a:p>
            <a:pPr fontAlgn="base">
              <a:buFont typeface="Arial" panose="020B0604020202020204" pitchFamily="34" charset="0"/>
              <a:buChar char="•"/>
            </a:pPr>
            <a:r>
              <a:rPr lang="en-US" dirty="0">
                <a:solidFill>
                  <a:srgbClr val="595959"/>
                </a:solidFill>
                <a:latin typeface="Arial" panose="020B0604020202020204" pitchFamily="34" charset="0"/>
              </a:rPr>
              <a:t> GUI Dashboard and Console - Visual Tool</a:t>
            </a:r>
          </a:p>
          <a:p>
            <a:pPr fontAlgn="base">
              <a:spcAft>
                <a:spcPts val="1600"/>
              </a:spcAft>
              <a:buFont typeface="Arial" panose="020B0604020202020204" pitchFamily="34" charset="0"/>
              <a:buChar char="•"/>
            </a:pPr>
            <a:r>
              <a:rPr lang="en-US" dirty="0">
                <a:solidFill>
                  <a:srgbClr val="595959"/>
                </a:solidFill>
                <a:latin typeface="Arial" panose="020B0604020202020204" pitchFamily="34" charset="0"/>
              </a:rPr>
              <a:t> Discovering insights</a:t>
            </a:r>
          </a:p>
        </p:txBody>
      </p:sp>
      <p:pic>
        <p:nvPicPr>
          <p:cNvPr id="2051" name="Picture 3" descr="Image result for logstash">
            <a:extLst>
              <a:ext uri="{FF2B5EF4-FFF2-40B4-BE49-F238E27FC236}">
                <a16:creationId xmlns:a16="http://schemas.microsoft.com/office/drawing/2014/main" id="{B1D47EC8-B362-4C1B-A342-449018016E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5250" y="2240120"/>
            <a:ext cx="346075" cy="34607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kibana">
            <a:extLst>
              <a:ext uri="{FF2B5EF4-FFF2-40B4-BE49-F238E27FC236}">
                <a16:creationId xmlns:a16="http://schemas.microsoft.com/office/drawing/2014/main" id="{1BC81984-610F-488E-881F-1B680259BE7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90625" y="3315037"/>
            <a:ext cx="346075" cy="34607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Image result for elasticsearch">
            <a:extLst>
              <a:ext uri="{FF2B5EF4-FFF2-40B4-BE49-F238E27FC236}">
                <a16:creationId xmlns:a16="http://schemas.microsoft.com/office/drawing/2014/main" id="{2191FF19-14EB-4BCA-A22B-D22473EBD96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35475" y="848796"/>
            <a:ext cx="1434973" cy="77149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7"/>
          <p:cNvSpPr txBox="1">
            <a:spLocks noGrp="1"/>
          </p:cNvSpPr>
          <p:nvPr>
            <p:ph type="title"/>
          </p:nvPr>
        </p:nvSpPr>
        <p:spPr>
          <a:xfrm>
            <a:off x="98250" y="16350"/>
            <a:ext cx="8826600" cy="602700"/>
          </a:xfrm>
          <a:prstGeom prst="rect">
            <a:avLst/>
          </a:prstGeom>
        </p:spPr>
        <p:txBody>
          <a:bodyPr spcFirstLastPara="1" wrap="square" lIns="91425" tIns="91425" rIns="91425" bIns="91425" anchor="ctr" anchorCtr="0">
            <a:noAutofit/>
          </a:bodyPr>
          <a:lstStyle/>
          <a:p>
            <a:pPr lvl="0"/>
            <a:r>
              <a:rPr lang="en-US" dirty="0"/>
              <a:t>ES Software Stack - Development Tools – the ELK stack</a:t>
            </a:r>
          </a:p>
        </p:txBody>
      </p:sp>
      <p:sp>
        <p:nvSpPr>
          <p:cNvPr id="2" name="Rectangle 1">
            <a:extLst>
              <a:ext uri="{FF2B5EF4-FFF2-40B4-BE49-F238E27FC236}">
                <a16:creationId xmlns:a16="http://schemas.microsoft.com/office/drawing/2014/main" id="{8B09E035-47C2-4072-92D3-1DC8691BB9A9}"/>
              </a:ext>
            </a:extLst>
          </p:cNvPr>
          <p:cNvSpPr/>
          <p:nvPr/>
        </p:nvSpPr>
        <p:spPr>
          <a:xfrm>
            <a:off x="381000" y="1022013"/>
            <a:ext cx="7226300" cy="3272691"/>
          </a:xfrm>
          <a:prstGeom prst="rect">
            <a:avLst/>
          </a:prstGeom>
        </p:spPr>
        <p:txBody>
          <a:bodyPr wrap="square">
            <a:spAutoFit/>
          </a:bodyPr>
          <a:lstStyle/>
          <a:p>
            <a:pPr>
              <a:spcAft>
                <a:spcPts val="1600"/>
              </a:spcAft>
            </a:pPr>
            <a:br>
              <a:rPr lang="en-US" dirty="0"/>
            </a:br>
            <a:r>
              <a:rPr lang="en-US" b="1" dirty="0" err="1">
                <a:solidFill>
                  <a:srgbClr val="595959"/>
                </a:solidFill>
                <a:latin typeface="Arial" panose="020B0604020202020204" pitchFamily="34" charset="0"/>
              </a:rPr>
              <a:t>E</a:t>
            </a:r>
            <a:r>
              <a:rPr lang="en-US" dirty="0" err="1">
                <a:solidFill>
                  <a:srgbClr val="595959"/>
                </a:solidFill>
                <a:latin typeface="Arial" panose="020B0604020202020204" pitchFamily="34" charset="0"/>
              </a:rPr>
              <a:t>lasticSearch</a:t>
            </a:r>
            <a:r>
              <a:rPr lang="en-US" dirty="0">
                <a:solidFill>
                  <a:srgbClr val="595959"/>
                </a:solidFill>
                <a:latin typeface="Arial" panose="020B0604020202020204" pitchFamily="34" charset="0"/>
              </a:rPr>
              <a:t> - Core indexing and Searching API</a:t>
            </a:r>
            <a:endParaRPr lang="en-US" dirty="0"/>
          </a:p>
          <a:p>
            <a:pPr fontAlgn="base">
              <a:spcAft>
                <a:spcPts val="1600"/>
              </a:spcAft>
              <a:buFont typeface="Arial" panose="020B0604020202020204" pitchFamily="34" charset="0"/>
              <a:buChar char="•"/>
            </a:pPr>
            <a:r>
              <a:rPr lang="en-US" dirty="0">
                <a:solidFill>
                  <a:srgbClr val="595959"/>
                </a:solidFill>
                <a:latin typeface="Arial" panose="020B0604020202020204" pitchFamily="34" charset="0"/>
              </a:rPr>
              <a:t> Should be thought of as a </a:t>
            </a:r>
            <a:r>
              <a:rPr lang="en-US" b="1" dirty="0">
                <a:solidFill>
                  <a:srgbClr val="595959"/>
                </a:solidFill>
                <a:latin typeface="Arial" panose="020B0604020202020204" pitchFamily="34" charset="0"/>
              </a:rPr>
              <a:t>database </a:t>
            </a:r>
            <a:r>
              <a:rPr lang="en-US" dirty="0">
                <a:solidFill>
                  <a:srgbClr val="595959"/>
                </a:solidFill>
                <a:latin typeface="Arial" panose="020B0604020202020204" pitchFamily="34" charset="0"/>
              </a:rPr>
              <a:t>with querying and searching capabilities inherited from Lucene</a:t>
            </a:r>
          </a:p>
          <a:p>
            <a:pPr>
              <a:spcAft>
                <a:spcPts val="1600"/>
              </a:spcAft>
            </a:pPr>
            <a:r>
              <a:rPr lang="en-US" b="1" dirty="0">
                <a:solidFill>
                  <a:srgbClr val="595959"/>
                </a:solidFill>
                <a:latin typeface="Arial" panose="020B0604020202020204" pitchFamily="34" charset="0"/>
              </a:rPr>
              <a:t>L</a:t>
            </a:r>
            <a:r>
              <a:rPr lang="en-US" dirty="0">
                <a:solidFill>
                  <a:srgbClr val="595959"/>
                </a:solidFill>
                <a:latin typeface="Arial" panose="020B0604020202020204" pitchFamily="34" charset="0"/>
              </a:rPr>
              <a:t>ogstash -</a:t>
            </a:r>
            <a:endParaRPr lang="en-US" dirty="0"/>
          </a:p>
          <a:p>
            <a:pPr fontAlgn="base">
              <a:buFont typeface="Arial" panose="020B0604020202020204" pitchFamily="34" charset="0"/>
              <a:buChar char="•"/>
            </a:pPr>
            <a:r>
              <a:rPr lang="en-US" dirty="0">
                <a:solidFill>
                  <a:srgbClr val="595959"/>
                </a:solidFill>
                <a:latin typeface="Arial" panose="020B0604020202020204" pitchFamily="34" charset="0"/>
              </a:rPr>
              <a:t> Useful in importing data from sources to </a:t>
            </a:r>
            <a:r>
              <a:rPr lang="en-US" dirty="0" err="1">
                <a:solidFill>
                  <a:srgbClr val="595959"/>
                </a:solidFill>
                <a:latin typeface="Arial" panose="020B0604020202020204" pitchFamily="34" charset="0"/>
              </a:rPr>
              <a:t>ElasticSearch</a:t>
            </a:r>
            <a:r>
              <a:rPr lang="en-US" dirty="0">
                <a:solidFill>
                  <a:srgbClr val="595959"/>
                </a:solidFill>
                <a:latin typeface="Arial" panose="020B0604020202020204" pitchFamily="34" charset="0"/>
              </a:rPr>
              <a:t> “database”</a:t>
            </a:r>
          </a:p>
          <a:p>
            <a:pPr fontAlgn="base">
              <a:spcAft>
                <a:spcPts val="1600"/>
              </a:spcAft>
              <a:buFont typeface="Arial" panose="020B0604020202020204" pitchFamily="34" charset="0"/>
              <a:buChar char="•"/>
            </a:pPr>
            <a:r>
              <a:rPr lang="en-US" dirty="0">
                <a:solidFill>
                  <a:srgbClr val="595959"/>
                </a:solidFill>
                <a:latin typeface="Arial" panose="020B0604020202020204" pitchFamily="34" charset="0"/>
              </a:rPr>
              <a:t> Prebuilt importers for Databases - SQL, Server logs, metrics etc.</a:t>
            </a:r>
          </a:p>
          <a:p>
            <a:pPr>
              <a:spcAft>
                <a:spcPts val="1600"/>
              </a:spcAft>
            </a:pPr>
            <a:r>
              <a:rPr lang="en-US" b="1" dirty="0">
                <a:solidFill>
                  <a:srgbClr val="595959"/>
                </a:solidFill>
                <a:latin typeface="Arial" panose="020B0604020202020204" pitchFamily="34" charset="0"/>
              </a:rPr>
              <a:t>K</a:t>
            </a:r>
            <a:r>
              <a:rPr lang="en-US" dirty="0">
                <a:solidFill>
                  <a:srgbClr val="595959"/>
                </a:solidFill>
                <a:latin typeface="Arial" panose="020B0604020202020204" pitchFamily="34" charset="0"/>
              </a:rPr>
              <a:t>ibana -</a:t>
            </a:r>
            <a:endParaRPr lang="en-US" dirty="0"/>
          </a:p>
          <a:p>
            <a:pPr fontAlgn="base">
              <a:buFont typeface="Arial" panose="020B0604020202020204" pitchFamily="34" charset="0"/>
              <a:buChar char="•"/>
            </a:pPr>
            <a:r>
              <a:rPr lang="en-US" dirty="0">
                <a:solidFill>
                  <a:srgbClr val="595959"/>
                </a:solidFill>
                <a:latin typeface="Arial" panose="020B0604020202020204" pitchFamily="34" charset="0"/>
              </a:rPr>
              <a:t> GUI Dashboard and Console - Visual Tool</a:t>
            </a:r>
          </a:p>
          <a:p>
            <a:pPr fontAlgn="base">
              <a:spcAft>
                <a:spcPts val="1600"/>
              </a:spcAft>
              <a:buFont typeface="Arial" panose="020B0604020202020204" pitchFamily="34" charset="0"/>
              <a:buChar char="•"/>
            </a:pPr>
            <a:r>
              <a:rPr lang="en-US" dirty="0">
                <a:solidFill>
                  <a:srgbClr val="595959"/>
                </a:solidFill>
                <a:latin typeface="Arial" panose="020B0604020202020204" pitchFamily="34" charset="0"/>
              </a:rPr>
              <a:t> Discovering insights</a:t>
            </a:r>
          </a:p>
        </p:txBody>
      </p:sp>
      <p:pic>
        <p:nvPicPr>
          <p:cNvPr id="2051" name="Picture 3" descr="Image result for logstash">
            <a:extLst>
              <a:ext uri="{FF2B5EF4-FFF2-40B4-BE49-F238E27FC236}">
                <a16:creationId xmlns:a16="http://schemas.microsoft.com/office/drawing/2014/main" id="{B1D47EC8-B362-4C1B-A342-449018016E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5250" y="2240120"/>
            <a:ext cx="346075" cy="34607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kibana">
            <a:extLst>
              <a:ext uri="{FF2B5EF4-FFF2-40B4-BE49-F238E27FC236}">
                <a16:creationId xmlns:a16="http://schemas.microsoft.com/office/drawing/2014/main" id="{1BC81984-610F-488E-881F-1B680259BE7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90625" y="3315037"/>
            <a:ext cx="346075" cy="34607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Image result for elasticsearch">
            <a:extLst>
              <a:ext uri="{FF2B5EF4-FFF2-40B4-BE49-F238E27FC236}">
                <a16:creationId xmlns:a16="http://schemas.microsoft.com/office/drawing/2014/main" id="{2191FF19-14EB-4BCA-A22B-D22473EBD96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35475" y="848796"/>
            <a:ext cx="1434973" cy="77149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78104EF8-5697-439D-901D-39EA697E3F3E}"/>
              </a:ext>
            </a:extLst>
          </p:cNvPr>
          <p:cNvPicPr>
            <a:picLocks noChangeAspect="1"/>
          </p:cNvPicPr>
          <p:nvPr/>
        </p:nvPicPr>
        <p:blipFill>
          <a:blip r:embed="rId6"/>
          <a:stretch>
            <a:fillRect/>
          </a:stretch>
        </p:blipFill>
        <p:spPr>
          <a:xfrm>
            <a:off x="7586662" y="895349"/>
            <a:ext cx="989013" cy="989013"/>
          </a:xfrm>
          <a:prstGeom prst="rect">
            <a:avLst/>
          </a:prstGeom>
        </p:spPr>
      </p:pic>
      <p:pic>
        <p:nvPicPr>
          <p:cNvPr id="9" name="Picture 8">
            <a:extLst>
              <a:ext uri="{FF2B5EF4-FFF2-40B4-BE49-F238E27FC236}">
                <a16:creationId xmlns:a16="http://schemas.microsoft.com/office/drawing/2014/main" id="{95874041-2757-434A-A2E5-9BC077B3F611}"/>
              </a:ext>
            </a:extLst>
          </p:cNvPr>
          <p:cNvPicPr>
            <a:picLocks noChangeAspect="1"/>
          </p:cNvPicPr>
          <p:nvPr/>
        </p:nvPicPr>
        <p:blipFill>
          <a:blip r:embed="rId6"/>
          <a:stretch>
            <a:fillRect/>
          </a:stretch>
        </p:blipFill>
        <p:spPr>
          <a:xfrm>
            <a:off x="7662862" y="3661112"/>
            <a:ext cx="989013" cy="989013"/>
          </a:xfrm>
          <a:prstGeom prst="rect">
            <a:avLst/>
          </a:prstGeom>
        </p:spPr>
      </p:pic>
    </p:spTree>
    <p:extLst>
      <p:ext uri="{BB962C8B-B14F-4D97-AF65-F5344CB8AC3E}">
        <p14:creationId xmlns:p14="http://schemas.microsoft.com/office/powerpoint/2010/main" val="38416097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470FB9-84F4-4FAA-996B-BFAE63919C0E}"/>
              </a:ext>
            </a:extLst>
          </p:cNvPr>
          <p:cNvSpPr>
            <a:spLocks noGrp="1"/>
          </p:cNvSpPr>
          <p:nvPr>
            <p:ph type="title"/>
          </p:nvPr>
        </p:nvSpPr>
        <p:spPr/>
        <p:txBody>
          <a:bodyPr/>
          <a:lstStyle/>
          <a:p>
            <a:r>
              <a:rPr lang="en-IN" dirty="0"/>
              <a:t>Kibana</a:t>
            </a:r>
          </a:p>
        </p:txBody>
      </p:sp>
      <p:sp>
        <p:nvSpPr>
          <p:cNvPr id="3" name="TextBox 2">
            <a:extLst>
              <a:ext uri="{FF2B5EF4-FFF2-40B4-BE49-F238E27FC236}">
                <a16:creationId xmlns:a16="http://schemas.microsoft.com/office/drawing/2014/main" id="{D686F1F7-06A3-45EB-8091-F45238B05B7B}"/>
              </a:ext>
            </a:extLst>
          </p:cNvPr>
          <p:cNvSpPr txBox="1"/>
          <p:nvPr/>
        </p:nvSpPr>
        <p:spPr>
          <a:xfrm>
            <a:off x="273050" y="4356100"/>
            <a:ext cx="1339850" cy="307777"/>
          </a:xfrm>
          <a:prstGeom prst="rect">
            <a:avLst/>
          </a:prstGeom>
          <a:noFill/>
        </p:spPr>
        <p:txBody>
          <a:bodyPr wrap="square" rtlCol="0">
            <a:spAutoFit/>
          </a:bodyPr>
          <a:lstStyle/>
          <a:p>
            <a:r>
              <a:rPr lang="en-IN" dirty="0">
                <a:hlinkClick r:id="rId2"/>
              </a:rPr>
              <a:t>Demo</a:t>
            </a:r>
            <a:endParaRPr lang="en-IN" dirty="0"/>
          </a:p>
        </p:txBody>
      </p:sp>
      <p:sp>
        <p:nvSpPr>
          <p:cNvPr id="4" name="TextBox 3">
            <a:extLst>
              <a:ext uri="{FF2B5EF4-FFF2-40B4-BE49-F238E27FC236}">
                <a16:creationId xmlns:a16="http://schemas.microsoft.com/office/drawing/2014/main" id="{AC40D4E1-8002-4514-8EC0-C328C8673516}"/>
              </a:ext>
            </a:extLst>
          </p:cNvPr>
          <p:cNvSpPr txBox="1"/>
          <p:nvPr/>
        </p:nvSpPr>
        <p:spPr>
          <a:xfrm>
            <a:off x="273050" y="882650"/>
            <a:ext cx="7226300" cy="954107"/>
          </a:xfrm>
          <a:prstGeom prst="rect">
            <a:avLst/>
          </a:prstGeom>
          <a:noFill/>
        </p:spPr>
        <p:txBody>
          <a:bodyPr wrap="square" rtlCol="0">
            <a:spAutoFit/>
          </a:bodyPr>
          <a:lstStyle/>
          <a:p>
            <a:r>
              <a:rPr lang="en-US" dirty="0"/>
              <a:t>“Kibana lets you visualize your Elasticsearch data and navigate the Elastic Stack, so you can do anything from learning why you're getting paged at 2:00 a.m. to understanding the impact rain might have on your quarterly numbers.”</a:t>
            </a:r>
            <a:br>
              <a:rPr lang="en-US" dirty="0"/>
            </a:br>
            <a:endParaRPr lang="en-IN" dirty="0"/>
          </a:p>
        </p:txBody>
      </p:sp>
      <p:sp>
        <p:nvSpPr>
          <p:cNvPr id="5" name="object 3">
            <a:extLst>
              <a:ext uri="{FF2B5EF4-FFF2-40B4-BE49-F238E27FC236}">
                <a16:creationId xmlns:a16="http://schemas.microsoft.com/office/drawing/2014/main" id="{1431A162-2957-4452-9F85-83AFFF9AD15D}"/>
              </a:ext>
            </a:extLst>
          </p:cNvPr>
          <p:cNvSpPr/>
          <p:nvPr/>
        </p:nvSpPr>
        <p:spPr>
          <a:xfrm>
            <a:off x="4627892" y="2031634"/>
            <a:ext cx="4429022" cy="2802526"/>
          </a:xfrm>
          <a:prstGeom prst="rect">
            <a:avLst/>
          </a:prstGeom>
          <a:blipFill>
            <a:blip r:embed="rId3" cstate="print"/>
            <a:stretch>
              <a:fillRect/>
            </a:stretch>
          </a:blipFill>
        </p:spPr>
        <p:txBody>
          <a:bodyPr wrap="square" lIns="0" tIns="0" rIns="0" bIns="0" rtlCol="0"/>
          <a:lstStyle/>
          <a:p>
            <a:endParaRPr/>
          </a:p>
        </p:txBody>
      </p:sp>
      <p:pic>
        <p:nvPicPr>
          <p:cNvPr id="6" name="Picture 5">
            <a:extLst>
              <a:ext uri="{FF2B5EF4-FFF2-40B4-BE49-F238E27FC236}">
                <a16:creationId xmlns:a16="http://schemas.microsoft.com/office/drawing/2014/main" id="{EF772267-45AE-434B-8D94-F6F29E59DCBA}"/>
              </a:ext>
            </a:extLst>
          </p:cNvPr>
          <p:cNvPicPr>
            <a:picLocks noChangeAspect="1"/>
          </p:cNvPicPr>
          <p:nvPr/>
        </p:nvPicPr>
        <p:blipFill>
          <a:blip r:embed="rId4"/>
          <a:stretch>
            <a:fillRect/>
          </a:stretch>
        </p:blipFill>
        <p:spPr>
          <a:xfrm>
            <a:off x="1546608" y="1836757"/>
            <a:ext cx="3081284" cy="3192281"/>
          </a:xfrm>
          <a:prstGeom prst="rect">
            <a:avLst/>
          </a:prstGeom>
        </p:spPr>
      </p:pic>
    </p:spTree>
    <p:extLst>
      <p:ext uri="{BB962C8B-B14F-4D97-AF65-F5344CB8AC3E}">
        <p14:creationId xmlns:p14="http://schemas.microsoft.com/office/powerpoint/2010/main" val="6427571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D33A6-D3D1-4204-9BF6-1033289968AC}"/>
              </a:ext>
            </a:extLst>
          </p:cNvPr>
          <p:cNvSpPr>
            <a:spLocks noGrp="1"/>
          </p:cNvSpPr>
          <p:nvPr>
            <p:ph type="title"/>
          </p:nvPr>
        </p:nvSpPr>
        <p:spPr/>
        <p:txBody>
          <a:bodyPr/>
          <a:lstStyle/>
          <a:p>
            <a:r>
              <a:rPr lang="en-US" dirty="0" err="1"/>
              <a:t>CiteSeerX</a:t>
            </a:r>
            <a:r>
              <a:rPr lang="en-US" dirty="0"/>
              <a:t> Research-Cluster</a:t>
            </a:r>
          </a:p>
        </p:txBody>
      </p:sp>
    </p:spTree>
    <p:extLst>
      <p:ext uri="{BB962C8B-B14F-4D97-AF65-F5344CB8AC3E}">
        <p14:creationId xmlns:p14="http://schemas.microsoft.com/office/powerpoint/2010/main" val="31390440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6AB1DE2-6267-4B06-A926-4225BF321AB3}"/>
              </a:ext>
            </a:extLst>
          </p:cNvPr>
          <p:cNvSpPr>
            <a:spLocks noGrp="1"/>
          </p:cNvSpPr>
          <p:nvPr>
            <p:ph type="title"/>
          </p:nvPr>
        </p:nvSpPr>
        <p:spPr/>
        <p:txBody>
          <a:bodyPr/>
          <a:lstStyle/>
          <a:p>
            <a:r>
              <a:rPr lang="en-IN" dirty="0"/>
              <a:t>Accessing Kibana</a:t>
            </a:r>
          </a:p>
        </p:txBody>
      </p:sp>
      <p:sp>
        <p:nvSpPr>
          <p:cNvPr id="4" name="Text Placeholder 3">
            <a:extLst>
              <a:ext uri="{FF2B5EF4-FFF2-40B4-BE49-F238E27FC236}">
                <a16:creationId xmlns:a16="http://schemas.microsoft.com/office/drawing/2014/main" id="{165C344D-E5B0-4981-BA9D-3795CDCCECB7}"/>
              </a:ext>
            </a:extLst>
          </p:cNvPr>
          <p:cNvSpPr>
            <a:spLocks noGrp="1"/>
          </p:cNvSpPr>
          <p:nvPr>
            <p:ph type="body" idx="1"/>
          </p:nvPr>
        </p:nvSpPr>
        <p:spPr/>
        <p:txBody>
          <a:bodyPr/>
          <a:lstStyle/>
          <a:p>
            <a:r>
              <a:rPr lang="en-IN" dirty="0"/>
              <a:t>Open Browser in </a:t>
            </a:r>
            <a:r>
              <a:rPr lang="en-IN" dirty="0" err="1"/>
              <a:t>Vlabs</a:t>
            </a:r>
            <a:endParaRPr lang="en-IN" dirty="0"/>
          </a:p>
          <a:p>
            <a:r>
              <a:rPr lang="en-IN" dirty="0"/>
              <a:t>ist441.ist.psu.edu:5601</a:t>
            </a:r>
          </a:p>
          <a:p>
            <a:endParaRPr lang="en-IN" dirty="0"/>
          </a:p>
          <a:p>
            <a:endParaRPr lang="en-IN" dirty="0"/>
          </a:p>
        </p:txBody>
      </p:sp>
    </p:spTree>
    <p:extLst>
      <p:ext uri="{BB962C8B-B14F-4D97-AF65-F5344CB8AC3E}">
        <p14:creationId xmlns:p14="http://schemas.microsoft.com/office/powerpoint/2010/main" val="24765267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E279970-8ADE-4A35-98AE-FA220FADC55A}"/>
              </a:ext>
            </a:extLst>
          </p:cNvPr>
          <p:cNvSpPr>
            <a:spLocks noGrp="1"/>
          </p:cNvSpPr>
          <p:nvPr>
            <p:ph type="title"/>
          </p:nvPr>
        </p:nvSpPr>
        <p:spPr/>
        <p:txBody>
          <a:bodyPr/>
          <a:lstStyle/>
          <a:p>
            <a:r>
              <a:rPr lang="en-US" dirty="0"/>
              <a:t>Kibana Homepage</a:t>
            </a:r>
          </a:p>
        </p:txBody>
      </p:sp>
      <p:pic>
        <p:nvPicPr>
          <p:cNvPr id="5" name="Picture 4">
            <a:extLst>
              <a:ext uri="{FF2B5EF4-FFF2-40B4-BE49-F238E27FC236}">
                <a16:creationId xmlns:a16="http://schemas.microsoft.com/office/drawing/2014/main" id="{71E1C64C-47FB-4848-A10D-90640055AA2B}"/>
              </a:ext>
            </a:extLst>
          </p:cNvPr>
          <p:cNvPicPr>
            <a:picLocks noChangeAspect="1"/>
          </p:cNvPicPr>
          <p:nvPr/>
        </p:nvPicPr>
        <p:blipFill>
          <a:blip r:embed="rId2"/>
          <a:stretch>
            <a:fillRect/>
          </a:stretch>
        </p:blipFill>
        <p:spPr>
          <a:xfrm>
            <a:off x="403928" y="765935"/>
            <a:ext cx="3365448" cy="4098471"/>
          </a:xfrm>
          <a:prstGeom prst="rect">
            <a:avLst/>
          </a:prstGeom>
        </p:spPr>
      </p:pic>
      <p:cxnSp>
        <p:nvCxnSpPr>
          <p:cNvPr id="9" name="Straight Arrow Connector 8">
            <a:extLst>
              <a:ext uri="{FF2B5EF4-FFF2-40B4-BE49-F238E27FC236}">
                <a16:creationId xmlns:a16="http://schemas.microsoft.com/office/drawing/2014/main" id="{F44C8799-65E6-4BD2-8D90-ACEDD430D20D}"/>
              </a:ext>
            </a:extLst>
          </p:cNvPr>
          <p:cNvCxnSpPr/>
          <p:nvPr/>
        </p:nvCxnSpPr>
        <p:spPr>
          <a:xfrm flipH="1">
            <a:off x="870857" y="3979817"/>
            <a:ext cx="1811383" cy="330926"/>
          </a:xfrm>
          <a:prstGeom prst="straightConnector1">
            <a:avLst/>
          </a:prstGeom>
          <a:ln w="57150">
            <a:tailEnd type="triangle"/>
          </a:ln>
        </p:spPr>
        <p:style>
          <a:lnRef idx="1">
            <a:schemeClr val="accent5"/>
          </a:lnRef>
          <a:fillRef idx="0">
            <a:schemeClr val="accent5"/>
          </a:fillRef>
          <a:effectRef idx="0">
            <a:schemeClr val="accent5"/>
          </a:effectRef>
          <a:fontRef idx="minor">
            <a:schemeClr val="tx1"/>
          </a:fontRef>
        </p:style>
      </p:cxnSp>
      <p:sp>
        <p:nvSpPr>
          <p:cNvPr id="10" name="TextBox 9">
            <a:extLst>
              <a:ext uri="{FF2B5EF4-FFF2-40B4-BE49-F238E27FC236}">
                <a16:creationId xmlns:a16="http://schemas.microsoft.com/office/drawing/2014/main" id="{A10248B1-4DFC-4B6E-B514-375729B12C99}"/>
              </a:ext>
            </a:extLst>
          </p:cNvPr>
          <p:cNvSpPr txBox="1"/>
          <p:nvPr/>
        </p:nvSpPr>
        <p:spPr>
          <a:xfrm>
            <a:off x="4249783" y="1341120"/>
            <a:ext cx="3840480" cy="2246769"/>
          </a:xfrm>
          <a:prstGeom prst="rect">
            <a:avLst/>
          </a:prstGeom>
          <a:noFill/>
        </p:spPr>
        <p:txBody>
          <a:bodyPr wrap="square" rtlCol="0">
            <a:spAutoFit/>
          </a:bodyPr>
          <a:lstStyle/>
          <a:p>
            <a:r>
              <a:rPr lang="en-US" dirty="0"/>
              <a:t>Steps-</a:t>
            </a:r>
          </a:p>
          <a:p>
            <a:endParaRPr lang="en-US" dirty="0"/>
          </a:p>
          <a:p>
            <a:endParaRPr lang="en-US" dirty="0"/>
          </a:p>
          <a:p>
            <a:pPr marL="342900" indent="-342900">
              <a:buAutoNum type="arabicPeriod"/>
            </a:pPr>
            <a:r>
              <a:rPr lang="en-US" dirty="0"/>
              <a:t>Open Dev tools</a:t>
            </a:r>
          </a:p>
          <a:p>
            <a:r>
              <a:rPr lang="en-IN" dirty="0"/>
              <a:t>2. List all index names in ES :</a:t>
            </a:r>
          </a:p>
          <a:p>
            <a:endParaRPr lang="en-IN" dirty="0"/>
          </a:p>
          <a:p>
            <a:pPr lvl="1"/>
            <a:r>
              <a:rPr lang="en-IN" dirty="0"/>
              <a:t>	GET /_cat/</a:t>
            </a:r>
            <a:r>
              <a:rPr lang="en-IN" dirty="0" err="1"/>
              <a:t>indices?v</a:t>
            </a:r>
            <a:endParaRPr lang="en-IN" dirty="0"/>
          </a:p>
          <a:p>
            <a:pPr lvl="1"/>
            <a:endParaRPr lang="en-IN" dirty="0"/>
          </a:p>
          <a:p>
            <a:pPr lvl="1"/>
            <a:r>
              <a:rPr lang="en-IN" dirty="0"/>
              <a:t>3. </a:t>
            </a:r>
          </a:p>
          <a:p>
            <a:pPr marL="342900" indent="-342900">
              <a:buAutoNum type="arabicPeriod"/>
            </a:pPr>
            <a:endParaRPr lang="en-US" dirty="0"/>
          </a:p>
        </p:txBody>
      </p:sp>
      <p:pic>
        <p:nvPicPr>
          <p:cNvPr id="12" name="Picture 11">
            <a:extLst>
              <a:ext uri="{FF2B5EF4-FFF2-40B4-BE49-F238E27FC236}">
                <a16:creationId xmlns:a16="http://schemas.microsoft.com/office/drawing/2014/main" id="{C45717CD-A7B1-42F0-BEB4-C01F8968F65C}"/>
              </a:ext>
            </a:extLst>
          </p:cNvPr>
          <p:cNvPicPr>
            <a:picLocks noChangeAspect="1"/>
          </p:cNvPicPr>
          <p:nvPr/>
        </p:nvPicPr>
        <p:blipFill>
          <a:blip r:embed="rId3"/>
          <a:stretch>
            <a:fillRect/>
          </a:stretch>
        </p:blipFill>
        <p:spPr>
          <a:xfrm>
            <a:off x="4635996" y="3109641"/>
            <a:ext cx="2534004" cy="1200318"/>
          </a:xfrm>
          <a:prstGeom prst="rect">
            <a:avLst/>
          </a:prstGeom>
        </p:spPr>
      </p:pic>
      <p:sp>
        <p:nvSpPr>
          <p:cNvPr id="13" name="TextBox 12">
            <a:extLst>
              <a:ext uri="{FF2B5EF4-FFF2-40B4-BE49-F238E27FC236}">
                <a16:creationId xmlns:a16="http://schemas.microsoft.com/office/drawing/2014/main" id="{EC3E7629-9054-48D6-8319-BD219A629EE5}"/>
              </a:ext>
            </a:extLst>
          </p:cNvPr>
          <p:cNvSpPr txBox="1"/>
          <p:nvPr/>
        </p:nvSpPr>
        <p:spPr>
          <a:xfrm>
            <a:off x="4724400" y="4125684"/>
            <a:ext cx="2445600" cy="738664"/>
          </a:xfrm>
          <a:prstGeom prst="rect">
            <a:avLst/>
          </a:prstGeom>
          <a:noFill/>
        </p:spPr>
        <p:txBody>
          <a:bodyPr wrap="square" rtlCol="0">
            <a:spAutoFit/>
          </a:bodyPr>
          <a:lstStyle/>
          <a:p>
            <a:r>
              <a:rPr lang="en-IN" dirty="0"/>
              <a:t>Get all ! Just to check if </a:t>
            </a:r>
            <a:r>
              <a:rPr lang="en-IN" dirty="0" err="1"/>
              <a:t>kibana</a:t>
            </a:r>
            <a:r>
              <a:rPr lang="en-IN" dirty="0"/>
              <a:t> can communicate with ES</a:t>
            </a:r>
          </a:p>
        </p:txBody>
      </p:sp>
    </p:spTree>
    <p:extLst>
      <p:ext uri="{BB962C8B-B14F-4D97-AF65-F5344CB8AC3E}">
        <p14:creationId xmlns:p14="http://schemas.microsoft.com/office/powerpoint/2010/main" val="19638435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469A1F7-8DE0-446B-B4B6-3A1F34548D46}"/>
              </a:ext>
            </a:extLst>
          </p:cNvPr>
          <p:cNvSpPr>
            <a:spLocks noGrp="1"/>
          </p:cNvSpPr>
          <p:nvPr>
            <p:ph type="ctrTitle"/>
          </p:nvPr>
        </p:nvSpPr>
        <p:spPr/>
        <p:txBody>
          <a:bodyPr/>
          <a:lstStyle/>
          <a:p>
            <a:r>
              <a:rPr lang="en-IN" dirty="0"/>
              <a:t>Time to Index !</a:t>
            </a:r>
          </a:p>
        </p:txBody>
      </p:sp>
    </p:spTree>
    <p:extLst>
      <p:ext uri="{BB962C8B-B14F-4D97-AF65-F5344CB8AC3E}">
        <p14:creationId xmlns:p14="http://schemas.microsoft.com/office/powerpoint/2010/main" val="22855485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39E42FA-787D-444C-B766-47819AB2640C}"/>
              </a:ext>
            </a:extLst>
          </p:cNvPr>
          <p:cNvSpPr>
            <a:spLocks noGrp="1"/>
          </p:cNvSpPr>
          <p:nvPr>
            <p:ph type="title"/>
          </p:nvPr>
        </p:nvSpPr>
        <p:spPr/>
        <p:txBody>
          <a:bodyPr/>
          <a:lstStyle/>
          <a:p>
            <a:r>
              <a:rPr lang="en-IN" dirty="0"/>
              <a:t>Prerequisites - </a:t>
            </a:r>
            <a:r>
              <a:rPr lang="en-IN" b="1" dirty="0"/>
              <a:t>HTTP Methods</a:t>
            </a:r>
            <a:endParaRPr lang="en-IN" dirty="0"/>
          </a:p>
        </p:txBody>
      </p:sp>
      <p:sp>
        <p:nvSpPr>
          <p:cNvPr id="4" name="Text Placeholder 3">
            <a:extLst>
              <a:ext uri="{FF2B5EF4-FFF2-40B4-BE49-F238E27FC236}">
                <a16:creationId xmlns:a16="http://schemas.microsoft.com/office/drawing/2014/main" id="{C2BB1DCA-ED88-4E0B-9341-7E0ADB3413F6}"/>
              </a:ext>
            </a:extLst>
          </p:cNvPr>
          <p:cNvSpPr>
            <a:spLocks noGrp="1"/>
          </p:cNvSpPr>
          <p:nvPr>
            <p:ph type="body" idx="1"/>
          </p:nvPr>
        </p:nvSpPr>
        <p:spPr>
          <a:xfrm>
            <a:off x="471900" y="1900025"/>
            <a:ext cx="6563900" cy="2710200"/>
          </a:xfrm>
        </p:spPr>
        <p:txBody>
          <a:bodyPr/>
          <a:lstStyle/>
          <a:p>
            <a:r>
              <a:rPr lang="en-IN" dirty="0"/>
              <a:t>GET</a:t>
            </a:r>
          </a:p>
          <a:p>
            <a:pPr lvl="1"/>
            <a:r>
              <a:rPr lang="en-US" b="1" dirty="0"/>
              <a:t>retrieve data from a server at the specified resource</a:t>
            </a:r>
            <a:endParaRPr lang="en-IN" dirty="0"/>
          </a:p>
          <a:p>
            <a:endParaRPr lang="en-IN" dirty="0"/>
          </a:p>
          <a:p>
            <a:r>
              <a:rPr lang="en-IN" dirty="0"/>
              <a:t>PUT</a:t>
            </a:r>
          </a:p>
          <a:p>
            <a:pPr lvl="1"/>
            <a:r>
              <a:rPr lang="en-US" b="1" dirty="0"/>
              <a:t>send data to the API sever</a:t>
            </a:r>
            <a:r>
              <a:rPr lang="en-US" dirty="0"/>
              <a:t> to create or update a resource</a:t>
            </a:r>
            <a:endParaRPr lang="en-IN" dirty="0"/>
          </a:p>
          <a:p>
            <a:endParaRPr lang="en-IN" dirty="0"/>
          </a:p>
          <a:p>
            <a:r>
              <a:rPr lang="en-IN" dirty="0"/>
              <a:t>POST</a:t>
            </a:r>
          </a:p>
          <a:p>
            <a:pPr lvl="1"/>
            <a:r>
              <a:rPr lang="en-US" b="1" dirty="0"/>
              <a:t>create or update a resource</a:t>
            </a:r>
            <a:r>
              <a:rPr lang="en-US" dirty="0"/>
              <a:t>. The difference is that </a:t>
            </a:r>
            <a:r>
              <a:rPr lang="en-US" b="1" dirty="0">
                <a:hlinkClick r:id="rId2"/>
              </a:rPr>
              <a:t>PUT requests are idempotent</a:t>
            </a:r>
            <a:r>
              <a:rPr lang="en-US" dirty="0"/>
              <a:t>.</a:t>
            </a:r>
            <a:endParaRPr lang="en-IN" dirty="0"/>
          </a:p>
          <a:p>
            <a:endParaRPr lang="en-IN" dirty="0"/>
          </a:p>
        </p:txBody>
      </p:sp>
    </p:spTree>
    <p:extLst>
      <p:ext uri="{BB962C8B-B14F-4D97-AF65-F5344CB8AC3E}">
        <p14:creationId xmlns:p14="http://schemas.microsoft.com/office/powerpoint/2010/main" val="41420425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9F50B0-FF71-4BB2-BD48-BA56070E0879}"/>
              </a:ext>
            </a:extLst>
          </p:cNvPr>
          <p:cNvSpPr>
            <a:spLocks noGrp="1"/>
          </p:cNvSpPr>
          <p:nvPr>
            <p:ph type="title"/>
          </p:nvPr>
        </p:nvSpPr>
        <p:spPr/>
        <p:txBody>
          <a:bodyPr/>
          <a:lstStyle/>
          <a:p>
            <a:r>
              <a:rPr lang="en-US" dirty="0"/>
              <a:t>ES Index API</a:t>
            </a:r>
            <a:endParaRPr lang="en-IN" dirty="0"/>
          </a:p>
        </p:txBody>
      </p:sp>
      <p:sp>
        <p:nvSpPr>
          <p:cNvPr id="3" name="Text Placeholder 2">
            <a:extLst>
              <a:ext uri="{FF2B5EF4-FFF2-40B4-BE49-F238E27FC236}">
                <a16:creationId xmlns:a16="http://schemas.microsoft.com/office/drawing/2014/main" id="{E35A91BB-4C3C-45F5-9AA0-53E755B689BD}"/>
              </a:ext>
            </a:extLst>
          </p:cNvPr>
          <p:cNvSpPr>
            <a:spLocks noGrp="1"/>
          </p:cNvSpPr>
          <p:nvPr>
            <p:ph type="body" idx="1"/>
          </p:nvPr>
        </p:nvSpPr>
        <p:spPr>
          <a:xfrm>
            <a:off x="471900" y="1919075"/>
            <a:ext cx="8222100" cy="2710200"/>
          </a:xfrm>
        </p:spPr>
        <p:txBody>
          <a:bodyPr/>
          <a:lstStyle/>
          <a:p>
            <a:pPr marL="139700" indent="0">
              <a:buNone/>
            </a:pPr>
            <a:r>
              <a:rPr lang="en-US" dirty="0"/>
              <a:t>Adds a JSON document to the specified data stream or index and makes it searchable. If the target is an index and the document already exists, the request updates the document and increments its version.</a:t>
            </a:r>
          </a:p>
          <a:p>
            <a:endParaRPr lang="en-US" dirty="0"/>
          </a:p>
          <a:p>
            <a:r>
              <a:rPr lang="en-US" dirty="0"/>
              <a:t>POST &lt;</a:t>
            </a:r>
            <a:r>
              <a:rPr lang="en-US" dirty="0" err="1"/>
              <a:t>target_index</a:t>
            </a:r>
            <a:r>
              <a:rPr lang="en-US" dirty="0"/>
              <a:t>&gt;/_doc/</a:t>
            </a:r>
          </a:p>
          <a:p>
            <a:endParaRPr lang="en-US" dirty="0"/>
          </a:p>
          <a:p>
            <a:pPr marL="139700" indent="0">
              <a:buNone/>
            </a:pPr>
            <a:endParaRPr lang="en-IN" dirty="0"/>
          </a:p>
        </p:txBody>
      </p:sp>
    </p:spTree>
    <p:extLst>
      <p:ext uri="{BB962C8B-B14F-4D97-AF65-F5344CB8AC3E}">
        <p14:creationId xmlns:p14="http://schemas.microsoft.com/office/powerpoint/2010/main" val="34160966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5"/>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GB"/>
              <a:t>Next Steps</a:t>
            </a:r>
            <a:endParaRPr/>
          </a:p>
        </p:txBody>
      </p:sp>
      <p:sp>
        <p:nvSpPr>
          <p:cNvPr id="80" name="Google Shape;80;p15"/>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Autofit/>
          </a:bodyPr>
          <a:lstStyle/>
          <a:p>
            <a:pPr>
              <a:buAutoNum type="arabicPeriod"/>
            </a:pPr>
            <a:r>
              <a:rPr lang="en-US" strike="sngStrike" dirty="0"/>
              <a:t>Crawled something already (</a:t>
            </a:r>
            <a:r>
              <a:rPr lang="en-US" strike="sngStrike" dirty="0" err="1"/>
              <a:t>datascience</a:t>
            </a:r>
            <a:r>
              <a:rPr lang="en-US" strike="sngStrike" dirty="0"/>
              <a:t> </a:t>
            </a:r>
            <a:r>
              <a:rPr lang="en-US" strike="sngStrike" dirty="0" err="1"/>
              <a:t>Stackexchange</a:t>
            </a:r>
            <a:r>
              <a:rPr lang="en-US" strike="sngStrike" dirty="0"/>
              <a:t> webpage)</a:t>
            </a:r>
          </a:p>
          <a:p>
            <a:pPr>
              <a:buAutoNum type="arabicPeriod"/>
            </a:pPr>
            <a:r>
              <a:rPr lang="en-US" strike="sngStrike" dirty="0"/>
              <a:t>Dumped the data crawled into </a:t>
            </a:r>
            <a:r>
              <a:rPr lang="en-US" b="1" strike="sngStrike" dirty="0" err="1"/>
              <a:t>data.jsonl</a:t>
            </a:r>
            <a:r>
              <a:rPr lang="en-US" b="1" strike="sngStrike" dirty="0"/>
              <a:t> </a:t>
            </a:r>
          </a:p>
          <a:p>
            <a:pPr marL="457200" lvl="0" indent="-342900" algn="l" rtl="0">
              <a:spcBef>
                <a:spcPts val="0"/>
              </a:spcBef>
              <a:spcAft>
                <a:spcPts val="0"/>
              </a:spcAft>
              <a:buSzPts val="1800"/>
              <a:buAutoNum type="arabicPeriod"/>
            </a:pPr>
            <a:r>
              <a:rPr lang="en-GB" b="1" dirty="0"/>
              <a:t>Index this </a:t>
            </a:r>
            <a:r>
              <a:rPr lang="en-GB" b="1" dirty="0" err="1"/>
              <a:t>data.jsonl</a:t>
            </a:r>
            <a:r>
              <a:rPr lang="en-GB" b="1" dirty="0"/>
              <a:t> using </a:t>
            </a:r>
            <a:r>
              <a:rPr lang="en-GB" b="1" dirty="0" err="1"/>
              <a:t>ElasticSearch</a:t>
            </a:r>
            <a:endParaRPr b="1" dirty="0" err="1"/>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342DBED-C4DF-4662-A17A-B1DDE94B5CBC}"/>
              </a:ext>
            </a:extLst>
          </p:cNvPr>
          <p:cNvSpPr>
            <a:spLocks noGrp="1"/>
          </p:cNvSpPr>
          <p:nvPr>
            <p:ph type="title"/>
          </p:nvPr>
        </p:nvSpPr>
        <p:spPr/>
        <p:txBody>
          <a:bodyPr/>
          <a:lstStyle/>
          <a:p>
            <a:r>
              <a:rPr lang="en-US" dirty="0"/>
              <a:t>ES Search API</a:t>
            </a:r>
            <a:endParaRPr lang="en-IN" dirty="0"/>
          </a:p>
        </p:txBody>
      </p:sp>
      <p:sp>
        <p:nvSpPr>
          <p:cNvPr id="4" name="Text Placeholder 3">
            <a:extLst>
              <a:ext uri="{FF2B5EF4-FFF2-40B4-BE49-F238E27FC236}">
                <a16:creationId xmlns:a16="http://schemas.microsoft.com/office/drawing/2014/main" id="{146CA5A8-8FF0-4123-A45A-E57B4436BC84}"/>
              </a:ext>
            </a:extLst>
          </p:cNvPr>
          <p:cNvSpPr>
            <a:spLocks noGrp="1"/>
          </p:cNvSpPr>
          <p:nvPr>
            <p:ph type="body" idx="1"/>
          </p:nvPr>
        </p:nvSpPr>
        <p:spPr/>
        <p:txBody>
          <a:bodyPr/>
          <a:lstStyle/>
          <a:p>
            <a:pPr marL="114300" indent="0">
              <a:buNone/>
            </a:pPr>
            <a:r>
              <a:rPr lang="en-US" dirty="0"/>
              <a:t>Allows you to execute a search query and get back search hits that match the query. You can provide search queries using the q query string parameter or request body.</a:t>
            </a:r>
          </a:p>
          <a:p>
            <a:pPr marL="114300" indent="0">
              <a:buNone/>
            </a:pPr>
            <a:endParaRPr lang="en-IN" dirty="0"/>
          </a:p>
          <a:p>
            <a:r>
              <a:rPr lang="en-IN" dirty="0"/>
              <a:t>GET /&lt;target&gt;/_search</a:t>
            </a:r>
          </a:p>
          <a:p>
            <a:endParaRPr lang="en-IN" dirty="0"/>
          </a:p>
          <a:p>
            <a:r>
              <a:rPr lang="en-IN" dirty="0"/>
              <a:t>&lt;target&gt; is your index name</a:t>
            </a:r>
          </a:p>
          <a:p>
            <a:r>
              <a:rPr lang="en-IN" dirty="0"/>
              <a:t>_search is the method which is being called </a:t>
            </a:r>
          </a:p>
          <a:p>
            <a:pPr marL="114300" indent="0">
              <a:buNone/>
            </a:pPr>
            <a:endParaRPr lang="en-IN" dirty="0"/>
          </a:p>
          <a:p>
            <a:pPr marL="114300" indent="0">
              <a:buNone/>
            </a:pPr>
            <a:r>
              <a:rPr lang="en-IN" sz="1100" dirty="0"/>
              <a:t>Source : </a:t>
            </a:r>
            <a:r>
              <a:rPr lang="en-IN" sz="1100" dirty="0">
                <a:hlinkClick r:id="rId2"/>
              </a:rPr>
              <a:t>https://www.elastic.co/guide/en/elasticsearch/reference/current/search-search.html</a:t>
            </a:r>
            <a:endParaRPr lang="en-IN" sz="1100" dirty="0"/>
          </a:p>
          <a:p>
            <a:pPr marL="114300" indent="0">
              <a:buNone/>
            </a:pPr>
            <a:endParaRPr lang="en-IN" dirty="0"/>
          </a:p>
        </p:txBody>
      </p:sp>
    </p:spTree>
    <p:extLst>
      <p:ext uri="{BB962C8B-B14F-4D97-AF65-F5344CB8AC3E}">
        <p14:creationId xmlns:p14="http://schemas.microsoft.com/office/powerpoint/2010/main" val="6219927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Graphical user interface, text&#10;&#10;Description automatically generated">
            <a:extLst>
              <a:ext uri="{FF2B5EF4-FFF2-40B4-BE49-F238E27FC236}">
                <a16:creationId xmlns:a16="http://schemas.microsoft.com/office/drawing/2014/main" id="{617869AF-FB9A-43E1-AB7C-D978CBF5595D}"/>
              </a:ext>
            </a:extLst>
          </p:cNvPr>
          <p:cNvPicPr>
            <a:picLocks noChangeAspect="1"/>
          </p:cNvPicPr>
          <p:nvPr/>
        </p:nvPicPr>
        <p:blipFill>
          <a:blip r:embed="rId2"/>
          <a:stretch>
            <a:fillRect/>
          </a:stretch>
        </p:blipFill>
        <p:spPr>
          <a:xfrm>
            <a:off x="912796" y="1378857"/>
            <a:ext cx="5249008" cy="1657581"/>
          </a:xfrm>
          <a:prstGeom prst="rect">
            <a:avLst/>
          </a:prstGeom>
        </p:spPr>
      </p:pic>
      <p:sp>
        <p:nvSpPr>
          <p:cNvPr id="2" name="Title 1">
            <a:extLst>
              <a:ext uri="{FF2B5EF4-FFF2-40B4-BE49-F238E27FC236}">
                <a16:creationId xmlns:a16="http://schemas.microsoft.com/office/drawing/2014/main" id="{22528A66-8B51-43C6-856A-DEE0B3B03050}"/>
              </a:ext>
            </a:extLst>
          </p:cNvPr>
          <p:cNvSpPr>
            <a:spLocks noGrp="1"/>
          </p:cNvSpPr>
          <p:nvPr>
            <p:ph type="title"/>
          </p:nvPr>
        </p:nvSpPr>
        <p:spPr/>
        <p:txBody>
          <a:bodyPr/>
          <a:lstStyle/>
          <a:p>
            <a:r>
              <a:rPr lang="en-US" dirty="0"/>
              <a:t>Search Request  Example</a:t>
            </a:r>
            <a:endParaRPr lang="en-IN" dirty="0"/>
          </a:p>
        </p:txBody>
      </p:sp>
      <p:sp>
        <p:nvSpPr>
          <p:cNvPr id="6" name="Rectangle 5">
            <a:extLst>
              <a:ext uri="{FF2B5EF4-FFF2-40B4-BE49-F238E27FC236}">
                <a16:creationId xmlns:a16="http://schemas.microsoft.com/office/drawing/2014/main" id="{A5A5C6A7-BDB3-4893-8140-D5873478CF4D}"/>
              </a:ext>
            </a:extLst>
          </p:cNvPr>
          <p:cNvSpPr/>
          <p:nvPr/>
        </p:nvSpPr>
        <p:spPr>
          <a:xfrm>
            <a:off x="1320800" y="1378857"/>
            <a:ext cx="1057919" cy="254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a:extLst>
              <a:ext uri="{FF2B5EF4-FFF2-40B4-BE49-F238E27FC236}">
                <a16:creationId xmlns:a16="http://schemas.microsoft.com/office/drawing/2014/main" id="{83A70FA1-8DF1-48E8-9858-D608C950BDA6}"/>
              </a:ext>
            </a:extLst>
          </p:cNvPr>
          <p:cNvSpPr/>
          <p:nvPr/>
        </p:nvSpPr>
        <p:spPr>
          <a:xfrm>
            <a:off x="2433601" y="1378857"/>
            <a:ext cx="668925" cy="254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ectangle 8">
            <a:extLst>
              <a:ext uri="{FF2B5EF4-FFF2-40B4-BE49-F238E27FC236}">
                <a16:creationId xmlns:a16="http://schemas.microsoft.com/office/drawing/2014/main" id="{B02D9512-799A-4F22-8A3B-3379A4752E36}"/>
              </a:ext>
            </a:extLst>
          </p:cNvPr>
          <p:cNvSpPr/>
          <p:nvPr/>
        </p:nvSpPr>
        <p:spPr>
          <a:xfrm>
            <a:off x="912796" y="1626463"/>
            <a:ext cx="3301117" cy="135333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TextBox 10">
            <a:extLst>
              <a:ext uri="{FF2B5EF4-FFF2-40B4-BE49-F238E27FC236}">
                <a16:creationId xmlns:a16="http://schemas.microsoft.com/office/drawing/2014/main" id="{424C2CA8-89F0-4E77-BA93-9F4B370B9CE1}"/>
              </a:ext>
            </a:extLst>
          </p:cNvPr>
          <p:cNvSpPr txBox="1"/>
          <p:nvPr/>
        </p:nvSpPr>
        <p:spPr>
          <a:xfrm>
            <a:off x="1286927" y="1089491"/>
            <a:ext cx="1125663" cy="307777"/>
          </a:xfrm>
          <a:prstGeom prst="rect">
            <a:avLst/>
          </a:prstGeom>
          <a:noFill/>
        </p:spPr>
        <p:txBody>
          <a:bodyPr wrap="square" rtlCol="0">
            <a:spAutoFit/>
          </a:bodyPr>
          <a:lstStyle/>
          <a:p>
            <a:r>
              <a:rPr lang="en-US" dirty="0"/>
              <a:t>Index name</a:t>
            </a:r>
            <a:endParaRPr lang="en-IN" dirty="0"/>
          </a:p>
        </p:txBody>
      </p:sp>
      <p:sp>
        <p:nvSpPr>
          <p:cNvPr id="12" name="TextBox 11">
            <a:extLst>
              <a:ext uri="{FF2B5EF4-FFF2-40B4-BE49-F238E27FC236}">
                <a16:creationId xmlns:a16="http://schemas.microsoft.com/office/drawing/2014/main" id="{EB925698-1BF5-45A6-82FE-692DA287B292}"/>
              </a:ext>
            </a:extLst>
          </p:cNvPr>
          <p:cNvSpPr txBox="1"/>
          <p:nvPr/>
        </p:nvSpPr>
        <p:spPr>
          <a:xfrm>
            <a:off x="2400004" y="1088198"/>
            <a:ext cx="841180" cy="307777"/>
          </a:xfrm>
          <a:prstGeom prst="rect">
            <a:avLst/>
          </a:prstGeom>
          <a:noFill/>
        </p:spPr>
        <p:txBody>
          <a:bodyPr wrap="square" rtlCol="0">
            <a:spAutoFit/>
          </a:bodyPr>
          <a:lstStyle/>
          <a:p>
            <a:r>
              <a:rPr lang="en-US" dirty="0"/>
              <a:t>Method</a:t>
            </a:r>
            <a:endParaRPr lang="en-IN" dirty="0"/>
          </a:p>
        </p:txBody>
      </p:sp>
      <p:sp>
        <p:nvSpPr>
          <p:cNvPr id="13" name="TextBox 12">
            <a:extLst>
              <a:ext uri="{FF2B5EF4-FFF2-40B4-BE49-F238E27FC236}">
                <a16:creationId xmlns:a16="http://schemas.microsoft.com/office/drawing/2014/main" id="{549E88A9-24ED-43CB-AA78-00F8D3A9ADDC}"/>
              </a:ext>
            </a:extLst>
          </p:cNvPr>
          <p:cNvSpPr txBox="1"/>
          <p:nvPr/>
        </p:nvSpPr>
        <p:spPr>
          <a:xfrm>
            <a:off x="4653531" y="1632857"/>
            <a:ext cx="1370000" cy="307777"/>
          </a:xfrm>
          <a:prstGeom prst="rect">
            <a:avLst/>
          </a:prstGeom>
          <a:noFill/>
        </p:spPr>
        <p:txBody>
          <a:bodyPr wrap="square" rtlCol="0">
            <a:spAutoFit/>
          </a:bodyPr>
          <a:lstStyle/>
          <a:p>
            <a:r>
              <a:rPr lang="en-US" dirty="0"/>
              <a:t>Request Body</a:t>
            </a:r>
            <a:endParaRPr lang="en-IN" dirty="0"/>
          </a:p>
        </p:txBody>
      </p:sp>
    </p:spTree>
    <p:extLst>
      <p:ext uri="{BB962C8B-B14F-4D97-AF65-F5344CB8AC3E}">
        <p14:creationId xmlns:p14="http://schemas.microsoft.com/office/powerpoint/2010/main" val="28276676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3B3100-BD12-4507-9F82-BC31BE82D387}"/>
              </a:ext>
            </a:extLst>
          </p:cNvPr>
          <p:cNvSpPr>
            <a:spLocks noGrp="1"/>
          </p:cNvSpPr>
          <p:nvPr>
            <p:ph type="title"/>
          </p:nvPr>
        </p:nvSpPr>
        <p:spPr>
          <a:xfrm>
            <a:off x="185442" y="54843"/>
            <a:ext cx="8826600" cy="602700"/>
          </a:xfrm>
        </p:spPr>
        <p:txBody>
          <a:bodyPr/>
          <a:lstStyle/>
          <a:p>
            <a:r>
              <a:rPr lang="en-US" dirty="0"/>
              <a:t>Kibana Dev Tools</a:t>
            </a:r>
            <a:endParaRPr lang="en-IN" dirty="0"/>
          </a:p>
        </p:txBody>
      </p:sp>
      <p:pic>
        <p:nvPicPr>
          <p:cNvPr id="4" name="Picture 3" descr="Graphical user interface, text, application&#10;&#10;Description automatically generated">
            <a:extLst>
              <a:ext uri="{FF2B5EF4-FFF2-40B4-BE49-F238E27FC236}">
                <a16:creationId xmlns:a16="http://schemas.microsoft.com/office/drawing/2014/main" id="{85C0A763-3915-416F-B1BF-094A68464F73}"/>
              </a:ext>
            </a:extLst>
          </p:cNvPr>
          <p:cNvPicPr>
            <a:picLocks noChangeAspect="1"/>
          </p:cNvPicPr>
          <p:nvPr/>
        </p:nvPicPr>
        <p:blipFill>
          <a:blip r:embed="rId2"/>
          <a:stretch>
            <a:fillRect/>
          </a:stretch>
        </p:blipFill>
        <p:spPr>
          <a:xfrm>
            <a:off x="0" y="838391"/>
            <a:ext cx="9144000" cy="4246836"/>
          </a:xfrm>
          <a:prstGeom prst="rect">
            <a:avLst/>
          </a:prstGeom>
        </p:spPr>
      </p:pic>
      <p:sp>
        <p:nvSpPr>
          <p:cNvPr id="5" name="TextBox 4">
            <a:extLst>
              <a:ext uri="{FF2B5EF4-FFF2-40B4-BE49-F238E27FC236}">
                <a16:creationId xmlns:a16="http://schemas.microsoft.com/office/drawing/2014/main" id="{CF09059D-60E9-41AA-917E-209F93693524}"/>
              </a:ext>
            </a:extLst>
          </p:cNvPr>
          <p:cNvSpPr txBox="1"/>
          <p:nvPr/>
        </p:nvSpPr>
        <p:spPr>
          <a:xfrm>
            <a:off x="581891" y="3465768"/>
            <a:ext cx="2666467" cy="307777"/>
          </a:xfrm>
          <a:prstGeom prst="rect">
            <a:avLst/>
          </a:prstGeom>
          <a:noFill/>
        </p:spPr>
        <p:txBody>
          <a:bodyPr wrap="square" rtlCol="0">
            <a:spAutoFit/>
          </a:bodyPr>
          <a:lstStyle/>
          <a:p>
            <a:r>
              <a:rPr lang="en-US" dirty="0">
                <a:solidFill>
                  <a:srgbClr val="FF0000"/>
                </a:solidFill>
              </a:rPr>
              <a:t>Request Command Pane</a:t>
            </a:r>
            <a:endParaRPr lang="en-IN" dirty="0">
              <a:solidFill>
                <a:srgbClr val="FF0000"/>
              </a:solidFill>
            </a:endParaRPr>
          </a:p>
        </p:txBody>
      </p:sp>
      <p:sp>
        <p:nvSpPr>
          <p:cNvPr id="6" name="TextBox 5">
            <a:extLst>
              <a:ext uri="{FF2B5EF4-FFF2-40B4-BE49-F238E27FC236}">
                <a16:creationId xmlns:a16="http://schemas.microsoft.com/office/drawing/2014/main" id="{A5B1AD32-4F03-466E-A7C1-E49470C174D6}"/>
              </a:ext>
            </a:extLst>
          </p:cNvPr>
          <p:cNvSpPr txBox="1"/>
          <p:nvPr/>
        </p:nvSpPr>
        <p:spPr>
          <a:xfrm>
            <a:off x="6258383" y="1667875"/>
            <a:ext cx="2666467" cy="307777"/>
          </a:xfrm>
          <a:prstGeom prst="rect">
            <a:avLst/>
          </a:prstGeom>
          <a:noFill/>
        </p:spPr>
        <p:txBody>
          <a:bodyPr wrap="square" rtlCol="0">
            <a:spAutoFit/>
          </a:bodyPr>
          <a:lstStyle/>
          <a:p>
            <a:r>
              <a:rPr lang="en-US" dirty="0">
                <a:solidFill>
                  <a:srgbClr val="FF0000"/>
                </a:solidFill>
              </a:rPr>
              <a:t>Response Pane</a:t>
            </a:r>
            <a:endParaRPr lang="en-IN" dirty="0">
              <a:solidFill>
                <a:srgbClr val="FF0000"/>
              </a:solidFill>
            </a:endParaRPr>
          </a:p>
        </p:txBody>
      </p:sp>
    </p:spTree>
    <p:extLst>
      <p:ext uri="{BB962C8B-B14F-4D97-AF65-F5344CB8AC3E}">
        <p14:creationId xmlns:p14="http://schemas.microsoft.com/office/powerpoint/2010/main" val="33246014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DC4665D-9296-4954-997C-1210AD450856}"/>
              </a:ext>
            </a:extLst>
          </p:cNvPr>
          <p:cNvSpPr>
            <a:spLocks noGrp="1"/>
          </p:cNvSpPr>
          <p:nvPr>
            <p:ph type="title"/>
          </p:nvPr>
        </p:nvSpPr>
        <p:spPr/>
        <p:txBody>
          <a:bodyPr/>
          <a:lstStyle/>
          <a:p>
            <a:r>
              <a:rPr lang="en-IN" dirty="0"/>
              <a:t>What all has already been done for you !</a:t>
            </a:r>
          </a:p>
        </p:txBody>
      </p:sp>
      <p:sp>
        <p:nvSpPr>
          <p:cNvPr id="4" name="TextBox 3">
            <a:extLst>
              <a:ext uri="{FF2B5EF4-FFF2-40B4-BE49-F238E27FC236}">
                <a16:creationId xmlns:a16="http://schemas.microsoft.com/office/drawing/2014/main" id="{5AD0CC18-D158-4C0F-8353-511545BE4B32}"/>
              </a:ext>
            </a:extLst>
          </p:cNvPr>
          <p:cNvSpPr txBox="1"/>
          <p:nvPr/>
        </p:nvSpPr>
        <p:spPr>
          <a:xfrm>
            <a:off x="482600" y="2000013"/>
            <a:ext cx="8235950" cy="2246769"/>
          </a:xfrm>
          <a:prstGeom prst="rect">
            <a:avLst/>
          </a:prstGeom>
          <a:noFill/>
        </p:spPr>
        <p:txBody>
          <a:bodyPr wrap="square" rtlCol="0" anchor="t">
            <a:spAutoFit/>
          </a:bodyPr>
          <a:lstStyle/>
          <a:p>
            <a:pPr marL="285750" indent="-285750">
              <a:buFont typeface="Arial" panose="020B0604020202020204" pitchFamily="34" charset="0"/>
              <a:buChar char="•"/>
            </a:pPr>
            <a:r>
              <a:rPr lang="en-IN" dirty="0">
                <a:solidFill>
                  <a:schemeClr val="tx2"/>
                </a:solidFill>
              </a:rPr>
              <a:t>Elastic Requires Java. It has been installed on the server</a:t>
            </a:r>
          </a:p>
          <a:p>
            <a:pPr marL="285750" indent="-285750">
              <a:buFont typeface="Arial" panose="020B0604020202020204" pitchFamily="34" charset="0"/>
              <a:buChar char="•"/>
            </a:pPr>
            <a:endParaRPr lang="en-IN" dirty="0">
              <a:solidFill>
                <a:schemeClr val="tx2"/>
              </a:solidFill>
            </a:endParaRPr>
          </a:p>
          <a:p>
            <a:pPr marL="285750" indent="-285750">
              <a:buFont typeface="Arial" panose="020B0604020202020204" pitchFamily="34" charset="0"/>
              <a:buChar char="•"/>
            </a:pPr>
            <a:r>
              <a:rPr lang="en-IN" dirty="0">
                <a:solidFill>
                  <a:schemeClr val="tx2"/>
                </a:solidFill>
              </a:rPr>
              <a:t>Elastic’s Python API has been installed</a:t>
            </a:r>
          </a:p>
          <a:p>
            <a:endParaRPr lang="en-IN" dirty="0">
              <a:solidFill>
                <a:schemeClr val="tx2"/>
              </a:solidFill>
            </a:endParaRPr>
          </a:p>
          <a:p>
            <a:pPr marL="285750" indent="-285750">
              <a:buFont typeface="Arial" panose="020B0604020202020204" pitchFamily="34" charset="0"/>
              <a:buChar char="•"/>
            </a:pPr>
            <a:r>
              <a:rPr lang="en-IN" dirty="0">
                <a:solidFill>
                  <a:schemeClr val="tx2"/>
                </a:solidFill>
              </a:rPr>
              <a:t>Kibana is also running as a service for each team at port – 5601</a:t>
            </a:r>
          </a:p>
          <a:p>
            <a:pPr marL="285750" indent="-285750">
              <a:buFont typeface="Arial" panose="020B0604020202020204" pitchFamily="34" charset="0"/>
              <a:buChar char="•"/>
            </a:pPr>
            <a:endParaRPr lang="en-IN" dirty="0">
              <a:solidFill>
                <a:schemeClr val="tx2"/>
              </a:solidFill>
            </a:endParaRPr>
          </a:p>
          <a:p>
            <a:pPr marL="285750" indent="-285750">
              <a:buFont typeface="Arial" panose="020B0604020202020204" pitchFamily="34" charset="0"/>
              <a:buChar char="•"/>
            </a:pPr>
            <a:r>
              <a:rPr lang="en-IN" dirty="0">
                <a:solidFill>
                  <a:schemeClr val="tx2"/>
                </a:solidFill>
              </a:rPr>
              <a:t>Kibana has been made accessible on IST network at </a:t>
            </a:r>
          </a:p>
          <a:p>
            <a:pPr lvl="5"/>
            <a:r>
              <a:rPr lang="en-IN" b="1" dirty="0">
                <a:solidFill>
                  <a:schemeClr val="tx2"/>
                </a:solidFill>
              </a:rPr>
              <a:t>                   ist441.ist.psu.edu:5601</a:t>
            </a:r>
          </a:p>
          <a:p>
            <a:pPr lvl="5"/>
            <a:endParaRPr lang="en-IN" b="1" dirty="0">
              <a:solidFill>
                <a:schemeClr val="tx2"/>
              </a:solidFill>
            </a:endParaRPr>
          </a:p>
          <a:p>
            <a:pPr marL="285750" indent="-285750">
              <a:buFont typeface="Arial" panose="020B0604020202020204" pitchFamily="34" charset="0"/>
              <a:buChar char="•"/>
            </a:pPr>
            <a:r>
              <a:rPr lang="en-IN" dirty="0">
                <a:solidFill>
                  <a:schemeClr val="tx2"/>
                </a:solidFill>
              </a:rPr>
              <a:t>Code is also available in indexing directory in respective team folders</a:t>
            </a:r>
          </a:p>
        </p:txBody>
      </p:sp>
    </p:spTree>
    <p:extLst>
      <p:ext uri="{BB962C8B-B14F-4D97-AF65-F5344CB8AC3E}">
        <p14:creationId xmlns:p14="http://schemas.microsoft.com/office/powerpoint/2010/main" val="16620040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A15CC-89BE-4B58-8204-5AAC364193D5}"/>
              </a:ext>
            </a:extLst>
          </p:cNvPr>
          <p:cNvSpPr>
            <a:spLocks noGrp="1"/>
          </p:cNvSpPr>
          <p:nvPr>
            <p:ph type="title"/>
          </p:nvPr>
        </p:nvSpPr>
        <p:spPr/>
        <p:txBody>
          <a:bodyPr/>
          <a:lstStyle/>
          <a:p>
            <a:r>
              <a:rPr lang="en-IN" dirty="0"/>
              <a:t>Understanding our code pipeline</a:t>
            </a:r>
          </a:p>
        </p:txBody>
      </p:sp>
      <p:pic>
        <p:nvPicPr>
          <p:cNvPr id="3" name="Picture 4" descr="Image result for kibana">
            <a:extLst>
              <a:ext uri="{FF2B5EF4-FFF2-40B4-BE49-F238E27FC236}">
                <a16:creationId xmlns:a16="http://schemas.microsoft.com/office/drawing/2014/main" id="{C8E50B07-4E9F-4846-ABE2-95A32FE6E0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60660" y="1817210"/>
            <a:ext cx="1509079" cy="150907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Image result for elasticsearch">
            <a:extLst>
              <a:ext uri="{FF2B5EF4-FFF2-40B4-BE49-F238E27FC236}">
                <a16:creationId xmlns:a16="http://schemas.microsoft.com/office/drawing/2014/main" id="{EB60777D-DDEB-4B8C-86AA-60E7CDA834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1974" y="1875616"/>
            <a:ext cx="2589612" cy="139226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a:extLst>
              <a:ext uri="{FF2B5EF4-FFF2-40B4-BE49-F238E27FC236}">
                <a16:creationId xmlns:a16="http://schemas.microsoft.com/office/drawing/2014/main" id="{042AF838-2CCE-4FF1-8A05-66C3C71F9E8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2664" y="1844784"/>
            <a:ext cx="1453928" cy="145392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082D3E09-5944-445C-98B0-A75023F6B2B9}"/>
              </a:ext>
            </a:extLst>
          </p:cNvPr>
          <p:cNvSpPr txBox="1"/>
          <p:nvPr/>
        </p:nvSpPr>
        <p:spPr>
          <a:xfrm>
            <a:off x="612664" y="3536106"/>
            <a:ext cx="1453928" cy="307777"/>
          </a:xfrm>
          <a:prstGeom prst="rect">
            <a:avLst/>
          </a:prstGeom>
          <a:noFill/>
        </p:spPr>
        <p:txBody>
          <a:bodyPr wrap="square" rtlCol="0">
            <a:spAutoFit/>
          </a:bodyPr>
          <a:lstStyle/>
          <a:p>
            <a:r>
              <a:rPr lang="en-IN" dirty="0"/>
              <a:t>Ingestion code</a:t>
            </a:r>
          </a:p>
        </p:txBody>
      </p:sp>
      <p:cxnSp>
        <p:nvCxnSpPr>
          <p:cNvPr id="7" name="Straight Arrow Connector 6">
            <a:extLst>
              <a:ext uri="{FF2B5EF4-FFF2-40B4-BE49-F238E27FC236}">
                <a16:creationId xmlns:a16="http://schemas.microsoft.com/office/drawing/2014/main" id="{44DD9BD8-6F0F-437C-A82E-1D8A32F88361}"/>
              </a:ext>
            </a:extLst>
          </p:cNvPr>
          <p:cNvCxnSpPr/>
          <p:nvPr/>
        </p:nvCxnSpPr>
        <p:spPr>
          <a:xfrm>
            <a:off x="2270014" y="2571748"/>
            <a:ext cx="125330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0D29E52F-6294-4CD6-BF1C-5636BFEFC9DE}"/>
              </a:ext>
            </a:extLst>
          </p:cNvPr>
          <p:cNvCxnSpPr>
            <a:cxnSpLocks/>
          </p:cNvCxnSpPr>
          <p:nvPr/>
        </p:nvCxnSpPr>
        <p:spPr>
          <a:xfrm flipH="1">
            <a:off x="4834172" y="2551496"/>
            <a:ext cx="195029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Rectangle: Rounded Corners 10">
            <a:extLst>
              <a:ext uri="{FF2B5EF4-FFF2-40B4-BE49-F238E27FC236}">
                <a16:creationId xmlns:a16="http://schemas.microsoft.com/office/drawing/2014/main" id="{A901E6ED-4EB9-4C66-84A0-77F2149D42C0}"/>
              </a:ext>
            </a:extLst>
          </p:cNvPr>
          <p:cNvSpPr/>
          <p:nvPr/>
        </p:nvSpPr>
        <p:spPr>
          <a:xfrm>
            <a:off x="2551368" y="2429874"/>
            <a:ext cx="588285" cy="287723"/>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IN" sz="1000" dirty="0"/>
              <a:t>DATA</a:t>
            </a:r>
          </a:p>
        </p:txBody>
      </p:sp>
      <p:sp>
        <p:nvSpPr>
          <p:cNvPr id="13" name="TextBox 12">
            <a:extLst>
              <a:ext uri="{FF2B5EF4-FFF2-40B4-BE49-F238E27FC236}">
                <a16:creationId xmlns:a16="http://schemas.microsoft.com/office/drawing/2014/main" id="{8C0FD66C-B1BB-469B-9805-8D4DB7815C30}"/>
              </a:ext>
            </a:extLst>
          </p:cNvPr>
          <p:cNvSpPr txBox="1"/>
          <p:nvPr/>
        </p:nvSpPr>
        <p:spPr>
          <a:xfrm>
            <a:off x="3519816" y="3472184"/>
            <a:ext cx="1453928" cy="738664"/>
          </a:xfrm>
          <a:prstGeom prst="rect">
            <a:avLst/>
          </a:prstGeom>
          <a:noFill/>
        </p:spPr>
        <p:txBody>
          <a:bodyPr wrap="square" rtlCol="0">
            <a:spAutoFit/>
          </a:bodyPr>
          <a:lstStyle/>
          <a:p>
            <a:pPr algn="ctr"/>
            <a:r>
              <a:rPr lang="en-IN" dirty="0"/>
              <a:t>Indexes and stores the documents</a:t>
            </a:r>
          </a:p>
        </p:txBody>
      </p:sp>
      <p:sp>
        <p:nvSpPr>
          <p:cNvPr id="14" name="TextBox 13">
            <a:extLst>
              <a:ext uri="{FF2B5EF4-FFF2-40B4-BE49-F238E27FC236}">
                <a16:creationId xmlns:a16="http://schemas.microsoft.com/office/drawing/2014/main" id="{A15FCEFC-BE72-46C2-843B-0BE8CB807D97}"/>
              </a:ext>
            </a:extLst>
          </p:cNvPr>
          <p:cNvSpPr txBox="1"/>
          <p:nvPr/>
        </p:nvSpPr>
        <p:spPr>
          <a:xfrm>
            <a:off x="6588235" y="3144823"/>
            <a:ext cx="1453928" cy="307777"/>
          </a:xfrm>
          <a:prstGeom prst="rect">
            <a:avLst/>
          </a:prstGeom>
          <a:noFill/>
        </p:spPr>
        <p:txBody>
          <a:bodyPr wrap="square" rtlCol="0">
            <a:spAutoFit/>
          </a:bodyPr>
          <a:lstStyle/>
          <a:p>
            <a:pPr algn="ctr"/>
            <a:r>
              <a:rPr lang="en-IN" dirty="0"/>
              <a:t>Kibana</a:t>
            </a:r>
          </a:p>
        </p:txBody>
      </p:sp>
      <p:sp>
        <p:nvSpPr>
          <p:cNvPr id="15" name="TextBox 14">
            <a:extLst>
              <a:ext uri="{FF2B5EF4-FFF2-40B4-BE49-F238E27FC236}">
                <a16:creationId xmlns:a16="http://schemas.microsoft.com/office/drawing/2014/main" id="{071E1465-5684-42CB-B429-79245DF4A368}"/>
              </a:ext>
            </a:extLst>
          </p:cNvPr>
          <p:cNvSpPr txBox="1"/>
          <p:nvPr/>
        </p:nvSpPr>
        <p:spPr>
          <a:xfrm>
            <a:off x="5818910" y="3497358"/>
            <a:ext cx="3235568" cy="1384995"/>
          </a:xfrm>
          <a:prstGeom prst="rect">
            <a:avLst/>
          </a:prstGeom>
          <a:noFill/>
        </p:spPr>
        <p:txBody>
          <a:bodyPr wrap="square" rtlCol="0">
            <a:spAutoFit/>
          </a:bodyPr>
          <a:lstStyle/>
          <a:p>
            <a:pPr algn="ctr"/>
            <a:r>
              <a:rPr lang="en-IN" dirty="0"/>
              <a:t>Tools to query and visualize data</a:t>
            </a:r>
          </a:p>
          <a:p>
            <a:pPr algn="ctr"/>
            <a:r>
              <a:rPr lang="en-IN" b="1" dirty="0">
                <a:solidFill>
                  <a:schemeClr val="tx2"/>
                </a:solidFill>
              </a:rPr>
              <a:t>  </a:t>
            </a:r>
          </a:p>
          <a:p>
            <a:pPr algn="ctr"/>
            <a:r>
              <a:rPr lang="en-IN" b="1" dirty="0">
                <a:solidFill>
                  <a:schemeClr val="tx2"/>
                </a:solidFill>
                <a:hlinkClick r:id="rId5"/>
              </a:rPr>
              <a:t>ist441.ist.psu.edu:5601</a:t>
            </a:r>
            <a:endParaRPr lang="en-IN" b="1" dirty="0">
              <a:solidFill>
                <a:schemeClr val="tx2"/>
              </a:solidFill>
            </a:endParaRPr>
          </a:p>
          <a:p>
            <a:pPr algn="ctr"/>
            <a:endParaRPr lang="en-IN" dirty="0"/>
          </a:p>
          <a:p>
            <a:pPr algn="ctr"/>
            <a:endParaRPr lang="en-IN" dirty="0"/>
          </a:p>
          <a:p>
            <a:pPr algn="ctr"/>
            <a:endParaRPr lang="en-IN" dirty="0"/>
          </a:p>
        </p:txBody>
      </p:sp>
      <p:sp>
        <p:nvSpPr>
          <p:cNvPr id="12" name="Oval 11">
            <a:extLst>
              <a:ext uri="{FF2B5EF4-FFF2-40B4-BE49-F238E27FC236}">
                <a16:creationId xmlns:a16="http://schemas.microsoft.com/office/drawing/2014/main" id="{5292BF88-8B93-4A1D-AB33-E65E3463B9E3}"/>
              </a:ext>
            </a:extLst>
          </p:cNvPr>
          <p:cNvSpPr/>
          <p:nvPr/>
        </p:nvSpPr>
        <p:spPr>
          <a:xfrm>
            <a:off x="2375471" y="2182339"/>
            <a:ext cx="315484" cy="307777"/>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IN" dirty="0"/>
              <a:t>1</a:t>
            </a:r>
          </a:p>
        </p:txBody>
      </p:sp>
      <p:sp>
        <p:nvSpPr>
          <p:cNvPr id="17" name="Oval 16">
            <a:extLst>
              <a:ext uri="{FF2B5EF4-FFF2-40B4-BE49-F238E27FC236}">
                <a16:creationId xmlns:a16="http://schemas.microsoft.com/office/drawing/2014/main" id="{FCCC8285-7B83-45BA-964C-50D7E1336D76}"/>
              </a:ext>
            </a:extLst>
          </p:cNvPr>
          <p:cNvSpPr/>
          <p:nvPr/>
        </p:nvSpPr>
        <p:spPr>
          <a:xfrm>
            <a:off x="5577897" y="2275985"/>
            <a:ext cx="315484" cy="307777"/>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IN" dirty="0"/>
              <a:t>2</a:t>
            </a:r>
          </a:p>
        </p:txBody>
      </p:sp>
    </p:spTree>
    <p:extLst>
      <p:ext uri="{BB962C8B-B14F-4D97-AF65-F5344CB8AC3E}">
        <p14:creationId xmlns:p14="http://schemas.microsoft.com/office/powerpoint/2010/main" val="23251298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8EB29D6-160C-4010-B722-FD1078B8ED7F}"/>
              </a:ext>
            </a:extLst>
          </p:cNvPr>
          <p:cNvSpPr>
            <a:spLocks noGrp="1"/>
          </p:cNvSpPr>
          <p:nvPr>
            <p:ph type="title"/>
          </p:nvPr>
        </p:nvSpPr>
        <p:spPr/>
        <p:txBody>
          <a:bodyPr/>
          <a:lstStyle/>
          <a:p>
            <a:r>
              <a:rPr lang="en-IN" dirty="0"/>
              <a:t>Python Code for Indexing</a:t>
            </a:r>
          </a:p>
        </p:txBody>
      </p:sp>
      <p:sp>
        <p:nvSpPr>
          <p:cNvPr id="4" name="TextBox 3">
            <a:extLst>
              <a:ext uri="{FF2B5EF4-FFF2-40B4-BE49-F238E27FC236}">
                <a16:creationId xmlns:a16="http://schemas.microsoft.com/office/drawing/2014/main" id="{A0ED05F4-88AF-4E3C-9C17-64F06B949884}"/>
              </a:ext>
            </a:extLst>
          </p:cNvPr>
          <p:cNvSpPr txBox="1"/>
          <p:nvPr/>
        </p:nvSpPr>
        <p:spPr>
          <a:xfrm>
            <a:off x="412750" y="1010127"/>
            <a:ext cx="4159250" cy="2677656"/>
          </a:xfrm>
          <a:prstGeom prst="rect">
            <a:avLst/>
          </a:prstGeom>
          <a:noFill/>
        </p:spPr>
        <p:txBody>
          <a:bodyPr wrap="square" rtlCol="0" anchor="t">
            <a:spAutoFit/>
          </a:bodyPr>
          <a:lstStyle/>
          <a:p>
            <a:r>
              <a:rPr lang="en-IN" dirty="0"/>
              <a:t>Commands to run –</a:t>
            </a:r>
          </a:p>
          <a:p>
            <a:pPr marL="342900" indent="-342900">
              <a:buFont typeface="+mj-lt"/>
              <a:buAutoNum type="arabicPeriod"/>
            </a:pPr>
            <a:endParaRPr lang="en-IN" dirty="0"/>
          </a:p>
          <a:p>
            <a:pPr marL="342900" indent="-342900">
              <a:buFont typeface="+mj-lt"/>
              <a:buAutoNum type="arabicPeriod"/>
            </a:pPr>
            <a:r>
              <a:rPr lang="en-IN" dirty="0"/>
              <a:t>1. Go to your team folder </a:t>
            </a:r>
          </a:p>
          <a:p>
            <a:pPr lvl="1"/>
            <a:r>
              <a:rPr lang="en-IN" dirty="0"/>
              <a:t>cd </a:t>
            </a:r>
            <a:r>
              <a:rPr lang="en-IN" b="1" i="1" dirty="0">
                <a:solidFill>
                  <a:schemeClr val="bg2"/>
                </a:solidFill>
              </a:rPr>
              <a:t>/data/team&lt;</a:t>
            </a:r>
            <a:r>
              <a:rPr lang="en-IN" b="1" i="1" dirty="0" err="1">
                <a:solidFill>
                  <a:schemeClr val="bg2"/>
                </a:solidFill>
              </a:rPr>
              <a:t>team_number</a:t>
            </a:r>
            <a:r>
              <a:rPr lang="en-IN" b="1" i="1" dirty="0">
                <a:solidFill>
                  <a:schemeClr val="bg2"/>
                </a:solidFill>
              </a:rPr>
              <a:t>&gt;/indexing/</a:t>
            </a:r>
          </a:p>
          <a:p>
            <a:pPr marL="342900" indent="-342900">
              <a:buFont typeface="+mj-lt"/>
              <a:buAutoNum type="arabicPeriod"/>
            </a:pPr>
            <a:endParaRPr lang="en-IN" b="1" i="1" dirty="0">
              <a:solidFill>
                <a:schemeClr val="bg2"/>
              </a:solidFill>
            </a:endParaRPr>
          </a:p>
          <a:p>
            <a:pPr marL="342900" indent="-342900">
              <a:buFont typeface="+mj-lt"/>
              <a:buAutoNum type="arabicPeriod"/>
            </a:pPr>
            <a:r>
              <a:rPr lang="en-IN" dirty="0">
                <a:solidFill>
                  <a:schemeClr val="bg2"/>
                </a:solidFill>
              </a:rPr>
              <a:t>Edit the </a:t>
            </a:r>
            <a:r>
              <a:rPr lang="en-IN" b="1" i="1" dirty="0">
                <a:solidFill>
                  <a:schemeClr val="bg2"/>
                </a:solidFill>
              </a:rPr>
              <a:t>indexing.py </a:t>
            </a:r>
            <a:r>
              <a:rPr lang="en-IN" dirty="0">
                <a:solidFill>
                  <a:schemeClr val="bg2"/>
                </a:solidFill>
              </a:rPr>
              <a:t>file with your index name</a:t>
            </a:r>
          </a:p>
          <a:p>
            <a:pPr marL="342900" lvl="2" indent="-342900">
              <a:buFont typeface="Arial" panose="020B0604020202020204" pitchFamily="34" charset="0"/>
              <a:buChar char="•"/>
            </a:pPr>
            <a:r>
              <a:rPr lang="en-IN" dirty="0">
                <a:solidFill>
                  <a:schemeClr val="bg2"/>
                </a:solidFill>
              </a:rPr>
              <a:t>E.g. team01_index</a:t>
            </a:r>
          </a:p>
          <a:p>
            <a:pPr marL="342900" indent="-342900">
              <a:buFont typeface="+mj-lt"/>
              <a:buAutoNum type="arabicPeriod"/>
            </a:pPr>
            <a:endParaRPr lang="en-IN" dirty="0">
              <a:solidFill>
                <a:schemeClr val="bg2"/>
              </a:solidFill>
            </a:endParaRPr>
          </a:p>
          <a:p>
            <a:pPr marL="342900" indent="-342900">
              <a:buFont typeface="+mj-lt"/>
              <a:buAutoNum type="arabicPeriod"/>
            </a:pPr>
            <a:r>
              <a:rPr lang="en-IN" dirty="0">
                <a:solidFill>
                  <a:schemeClr val="bg2"/>
                </a:solidFill>
              </a:rPr>
              <a:t>Run </a:t>
            </a:r>
            <a:r>
              <a:rPr lang="en-IN" b="1" i="1" dirty="0">
                <a:solidFill>
                  <a:schemeClr val="bg2"/>
                </a:solidFill>
              </a:rPr>
              <a:t>indexing</a:t>
            </a:r>
            <a:r>
              <a:rPr lang="en-IN" b="1" dirty="0">
                <a:solidFill>
                  <a:schemeClr val="bg2"/>
                </a:solidFill>
              </a:rPr>
              <a:t>.py </a:t>
            </a:r>
          </a:p>
          <a:p>
            <a:r>
              <a:rPr lang="en-IN" b="1" dirty="0"/>
              <a:t>python </a:t>
            </a:r>
            <a:r>
              <a:rPr lang="en-IN" b="1" i="1" dirty="0">
                <a:solidFill>
                  <a:schemeClr val="bg2"/>
                </a:solidFill>
              </a:rPr>
              <a:t>indexing</a:t>
            </a:r>
            <a:r>
              <a:rPr lang="en-IN" b="1" dirty="0"/>
              <a:t>.py</a:t>
            </a:r>
            <a:endParaRPr lang="en-IN" b="1" dirty="0">
              <a:solidFill>
                <a:schemeClr val="bg2"/>
              </a:solidFill>
            </a:endParaRPr>
          </a:p>
          <a:p>
            <a:endParaRPr lang="en-IN" dirty="0"/>
          </a:p>
        </p:txBody>
      </p:sp>
      <p:pic>
        <p:nvPicPr>
          <p:cNvPr id="11" name="Picture 10" descr="Text&#10;&#10;Description automatically generated">
            <a:extLst>
              <a:ext uri="{FF2B5EF4-FFF2-40B4-BE49-F238E27FC236}">
                <a16:creationId xmlns:a16="http://schemas.microsoft.com/office/drawing/2014/main" id="{FB6F42E7-A35F-472B-A71A-3CBF06E9C1B4}"/>
              </a:ext>
            </a:extLst>
          </p:cNvPr>
          <p:cNvPicPr>
            <a:picLocks noChangeAspect="1"/>
          </p:cNvPicPr>
          <p:nvPr/>
        </p:nvPicPr>
        <p:blipFill>
          <a:blip r:embed="rId2"/>
          <a:stretch>
            <a:fillRect/>
          </a:stretch>
        </p:blipFill>
        <p:spPr>
          <a:xfrm>
            <a:off x="4541227" y="0"/>
            <a:ext cx="4602773" cy="5143500"/>
          </a:xfrm>
          <a:prstGeom prst="rect">
            <a:avLst/>
          </a:prstGeom>
        </p:spPr>
      </p:pic>
    </p:spTree>
    <p:extLst>
      <p:ext uri="{BB962C8B-B14F-4D97-AF65-F5344CB8AC3E}">
        <p14:creationId xmlns:p14="http://schemas.microsoft.com/office/powerpoint/2010/main" val="30851566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2F8FEA-C636-4213-B611-A63B91F6D922}"/>
              </a:ext>
            </a:extLst>
          </p:cNvPr>
          <p:cNvSpPr>
            <a:spLocks noGrp="1"/>
          </p:cNvSpPr>
          <p:nvPr>
            <p:ph type="title"/>
          </p:nvPr>
        </p:nvSpPr>
        <p:spPr/>
        <p:txBody>
          <a:bodyPr/>
          <a:lstStyle/>
          <a:p>
            <a:r>
              <a:rPr lang="en-IN" dirty="0"/>
              <a:t>Querying Using Kibana</a:t>
            </a:r>
          </a:p>
        </p:txBody>
      </p:sp>
      <p:sp>
        <p:nvSpPr>
          <p:cNvPr id="4" name="TextBox 3">
            <a:extLst>
              <a:ext uri="{FF2B5EF4-FFF2-40B4-BE49-F238E27FC236}">
                <a16:creationId xmlns:a16="http://schemas.microsoft.com/office/drawing/2014/main" id="{15C36327-2128-401B-BD0F-63E887CD6F22}"/>
              </a:ext>
            </a:extLst>
          </p:cNvPr>
          <p:cNvSpPr txBox="1"/>
          <p:nvPr/>
        </p:nvSpPr>
        <p:spPr>
          <a:xfrm>
            <a:off x="190500" y="977900"/>
            <a:ext cx="5092700" cy="3970318"/>
          </a:xfrm>
          <a:prstGeom prst="rect">
            <a:avLst/>
          </a:prstGeom>
          <a:noFill/>
        </p:spPr>
        <p:txBody>
          <a:bodyPr wrap="square" rtlCol="0" anchor="t">
            <a:spAutoFit/>
          </a:bodyPr>
          <a:lstStyle/>
          <a:p>
            <a:r>
              <a:rPr lang="en-IN" dirty="0"/>
              <a:t>In </a:t>
            </a:r>
            <a:r>
              <a:rPr lang="en-IN" dirty="0" err="1"/>
              <a:t>vlabs</a:t>
            </a:r>
            <a:r>
              <a:rPr lang="en-IN" dirty="0"/>
              <a:t> Chrome –</a:t>
            </a:r>
          </a:p>
          <a:p>
            <a:r>
              <a:rPr lang="en-IN" dirty="0"/>
              <a:t>Go to : ist441.ist.psu.edu:5601</a:t>
            </a:r>
          </a:p>
          <a:p>
            <a:endParaRPr lang="en-IN" dirty="0"/>
          </a:p>
          <a:p>
            <a:endParaRPr lang="en-IN" dirty="0"/>
          </a:p>
          <a:p>
            <a:endParaRPr lang="en-IN" dirty="0"/>
          </a:p>
          <a:p>
            <a:r>
              <a:rPr lang="en-IN" dirty="0"/>
              <a:t>Json request – (copy please)</a:t>
            </a:r>
          </a:p>
          <a:p>
            <a:endParaRPr lang="en-IN" dirty="0"/>
          </a:p>
          <a:p>
            <a:r>
              <a:rPr lang="en-US" dirty="0">
                <a:solidFill>
                  <a:schemeClr val="tx2"/>
                </a:solidFill>
              </a:rPr>
              <a:t>GET </a:t>
            </a:r>
            <a:r>
              <a:rPr lang="en-US" dirty="0" err="1">
                <a:solidFill>
                  <a:schemeClr val="tx2"/>
                </a:solidFill>
              </a:rPr>
              <a:t>stack_index</a:t>
            </a:r>
            <a:r>
              <a:rPr lang="en-US" dirty="0">
                <a:solidFill>
                  <a:schemeClr val="tx2"/>
                </a:solidFill>
              </a:rPr>
              <a:t>/_search</a:t>
            </a:r>
          </a:p>
          <a:p>
            <a:r>
              <a:rPr lang="en-US" dirty="0">
                <a:solidFill>
                  <a:schemeClr val="tx2"/>
                </a:solidFill>
              </a:rPr>
              <a:t>{    "query": </a:t>
            </a:r>
          </a:p>
          <a:p>
            <a:r>
              <a:rPr lang="en-US" dirty="0">
                <a:solidFill>
                  <a:schemeClr val="tx2"/>
                </a:solidFill>
              </a:rPr>
              <a:t>	{        "match": </a:t>
            </a:r>
          </a:p>
          <a:p>
            <a:r>
              <a:rPr lang="en-US" dirty="0">
                <a:solidFill>
                  <a:schemeClr val="tx2"/>
                </a:solidFill>
              </a:rPr>
              <a:t>		{            "body": "python"      </a:t>
            </a:r>
          </a:p>
          <a:p>
            <a:r>
              <a:rPr lang="en-US" dirty="0">
                <a:solidFill>
                  <a:schemeClr val="tx2"/>
                </a:solidFill>
              </a:rPr>
              <a:t>  		}    </a:t>
            </a:r>
          </a:p>
          <a:p>
            <a:r>
              <a:rPr lang="en-US" dirty="0">
                <a:solidFill>
                  <a:schemeClr val="tx2"/>
                </a:solidFill>
              </a:rPr>
              <a:t>	}</a:t>
            </a:r>
          </a:p>
          <a:p>
            <a:r>
              <a:rPr lang="en-US" dirty="0">
                <a:solidFill>
                  <a:schemeClr val="tx2"/>
                </a:solidFill>
              </a:rPr>
              <a:t>}</a:t>
            </a:r>
            <a:endParaRPr lang="en-IN" dirty="0">
              <a:solidFill>
                <a:schemeClr val="tx2"/>
              </a:solidFill>
            </a:endParaRPr>
          </a:p>
          <a:p>
            <a:endParaRPr lang="en-IN" dirty="0"/>
          </a:p>
          <a:p>
            <a:endParaRPr lang="en-IN" dirty="0"/>
          </a:p>
          <a:p>
            <a:endParaRPr lang="en-IN" dirty="0"/>
          </a:p>
          <a:p>
            <a:endParaRPr lang="en-IN" dirty="0"/>
          </a:p>
        </p:txBody>
      </p:sp>
      <p:pic>
        <p:nvPicPr>
          <p:cNvPr id="3" name="Picture 4" descr="A screenshot of a cell phone&#10;&#10;Description generated with very high confidence">
            <a:extLst>
              <a:ext uri="{FF2B5EF4-FFF2-40B4-BE49-F238E27FC236}">
                <a16:creationId xmlns:a16="http://schemas.microsoft.com/office/drawing/2014/main" id="{8ED4911F-D485-4B91-924F-33419C85D4CC}"/>
              </a:ext>
            </a:extLst>
          </p:cNvPr>
          <p:cNvPicPr>
            <a:picLocks noChangeAspect="1"/>
          </p:cNvPicPr>
          <p:nvPr/>
        </p:nvPicPr>
        <p:blipFill>
          <a:blip r:embed="rId2"/>
          <a:stretch>
            <a:fillRect/>
          </a:stretch>
        </p:blipFill>
        <p:spPr>
          <a:xfrm>
            <a:off x="6141913" y="1070760"/>
            <a:ext cx="2266950" cy="2000250"/>
          </a:xfrm>
          <a:prstGeom prst="rect">
            <a:avLst/>
          </a:prstGeom>
        </p:spPr>
      </p:pic>
    </p:spTree>
    <p:extLst>
      <p:ext uri="{BB962C8B-B14F-4D97-AF65-F5344CB8AC3E}">
        <p14:creationId xmlns:p14="http://schemas.microsoft.com/office/powerpoint/2010/main" val="72711212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11CB44B-E8E5-4642-8702-AE6D9C225842}"/>
              </a:ext>
            </a:extLst>
          </p:cNvPr>
          <p:cNvSpPr>
            <a:spLocks noGrp="1"/>
          </p:cNvSpPr>
          <p:nvPr>
            <p:ph type="title"/>
          </p:nvPr>
        </p:nvSpPr>
        <p:spPr/>
        <p:txBody>
          <a:bodyPr/>
          <a:lstStyle/>
          <a:p>
            <a:r>
              <a:rPr lang="en-IN" dirty="0"/>
              <a:t>Next Steps</a:t>
            </a:r>
          </a:p>
        </p:txBody>
      </p:sp>
      <p:sp>
        <p:nvSpPr>
          <p:cNvPr id="4" name="Text Placeholder 3">
            <a:extLst>
              <a:ext uri="{FF2B5EF4-FFF2-40B4-BE49-F238E27FC236}">
                <a16:creationId xmlns:a16="http://schemas.microsoft.com/office/drawing/2014/main" id="{05991034-5AD9-4EB6-A688-89365B86F1C7}"/>
              </a:ext>
            </a:extLst>
          </p:cNvPr>
          <p:cNvSpPr>
            <a:spLocks noGrp="1"/>
          </p:cNvSpPr>
          <p:nvPr>
            <p:ph type="body" idx="1"/>
          </p:nvPr>
        </p:nvSpPr>
        <p:spPr/>
        <p:txBody>
          <a:bodyPr/>
          <a:lstStyle/>
          <a:p>
            <a:r>
              <a:rPr lang="en-IN" dirty="0"/>
              <a:t>Optimizing ES – after 2 weeks</a:t>
            </a:r>
          </a:p>
          <a:p>
            <a:r>
              <a:rPr lang="en-IN" dirty="0"/>
              <a:t>Trying other analysers/tokenizers – </a:t>
            </a:r>
            <a:r>
              <a:rPr lang="en-IN" dirty="0">
                <a:hlinkClick r:id="rId2"/>
              </a:rPr>
              <a:t>link</a:t>
            </a:r>
            <a:endParaRPr lang="en-IN" dirty="0"/>
          </a:p>
          <a:p>
            <a:r>
              <a:rPr lang="en-IN" dirty="0"/>
              <a:t>Set it up on your local machine and try working with it - </a:t>
            </a:r>
            <a:r>
              <a:rPr lang="en-IN" dirty="0">
                <a:hlinkClick r:id="rId3"/>
              </a:rPr>
              <a:t>http://www.elasticsearchtutorial.com/elasticsearch-in-5-minutes.html</a:t>
            </a:r>
            <a:endParaRPr lang="en-IN" dirty="0"/>
          </a:p>
        </p:txBody>
      </p:sp>
    </p:spTree>
    <p:extLst>
      <p:ext uri="{BB962C8B-B14F-4D97-AF65-F5344CB8AC3E}">
        <p14:creationId xmlns:p14="http://schemas.microsoft.com/office/powerpoint/2010/main" val="38666214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E2826-8AD2-427C-8F97-10CDD6AF46E3}"/>
              </a:ext>
            </a:extLst>
          </p:cNvPr>
          <p:cNvSpPr>
            <a:spLocks noGrp="1"/>
          </p:cNvSpPr>
          <p:nvPr>
            <p:ph type="title"/>
          </p:nvPr>
        </p:nvSpPr>
        <p:spPr/>
        <p:txBody>
          <a:bodyPr/>
          <a:lstStyle/>
          <a:p>
            <a:r>
              <a:rPr lang="en-IN" sz="4400" dirty="0"/>
              <a:t>Overview</a:t>
            </a:r>
          </a:p>
        </p:txBody>
      </p:sp>
      <p:sp>
        <p:nvSpPr>
          <p:cNvPr id="5" name="TextBox 4">
            <a:extLst>
              <a:ext uri="{FF2B5EF4-FFF2-40B4-BE49-F238E27FC236}">
                <a16:creationId xmlns:a16="http://schemas.microsoft.com/office/drawing/2014/main" id="{DE03FA44-2417-45B5-9679-3B0A3FBB685E}"/>
              </a:ext>
            </a:extLst>
          </p:cNvPr>
          <p:cNvSpPr txBox="1"/>
          <p:nvPr/>
        </p:nvSpPr>
        <p:spPr>
          <a:xfrm>
            <a:off x="3784600" y="1833086"/>
            <a:ext cx="4432300" cy="738664"/>
          </a:xfrm>
          <a:prstGeom prst="rect">
            <a:avLst/>
          </a:prstGeom>
          <a:noFill/>
        </p:spPr>
        <p:txBody>
          <a:bodyPr wrap="square" rtlCol="0">
            <a:spAutoFit/>
          </a:bodyPr>
          <a:lstStyle/>
          <a:p>
            <a:pPr marL="342900" indent="-342900">
              <a:buAutoNum type="arabicPeriod"/>
            </a:pPr>
            <a:r>
              <a:rPr lang="en-IN" dirty="0" err="1"/>
              <a:t>ElasticSearch</a:t>
            </a:r>
            <a:endParaRPr lang="en-IN" dirty="0"/>
          </a:p>
          <a:p>
            <a:pPr marL="342900" indent="-342900">
              <a:buAutoNum type="arabicPeriod"/>
            </a:pPr>
            <a:r>
              <a:rPr lang="en-IN" dirty="0"/>
              <a:t>Look at the tools and features available</a:t>
            </a:r>
          </a:p>
          <a:p>
            <a:pPr marL="342900" indent="-342900">
              <a:buAutoNum type="arabicPeriod"/>
            </a:pPr>
            <a:r>
              <a:rPr lang="en-IN" dirty="0"/>
              <a:t>Index Demo using Kibana and ES’s Python API</a:t>
            </a:r>
          </a:p>
        </p:txBody>
      </p:sp>
    </p:spTree>
    <p:extLst>
      <p:ext uri="{BB962C8B-B14F-4D97-AF65-F5344CB8AC3E}">
        <p14:creationId xmlns:p14="http://schemas.microsoft.com/office/powerpoint/2010/main" val="42281456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6"/>
          <p:cNvSpPr txBox="1">
            <a:spLocks noGrp="1"/>
          </p:cNvSpPr>
          <p:nvPr>
            <p:ph type="title"/>
          </p:nvPr>
        </p:nvSpPr>
        <p:spPr>
          <a:xfrm>
            <a:off x="98250" y="16350"/>
            <a:ext cx="8826600" cy="602700"/>
          </a:xfrm>
          <a:prstGeom prst="rect">
            <a:avLst/>
          </a:prstGeom>
        </p:spPr>
        <p:txBody>
          <a:bodyPr spcFirstLastPara="1" wrap="square" lIns="91425" tIns="91425" rIns="91425" bIns="91425" anchor="ctr" anchorCtr="0">
            <a:noAutofit/>
          </a:bodyPr>
          <a:lstStyle/>
          <a:p>
            <a:r>
              <a:rPr lang="en-GB" dirty="0"/>
              <a:t>Why </a:t>
            </a:r>
            <a:r>
              <a:rPr lang="en-GB" dirty="0" err="1"/>
              <a:t>ElasticSearch</a:t>
            </a:r>
            <a:r>
              <a:rPr lang="en-GB" dirty="0"/>
              <a:t> ? Not Anything Else ?</a:t>
            </a:r>
            <a:endParaRPr dirty="0"/>
          </a:p>
        </p:txBody>
      </p:sp>
      <p:sp>
        <p:nvSpPr>
          <p:cNvPr id="86" name="Google Shape;86;p16"/>
          <p:cNvSpPr txBox="1">
            <a:spLocks noGrp="1"/>
          </p:cNvSpPr>
          <p:nvPr>
            <p:ph type="body" idx="4294967295"/>
          </p:nvPr>
        </p:nvSpPr>
        <p:spPr>
          <a:xfrm>
            <a:off x="274750" y="846250"/>
            <a:ext cx="4220400" cy="4220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400" dirty="0"/>
              <a:t>Elasticsearch or </a:t>
            </a:r>
            <a:r>
              <a:rPr lang="en-GB" sz="1400" dirty="0" err="1"/>
              <a:t>Solr</a:t>
            </a:r>
            <a:r>
              <a:rPr lang="en-GB" sz="1400" dirty="0"/>
              <a:t>, both of which are steadily ranked in the top two spots among open source and commercial search engines, according to DB-Engines.</a:t>
            </a:r>
            <a:endParaRPr lang="en-US" sz="1400" dirty="0"/>
          </a:p>
          <a:p>
            <a:pPr marL="0" lvl="0" indent="0" algn="l">
              <a:lnSpc>
                <a:spcPct val="114999"/>
              </a:lnSpc>
              <a:spcAft>
                <a:spcPts val="0"/>
              </a:spcAft>
              <a:buNone/>
            </a:pPr>
            <a:endParaRPr lang="en-GB" sz="1400" dirty="0"/>
          </a:p>
          <a:p>
            <a:pPr marL="0" indent="0">
              <a:lnSpc>
                <a:spcPct val="114999"/>
              </a:lnSpc>
              <a:buNone/>
            </a:pPr>
            <a:r>
              <a:rPr lang="en-GB" sz="1400" dirty="0"/>
              <a:t>ES just dominates the rankings</a:t>
            </a:r>
          </a:p>
          <a:p>
            <a:pPr marL="0" indent="0">
              <a:spcBef>
                <a:spcPts val="1600"/>
              </a:spcBef>
              <a:buNone/>
            </a:pPr>
            <a:endParaRPr lang="en-GB" sz="1400" dirty="0"/>
          </a:p>
          <a:p>
            <a:pPr marL="0" lvl="0" indent="0" algn="l" rtl="0">
              <a:spcBef>
                <a:spcPts val="1600"/>
              </a:spcBef>
              <a:spcAft>
                <a:spcPts val="0"/>
              </a:spcAft>
              <a:buNone/>
            </a:pPr>
            <a:r>
              <a:rPr lang="en-GB" sz="1400" dirty="0"/>
              <a:t>Link to </a:t>
            </a:r>
            <a:r>
              <a:rPr lang="en-GB" sz="1400" u="sng" dirty="0">
                <a:solidFill>
                  <a:schemeClr val="hlink"/>
                </a:solidFill>
                <a:hlinkClick r:id="rId3"/>
              </a:rPr>
              <a:t>Google Trends</a:t>
            </a:r>
            <a:endParaRPr sz="1400" dirty="0">
              <a:solidFill>
                <a:schemeClr val="hlink"/>
              </a:solidFill>
            </a:endParaRPr>
          </a:p>
          <a:p>
            <a:pPr marL="0" lvl="0" indent="0" algn="l" rtl="0">
              <a:spcBef>
                <a:spcPts val="1600"/>
              </a:spcBef>
              <a:spcAft>
                <a:spcPts val="0"/>
              </a:spcAft>
              <a:buNone/>
            </a:pPr>
            <a:endParaRPr sz="1400" dirty="0"/>
          </a:p>
          <a:p>
            <a:pPr marL="0" lvl="0" indent="0" algn="l" rtl="0">
              <a:spcBef>
                <a:spcPts val="1600"/>
              </a:spcBef>
              <a:spcAft>
                <a:spcPts val="0"/>
              </a:spcAft>
              <a:buNone/>
            </a:pPr>
            <a:r>
              <a:rPr lang="en-GB" sz="1400" b="1" dirty="0" err="1"/>
              <a:t>ElasticSearch</a:t>
            </a:r>
            <a:r>
              <a:rPr lang="en-GB" sz="1400" b="1" dirty="0"/>
              <a:t> is the only open source search-engine with an official Python API</a:t>
            </a:r>
            <a:endParaRPr sz="1400" b="1" dirty="0"/>
          </a:p>
          <a:p>
            <a:pPr marL="0" lvl="0" indent="0" algn="l" rtl="0">
              <a:spcBef>
                <a:spcPts val="1600"/>
              </a:spcBef>
              <a:spcAft>
                <a:spcPts val="1600"/>
              </a:spcAft>
              <a:buNone/>
            </a:pPr>
            <a:r>
              <a:rPr lang="en-GB" sz="1100" u="sng" dirty="0">
                <a:solidFill>
                  <a:schemeClr val="hlink"/>
                </a:solidFill>
                <a:latin typeface="Arial"/>
                <a:ea typeface="Arial"/>
                <a:cs typeface="Arial"/>
                <a:sym typeface="Arial"/>
                <a:hlinkClick r:id="rId4"/>
              </a:rPr>
              <a:t>http://solr-vs-elasticsearch.com/</a:t>
            </a:r>
            <a:endParaRPr sz="1400" dirty="0">
              <a:solidFill>
                <a:schemeClr val="hlink"/>
              </a:solidFill>
            </a:endParaRPr>
          </a:p>
        </p:txBody>
      </p:sp>
      <p:sp>
        <p:nvSpPr>
          <p:cNvPr id="88" name="Google Shape;88;p16"/>
          <p:cNvSpPr txBox="1"/>
          <p:nvPr/>
        </p:nvSpPr>
        <p:spPr>
          <a:xfrm>
            <a:off x="4850425" y="3196725"/>
            <a:ext cx="5670900" cy="186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dirty="0">
                <a:latin typeface="Roboto"/>
                <a:ea typeface="Roboto"/>
                <a:cs typeface="Roboto"/>
                <a:sym typeface="Roboto"/>
              </a:rPr>
              <a:t>Source : </a:t>
            </a:r>
            <a:r>
              <a:rPr lang="en-GB" sz="1100" u="sng" dirty="0">
                <a:solidFill>
                  <a:schemeClr val="hlink"/>
                </a:solidFill>
                <a:hlinkClick r:id="rId5"/>
              </a:rPr>
              <a:t>https://db-engines.com/en/ranking/search+engine</a:t>
            </a:r>
            <a:endParaRPr dirty="0">
              <a:latin typeface="Roboto"/>
              <a:ea typeface="Roboto"/>
              <a:cs typeface="Roboto"/>
              <a:sym typeface="Roboto"/>
            </a:endParaRPr>
          </a:p>
          <a:p>
            <a:pPr marL="0" lvl="0" indent="0" algn="l" rtl="0">
              <a:spcBef>
                <a:spcPts val="0"/>
              </a:spcBef>
              <a:spcAft>
                <a:spcPts val="0"/>
              </a:spcAft>
              <a:buNone/>
            </a:pPr>
            <a:r>
              <a:rPr lang="en-GB" sz="1100" u="sng" dirty="0">
                <a:solidFill>
                  <a:schemeClr val="hlink"/>
                </a:solidFill>
                <a:hlinkClick r:id="rId6"/>
              </a:rPr>
              <a:t>https://db-engines.com/en/system/Elasticsearch</a:t>
            </a:r>
            <a:endParaRPr dirty="0">
              <a:latin typeface="Roboto"/>
              <a:ea typeface="Roboto"/>
              <a:cs typeface="Roboto"/>
              <a:sym typeface="Roboto"/>
            </a:endParaRPr>
          </a:p>
        </p:txBody>
      </p:sp>
      <p:pic>
        <p:nvPicPr>
          <p:cNvPr id="4" name="Picture 3" descr="Graphical user interface, application&#10;&#10;Description automatically generated">
            <a:extLst>
              <a:ext uri="{FF2B5EF4-FFF2-40B4-BE49-F238E27FC236}">
                <a16:creationId xmlns:a16="http://schemas.microsoft.com/office/drawing/2014/main" id="{10C9B44C-95A1-4971-8D28-EA39ACD60FFD}"/>
              </a:ext>
            </a:extLst>
          </p:cNvPr>
          <p:cNvPicPr>
            <a:picLocks noChangeAspect="1"/>
          </p:cNvPicPr>
          <p:nvPr/>
        </p:nvPicPr>
        <p:blipFill>
          <a:blip r:embed="rId7"/>
          <a:stretch>
            <a:fillRect/>
          </a:stretch>
        </p:blipFill>
        <p:spPr>
          <a:xfrm>
            <a:off x="4764905" y="464605"/>
            <a:ext cx="3885713" cy="282557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781667" y="234404"/>
            <a:ext cx="2819549" cy="2498388"/>
          </a:xfrm>
          <a:prstGeom prst="rect">
            <a:avLst/>
          </a:prstGeom>
          <a:blipFill>
            <a:blip r:embed="rId2" cstate="print"/>
            <a:stretch>
              <a:fillRect/>
            </a:stretch>
          </a:blipFill>
        </p:spPr>
        <p:txBody>
          <a:bodyPr wrap="square" lIns="0" tIns="0" rIns="0" bIns="0" rtlCol="0"/>
          <a:lstStyle/>
          <a:p>
            <a:endParaRPr sz="738"/>
          </a:p>
        </p:txBody>
      </p:sp>
      <p:sp>
        <p:nvSpPr>
          <p:cNvPr id="3" name="object 3"/>
          <p:cNvSpPr/>
          <p:nvPr/>
        </p:nvSpPr>
        <p:spPr>
          <a:xfrm>
            <a:off x="5728089" y="174436"/>
            <a:ext cx="3107531" cy="1084957"/>
          </a:xfrm>
          <a:custGeom>
            <a:avLst/>
            <a:gdLst/>
            <a:ahLst/>
            <a:cxnLst/>
            <a:rect l="l" t="t" r="r" b="b"/>
            <a:pathLst>
              <a:path w="5892800" h="2057400">
                <a:moveTo>
                  <a:pt x="0" y="0"/>
                </a:moveTo>
                <a:lnTo>
                  <a:pt x="5892800" y="0"/>
                </a:lnTo>
                <a:lnTo>
                  <a:pt x="5892800" y="2057400"/>
                </a:lnTo>
                <a:lnTo>
                  <a:pt x="0" y="2057400"/>
                </a:lnTo>
                <a:lnTo>
                  <a:pt x="0" y="0"/>
                </a:lnTo>
                <a:close/>
              </a:path>
            </a:pathLst>
          </a:custGeom>
          <a:solidFill>
            <a:srgbClr val="FFFFFF"/>
          </a:solidFill>
        </p:spPr>
        <p:txBody>
          <a:bodyPr wrap="square" lIns="0" tIns="0" rIns="0" bIns="0" rtlCol="0"/>
          <a:lstStyle/>
          <a:p>
            <a:endParaRPr sz="738"/>
          </a:p>
        </p:txBody>
      </p:sp>
      <p:sp>
        <p:nvSpPr>
          <p:cNvPr id="4" name="object 4"/>
          <p:cNvSpPr/>
          <p:nvPr/>
        </p:nvSpPr>
        <p:spPr>
          <a:xfrm>
            <a:off x="308380" y="207615"/>
            <a:ext cx="2940100" cy="2411016"/>
          </a:xfrm>
          <a:prstGeom prst="rect">
            <a:avLst/>
          </a:prstGeom>
          <a:blipFill>
            <a:blip r:embed="rId3" cstate="print"/>
            <a:stretch>
              <a:fillRect/>
            </a:stretch>
          </a:blipFill>
        </p:spPr>
        <p:txBody>
          <a:bodyPr wrap="square" lIns="0" tIns="0" rIns="0" bIns="0" rtlCol="0"/>
          <a:lstStyle/>
          <a:p>
            <a:endParaRPr sz="738"/>
          </a:p>
        </p:txBody>
      </p:sp>
      <p:sp>
        <p:nvSpPr>
          <p:cNvPr id="6" name="object 6"/>
          <p:cNvSpPr/>
          <p:nvPr/>
        </p:nvSpPr>
        <p:spPr>
          <a:xfrm>
            <a:off x="420448" y="2976935"/>
            <a:ext cx="2993678" cy="2002482"/>
          </a:xfrm>
          <a:prstGeom prst="rect">
            <a:avLst/>
          </a:prstGeom>
          <a:blipFill>
            <a:blip r:embed="rId4" cstate="print"/>
            <a:stretch>
              <a:fillRect/>
            </a:stretch>
          </a:blipFill>
        </p:spPr>
        <p:txBody>
          <a:bodyPr wrap="square" lIns="0" tIns="0" rIns="0" bIns="0" rtlCol="0"/>
          <a:lstStyle/>
          <a:p>
            <a:endParaRPr sz="738"/>
          </a:p>
        </p:txBody>
      </p:sp>
      <p:sp>
        <p:nvSpPr>
          <p:cNvPr id="7" name="object 7"/>
          <p:cNvSpPr/>
          <p:nvPr/>
        </p:nvSpPr>
        <p:spPr>
          <a:xfrm>
            <a:off x="5689693" y="2976935"/>
            <a:ext cx="2960191" cy="1861840"/>
          </a:xfrm>
          <a:prstGeom prst="rect">
            <a:avLst/>
          </a:prstGeom>
          <a:blipFill>
            <a:blip r:embed="rId5" cstate="print"/>
            <a:stretch>
              <a:fillRect/>
            </a:stretch>
          </a:blipFill>
        </p:spPr>
        <p:txBody>
          <a:bodyPr wrap="square" lIns="0" tIns="0" rIns="0" bIns="0" rtlCol="0"/>
          <a:lstStyle/>
          <a:p>
            <a:endParaRPr sz="738"/>
          </a:p>
        </p:txBody>
      </p:sp>
      <p:sp>
        <p:nvSpPr>
          <p:cNvPr id="9" name="object 9"/>
          <p:cNvSpPr/>
          <p:nvPr/>
        </p:nvSpPr>
        <p:spPr>
          <a:xfrm>
            <a:off x="346778" y="2889870"/>
            <a:ext cx="3107531" cy="1084957"/>
          </a:xfrm>
          <a:custGeom>
            <a:avLst/>
            <a:gdLst/>
            <a:ahLst/>
            <a:cxnLst/>
            <a:rect l="l" t="t" r="r" b="b"/>
            <a:pathLst>
              <a:path w="5892800" h="2057400">
                <a:moveTo>
                  <a:pt x="0" y="0"/>
                </a:moveTo>
                <a:lnTo>
                  <a:pt x="5892800" y="0"/>
                </a:lnTo>
                <a:lnTo>
                  <a:pt x="5892800" y="2057400"/>
                </a:lnTo>
                <a:lnTo>
                  <a:pt x="0" y="2057400"/>
                </a:lnTo>
                <a:lnTo>
                  <a:pt x="0" y="0"/>
                </a:lnTo>
                <a:close/>
              </a:path>
            </a:pathLst>
          </a:custGeom>
          <a:solidFill>
            <a:srgbClr val="FFFFFF"/>
          </a:solidFill>
        </p:spPr>
        <p:txBody>
          <a:bodyPr wrap="square" lIns="0" tIns="0" rIns="0" bIns="0" rtlCol="0"/>
          <a:lstStyle/>
          <a:p>
            <a:endParaRPr sz="738"/>
          </a:p>
        </p:txBody>
      </p:sp>
      <p:sp>
        <p:nvSpPr>
          <p:cNvPr id="10" name="object 10"/>
          <p:cNvSpPr txBox="1"/>
          <p:nvPr/>
        </p:nvSpPr>
        <p:spPr>
          <a:xfrm>
            <a:off x="414098" y="2892798"/>
            <a:ext cx="2940100" cy="872150"/>
          </a:xfrm>
          <a:prstGeom prst="rect">
            <a:avLst/>
          </a:prstGeom>
        </p:spPr>
        <p:txBody>
          <a:bodyPr vert="horz" wrap="square" lIns="0" tIns="122225" rIns="0" bIns="0" rtlCol="0">
            <a:spAutoFit/>
          </a:bodyPr>
          <a:lstStyle/>
          <a:p>
            <a:pPr marL="19755">
              <a:spcBef>
                <a:spcPts val="962"/>
              </a:spcBef>
            </a:pPr>
            <a:r>
              <a:rPr sz="1371" spc="21" dirty="0"/>
              <a:t>high</a:t>
            </a:r>
            <a:r>
              <a:rPr sz="1371" spc="-45" dirty="0"/>
              <a:t> </a:t>
            </a:r>
            <a:r>
              <a:rPr sz="1371" spc="21" dirty="0"/>
              <a:t>availability</a:t>
            </a:r>
            <a:endParaRPr sz="1371" dirty="0"/>
          </a:p>
          <a:p>
            <a:pPr marL="6697" marR="2679">
              <a:lnSpc>
                <a:spcPct val="111100"/>
              </a:lnSpc>
              <a:spcBef>
                <a:spcPts val="506"/>
              </a:spcBef>
            </a:pPr>
            <a:r>
              <a:rPr sz="949" spc="8" dirty="0">
                <a:solidFill>
                  <a:srgbClr val="858C89"/>
                </a:solidFill>
              </a:rPr>
              <a:t>Elasticsearch </a:t>
            </a:r>
            <a:r>
              <a:rPr sz="949" spc="18" dirty="0">
                <a:solidFill>
                  <a:srgbClr val="858C89"/>
                </a:solidFill>
              </a:rPr>
              <a:t>clusters </a:t>
            </a:r>
            <a:r>
              <a:rPr sz="949" spc="-13" dirty="0">
                <a:solidFill>
                  <a:srgbClr val="858C89"/>
                </a:solidFill>
              </a:rPr>
              <a:t>are </a:t>
            </a:r>
            <a:r>
              <a:rPr sz="949" spc="13" dirty="0">
                <a:solidFill>
                  <a:srgbClr val="858C89"/>
                </a:solidFill>
              </a:rPr>
              <a:t>resilient </a:t>
            </a:r>
            <a:r>
              <a:rPr sz="949" spc="-58" dirty="0">
                <a:solidFill>
                  <a:srgbClr val="858C89"/>
                </a:solidFill>
              </a:rPr>
              <a:t>- </a:t>
            </a:r>
            <a:r>
              <a:rPr sz="949" spc="11" dirty="0">
                <a:solidFill>
                  <a:srgbClr val="858C89"/>
                </a:solidFill>
              </a:rPr>
              <a:t>they </a:t>
            </a:r>
            <a:r>
              <a:rPr sz="949" spc="26" dirty="0">
                <a:solidFill>
                  <a:srgbClr val="858C89"/>
                </a:solidFill>
              </a:rPr>
              <a:t>will </a:t>
            </a:r>
            <a:r>
              <a:rPr sz="949" spc="18" dirty="0">
                <a:solidFill>
                  <a:srgbClr val="858C89"/>
                </a:solidFill>
              </a:rPr>
              <a:t>detect </a:t>
            </a:r>
            <a:r>
              <a:rPr sz="949" spc="5" dirty="0">
                <a:solidFill>
                  <a:srgbClr val="858C89"/>
                </a:solidFill>
              </a:rPr>
              <a:t>and  </a:t>
            </a:r>
            <a:r>
              <a:rPr sz="949" spc="-3" dirty="0">
                <a:solidFill>
                  <a:srgbClr val="858C89"/>
                </a:solidFill>
              </a:rPr>
              <a:t>remove</a:t>
            </a:r>
            <a:r>
              <a:rPr sz="949" spc="-29" dirty="0">
                <a:solidFill>
                  <a:srgbClr val="858C89"/>
                </a:solidFill>
              </a:rPr>
              <a:t> </a:t>
            </a:r>
            <a:r>
              <a:rPr sz="949" spc="16" dirty="0">
                <a:solidFill>
                  <a:srgbClr val="858C89"/>
                </a:solidFill>
              </a:rPr>
              <a:t>failed</a:t>
            </a:r>
            <a:r>
              <a:rPr sz="949" spc="-26" dirty="0">
                <a:solidFill>
                  <a:srgbClr val="858C89"/>
                </a:solidFill>
              </a:rPr>
              <a:t> </a:t>
            </a:r>
            <a:r>
              <a:rPr sz="949" spc="-11" dirty="0">
                <a:solidFill>
                  <a:srgbClr val="858C89"/>
                </a:solidFill>
              </a:rPr>
              <a:t>nodes,</a:t>
            </a:r>
            <a:r>
              <a:rPr sz="949" spc="-26" dirty="0">
                <a:solidFill>
                  <a:srgbClr val="858C89"/>
                </a:solidFill>
              </a:rPr>
              <a:t> </a:t>
            </a:r>
            <a:r>
              <a:rPr sz="949" spc="5" dirty="0">
                <a:solidFill>
                  <a:srgbClr val="858C89"/>
                </a:solidFill>
              </a:rPr>
              <a:t>and</a:t>
            </a:r>
            <a:r>
              <a:rPr sz="949" spc="-26" dirty="0">
                <a:solidFill>
                  <a:srgbClr val="858C89"/>
                </a:solidFill>
              </a:rPr>
              <a:t> </a:t>
            </a:r>
            <a:r>
              <a:rPr sz="949" dirty="0">
                <a:solidFill>
                  <a:srgbClr val="858C89"/>
                </a:solidFill>
              </a:rPr>
              <a:t>reorganise</a:t>
            </a:r>
            <a:r>
              <a:rPr sz="949" spc="-26" dirty="0">
                <a:solidFill>
                  <a:srgbClr val="858C89"/>
                </a:solidFill>
              </a:rPr>
              <a:t> </a:t>
            </a:r>
            <a:r>
              <a:rPr sz="949" spc="8" dirty="0">
                <a:solidFill>
                  <a:srgbClr val="858C89"/>
                </a:solidFill>
              </a:rPr>
              <a:t>themselves</a:t>
            </a:r>
            <a:r>
              <a:rPr sz="949" spc="-26" dirty="0">
                <a:solidFill>
                  <a:srgbClr val="858C89"/>
                </a:solidFill>
              </a:rPr>
              <a:t> </a:t>
            </a:r>
            <a:r>
              <a:rPr sz="949" spc="37" dirty="0">
                <a:solidFill>
                  <a:srgbClr val="858C89"/>
                </a:solidFill>
              </a:rPr>
              <a:t>to</a:t>
            </a:r>
            <a:r>
              <a:rPr sz="949" spc="-26" dirty="0">
                <a:solidFill>
                  <a:srgbClr val="858C89"/>
                </a:solidFill>
              </a:rPr>
              <a:t> </a:t>
            </a:r>
            <a:r>
              <a:rPr sz="949" spc="-3" dirty="0">
                <a:solidFill>
                  <a:srgbClr val="858C89"/>
                </a:solidFill>
              </a:rPr>
              <a:t>ensure  </a:t>
            </a:r>
            <a:r>
              <a:rPr sz="949" spc="32" dirty="0">
                <a:solidFill>
                  <a:srgbClr val="858C89"/>
                </a:solidFill>
              </a:rPr>
              <a:t>that</a:t>
            </a:r>
            <a:r>
              <a:rPr sz="949" spc="-32" dirty="0">
                <a:solidFill>
                  <a:srgbClr val="858C89"/>
                </a:solidFill>
              </a:rPr>
              <a:t> </a:t>
            </a:r>
            <a:r>
              <a:rPr sz="949" spc="5" dirty="0">
                <a:solidFill>
                  <a:srgbClr val="858C89"/>
                </a:solidFill>
              </a:rPr>
              <a:t>your</a:t>
            </a:r>
            <a:r>
              <a:rPr sz="949" spc="-29" dirty="0">
                <a:solidFill>
                  <a:srgbClr val="858C89"/>
                </a:solidFill>
              </a:rPr>
              <a:t> </a:t>
            </a:r>
            <a:r>
              <a:rPr sz="949" spc="16" dirty="0">
                <a:solidFill>
                  <a:srgbClr val="858C89"/>
                </a:solidFill>
              </a:rPr>
              <a:t>data</a:t>
            </a:r>
            <a:r>
              <a:rPr sz="949" spc="-29" dirty="0">
                <a:solidFill>
                  <a:srgbClr val="858C89"/>
                </a:solidFill>
              </a:rPr>
              <a:t> </a:t>
            </a:r>
            <a:r>
              <a:rPr sz="949" spc="24" dirty="0">
                <a:solidFill>
                  <a:srgbClr val="858C89"/>
                </a:solidFill>
              </a:rPr>
              <a:t>is</a:t>
            </a:r>
            <a:r>
              <a:rPr sz="949" spc="-29" dirty="0">
                <a:solidFill>
                  <a:srgbClr val="858C89"/>
                </a:solidFill>
              </a:rPr>
              <a:t> </a:t>
            </a:r>
            <a:r>
              <a:rPr sz="949" spc="8" dirty="0">
                <a:solidFill>
                  <a:srgbClr val="858C89"/>
                </a:solidFill>
              </a:rPr>
              <a:t>safe</a:t>
            </a:r>
            <a:r>
              <a:rPr sz="949" spc="-29" dirty="0">
                <a:solidFill>
                  <a:srgbClr val="858C89"/>
                </a:solidFill>
              </a:rPr>
              <a:t> </a:t>
            </a:r>
            <a:r>
              <a:rPr sz="949" spc="5" dirty="0">
                <a:solidFill>
                  <a:srgbClr val="858C89"/>
                </a:solidFill>
              </a:rPr>
              <a:t>and</a:t>
            </a:r>
            <a:r>
              <a:rPr sz="949" spc="-32" dirty="0">
                <a:solidFill>
                  <a:srgbClr val="858C89"/>
                </a:solidFill>
              </a:rPr>
              <a:t> </a:t>
            </a:r>
            <a:r>
              <a:rPr sz="949" spc="8" dirty="0">
                <a:solidFill>
                  <a:srgbClr val="858C89"/>
                </a:solidFill>
              </a:rPr>
              <a:t>accessible.</a:t>
            </a:r>
            <a:endParaRPr sz="949" dirty="0"/>
          </a:p>
        </p:txBody>
      </p:sp>
      <p:sp>
        <p:nvSpPr>
          <p:cNvPr id="14" name="object 14"/>
          <p:cNvSpPr txBox="1">
            <a:spLocks noGrp="1"/>
          </p:cNvSpPr>
          <p:nvPr>
            <p:ph type="sldNum" idx="12"/>
          </p:nvPr>
        </p:nvSpPr>
        <p:spPr>
          <a:prstGeom prst="rect">
            <a:avLst/>
          </a:prstGeom>
        </p:spPr>
        <p:txBody>
          <a:bodyPr spcFirstLastPara="1" vert="horz" wrap="square" lIns="0" tIns="0" rIns="0" bIns="0" rtlCol="0" anchor="ctr" anchorCtr="0">
            <a:spAutoFit/>
          </a:bodyPr>
          <a:lstStyle/>
          <a:p>
            <a:pPr marL="13393">
              <a:lnSpc>
                <a:spcPts val="973"/>
              </a:lnSpc>
            </a:pPr>
            <a:fld id="{81D60167-4931-47E6-BA6A-407CBD079E47}" type="slidenum">
              <a:rPr spc="-3" dirty="0"/>
              <a:pPr marL="13393">
                <a:lnSpc>
                  <a:spcPts val="973"/>
                </a:lnSpc>
              </a:pPr>
              <a:t>6</a:t>
            </a:fld>
            <a:endParaRPr spc="-3" dirty="0"/>
          </a:p>
        </p:txBody>
      </p:sp>
      <p:sp>
        <p:nvSpPr>
          <p:cNvPr id="13" name="object 13"/>
          <p:cNvSpPr txBox="1"/>
          <p:nvPr/>
        </p:nvSpPr>
        <p:spPr>
          <a:xfrm>
            <a:off x="5820520" y="164961"/>
            <a:ext cx="2967558" cy="997140"/>
          </a:xfrm>
          <a:prstGeom prst="rect">
            <a:avLst/>
          </a:prstGeom>
        </p:spPr>
        <p:txBody>
          <a:bodyPr vert="horz" wrap="square" lIns="0" tIns="98115" rIns="0" bIns="0" rtlCol="0">
            <a:spAutoFit/>
          </a:bodyPr>
          <a:lstStyle/>
          <a:p>
            <a:pPr marL="6697">
              <a:spcBef>
                <a:spcPts val="772"/>
              </a:spcBef>
            </a:pPr>
            <a:r>
              <a:rPr sz="1371" spc="-3" dirty="0"/>
              <a:t>real </a:t>
            </a:r>
            <a:r>
              <a:rPr sz="1371" spc="37" dirty="0"/>
              <a:t>time</a:t>
            </a:r>
            <a:r>
              <a:rPr sz="1371" spc="-84" dirty="0"/>
              <a:t> </a:t>
            </a:r>
            <a:r>
              <a:rPr sz="1371" spc="26" dirty="0"/>
              <a:t>analytics</a:t>
            </a:r>
            <a:endParaRPr sz="1371" dirty="0"/>
          </a:p>
          <a:p>
            <a:pPr marL="14733" marR="2679">
              <a:lnSpc>
                <a:spcPct val="111100"/>
              </a:lnSpc>
              <a:spcBef>
                <a:spcPts val="374"/>
              </a:spcBef>
            </a:pPr>
            <a:r>
              <a:rPr sz="949" spc="-8" dirty="0">
                <a:solidFill>
                  <a:srgbClr val="858C89"/>
                </a:solidFill>
              </a:rPr>
              <a:t>Search </a:t>
            </a:r>
            <a:r>
              <a:rPr sz="949" spc="18" dirty="0">
                <a:solidFill>
                  <a:srgbClr val="858C89"/>
                </a:solidFill>
              </a:rPr>
              <a:t>isn’t </a:t>
            </a:r>
            <a:r>
              <a:rPr sz="949" spc="32" dirty="0">
                <a:solidFill>
                  <a:srgbClr val="858C89"/>
                </a:solidFill>
              </a:rPr>
              <a:t>just </a:t>
            </a:r>
            <a:r>
              <a:rPr sz="949" spc="3" dirty="0">
                <a:solidFill>
                  <a:srgbClr val="858C89"/>
                </a:solidFill>
              </a:rPr>
              <a:t>free </a:t>
            </a:r>
            <a:r>
              <a:rPr sz="949" spc="24" dirty="0">
                <a:solidFill>
                  <a:srgbClr val="858C89"/>
                </a:solidFill>
              </a:rPr>
              <a:t>text </a:t>
            </a:r>
            <a:r>
              <a:rPr sz="949" spc="3" dirty="0">
                <a:solidFill>
                  <a:srgbClr val="858C89"/>
                </a:solidFill>
              </a:rPr>
              <a:t>search anymore </a:t>
            </a:r>
            <a:r>
              <a:rPr sz="949" spc="-58" dirty="0">
                <a:solidFill>
                  <a:srgbClr val="858C89"/>
                </a:solidFill>
              </a:rPr>
              <a:t>- </a:t>
            </a:r>
            <a:r>
              <a:rPr sz="949" spc="11" dirty="0">
                <a:solidFill>
                  <a:srgbClr val="858C89"/>
                </a:solidFill>
              </a:rPr>
              <a:t>it’s </a:t>
            </a:r>
            <a:r>
              <a:rPr sz="949" spc="18" dirty="0">
                <a:solidFill>
                  <a:srgbClr val="858C89"/>
                </a:solidFill>
              </a:rPr>
              <a:t>about  </a:t>
            </a:r>
            <a:r>
              <a:rPr sz="949" spc="8" dirty="0">
                <a:solidFill>
                  <a:srgbClr val="858C89"/>
                </a:solidFill>
              </a:rPr>
              <a:t>exploring</a:t>
            </a:r>
            <a:r>
              <a:rPr sz="949" spc="-29" dirty="0">
                <a:solidFill>
                  <a:srgbClr val="858C89"/>
                </a:solidFill>
              </a:rPr>
              <a:t> </a:t>
            </a:r>
            <a:r>
              <a:rPr sz="949" spc="5" dirty="0">
                <a:solidFill>
                  <a:srgbClr val="858C89"/>
                </a:solidFill>
              </a:rPr>
              <a:t>your</a:t>
            </a:r>
            <a:r>
              <a:rPr sz="949" spc="-29" dirty="0">
                <a:solidFill>
                  <a:srgbClr val="858C89"/>
                </a:solidFill>
              </a:rPr>
              <a:t> </a:t>
            </a:r>
            <a:r>
              <a:rPr sz="949" spc="11" dirty="0">
                <a:solidFill>
                  <a:srgbClr val="858C89"/>
                </a:solidFill>
              </a:rPr>
              <a:t>data.</a:t>
            </a:r>
            <a:r>
              <a:rPr sz="949" spc="-29" dirty="0">
                <a:solidFill>
                  <a:srgbClr val="858C89"/>
                </a:solidFill>
              </a:rPr>
              <a:t> </a:t>
            </a:r>
            <a:r>
              <a:rPr sz="949" spc="8" dirty="0">
                <a:solidFill>
                  <a:srgbClr val="858C89"/>
                </a:solidFill>
              </a:rPr>
              <a:t>Understanding</a:t>
            </a:r>
            <a:r>
              <a:rPr sz="949" spc="-29" dirty="0">
                <a:solidFill>
                  <a:srgbClr val="858C89"/>
                </a:solidFill>
              </a:rPr>
              <a:t> </a:t>
            </a:r>
            <a:r>
              <a:rPr sz="949" spc="26" dirty="0">
                <a:solidFill>
                  <a:srgbClr val="858C89"/>
                </a:solidFill>
              </a:rPr>
              <a:t>it.</a:t>
            </a:r>
            <a:r>
              <a:rPr sz="949" spc="-29" dirty="0">
                <a:solidFill>
                  <a:srgbClr val="858C89"/>
                </a:solidFill>
              </a:rPr>
              <a:t> </a:t>
            </a:r>
            <a:r>
              <a:rPr sz="949" spc="-3" dirty="0">
                <a:solidFill>
                  <a:srgbClr val="858C89"/>
                </a:solidFill>
              </a:rPr>
              <a:t>Gaining</a:t>
            </a:r>
            <a:r>
              <a:rPr sz="949" spc="-29" dirty="0">
                <a:solidFill>
                  <a:srgbClr val="858C89"/>
                </a:solidFill>
              </a:rPr>
              <a:t> </a:t>
            </a:r>
            <a:r>
              <a:rPr sz="949" spc="24" dirty="0">
                <a:solidFill>
                  <a:srgbClr val="858C89"/>
                </a:solidFill>
              </a:rPr>
              <a:t>insights  </a:t>
            </a:r>
            <a:r>
              <a:rPr sz="949" spc="32" dirty="0">
                <a:solidFill>
                  <a:srgbClr val="858C89"/>
                </a:solidFill>
              </a:rPr>
              <a:t>that </a:t>
            </a:r>
            <a:r>
              <a:rPr sz="949" spc="26" dirty="0">
                <a:solidFill>
                  <a:srgbClr val="858C89"/>
                </a:solidFill>
              </a:rPr>
              <a:t>will </a:t>
            </a:r>
            <a:r>
              <a:rPr sz="949" dirty="0">
                <a:solidFill>
                  <a:srgbClr val="858C89"/>
                </a:solidFill>
              </a:rPr>
              <a:t>make </a:t>
            </a:r>
            <a:r>
              <a:rPr sz="949" spc="5" dirty="0">
                <a:solidFill>
                  <a:srgbClr val="858C89"/>
                </a:solidFill>
              </a:rPr>
              <a:t>your </a:t>
            </a:r>
            <a:r>
              <a:rPr sz="949" spc="11" dirty="0">
                <a:solidFill>
                  <a:srgbClr val="858C89"/>
                </a:solidFill>
              </a:rPr>
              <a:t>business </a:t>
            </a:r>
            <a:r>
              <a:rPr sz="949" spc="16" dirty="0">
                <a:solidFill>
                  <a:srgbClr val="858C89"/>
                </a:solidFill>
              </a:rPr>
              <a:t>better </a:t>
            </a:r>
            <a:r>
              <a:rPr sz="949" spc="8" dirty="0">
                <a:solidFill>
                  <a:srgbClr val="858C89"/>
                </a:solidFill>
              </a:rPr>
              <a:t>or </a:t>
            </a:r>
            <a:r>
              <a:rPr sz="949" spc="5" dirty="0">
                <a:solidFill>
                  <a:srgbClr val="858C89"/>
                </a:solidFill>
              </a:rPr>
              <a:t>improve your  </a:t>
            </a:r>
            <a:r>
              <a:rPr sz="949" spc="13" dirty="0">
                <a:solidFill>
                  <a:srgbClr val="858C89"/>
                </a:solidFill>
              </a:rPr>
              <a:t>product.</a:t>
            </a:r>
            <a:endParaRPr sz="949"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337221" y="261193"/>
            <a:ext cx="2993678" cy="1968996"/>
          </a:xfrm>
          <a:prstGeom prst="rect">
            <a:avLst/>
          </a:prstGeom>
          <a:blipFill>
            <a:blip r:embed="rId2" cstate="print"/>
            <a:stretch>
              <a:fillRect/>
            </a:stretch>
          </a:blipFill>
        </p:spPr>
        <p:txBody>
          <a:bodyPr wrap="square" lIns="0" tIns="0" rIns="0" bIns="0" rtlCol="0"/>
          <a:lstStyle/>
          <a:p>
            <a:endParaRPr sz="738"/>
          </a:p>
        </p:txBody>
      </p:sp>
      <p:sp>
        <p:nvSpPr>
          <p:cNvPr id="3" name="object 3"/>
          <p:cNvSpPr/>
          <p:nvPr/>
        </p:nvSpPr>
        <p:spPr>
          <a:xfrm>
            <a:off x="4833194" y="261193"/>
            <a:ext cx="2960191" cy="1861840"/>
          </a:xfrm>
          <a:prstGeom prst="rect">
            <a:avLst/>
          </a:prstGeom>
          <a:blipFill>
            <a:blip r:embed="rId3" cstate="print"/>
            <a:stretch>
              <a:fillRect/>
            </a:stretch>
          </a:blipFill>
        </p:spPr>
        <p:txBody>
          <a:bodyPr wrap="square" lIns="0" tIns="0" rIns="0" bIns="0" rtlCol="0"/>
          <a:lstStyle/>
          <a:p>
            <a:endParaRPr sz="738"/>
          </a:p>
        </p:txBody>
      </p:sp>
      <p:sp>
        <p:nvSpPr>
          <p:cNvPr id="4" name="object 4"/>
          <p:cNvSpPr/>
          <p:nvPr/>
        </p:nvSpPr>
        <p:spPr>
          <a:xfrm>
            <a:off x="1337221" y="2839641"/>
            <a:ext cx="2980283" cy="1768078"/>
          </a:xfrm>
          <a:prstGeom prst="rect">
            <a:avLst/>
          </a:prstGeom>
          <a:blipFill>
            <a:blip r:embed="rId4" cstate="print"/>
            <a:stretch>
              <a:fillRect/>
            </a:stretch>
          </a:blipFill>
        </p:spPr>
        <p:txBody>
          <a:bodyPr wrap="square" lIns="0" tIns="0" rIns="0" bIns="0" rtlCol="0"/>
          <a:lstStyle/>
          <a:p>
            <a:endParaRPr sz="738"/>
          </a:p>
        </p:txBody>
      </p:sp>
      <p:sp>
        <p:nvSpPr>
          <p:cNvPr id="5" name="object 5"/>
          <p:cNvSpPr/>
          <p:nvPr/>
        </p:nvSpPr>
        <p:spPr>
          <a:xfrm>
            <a:off x="4833193" y="2839641"/>
            <a:ext cx="2980283" cy="1861840"/>
          </a:xfrm>
          <a:prstGeom prst="rect">
            <a:avLst/>
          </a:prstGeom>
          <a:blipFill>
            <a:blip r:embed="rId5" cstate="print"/>
            <a:stretch>
              <a:fillRect/>
            </a:stretch>
          </a:blipFill>
        </p:spPr>
        <p:txBody>
          <a:bodyPr wrap="square" lIns="0" tIns="0" rIns="0" bIns="0" rtlCol="0"/>
          <a:lstStyle/>
          <a:p>
            <a:endParaRPr sz="738"/>
          </a:p>
        </p:txBody>
      </p:sp>
      <p:sp>
        <p:nvSpPr>
          <p:cNvPr id="8" name="object 8"/>
          <p:cNvSpPr/>
          <p:nvPr/>
        </p:nvSpPr>
        <p:spPr>
          <a:xfrm>
            <a:off x="4766221" y="0"/>
            <a:ext cx="3107531" cy="1218902"/>
          </a:xfrm>
          <a:custGeom>
            <a:avLst/>
            <a:gdLst/>
            <a:ahLst/>
            <a:cxnLst/>
            <a:rect l="l" t="t" r="r" b="b"/>
            <a:pathLst>
              <a:path w="5892800" h="2311400">
                <a:moveTo>
                  <a:pt x="0" y="0"/>
                </a:moveTo>
                <a:lnTo>
                  <a:pt x="5892800" y="0"/>
                </a:lnTo>
                <a:lnTo>
                  <a:pt x="5892800" y="2311400"/>
                </a:lnTo>
                <a:lnTo>
                  <a:pt x="0" y="2311400"/>
                </a:lnTo>
                <a:lnTo>
                  <a:pt x="0" y="0"/>
                </a:lnTo>
                <a:close/>
              </a:path>
            </a:pathLst>
          </a:custGeom>
          <a:solidFill>
            <a:srgbClr val="FFFFFF"/>
          </a:solidFill>
        </p:spPr>
        <p:txBody>
          <a:bodyPr wrap="square" lIns="0" tIns="0" rIns="0" bIns="0" rtlCol="0"/>
          <a:lstStyle/>
          <a:p>
            <a:endParaRPr sz="738"/>
          </a:p>
        </p:txBody>
      </p:sp>
      <p:sp>
        <p:nvSpPr>
          <p:cNvPr id="9" name="object 9"/>
          <p:cNvSpPr txBox="1"/>
          <p:nvPr/>
        </p:nvSpPr>
        <p:spPr>
          <a:xfrm>
            <a:off x="4779615" y="173821"/>
            <a:ext cx="3043238" cy="968949"/>
          </a:xfrm>
          <a:prstGeom prst="rect">
            <a:avLst/>
          </a:prstGeom>
        </p:spPr>
        <p:txBody>
          <a:bodyPr vert="horz" wrap="square" lIns="0" tIns="6697" rIns="0" bIns="0" rtlCol="0">
            <a:spAutoFit/>
          </a:bodyPr>
          <a:lstStyle/>
          <a:p>
            <a:pPr marL="6697">
              <a:spcBef>
                <a:spcPts val="53"/>
              </a:spcBef>
            </a:pPr>
            <a:r>
              <a:rPr sz="1371" spc="26" dirty="0"/>
              <a:t>document</a:t>
            </a:r>
            <a:r>
              <a:rPr sz="1371" spc="-45" dirty="0"/>
              <a:t> </a:t>
            </a:r>
            <a:r>
              <a:rPr sz="1371" spc="13" dirty="0"/>
              <a:t>oriented</a:t>
            </a:r>
            <a:endParaRPr sz="1371"/>
          </a:p>
          <a:p>
            <a:pPr marL="6697" marR="2679">
              <a:lnSpc>
                <a:spcPct val="111100"/>
              </a:lnSpc>
              <a:spcBef>
                <a:spcPts val="899"/>
              </a:spcBef>
            </a:pPr>
            <a:r>
              <a:rPr sz="949" dirty="0">
                <a:solidFill>
                  <a:srgbClr val="858C89"/>
                </a:solidFill>
              </a:rPr>
              <a:t>Store </a:t>
            </a:r>
            <a:r>
              <a:rPr sz="949" spc="13" dirty="0">
                <a:solidFill>
                  <a:srgbClr val="858C89"/>
                </a:solidFill>
              </a:rPr>
              <a:t>complex </a:t>
            </a:r>
            <a:r>
              <a:rPr sz="949" spc="-3" dirty="0">
                <a:solidFill>
                  <a:srgbClr val="858C89"/>
                </a:solidFill>
              </a:rPr>
              <a:t>real </a:t>
            </a:r>
            <a:r>
              <a:rPr sz="949" spc="16" dirty="0">
                <a:solidFill>
                  <a:srgbClr val="858C89"/>
                </a:solidFill>
              </a:rPr>
              <a:t>world </a:t>
            </a:r>
            <a:r>
              <a:rPr sz="949" spc="18" dirty="0">
                <a:solidFill>
                  <a:srgbClr val="858C89"/>
                </a:solidFill>
              </a:rPr>
              <a:t>entities in </a:t>
            </a:r>
            <a:r>
              <a:rPr sz="949" spc="8" dirty="0">
                <a:solidFill>
                  <a:srgbClr val="858C89"/>
                </a:solidFill>
              </a:rPr>
              <a:t>Elasticsearch </a:t>
            </a:r>
            <a:r>
              <a:rPr sz="949" spc="5" dirty="0">
                <a:solidFill>
                  <a:srgbClr val="858C89"/>
                </a:solidFill>
              </a:rPr>
              <a:t>as  </a:t>
            </a:r>
            <a:r>
              <a:rPr sz="949" spc="18" dirty="0">
                <a:solidFill>
                  <a:srgbClr val="858C89"/>
                </a:solidFill>
              </a:rPr>
              <a:t>structured </a:t>
            </a:r>
            <a:r>
              <a:rPr sz="949" spc="-26" dirty="0">
                <a:solidFill>
                  <a:srgbClr val="858C89"/>
                </a:solidFill>
              </a:rPr>
              <a:t>JSON </a:t>
            </a:r>
            <a:r>
              <a:rPr sz="949" spc="16" dirty="0">
                <a:solidFill>
                  <a:srgbClr val="858C89"/>
                </a:solidFill>
              </a:rPr>
              <a:t>documents. </a:t>
            </a:r>
            <a:r>
              <a:rPr sz="949" spc="11" dirty="0">
                <a:solidFill>
                  <a:srgbClr val="858C89"/>
                </a:solidFill>
              </a:rPr>
              <a:t>All </a:t>
            </a:r>
            <a:r>
              <a:rPr sz="949" spc="13" dirty="0">
                <a:solidFill>
                  <a:srgbClr val="858C89"/>
                </a:solidFill>
              </a:rPr>
              <a:t>fields </a:t>
            </a:r>
            <a:r>
              <a:rPr sz="949" spc="-13" dirty="0">
                <a:solidFill>
                  <a:srgbClr val="858C89"/>
                </a:solidFill>
              </a:rPr>
              <a:t>are </a:t>
            </a:r>
            <a:r>
              <a:rPr sz="949" dirty="0">
                <a:solidFill>
                  <a:srgbClr val="858C89"/>
                </a:solidFill>
              </a:rPr>
              <a:t>indexed </a:t>
            </a:r>
            <a:r>
              <a:rPr sz="949" spc="3" dirty="0">
                <a:solidFill>
                  <a:srgbClr val="858C89"/>
                </a:solidFill>
              </a:rPr>
              <a:t>by  </a:t>
            </a:r>
            <a:r>
              <a:rPr sz="949" spc="8" dirty="0">
                <a:solidFill>
                  <a:srgbClr val="858C89"/>
                </a:solidFill>
              </a:rPr>
              <a:t>default,</a:t>
            </a:r>
            <a:r>
              <a:rPr sz="949" spc="-29" dirty="0">
                <a:solidFill>
                  <a:srgbClr val="858C89"/>
                </a:solidFill>
              </a:rPr>
              <a:t> </a:t>
            </a:r>
            <a:r>
              <a:rPr sz="949" spc="5" dirty="0">
                <a:solidFill>
                  <a:srgbClr val="858C89"/>
                </a:solidFill>
              </a:rPr>
              <a:t>and</a:t>
            </a:r>
            <a:r>
              <a:rPr sz="949" spc="-29" dirty="0">
                <a:solidFill>
                  <a:srgbClr val="858C89"/>
                </a:solidFill>
              </a:rPr>
              <a:t> </a:t>
            </a:r>
            <a:r>
              <a:rPr sz="949" spc="16" dirty="0">
                <a:solidFill>
                  <a:srgbClr val="858C89"/>
                </a:solidFill>
              </a:rPr>
              <a:t>all</a:t>
            </a:r>
            <a:r>
              <a:rPr sz="949" spc="-29" dirty="0">
                <a:solidFill>
                  <a:srgbClr val="858C89"/>
                </a:solidFill>
              </a:rPr>
              <a:t> </a:t>
            </a:r>
            <a:r>
              <a:rPr sz="949" spc="16" dirty="0">
                <a:solidFill>
                  <a:srgbClr val="858C89"/>
                </a:solidFill>
              </a:rPr>
              <a:t>the</a:t>
            </a:r>
            <a:r>
              <a:rPr sz="949" spc="-29" dirty="0">
                <a:solidFill>
                  <a:srgbClr val="858C89"/>
                </a:solidFill>
              </a:rPr>
              <a:t> </a:t>
            </a:r>
            <a:r>
              <a:rPr sz="949" spc="13" dirty="0">
                <a:solidFill>
                  <a:srgbClr val="858C89"/>
                </a:solidFill>
              </a:rPr>
              <a:t>indices</a:t>
            </a:r>
            <a:r>
              <a:rPr sz="949" spc="-29" dirty="0">
                <a:solidFill>
                  <a:srgbClr val="858C89"/>
                </a:solidFill>
              </a:rPr>
              <a:t> </a:t>
            </a:r>
            <a:r>
              <a:rPr sz="949" spc="11" dirty="0">
                <a:solidFill>
                  <a:srgbClr val="858C89"/>
                </a:solidFill>
              </a:rPr>
              <a:t>can</a:t>
            </a:r>
            <a:r>
              <a:rPr sz="949" spc="-29" dirty="0">
                <a:solidFill>
                  <a:srgbClr val="858C89"/>
                </a:solidFill>
              </a:rPr>
              <a:t> </a:t>
            </a:r>
            <a:r>
              <a:rPr sz="949" spc="-8" dirty="0">
                <a:solidFill>
                  <a:srgbClr val="858C89"/>
                </a:solidFill>
              </a:rPr>
              <a:t>be</a:t>
            </a:r>
            <a:r>
              <a:rPr sz="949" spc="-29" dirty="0">
                <a:solidFill>
                  <a:srgbClr val="858C89"/>
                </a:solidFill>
              </a:rPr>
              <a:t> </a:t>
            </a:r>
            <a:r>
              <a:rPr sz="949" spc="3" dirty="0">
                <a:solidFill>
                  <a:srgbClr val="858C89"/>
                </a:solidFill>
              </a:rPr>
              <a:t>used</a:t>
            </a:r>
            <a:r>
              <a:rPr sz="949" spc="-29" dirty="0">
                <a:solidFill>
                  <a:srgbClr val="858C89"/>
                </a:solidFill>
              </a:rPr>
              <a:t> </a:t>
            </a:r>
            <a:r>
              <a:rPr sz="949" spc="18" dirty="0">
                <a:solidFill>
                  <a:srgbClr val="858C89"/>
                </a:solidFill>
              </a:rPr>
              <a:t>in</a:t>
            </a:r>
            <a:r>
              <a:rPr sz="949" spc="-29" dirty="0">
                <a:solidFill>
                  <a:srgbClr val="858C89"/>
                </a:solidFill>
              </a:rPr>
              <a:t> </a:t>
            </a:r>
            <a:r>
              <a:rPr sz="949" spc="-8" dirty="0">
                <a:solidFill>
                  <a:srgbClr val="858C89"/>
                </a:solidFill>
              </a:rPr>
              <a:t>a</a:t>
            </a:r>
            <a:r>
              <a:rPr sz="949" spc="-29" dirty="0">
                <a:solidFill>
                  <a:srgbClr val="858C89"/>
                </a:solidFill>
              </a:rPr>
              <a:t> </a:t>
            </a:r>
            <a:r>
              <a:rPr sz="949" spc="11" dirty="0">
                <a:solidFill>
                  <a:srgbClr val="858C89"/>
                </a:solidFill>
              </a:rPr>
              <a:t>single</a:t>
            </a:r>
            <a:r>
              <a:rPr sz="949" spc="-29" dirty="0">
                <a:solidFill>
                  <a:srgbClr val="858C89"/>
                </a:solidFill>
              </a:rPr>
              <a:t> </a:t>
            </a:r>
            <a:r>
              <a:rPr sz="949" spc="-24" dirty="0">
                <a:solidFill>
                  <a:srgbClr val="858C89"/>
                </a:solidFill>
              </a:rPr>
              <a:t>query,  </a:t>
            </a:r>
            <a:r>
              <a:rPr sz="949" spc="37" dirty="0">
                <a:solidFill>
                  <a:srgbClr val="858C89"/>
                </a:solidFill>
              </a:rPr>
              <a:t>to</a:t>
            </a:r>
            <a:r>
              <a:rPr sz="949" spc="-32" dirty="0">
                <a:solidFill>
                  <a:srgbClr val="858C89"/>
                </a:solidFill>
              </a:rPr>
              <a:t> </a:t>
            </a:r>
            <a:r>
              <a:rPr sz="949" spc="11" dirty="0">
                <a:solidFill>
                  <a:srgbClr val="858C89"/>
                </a:solidFill>
              </a:rPr>
              <a:t>return</a:t>
            </a:r>
            <a:r>
              <a:rPr sz="949" spc="-29" dirty="0">
                <a:solidFill>
                  <a:srgbClr val="858C89"/>
                </a:solidFill>
              </a:rPr>
              <a:t> </a:t>
            </a:r>
            <a:r>
              <a:rPr sz="949" spc="16" dirty="0">
                <a:solidFill>
                  <a:srgbClr val="858C89"/>
                </a:solidFill>
              </a:rPr>
              <a:t>results</a:t>
            </a:r>
            <a:r>
              <a:rPr sz="949" spc="-29" dirty="0">
                <a:solidFill>
                  <a:srgbClr val="858C89"/>
                </a:solidFill>
              </a:rPr>
              <a:t> </a:t>
            </a:r>
            <a:r>
              <a:rPr sz="949" spc="29" dirty="0">
                <a:solidFill>
                  <a:srgbClr val="858C89"/>
                </a:solidFill>
              </a:rPr>
              <a:t>at</a:t>
            </a:r>
            <a:r>
              <a:rPr sz="949" spc="-29" dirty="0">
                <a:solidFill>
                  <a:srgbClr val="858C89"/>
                </a:solidFill>
              </a:rPr>
              <a:t> </a:t>
            </a:r>
            <a:r>
              <a:rPr sz="949" spc="8" dirty="0">
                <a:solidFill>
                  <a:srgbClr val="858C89"/>
                </a:solidFill>
              </a:rPr>
              <a:t>breath</a:t>
            </a:r>
            <a:r>
              <a:rPr sz="949" spc="-29" dirty="0">
                <a:solidFill>
                  <a:srgbClr val="858C89"/>
                </a:solidFill>
              </a:rPr>
              <a:t> </a:t>
            </a:r>
            <a:r>
              <a:rPr sz="949" spc="18" dirty="0">
                <a:solidFill>
                  <a:srgbClr val="858C89"/>
                </a:solidFill>
              </a:rPr>
              <a:t>taking</a:t>
            </a:r>
            <a:r>
              <a:rPr sz="949" spc="-29" dirty="0">
                <a:solidFill>
                  <a:srgbClr val="858C89"/>
                </a:solidFill>
              </a:rPr>
              <a:t> </a:t>
            </a:r>
            <a:r>
              <a:rPr sz="949" spc="-5" dirty="0">
                <a:solidFill>
                  <a:srgbClr val="858C89"/>
                </a:solidFill>
              </a:rPr>
              <a:t>speed.</a:t>
            </a:r>
            <a:endParaRPr sz="949"/>
          </a:p>
        </p:txBody>
      </p:sp>
      <p:sp>
        <p:nvSpPr>
          <p:cNvPr id="12" name="object 12"/>
          <p:cNvSpPr txBox="1">
            <a:spLocks noGrp="1"/>
          </p:cNvSpPr>
          <p:nvPr>
            <p:ph type="sldNum" idx="12"/>
          </p:nvPr>
        </p:nvSpPr>
        <p:spPr>
          <a:prstGeom prst="rect">
            <a:avLst/>
          </a:prstGeom>
        </p:spPr>
        <p:txBody>
          <a:bodyPr spcFirstLastPara="1" vert="horz" wrap="square" lIns="0" tIns="0" rIns="0" bIns="0" rtlCol="0" anchor="ctr" anchorCtr="0">
            <a:spAutoFit/>
          </a:bodyPr>
          <a:lstStyle/>
          <a:p>
            <a:pPr marL="13393">
              <a:lnSpc>
                <a:spcPts val="973"/>
              </a:lnSpc>
            </a:pPr>
            <a:fld id="{81D60167-4931-47E6-BA6A-407CBD079E47}" type="slidenum">
              <a:rPr spc="-3" dirty="0"/>
              <a:pPr marL="13393">
                <a:lnSpc>
                  <a:spcPts val="973"/>
                </a:lnSpc>
              </a:pPr>
              <a:t>7</a:t>
            </a:fld>
            <a:endParaRPr spc="-3"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357312" y="133945"/>
            <a:ext cx="2940100" cy="1861840"/>
          </a:xfrm>
          <a:prstGeom prst="rect">
            <a:avLst/>
          </a:prstGeom>
          <a:blipFill>
            <a:blip r:embed="rId2" cstate="print"/>
            <a:stretch>
              <a:fillRect/>
            </a:stretch>
          </a:blipFill>
        </p:spPr>
        <p:txBody>
          <a:bodyPr wrap="square" lIns="0" tIns="0" rIns="0" bIns="0" rtlCol="0"/>
          <a:lstStyle/>
          <a:p>
            <a:endParaRPr sz="738"/>
          </a:p>
        </p:txBody>
      </p:sp>
      <p:sp>
        <p:nvSpPr>
          <p:cNvPr id="3" name="object 3"/>
          <p:cNvSpPr/>
          <p:nvPr/>
        </p:nvSpPr>
        <p:spPr>
          <a:xfrm>
            <a:off x="4940349" y="133945"/>
            <a:ext cx="2786063" cy="2270373"/>
          </a:xfrm>
          <a:prstGeom prst="rect">
            <a:avLst/>
          </a:prstGeom>
          <a:blipFill>
            <a:blip r:embed="rId3" cstate="print"/>
            <a:stretch>
              <a:fillRect/>
            </a:stretch>
          </a:blipFill>
        </p:spPr>
        <p:txBody>
          <a:bodyPr wrap="square" lIns="0" tIns="0" rIns="0" bIns="0" rtlCol="0"/>
          <a:lstStyle/>
          <a:p>
            <a:endParaRPr sz="738"/>
          </a:p>
        </p:txBody>
      </p:sp>
      <p:sp>
        <p:nvSpPr>
          <p:cNvPr id="4" name="object 4"/>
          <p:cNvSpPr/>
          <p:nvPr/>
        </p:nvSpPr>
        <p:spPr>
          <a:xfrm>
            <a:off x="1357312" y="3080742"/>
            <a:ext cx="2993678" cy="2015877"/>
          </a:xfrm>
          <a:prstGeom prst="rect">
            <a:avLst/>
          </a:prstGeom>
          <a:blipFill>
            <a:blip r:embed="rId4" cstate="print"/>
            <a:stretch>
              <a:fillRect/>
            </a:stretch>
          </a:blipFill>
        </p:spPr>
        <p:txBody>
          <a:bodyPr wrap="square" lIns="0" tIns="0" rIns="0" bIns="0" rtlCol="0"/>
          <a:lstStyle/>
          <a:p>
            <a:endParaRPr sz="738"/>
          </a:p>
        </p:txBody>
      </p:sp>
      <p:sp>
        <p:nvSpPr>
          <p:cNvPr id="5" name="object 5"/>
          <p:cNvSpPr/>
          <p:nvPr/>
        </p:nvSpPr>
        <p:spPr>
          <a:xfrm>
            <a:off x="4940350" y="3080742"/>
            <a:ext cx="2906613" cy="1768078"/>
          </a:xfrm>
          <a:prstGeom prst="rect">
            <a:avLst/>
          </a:prstGeom>
          <a:blipFill>
            <a:blip r:embed="rId5" cstate="print"/>
            <a:stretch>
              <a:fillRect/>
            </a:stretch>
          </a:blipFill>
        </p:spPr>
        <p:txBody>
          <a:bodyPr wrap="square" lIns="0" tIns="0" rIns="0" bIns="0" rtlCol="0"/>
          <a:lstStyle/>
          <a:p>
            <a:endParaRPr sz="738"/>
          </a:p>
        </p:txBody>
      </p:sp>
      <p:sp>
        <p:nvSpPr>
          <p:cNvPr id="6" name="object 6"/>
          <p:cNvSpPr/>
          <p:nvPr/>
        </p:nvSpPr>
        <p:spPr>
          <a:xfrm>
            <a:off x="1256854" y="0"/>
            <a:ext cx="3107531" cy="1098352"/>
          </a:xfrm>
          <a:custGeom>
            <a:avLst/>
            <a:gdLst/>
            <a:ahLst/>
            <a:cxnLst/>
            <a:rect l="l" t="t" r="r" b="b"/>
            <a:pathLst>
              <a:path w="5892800" h="2082800">
                <a:moveTo>
                  <a:pt x="0" y="0"/>
                </a:moveTo>
                <a:lnTo>
                  <a:pt x="5892800" y="0"/>
                </a:lnTo>
                <a:lnTo>
                  <a:pt x="5892800" y="2082800"/>
                </a:lnTo>
                <a:lnTo>
                  <a:pt x="0" y="2082800"/>
                </a:lnTo>
                <a:lnTo>
                  <a:pt x="0" y="0"/>
                </a:lnTo>
                <a:close/>
              </a:path>
            </a:pathLst>
          </a:custGeom>
          <a:solidFill>
            <a:srgbClr val="FFFFFF"/>
          </a:solidFill>
        </p:spPr>
        <p:txBody>
          <a:bodyPr wrap="square" lIns="0" tIns="0" rIns="0" bIns="0" rtlCol="0"/>
          <a:lstStyle/>
          <a:p>
            <a:endParaRPr sz="738"/>
          </a:p>
        </p:txBody>
      </p:sp>
      <p:sp>
        <p:nvSpPr>
          <p:cNvPr id="7" name="object 7"/>
          <p:cNvSpPr txBox="1"/>
          <p:nvPr/>
        </p:nvSpPr>
        <p:spPr>
          <a:xfrm>
            <a:off x="1334516" y="476993"/>
            <a:ext cx="3011091" cy="642577"/>
          </a:xfrm>
          <a:prstGeom prst="rect">
            <a:avLst/>
          </a:prstGeom>
        </p:spPr>
        <p:txBody>
          <a:bodyPr vert="horz" wrap="square" lIns="0" tIns="6697" rIns="0" bIns="0" rtlCol="0">
            <a:spAutoFit/>
          </a:bodyPr>
          <a:lstStyle/>
          <a:p>
            <a:pPr marL="6697" marR="2679">
              <a:lnSpc>
                <a:spcPct val="111100"/>
              </a:lnSpc>
              <a:spcBef>
                <a:spcPts val="53"/>
              </a:spcBef>
            </a:pPr>
            <a:r>
              <a:rPr sz="949" spc="8" dirty="0">
                <a:solidFill>
                  <a:srgbClr val="858C89"/>
                </a:solidFill>
              </a:rPr>
              <a:t>Elasticsearch </a:t>
            </a:r>
            <a:r>
              <a:rPr sz="949" spc="24" dirty="0">
                <a:solidFill>
                  <a:srgbClr val="858C89"/>
                </a:solidFill>
              </a:rPr>
              <a:t>is </a:t>
            </a:r>
            <a:r>
              <a:rPr sz="949" spc="-13" dirty="0">
                <a:solidFill>
                  <a:srgbClr val="858C89"/>
                </a:solidFill>
              </a:rPr>
              <a:t>API </a:t>
            </a:r>
            <a:r>
              <a:rPr sz="949" spc="3" dirty="0">
                <a:solidFill>
                  <a:srgbClr val="858C89"/>
                </a:solidFill>
              </a:rPr>
              <a:t>driven. </a:t>
            </a:r>
            <a:r>
              <a:rPr sz="949" spc="24" dirty="0">
                <a:solidFill>
                  <a:srgbClr val="858C89"/>
                </a:solidFill>
              </a:rPr>
              <a:t>Almost </a:t>
            </a:r>
            <a:r>
              <a:rPr sz="949" spc="3" dirty="0">
                <a:solidFill>
                  <a:srgbClr val="858C89"/>
                </a:solidFill>
              </a:rPr>
              <a:t>any </a:t>
            </a:r>
            <a:r>
              <a:rPr sz="949" spc="21" dirty="0">
                <a:solidFill>
                  <a:srgbClr val="858C89"/>
                </a:solidFill>
              </a:rPr>
              <a:t>action </a:t>
            </a:r>
            <a:r>
              <a:rPr sz="949" spc="11" dirty="0">
                <a:solidFill>
                  <a:srgbClr val="858C89"/>
                </a:solidFill>
              </a:rPr>
              <a:t>can </a:t>
            </a:r>
            <a:r>
              <a:rPr sz="949" spc="-8" dirty="0">
                <a:solidFill>
                  <a:srgbClr val="858C89"/>
                </a:solidFill>
              </a:rPr>
              <a:t>be  </a:t>
            </a:r>
            <a:r>
              <a:rPr sz="949" spc="11" dirty="0">
                <a:solidFill>
                  <a:srgbClr val="858C89"/>
                </a:solidFill>
              </a:rPr>
              <a:t>performed</a:t>
            </a:r>
            <a:r>
              <a:rPr sz="949" spc="-32" dirty="0">
                <a:solidFill>
                  <a:srgbClr val="858C89"/>
                </a:solidFill>
              </a:rPr>
              <a:t> </a:t>
            </a:r>
            <a:r>
              <a:rPr sz="949" spc="16" dirty="0">
                <a:solidFill>
                  <a:srgbClr val="858C89"/>
                </a:solidFill>
              </a:rPr>
              <a:t>using</a:t>
            </a:r>
            <a:r>
              <a:rPr sz="949" spc="-29" dirty="0">
                <a:solidFill>
                  <a:srgbClr val="858C89"/>
                </a:solidFill>
              </a:rPr>
              <a:t> </a:t>
            </a:r>
            <a:r>
              <a:rPr sz="949" spc="-8" dirty="0">
                <a:solidFill>
                  <a:srgbClr val="858C89"/>
                </a:solidFill>
              </a:rPr>
              <a:t>a</a:t>
            </a:r>
            <a:r>
              <a:rPr sz="949" spc="-29" dirty="0">
                <a:solidFill>
                  <a:srgbClr val="858C89"/>
                </a:solidFill>
              </a:rPr>
              <a:t> </a:t>
            </a:r>
            <a:r>
              <a:rPr sz="949" spc="16" dirty="0">
                <a:solidFill>
                  <a:srgbClr val="858C89"/>
                </a:solidFill>
              </a:rPr>
              <a:t>simple</a:t>
            </a:r>
            <a:r>
              <a:rPr sz="949" spc="-32" dirty="0">
                <a:solidFill>
                  <a:srgbClr val="858C89"/>
                </a:solidFill>
              </a:rPr>
              <a:t> </a:t>
            </a:r>
            <a:r>
              <a:rPr sz="949" spc="-16" dirty="0">
                <a:solidFill>
                  <a:srgbClr val="858C89"/>
                </a:solidFill>
              </a:rPr>
              <a:t>RESTful</a:t>
            </a:r>
            <a:r>
              <a:rPr sz="949" spc="-29" dirty="0">
                <a:solidFill>
                  <a:srgbClr val="858C89"/>
                </a:solidFill>
              </a:rPr>
              <a:t> </a:t>
            </a:r>
            <a:r>
              <a:rPr sz="949" spc="-13" dirty="0">
                <a:solidFill>
                  <a:srgbClr val="858C89"/>
                </a:solidFill>
              </a:rPr>
              <a:t>API</a:t>
            </a:r>
            <a:r>
              <a:rPr sz="949" spc="-29" dirty="0">
                <a:solidFill>
                  <a:srgbClr val="858C89"/>
                </a:solidFill>
              </a:rPr>
              <a:t> </a:t>
            </a:r>
            <a:r>
              <a:rPr sz="949" spc="16" dirty="0">
                <a:solidFill>
                  <a:srgbClr val="858C89"/>
                </a:solidFill>
              </a:rPr>
              <a:t>using</a:t>
            </a:r>
            <a:r>
              <a:rPr sz="949" spc="-29" dirty="0">
                <a:solidFill>
                  <a:srgbClr val="858C89"/>
                </a:solidFill>
              </a:rPr>
              <a:t> </a:t>
            </a:r>
            <a:r>
              <a:rPr sz="949" spc="-26" dirty="0">
                <a:solidFill>
                  <a:srgbClr val="858C89"/>
                </a:solidFill>
              </a:rPr>
              <a:t>JSON</a:t>
            </a:r>
            <a:r>
              <a:rPr sz="949" spc="-32" dirty="0">
                <a:solidFill>
                  <a:srgbClr val="858C89"/>
                </a:solidFill>
              </a:rPr>
              <a:t> </a:t>
            </a:r>
            <a:r>
              <a:rPr sz="949" spc="-5" dirty="0">
                <a:solidFill>
                  <a:srgbClr val="858C89"/>
                </a:solidFill>
              </a:rPr>
              <a:t>over  </a:t>
            </a:r>
            <a:r>
              <a:rPr sz="949" spc="-60" dirty="0">
                <a:solidFill>
                  <a:srgbClr val="858C89"/>
                </a:solidFill>
              </a:rPr>
              <a:t>HTTP. </a:t>
            </a:r>
            <a:r>
              <a:rPr sz="949" spc="-5" dirty="0">
                <a:solidFill>
                  <a:srgbClr val="858C89"/>
                </a:solidFill>
              </a:rPr>
              <a:t>An </a:t>
            </a:r>
            <a:r>
              <a:rPr sz="949" spc="-13" dirty="0">
                <a:solidFill>
                  <a:srgbClr val="858C89"/>
                </a:solidFill>
              </a:rPr>
              <a:t>API </a:t>
            </a:r>
            <a:r>
              <a:rPr sz="949" dirty="0">
                <a:solidFill>
                  <a:srgbClr val="858C89"/>
                </a:solidFill>
              </a:rPr>
              <a:t>already </a:t>
            </a:r>
            <a:r>
              <a:rPr sz="949" spc="16" dirty="0">
                <a:solidFill>
                  <a:srgbClr val="858C89"/>
                </a:solidFill>
              </a:rPr>
              <a:t>exists </a:t>
            </a:r>
            <a:r>
              <a:rPr sz="949" spc="18" dirty="0">
                <a:solidFill>
                  <a:srgbClr val="858C89"/>
                </a:solidFill>
              </a:rPr>
              <a:t>in </a:t>
            </a:r>
            <a:r>
              <a:rPr sz="949" spc="16" dirty="0">
                <a:solidFill>
                  <a:srgbClr val="858C89"/>
                </a:solidFill>
              </a:rPr>
              <a:t>the </a:t>
            </a:r>
            <a:r>
              <a:rPr sz="949" spc="3" dirty="0">
                <a:solidFill>
                  <a:srgbClr val="858C89"/>
                </a:solidFill>
              </a:rPr>
              <a:t>language </a:t>
            </a:r>
            <a:r>
              <a:rPr sz="949" spc="37" dirty="0">
                <a:solidFill>
                  <a:srgbClr val="858C89"/>
                </a:solidFill>
              </a:rPr>
              <a:t>of </a:t>
            </a:r>
            <a:r>
              <a:rPr sz="949" spc="5" dirty="0">
                <a:solidFill>
                  <a:srgbClr val="858C89"/>
                </a:solidFill>
              </a:rPr>
              <a:t>your  </a:t>
            </a:r>
            <a:r>
              <a:rPr sz="949" spc="8" dirty="0">
                <a:solidFill>
                  <a:srgbClr val="858C89"/>
                </a:solidFill>
              </a:rPr>
              <a:t>choice.</a:t>
            </a:r>
            <a:endParaRPr sz="949"/>
          </a:p>
        </p:txBody>
      </p:sp>
      <p:sp>
        <p:nvSpPr>
          <p:cNvPr id="14" name="object 14"/>
          <p:cNvSpPr txBox="1">
            <a:spLocks noGrp="1"/>
          </p:cNvSpPr>
          <p:nvPr>
            <p:ph type="sldNum" idx="12"/>
          </p:nvPr>
        </p:nvSpPr>
        <p:spPr>
          <a:prstGeom prst="rect">
            <a:avLst/>
          </a:prstGeom>
        </p:spPr>
        <p:txBody>
          <a:bodyPr spcFirstLastPara="1" vert="horz" wrap="square" lIns="0" tIns="0" rIns="0" bIns="0" rtlCol="0" anchor="ctr" anchorCtr="0">
            <a:spAutoFit/>
          </a:bodyPr>
          <a:lstStyle/>
          <a:p>
            <a:pPr marL="13393">
              <a:lnSpc>
                <a:spcPts val="973"/>
              </a:lnSpc>
            </a:pPr>
            <a:fld id="{81D60167-4931-47E6-BA6A-407CBD079E47}" type="slidenum">
              <a:rPr spc="-3" dirty="0"/>
              <a:pPr marL="13393">
                <a:lnSpc>
                  <a:spcPts val="973"/>
                </a:lnSpc>
              </a:pPr>
              <a:t>8</a:t>
            </a:fld>
            <a:endParaRPr spc="-3" dirty="0"/>
          </a:p>
        </p:txBody>
      </p:sp>
      <p:sp>
        <p:nvSpPr>
          <p:cNvPr id="8" name="object 8"/>
          <p:cNvSpPr txBox="1">
            <a:spLocks noGrp="1"/>
          </p:cNvSpPr>
          <p:nvPr>
            <p:ph type="title" idx="4294967295"/>
          </p:nvPr>
        </p:nvSpPr>
        <p:spPr>
          <a:xfrm>
            <a:off x="0" y="152400"/>
            <a:ext cx="798513" cy="230188"/>
          </a:xfrm>
          <a:prstGeom prst="rect">
            <a:avLst/>
          </a:prstGeom>
        </p:spPr>
        <p:txBody>
          <a:bodyPr spcFirstLastPara="1" vert="horz" wrap="square" lIns="0" tIns="6697" rIns="0" bIns="0" rtlCol="0" anchor="b" anchorCtr="0">
            <a:spAutoFit/>
          </a:bodyPr>
          <a:lstStyle/>
          <a:p>
            <a:pPr marL="6697">
              <a:spcBef>
                <a:spcPts val="53"/>
              </a:spcBef>
            </a:pPr>
            <a:r>
              <a:rPr sz="1371" spc="32" dirty="0"/>
              <a:t>restful</a:t>
            </a:r>
            <a:r>
              <a:rPr sz="1371" spc="-76" dirty="0"/>
              <a:t> </a:t>
            </a:r>
            <a:r>
              <a:rPr sz="1371" spc="16" dirty="0"/>
              <a:t>api</a:t>
            </a:r>
            <a:endParaRPr sz="1371"/>
          </a:p>
        </p:txBody>
      </p:sp>
      <p:sp>
        <p:nvSpPr>
          <p:cNvPr id="9" name="object 9"/>
          <p:cNvSpPr/>
          <p:nvPr/>
        </p:nvSpPr>
        <p:spPr>
          <a:xfrm>
            <a:off x="4866680" y="0"/>
            <a:ext cx="3107531" cy="1031379"/>
          </a:xfrm>
          <a:custGeom>
            <a:avLst/>
            <a:gdLst/>
            <a:ahLst/>
            <a:cxnLst/>
            <a:rect l="l" t="t" r="r" b="b"/>
            <a:pathLst>
              <a:path w="5892800" h="1955800">
                <a:moveTo>
                  <a:pt x="0" y="0"/>
                </a:moveTo>
                <a:lnTo>
                  <a:pt x="5892800" y="0"/>
                </a:lnTo>
                <a:lnTo>
                  <a:pt x="5892800" y="1955800"/>
                </a:lnTo>
                <a:lnTo>
                  <a:pt x="0" y="1955800"/>
                </a:lnTo>
                <a:lnTo>
                  <a:pt x="0" y="0"/>
                </a:lnTo>
                <a:close/>
              </a:path>
            </a:pathLst>
          </a:custGeom>
          <a:solidFill>
            <a:srgbClr val="FFFFFF"/>
          </a:solidFill>
        </p:spPr>
        <p:txBody>
          <a:bodyPr wrap="square" lIns="0" tIns="0" rIns="0" bIns="0" rtlCol="0"/>
          <a:lstStyle/>
          <a:p>
            <a:endParaRPr sz="738"/>
          </a:p>
        </p:txBody>
      </p:sp>
      <p:sp>
        <p:nvSpPr>
          <p:cNvPr id="10" name="object 10"/>
          <p:cNvSpPr txBox="1"/>
          <p:nvPr/>
        </p:nvSpPr>
        <p:spPr>
          <a:xfrm>
            <a:off x="4685826" y="160426"/>
            <a:ext cx="3015779" cy="956125"/>
          </a:xfrm>
          <a:prstGeom prst="rect">
            <a:avLst/>
          </a:prstGeom>
        </p:spPr>
        <p:txBody>
          <a:bodyPr vert="horz" wrap="square" lIns="0" tIns="6697" rIns="0" bIns="0" rtlCol="0">
            <a:spAutoFit/>
          </a:bodyPr>
          <a:lstStyle/>
          <a:p>
            <a:pPr marL="6697">
              <a:spcBef>
                <a:spcPts val="53"/>
              </a:spcBef>
            </a:pPr>
            <a:r>
              <a:rPr sz="1371" spc="5" dirty="0"/>
              <a:t>per-operation</a:t>
            </a:r>
            <a:r>
              <a:rPr sz="1371" spc="-45" dirty="0"/>
              <a:t> </a:t>
            </a:r>
            <a:r>
              <a:rPr sz="1371" spc="13" dirty="0"/>
              <a:t>persistence</a:t>
            </a:r>
            <a:endParaRPr sz="1371"/>
          </a:p>
          <a:p>
            <a:pPr marL="6697" marR="2679">
              <a:lnSpc>
                <a:spcPct val="111100"/>
              </a:lnSpc>
              <a:spcBef>
                <a:spcPts val="846"/>
              </a:spcBef>
            </a:pPr>
            <a:r>
              <a:rPr sz="949" spc="8" dirty="0">
                <a:solidFill>
                  <a:srgbClr val="858C89"/>
                </a:solidFill>
              </a:rPr>
              <a:t>Elasticsearch </a:t>
            </a:r>
            <a:r>
              <a:rPr sz="949" spc="26" dirty="0">
                <a:solidFill>
                  <a:srgbClr val="858C89"/>
                </a:solidFill>
              </a:rPr>
              <a:t>puts </a:t>
            </a:r>
            <a:r>
              <a:rPr sz="949" spc="5" dirty="0">
                <a:solidFill>
                  <a:srgbClr val="858C89"/>
                </a:solidFill>
              </a:rPr>
              <a:t>your </a:t>
            </a:r>
            <a:r>
              <a:rPr sz="949" spc="16" dirty="0">
                <a:solidFill>
                  <a:srgbClr val="858C89"/>
                </a:solidFill>
              </a:rPr>
              <a:t>data safety </a:t>
            </a:r>
            <a:r>
              <a:rPr sz="949" spc="21" dirty="0">
                <a:solidFill>
                  <a:srgbClr val="858C89"/>
                </a:solidFill>
              </a:rPr>
              <a:t>first. </a:t>
            </a:r>
            <a:r>
              <a:rPr sz="949" spc="8" dirty="0">
                <a:solidFill>
                  <a:srgbClr val="858C89"/>
                </a:solidFill>
              </a:rPr>
              <a:t>Document  </a:t>
            </a:r>
            <a:r>
              <a:rPr sz="949" spc="5" dirty="0">
                <a:solidFill>
                  <a:srgbClr val="858C89"/>
                </a:solidFill>
              </a:rPr>
              <a:t>changes </a:t>
            </a:r>
            <a:r>
              <a:rPr sz="949" spc="-13" dirty="0">
                <a:solidFill>
                  <a:srgbClr val="858C89"/>
                </a:solidFill>
              </a:rPr>
              <a:t>are </a:t>
            </a:r>
            <a:r>
              <a:rPr sz="949" dirty="0">
                <a:solidFill>
                  <a:srgbClr val="858C89"/>
                </a:solidFill>
              </a:rPr>
              <a:t>recorded </a:t>
            </a:r>
            <a:r>
              <a:rPr sz="949" spc="18" dirty="0">
                <a:solidFill>
                  <a:srgbClr val="858C89"/>
                </a:solidFill>
              </a:rPr>
              <a:t>in </a:t>
            </a:r>
            <a:r>
              <a:rPr sz="949" spc="21" dirty="0">
                <a:solidFill>
                  <a:srgbClr val="858C89"/>
                </a:solidFill>
              </a:rPr>
              <a:t>transaction </a:t>
            </a:r>
            <a:r>
              <a:rPr sz="949" spc="16" dirty="0">
                <a:solidFill>
                  <a:srgbClr val="858C89"/>
                </a:solidFill>
              </a:rPr>
              <a:t>logs </a:t>
            </a:r>
            <a:r>
              <a:rPr sz="949" spc="11" dirty="0">
                <a:solidFill>
                  <a:srgbClr val="858C89"/>
                </a:solidFill>
              </a:rPr>
              <a:t>on </a:t>
            </a:r>
            <a:r>
              <a:rPr sz="949" spc="21" dirty="0">
                <a:solidFill>
                  <a:srgbClr val="858C89"/>
                </a:solidFill>
              </a:rPr>
              <a:t>multiple  </a:t>
            </a:r>
            <a:r>
              <a:rPr sz="949" spc="5" dirty="0">
                <a:solidFill>
                  <a:srgbClr val="858C89"/>
                </a:solidFill>
              </a:rPr>
              <a:t>nodes</a:t>
            </a:r>
            <a:r>
              <a:rPr sz="949" spc="-32" dirty="0">
                <a:solidFill>
                  <a:srgbClr val="858C89"/>
                </a:solidFill>
              </a:rPr>
              <a:t> </a:t>
            </a:r>
            <a:r>
              <a:rPr sz="949" spc="18" dirty="0">
                <a:solidFill>
                  <a:srgbClr val="858C89"/>
                </a:solidFill>
              </a:rPr>
              <a:t>in</a:t>
            </a:r>
            <a:r>
              <a:rPr sz="949" spc="-29" dirty="0">
                <a:solidFill>
                  <a:srgbClr val="858C89"/>
                </a:solidFill>
              </a:rPr>
              <a:t> </a:t>
            </a:r>
            <a:r>
              <a:rPr sz="949" spc="16" dirty="0">
                <a:solidFill>
                  <a:srgbClr val="858C89"/>
                </a:solidFill>
              </a:rPr>
              <a:t>the</a:t>
            </a:r>
            <a:r>
              <a:rPr sz="949" spc="-29" dirty="0">
                <a:solidFill>
                  <a:srgbClr val="858C89"/>
                </a:solidFill>
              </a:rPr>
              <a:t> </a:t>
            </a:r>
            <a:r>
              <a:rPr sz="949" spc="18" dirty="0">
                <a:solidFill>
                  <a:srgbClr val="858C89"/>
                </a:solidFill>
              </a:rPr>
              <a:t>cluster</a:t>
            </a:r>
            <a:r>
              <a:rPr sz="949" spc="-29" dirty="0">
                <a:solidFill>
                  <a:srgbClr val="858C89"/>
                </a:solidFill>
              </a:rPr>
              <a:t> </a:t>
            </a:r>
            <a:r>
              <a:rPr sz="949" spc="37" dirty="0">
                <a:solidFill>
                  <a:srgbClr val="858C89"/>
                </a:solidFill>
              </a:rPr>
              <a:t>to</a:t>
            </a:r>
            <a:r>
              <a:rPr sz="949" spc="-32" dirty="0">
                <a:solidFill>
                  <a:srgbClr val="858C89"/>
                </a:solidFill>
              </a:rPr>
              <a:t> </a:t>
            </a:r>
            <a:r>
              <a:rPr sz="949" spc="18" dirty="0">
                <a:solidFill>
                  <a:srgbClr val="858C89"/>
                </a:solidFill>
              </a:rPr>
              <a:t>minimise</a:t>
            </a:r>
            <a:r>
              <a:rPr sz="949" spc="-29" dirty="0">
                <a:solidFill>
                  <a:srgbClr val="858C89"/>
                </a:solidFill>
              </a:rPr>
              <a:t> </a:t>
            </a:r>
            <a:r>
              <a:rPr sz="949" spc="16" dirty="0">
                <a:solidFill>
                  <a:srgbClr val="858C89"/>
                </a:solidFill>
              </a:rPr>
              <a:t>the</a:t>
            </a:r>
            <a:r>
              <a:rPr sz="949" spc="-29" dirty="0">
                <a:solidFill>
                  <a:srgbClr val="858C89"/>
                </a:solidFill>
              </a:rPr>
              <a:t> </a:t>
            </a:r>
            <a:r>
              <a:rPr sz="949" spc="8" dirty="0">
                <a:solidFill>
                  <a:srgbClr val="858C89"/>
                </a:solidFill>
              </a:rPr>
              <a:t>chance</a:t>
            </a:r>
            <a:r>
              <a:rPr sz="949" spc="-29" dirty="0">
                <a:solidFill>
                  <a:srgbClr val="858C89"/>
                </a:solidFill>
              </a:rPr>
              <a:t> </a:t>
            </a:r>
            <a:r>
              <a:rPr sz="949" spc="37" dirty="0">
                <a:solidFill>
                  <a:srgbClr val="858C89"/>
                </a:solidFill>
              </a:rPr>
              <a:t>of</a:t>
            </a:r>
            <a:r>
              <a:rPr sz="949" spc="-32" dirty="0">
                <a:solidFill>
                  <a:srgbClr val="858C89"/>
                </a:solidFill>
              </a:rPr>
              <a:t> </a:t>
            </a:r>
            <a:r>
              <a:rPr sz="949" spc="3" dirty="0">
                <a:solidFill>
                  <a:srgbClr val="858C89"/>
                </a:solidFill>
              </a:rPr>
              <a:t>any</a:t>
            </a:r>
            <a:r>
              <a:rPr sz="949" spc="-29" dirty="0">
                <a:solidFill>
                  <a:srgbClr val="858C89"/>
                </a:solidFill>
              </a:rPr>
              <a:t> </a:t>
            </a:r>
            <a:r>
              <a:rPr sz="949" spc="16" dirty="0">
                <a:solidFill>
                  <a:srgbClr val="858C89"/>
                </a:solidFill>
              </a:rPr>
              <a:t>data  </a:t>
            </a:r>
            <a:r>
              <a:rPr sz="949" spc="13" dirty="0">
                <a:solidFill>
                  <a:srgbClr val="858C89"/>
                </a:solidFill>
              </a:rPr>
              <a:t>loss.</a:t>
            </a:r>
            <a:endParaRPr sz="949"/>
          </a:p>
        </p:txBody>
      </p:sp>
      <p:sp>
        <p:nvSpPr>
          <p:cNvPr id="11" name="object 11"/>
          <p:cNvSpPr/>
          <p:nvPr/>
        </p:nvSpPr>
        <p:spPr>
          <a:xfrm>
            <a:off x="1256854" y="2323951"/>
            <a:ext cx="3107531" cy="1506885"/>
          </a:xfrm>
          <a:custGeom>
            <a:avLst/>
            <a:gdLst/>
            <a:ahLst/>
            <a:cxnLst/>
            <a:rect l="l" t="t" r="r" b="b"/>
            <a:pathLst>
              <a:path w="5892800" h="2857500">
                <a:moveTo>
                  <a:pt x="0" y="0"/>
                </a:moveTo>
                <a:lnTo>
                  <a:pt x="5892800" y="0"/>
                </a:lnTo>
                <a:lnTo>
                  <a:pt x="5892800" y="2857500"/>
                </a:lnTo>
                <a:lnTo>
                  <a:pt x="0" y="2857500"/>
                </a:lnTo>
                <a:lnTo>
                  <a:pt x="0" y="0"/>
                </a:lnTo>
                <a:close/>
              </a:path>
            </a:pathLst>
          </a:custGeom>
          <a:solidFill>
            <a:srgbClr val="FFFFFF"/>
          </a:solidFill>
        </p:spPr>
        <p:txBody>
          <a:bodyPr wrap="square" lIns="0" tIns="0" rIns="0" bIns="0" rtlCol="0"/>
          <a:lstStyle/>
          <a:p>
            <a:endParaRPr sz="738"/>
          </a:p>
        </p:txBody>
      </p:sp>
      <p:sp>
        <p:nvSpPr>
          <p:cNvPr id="12" name="object 12"/>
          <p:cNvSpPr txBox="1"/>
          <p:nvPr/>
        </p:nvSpPr>
        <p:spPr>
          <a:xfrm>
            <a:off x="1334516" y="2892910"/>
            <a:ext cx="3121596" cy="806790"/>
          </a:xfrm>
          <a:prstGeom prst="rect">
            <a:avLst/>
          </a:prstGeom>
        </p:spPr>
        <p:txBody>
          <a:bodyPr vert="horz" wrap="square" lIns="0" tIns="6697" rIns="0" bIns="0" rtlCol="0">
            <a:spAutoFit/>
          </a:bodyPr>
          <a:lstStyle/>
          <a:p>
            <a:pPr marL="6697">
              <a:spcBef>
                <a:spcPts val="53"/>
              </a:spcBef>
            </a:pPr>
            <a:r>
              <a:rPr sz="1371" spc="3" dirty="0"/>
              <a:t>apache </a:t>
            </a:r>
            <a:r>
              <a:rPr sz="1371" spc="8" dirty="0"/>
              <a:t>2 </a:t>
            </a:r>
            <a:r>
              <a:rPr sz="1371" spc="3" dirty="0"/>
              <a:t>open </a:t>
            </a:r>
            <a:r>
              <a:rPr sz="1371" spc="11" dirty="0"/>
              <a:t>source</a:t>
            </a:r>
            <a:r>
              <a:rPr sz="1371" spc="-187" dirty="0"/>
              <a:t> </a:t>
            </a:r>
            <a:r>
              <a:rPr sz="1371" spc="11" dirty="0"/>
              <a:t>license</a:t>
            </a:r>
            <a:endParaRPr sz="1371"/>
          </a:p>
          <a:p>
            <a:pPr marL="6697" marR="2679">
              <a:lnSpc>
                <a:spcPct val="111100"/>
              </a:lnSpc>
              <a:spcBef>
                <a:spcPts val="899"/>
              </a:spcBef>
            </a:pPr>
            <a:r>
              <a:rPr sz="949" spc="8" dirty="0">
                <a:solidFill>
                  <a:srgbClr val="858C89"/>
                </a:solidFill>
              </a:rPr>
              <a:t>Elasticsearch</a:t>
            </a:r>
            <a:r>
              <a:rPr sz="949" spc="-32" dirty="0">
                <a:solidFill>
                  <a:srgbClr val="858C89"/>
                </a:solidFill>
              </a:rPr>
              <a:t> </a:t>
            </a:r>
            <a:r>
              <a:rPr sz="949" spc="11" dirty="0">
                <a:solidFill>
                  <a:srgbClr val="858C89"/>
                </a:solidFill>
              </a:rPr>
              <a:t>can</a:t>
            </a:r>
            <a:r>
              <a:rPr sz="949" spc="-32" dirty="0">
                <a:solidFill>
                  <a:srgbClr val="858C89"/>
                </a:solidFill>
              </a:rPr>
              <a:t> </a:t>
            </a:r>
            <a:r>
              <a:rPr sz="949" spc="-8" dirty="0">
                <a:solidFill>
                  <a:srgbClr val="858C89"/>
                </a:solidFill>
              </a:rPr>
              <a:t>be</a:t>
            </a:r>
            <a:r>
              <a:rPr sz="949" spc="-32" dirty="0">
                <a:solidFill>
                  <a:srgbClr val="858C89"/>
                </a:solidFill>
              </a:rPr>
              <a:t> </a:t>
            </a:r>
            <a:r>
              <a:rPr sz="949" dirty="0">
                <a:solidFill>
                  <a:srgbClr val="858C89"/>
                </a:solidFill>
              </a:rPr>
              <a:t>downloaded,</a:t>
            </a:r>
            <a:r>
              <a:rPr sz="949" spc="-32" dirty="0">
                <a:solidFill>
                  <a:srgbClr val="858C89"/>
                </a:solidFill>
              </a:rPr>
              <a:t> </a:t>
            </a:r>
            <a:r>
              <a:rPr sz="949" spc="3" dirty="0">
                <a:solidFill>
                  <a:srgbClr val="858C89"/>
                </a:solidFill>
              </a:rPr>
              <a:t>used</a:t>
            </a:r>
            <a:r>
              <a:rPr sz="949" spc="-32" dirty="0">
                <a:solidFill>
                  <a:srgbClr val="858C89"/>
                </a:solidFill>
              </a:rPr>
              <a:t> </a:t>
            </a:r>
            <a:r>
              <a:rPr sz="949" spc="5" dirty="0">
                <a:solidFill>
                  <a:srgbClr val="858C89"/>
                </a:solidFill>
              </a:rPr>
              <a:t>and</a:t>
            </a:r>
            <a:r>
              <a:rPr sz="949" spc="-32" dirty="0">
                <a:solidFill>
                  <a:srgbClr val="858C89"/>
                </a:solidFill>
              </a:rPr>
              <a:t> </a:t>
            </a:r>
            <a:r>
              <a:rPr sz="949" spc="16" dirty="0">
                <a:solidFill>
                  <a:srgbClr val="858C89"/>
                </a:solidFill>
              </a:rPr>
              <a:t>modified</a:t>
            </a:r>
            <a:r>
              <a:rPr sz="949" spc="-32" dirty="0">
                <a:solidFill>
                  <a:srgbClr val="858C89"/>
                </a:solidFill>
              </a:rPr>
              <a:t> </a:t>
            </a:r>
            <a:r>
              <a:rPr sz="949" spc="3" dirty="0">
                <a:solidFill>
                  <a:srgbClr val="858C89"/>
                </a:solidFill>
              </a:rPr>
              <a:t>free  </a:t>
            </a:r>
            <a:r>
              <a:rPr sz="949" spc="37" dirty="0">
                <a:solidFill>
                  <a:srgbClr val="858C89"/>
                </a:solidFill>
              </a:rPr>
              <a:t>of </a:t>
            </a:r>
            <a:r>
              <a:rPr sz="949" dirty="0">
                <a:solidFill>
                  <a:srgbClr val="858C89"/>
                </a:solidFill>
              </a:rPr>
              <a:t>charge. </a:t>
            </a:r>
            <a:r>
              <a:rPr sz="949" spc="34" dirty="0">
                <a:solidFill>
                  <a:srgbClr val="858C89"/>
                </a:solidFill>
              </a:rPr>
              <a:t>It </a:t>
            </a:r>
            <a:r>
              <a:rPr sz="949" spc="24" dirty="0">
                <a:solidFill>
                  <a:srgbClr val="858C89"/>
                </a:solidFill>
              </a:rPr>
              <a:t>is </a:t>
            </a:r>
            <a:r>
              <a:rPr sz="949" spc="3" dirty="0">
                <a:solidFill>
                  <a:srgbClr val="858C89"/>
                </a:solidFill>
              </a:rPr>
              <a:t>available under </a:t>
            </a:r>
            <a:r>
              <a:rPr sz="949" spc="16" dirty="0">
                <a:solidFill>
                  <a:srgbClr val="858C89"/>
                </a:solidFill>
              </a:rPr>
              <a:t>the </a:t>
            </a:r>
            <a:r>
              <a:rPr sz="949" dirty="0">
                <a:solidFill>
                  <a:srgbClr val="858C89"/>
                </a:solidFill>
              </a:rPr>
              <a:t>Apache </a:t>
            </a:r>
            <a:r>
              <a:rPr sz="949" spc="5" dirty="0">
                <a:solidFill>
                  <a:srgbClr val="858C89"/>
                </a:solidFill>
              </a:rPr>
              <a:t>2 </a:t>
            </a:r>
            <a:r>
              <a:rPr sz="949" spc="-3" dirty="0">
                <a:solidFill>
                  <a:srgbClr val="858C89"/>
                </a:solidFill>
              </a:rPr>
              <a:t>license, one  </a:t>
            </a:r>
            <a:r>
              <a:rPr sz="949" spc="37" dirty="0">
                <a:solidFill>
                  <a:srgbClr val="858C89"/>
                </a:solidFill>
              </a:rPr>
              <a:t>of</a:t>
            </a:r>
            <a:r>
              <a:rPr sz="949" spc="-29" dirty="0">
                <a:solidFill>
                  <a:srgbClr val="858C89"/>
                </a:solidFill>
              </a:rPr>
              <a:t> </a:t>
            </a:r>
            <a:r>
              <a:rPr sz="949" spc="16" dirty="0">
                <a:solidFill>
                  <a:srgbClr val="858C89"/>
                </a:solidFill>
              </a:rPr>
              <a:t>the</a:t>
            </a:r>
            <a:r>
              <a:rPr sz="949" spc="-26" dirty="0">
                <a:solidFill>
                  <a:srgbClr val="858C89"/>
                </a:solidFill>
              </a:rPr>
              <a:t> </a:t>
            </a:r>
            <a:r>
              <a:rPr sz="949" spc="32" dirty="0">
                <a:solidFill>
                  <a:srgbClr val="858C89"/>
                </a:solidFill>
              </a:rPr>
              <a:t>most</a:t>
            </a:r>
            <a:r>
              <a:rPr sz="949" spc="-29" dirty="0">
                <a:solidFill>
                  <a:srgbClr val="858C89"/>
                </a:solidFill>
              </a:rPr>
              <a:t> </a:t>
            </a:r>
            <a:r>
              <a:rPr sz="949" spc="13" dirty="0">
                <a:solidFill>
                  <a:srgbClr val="858C89"/>
                </a:solidFill>
              </a:rPr>
              <a:t>flexible</a:t>
            </a:r>
            <a:r>
              <a:rPr sz="949" spc="-26" dirty="0">
                <a:solidFill>
                  <a:srgbClr val="858C89"/>
                </a:solidFill>
              </a:rPr>
              <a:t> </a:t>
            </a:r>
            <a:r>
              <a:rPr sz="949" dirty="0">
                <a:solidFill>
                  <a:srgbClr val="858C89"/>
                </a:solidFill>
              </a:rPr>
              <a:t>open</a:t>
            </a:r>
            <a:r>
              <a:rPr sz="949" spc="-29" dirty="0">
                <a:solidFill>
                  <a:srgbClr val="858C89"/>
                </a:solidFill>
              </a:rPr>
              <a:t> </a:t>
            </a:r>
            <a:r>
              <a:rPr sz="949" spc="5" dirty="0">
                <a:solidFill>
                  <a:srgbClr val="858C89"/>
                </a:solidFill>
              </a:rPr>
              <a:t>source</a:t>
            </a:r>
            <a:r>
              <a:rPr sz="949" spc="-26" dirty="0">
                <a:solidFill>
                  <a:srgbClr val="858C89"/>
                </a:solidFill>
              </a:rPr>
              <a:t> </a:t>
            </a:r>
            <a:r>
              <a:rPr sz="949" spc="8" dirty="0">
                <a:solidFill>
                  <a:srgbClr val="858C89"/>
                </a:solidFill>
              </a:rPr>
              <a:t>licenses</a:t>
            </a:r>
            <a:r>
              <a:rPr sz="949" spc="-29" dirty="0">
                <a:solidFill>
                  <a:srgbClr val="858C89"/>
                </a:solidFill>
              </a:rPr>
              <a:t> </a:t>
            </a:r>
            <a:r>
              <a:rPr sz="949" dirty="0">
                <a:solidFill>
                  <a:srgbClr val="858C89"/>
                </a:solidFill>
              </a:rPr>
              <a:t>available.</a:t>
            </a:r>
            <a:endParaRPr sz="949"/>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902FD9-8737-4009-8A76-4975FA36E90D}"/>
              </a:ext>
            </a:extLst>
          </p:cNvPr>
          <p:cNvSpPr>
            <a:spLocks noGrp="1"/>
          </p:cNvSpPr>
          <p:nvPr>
            <p:ph type="title"/>
          </p:nvPr>
        </p:nvSpPr>
        <p:spPr/>
        <p:txBody>
          <a:bodyPr/>
          <a:lstStyle/>
          <a:p>
            <a:r>
              <a:rPr lang="en-IN" dirty="0"/>
              <a:t>Other </a:t>
            </a:r>
            <a:r>
              <a:rPr lang="en-IN" dirty="0" err="1"/>
              <a:t>ElasticSearch</a:t>
            </a:r>
            <a:r>
              <a:rPr lang="en-IN" dirty="0"/>
              <a:t> Benefits</a:t>
            </a:r>
          </a:p>
        </p:txBody>
      </p:sp>
      <p:sp>
        <p:nvSpPr>
          <p:cNvPr id="4" name="Rectangle 3">
            <a:extLst>
              <a:ext uri="{FF2B5EF4-FFF2-40B4-BE49-F238E27FC236}">
                <a16:creationId xmlns:a16="http://schemas.microsoft.com/office/drawing/2014/main" id="{5080923B-5BDE-4877-A41A-1489635142F2}"/>
              </a:ext>
            </a:extLst>
          </p:cNvPr>
          <p:cNvSpPr/>
          <p:nvPr/>
        </p:nvSpPr>
        <p:spPr>
          <a:xfrm>
            <a:off x="304800" y="2000697"/>
            <a:ext cx="8534400" cy="2523768"/>
          </a:xfrm>
          <a:prstGeom prst="rect">
            <a:avLst/>
          </a:prstGeom>
        </p:spPr>
        <p:txBody>
          <a:bodyPr wrap="square">
            <a:spAutoFit/>
          </a:bodyPr>
          <a:lstStyle/>
          <a:p>
            <a:pPr fontAlgn="base">
              <a:buFont typeface="Arial" panose="020B0604020202020204" pitchFamily="34" charset="0"/>
              <a:buChar char="•"/>
            </a:pPr>
            <a:r>
              <a:rPr lang="en-US" sz="1800" dirty="0">
                <a:solidFill>
                  <a:srgbClr val="595959"/>
                </a:solidFill>
                <a:latin typeface="Arial" panose="020B0604020202020204" pitchFamily="34" charset="0"/>
              </a:rPr>
              <a:t> Features are based on what their have asked for in the past - </a:t>
            </a:r>
            <a:r>
              <a:rPr lang="en-US" sz="1800" b="1" dirty="0">
                <a:solidFill>
                  <a:srgbClr val="595959"/>
                </a:solidFill>
                <a:latin typeface="Arial" panose="020B0604020202020204" pitchFamily="34" charset="0"/>
              </a:rPr>
              <a:t>not random</a:t>
            </a:r>
          </a:p>
          <a:p>
            <a:pPr fontAlgn="base">
              <a:buFont typeface="Arial" panose="020B0604020202020204" pitchFamily="34" charset="0"/>
              <a:buChar char="•"/>
            </a:pPr>
            <a:r>
              <a:rPr lang="en-US" sz="1800" dirty="0">
                <a:solidFill>
                  <a:srgbClr val="595959"/>
                </a:solidFill>
                <a:latin typeface="Arial" panose="020B0604020202020204" pitchFamily="34" charset="0"/>
              </a:rPr>
              <a:t> Fast version releases </a:t>
            </a:r>
          </a:p>
          <a:p>
            <a:pPr fontAlgn="base">
              <a:buFont typeface="Arial" panose="020B0604020202020204" pitchFamily="34" charset="0"/>
              <a:buChar char="•"/>
            </a:pPr>
            <a:r>
              <a:rPr lang="en-US" sz="1800" dirty="0">
                <a:solidFill>
                  <a:srgbClr val="595959"/>
                </a:solidFill>
                <a:latin typeface="Arial" panose="020B0604020202020204" pitchFamily="34" charset="0"/>
              </a:rPr>
              <a:t> Great </a:t>
            </a:r>
            <a:r>
              <a:rPr lang="en-US" sz="1800" b="1" dirty="0">
                <a:solidFill>
                  <a:srgbClr val="595959"/>
                </a:solidFill>
                <a:latin typeface="Arial" panose="020B0604020202020204" pitchFamily="34" charset="0"/>
              </a:rPr>
              <a:t>community </a:t>
            </a:r>
            <a:r>
              <a:rPr lang="en-US" sz="1800" dirty="0">
                <a:solidFill>
                  <a:srgbClr val="595959"/>
                </a:solidFill>
                <a:latin typeface="Arial" panose="020B0604020202020204" pitchFamily="34" charset="0"/>
              </a:rPr>
              <a:t>and online resources - Actual developers answer your questions</a:t>
            </a:r>
          </a:p>
          <a:p>
            <a:pPr marL="742950" lvl="1" indent="-285750" fontAlgn="base">
              <a:buFont typeface="Arial" panose="020B0604020202020204" pitchFamily="34" charset="0"/>
              <a:buChar char="•"/>
            </a:pPr>
            <a:r>
              <a:rPr lang="en-US" dirty="0">
                <a:solidFill>
                  <a:srgbClr val="595959"/>
                </a:solidFill>
                <a:latin typeface="Arial" panose="020B0604020202020204" pitchFamily="34" charset="0"/>
              </a:rPr>
              <a:t>Actual support engineers are hired by the company to help</a:t>
            </a:r>
          </a:p>
          <a:p>
            <a:pPr fontAlgn="base">
              <a:buFont typeface="Arial" panose="020B0604020202020204" pitchFamily="34" charset="0"/>
              <a:buChar char="•"/>
            </a:pPr>
            <a:r>
              <a:rPr lang="en-US" sz="1800" dirty="0">
                <a:solidFill>
                  <a:srgbClr val="595959"/>
                </a:solidFill>
                <a:latin typeface="Arial" panose="020B0604020202020204" pitchFamily="34" charset="0"/>
              </a:rPr>
              <a:t> It is</a:t>
            </a:r>
            <a:r>
              <a:rPr lang="en-US" sz="1800" b="1" dirty="0">
                <a:solidFill>
                  <a:srgbClr val="595959"/>
                </a:solidFill>
                <a:latin typeface="Arial" panose="020B0604020202020204" pitchFamily="34" charset="0"/>
              </a:rPr>
              <a:t> fast and scalable</a:t>
            </a:r>
            <a:endParaRPr lang="en-US" sz="1800" dirty="0">
              <a:solidFill>
                <a:srgbClr val="595959"/>
              </a:solidFill>
              <a:latin typeface="Arial" panose="020B0604020202020204" pitchFamily="34" charset="0"/>
            </a:endParaRPr>
          </a:p>
          <a:p>
            <a:pPr fontAlgn="base">
              <a:buFont typeface="Arial" panose="020B0604020202020204" pitchFamily="34" charset="0"/>
              <a:buChar char="•"/>
            </a:pPr>
            <a:r>
              <a:rPr lang="en-US" sz="1800" b="1" dirty="0">
                <a:solidFill>
                  <a:srgbClr val="595959"/>
                </a:solidFill>
                <a:latin typeface="Arial" panose="020B0604020202020204" pitchFamily="34" charset="0"/>
              </a:rPr>
              <a:t> Tools </a:t>
            </a:r>
            <a:r>
              <a:rPr lang="en-US" sz="1800" dirty="0">
                <a:solidFill>
                  <a:srgbClr val="595959"/>
                </a:solidFill>
                <a:latin typeface="Arial" panose="020B0604020202020204" pitchFamily="34" charset="0"/>
              </a:rPr>
              <a:t>like Elastic Cloud Enterprise - Manage and replicate multiple </a:t>
            </a:r>
            <a:r>
              <a:rPr lang="en-US" sz="1800" dirty="0" err="1">
                <a:solidFill>
                  <a:srgbClr val="595959"/>
                </a:solidFill>
                <a:latin typeface="Arial" panose="020B0604020202020204" pitchFamily="34" charset="0"/>
              </a:rPr>
              <a:t>ElasticSearch</a:t>
            </a:r>
            <a:r>
              <a:rPr lang="en-US" sz="1800" dirty="0">
                <a:solidFill>
                  <a:srgbClr val="595959"/>
                </a:solidFill>
                <a:latin typeface="Arial" panose="020B0604020202020204" pitchFamily="34" charset="0"/>
              </a:rPr>
              <a:t> clusters</a:t>
            </a:r>
          </a:p>
          <a:p>
            <a:pPr fontAlgn="base">
              <a:buFont typeface="Arial" panose="020B0604020202020204" pitchFamily="34" charset="0"/>
              <a:buChar char="•"/>
            </a:pPr>
            <a:r>
              <a:rPr lang="en-US" sz="1800" b="1" dirty="0">
                <a:solidFill>
                  <a:srgbClr val="595959"/>
                </a:solidFill>
                <a:latin typeface="Arial" panose="020B0604020202020204" pitchFamily="34" charset="0"/>
              </a:rPr>
              <a:t> Caching </a:t>
            </a:r>
            <a:r>
              <a:rPr lang="en-US" sz="1800" dirty="0">
                <a:solidFill>
                  <a:srgbClr val="595959"/>
                </a:solidFill>
                <a:latin typeface="Arial" panose="020B0604020202020204" pitchFamily="34" charset="0"/>
              </a:rPr>
              <a:t>for frequent queries</a:t>
            </a:r>
          </a:p>
        </p:txBody>
      </p:sp>
    </p:spTree>
    <p:extLst>
      <p:ext uri="{BB962C8B-B14F-4D97-AF65-F5344CB8AC3E}">
        <p14:creationId xmlns:p14="http://schemas.microsoft.com/office/powerpoint/2010/main" val="1858188595"/>
      </p:ext>
    </p:extLst>
  </p:cSld>
  <p:clrMapOvr>
    <a:masterClrMapping/>
  </p:clrMapOvr>
</p:sld>
</file>

<file path=ppt/theme/theme1.xml><?xml version="1.0" encoding="utf-8"?>
<a:theme xmlns:a="http://schemas.openxmlformats.org/drawingml/2006/main" name="Material">
  <a:themeElements>
    <a:clrScheme name="Material">
      <a:dk1>
        <a:srgbClr val="4285F4"/>
      </a:dk1>
      <a:lt1>
        <a:srgbClr val="FFFFFF"/>
      </a:lt1>
      <a:dk2>
        <a:srgbClr val="424242"/>
      </a:dk2>
      <a:lt2>
        <a:srgbClr val="737373"/>
      </a:lt2>
      <a:accent1>
        <a:srgbClr val="0277BD"/>
      </a:accent1>
      <a:accent2>
        <a:srgbClr val="0F9D58"/>
      </a:accent2>
      <a:accent3>
        <a:srgbClr val="DB4437"/>
      </a:accent3>
      <a:accent4>
        <a:srgbClr val="FAFAFA"/>
      </a:accent4>
      <a:accent5>
        <a:srgbClr val="4FC3F7"/>
      </a:accent5>
      <a:accent6>
        <a:srgbClr val="F4B400"/>
      </a:accent6>
      <a:hlink>
        <a:srgbClr val="4FC3F7"/>
      </a:hlink>
      <a:folHlink>
        <a:srgbClr val="4FC3F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4C4C4C"/>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4135021C308E44DBA84DB82C421C148" ma:contentTypeVersion="10" ma:contentTypeDescription="Create a new document." ma:contentTypeScope="" ma:versionID="74e22d308b0a7b30a4da7056fdb07b1d">
  <xsd:schema xmlns:xsd="http://www.w3.org/2001/XMLSchema" xmlns:xs="http://www.w3.org/2001/XMLSchema" xmlns:p="http://schemas.microsoft.com/office/2006/metadata/properties" xmlns:ns3="d4b6d3de-285d-482c-8dec-e12dcf31431a" xmlns:ns4="a4de9f9e-744c-4095-880b-5aacb639457a" targetNamespace="http://schemas.microsoft.com/office/2006/metadata/properties" ma:root="true" ma:fieldsID="fea09e19cc51336b13166208f3b2b7e6" ns3:_="" ns4:_="">
    <xsd:import namespace="d4b6d3de-285d-482c-8dec-e12dcf31431a"/>
    <xsd:import namespace="a4de9f9e-744c-4095-880b-5aacb639457a"/>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GenerationTime" minOccurs="0"/>
                <xsd:element ref="ns3:MediaServiceEventHashCode" minOccurs="0"/>
                <xsd:element ref="ns3:MediaServiceOCR"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4b6d3de-285d-482c-8dec-e12dcf31431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4de9f9e-744c-4095-880b-5aacb639457a"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32C9A9F-A13B-4EE2-9BE8-C527AB33FE3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4b6d3de-285d-482c-8dec-e12dcf31431a"/>
    <ds:schemaRef ds:uri="a4de9f9e-744c-4095-880b-5aacb639457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830E280-2573-443D-A804-99391E629EEB}">
  <ds:schemaRefs>
    <ds:schemaRef ds:uri="http://schemas.microsoft.com/office/2006/metadata/properties"/>
    <ds:schemaRef ds:uri="http://schemas.microsoft.com/office/2006/documentManagement/types"/>
    <ds:schemaRef ds:uri="http://schemas.microsoft.com/office/infopath/2007/PartnerControls"/>
    <ds:schemaRef ds:uri="http://purl.org/dc/elements/1.1/"/>
    <ds:schemaRef ds:uri="a4de9f9e-744c-4095-880b-5aacb639457a"/>
    <ds:schemaRef ds:uri="http://purl.org/dc/dcmitype/"/>
    <ds:schemaRef ds:uri="http://purl.org/dc/terms/"/>
    <ds:schemaRef ds:uri="http://schemas.openxmlformats.org/package/2006/metadata/core-properties"/>
    <ds:schemaRef ds:uri="d4b6d3de-285d-482c-8dec-e12dcf31431a"/>
    <ds:schemaRef ds:uri="http://www.w3.org/XML/1998/namespace"/>
  </ds:schemaRefs>
</ds:datastoreItem>
</file>

<file path=customXml/itemProps3.xml><?xml version="1.0" encoding="utf-8"?>
<ds:datastoreItem xmlns:ds="http://schemas.openxmlformats.org/officeDocument/2006/customXml" ds:itemID="{093483B3-E792-48E8-80DD-7D639A50DCA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2953</TotalTime>
  <Words>1436</Words>
  <Application>Microsoft Office PowerPoint</Application>
  <PresentationFormat>On-screen Show (16:9)</PresentationFormat>
  <Paragraphs>202</Paragraphs>
  <Slides>37</Slides>
  <Notes>7</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37</vt:i4>
      </vt:variant>
    </vt:vector>
  </HeadingPairs>
  <TitlesOfParts>
    <vt:vector size="42" baseType="lpstr">
      <vt:lpstr>Calibri</vt:lpstr>
      <vt:lpstr>Roboto</vt:lpstr>
      <vt:lpstr>Arial</vt:lpstr>
      <vt:lpstr>Material</vt:lpstr>
      <vt:lpstr>Office Theme</vt:lpstr>
      <vt:lpstr>Indexing with ElasticSearch</vt:lpstr>
      <vt:lpstr>Recap and Prerequisites </vt:lpstr>
      <vt:lpstr>Next Steps</vt:lpstr>
      <vt:lpstr>Overview</vt:lpstr>
      <vt:lpstr>Why ElasticSearch ? Not Anything Else ?</vt:lpstr>
      <vt:lpstr>PowerPoint Presentation</vt:lpstr>
      <vt:lpstr>PowerPoint Presentation</vt:lpstr>
      <vt:lpstr>restful api</vt:lpstr>
      <vt:lpstr>Other ElasticSearch Benefits</vt:lpstr>
      <vt:lpstr>ElasticSearch Success Stories</vt:lpstr>
      <vt:lpstr>GITHUB - Search</vt:lpstr>
      <vt:lpstr>Unstructured search</vt:lpstr>
      <vt:lpstr>Structured search</vt:lpstr>
      <vt:lpstr>Enrichment</vt:lpstr>
      <vt:lpstr>Sorting</vt:lpstr>
      <vt:lpstr>Pagination</vt:lpstr>
      <vt:lpstr>Aggregation</vt:lpstr>
      <vt:lpstr>Suggestions</vt:lpstr>
      <vt:lpstr>Capabilities</vt:lpstr>
      <vt:lpstr>Autocompletion in ES</vt:lpstr>
      <vt:lpstr>ES Software Stack - Development Tools – the ELK stack</vt:lpstr>
      <vt:lpstr>ES Software Stack - Development Tools – the ELK stack</vt:lpstr>
      <vt:lpstr>Kibana</vt:lpstr>
      <vt:lpstr>CiteSeerX Research-Cluster</vt:lpstr>
      <vt:lpstr>Accessing Kibana</vt:lpstr>
      <vt:lpstr>Kibana Homepage</vt:lpstr>
      <vt:lpstr>Time to Index !</vt:lpstr>
      <vt:lpstr>Prerequisites - HTTP Methods</vt:lpstr>
      <vt:lpstr>ES Index API</vt:lpstr>
      <vt:lpstr>ES Search API</vt:lpstr>
      <vt:lpstr>Search Request  Example</vt:lpstr>
      <vt:lpstr>Kibana Dev Tools</vt:lpstr>
      <vt:lpstr>What all has already been done for you !</vt:lpstr>
      <vt:lpstr>Understanding our code pipeline</vt:lpstr>
      <vt:lpstr>Python Code for Indexing</vt:lpstr>
      <vt:lpstr>Querying Using Kibana</vt:lpstr>
      <vt:lpstr>Next Steps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Indexing with ElasticSearch</dc:title>
  <dc:creator>shaurya</dc:creator>
  <cp:lastModifiedBy>Rohatgi, Shaurya</cp:lastModifiedBy>
  <cp:revision>87</cp:revision>
  <dcterms:modified xsi:type="dcterms:W3CDTF">2021-03-23T21:48:41Z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0x010100A4135021C308E44DBA84DB82C421C148</vt:lpwstr>
  </property>
</Properties>
</file>