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4"/>
  </p:notesMasterIdLst>
  <p:handoutMasterIdLst>
    <p:handoutMasterId r:id="rId125"/>
  </p:handoutMasterIdLst>
  <p:sldIdLst>
    <p:sldId id="295" r:id="rId2"/>
    <p:sldId id="512" r:id="rId3"/>
    <p:sldId id="1628" r:id="rId4"/>
    <p:sldId id="1629" r:id="rId5"/>
    <p:sldId id="1630" r:id="rId6"/>
    <p:sldId id="486" r:id="rId7"/>
    <p:sldId id="545" r:id="rId8"/>
    <p:sldId id="798" r:id="rId9"/>
    <p:sldId id="544" r:id="rId10"/>
    <p:sldId id="511" r:id="rId11"/>
    <p:sldId id="509" r:id="rId12"/>
    <p:sldId id="546" r:id="rId13"/>
    <p:sldId id="499" r:id="rId14"/>
    <p:sldId id="515" r:id="rId15"/>
    <p:sldId id="495" r:id="rId16"/>
    <p:sldId id="500" r:id="rId17"/>
    <p:sldId id="487" r:id="rId18"/>
    <p:sldId id="485" r:id="rId19"/>
    <p:sldId id="501" r:id="rId20"/>
    <p:sldId id="502" r:id="rId21"/>
    <p:sldId id="492" r:id="rId22"/>
    <p:sldId id="525" r:id="rId23"/>
    <p:sldId id="793" r:id="rId24"/>
    <p:sldId id="488" r:id="rId25"/>
    <p:sldId id="506" r:id="rId26"/>
    <p:sldId id="489" r:id="rId27"/>
    <p:sldId id="800" r:id="rId28"/>
    <p:sldId id="490" r:id="rId29"/>
    <p:sldId id="414" r:id="rId30"/>
    <p:sldId id="503" r:id="rId31"/>
    <p:sldId id="447" r:id="rId32"/>
    <p:sldId id="448" r:id="rId33"/>
    <p:sldId id="449" r:id="rId34"/>
    <p:sldId id="450" r:id="rId35"/>
    <p:sldId id="553" r:id="rId36"/>
    <p:sldId id="554" r:id="rId37"/>
    <p:sldId id="555" r:id="rId38"/>
    <p:sldId id="423" r:id="rId39"/>
    <p:sldId id="466" r:id="rId40"/>
    <p:sldId id="505" r:id="rId41"/>
    <p:sldId id="1631" r:id="rId42"/>
    <p:sldId id="257" r:id="rId43"/>
    <p:sldId id="273" r:id="rId44"/>
    <p:sldId id="274" r:id="rId45"/>
    <p:sldId id="275" r:id="rId46"/>
    <p:sldId id="276" r:id="rId47"/>
    <p:sldId id="388" r:id="rId48"/>
    <p:sldId id="538" r:id="rId49"/>
    <p:sldId id="799" r:id="rId50"/>
    <p:sldId id="1632" r:id="rId51"/>
    <p:sldId id="547" r:id="rId52"/>
    <p:sldId id="794" r:id="rId53"/>
    <p:sldId id="552" r:id="rId54"/>
    <p:sldId id="549" r:id="rId55"/>
    <p:sldId id="548" r:id="rId56"/>
    <p:sldId id="493" r:id="rId57"/>
    <p:sldId id="543" r:id="rId58"/>
    <p:sldId id="542" r:id="rId59"/>
    <p:sldId id="537" r:id="rId60"/>
    <p:sldId id="522" r:id="rId61"/>
    <p:sldId id="523" r:id="rId62"/>
    <p:sldId id="795" r:id="rId63"/>
    <p:sldId id="796" r:id="rId64"/>
    <p:sldId id="508" r:id="rId65"/>
    <p:sldId id="510" r:id="rId66"/>
    <p:sldId id="524" r:id="rId67"/>
    <p:sldId id="491" r:id="rId68"/>
    <p:sldId id="507" r:id="rId69"/>
    <p:sldId id="498" r:id="rId70"/>
    <p:sldId id="416" r:id="rId71"/>
    <p:sldId id="440" r:id="rId72"/>
    <p:sldId id="556" r:id="rId73"/>
    <p:sldId id="431" r:id="rId74"/>
    <p:sldId id="430" r:id="rId75"/>
    <p:sldId id="439" r:id="rId76"/>
    <p:sldId id="557" r:id="rId77"/>
    <p:sldId id="403" r:id="rId78"/>
    <p:sldId id="465" r:id="rId79"/>
    <p:sldId id="494" r:id="rId80"/>
    <p:sldId id="460" r:id="rId81"/>
    <p:sldId id="461" r:id="rId82"/>
    <p:sldId id="462" r:id="rId83"/>
    <p:sldId id="463" r:id="rId84"/>
    <p:sldId id="404" r:id="rId85"/>
    <p:sldId id="405" r:id="rId86"/>
    <p:sldId id="406" r:id="rId87"/>
    <p:sldId id="272" r:id="rId88"/>
    <p:sldId id="1626" r:id="rId89"/>
    <p:sldId id="408" r:id="rId90"/>
    <p:sldId id="457" r:id="rId91"/>
    <p:sldId id="413" r:id="rId92"/>
    <p:sldId id="415" r:id="rId93"/>
    <p:sldId id="451" r:id="rId94"/>
    <p:sldId id="452" r:id="rId95"/>
    <p:sldId id="453" r:id="rId96"/>
    <p:sldId id="496" r:id="rId97"/>
    <p:sldId id="421" r:id="rId98"/>
    <p:sldId id="422" r:id="rId99"/>
    <p:sldId id="418" r:id="rId100"/>
    <p:sldId id="410" r:id="rId101"/>
    <p:sldId id="454" r:id="rId102"/>
    <p:sldId id="411" r:id="rId103"/>
    <p:sldId id="412" r:id="rId104"/>
    <p:sldId id="470" r:id="rId105"/>
    <p:sldId id="558" r:id="rId106"/>
    <p:sldId id="425" r:id="rId107"/>
    <p:sldId id="532" r:id="rId108"/>
    <p:sldId id="790" r:id="rId109"/>
    <p:sldId id="435" r:id="rId110"/>
    <p:sldId id="426" r:id="rId111"/>
    <p:sldId id="1627" r:id="rId112"/>
    <p:sldId id="455" r:id="rId113"/>
    <p:sldId id="797" r:id="rId114"/>
    <p:sldId id="791" r:id="rId115"/>
    <p:sldId id="456" r:id="rId116"/>
    <p:sldId id="792" r:id="rId117"/>
    <p:sldId id="419" r:id="rId118"/>
    <p:sldId id="420" r:id="rId119"/>
    <p:sldId id="464" r:id="rId120"/>
    <p:sldId id="550" r:id="rId121"/>
    <p:sldId id="551" r:id="rId122"/>
    <p:sldId id="504" r:id="rId1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75"/>
    <p:restoredTop sz="86418"/>
  </p:normalViewPr>
  <p:slideViewPr>
    <p:cSldViewPr>
      <p:cViewPr varScale="1">
        <p:scale>
          <a:sx n="112" d="100"/>
          <a:sy n="112" d="100"/>
        </p:scale>
        <p:origin x="1712"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71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E8B482B-5213-6046-A73A-2A1605314DF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26627" name="Rectangle 3">
            <a:extLst>
              <a:ext uri="{FF2B5EF4-FFF2-40B4-BE49-F238E27FC236}">
                <a16:creationId xmlns:a16="http://schemas.microsoft.com/office/drawing/2014/main" id="{05D52995-A369-3F4C-963A-3A5BFE7A55C9}"/>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26628" name="Rectangle 4">
            <a:extLst>
              <a:ext uri="{FF2B5EF4-FFF2-40B4-BE49-F238E27FC236}">
                <a16:creationId xmlns:a16="http://schemas.microsoft.com/office/drawing/2014/main" id="{27D15B30-EDF6-2945-82C7-916AB4962EB6}"/>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26629" name="Rectangle 5">
            <a:extLst>
              <a:ext uri="{FF2B5EF4-FFF2-40B4-BE49-F238E27FC236}">
                <a16:creationId xmlns:a16="http://schemas.microsoft.com/office/drawing/2014/main" id="{0D541FBA-3A83-3347-A0EC-C34D3D97EFB7}"/>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9C14137-B389-DA47-BAE2-63BD1F8FCEA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9630661-669F-0945-B845-37486E8E08C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280579" name="Rectangle 3">
            <a:extLst>
              <a:ext uri="{FF2B5EF4-FFF2-40B4-BE49-F238E27FC236}">
                <a16:creationId xmlns:a16="http://schemas.microsoft.com/office/drawing/2014/main" id="{BD846EB7-0A78-3740-BBFA-429A402ACAC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065870DD-7F78-ED72-748C-A95D75D4D9A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81" name="Rectangle 5">
            <a:extLst>
              <a:ext uri="{FF2B5EF4-FFF2-40B4-BE49-F238E27FC236}">
                <a16:creationId xmlns:a16="http://schemas.microsoft.com/office/drawing/2014/main" id="{4276924A-5F9B-FE48-9E45-3854EC9E221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0582" name="Rectangle 6">
            <a:extLst>
              <a:ext uri="{FF2B5EF4-FFF2-40B4-BE49-F238E27FC236}">
                <a16:creationId xmlns:a16="http://schemas.microsoft.com/office/drawing/2014/main" id="{272E5588-55FD-7845-811C-E7A2FA10950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280583" name="Rectangle 7">
            <a:extLst>
              <a:ext uri="{FF2B5EF4-FFF2-40B4-BE49-F238E27FC236}">
                <a16:creationId xmlns:a16="http://schemas.microsoft.com/office/drawing/2014/main" id="{AE51E3F8-41E5-1943-9034-B9B1D5037273}"/>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4E96617-4051-F04A-9F58-256D8121E9F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4F08ACA5-A9FB-D1F9-BE1D-D5C21A719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8B94AF7-36C1-4A4E-ADCD-27BFA5789AE3}" type="slidenum">
              <a:rPr lang="en-US" altLang="en-US" sz="1200"/>
              <a:pPr/>
              <a:t>1</a:t>
            </a:fld>
            <a:endParaRPr lang="en-US" altLang="en-US" sz="1200"/>
          </a:p>
        </p:txBody>
      </p:sp>
      <p:sp>
        <p:nvSpPr>
          <p:cNvPr id="18434" name="Rectangle 2">
            <a:extLst>
              <a:ext uri="{FF2B5EF4-FFF2-40B4-BE49-F238E27FC236}">
                <a16:creationId xmlns:a16="http://schemas.microsoft.com/office/drawing/2014/main" id="{C1229B5D-4C74-FFEF-79E5-7D775E023DF1}"/>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0D1518A1-B63D-A8EE-BCCE-94FBD1021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7F50C37D-239F-FD8D-0626-7D55A45B6D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9788380-AEB8-D940-8D0B-9D87E4AA2035}" type="slidenum">
              <a:rPr lang="en-US" altLang="en-US" sz="1200"/>
              <a:pPr/>
              <a:t>15</a:t>
            </a:fld>
            <a:endParaRPr lang="en-US" altLang="en-US" sz="1200"/>
          </a:p>
        </p:txBody>
      </p:sp>
      <p:sp>
        <p:nvSpPr>
          <p:cNvPr id="38914" name="Rectangle 2">
            <a:extLst>
              <a:ext uri="{FF2B5EF4-FFF2-40B4-BE49-F238E27FC236}">
                <a16:creationId xmlns:a16="http://schemas.microsoft.com/office/drawing/2014/main" id="{53D425D5-2CB8-1AFA-64B0-E284CD9BBA7D}"/>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4A528AFB-B1FB-6F2E-CB31-6876AB55E5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5FDC9DAA-4D14-5122-BC03-2C39063C8D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A513DBD-4498-CB48-95E5-DCD6530C8198}" type="slidenum">
              <a:rPr lang="en-US" altLang="en-US" sz="1200"/>
              <a:pPr/>
              <a:t>16</a:t>
            </a:fld>
            <a:endParaRPr lang="en-US" altLang="en-US" sz="1200"/>
          </a:p>
        </p:txBody>
      </p:sp>
      <p:sp>
        <p:nvSpPr>
          <p:cNvPr id="40962" name="Rectangle 2">
            <a:extLst>
              <a:ext uri="{FF2B5EF4-FFF2-40B4-BE49-F238E27FC236}">
                <a16:creationId xmlns:a16="http://schemas.microsoft.com/office/drawing/2014/main" id="{74C33CCE-66C8-CF95-0636-F8D1791D31B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BDA5D7F3-707D-8998-CADA-64AF81130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0807DA6-A63B-F959-901A-A547414186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983C46-512D-C149-ABA7-9791519978D4}" type="slidenum">
              <a:rPr lang="en-US" altLang="en-US" sz="1200"/>
              <a:pPr/>
              <a:t>17</a:t>
            </a:fld>
            <a:endParaRPr lang="en-US" altLang="en-US" sz="1200"/>
          </a:p>
        </p:txBody>
      </p:sp>
      <p:sp>
        <p:nvSpPr>
          <p:cNvPr id="43010" name="Rectangle 2">
            <a:extLst>
              <a:ext uri="{FF2B5EF4-FFF2-40B4-BE49-F238E27FC236}">
                <a16:creationId xmlns:a16="http://schemas.microsoft.com/office/drawing/2014/main" id="{D13B9EAB-B182-AD19-D264-2817F4B13456}"/>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47827971-C147-6353-9B8B-4C6D96E34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A5FEBD5-527C-7F91-E833-F2116DEFF7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E7C987-47B9-0948-A664-189AB82B776C}" type="slidenum">
              <a:rPr lang="en-US" altLang="en-US" sz="1200"/>
              <a:pPr/>
              <a:t>18</a:t>
            </a:fld>
            <a:endParaRPr lang="en-US" altLang="en-US" sz="1200"/>
          </a:p>
        </p:txBody>
      </p:sp>
      <p:sp>
        <p:nvSpPr>
          <p:cNvPr id="45058" name="Rectangle 2">
            <a:extLst>
              <a:ext uri="{FF2B5EF4-FFF2-40B4-BE49-F238E27FC236}">
                <a16:creationId xmlns:a16="http://schemas.microsoft.com/office/drawing/2014/main" id="{C04F806B-C75C-9677-A8AC-E337F17023D4}"/>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65B10255-0C88-2792-22B8-38037EE846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C9784ECC-AE69-B3D6-DCA3-31498AA14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0854FB8-C491-B643-9884-BB4B1F3674FF}" type="slidenum">
              <a:rPr lang="en-US" altLang="en-US" sz="1200"/>
              <a:pPr/>
              <a:t>19</a:t>
            </a:fld>
            <a:endParaRPr lang="en-US" altLang="en-US" sz="1200"/>
          </a:p>
        </p:txBody>
      </p:sp>
      <p:sp>
        <p:nvSpPr>
          <p:cNvPr id="47106" name="Rectangle 2">
            <a:extLst>
              <a:ext uri="{FF2B5EF4-FFF2-40B4-BE49-F238E27FC236}">
                <a16:creationId xmlns:a16="http://schemas.microsoft.com/office/drawing/2014/main" id="{9A490AFB-A1AE-8924-1F80-CD80B37817D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DA5382FB-BE79-C8F4-80DD-3FD0CF7C92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D7FAB134-C3E1-A94E-93BD-F664948E95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1137859-4E73-1344-9843-8276CCDF56B9}" type="slidenum">
              <a:rPr lang="en-US" altLang="en-US" sz="1200"/>
              <a:pPr/>
              <a:t>20</a:t>
            </a:fld>
            <a:endParaRPr lang="en-US" altLang="en-US" sz="1200"/>
          </a:p>
        </p:txBody>
      </p:sp>
      <p:sp>
        <p:nvSpPr>
          <p:cNvPr id="49154" name="Rectangle 2">
            <a:extLst>
              <a:ext uri="{FF2B5EF4-FFF2-40B4-BE49-F238E27FC236}">
                <a16:creationId xmlns:a16="http://schemas.microsoft.com/office/drawing/2014/main" id="{84C8CA37-5E3C-7983-BC25-4C5AE45DE630}"/>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FC2FCB4E-DDD3-A937-FC75-D96186042D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8FC2C444-1B07-BD1C-F036-BECF8BE62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D85E731-266E-FA45-A3AE-1E2C48F6D376}" type="slidenum">
              <a:rPr lang="en-US" altLang="en-US" sz="1200"/>
              <a:pPr/>
              <a:t>21</a:t>
            </a:fld>
            <a:endParaRPr lang="en-US" altLang="en-US" sz="1200"/>
          </a:p>
        </p:txBody>
      </p:sp>
      <p:sp>
        <p:nvSpPr>
          <p:cNvPr id="51202" name="Rectangle 2">
            <a:extLst>
              <a:ext uri="{FF2B5EF4-FFF2-40B4-BE49-F238E27FC236}">
                <a16:creationId xmlns:a16="http://schemas.microsoft.com/office/drawing/2014/main" id="{40628CC5-2C7D-1EFF-E8BA-031645A5EF6A}"/>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7949D44-5444-F590-3204-C2CE5E804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FF8B648-F004-2C68-BFFE-88638814B2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074F14D-491C-9044-AB57-C22CD6B0A1A1}" type="slidenum">
              <a:rPr lang="en-US" altLang="en-US" sz="1200"/>
              <a:pPr/>
              <a:t>22</a:t>
            </a:fld>
            <a:endParaRPr lang="en-US" altLang="en-US" sz="1200"/>
          </a:p>
        </p:txBody>
      </p:sp>
      <p:sp>
        <p:nvSpPr>
          <p:cNvPr id="53250" name="Rectangle 2">
            <a:extLst>
              <a:ext uri="{FF2B5EF4-FFF2-40B4-BE49-F238E27FC236}">
                <a16:creationId xmlns:a16="http://schemas.microsoft.com/office/drawing/2014/main" id="{8726E5F9-0EB3-3A23-1E29-6E772174B54B}"/>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B85BE2AB-ED9E-1E91-A1E1-87A4AF4A9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DE5A229-E3DC-6661-29E8-D4266AAAE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AF0C94-E22A-1C44-B2C1-96095D2AAE2C}" type="slidenum">
              <a:rPr lang="en-US" altLang="en-US" sz="1200"/>
              <a:pPr/>
              <a:t>24</a:t>
            </a:fld>
            <a:endParaRPr lang="en-US" altLang="en-US" sz="1200"/>
          </a:p>
        </p:txBody>
      </p:sp>
      <p:sp>
        <p:nvSpPr>
          <p:cNvPr id="56322" name="Rectangle 2">
            <a:extLst>
              <a:ext uri="{FF2B5EF4-FFF2-40B4-BE49-F238E27FC236}">
                <a16:creationId xmlns:a16="http://schemas.microsoft.com/office/drawing/2014/main" id="{70CAA993-241D-AE7F-7817-8B3134DD039A}"/>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25E364F7-D2E2-8E7F-59C9-280CA5FD27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8BA085B0-5D07-8632-9B87-989A7F44A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6DA9B60-0B8E-8040-82B2-29646ED42E3F}" type="slidenum">
              <a:rPr lang="en-US" altLang="en-US" sz="1200"/>
              <a:pPr/>
              <a:t>25</a:t>
            </a:fld>
            <a:endParaRPr lang="en-US" altLang="en-US" sz="1200"/>
          </a:p>
        </p:txBody>
      </p:sp>
      <p:sp>
        <p:nvSpPr>
          <p:cNvPr id="58370" name="Rectangle 2">
            <a:extLst>
              <a:ext uri="{FF2B5EF4-FFF2-40B4-BE49-F238E27FC236}">
                <a16:creationId xmlns:a16="http://schemas.microsoft.com/office/drawing/2014/main" id="{EB56CB6B-BF8A-6D9E-08B6-FE58A795025F}"/>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198AAEF0-868E-BC48-188C-9BCC3AEC0E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2DA35A18-7EE2-CA59-434C-6645FEF6AE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82DE8B-F638-444D-BA63-B41AA030B203}" type="slidenum">
              <a:rPr lang="en-US" altLang="en-US" sz="1200"/>
              <a:pPr/>
              <a:t>2</a:t>
            </a:fld>
            <a:endParaRPr lang="en-US" altLang="en-US" sz="1200"/>
          </a:p>
        </p:txBody>
      </p:sp>
      <p:sp>
        <p:nvSpPr>
          <p:cNvPr id="20482" name="Rectangle 2">
            <a:extLst>
              <a:ext uri="{FF2B5EF4-FFF2-40B4-BE49-F238E27FC236}">
                <a16:creationId xmlns:a16="http://schemas.microsoft.com/office/drawing/2014/main" id="{AEE39C2C-544B-011A-EAF8-8A7E6235F3F1}"/>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8DDE388-253E-6FDF-4EB1-79A274B4F0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1ACD7CD3-6EAE-1E20-DBF6-764E20571E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008ACEE-DABE-D544-BB33-7A88CDBDF03B}" type="slidenum">
              <a:rPr lang="en-US" altLang="en-US" sz="1200"/>
              <a:pPr/>
              <a:t>26</a:t>
            </a:fld>
            <a:endParaRPr lang="en-US" altLang="en-US" sz="1200"/>
          </a:p>
        </p:txBody>
      </p:sp>
      <p:sp>
        <p:nvSpPr>
          <p:cNvPr id="60418" name="Rectangle 2">
            <a:extLst>
              <a:ext uri="{FF2B5EF4-FFF2-40B4-BE49-F238E27FC236}">
                <a16:creationId xmlns:a16="http://schemas.microsoft.com/office/drawing/2014/main" id="{B8C88DEC-6543-C01F-7718-60ED93D3DE0E}"/>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691AFAFA-9C68-7E38-8702-3917B702C9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C2F64E69-68F9-10ED-21B4-889346F5C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7E2A89C-2471-9B49-85E2-D72AC13098A6}" type="slidenum">
              <a:rPr lang="en-US" altLang="en-US" sz="1200"/>
              <a:pPr/>
              <a:t>27</a:t>
            </a:fld>
            <a:endParaRPr lang="en-US" altLang="en-US" sz="1200"/>
          </a:p>
        </p:txBody>
      </p:sp>
      <p:sp>
        <p:nvSpPr>
          <p:cNvPr id="62466" name="Rectangle 2">
            <a:extLst>
              <a:ext uri="{FF2B5EF4-FFF2-40B4-BE49-F238E27FC236}">
                <a16:creationId xmlns:a16="http://schemas.microsoft.com/office/drawing/2014/main" id="{2D73685D-0D4B-335A-91BC-0C6E59612ADB}"/>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DAA255E7-E63B-ED75-47D2-21D899089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D6F7489-0911-3229-1940-3EE7F7878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8EC117A-9949-B846-A81C-4B43F568573B}" type="slidenum">
              <a:rPr lang="en-US" altLang="en-US" sz="1200"/>
              <a:pPr/>
              <a:t>28</a:t>
            </a:fld>
            <a:endParaRPr lang="en-US" altLang="en-US" sz="1200"/>
          </a:p>
        </p:txBody>
      </p:sp>
      <p:sp>
        <p:nvSpPr>
          <p:cNvPr id="64514" name="Rectangle 2">
            <a:extLst>
              <a:ext uri="{FF2B5EF4-FFF2-40B4-BE49-F238E27FC236}">
                <a16:creationId xmlns:a16="http://schemas.microsoft.com/office/drawing/2014/main" id="{1022FB9F-8BF0-C18F-CBD1-E1D9191E8D43}"/>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3CDEB7C4-BCC4-9A10-6201-FB36CC67D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A6F9964-D23A-5E2A-AA3D-F241528811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AEF7BC5-4BEF-2E4D-8DEF-8A96D7B5CB38}" type="slidenum">
              <a:rPr lang="en-US" altLang="en-US" sz="1200"/>
              <a:pPr/>
              <a:t>29</a:t>
            </a:fld>
            <a:endParaRPr lang="en-US" altLang="en-US" sz="1200"/>
          </a:p>
        </p:txBody>
      </p:sp>
      <p:sp>
        <p:nvSpPr>
          <p:cNvPr id="66562" name="Rectangle 2">
            <a:extLst>
              <a:ext uri="{FF2B5EF4-FFF2-40B4-BE49-F238E27FC236}">
                <a16:creationId xmlns:a16="http://schemas.microsoft.com/office/drawing/2014/main" id="{B3BAD8BF-77AF-652D-5B92-74116C8E8E70}"/>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9414294-ACB1-BF7C-7A38-DFFF537BC1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F8715F3-FFF4-4F85-ED50-73BC89498D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E1F1797-A324-5347-A34E-749AC80839F8}" type="slidenum">
              <a:rPr lang="en-US" altLang="en-US" sz="1200"/>
              <a:pPr/>
              <a:t>30</a:t>
            </a:fld>
            <a:endParaRPr lang="en-US" altLang="en-US" sz="1200"/>
          </a:p>
        </p:txBody>
      </p:sp>
      <p:sp>
        <p:nvSpPr>
          <p:cNvPr id="68610" name="Rectangle 2">
            <a:extLst>
              <a:ext uri="{FF2B5EF4-FFF2-40B4-BE49-F238E27FC236}">
                <a16:creationId xmlns:a16="http://schemas.microsoft.com/office/drawing/2014/main" id="{DFB54E48-5AF2-03D8-3F6F-7888C658200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6807894-2F4F-E317-F8E9-E50A73E386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1775E14D-06D8-E0DF-C23A-FFA0FF92BD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1284BC5-70C2-E44A-82C5-B5258E51DF91}" type="slidenum">
              <a:rPr lang="en-GB" altLang="en-US" sz="1200"/>
              <a:pPr/>
              <a:t>32</a:t>
            </a:fld>
            <a:endParaRPr lang="en-GB" altLang="en-US" sz="1200"/>
          </a:p>
        </p:txBody>
      </p:sp>
      <p:sp>
        <p:nvSpPr>
          <p:cNvPr id="71682" name="Rectangle 2">
            <a:extLst>
              <a:ext uri="{FF2B5EF4-FFF2-40B4-BE49-F238E27FC236}">
                <a16:creationId xmlns:a16="http://schemas.microsoft.com/office/drawing/2014/main" id="{367BFA7F-468D-C496-0160-20109640D6F8}"/>
              </a:ext>
            </a:extLst>
          </p:cNvPr>
          <p:cNvSpPr>
            <a:spLocks noGrp="1" noRot="1" noChangeAspect="1" noChangeArrowheads="1" noTextEdit="1"/>
          </p:cNvSpPr>
          <p:nvPr>
            <p:ph type="sldImg"/>
          </p:nvPr>
        </p:nvSpPr>
        <p:spPr>
          <a:xfrm>
            <a:off x="1150938" y="685800"/>
            <a:ext cx="4556125" cy="3417888"/>
          </a:xfrm>
          <a:ln/>
        </p:spPr>
      </p:sp>
      <p:sp>
        <p:nvSpPr>
          <p:cNvPr id="71683" name="Rectangle 3">
            <a:extLst>
              <a:ext uri="{FF2B5EF4-FFF2-40B4-BE49-F238E27FC236}">
                <a16:creationId xmlns:a16="http://schemas.microsoft.com/office/drawing/2014/main" id="{9A81C43F-7BED-6A3B-B1AD-F57CD9F0C23D}"/>
              </a:ext>
            </a:extLst>
          </p:cNvPr>
          <p:cNvSpPr>
            <a:spLocks noGrp="1" noChangeArrowheads="1"/>
          </p:cNvSpPr>
          <p:nvPr>
            <p:ph type="body" idx="1"/>
          </p:nvPr>
        </p:nvSpPr>
        <p:spPr>
          <a:xfrm>
            <a:off x="915988" y="4330700"/>
            <a:ext cx="5026025" cy="410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Times New Roman" panose="02020603050405020304" pitchFamily="18" charset="0"/>
                <a:ea typeface="ＭＳ Ｐゴシック" panose="020B0600070205080204" pitchFamily="34" charset="-128"/>
              </a:rPr>
              <a:t>Read this quote if there is time.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EF42E8E3-9B54-047C-AEE4-2777E7D1EC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9F8495E-289E-5F42-9E31-C2144CF2C737}" type="slidenum">
              <a:rPr lang="en-US" altLang="en-US" sz="1200"/>
              <a:pPr/>
              <a:t>38</a:t>
            </a:fld>
            <a:endParaRPr lang="en-US" altLang="en-US" sz="1200"/>
          </a:p>
        </p:txBody>
      </p:sp>
      <p:sp>
        <p:nvSpPr>
          <p:cNvPr id="78850" name="Rectangle 2">
            <a:extLst>
              <a:ext uri="{FF2B5EF4-FFF2-40B4-BE49-F238E27FC236}">
                <a16:creationId xmlns:a16="http://schemas.microsoft.com/office/drawing/2014/main" id="{9B51BA5E-10B9-0263-61F2-445084CDE67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63CB2596-6433-1F82-E806-E0143C3A35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92F7612-8BC9-1938-7EB2-3F8A985D61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9D81E00-474B-7444-A67A-7FFAC6DEBB40}" type="slidenum">
              <a:rPr lang="en-US" altLang="en-US" sz="1200"/>
              <a:pPr/>
              <a:t>39</a:t>
            </a:fld>
            <a:endParaRPr lang="en-US" altLang="en-US" sz="1200"/>
          </a:p>
        </p:txBody>
      </p:sp>
      <p:sp>
        <p:nvSpPr>
          <p:cNvPr id="80898" name="Rectangle 2">
            <a:extLst>
              <a:ext uri="{FF2B5EF4-FFF2-40B4-BE49-F238E27FC236}">
                <a16:creationId xmlns:a16="http://schemas.microsoft.com/office/drawing/2014/main" id="{FC61C80E-54D4-F08A-D8E8-B83B1CF4C19C}"/>
              </a:ext>
            </a:extLst>
          </p:cNvPr>
          <p:cNvSpPr>
            <a:spLocks noGrp="1" noRot="1" noChangeAspect="1" noChangeArrowheads="1" noTextEdit="1"/>
          </p:cNvSpPr>
          <p:nvPr>
            <p:ph type="sldImg"/>
          </p:nvPr>
        </p:nvSpPr>
        <p:spPr>
          <a:xfrm>
            <a:off x="1165225" y="704850"/>
            <a:ext cx="4527550" cy="3395663"/>
          </a:xfrm>
          <a:ln/>
        </p:spPr>
      </p:sp>
      <p:sp>
        <p:nvSpPr>
          <p:cNvPr id="80899" name="Rectangle 3">
            <a:extLst>
              <a:ext uri="{FF2B5EF4-FFF2-40B4-BE49-F238E27FC236}">
                <a16:creationId xmlns:a16="http://schemas.microsoft.com/office/drawing/2014/main" id="{45E1BFCE-2467-37CA-4454-EF20C17ABA7F}"/>
              </a:ext>
            </a:extLst>
          </p:cNvPr>
          <p:cNvSpPr>
            <a:spLocks noGrp="1" noChangeArrowheads="1"/>
          </p:cNvSpPr>
          <p:nvPr>
            <p:ph type="body" idx="1"/>
          </p:nvPr>
        </p:nvSpPr>
        <p:spPr>
          <a:xfrm>
            <a:off x="914400" y="4340225"/>
            <a:ext cx="50292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22FF759C-088B-3068-1081-F9A284F4A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3CE876A-9D9F-D842-BB4B-C9323A8F6938}" type="slidenum">
              <a:rPr lang="en-US" altLang="en-US" sz="1200"/>
              <a:pPr/>
              <a:t>40</a:t>
            </a:fld>
            <a:endParaRPr lang="en-US" altLang="en-US" sz="1200"/>
          </a:p>
        </p:txBody>
      </p:sp>
      <p:sp>
        <p:nvSpPr>
          <p:cNvPr id="82946" name="Rectangle 2">
            <a:extLst>
              <a:ext uri="{FF2B5EF4-FFF2-40B4-BE49-F238E27FC236}">
                <a16:creationId xmlns:a16="http://schemas.microsoft.com/office/drawing/2014/main" id="{641A7D9D-EA15-8601-7AD0-C0425715EFD4}"/>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2BD3147-7CBD-B9A7-21E6-A3C993555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EE9F7C1A-55DF-D477-706F-6044F96E3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4720C28-3070-2F49-9801-42CF6628023E}" type="slidenum">
              <a:rPr lang="en-US" altLang="en-US"/>
              <a:pPr eaLnBrk="1" hangingPunct="1">
                <a:spcBef>
                  <a:spcPct val="0"/>
                </a:spcBef>
              </a:pPr>
              <a:t>47</a:t>
            </a:fld>
            <a:endParaRPr lang="en-US" altLang="en-US"/>
          </a:p>
        </p:txBody>
      </p:sp>
      <p:sp>
        <p:nvSpPr>
          <p:cNvPr id="84994" name="Rectangle 2">
            <a:extLst>
              <a:ext uri="{FF2B5EF4-FFF2-40B4-BE49-F238E27FC236}">
                <a16:creationId xmlns:a16="http://schemas.microsoft.com/office/drawing/2014/main" id="{8F65A6A3-53BE-3612-C345-B453FAAD760D}"/>
              </a:ext>
            </a:extLst>
          </p:cNvPr>
          <p:cNvSpPr>
            <a:spLocks noGrp="1" noRot="1" noChangeAspect="1" noChangeArrowheads="1" noTextEdit="1"/>
          </p:cNvSpPr>
          <p:nvPr>
            <p:ph type="sldImg"/>
          </p:nvPr>
        </p:nvSpPr>
        <p:spPr>
          <a:solidFill>
            <a:srgbClr val="FFFFFF"/>
          </a:solidFill>
          <a:ln/>
        </p:spPr>
      </p:sp>
      <p:sp>
        <p:nvSpPr>
          <p:cNvPr id="84995" name="Rectangle 3">
            <a:extLst>
              <a:ext uri="{FF2B5EF4-FFF2-40B4-BE49-F238E27FC236}">
                <a16:creationId xmlns:a16="http://schemas.microsoft.com/office/drawing/2014/main" id="{368FE3C7-A8B4-B678-C157-456F543D503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D83CB64F-1A96-F3AB-BD81-E88139660D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6D48DBA-C1CB-944D-BB5C-0894882DFA2D}" type="slidenum">
              <a:rPr lang="en-US" altLang="en-US" sz="1200"/>
              <a:pPr/>
              <a:t>6</a:t>
            </a:fld>
            <a:endParaRPr lang="en-US" altLang="en-US" sz="1200"/>
          </a:p>
        </p:txBody>
      </p:sp>
      <p:sp>
        <p:nvSpPr>
          <p:cNvPr id="22530" name="Rectangle 2">
            <a:extLst>
              <a:ext uri="{FF2B5EF4-FFF2-40B4-BE49-F238E27FC236}">
                <a16:creationId xmlns:a16="http://schemas.microsoft.com/office/drawing/2014/main" id="{E6B954C1-68FD-4191-EA54-2476284C5E46}"/>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E3C8A481-5C75-B326-C12C-768462E8B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30104876-EDCB-C2F0-24AD-1A9A8F1AF6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F2D40A6-705D-E445-840F-124BE3B89352}" type="slidenum">
              <a:rPr lang="en-US" altLang="en-US" sz="1200"/>
              <a:pPr/>
              <a:t>48</a:t>
            </a:fld>
            <a:endParaRPr lang="en-US" altLang="en-US" sz="1200"/>
          </a:p>
        </p:txBody>
      </p:sp>
      <p:sp>
        <p:nvSpPr>
          <p:cNvPr id="87042" name="Rectangle 2">
            <a:extLst>
              <a:ext uri="{FF2B5EF4-FFF2-40B4-BE49-F238E27FC236}">
                <a16:creationId xmlns:a16="http://schemas.microsoft.com/office/drawing/2014/main" id="{F268A125-057F-5690-41EE-8280E6A07FC5}"/>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6B6D774D-F51B-F55A-DD67-051AA10C13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61DF5D11-C19D-E93C-EA61-ED3E42D7C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3FAA0D9-74C8-9943-ACA1-47340790145D}" type="slidenum">
              <a:rPr lang="en-US" altLang="en-US" sz="1200"/>
              <a:pPr/>
              <a:t>49</a:t>
            </a:fld>
            <a:endParaRPr lang="en-US" altLang="en-US" sz="1200"/>
          </a:p>
        </p:txBody>
      </p:sp>
      <p:sp>
        <p:nvSpPr>
          <p:cNvPr id="89090" name="Rectangle 2">
            <a:extLst>
              <a:ext uri="{FF2B5EF4-FFF2-40B4-BE49-F238E27FC236}">
                <a16:creationId xmlns:a16="http://schemas.microsoft.com/office/drawing/2014/main" id="{E46EF7CC-A935-124D-A59B-C1796D24699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908A1E36-0618-E6D3-C7BF-C9F0B3997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61DF5D11-C19D-E93C-EA61-ED3E42D7C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3FAA0D9-74C8-9943-ACA1-47340790145D}" type="slidenum">
              <a:rPr lang="en-US" altLang="en-US" sz="1200"/>
              <a:pPr/>
              <a:t>50</a:t>
            </a:fld>
            <a:endParaRPr lang="en-US" altLang="en-US" sz="1200"/>
          </a:p>
        </p:txBody>
      </p:sp>
      <p:sp>
        <p:nvSpPr>
          <p:cNvPr id="89090" name="Rectangle 2">
            <a:extLst>
              <a:ext uri="{FF2B5EF4-FFF2-40B4-BE49-F238E27FC236}">
                <a16:creationId xmlns:a16="http://schemas.microsoft.com/office/drawing/2014/main" id="{E46EF7CC-A935-124D-A59B-C1796D246996}"/>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908A1E36-0618-E6D3-C7BF-C9F0B3997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72263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CF73AA01-8D97-3ECD-3CC8-7D161D89AB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97372F4-098B-E047-A644-7AB0E717C7AC}" type="slidenum">
              <a:rPr lang="en-US" altLang="en-US" sz="1200"/>
              <a:pPr/>
              <a:t>51</a:t>
            </a:fld>
            <a:endParaRPr lang="en-US" altLang="en-US" sz="1200"/>
          </a:p>
        </p:txBody>
      </p:sp>
      <p:sp>
        <p:nvSpPr>
          <p:cNvPr id="91138" name="Rectangle 2">
            <a:extLst>
              <a:ext uri="{FF2B5EF4-FFF2-40B4-BE49-F238E27FC236}">
                <a16:creationId xmlns:a16="http://schemas.microsoft.com/office/drawing/2014/main" id="{96053E73-186A-D23A-3E13-09BBCEF775BA}"/>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E51C0963-4978-7658-035B-67290C620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6E43DFE3-088D-5F90-F0A6-3D9F8B03F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C7C8C7F-9B8F-1143-9C91-C3FA5C58050B}" type="slidenum">
              <a:rPr lang="en-US" altLang="en-US" sz="1200"/>
              <a:pPr/>
              <a:t>52</a:t>
            </a:fld>
            <a:endParaRPr lang="en-US" altLang="en-US" sz="1200"/>
          </a:p>
        </p:txBody>
      </p:sp>
      <p:sp>
        <p:nvSpPr>
          <p:cNvPr id="93186" name="Rectangle 2">
            <a:extLst>
              <a:ext uri="{FF2B5EF4-FFF2-40B4-BE49-F238E27FC236}">
                <a16:creationId xmlns:a16="http://schemas.microsoft.com/office/drawing/2014/main" id="{09F56564-B001-A746-4189-E7740CE34D0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D0262336-25C1-1453-0335-39D1648B9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97528D63-2118-2248-700D-1571710C9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15AEEBD-3386-B243-8493-76F47C374FFE}" type="slidenum">
              <a:rPr lang="en-US" altLang="en-US" sz="1200"/>
              <a:pPr/>
              <a:t>53</a:t>
            </a:fld>
            <a:endParaRPr lang="en-US" altLang="en-US" sz="1200"/>
          </a:p>
        </p:txBody>
      </p:sp>
      <p:sp>
        <p:nvSpPr>
          <p:cNvPr id="95234" name="Rectangle 2">
            <a:extLst>
              <a:ext uri="{FF2B5EF4-FFF2-40B4-BE49-F238E27FC236}">
                <a16:creationId xmlns:a16="http://schemas.microsoft.com/office/drawing/2014/main" id="{B57F4926-F1E9-CA53-03EF-0E6BA704C62B}"/>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BA1FC407-2444-D3FA-F1F1-896CE91D8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8FE1F856-FAA0-1769-26D8-1C18BB989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96C36D0-9668-864E-8AE3-2C528059D89B}" type="slidenum">
              <a:rPr lang="en-US" altLang="en-US" sz="1200"/>
              <a:pPr/>
              <a:t>54</a:t>
            </a:fld>
            <a:endParaRPr lang="en-US" altLang="en-US" sz="1200"/>
          </a:p>
        </p:txBody>
      </p:sp>
      <p:sp>
        <p:nvSpPr>
          <p:cNvPr id="97282" name="Rectangle 2">
            <a:extLst>
              <a:ext uri="{FF2B5EF4-FFF2-40B4-BE49-F238E27FC236}">
                <a16:creationId xmlns:a16="http://schemas.microsoft.com/office/drawing/2014/main" id="{23A6E329-F7EB-232E-D1BC-B2CB965249A4}"/>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C7027D64-399C-0106-5018-3DAECFF0B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F1BC0EA-84B4-7A1E-44E8-79057B2823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471522-2334-434C-8075-5702F9BE72DA}" type="slidenum">
              <a:rPr lang="en-US" altLang="en-US" sz="1200"/>
              <a:pPr/>
              <a:t>55</a:t>
            </a:fld>
            <a:endParaRPr lang="en-US" altLang="en-US" sz="1200"/>
          </a:p>
        </p:txBody>
      </p:sp>
      <p:sp>
        <p:nvSpPr>
          <p:cNvPr id="99330" name="Rectangle 2">
            <a:extLst>
              <a:ext uri="{FF2B5EF4-FFF2-40B4-BE49-F238E27FC236}">
                <a16:creationId xmlns:a16="http://schemas.microsoft.com/office/drawing/2014/main" id="{B7FD26D2-8F38-BF08-FEF6-A2AADE9BDB93}"/>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1932A2EA-2312-BB10-F1C1-2F0A03BAB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40E8161D-4FA8-AA1D-4EC4-8C86C9D7F5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FCCA9ED-9E0D-0347-82D6-C6F879995EE7}" type="slidenum">
              <a:rPr lang="en-US" altLang="en-US" sz="1200"/>
              <a:pPr/>
              <a:t>56</a:t>
            </a:fld>
            <a:endParaRPr lang="en-US" altLang="en-US" sz="1200"/>
          </a:p>
        </p:txBody>
      </p:sp>
      <p:sp>
        <p:nvSpPr>
          <p:cNvPr id="101378" name="Rectangle 2">
            <a:extLst>
              <a:ext uri="{FF2B5EF4-FFF2-40B4-BE49-F238E27FC236}">
                <a16:creationId xmlns:a16="http://schemas.microsoft.com/office/drawing/2014/main" id="{13AA4B02-15E1-E3CF-BC0B-10FE6AC3A178}"/>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10888B77-54BE-2A41-466F-08602FBACA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4A488B99-4DE8-00D8-FFFB-C69E39F593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0B98A8-9D7F-E646-BF69-ED1C93779E25}" type="slidenum">
              <a:rPr lang="en-US" altLang="en-US" sz="1200"/>
              <a:pPr/>
              <a:t>57</a:t>
            </a:fld>
            <a:endParaRPr lang="en-US" altLang="en-US" sz="1200"/>
          </a:p>
        </p:txBody>
      </p:sp>
      <p:sp>
        <p:nvSpPr>
          <p:cNvPr id="103426" name="Rectangle 2">
            <a:extLst>
              <a:ext uri="{FF2B5EF4-FFF2-40B4-BE49-F238E27FC236}">
                <a16:creationId xmlns:a16="http://schemas.microsoft.com/office/drawing/2014/main" id="{56159CDE-59E3-0FDC-C299-A5373D08997D}"/>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C36C589B-0055-18D5-C2E8-64B4309C93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EE5B115-17C9-F0F2-AF6D-A36ECB9A4E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5FE12D-02B3-3843-83EF-B7BD8BF1225D}" type="slidenum">
              <a:rPr lang="en-US" altLang="en-US" sz="1200"/>
              <a:pPr/>
              <a:t>7</a:t>
            </a:fld>
            <a:endParaRPr lang="en-US" altLang="en-US" sz="1200"/>
          </a:p>
        </p:txBody>
      </p:sp>
      <p:sp>
        <p:nvSpPr>
          <p:cNvPr id="24578" name="Rectangle 2">
            <a:extLst>
              <a:ext uri="{FF2B5EF4-FFF2-40B4-BE49-F238E27FC236}">
                <a16:creationId xmlns:a16="http://schemas.microsoft.com/office/drawing/2014/main" id="{01B653DC-0489-1E29-11B9-BDD03876526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6C68971-A697-4D60-7DB0-5155F002A1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54C06A20-8F27-D420-E3B8-1D9D76E737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30FC557-5DFD-554E-81C8-4647B700E58D}" type="slidenum">
              <a:rPr lang="en-US" altLang="en-US" sz="1200"/>
              <a:pPr/>
              <a:t>58</a:t>
            </a:fld>
            <a:endParaRPr lang="en-US" altLang="en-US" sz="1200"/>
          </a:p>
        </p:txBody>
      </p:sp>
      <p:sp>
        <p:nvSpPr>
          <p:cNvPr id="105474" name="Rectangle 2">
            <a:extLst>
              <a:ext uri="{FF2B5EF4-FFF2-40B4-BE49-F238E27FC236}">
                <a16:creationId xmlns:a16="http://schemas.microsoft.com/office/drawing/2014/main" id="{99C969CB-77A9-59C4-F16B-058AB1D5745F}"/>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EBF28C1B-B78A-F8AE-80C5-A0D6C25A6E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00A447D3-454D-DA31-57DD-3D38932EF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C4CD01-3FB9-6D4B-BDEF-A7BFA1C9824F}" type="slidenum">
              <a:rPr lang="en-US" altLang="en-US" sz="1200"/>
              <a:pPr/>
              <a:t>59</a:t>
            </a:fld>
            <a:endParaRPr lang="en-US" altLang="en-US" sz="1200"/>
          </a:p>
        </p:txBody>
      </p:sp>
      <p:sp>
        <p:nvSpPr>
          <p:cNvPr id="107522" name="Rectangle 2">
            <a:extLst>
              <a:ext uri="{FF2B5EF4-FFF2-40B4-BE49-F238E27FC236}">
                <a16:creationId xmlns:a16="http://schemas.microsoft.com/office/drawing/2014/main" id="{9DB29045-FDB6-0279-70D1-00066DD2162F}"/>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780D015A-0256-DD0E-957A-E32AB46185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282B413C-9C7E-181F-CD8D-6A0E53F8F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FBCEDB-0DD1-A541-9C2B-6A7E0CE54007}" type="slidenum">
              <a:rPr lang="en-US" altLang="en-US" sz="1200"/>
              <a:pPr/>
              <a:t>60</a:t>
            </a:fld>
            <a:endParaRPr lang="en-US" altLang="en-US" sz="1200"/>
          </a:p>
        </p:txBody>
      </p:sp>
      <p:sp>
        <p:nvSpPr>
          <p:cNvPr id="109570" name="Rectangle 2">
            <a:extLst>
              <a:ext uri="{FF2B5EF4-FFF2-40B4-BE49-F238E27FC236}">
                <a16:creationId xmlns:a16="http://schemas.microsoft.com/office/drawing/2014/main" id="{3ADD7108-7D04-2A40-F2D3-2ABE4A8F7B6A}"/>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C576975D-17A7-D8B5-AB97-8BD8B9B0E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31DCBEF-28B9-7C5B-0AA3-2001AF612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43636E-5ACA-F241-B6F4-660C6CC7B6D1}" type="slidenum">
              <a:rPr lang="en-US" altLang="en-US" sz="1200"/>
              <a:pPr/>
              <a:t>61</a:t>
            </a:fld>
            <a:endParaRPr lang="en-US" altLang="en-US" sz="1200"/>
          </a:p>
        </p:txBody>
      </p:sp>
      <p:sp>
        <p:nvSpPr>
          <p:cNvPr id="111618" name="Rectangle 2">
            <a:extLst>
              <a:ext uri="{FF2B5EF4-FFF2-40B4-BE49-F238E27FC236}">
                <a16:creationId xmlns:a16="http://schemas.microsoft.com/office/drawing/2014/main" id="{3031D3ED-1E0B-7E84-54FB-16472B23C206}"/>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C3C8B128-C580-03CF-A8DC-D7B797D782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044C4C57-CF34-16A4-063E-91F217A67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905ABB9-D659-1140-8706-02C575252D1A}" type="slidenum">
              <a:rPr lang="en-US" altLang="en-US" sz="1200"/>
              <a:pPr/>
              <a:t>64</a:t>
            </a:fld>
            <a:endParaRPr lang="en-US" altLang="en-US" sz="1200"/>
          </a:p>
        </p:txBody>
      </p:sp>
      <p:sp>
        <p:nvSpPr>
          <p:cNvPr id="115714" name="Rectangle 2">
            <a:extLst>
              <a:ext uri="{FF2B5EF4-FFF2-40B4-BE49-F238E27FC236}">
                <a16:creationId xmlns:a16="http://schemas.microsoft.com/office/drawing/2014/main" id="{7A5C8867-8F75-D1A1-EA8A-32C3708DB164}"/>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5BCB3ADA-9F3D-D653-ECFF-6543FFBFC3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92EDBC23-24F4-8779-AB90-617BD8A72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CB5668E-6E78-484D-8A12-4EADA730493C}" type="slidenum">
              <a:rPr lang="en-US" altLang="en-US" sz="1200"/>
              <a:pPr/>
              <a:t>65</a:t>
            </a:fld>
            <a:endParaRPr lang="en-US" altLang="en-US" sz="1200"/>
          </a:p>
        </p:txBody>
      </p:sp>
      <p:sp>
        <p:nvSpPr>
          <p:cNvPr id="117762" name="Rectangle 2">
            <a:extLst>
              <a:ext uri="{FF2B5EF4-FFF2-40B4-BE49-F238E27FC236}">
                <a16:creationId xmlns:a16="http://schemas.microsoft.com/office/drawing/2014/main" id="{2A02D29A-5700-8667-BE9D-688FEC631ABC}"/>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458E7197-7998-48D2-3321-BE24E434B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BFF3AD47-3C43-336A-ABFC-D3F2939B1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FFE746E-EC6A-1B45-9394-BC6D6D9865DB}" type="slidenum">
              <a:rPr lang="en-US" altLang="en-US" sz="1200"/>
              <a:pPr/>
              <a:t>66</a:t>
            </a:fld>
            <a:endParaRPr lang="en-US" altLang="en-US" sz="1200"/>
          </a:p>
        </p:txBody>
      </p:sp>
      <p:sp>
        <p:nvSpPr>
          <p:cNvPr id="119810" name="Rectangle 2">
            <a:extLst>
              <a:ext uri="{FF2B5EF4-FFF2-40B4-BE49-F238E27FC236}">
                <a16:creationId xmlns:a16="http://schemas.microsoft.com/office/drawing/2014/main" id="{BEECABFB-2F8E-F8F6-9622-D03BA68774DE}"/>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142A6462-60B3-25A3-B8BC-F353562A8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CA5BBED-5ED2-DD79-4A96-900BED95D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A6BDBEA-6170-2840-8919-F4F74C655F4E}" type="slidenum">
              <a:rPr lang="en-US" altLang="en-US" sz="1200"/>
              <a:pPr/>
              <a:t>67</a:t>
            </a:fld>
            <a:endParaRPr lang="en-US" altLang="en-US" sz="1200"/>
          </a:p>
        </p:txBody>
      </p:sp>
      <p:sp>
        <p:nvSpPr>
          <p:cNvPr id="121858" name="Rectangle 2">
            <a:extLst>
              <a:ext uri="{FF2B5EF4-FFF2-40B4-BE49-F238E27FC236}">
                <a16:creationId xmlns:a16="http://schemas.microsoft.com/office/drawing/2014/main" id="{408DDDCC-E489-6668-58E8-639D2BFBD4E2}"/>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139B1993-4320-3EBD-C9ED-88B689597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D676D342-5906-1BBB-B6FD-100DDD9BA0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BF44CA7-8069-2C47-8C44-6C3D23640D9C}" type="slidenum">
              <a:rPr lang="en-US" altLang="en-US" sz="1200"/>
              <a:pPr/>
              <a:t>68</a:t>
            </a:fld>
            <a:endParaRPr lang="en-US" altLang="en-US" sz="1200"/>
          </a:p>
        </p:txBody>
      </p:sp>
      <p:sp>
        <p:nvSpPr>
          <p:cNvPr id="123906" name="Rectangle 2">
            <a:extLst>
              <a:ext uri="{FF2B5EF4-FFF2-40B4-BE49-F238E27FC236}">
                <a16:creationId xmlns:a16="http://schemas.microsoft.com/office/drawing/2014/main" id="{8E3F8739-31AA-9B67-F49D-DFDAC38E4A30}"/>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7707935C-2379-B870-1502-5B8710A2E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4A8C167D-5739-F0B2-CB39-75F254D47E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FAFC5ED-D24F-C349-A965-73109DEEEF87}" type="slidenum">
              <a:rPr lang="en-US" altLang="en-US" sz="1200"/>
              <a:pPr/>
              <a:t>69</a:t>
            </a:fld>
            <a:endParaRPr lang="en-US" altLang="en-US" sz="1200"/>
          </a:p>
        </p:txBody>
      </p:sp>
      <p:sp>
        <p:nvSpPr>
          <p:cNvPr id="125954" name="Rectangle 2">
            <a:extLst>
              <a:ext uri="{FF2B5EF4-FFF2-40B4-BE49-F238E27FC236}">
                <a16:creationId xmlns:a16="http://schemas.microsoft.com/office/drawing/2014/main" id="{47787FC2-C6A2-B54F-B6E5-83CCBE7E7183}"/>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6D726027-9612-EE90-087C-DFE9FE1EB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B16DC69-A102-7F95-3C3D-0EF47E96A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8D6AF6F-BFFE-244A-B644-3061D6AE8AD9}" type="slidenum">
              <a:rPr lang="en-US" altLang="en-US" sz="1200"/>
              <a:pPr/>
              <a:t>9</a:t>
            </a:fld>
            <a:endParaRPr lang="en-US" altLang="en-US" sz="1200"/>
          </a:p>
        </p:txBody>
      </p:sp>
      <p:sp>
        <p:nvSpPr>
          <p:cNvPr id="27650" name="Rectangle 2">
            <a:extLst>
              <a:ext uri="{FF2B5EF4-FFF2-40B4-BE49-F238E27FC236}">
                <a16:creationId xmlns:a16="http://schemas.microsoft.com/office/drawing/2014/main" id="{8E1879F8-D7F5-331D-7423-2BB7CBAD9E92}"/>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32739D3-66CF-3877-6A4B-A5F3EAE33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23EC921F-31A7-FD8C-A885-6E80D693BF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00131E8-4EA1-494C-BC66-8AB5643B0190}" type="slidenum">
              <a:rPr lang="en-US" altLang="en-US" sz="1200"/>
              <a:pPr/>
              <a:t>70</a:t>
            </a:fld>
            <a:endParaRPr lang="en-US" altLang="en-US" sz="1200"/>
          </a:p>
        </p:txBody>
      </p:sp>
      <p:sp>
        <p:nvSpPr>
          <p:cNvPr id="128002" name="Rectangle 2">
            <a:extLst>
              <a:ext uri="{FF2B5EF4-FFF2-40B4-BE49-F238E27FC236}">
                <a16:creationId xmlns:a16="http://schemas.microsoft.com/office/drawing/2014/main" id="{F15FD542-B9CD-64C1-BA12-AD4B563B0A3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020AB098-60CE-BF9C-185A-39773471F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89FE0074-A6BD-A64B-B91D-03683EC74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790A9C7-76C8-4F4D-8D73-8C0E3A7C3128}" type="slidenum">
              <a:rPr lang="en-US" altLang="en-US" sz="1200"/>
              <a:pPr/>
              <a:t>71</a:t>
            </a:fld>
            <a:endParaRPr lang="en-US" altLang="en-US" sz="1200"/>
          </a:p>
        </p:txBody>
      </p:sp>
      <p:sp>
        <p:nvSpPr>
          <p:cNvPr id="130050" name="Rectangle 2">
            <a:extLst>
              <a:ext uri="{FF2B5EF4-FFF2-40B4-BE49-F238E27FC236}">
                <a16:creationId xmlns:a16="http://schemas.microsoft.com/office/drawing/2014/main" id="{C0B09E59-D526-3FD0-30AA-62F744F0121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DB0DC618-7939-7BC0-1E87-7349E940E6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71308822-DBD0-2A2A-6DA5-7213ED2CA0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D8A1EDF-B971-5341-9D2C-1BC569DA69AD}" type="slidenum">
              <a:rPr lang="en-US" altLang="en-US"/>
              <a:pPr eaLnBrk="1" hangingPunct="1">
                <a:spcBef>
                  <a:spcPct val="0"/>
                </a:spcBef>
              </a:pPr>
              <a:t>73</a:t>
            </a:fld>
            <a:endParaRPr lang="en-US" altLang="en-US"/>
          </a:p>
        </p:txBody>
      </p:sp>
      <p:sp>
        <p:nvSpPr>
          <p:cNvPr id="133122" name="Rectangle 2">
            <a:extLst>
              <a:ext uri="{FF2B5EF4-FFF2-40B4-BE49-F238E27FC236}">
                <a16:creationId xmlns:a16="http://schemas.microsoft.com/office/drawing/2014/main" id="{D5048F73-41DE-6630-B188-279C3A4CFB6F}"/>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80F2B473-F299-3448-293B-6147334B4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4104384-FD40-DEE8-04F9-E2C95D5621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B9FC48C-0BF8-914C-A833-394FF7C75B6D}" type="slidenum">
              <a:rPr lang="en-US" altLang="en-US"/>
              <a:pPr eaLnBrk="1" hangingPunct="1">
                <a:spcBef>
                  <a:spcPct val="0"/>
                </a:spcBef>
              </a:pPr>
              <a:t>74</a:t>
            </a:fld>
            <a:endParaRPr lang="en-US" altLang="en-US"/>
          </a:p>
        </p:txBody>
      </p:sp>
      <p:sp>
        <p:nvSpPr>
          <p:cNvPr id="135170" name="Rectangle 2">
            <a:extLst>
              <a:ext uri="{FF2B5EF4-FFF2-40B4-BE49-F238E27FC236}">
                <a16:creationId xmlns:a16="http://schemas.microsoft.com/office/drawing/2014/main" id="{CC7A3DB9-E984-DC38-EE5B-A550D4DDCB80}"/>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C0D45C1-CB25-06A8-F61A-62857DA91D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424BD0A-8A3A-CE49-CAD3-F8422F2FC7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54CF05E-2D50-4048-99B8-F2CD57E28EC8}" type="slidenum">
              <a:rPr lang="en-US" altLang="en-US" sz="1200"/>
              <a:pPr/>
              <a:t>76</a:t>
            </a:fld>
            <a:endParaRPr lang="en-US" altLang="en-US" sz="1200"/>
          </a:p>
        </p:txBody>
      </p:sp>
      <p:sp>
        <p:nvSpPr>
          <p:cNvPr id="138242" name="Rectangle 2">
            <a:extLst>
              <a:ext uri="{FF2B5EF4-FFF2-40B4-BE49-F238E27FC236}">
                <a16:creationId xmlns:a16="http://schemas.microsoft.com/office/drawing/2014/main" id="{E1409B6E-0041-A066-5445-FB41609EA647}"/>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726A9E5B-7D34-368D-55A9-BB9DE120CB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4C0F43E-B1EF-F53A-A306-7A59864D87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186EFB-2605-6F4E-9C5A-A6C243AE2EEE}" type="slidenum">
              <a:rPr lang="en-US" altLang="en-US" sz="1200"/>
              <a:pPr/>
              <a:t>77</a:t>
            </a:fld>
            <a:endParaRPr lang="en-US" altLang="en-US" sz="1200"/>
          </a:p>
        </p:txBody>
      </p:sp>
      <p:sp>
        <p:nvSpPr>
          <p:cNvPr id="140290" name="Rectangle 2">
            <a:extLst>
              <a:ext uri="{FF2B5EF4-FFF2-40B4-BE49-F238E27FC236}">
                <a16:creationId xmlns:a16="http://schemas.microsoft.com/office/drawing/2014/main" id="{835CD5A7-732D-E41A-8F8B-A6D3C13CDC0D}"/>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3EE24BE0-1BEC-6411-C702-48596FFF0E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76B0C473-6F29-06CE-4C9C-0F77193F38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2F9295-341D-D64D-88E0-E03B116AEF01}" type="slidenum">
              <a:rPr lang="en-US" altLang="en-US" sz="1200"/>
              <a:pPr/>
              <a:t>78</a:t>
            </a:fld>
            <a:endParaRPr lang="en-US" altLang="en-US" sz="1200"/>
          </a:p>
        </p:txBody>
      </p:sp>
      <p:sp>
        <p:nvSpPr>
          <p:cNvPr id="142338" name="Rectangle 2">
            <a:extLst>
              <a:ext uri="{FF2B5EF4-FFF2-40B4-BE49-F238E27FC236}">
                <a16:creationId xmlns:a16="http://schemas.microsoft.com/office/drawing/2014/main" id="{C70C74EE-C5AD-7C25-1887-26E047FF3032}"/>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6427EF33-B12F-66A3-8C9C-CC91C586C0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41115CA0-1CFE-F22B-66E9-F37CDA488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2977E0-37FE-8F4B-957A-3AC71BDDEFCF}" type="slidenum">
              <a:rPr lang="en-US" altLang="en-US" sz="1200"/>
              <a:pPr/>
              <a:t>79</a:t>
            </a:fld>
            <a:endParaRPr lang="en-US" altLang="en-US" sz="1200"/>
          </a:p>
        </p:txBody>
      </p:sp>
      <p:sp>
        <p:nvSpPr>
          <p:cNvPr id="144386" name="Rectangle 2">
            <a:extLst>
              <a:ext uri="{FF2B5EF4-FFF2-40B4-BE49-F238E27FC236}">
                <a16:creationId xmlns:a16="http://schemas.microsoft.com/office/drawing/2014/main" id="{D9D47C44-D6F7-66F1-25FF-37822DF101DB}"/>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E2C81CCF-4588-27A3-B67E-96E6AECA1A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D64168EE-0697-6B12-6D27-1DD53DF654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3236221-18D8-FA42-BFC5-D1455F35B78B}" type="slidenum">
              <a:rPr lang="en-US" altLang="en-US" sz="1200"/>
              <a:pPr/>
              <a:t>80</a:t>
            </a:fld>
            <a:endParaRPr lang="en-US" altLang="en-US" sz="1200"/>
          </a:p>
        </p:txBody>
      </p:sp>
      <p:sp>
        <p:nvSpPr>
          <p:cNvPr id="146434" name="Rectangle 2">
            <a:extLst>
              <a:ext uri="{FF2B5EF4-FFF2-40B4-BE49-F238E27FC236}">
                <a16:creationId xmlns:a16="http://schemas.microsoft.com/office/drawing/2014/main" id="{E45B3324-4F23-8170-40E3-242619F4611F}"/>
              </a:ext>
            </a:extLst>
          </p:cNvPr>
          <p:cNvSpPr>
            <a:spLocks noGrp="1" noRot="1" noChangeAspect="1" noChangeArrowheads="1" noTextEdit="1"/>
          </p:cNvSpPr>
          <p:nvPr>
            <p:ph type="sldImg"/>
          </p:nvPr>
        </p:nvSpPr>
        <p:spPr>
          <a:ln/>
        </p:spPr>
      </p:sp>
      <p:sp>
        <p:nvSpPr>
          <p:cNvPr id="146435" name="Rectangle 3">
            <a:extLst>
              <a:ext uri="{FF2B5EF4-FFF2-40B4-BE49-F238E27FC236}">
                <a16:creationId xmlns:a16="http://schemas.microsoft.com/office/drawing/2014/main" id="{2997F19A-988C-FD42-9ED1-664D2BF75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D3690E5B-665E-9EF0-3C0C-A619BC2E6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5AAF45A-C0FB-4441-8664-C4E8F223B78A}" type="slidenum">
              <a:rPr lang="en-US" altLang="en-US" sz="1200"/>
              <a:pPr/>
              <a:t>81</a:t>
            </a:fld>
            <a:endParaRPr lang="en-US" altLang="en-US" sz="1200"/>
          </a:p>
        </p:txBody>
      </p:sp>
      <p:sp>
        <p:nvSpPr>
          <p:cNvPr id="148482" name="Rectangle 2">
            <a:extLst>
              <a:ext uri="{FF2B5EF4-FFF2-40B4-BE49-F238E27FC236}">
                <a16:creationId xmlns:a16="http://schemas.microsoft.com/office/drawing/2014/main" id="{0708CAFC-ABEB-26CD-BFF2-2ECCC9FAA491}"/>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9AF7DBC5-347A-1D28-2A51-FFD0161C7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AB5091E-1E5E-DEA4-2B9E-5B6FCB5C4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1753686-7783-B545-85C4-AEA021BAD0E2}" type="slidenum">
              <a:rPr lang="en-US" altLang="en-US" sz="1200"/>
              <a:pPr/>
              <a:t>10</a:t>
            </a:fld>
            <a:endParaRPr lang="en-US" altLang="en-US" sz="1200"/>
          </a:p>
        </p:txBody>
      </p:sp>
      <p:sp>
        <p:nvSpPr>
          <p:cNvPr id="29698" name="Rectangle 2">
            <a:extLst>
              <a:ext uri="{FF2B5EF4-FFF2-40B4-BE49-F238E27FC236}">
                <a16:creationId xmlns:a16="http://schemas.microsoft.com/office/drawing/2014/main" id="{59981628-D6EA-42AB-A412-280734A407BB}"/>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3FE553B7-C77A-7A34-1B06-5AAE5BD980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04045B08-C338-10ED-93AC-891EF0CB63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68B6CF3-23BC-0440-878E-F95856AA3945}" type="slidenum">
              <a:rPr lang="en-US" altLang="en-US" sz="1200"/>
              <a:pPr/>
              <a:t>82</a:t>
            </a:fld>
            <a:endParaRPr lang="en-US" altLang="en-US" sz="1200"/>
          </a:p>
        </p:txBody>
      </p:sp>
      <p:sp>
        <p:nvSpPr>
          <p:cNvPr id="150530" name="Rectangle 2">
            <a:extLst>
              <a:ext uri="{FF2B5EF4-FFF2-40B4-BE49-F238E27FC236}">
                <a16:creationId xmlns:a16="http://schemas.microsoft.com/office/drawing/2014/main" id="{E1D81BD8-4713-4C2B-F6D5-8D3C3006963C}"/>
              </a:ext>
            </a:extLst>
          </p:cNvPr>
          <p:cNvSpPr>
            <a:spLocks noGrp="1" noRot="1" noChangeAspect="1" noChangeArrowheads="1" noTextEdit="1"/>
          </p:cNvSpPr>
          <p:nvPr>
            <p:ph type="sldImg"/>
          </p:nvPr>
        </p:nvSpPr>
        <p:spPr>
          <a:ln/>
        </p:spPr>
      </p:sp>
      <p:sp>
        <p:nvSpPr>
          <p:cNvPr id="150531" name="Rectangle 3">
            <a:extLst>
              <a:ext uri="{FF2B5EF4-FFF2-40B4-BE49-F238E27FC236}">
                <a16:creationId xmlns:a16="http://schemas.microsoft.com/office/drawing/2014/main" id="{B352E7A1-C07C-2ED3-BC7F-B2988051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A4F09836-6C13-3AA6-8C44-B8775361F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05D4AC5-F17E-3540-B88B-8873319E876F}" type="slidenum">
              <a:rPr lang="en-US" altLang="en-US" sz="1200"/>
              <a:pPr/>
              <a:t>83</a:t>
            </a:fld>
            <a:endParaRPr lang="en-US" altLang="en-US" sz="1200"/>
          </a:p>
        </p:txBody>
      </p:sp>
      <p:sp>
        <p:nvSpPr>
          <p:cNvPr id="152578" name="Rectangle 2">
            <a:extLst>
              <a:ext uri="{FF2B5EF4-FFF2-40B4-BE49-F238E27FC236}">
                <a16:creationId xmlns:a16="http://schemas.microsoft.com/office/drawing/2014/main" id="{F62CE704-F75B-B172-A680-F9CC94C133FE}"/>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DAAF78B9-9A14-3DE1-CDA2-E69FBE7DF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9B11520C-0513-AC19-2C7C-4F4460D260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79C7BF6-C017-AF47-B46E-55A3E583BCDE}" type="slidenum">
              <a:rPr lang="en-US" altLang="en-US" sz="1200"/>
              <a:pPr/>
              <a:t>84</a:t>
            </a:fld>
            <a:endParaRPr lang="en-US" altLang="en-US" sz="1200"/>
          </a:p>
        </p:txBody>
      </p:sp>
      <p:sp>
        <p:nvSpPr>
          <p:cNvPr id="154626" name="Rectangle 2">
            <a:extLst>
              <a:ext uri="{FF2B5EF4-FFF2-40B4-BE49-F238E27FC236}">
                <a16:creationId xmlns:a16="http://schemas.microsoft.com/office/drawing/2014/main" id="{19E31447-D62E-B6FF-9B6D-C0CBEDD4A53E}"/>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E504368D-19D1-6A23-47CC-F391DE070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C8084D0D-A8C9-1861-576E-A7D8CAE19D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F171C80-3927-DA49-AE84-2CED6DED35BD}" type="slidenum">
              <a:rPr lang="en-US" altLang="en-US" sz="1200"/>
              <a:pPr/>
              <a:t>85</a:t>
            </a:fld>
            <a:endParaRPr lang="en-US" altLang="en-US" sz="1200"/>
          </a:p>
        </p:txBody>
      </p:sp>
      <p:sp>
        <p:nvSpPr>
          <p:cNvPr id="156674" name="Rectangle 2">
            <a:extLst>
              <a:ext uri="{FF2B5EF4-FFF2-40B4-BE49-F238E27FC236}">
                <a16:creationId xmlns:a16="http://schemas.microsoft.com/office/drawing/2014/main" id="{D032B184-A6B6-F527-6BC5-B9B6A03A3545}"/>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3CC0B76B-2C06-93BF-C26A-5B46D62A89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9CA608F9-D6A5-4928-B3FC-4165C1DD83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123238-35CA-F842-AC69-8593769EA0C7}" type="slidenum">
              <a:rPr lang="en-US" altLang="en-US" sz="1200"/>
              <a:pPr/>
              <a:t>86</a:t>
            </a:fld>
            <a:endParaRPr lang="en-US" altLang="en-US" sz="1200"/>
          </a:p>
        </p:txBody>
      </p:sp>
      <p:sp>
        <p:nvSpPr>
          <p:cNvPr id="158722" name="Rectangle 2">
            <a:extLst>
              <a:ext uri="{FF2B5EF4-FFF2-40B4-BE49-F238E27FC236}">
                <a16:creationId xmlns:a16="http://schemas.microsoft.com/office/drawing/2014/main" id="{BA15927A-B791-029C-F2C8-DED8DE514C1C}"/>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069B8B36-1B02-DAB3-FC13-8C556429B5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9A20A78D-1168-F600-83DC-B07E1DBE2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68A034A-AEF8-0B4F-B74A-AB9F86E499D3}" type="slidenum">
              <a:rPr lang="en-US" altLang="en-US" sz="1200"/>
              <a:pPr/>
              <a:t>89</a:t>
            </a:fld>
            <a:endParaRPr lang="en-US" altLang="en-US" sz="1200"/>
          </a:p>
        </p:txBody>
      </p:sp>
      <p:sp>
        <p:nvSpPr>
          <p:cNvPr id="162818" name="Rectangle 2">
            <a:extLst>
              <a:ext uri="{FF2B5EF4-FFF2-40B4-BE49-F238E27FC236}">
                <a16:creationId xmlns:a16="http://schemas.microsoft.com/office/drawing/2014/main" id="{4BC75C38-87A9-3809-79E2-03CA7E338D02}"/>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D220DDAC-31C4-68AC-5883-7CB8A4F9C5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27DFCCA0-8F36-D684-1D95-8565DEBACA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1CE62AB-1FB1-3F43-B4A8-10D7F457DF14}" type="slidenum">
              <a:rPr lang="en-US" altLang="en-US" sz="1200"/>
              <a:pPr/>
              <a:t>90</a:t>
            </a:fld>
            <a:endParaRPr lang="en-US" altLang="en-US" sz="1200"/>
          </a:p>
        </p:txBody>
      </p:sp>
      <p:sp>
        <p:nvSpPr>
          <p:cNvPr id="164866" name="Rectangle 2">
            <a:extLst>
              <a:ext uri="{FF2B5EF4-FFF2-40B4-BE49-F238E27FC236}">
                <a16:creationId xmlns:a16="http://schemas.microsoft.com/office/drawing/2014/main" id="{766D0C35-0EB8-8E59-3525-D09AC0F6F5F1}"/>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4A5BDD59-0DBD-7F58-9A66-5BA5CEBAAE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6292933-AC21-AE03-F223-E4BD1C5FF0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00AB146-25AC-CF4C-A83D-852C199BEEDA}" type="slidenum">
              <a:rPr lang="en-US" altLang="en-US" sz="1200"/>
              <a:pPr/>
              <a:t>91</a:t>
            </a:fld>
            <a:endParaRPr lang="en-US" altLang="en-US" sz="1200"/>
          </a:p>
        </p:txBody>
      </p:sp>
      <p:sp>
        <p:nvSpPr>
          <p:cNvPr id="166914" name="Rectangle 2">
            <a:extLst>
              <a:ext uri="{FF2B5EF4-FFF2-40B4-BE49-F238E27FC236}">
                <a16:creationId xmlns:a16="http://schemas.microsoft.com/office/drawing/2014/main" id="{0BFF695F-6165-6A72-1CFA-5DB1DE2231C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243741B-049E-DA6A-A4AE-46C4F9F775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13FBBAC1-0A27-6986-2DA4-A2E663A0C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3BAB0D9-203D-CE45-B2DA-5CF9811B1B4F}" type="slidenum">
              <a:rPr lang="en-US" altLang="en-US" sz="1200"/>
              <a:pPr/>
              <a:t>92</a:t>
            </a:fld>
            <a:endParaRPr lang="en-US" altLang="en-US" sz="1200"/>
          </a:p>
        </p:txBody>
      </p:sp>
      <p:sp>
        <p:nvSpPr>
          <p:cNvPr id="168962" name="Rectangle 2">
            <a:extLst>
              <a:ext uri="{FF2B5EF4-FFF2-40B4-BE49-F238E27FC236}">
                <a16:creationId xmlns:a16="http://schemas.microsoft.com/office/drawing/2014/main" id="{CF73FBE7-4375-621A-3ABD-894A945F9425}"/>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8A820537-4EC1-8D18-334C-F916E61A24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FFF30384-17AF-4CF4-15C9-B6190238D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D328C6B-42DD-F84C-9D0B-69913A5221E4}" type="slidenum">
              <a:rPr lang="en-US" altLang="en-US" sz="1200"/>
              <a:pPr/>
              <a:t>93</a:t>
            </a:fld>
            <a:endParaRPr lang="en-US" altLang="en-US" sz="1200"/>
          </a:p>
        </p:txBody>
      </p:sp>
      <p:sp>
        <p:nvSpPr>
          <p:cNvPr id="171010" name="Rectangle 2">
            <a:extLst>
              <a:ext uri="{FF2B5EF4-FFF2-40B4-BE49-F238E27FC236}">
                <a16:creationId xmlns:a16="http://schemas.microsoft.com/office/drawing/2014/main" id="{B5B75DFB-CE7E-A363-8E0E-5F8F6776F143}"/>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7EB9D062-02FC-8F8B-C25E-66927F8936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B1148C7-2570-2CB7-96CA-6A5AD6B74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6DB9C60-488D-5447-B1DF-27CD2F95BCBA}" type="slidenum">
              <a:rPr lang="en-US" altLang="en-US" sz="1200"/>
              <a:pPr/>
              <a:t>11</a:t>
            </a:fld>
            <a:endParaRPr lang="en-US" altLang="en-US" sz="1200"/>
          </a:p>
        </p:txBody>
      </p:sp>
      <p:sp>
        <p:nvSpPr>
          <p:cNvPr id="31746" name="Rectangle 2">
            <a:extLst>
              <a:ext uri="{FF2B5EF4-FFF2-40B4-BE49-F238E27FC236}">
                <a16:creationId xmlns:a16="http://schemas.microsoft.com/office/drawing/2014/main" id="{121C93C9-43DC-8B5A-C873-E803668A7689}"/>
              </a:ext>
            </a:extLst>
          </p:cNvPr>
          <p:cNvSpPr>
            <a:spLocks noGrp="1" noRot="1" noChangeAspect="1" noChangeArrowheads="1" noTextEdit="1"/>
          </p:cNvSpPr>
          <p:nvPr>
            <p:ph type="sldImg"/>
          </p:nvPr>
        </p:nvSpPr>
        <p:spPr>
          <a:xfrm>
            <a:off x="1144588" y="685800"/>
            <a:ext cx="4572000" cy="3429000"/>
          </a:xfrm>
          <a:solidFill>
            <a:srgbClr val="FFFFFF"/>
          </a:solidFill>
          <a:ln/>
        </p:spPr>
      </p:sp>
      <p:sp>
        <p:nvSpPr>
          <p:cNvPr id="31747" name="Rectangle 3">
            <a:extLst>
              <a:ext uri="{FF2B5EF4-FFF2-40B4-BE49-F238E27FC236}">
                <a16:creationId xmlns:a16="http://schemas.microsoft.com/office/drawing/2014/main" id="{F66F567C-6CD1-4A25-F27F-850FF4DD6101}"/>
              </a:ext>
            </a:extLst>
          </p:cNvPr>
          <p:cNvSpPr>
            <a:spLocks noGrp="1" noChangeArrowheads="1"/>
          </p:cNvSpPr>
          <p:nvPr>
            <p:ph type="body" idx="1"/>
          </p:nvPr>
        </p:nvSpPr>
        <p:spPr>
          <a:xfrm>
            <a:off x="379413" y="4343400"/>
            <a:ext cx="6173787" cy="4114800"/>
          </a:xfrm>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ED1D83F-6A43-8261-B1D3-D3F4E79D6F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BD2CA7D-9AEE-2148-8923-EA84EF8CF342}" type="slidenum">
              <a:rPr lang="en-US" altLang="en-US" sz="1200"/>
              <a:pPr/>
              <a:t>94</a:t>
            </a:fld>
            <a:endParaRPr lang="en-US" altLang="en-US" sz="1200"/>
          </a:p>
        </p:txBody>
      </p:sp>
      <p:sp>
        <p:nvSpPr>
          <p:cNvPr id="173058" name="Rectangle 2">
            <a:extLst>
              <a:ext uri="{FF2B5EF4-FFF2-40B4-BE49-F238E27FC236}">
                <a16:creationId xmlns:a16="http://schemas.microsoft.com/office/drawing/2014/main" id="{8517A512-1868-CCD7-2E40-3843DA260C6A}"/>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42DD36D5-F176-C160-8999-71E76623C6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087EC12E-83FB-6BC2-20D2-64225166B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F19DEF-32F2-EC4F-A4D0-814A984AA2E5}" type="slidenum">
              <a:rPr lang="en-US" altLang="en-US" sz="1200"/>
              <a:pPr/>
              <a:t>95</a:t>
            </a:fld>
            <a:endParaRPr lang="en-US" altLang="en-US" sz="1200"/>
          </a:p>
        </p:txBody>
      </p:sp>
      <p:sp>
        <p:nvSpPr>
          <p:cNvPr id="175106" name="Rectangle 2">
            <a:extLst>
              <a:ext uri="{FF2B5EF4-FFF2-40B4-BE49-F238E27FC236}">
                <a16:creationId xmlns:a16="http://schemas.microsoft.com/office/drawing/2014/main" id="{9758A2C1-D6ED-C676-F428-1CBDCF77B543}"/>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6EC4E622-AA5B-8D1B-0123-3CE05A221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55848877-E301-A920-209B-18405F936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2564BC-DA05-C34D-BC42-5E5B1512D899}" type="slidenum">
              <a:rPr lang="en-US" altLang="en-US" sz="1200"/>
              <a:pPr/>
              <a:t>96</a:t>
            </a:fld>
            <a:endParaRPr lang="en-US" altLang="en-US" sz="1200"/>
          </a:p>
        </p:txBody>
      </p:sp>
      <p:sp>
        <p:nvSpPr>
          <p:cNvPr id="177154" name="Rectangle 2">
            <a:extLst>
              <a:ext uri="{FF2B5EF4-FFF2-40B4-BE49-F238E27FC236}">
                <a16:creationId xmlns:a16="http://schemas.microsoft.com/office/drawing/2014/main" id="{368E379F-D694-A888-8806-B17311023EE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43E1CAD6-7FD6-E584-8C26-CC5D8F0EF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5B6ED5E0-F3F1-F9D6-B1A1-F7BCE981AC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4ECE273-24F8-4D46-8F2C-7FA4ACFD51BD}" type="slidenum">
              <a:rPr lang="en-US" altLang="en-US" sz="1200"/>
              <a:pPr/>
              <a:t>99</a:t>
            </a:fld>
            <a:endParaRPr lang="en-US" altLang="en-US" sz="1200"/>
          </a:p>
        </p:txBody>
      </p:sp>
      <p:sp>
        <p:nvSpPr>
          <p:cNvPr id="181250" name="Rectangle 2">
            <a:extLst>
              <a:ext uri="{FF2B5EF4-FFF2-40B4-BE49-F238E27FC236}">
                <a16:creationId xmlns:a16="http://schemas.microsoft.com/office/drawing/2014/main" id="{AA69B746-DF3B-6A20-1CAF-734A179DECD9}"/>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F8310D89-E066-2EED-18F1-B91FE3A50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19F93EA1-E0E0-C366-C071-D07E82C0D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2556BED-5AF9-2748-BCF2-71FB2CE0104C}" type="slidenum">
              <a:rPr lang="en-US" altLang="en-US"/>
              <a:pPr eaLnBrk="1" hangingPunct="1">
                <a:spcBef>
                  <a:spcPct val="0"/>
                </a:spcBef>
              </a:pPr>
              <a:t>100</a:t>
            </a:fld>
            <a:endParaRPr lang="en-US" altLang="en-US"/>
          </a:p>
        </p:txBody>
      </p:sp>
      <p:sp>
        <p:nvSpPr>
          <p:cNvPr id="183298" name="Rectangle 2">
            <a:extLst>
              <a:ext uri="{FF2B5EF4-FFF2-40B4-BE49-F238E27FC236}">
                <a16:creationId xmlns:a16="http://schemas.microsoft.com/office/drawing/2014/main" id="{BB75FFCB-2D55-52B3-429A-57ACA9FE0B20}"/>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1374D8F9-26BC-8181-989F-4067BB0538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B0D75ECC-3862-5680-33B2-5DE7B47FCE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4A4FA92-4408-6546-A516-86B91FA2A379}" type="slidenum">
              <a:rPr lang="en-US" altLang="en-US"/>
              <a:pPr eaLnBrk="1" hangingPunct="1">
                <a:spcBef>
                  <a:spcPct val="0"/>
                </a:spcBef>
              </a:pPr>
              <a:t>101</a:t>
            </a:fld>
            <a:endParaRPr lang="en-US" altLang="en-US"/>
          </a:p>
        </p:txBody>
      </p:sp>
      <p:sp>
        <p:nvSpPr>
          <p:cNvPr id="185346" name="Rectangle 2">
            <a:extLst>
              <a:ext uri="{FF2B5EF4-FFF2-40B4-BE49-F238E27FC236}">
                <a16:creationId xmlns:a16="http://schemas.microsoft.com/office/drawing/2014/main" id="{0991FB12-160C-FDF7-F652-A1729AFE605F}"/>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22D0B41B-6134-0256-8957-378E3BF74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A67278E9-EABA-AFA3-3F32-11B4CA150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C3E9095-2CEF-7242-A7F4-5AF82AAA09AB}" type="slidenum">
              <a:rPr lang="en-US" altLang="en-US"/>
              <a:pPr eaLnBrk="1" hangingPunct="1">
                <a:spcBef>
                  <a:spcPct val="0"/>
                </a:spcBef>
              </a:pPr>
              <a:t>102</a:t>
            </a:fld>
            <a:endParaRPr lang="en-US" altLang="en-US"/>
          </a:p>
        </p:txBody>
      </p:sp>
      <p:sp>
        <p:nvSpPr>
          <p:cNvPr id="187394" name="Rectangle 2">
            <a:extLst>
              <a:ext uri="{FF2B5EF4-FFF2-40B4-BE49-F238E27FC236}">
                <a16:creationId xmlns:a16="http://schemas.microsoft.com/office/drawing/2014/main" id="{0AF561B7-C33F-E541-5128-E9E7CC31B298}"/>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B19D6CF9-F295-B985-FE5D-E119DCD10D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2CF11E9E-37BF-F8A3-4264-DA7F90CB04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737613E-613A-BD41-8FDD-965B30AE0765}" type="slidenum">
              <a:rPr lang="en-US" altLang="en-US"/>
              <a:pPr eaLnBrk="1" hangingPunct="1">
                <a:spcBef>
                  <a:spcPct val="0"/>
                </a:spcBef>
              </a:pPr>
              <a:t>103</a:t>
            </a:fld>
            <a:endParaRPr lang="en-US" altLang="en-US"/>
          </a:p>
        </p:txBody>
      </p:sp>
      <p:sp>
        <p:nvSpPr>
          <p:cNvPr id="189442" name="Rectangle 2">
            <a:extLst>
              <a:ext uri="{FF2B5EF4-FFF2-40B4-BE49-F238E27FC236}">
                <a16:creationId xmlns:a16="http://schemas.microsoft.com/office/drawing/2014/main" id="{CF4A8E86-40A4-5BAD-0241-A0FEA30887E9}"/>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9280A9B9-E527-6204-39B0-56864292B5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18681E57-1843-8188-51FC-D097E3BAFB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75E2FA7-80EF-5448-97A8-2519FAE6E5D6}" type="slidenum">
              <a:rPr lang="en-US" altLang="en-US"/>
              <a:pPr eaLnBrk="1" hangingPunct="1">
                <a:spcBef>
                  <a:spcPct val="0"/>
                </a:spcBef>
              </a:pPr>
              <a:t>104</a:t>
            </a:fld>
            <a:endParaRPr lang="en-US" altLang="en-US"/>
          </a:p>
        </p:txBody>
      </p:sp>
      <p:sp>
        <p:nvSpPr>
          <p:cNvPr id="191490" name="Rectangle 2">
            <a:extLst>
              <a:ext uri="{FF2B5EF4-FFF2-40B4-BE49-F238E27FC236}">
                <a16:creationId xmlns:a16="http://schemas.microsoft.com/office/drawing/2014/main" id="{75B2EF76-1C13-F493-2AF4-4EA73DCD66E4}"/>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C7FDDBB7-015A-8E64-A3C6-D17D8CF11F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7D9953B-34B8-991E-281B-A1F62AD448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1074513-1EF2-1B46-90AC-E7DB694AA649}" type="slidenum">
              <a:rPr lang="en-US" altLang="en-US" sz="1200"/>
              <a:pPr/>
              <a:t>107</a:t>
            </a:fld>
            <a:endParaRPr lang="en-US" altLang="en-US" sz="1200"/>
          </a:p>
        </p:txBody>
      </p:sp>
      <p:sp>
        <p:nvSpPr>
          <p:cNvPr id="195586" name="Rectangle 2">
            <a:extLst>
              <a:ext uri="{FF2B5EF4-FFF2-40B4-BE49-F238E27FC236}">
                <a16:creationId xmlns:a16="http://schemas.microsoft.com/office/drawing/2014/main" id="{BB586B88-CD7D-69B9-A7B9-69582B5B3DDE}"/>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30F7E596-A926-4600-8932-CDC42A36A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CF77EFF0-A195-3716-8300-0BE399476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29958F5-440C-524F-B399-EF8CCC616F2B}" type="slidenum">
              <a:rPr lang="en-US" altLang="en-US" sz="1200"/>
              <a:pPr/>
              <a:t>13</a:t>
            </a:fld>
            <a:endParaRPr lang="en-US" altLang="en-US" sz="1200"/>
          </a:p>
        </p:txBody>
      </p:sp>
      <p:sp>
        <p:nvSpPr>
          <p:cNvPr id="34818" name="Rectangle 2">
            <a:extLst>
              <a:ext uri="{FF2B5EF4-FFF2-40B4-BE49-F238E27FC236}">
                <a16:creationId xmlns:a16="http://schemas.microsoft.com/office/drawing/2014/main" id="{BA6B7F6A-2FC2-6743-E77D-E0393630EEF8}"/>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4C7E7F5-AC27-4825-AB32-0396D63A1E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48F925DB-C5A4-CCE7-422B-38F8B502A1B4}"/>
              </a:ext>
            </a:extLst>
          </p:cNvPr>
          <p:cNvSpPr>
            <a:spLocks noGrp="1" noRot="1" noChangeAspect="1" noChangeArrowheads="1" noTextEdit="1"/>
          </p:cNvSpPr>
          <p:nvPr>
            <p:ph type="sldImg"/>
          </p:nvPr>
        </p:nvSpPr>
        <p:spPr>
          <a:solidFill>
            <a:srgbClr val="FFFFFF"/>
          </a:solidFill>
          <a:ln/>
        </p:spPr>
      </p:sp>
      <p:sp>
        <p:nvSpPr>
          <p:cNvPr id="197634" name="Rectangle 3">
            <a:extLst>
              <a:ext uri="{FF2B5EF4-FFF2-40B4-BE49-F238E27FC236}">
                <a16:creationId xmlns:a16="http://schemas.microsoft.com/office/drawing/2014/main" id="{AFDA8495-5664-710C-BD47-A9B1592F0618}"/>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B46C341-DAD7-CEFD-7392-A664C711B8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83E9BFD-5E67-0845-82D4-31C69BCF066E}" type="slidenum">
              <a:rPr lang="en-US" altLang="en-US" sz="1200"/>
              <a:pPr/>
              <a:t>112</a:t>
            </a:fld>
            <a:endParaRPr lang="en-US" altLang="en-US" sz="1200"/>
          </a:p>
        </p:txBody>
      </p:sp>
      <p:sp>
        <p:nvSpPr>
          <p:cNvPr id="201730" name="Rectangle 2">
            <a:extLst>
              <a:ext uri="{FF2B5EF4-FFF2-40B4-BE49-F238E27FC236}">
                <a16:creationId xmlns:a16="http://schemas.microsoft.com/office/drawing/2014/main" id="{A5020C3A-8936-C888-E863-BD18E8261EF9}"/>
              </a:ext>
            </a:extLst>
          </p:cNvPr>
          <p:cNvSpPr>
            <a:spLocks noGrp="1" noRot="1" noChangeAspect="1" noChangeArrowheads="1" noTextEdit="1"/>
          </p:cNvSpPr>
          <p:nvPr>
            <p:ph type="sldImg"/>
          </p:nvPr>
        </p:nvSpPr>
        <p:spPr>
          <a:solidFill>
            <a:srgbClr val="FFFFFF"/>
          </a:solidFill>
          <a:ln/>
        </p:spPr>
      </p:sp>
      <p:sp>
        <p:nvSpPr>
          <p:cNvPr id="201731" name="Rectangle 3">
            <a:extLst>
              <a:ext uri="{FF2B5EF4-FFF2-40B4-BE49-F238E27FC236}">
                <a16:creationId xmlns:a16="http://schemas.microsoft.com/office/drawing/2014/main" id="{380D45BE-AA3D-2F07-A664-D8F2EB5CE25A}"/>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7173D3BD-025F-83B7-7BEB-9C2A753E21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00BA9BD-263C-4648-B6A5-AB228E3DD9AC}" type="slidenum">
              <a:rPr lang="en-US" altLang="en-US"/>
              <a:pPr eaLnBrk="1" hangingPunct="1">
                <a:spcBef>
                  <a:spcPct val="0"/>
                </a:spcBef>
              </a:pPr>
              <a:t>116</a:t>
            </a:fld>
            <a:endParaRPr lang="en-US" altLang="en-US"/>
          </a:p>
        </p:txBody>
      </p:sp>
      <p:sp>
        <p:nvSpPr>
          <p:cNvPr id="206850" name="Rectangle 2">
            <a:extLst>
              <a:ext uri="{FF2B5EF4-FFF2-40B4-BE49-F238E27FC236}">
                <a16:creationId xmlns:a16="http://schemas.microsoft.com/office/drawing/2014/main" id="{1EAEC244-55EE-C177-2943-31FC6B30750A}"/>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ACFDADF5-D390-57E6-D706-EBD3004326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4C400C59-82F3-1218-9FAE-848F596D11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67F9A07-A45D-914E-BD42-BCFCE607F341}" type="slidenum">
              <a:rPr lang="en-US" altLang="en-US" sz="1200"/>
              <a:pPr/>
              <a:t>118</a:t>
            </a:fld>
            <a:endParaRPr lang="en-US" altLang="en-US" sz="1200"/>
          </a:p>
        </p:txBody>
      </p:sp>
      <p:sp>
        <p:nvSpPr>
          <p:cNvPr id="209922" name="Rectangle 2">
            <a:extLst>
              <a:ext uri="{FF2B5EF4-FFF2-40B4-BE49-F238E27FC236}">
                <a16:creationId xmlns:a16="http://schemas.microsoft.com/office/drawing/2014/main" id="{A3E336EA-B9E3-87B1-91AC-F665E3DE4C70}"/>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3D923F08-E871-ABC7-D962-5ED8EC1DF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1D546F7B-29DD-66A2-DC5E-3E3C8A951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CE8EC28-8BC7-2547-8AE3-BF3F1EED2F10}" type="slidenum">
              <a:rPr lang="en-US" altLang="en-US" sz="1200"/>
              <a:pPr/>
              <a:t>119</a:t>
            </a:fld>
            <a:endParaRPr lang="en-US" altLang="en-US" sz="1200"/>
          </a:p>
        </p:txBody>
      </p:sp>
      <p:sp>
        <p:nvSpPr>
          <p:cNvPr id="211970" name="Rectangle 2">
            <a:extLst>
              <a:ext uri="{FF2B5EF4-FFF2-40B4-BE49-F238E27FC236}">
                <a16:creationId xmlns:a16="http://schemas.microsoft.com/office/drawing/2014/main" id="{BD0422B7-33C2-E1F2-AEB8-F99B3B5A43EB}"/>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C6D777D6-50C5-BF5A-B991-4CF0317ECE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B451E5E8-EACF-9FD1-3067-844ABF8C2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33508F1-FC77-E347-85F7-5F4E7B6C9CC0}" type="slidenum">
              <a:rPr lang="en-US" altLang="en-US" sz="1200"/>
              <a:pPr/>
              <a:t>120</a:t>
            </a:fld>
            <a:endParaRPr lang="en-US" altLang="en-US" sz="1200"/>
          </a:p>
        </p:txBody>
      </p:sp>
      <p:sp>
        <p:nvSpPr>
          <p:cNvPr id="214018" name="Rectangle 2">
            <a:extLst>
              <a:ext uri="{FF2B5EF4-FFF2-40B4-BE49-F238E27FC236}">
                <a16:creationId xmlns:a16="http://schemas.microsoft.com/office/drawing/2014/main" id="{860D8D7C-D2BE-F32F-2EB1-4BBEF5450EA3}"/>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E695453D-E470-F846-B289-9B14FD8B5F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B20B344C-D00E-A15C-B8D1-06864B323C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CD8B250-9F37-E544-A9A3-200DF01D36E5}" type="slidenum">
              <a:rPr lang="en-US" altLang="en-US" sz="1200"/>
              <a:pPr/>
              <a:t>121</a:t>
            </a:fld>
            <a:endParaRPr lang="en-US" altLang="en-US" sz="1200"/>
          </a:p>
        </p:txBody>
      </p:sp>
      <p:sp>
        <p:nvSpPr>
          <p:cNvPr id="216066" name="Rectangle 2">
            <a:extLst>
              <a:ext uri="{FF2B5EF4-FFF2-40B4-BE49-F238E27FC236}">
                <a16:creationId xmlns:a16="http://schemas.microsoft.com/office/drawing/2014/main" id="{8DA6F6B5-4EFC-4D1E-D5A4-020C5A49EFB9}"/>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CB2A5DDB-A021-3694-D994-4BA6DDAAAC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8A06DC9F-AF37-0BE4-314F-963CA16D12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F826A7B-C709-8849-9C2C-B0663147305C}" type="slidenum">
              <a:rPr lang="en-US" altLang="en-US" sz="1200"/>
              <a:pPr/>
              <a:t>122</a:t>
            </a:fld>
            <a:endParaRPr lang="en-US" altLang="en-US" sz="1200"/>
          </a:p>
        </p:txBody>
      </p:sp>
      <p:sp>
        <p:nvSpPr>
          <p:cNvPr id="218114" name="Rectangle 2">
            <a:extLst>
              <a:ext uri="{FF2B5EF4-FFF2-40B4-BE49-F238E27FC236}">
                <a16:creationId xmlns:a16="http://schemas.microsoft.com/office/drawing/2014/main" id="{86B2790D-092D-BD20-78A5-BE68DA5BD6F8}"/>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B5C68E6D-9728-DF7B-ACE2-4006374B2B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7BDDDE77-3286-1C11-A4CD-66E3F57EF0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EF5AB10-545E-D24B-A9A9-2843DA961601}" type="slidenum">
              <a:rPr lang="en-US" altLang="en-US" sz="1200"/>
              <a:pPr/>
              <a:t>14</a:t>
            </a:fld>
            <a:endParaRPr lang="en-US" altLang="en-US" sz="1200"/>
          </a:p>
        </p:txBody>
      </p:sp>
      <p:sp>
        <p:nvSpPr>
          <p:cNvPr id="36866" name="Rectangle 2">
            <a:extLst>
              <a:ext uri="{FF2B5EF4-FFF2-40B4-BE49-F238E27FC236}">
                <a16:creationId xmlns:a16="http://schemas.microsoft.com/office/drawing/2014/main" id="{D7552F58-C759-5240-2B0D-AD62710F535C}"/>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A545D0D9-C4DB-528A-BBEF-E0E5B095D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5EA82960-0F6D-9474-8567-5F60F5697159}"/>
              </a:ext>
            </a:extLst>
          </p:cNvPr>
          <p:cNvSpPr>
            <a:spLocks noGrp="1" noChangeArrowheads="1"/>
          </p:cNvSpPr>
          <p:nvPr>
            <p:ph type="sldNum" sz="quarter" idx="10"/>
          </p:nvPr>
        </p:nvSpPr>
        <p:spPr>
          <a:ln/>
        </p:spPr>
        <p:txBody>
          <a:bodyPr/>
          <a:lstStyle>
            <a:lvl1pPr>
              <a:defRPr/>
            </a:lvl1pPr>
          </a:lstStyle>
          <a:p>
            <a:fld id="{FF77B98A-1219-704B-9E59-0544EFA0A00A}" type="slidenum">
              <a:rPr lang="en-US" altLang="en-US"/>
              <a:pPr/>
              <a:t>‹#›</a:t>
            </a:fld>
            <a:endParaRPr lang="en-US" altLang="en-US"/>
          </a:p>
        </p:txBody>
      </p:sp>
    </p:spTree>
    <p:extLst>
      <p:ext uri="{BB962C8B-B14F-4D97-AF65-F5344CB8AC3E}">
        <p14:creationId xmlns:p14="http://schemas.microsoft.com/office/powerpoint/2010/main" val="86165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8BA08123-A0B8-9910-26CB-F5DF79AA8DA6}"/>
              </a:ext>
            </a:extLst>
          </p:cNvPr>
          <p:cNvSpPr>
            <a:spLocks noGrp="1" noChangeArrowheads="1"/>
          </p:cNvSpPr>
          <p:nvPr>
            <p:ph type="sldNum" sz="quarter" idx="10"/>
          </p:nvPr>
        </p:nvSpPr>
        <p:spPr>
          <a:ln/>
        </p:spPr>
        <p:txBody>
          <a:bodyPr/>
          <a:lstStyle>
            <a:lvl1pPr>
              <a:defRPr/>
            </a:lvl1pPr>
          </a:lstStyle>
          <a:p>
            <a:fld id="{202C3135-1CFC-5444-A987-3D3F4600F779}" type="slidenum">
              <a:rPr lang="en-US" altLang="en-US"/>
              <a:pPr/>
              <a:t>‹#›</a:t>
            </a:fld>
            <a:endParaRPr lang="en-US" altLang="en-US"/>
          </a:p>
        </p:txBody>
      </p:sp>
    </p:spTree>
    <p:extLst>
      <p:ext uri="{BB962C8B-B14F-4D97-AF65-F5344CB8AC3E}">
        <p14:creationId xmlns:p14="http://schemas.microsoft.com/office/powerpoint/2010/main" val="163270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C9934201-DC4D-A5B4-ACE5-14DB8C1FF3EB}"/>
              </a:ext>
            </a:extLst>
          </p:cNvPr>
          <p:cNvSpPr>
            <a:spLocks noGrp="1" noChangeArrowheads="1"/>
          </p:cNvSpPr>
          <p:nvPr>
            <p:ph type="sldNum" sz="quarter" idx="10"/>
          </p:nvPr>
        </p:nvSpPr>
        <p:spPr>
          <a:ln/>
        </p:spPr>
        <p:txBody>
          <a:bodyPr/>
          <a:lstStyle>
            <a:lvl1pPr>
              <a:defRPr/>
            </a:lvl1pPr>
          </a:lstStyle>
          <a:p>
            <a:fld id="{C953CF6C-8424-9E4B-B686-74F3991AF6F2}" type="slidenum">
              <a:rPr lang="en-US" altLang="en-US"/>
              <a:pPr/>
              <a:t>‹#›</a:t>
            </a:fld>
            <a:endParaRPr lang="en-US" altLang="en-US"/>
          </a:p>
        </p:txBody>
      </p:sp>
    </p:spTree>
    <p:extLst>
      <p:ext uri="{BB962C8B-B14F-4D97-AF65-F5344CB8AC3E}">
        <p14:creationId xmlns:p14="http://schemas.microsoft.com/office/powerpoint/2010/main" val="405559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C64B1F4-AD51-3678-8A26-AFC1DFCED228}"/>
              </a:ext>
            </a:extLst>
          </p:cNvPr>
          <p:cNvSpPr>
            <a:spLocks noGrp="1" noChangeArrowheads="1"/>
          </p:cNvSpPr>
          <p:nvPr>
            <p:ph type="sldNum" sz="quarter" idx="10"/>
          </p:nvPr>
        </p:nvSpPr>
        <p:spPr>
          <a:ln/>
        </p:spPr>
        <p:txBody>
          <a:bodyPr/>
          <a:lstStyle>
            <a:lvl1pPr>
              <a:defRPr/>
            </a:lvl1pPr>
          </a:lstStyle>
          <a:p>
            <a:fld id="{515C777C-964F-F249-9819-EF9FFA91EC3D}" type="slidenum">
              <a:rPr lang="en-US" altLang="en-US"/>
              <a:pPr/>
              <a:t>‹#›</a:t>
            </a:fld>
            <a:endParaRPr lang="en-US" altLang="en-US"/>
          </a:p>
        </p:txBody>
      </p:sp>
    </p:spTree>
    <p:extLst>
      <p:ext uri="{BB962C8B-B14F-4D97-AF65-F5344CB8AC3E}">
        <p14:creationId xmlns:p14="http://schemas.microsoft.com/office/powerpoint/2010/main" val="104340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77200" cy="990600"/>
          </a:xfrm>
        </p:spPr>
        <p:txBody>
          <a:bodyPr/>
          <a:lstStyle/>
          <a:p>
            <a:r>
              <a:rPr lang="en-US"/>
              <a:t>Click to edit Master title style</a:t>
            </a:r>
          </a:p>
        </p:txBody>
      </p:sp>
      <p:sp>
        <p:nvSpPr>
          <p:cNvPr id="3" name="Content Placeholder 2"/>
          <p:cNvSpPr>
            <a:spLocks noGrp="1"/>
          </p:cNvSpPr>
          <p:nvPr>
            <p:ph sz="half" idx="1"/>
          </p:nvPr>
        </p:nvSpPr>
        <p:spPr>
          <a:xfrm>
            <a:off x="6858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7526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8D07374-C9EE-C27D-4439-1BB06916B7A8}"/>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4D9067A-3281-DAB0-0DD8-5CE0737456F0}"/>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DA4C82-9A8F-F1B6-37C0-5DA49688DF22}"/>
              </a:ext>
            </a:extLst>
          </p:cNvPr>
          <p:cNvSpPr>
            <a:spLocks noGrp="1"/>
          </p:cNvSpPr>
          <p:nvPr>
            <p:ph type="sldNum" sz="quarter" idx="12"/>
          </p:nvPr>
        </p:nvSpPr>
        <p:spPr/>
        <p:txBody>
          <a:bodyPr/>
          <a:lstStyle>
            <a:lvl1pPr>
              <a:defRPr/>
            </a:lvl1pPr>
          </a:lstStyle>
          <a:p>
            <a:fld id="{FE017FE9-AA2B-4E4F-9709-8A2E2C85D5F5}" type="slidenum">
              <a:rPr lang="en-US" altLang="en-US"/>
              <a:pPr/>
              <a:t>‹#›</a:t>
            </a:fld>
            <a:endParaRPr lang="en-US" altLang="en-US"/>
          </a:p>
        </p:txBody>
      </p:sp>
    </p:spTree>
    <p:extLst>
      <p:ext uri="{BB962C8B-B14F-4D97-AF65-F5344CB8AC3E}">
        <p14:creationId xmlns:p14="http://schemas.microsoft.com/office/powerpoint/2010/main" val="32395148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B7BB34A7-82C3-FA6E-5B3F-D0F788E84837}"/>
              </a:ext>
            </a:extLst>
          </p:cNvPr>
          <p:cNvSpPr>
            <a:spLocks noGrp="1" noChangeArrowheads="1"/>
          </p:cNvSpPr>
          <p:nvPr>
            <p:ph type="sldNum" sz="quarter" idx="10"/>
          </p:nvPr>
        </p:nvSpPr>
        <p:spPr>
          <a:ln/>
        </p:spPr>
        <p:txBody>
          <a:bodyPr/>
          <a:lstStyle>
            <a:lvl1pPr>
              <a:defRPr/>
            </a:lvl1pPr>
          </a:lstStyle>
          <a:p>
            <a:fld id="{28E209A0-2B43-E047-90A2-98DA51BA5673}" type="slidenum">
              <a:rPr lang="en-US" altLang="en-US"/>
              <a:pPr/>
              <a:t>‹#›</a:t>
            </a:fld>
            <a:endParaRPr lang="en-US" altLang="en-US"/>
          </a:p>
        </p:txBody>
      </p:sp>
    </p:spTree>
    <p:extLst>
      <p:ext uri="{BB962C8B-B14F-4D97-AF65-F5344CB8AC3E}">
        <p14:creationId xmlns:p14="http://schemas.microsoft.com/office/powerpoint/2010/main" val="259625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2B571B48-102B-D17A-D553-FD81AD4E2B11}"/>
              </a:ext>
            </a:extLst>
          </p:cNvPr>
          <p:cNvSpPr>
            <a:spLocks noGrp="1" noChangeArrowheads="1"/>
          </p:cNvSpPr>
          <p:nvPr>
            <p:ph type="sldNum" sz="quarter" idx="10"/>
          </p:nvPr>
        </p:nvSpPr>
        <p:spPr>
          <a:ln/>
        </p:spPr>
        <p:txBody>
          <a:bodyPr/>
          <a:lstStyle>
            <a:lvl1pPr>
              <a:defRPr/>
            </a:lvl1pPr>
          </a:lstStyle>
          <a:p>
            <a:fld id="{9D071038-F360-B748-B529-93A6C3976D16}" type="slidenum">
              <a:rPr lang="en-US" altLang="en-US"/>
              <a:pPr/>
              <a:t>‹#›</a:t>
            </a:fld>
            <a:endParaRPr lang="en-US" altLang="en-US"/>
          </a:p>
        </p:txBody>
      </p:sp>
    </p:spTree>
    <p:extLst>
      <p:ext uri="{BB962C8B-B14F-4D97-AF65-F5344CB8AC3E}">
        <p14:creationId xmlns:p14="http://schemas.microsoft.com/office/powerpoint/2010/main" val="98424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2CCC4DB-DF62-2D10-6F3F-DD4A9F0243F5}"/>
              </a:ext>
            </a:extLst>
          </p:cNvPr>
          <p:cNvSpPr>
            <a:spLocks noGrp="1" noChangeArrowheads="1"/>
          </p:cNvSpPr>
          <p:nvPr>
            <p:ph type="sldNum" sz="quarter" idx="10"/>
          </p:nvPr>
        </p:nvSpPr>
        <p:spPr>
          <a:ln/>
        </p:spPr>
        <p:txBody>
          <a:bodyPr/>
          <a:lstStyle>
            <a:lvl1pPr>
              <a:defRPr/>
            </a:lvl1pPr>
          </a:lstStyle>
          <a:p>
            <a:fld id="{6DAF76F6-49A2-4647-BDB9-63C93A1D8C33}" type="slidenum">
              <a:rPr lang="en-US" altLang="en-US"/>
              <a:pPr/>
              <a:t>‹#›</a:t>
            </a:fld>
            <a:endParaRPr lang="en-US" altLang="en-US"/>
          </a:p>
        </p:txBody>
      </p:sp>
    </p:spTree>
    <p:extLst>
      <p:ext uri="{BB962C8B-B14F-4D97-AF65-F5344CB8AC3E}">
        <p14:creationId xmlns:p14="http://schemas.microsoft.com/office/powerpoint/2010/main" val="340270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0589191-2506-F9C3-3D3D-3A32E81E1790}"/>
              </a:ext>
            </a:extLst>
          </p:cNvPr>
          <p:cNvSpPr>
            <a:spLocks noGrp="1" noChangeArrowheads="1"/>
          </p:cNvSpPr>
          <p:nvPr>
            <p:ph type="sldNum" sz="quarter" idx="10"/>
          </p:nvPr>
        </p:nvSpPr>
        <p:spPr>
          <a:ln/>
        </p:spPr>
        <p:txBody>
          <a:bodyPr/>
          <a:lstStyle>
            <a:lvl1pPr>
              <a:defRPr/>
            </a:lvl1pPr>
          </a:lstStyle>
          <a:p>
            <a:fld id="{17C6D879-92D6-884C-919A-DAC8DA2C6E8C}" type="slidenum">
              <a:rPr lang="en-US" altLang="en-US"/>
              <a:pPr/>
              <a:t>‹#›</a:t>
            </a:fld>
            <a:endParaRPr lang="en-US" altLang="en-US"/>
          </a:p>
        </p:txBody>
      </p:sp>
    </p:spTree>
    <p:extLst>
      <p:ext uri="{BB962C8B-B14F-4D97-AF65-F5344CB8AC3E}">
        <p14:creationId xmlns:p14="http://schemas.microsoft.com/office/powerpoint/2010/main" val="15460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2D72BEEA-FD80-02CA-7A99-6F4D0104F0BF}"/>
              </a:ext>
            </a:extLst>
          </p:cNvPr>
          <p:cNvSpPr>
            <a:spLocks noGrp="1" noChangeArrowheads="1"/>
          </p:cNvSpPr>
          <p:nvPr>
            <p:ph type="sldNum" sz="quarter" idx="10"/>
          </p:nvPr>
        </p:nvSpPr>
        <p:spPr>
          <a:ln/>
        </p:spPr>
        <p:txBody>
          <a:bodyPr/>
          <a:lstStyle>
            <a:lvl1pPr>
              <a:defRPr/>
            </a:lvl1pPr>
          </a:lstStyle>
          <a:p>
            <a:fld id="{04769456-5D4F-4B43-82D9-E3AC7DEC8DDC}" type="slidenum">
              <a:rPr lang="en-US" altLang="en-US"/>
              <a:pPr/>
              <a:t>‹#›</a:t>
            </a:fld>
            <a:endParaRPr lang="en-US" altLang="en-US"/>
          </a:p>
        </p:txBody>
      </p:sp>
    </p:spTree>
    <p:extLst>
      <p:ext uri="{BB962C8B-B14F-4D97-AF65-F5344CB8AC3E}">
        <p14:creationId xmlns:p14="http://schemas.microsoft.com/office/powerpoint/2010/main" val="156007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296589F-B1D2-3CE2-BD81-6EC391495203}"/>
              </a:ext>
            </a:extLst>
          </p:cNvPr>
          <p:cNvSpPr>
            <a:spLocks noGrp="1" noChangeArrowheads="1"/>
          </p:cNvSpPr>
          <p:nvPr>
            <p:ph type="sldNum" sz="quarter" idx="10"/>
          </p:nvPr>
        </p:nvSpPr>
        <p:spPr>
          <a:ln/>
        </p:spPr>
        <p:txBody>
          <a:bodyPr/>
          <a:lstStyle>
            <a:lvl1pPr>
              <a:defRPr/>
            </a:lvl1pPr>
          </a:lstStyle>
          <a:p>
            <a:fld id="{4315C187-AB72-E747-97D9-F44FBF328C30}" type="slidenum">
              <a:rPr lang="en-US" altLang="en-US"/>
              <a:pPr/>
              <a:t>‹#›</a:t>
            </a:fld>
            <a:endParaRPr lang="en-US" altLang="en-US"/>
          </a:p>
        </p:txBody>
      </p:sp>
    </p:spTree>
    <p:extLst>
      <p:ext uri="{BB962C8B-B14F-4D97-AF65-F5344CB8AC3E}">
        <p14:creationId xmlns:p14="http://schemas.microsoft.com/office/powerpoint/2010/main" val="37388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39D0FFD3-F3BB-0DBD-DD71-118792B6DB42}"/>
              </a:ext>
            </a:extLst>
          </p:cNvPr>
          <p:cNvSpPr>
            <a:spLocks noGrp="1" noChangeArrowheads="1"/>
          </p:cNvSpPr>
          <p:nvPr>
            <p:ph type="sldNum" sz="quarter" idx="10"/>
          </p:nvPr>
        </p:nvSpPr>
        <p:spPr>
          <a:ln/>
        </p:spPr>
        <p:txBody>
          <a:bodyPr/>
          <a:lstStyle>
            <a:lvl1pPr>
              <a:defRPr/>
            </a:lvl1pPr>
          </a:lstStyle>
          <a:p>
            <a:fld id="{9FD4E85E-EE8E-DC4D-9110-44703B1ED04C}" type="slidenum">
              <a:rPr lang="en-US" altLang="en-US"/>
              <a:pPr/>
              <a:t>‹#›</a:t>
            </a:fld>
            <a:endParaRPr lang="en-US" altLang="en-US"/>
          </a:p>
        </p:txBody>
      </p:sp>
    </p:spTree>
    <p:extLst>
      <p:ext uri="{BB962C8B-B14F-4D97-AF65-F5344CB8AC3E}">
        <p14:creationId xmlns:p14="http://schemas.microsoft.com/office/powerpoint/2010/main" val="1159107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99B0250B-14AD-FCFE-AC08-FA25E2C5421D}"/>
              </a:ext>
            </a:extLst>
          </p:cNvPr>
          <p:cNvSpPr>
            <a:spLocks noGrp="1" noChangeArrowheads="1"/>
          </p:cNvSpPr>
          <p:nvPr>
            <p:ph type="sldNum" sz="quarter" idx="10"/>
          </p:nvPr>
        </p:nvSpPr>
        <p:spPr>
          <a:ln/>
        </p:spPr>
        <p:txBody>
          <a:bodyPr/>
          <a:lstStyle>
            <a:lvl1pPr>
              <a:defRPr/>
            </a:lvl1pPr>
          </a:lstStyle>
          <a:p>
            <a:fld id="{AB586BF6-90C4-B34A-8431-9BC3A53EA9E1}" type="slidenum">
              <a:rPr lang="en-US" altLang="en-US"/>
              <a:pPr/>
              <a:t>‹#›</a:t>
            </a:fld>
            <a:endParaRPr lang="en-US" altLang="en-US"/>
          </a:p>
        </p:txBody>
      </p:sp>
    </p:spTree>
    <p:extLst>
      <p:ext uri="{BB962C8B-B14F-4D97-AF65-F5344CB8AC3E}">
        <p14:creationId xmlns:p14="http://schemas.microsoft.com/office/powerpoint/2010/main" val="16337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A43B17-ADF1-1D06-2E21-1AC880CC953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EC73F65-19B6-1F96-9189-DC770648750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8791E98D-2371-5E4A-BED9-1E33BF629171}"/>
              </a:ext>
            </a:extLst>
          </p:cNvPr>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AE8A9EF-BFEF-6F4A-81D4-16F6CD420B0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0" eaLnBrk="0" fontAlgn="base" hangingPunct="0">
        <a:spcBef>
          <a:spcPct val="0"/>
        </a:spcBef>
        <a:spcAft>
          <a:spcPct val="0"/>
        </a:spcAft>
        <a:defRPr sz="4400">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accent2"/>
          </a:solidFill>
          <a:latin typeface="Times New Roman" charset="0"/>
        </a:defRPr>
      </a:lvl6pPr>
      <a:lvl7pPr marL="914400" algn="ctr" rtl="0" eaLnBrk="0" fontAlgn="base" hangingPunct="0">
        <a:spcBef>
          <a:spcPct val="0"/>
        </a:spcBef>
        <a:spcAft>
          <a:spcPct val="0"/>
        </a:spcAft>
        <a:defRPr sz="4400">
          <a:solidFill>
            <a:schemeClr val="accent2"/>
          </a:solidFill>
          <a:latin typeface="Times New Roman" charset="0"/>
        </a:defRPr>
      </a:lvl7pPr>
      <a:lvl8pPr marL="1371600" algn="ctr" rtl="0" eaLnBrk="0" fontAlgn="base" hangingPunct="0">
        <a:spcBef>
          <a:spcPct val="0"/>
        </a:spcBef>
        <a:spcAft>
          <a:spcPct val="0"/>
        </a:spcAft>
        <a:defRPr sz="4400">
          <a:solidFill>
            <a:schemeClr val="accent2"/>
          </a:solidFill>
          <a:latin typeface="Times New Roman" charset="0"/>
        </a:defRPr>
      </a:lvl8pPr>
      <a:lvl9pPr marL="1828800" algn="ctr" rtl="0" eaLnBrk="0" fontAlgn="base" hangingPunct="0">
        <a:spcBef>
          <a:spcPct val="0"/>
        </a:spcBef>
        <a:spcAft>
          <a:spcPct val="0"/>
        </a:spcAft>
        <a:defRPr sz="4400">
          <a:solidFill>
            <a:schemeClr val="accent2"/>
          </a:solidFill>
          <a:latin typeface="Times New Roman"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3300"/>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9900"/>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en.wikipedia.org/wiki/Human_flesh_search_engine"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www.panguso.com/" TargetMode="External"/><Relationship Id="rId4" Type="http://schemas.openxmlformats.org/officeDocument/2006/relationships/hyperlink" Target="http://www.googlizationofeverything.com/"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bingiton.com/"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en.wikipedia.org/wiki/List_of_enterprise_search_vendors#Free_and_open_source_enterprise_search_software"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bingiton.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ims.berkeley.edu/research/projects/how-much-inf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bingiton.co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hyperlink" Target="https://www.youtube.com/watch?v=0eKVizvYSUQ"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en.wikipedia.org/wiki/Petabyte"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information_retrieva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ps.uni-sb.de/~duchier/pub/vbush/vbush-all.shtml" TargetMode="Externa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xanadu.com.au/ted/"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loan.stanford.edu/MouseSite/1968Demo.html"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hyperlink" Target="http://www.w3.org/" TargetMode="External"/><Relationship Id="rId2" Type="http://schemas.openxmlformats.org/officeDocument/2006/relationships/hyperlink" Target="http://www.w3.org/People/Berners-Lee/" TargetMode="Externa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hyperlink" Target="http://news.com.com/2009-1032_3-995679.html" TargetMode="External"/><Relationship Id="rId2" Type="http://schemas.openxmlformats.org/officeDocument/2006/relationships/hyperlink" Target="http://archive.ncsa.uiuc.edu/SDG/Software/Mosaic/NCSAMosaicHome.html" TargetMode="Externa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hyperlink" Target="http://www.isoc.org/internet/history/brief.s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Web_search_engin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en.wikipedia.org/wiki/List_of_academic_databases_and_search_engines" TargetMode="External"/><Relationship Id="rId5" Type="http://schemas.openxmlformats.org/officeDocument/2006/relationships/hyperlink" Target="http://en.wikipedia.org/wiki/List_of_search_engines" TargetMode="External"/><Relationship Id="rId4" Type="http://schemas.openxmlformats.org/officeDocument/2006/relationships/hyperlink" Target="http://www.wordstream.com/articles/internet-search-engines-history"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bing.com" TargetMode="External"/><Relationship Id="rId7" Type="http://schemas.openxmlformats.org/officeDocument/2006/relationships/hyperlink" Target="http://www.google.com/search?hl=en&amp;source=hp&amp;q=best+search+engin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duckduckgo.com/" TargetMode="External"/><Relationship Id="rId5" Type="http://schemas.openxmlformats.org/officeDocument/2006/relationships/hyperlink" Target="http://en.wikipedia.org/wiki/Cuil" TargetMode="External"/><Relationship Id="rId4" Type="http://schemas.openxmlformats.org/officeDocument/2006/relationships/hyperlink" Target="http://www.wolframalpha.com"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en.wikipedia.org/wiki/Robots_exclusion_standard" TargetMode="External"/><Relationship Id="rId7" Type="http://schemas.openxmlformats.org/officeDocument/2006/relationships/hyperlink" Target="http://en.wikipedia.org.robots.txt/"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clgiles.ist.psu.edu/robots.txt" TargetMode="External"/><Relationship Id="rId5" Type="http://schemas.openxmlformats.org/officeDocument/2006/relationships/hyperlink" Target="http://www.cnn.com/robots.txt" TargetMode="External"/><Relationship Id="rId4" Type="http://schemas.openxmlformats.org/officeDocument/2006/relationships/hyperlink" Target="http://www.ebay.com/robots.txt"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oleObject" Target="../embeddings/oleObject2.bin"/><Relationship Id="rId4" Type="http://schemas.openxmlformats.org/officeDocument/2006/relationships/image" Target="../media/image33.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39.jpeg"/><Relationship Id="rId7" Type="http://schemas.openxmlformats.org/officeDocument/2006/relationships/image" Target="../media/image41.emf"/><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oleObject" Target="../embeddings/oleObject5.bin"/><Relationship Id="rId5" Type="http://schemas.openxmlformats.org/officeDocument/2006/relationships/image" Target="../media/image40.emf"/><Relationship Id="rId4" Type="http://schemas.openxmlformats.org/officeDocument/2006/relationships/oleObject" Target="../embeddings/oleObject4.bin"/><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39.jpeg"/><Relationship Id="rId7" Type="http://schemas.openxmlformats.org/officeDocument/2006/relationships/image" Target="../media/image41.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40.emf"/><Relationship Id="rId4" Type="http://schemas.openxmlformats.org/officeDocument/2006/relationships/oleObject" Target="../embeddings/oleObject7.bin"/><Relationship Id="rId9" Type="http://schemas.openxmlformats.org/officeDocument/2006/relationships/image" Target="../media/image42.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E830C3F-DC1B-19E8-418A-E9F82E77A451}"/>
              </a:ext>
            </a:extLst>
          </p:cNvPr>
          <p:cNvSpPr>
            <a:spLocks noGrp="1" noChangeArrowheads="1"/>
          </p:cNvSpPr>
          <p:nvPr>
            <p:ph type="ctrTitle"/>
          </p:nvPr>
        </p:nvSpPr>
        <p:spPr>
          <a:xfrm>
            <a:off x="457200" y="1295400"/>
            <a:ext cx="8229600" cy="1143000"/>
          </a:xfrm>
        </p:spPr>
        <p:txBody>
          <a:bodyPr/>
          <a:lstStyle/>
          <a:p>
            <a:r>
              <a:rPr lang="en-US" altLang="en-US" dirty="0">
                <a:ea typeface="ＭＳ Ｐゴシック" panose="020B0600070205080204" pitchFamily="34" charset="-128"/>
              </a:rPr>
              <a:t>What are search engines and information retrieval (IR)</a:t>
            </a:r>
            <a:br>
              <a:rPr lang="en-US" altLang="en-US" dirty="0">
                <a:ea typeface="ＭＳ Ｐゴシック" panose="020B0600070205080204" pitchFamily="34" charset="-128"/>
              </a:rPr>
            </a:br>
            <a:r>
              <a:rPr lang="en-US" altLang="en-US" dirty="0">
                <a:ea typeface="ＭＳ Ｐゴシック" panose="020B0600070205080204" pitchFamily="34" charset="-128"/>
              </a:rPr>
              <a:t>Why is it important?</a:t>
            </a:r>
            <a:br>
              <a:rPr lang="en-US" altLang="en-US" dirty="0">
                <a:ea typeface="ＭＳ Ｐゴシック" panose="020B0600070205080204" pitchFamily="34" charset="-128"/>
              </a:rPr>
            </a:br>
            <a:r>
              <a:rPr lang="en-US" altLang="en-US" dirty="0">
                <a:ea typeface="ＭＳ Ｐゴシック" panose="020B0600070205080204" pitchFamily="34" charset="-128"/>
              </a:rPr>
              <a:t>Why do we care?</a:t>
            </a:r>
          </a:p>
        </p:txBody>
      </p:sp>
      <p:sp>
        <p:nvSpPr>
          <p:cNvPr id="17410" name="Rectangle 3">
            <a:extLst>
              <a:ext uri="{FF2B5EF4-FFF2-40B4-BE49-F238E27FC236}">
                <a16:creationId xmlns:a16="http://schemas.microsoft.com/office/drawing/2014/main" id="{EDDABA4A-4A89-E13B-D13D-F807524912A3}"/>
              </a:ext>
            </a:extLst>
          </p:cNvPr>
          <p:cNvSpPr>
            <a:spLocks noGrp="1" noChangeArrowheads="1"/>
          </p:cNvSpPr>
          <p:nvPr>
            <p:ph type="subTitle" idx="1"/>
          </p:nvPr>
        </p:nvSpPr>
        <p:spPr>
          <a:xfrm>
            <a:off x="1371600" y="3429000"/>
            <a:ext cx="6400800" cy="1752600"/>
          </a:xfrm>
        </p:spPr>
        <p:txBody>
          <a:bodyPr/>
          <a:lstStyle/>
          <a:p>
            <a:r>
              <a:rPr lang="en-US" altLang="en-US" sz="2800" dirty="0">
                <a:ea typeface="ＭＳ Ｐゴシック" panose="020B0600070205080204" pitchFamily="34" charset="-128"/>
              </a:rPr>
              <a:t>Thanks to: </a:t>
            </a:r>
          </a:p>
          <a:p>
            <a:r>
              <a:rPr lang="en-US" altLang="en-US" sz="2400" dirty="0">
                <a:ea typeface="ＭＳ Ｐゴシック" panose="020B0600070205080204" pitchFamily="34" charset="-128"/>
              </a:rPr>
              <a:t>UCB Course </a:t>
            </a:r>
            <a:r>
              <a:rPr lang="en-US" altLang="en-US" sz="2400" i="1" dirty="0">
                <a:ea typeface="ＭＳ Ｐゴシック" panose="020B0600070205080204" pitchFamily="34" charset="-128"/>
              </a:rPr>
              <a:t>SIMS 202 </a:t>
            </a:r>
            <a:r>
              <a:rPr lang="en-US" altLang="en-US" sz="2400" dirty="0">
                <a:ea typeface="ＭＳ Ｐゴシック" panose="020B0600070205080204" pitchFamily="34" charset="-128"/>
              </a:rPr>
              <a:t>and</a:t>
            </a:r>
          </a:p>
          <a:p>
            <a:r>
              <a:rPr lang="en-US" altLang="en-US" sz="2400" dirty="0">
                <a:ea typeface="ＭＳ Ｐゴシック" panose="020B0600070205080204" pitchFamily="34" charset="-128"/>
              </a:rPr>
              <a:t>IIT Course on IR</a:t>
            </a:r>
          </a:p>
          <a:p>
            <a:r>
              <a:rPr lang="en-US" altLang="en-US" sz="2400" dirty="0">
                <a:ea typeface="ＭＳ Ｐゴシック" panose="020B0600070205080204" pitchFamily="34" charset="-128"/>
              </a:rPr>
              <a:t>Jim Gray, Rich </a:t>
            </a:r>
            <a:r>
              <a:rPr lang="en-US" altLang="en-US" sz="2400" dirty="0" err="1">
                <a:ea typeface="ＭＳ Ｐゴシック" panose="020B0600070205080204" pitchFamily="34" charset="-128"/>
              </a:rPr>
              <a:t>Belew</a:t>
            </a:r>
            <a:r>
              <a:rPr lang="en-US" altLang="en-US" sz="2400" dirty="0">
                <a:ea typeface="ＭＳ Ｐゴシック" panose="020B0600070205080204" pitchFamily="34" charset="-128"/>
              </a:rPr>
              <a:t>, Bruce Croft, </a:t>
            </a:r>
          </a:p>
          <a:p>
            <a:r>
              <a:rPr lang="en-US" altLang="en-US" sz="2400" dirty="0">
                <a:ea typeface="ＭＳ Ｐゴシック" panose="020B0600070205080204" pitchFamily="34" charset="-128"/>
              </a:rPr>
              <a:t>Don Metzler, Trevor </a:t>
            </a:r>
            <a:r>
              <a:rPr lang="en-US" altLang="en-US" sz="2400" dirty="0" err="1">
                <a:ea typeface="ＭＳ Ｐゴシック" panose="020B0600070205080204" pitchFamily="34" charset="-128"/>
              </a:rPr>
              <a:t>Sthrohman</a:t>
            </a:r>
            <a:endParaRPr lang="en-US" altLang="en-US" sz="2400" b="1" i="1"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79F22107-5A36-8808-1CCD-ECCA73732534}"/>
              </a:ext>
            </a:extLst>
          </p:cNvPr>
          <p:cNvSpPr>
            <a:spLocks noGrp="1" noChangeArrowheads="1"/>
          </p:cNvSpPr>
          <p:nvPr>
            <p:ph type="title"/>
          </p:nvPr>
        </p:nvSpPr>
        <p:spPr>
          <a:xfrm>
            <a:off x="685800" y="304800"/>
            <a:ext cx="7772400" cy="1143000"/>
          </a:xfrm>
        </p:spPr>
        <p:txBody>
          <a:bodyPr/>
          <a:lstStyle/>
          <a:p>
            <a:r>
              <a:rPr lang="en-US" altLang="en-US">
                <a:ea typeface="ＭＳ Ｐゴシック" panose="020B0600070205080204" pitchFamily="34" charset="-128"/>
              </a:rPr>
              <a:t>Data, information, knowledge </a:t>
            </a:r>
          </a:p>
        </p:txBody>
      </p:sp>
      <p:sp>
        <p:nvSpPr>
          <p:cNvPr id="28674" name="Rectangle 3">
            <a:extLst>
              <a:ext uri="{FF2B5EF4-FFF2-40B4-BE49-F238E27FC236}">
                <a16:creationId xmlns:a16="http://schemas.microsoft.com/office/drawing/2014/main" id="{BB57E9DA-015E-71B8-42DF-94646D0F2E7B}"/>
              </a:ext>
            </a:extLst>
          </p:cNvPr>
          <p:cNvSpPr>
            <a:spLocks noGrp="1" noChangeArrowheads="1"/>
          </p:cNvSpPr>
          <p:nvPr>
            <p:ph type="body" idx="1"/>
          </p:nvPr>
        </p:nvSpPr>
        <p:spPr>
          <a:xfrm>
            <a:off x="1295400" y="1371600"/>
            <a:ext cx="7543800" cy="2895600"/>
          </a:xfrm>
        </p:spPr>
        <p:txBody>
          <a:bodyPr/>
          <a:lstStyle/>
          <a:p>
            <a:pPr algn="just"/>
            <a:r>
              <a:rPr lang="en-US" altLang="en-US" sz="2800" b="1">
                <a:ea typeface="ＭＳ Ｐゴシック" panose="020B0600070205080204" pitchFamily="34" charset="-128"/>
              </a:rPr>
              <a:t>Data - </a:t>
            </a:r>
            <a:r>
              <a:rPr lang="en-US" altLang="en-US" sz="2000">
                <a:ea typeface="ＭＳ Ｐゴシック" panose="020B0600070205080204" pitchFamily="34" charset="-128"/>
              </a:rPr>
              <a:t>Facts, observations, or perceptions.</a:t>
            </a:r>
            <a:endParaRPr lang="en-US" altLang="en-US" sz="2800">
              <a:ea typeface="ＭＳ Ｐゴシック" panose="020B0600070205080204" pitchFamily="34" charset="-128"/>
            </a:endParaRPr>
          </a:p>
          <a:p>
            <a:pPr algn="just"/>
            <a:r>
              <a:rPr lang="en-US" altLang="en-US" sz="2800" b="1">
                <a:ea typeface="ＭＳ Ｐゴシック" panose="020B0600070205080204" pitchFamily="34" charset="-128"/>
              </a:rPr>
              <a:t>Information - </a:t>
            </a:r>
            <a:r>
              <a:rPr lang="en-US" altLang="en-US" sz="2000">
                <a:ea typeface="ＭＳ Ｐゴシック" panose="020B0600070205080204" pitchFamily="34" charset="-128"/>
              </a:rPr>
              <a:t>Subset of data, only including those data that possess context, relevance, and purpose. </a:t>
            </a:r>
          </a:p>
          <a:p>
            <a:pPr algn="just"/>
            <a:r>
              <a:rPr lang="en-US" altLang="en-US" sz="2800" b="1">
                <a:ea typeface="ＭＳ Ｐゴシック" panose="020B0600070205080204" pitchFamily="34" charset="-128"/>
              </a:rPr>
              <a:t>Knowledge -</a:t>
            </a:r>
            <a:r>
              <a:rPr lang="en-US" altLang="en-US" sz="2000">
                <a:ea typeface="ＭＳ Ｐゴシック" panose="020B0600070205080204" pitchFamily="34" charset="-128"/>
              </a:rPr>
              <a:t> </a:t>
            </a:r>
            <a:r>
              <a:rPr lang="en-US" altLang="en-US" sz="2000" b="1" u="sng">
                <a:ea typeface="ＭＳ Ｐゴシック" panose="020B0600070205080204" pitchFamily="34" charset="-128"/>
              </a:rPr>
              <a:t>A more simplistic view</a:t>
            </a:r>
            <a:r>
              <a:rPr lang="en-US" altLang="en-US" sz="2000">
                <a:ea typeface="ＭＳ Ｐゴシック" panose="020B0600070205080204" pitchFamily="34" charset="-128"/>
              </a:rPr>
              <a:t> considers knowledge as being at the highest level in a hierarchy with data (at the lowest level) and information (at the middle level). </a:t>
            </a:r>
            <a:endParaRPr lang="en-US" altLang="en-US" sz="2000" i="1">
              <a:solidFill>
                <a:srgbClr val="000000"/>
              </a:solidFill>
              <a:ea typeface="ＭＳ Ｐゴシック" panose="020B0600070205080204" pitchFamily="34" charset="-128"/>
            </a:endParaRPr>
          </a:p>
          <a:p>
            <a:pPr algn="just"/>
            <a:endParaRPr lang="en-US" altLang="en-US" sz="2000">
              <a:ea typeface="ＭＳ Ｐゴシック" panose="020B0600070205080204" pitchFamily="34" charset="-128"/>
            </a:endParaRPr>
          </a:p>
        </p:txBody>
      </p:sp>
      <p:sp>
        <p:nvSpPr>
          <p:cNvPr id="28675" name="Text Box 4">
            <a:extLst>
              <a:ext uri="{FF2B5EF4-FFF2-40B4-BE49-F238E27FC236}">
                <a16:creationId xmlns:a16="http://schemas.microsoft.com/office/drawing/2014/main" id="{6ACD3D5A-D134-D3A8-9960-F8C08F1FEA9B}"/>
              </a:ext>
            </a:extLst>
          </p:cNvPr>
          <p:cNvSpPr txBox="1">
            <a:spLocks noChangeArrowheads="1"/>
          </p:cNvSpPr>
          <p:nvPr/>
        </p:nvSpPr>
        <p:spPr bwMode="auto">
          <a:xfrm>
            <a:off x="1524000" y="4114800"/>
            <a:ext cx="7010400" cy="2203450"/>
          </a:xfrm>
          <a:prstGeom prst="rect">
            <a:avLst/>
          </a:prstGeom>
          <a:solidFill>
            <a:schemeClr val="accent2"/>
          </a:solidFill>
          <a:ln w="9525">
            <a:solidFill>
              <a:schemeClr val="accent2"/>
            </a:solidFill>
            <a:miter lim="800000"/>
            <a:headEnd/>
            <a:tailEnd/>
          </a:ln>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ClrTx/>
            </a:pPr>
            <a:r>
              <a:rPr lang="en-US" altLang="en-US" sz="2000" b="1">
                <a:solidFill>
                  <a:srgbClr val="FFFF00"/>
                </a:solidFill>
                <a:latin typeface="Arial" panose="020B0604020202020204" pitchFamily="34" charset="0"/>
              </a:rPr>
              <a:t>Data</a:t>
            </a:r>
            <a:r>
              <a:rPr lang="en-US" altLang="en-US" sz="2000">
                <a:solidFill>
                  <a:srgbClr val="FFFF00"/>
                </a:solidFill>
                <a:latin typeface="Arial" panose="020B0604020202020204" pitchFamily="34" charset="0"/>
              </a:rPr>
              <a:t> refers to bare facts void of context.</a:t>
            </a:r>
          </a:p>
          <a:p>
            <a:pPr lvl="1" eaLnBrk="1" hangingPunct="1">
              <a:lnSpc>
                <a:spcPct val="90000"/>
              </a:lnSpc>
              <a:buClrTx/>
            </a:pPr>
            <a:r>
              <a:rPr lang="en-US" altLang="en-US" sz="1800" i="1">
                <a:solidFill>
                  <a:schemeClr val="bg1"/>
                </a:solidFill>
                <a:latin typeface="Arial" panose="020B0604020202020204" pitchFamily="34" charset="0"/>
              </a:rPr>
              <a:t>A telephone number.</a:t>
            </a:r>
          </a:p>
          <a:p>
            <a:pPr eaLnBrk="1" hangingPunct="1">
              <a:lnSpc>
                <a:spcPct val="90000"/>
              </a:lnSpc>
              <a:buClrTx/>
            </a:pPr>
            <a:r>
              <a:rPr lang="en-US" altLang="en-US" sz="2000" b="1">
                <a:solidFill>
                  <a:srgbClr val="FFFF00"/>
                </a:solidFill>
                <a:latin typeface="Arial" panose="020B0604020202020204" pitchFamily="34" charset="0"/>
              </a:rPr>
              <a:t>Information</a:t>
            </a:r>
            <a:r>
              <a:rPr lang="en-US" altLang="en-US" sz="2000">
                <a:solidFill>
                  <a:srgbClr val="FFFF00"/>
                </a:solidFill>
                <a:latin typeface="Arial" panose="020B0604020202020204" pitchFamily="34" charset="0"/>
              </a:rPr>
              <a:t> is data in context.</a:t>
            </a:r>
          </a:p>
          <a:p>
            <a:pPr lvl="1" eaLnBrk="1" hangingPunct="1">
              <a:lnSpc>
                <a:spcPct val="90000"/>
              </a:lnSpc>
              <a:buClrTx/>
            </a:pPr>
            <a:r>
              <a:rPr lang="en-US" altLang="en-US" sz="1800" i="1">
                <a:solidFill>
                  <a:schemeClr val="bg1"/>
                </a:solidFill>
                <a:latin typeface="Arial" panose="020B0604020202020204" pitchFamily="34" charset="0"/>
              </a:rPr>
              <a:t>A phone book.</a:t>
            </a:r>
          </a:p>
          <a:p>
            <a:pPr eaLnBrk="1" hangingPunct="1">
              <a:lnSpc>
                <a:spcPct val="90000"/>
              </a:lnSpc>
              <a:buClrTx/>
            </a:pPr>
            <a:r>
              <a:rPr lang="en-US" altLang="en-US" sz="2000" b="1">
                <a:solidFill>
                  <a:srgbClr val="FFFF00"/>
                </a:solidFill>
                <a:latin typeface="Arial" panose="020B0604020202020204" pitchFamily="34" charset="0"/>
              </a:rPr>
              <a:t>Knowledge </a:t>
            </a:r>
            <a:r>
              <a:rPr lang="en-US" altLang="en-US" sz="2000">
                <a:solidFill>
                  <a:srgbClr val="FFFF00"/>
                </a:solidFill>
                <a:latin typeface="Arial" panose="020B0604020202020204" pitchFamily="34" charset="0"/>
              </a:rPr>
              <a:t>is information that facilitates action.</a:t>
            </a:r>
          </a:p>
          <a:p>
            <a:pPr lvl="1" eaLnBrk="1" hangingPunct="1">
              <a:lnSpc>
                <a:spcPct val="90000"/>
              </a:lnSpc>
              <a:buClrTx/>
            </a:pPr>
            <a:r>
              <a:rPr lang="en-US" altLang="en-US" sz="1800" i="1">
                <a:solidFill>
                  <a:schemeClr val="bg1"/>
                </a:solidFill>
                <a:latin typeface="Arial" panose="020B0604020202020204" pitchFamily="34" charset="0"/>
              </a:rPr>
              <a:t>Recognizing that a phone number belongs to a good client, who needs to be called once per week to get his orders.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2BAA4B4B-C142-E199-DBC4-D921A66865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Are Google rankings fair?</a:t>
            </a:r>
            <a:br>
              <a:rPr lang="en-US" altLang="en-US">
                <a:ea typeface="ＭＳ Ｐゴシック" panose="020B0600070205080204" pitchFamily="34" charset="-128"/>
              </a:rPr>
            </a:br>
            <a:r>
              <a:rPr lang="en-US" altLang="en-US" sz="2800">
                <a:ea typeface="ＭＳ Ｐゴシック" panose="020B0600070205080204" pitchFamily="34" charset="-128"/>
              </a:rPr>
              <a:t>Are any search engines rankings fair?</a:t>
            </a:r>
          </a:p>
        </p:txBody>
      </p:sp>
      <p:sp>
        <p:nvSpPr>
          <p:cNvPr id="182274" name="Rectangle 3">
            <a:extLst>
              <a:ext uri="{FF2B5EF4-FFF2-40B4-BE49-F238E27FC236}">
                <a16:creationId xmlns:a16="http://schemas.microsoft.com/office/drawing/2014/main" id="{FEBB0AD7-6909-D8E3-AAE6-F7DFEAFDE947}"/>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Try out certain queries</a:t>
            </a:r>
          </a:p>
          <a:p>
            <a:pPr lvl="1" eaLnBrk="1" hangingPunct="1"/>
            <a:r>
              <a:rPr lang="en-US" altLang="en-US">
                <a:ea typeface="ＭＳ Ｐゴシック" panose="020B0600070205080204" pitchFamily="34" charset="-128"/>
              </a:rPr>
              <a:t> about “jews”</a:t>
            </a:r>
          </a:p>
          <a:p>
            <a:pPr lvl="1" eaLnBrk="1" hangingPunct="1"/>
            <a:r>
              <a:rPr lang="en-US" altLang="en-US">
                <a:ea typeface="ＭＳ Ｐゴシック" panose="020B0600070205080204" pitchFamily="34" charset="-128"/>
              </a:rPr>
              <a:t> </a:t>
            </a:r>
            <a:r>
              <a:rPr lang="ja-JP" altLang="en-US">
                <a:ea typeface="ＭＳ Ｐゴシック" panose="020B0600070205080204" pitchFamily="34" charset="-128"/>
              </a:rPr>
              <a:t>“</a:t>
            </a:r>
            <a:r>
              <a:rPr lang="en-US" altLang="en-US">
                <a:ea typeface="ＭＳ Ｐゴシック" panose="020B0600070205080204" pitchFamily="34" charset="-128"/>
              </a:rPr>
              <a:t>tiananmen square</a:t>
            </a:r>
            <a:r>
              <a:rPr lang="ja-JP" altLang="en-US">
                <a:ea typeface="ＭＳ Ｐゴシック" panose="020B0600070205080204" pitchFamily="34" charset="-128"/>
              </a:rPr>
              <a:t>”</a:t>
            </a:r>
            <a:endParaRPr lang="en-US" altLang="en-US">
              <a:ea typeface="ＭＳ Ｐゴシック" panose="020B0600070205080204" pitchFamily="34" charset="-128"/>
            </a:endParaRPr>
          </a:p>
          <a:p>
            <a:pPr lvl="2" eaLnBrk="1" hangingPunct="1"/>
            <a:r>
              <a:rPr lang="en-US" altLang="en-US">
                <a:ea typeface="ＭＳ Ｐゴシック" panose="020B0600070205080204" pitchFamily="34" charset="-128"/>
              </a:rPr>
              <a:t>Google.com</a:t>
            </a:r>
          </a:p>
          <a:p>
            <a:pPr lvl="2" eaLnBrk="1" hangingPunct="1"/>
            <a:r>
              <a:rPr lang="en-US" altLang="en-US">
                <a:ea typeface="ＭＳ Ｐゴシック" panose="020B0600070205080204" pitchFamily="34" charset="-128"/>
              </a:rPr>
              <a:t>Google.cn</a:t>
            </a:r>
          </a:p>
          <a:p>
            <a:pPr lvl="2" eaLnBrk="1" hangingPunct="1"/>
            <a:r>
              <a:rPr lang="en-US" altLang="en-US">
                <a:ea typeface="ＭＳ Ｐゴシック" panose="020B0600070205080204" pitchFamily="34" charset="-128"/>
              </a:rPr>
              <a:t>Baidu.com</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364EBE51-C6F1-BDD0-FB03-8749E2F0AC8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Breaking Google with queries</a:t>
            </a:r>
            <a:endParaRPr lang="en-US" altLang="en-US" sz="2800">
              <a:ea typeface="ＭＳ Ｐゴシック" panose="020B0600070205080204" pitchFamily="34" charset="-128"/>
            </a:endParaRPr>
          </a:p>
        </p:txBody>
      </p:sp>
      <p:sp>
        <p:nvSpPr>
          <p:cNvPr id="184322" name="Rectangle 3">
            <a:extLst>
              <a:ext uri="{FF2B5EF4-FFF2-40B4-BE49-F238E27FC236}">
                <a16:creationId xmlns:a16="http://schemas.microsoft.com/office/drawing/2014/main" id="{0D6EF2E5-E982-147D-7490-DC841991DC84}"/>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Odd queries:</a:t>
            </a:r>
          </a:p>
          <a:p>
            <a:pPr lvl="1" eaLnBrk="1" hangingPunct="1"/>
            <a:r>
              <a:rPr lang="en-US" altLang="en-US">
                <a:ea typeface="ＭＳ Ｐゴシック" panose="020B0600070205080204" pitchFamily="34" charset="-128"/>
              </a:rPr>
              <a:t>Who doesn’t like me</a:t>
            </a:r>
          </a:p>
          <a:p>
            <a:pPr lvl="1" eaLnBrk="1" hangingPunct="1"/>
            <a:r>
              <a:rPr lang="en-US" altLang="en-US">
                <a:ea typeface="ＭＳ Ｐゴシック" panose="020B0600070205080204" pitchFamily="34" charset="-128"/>
              </a:rPr>
              <a:t>How far …</a:t>
            </a:r>
          </a:p>
          <a:p>
            <a:pPr lvl="1" eaLnBrk="1" hangingPunct="1"/>
            <a:r>
              <a:rPr lang="en-US" altLang="en-US">
                <a:ea typeface="ＭＳ Ｐゴシック" panose="020B0600070205080204" pitchFamily="34" charset="-128"/>
              </a:rPr>
              <a:t>Will a sponge ball crash through a glass table</a:t>
            </a:r>
          </a:p>
          <a:p>
            <a:pPr lvl="1" eaLnBrk="1" hangingPunct="1"/>
            <a:r>
              <a:rPr lang="en-US" altLang="en-US">
                <a:ea typeface="ＭＳ Ｐゴシック" panose="020B0600070205080204" pitchFamily="34" charset="-128"/>
              </a:rPr>
              <a:t>I could get my trophy home in my suit case because it was too big. What is too big?</a:t>
            </a:r>
          </a:p>
          <a:p>
            <a:pPr eaLnBrk="1" hangingPunct="1"/>
            <a:r>
              <a:rPr lang="en-US" altLang="en-US">
                <a:ea typeface="ＭＳ Ｐゴシック" panose="020B0600070205080204" pitchFamily="34" charset="-128"/>
              </a:rPr>
              <a:t>Question/answering still an issue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18A73490-586B-6D3C-5971-866EF24EC9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What is role of search engines in society</a:t>
            </a:r>
            <a:endParaRPr lang="en-US" altLang="en-US" sz="2800">
              <a:ea typeface="ＭＳ Ｐゴシック" panose="020B0600070205080204" pitchFamily="34" charset="-128"/>
            </a:endParaRPr>
          </a:p>
        </p:txBody>
      </p:sp>
      <p:sp>
        <p:nvSpPr>
          <p:cNvPr id="186370" name="Rectangle 3">
            <a:extLst>
              <a:ext uri="{FF2B5EF4-FFF2-40B4-BE49-F238E27FC236}">
                <a16:creationId xmlns:a16="http://schemas.microsoft.com/office/drawing/2014/main" id="{65FCADC7-4DA9-101C-5144-E6BAACD2D63D}"/>
              </a:ext>
            </a:extLst>
          </p:cNvPr>
          <p:cNvSpPr>
            <a:spLocks noGrp="1" noChangeArrowheads="1"/>
          </p:cNvSpPr>
          <p:nvPr>
            <p:ph type="body" idx="1"/>
          </p:nvPr>
        </p:nvSpPr>
        <p:spPr>
          <a:xfrm>
            <a:off x="495300" y="1905000"/>
            <a:ext cx="8153400" cy="4687888"/>
          </a:xfrm>
        </p:spPr>
        <p:txBody>
          <a:bodyPr/>
          <a:lstStyle/>
          <a:p>
            <a:pPr eaLnBrk="1" hangingPunct="1"/>
            <a:r>
              <a:rPr lang="en-US" altLang="en-US">
                <a:ea typeface="ＭＳ Ｐゴシック" panose="020B0600070205080204" pitchFamily="34" charset="-128"/>
              </a:rPr>
              <a:t>Should these queries be banned?</a:t>
            </a:r>
          </a:p>
          <a:p>
            <a:pPr lvl="1" eaLnBrk="1" hangingPunct="1"/>
            <a:r>
              <a:rPr lang="ja-JP" altLang="en-US">
                <a:ea typeface="ＭＳ Ｐゴシック" panose="020B0600070205080204" pitchFamily="34" charset="-128"/>
              </a:rPr>
              <a:t>“</a:t>
            </a:r>
            <a:r>
              <a:rPr lang="en-US" altLang="en-US">
                <a:ea typeface="ＭＳ Ｐゴシック" panose="020B0600070205080204" pitchFamily="34" charset="-128"/>
              </a:rPr>
              <a:t>how do I make a dirty bomb</a:t>
            </a:r>
            <a:r>
              <a:rPr lang="ja-JP" altLang="en-US">
                <a:ea typeface="ＭＳ Ｐゴシック" panose="020B0600070205080204" pitchFamily="34" charset="-128"/>
              </a:rPr>
              <a:t>”</a:t>
            </a:r>
            <a:endParaRPr lang="en-US" altLang="en-US">
              <a:ea typeface="ＭＳ Ｐゴシック" panose="020B0600070205080204" pitchFamily="34" charset="-128"/>
            </a:endParaRPr>
          </a:p>
          <a:p>
            <a:pPr lvl="1" eaLnBrk="1" hangingPunct="1"/>
            <a:r>
              <a:rPr lang="ja-JP" altLang="en-US">
                <a:ea typeface="ＭＳ Ｐゴシック" panose="020B0600070205080204" pitchFamily="34" charset="-128"/>
              </a:rPr>
              <a:t>“</a:t>
            </a:r>
            <a:r>
              <a:rPr lang="en-US" altLang="en-US">
                <a:ea typeface="ＭＳ Ｐゴシック" panose="020B0600070205080204" pitchFamily="34" charset="-128"/>
              </a:rPr>
              <a:t>how do I make a black hole</a:t>
            </a:r>
            <a:r>
              <a:rPr lang="ja-JP" altLang="en-US">
                <a:ea typeface="ＭＳ Ｐゴシック" panose="020B0600070205080204" pitchFamily="34" charset="-128"/>
              </a:rPr>
              <a:t>”</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Do search engines have a social responsibility?</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a:p>
            <a:pPr eaLnBrk="1" hangingPunct="1"/>
            <a:endParaRPr lang="en-US" altLang="en-US">
              <a:solidFill>
                <a:srgbClr val="FF6600"/>
              </a:solidFill>
              <a:ea typeface="ＭＳ Ｐゴシック" panose="020B0600070205080204" pitchFamily="34" charset="-128"/>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9B8C1432-7AEE-F32A-0162-B579BA892C8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Social implications of public search engines</a:t>
            </a:r>
            <a:endParaRPr lang="en-US" altLang="en-US" sz="2800">
              <a:ea typeface="ＭＳ Ｐゴシック" panose="020B0600070205080204" pitchFamily="34" charset="-128"/>
            </a:endParaRPr>
          </a:p>
        </p:txBody>
      </p:sp>
      <p:sp>
        <p:nvSpPr>
          <p:cNvPr id="188418" name="Rectangle 3">
            <a:extLst>
              <a:ext uri="{FF2B5EF4-FFF2-40B4-BE49-F238E27FC236}">
                <a16:creationId xmlns:a16="http://schemas.microsoft.com/office/drawing/2014/main" id="{54C057B0-E6ED-944D-7326-DBCD1A0EA8CF}"/>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What is the web role of search in society</a:t>
            </a:r>
          </a:p>
          <a:p>
            <a:pPr lvl="1" eaLnBrk="1" hangingPunct="1"/>
            <a:r>
              <a:rPr lang="en-US" altLang="en-US" sz="2400">
                <a:solidFill>
                  <a:srgbClr val="FF6600"/>
                </a:solidFill>
                <a:ea typeface="ＭＳ Ｐゴシック" panose="020B0600070205080204" pitchFamily="34" charset="-128"/>
                <a:hlinkClick r:id="rId3"/>
              </a:rPr>
              <a:t>Human flesh search engine</a:t>
            </a:r>
            <a:endParaRPr lang="en-US" altLang="en-US" sz="2400">
              <a:solidFill>
                <a:srgbClr val="FF6600"/>
              </a:solidFill>
              <a:ea typeface="ＭＳ Ｐゴシック" panose="020B0600070205080204" pitchFamily="34" charset="-128"/>
            </a:endParaRPr>
          </a:p>
          <a:p>
            <a:pPr lvl="1" eaLnBrk="1" hangingPunct="1"/>
            <a:r>
              <a:rPr lang="en-US" altLang="en-US" sz="2400">
                <a:solidFill>
                  <a:srgbClr val="000000"/>
                </a:solidFill>
                <a:ea typeface="ＭＳ Ｐゴシック" panose="020B0600070205080204" pitchFamily="34" charset="-128"/>
              </a:rPr>
              <a:t>What is the responsibility of search engines?</a:t>
            </a:r>
          </a:p>
          <a:p>
            <a:pPr eaLnBrk="1" hangingPunct="1"/>
            <a:r>
              <a:rPr lang="en-US" altLang="en-US" sz="2800">
                <a:solidFill>
                  <a:srgbClr val="000000"/>
                </a:solidFill>
                <a:ea typeface="ＭＳ Ｐゴシック" panose="020B0600070205080204" pitchFamily="34" charset="-128"/>
              </a:rPr>
              <a:t>The </a:t>
            </a:r>
            <a:r>
              <a:rPr lang="en-US" altLang="en-US" sz="2800">
                <a:solidFill>
                  <a:srgbClr val="000000"/>
                </a:solidFill>
                <a:ea typeface="ＭＳ Ｐゴシック" panose="020B0600070205080204" pitchFamily="34" charset="-128"/>
                <a:hlinkClick r:id="rId4"/>
              </a:rPr>
              <a:t>googlization of everything</a:t>
            </a:r>
            <a:endParaRPr lang="en-US" altLang="en-US" sz="2800">
              <a:solidFill>
                <a:srgbClr val="000000"/>
              </a:solidFill>
              <a:ea typeface="ＭＳ Ｐゴシック" panose="020B0600070205080204" pitchFamily="34" charset="-128"/>
            </a:endParaRPr>
          </a:p>
          <a:p>
            <a:pPr eaLnBrk="1" hangingPunct="1"/>
            <a:r>
              <a:rPr lang="en-US" altLang="en-US" sz="2800">
                <a:solidFill>
                  <a:srgbClr val="000000"/>
                </a:solidFill>
                <a:ea typeface="ＭＳ Ｐゴシック" panose="020B0600070205080204" pitchFamily="34" charset="-128"/>
              </a:rPr>
              <a:t>Should governments control search engines</a:t>
            </a:r>
          </a:p>
          <a:p>
            <a:pPr lvl="1" eaLnBrk="1" hangingPunct="1"/>
            <a:r>
              <a:rPr lang="en-US" altLang="en-US" sz="2400">
                <a:solidFill>
                  <a:srgbClr val="000000"/>
                </a:solidFill>
                <a:ea typeface="ＭＳ Ｐゴシック" panose="020B0600070205080204" pitchFamily="34" charset="-128"/>
              </a:rPr>
              <a:t>Positions</a:t>
            </a:r>
          </a:p>
          <a:p>
            <a:pPr lvl="2" eaLnBrk="1" hangingPunct="1"/>
            <a:r>
              <a:rPr lang="en-US" altLang="en-US" sz="2000">
                <a:solidFill>
                  <a:srgbClr val="000000"/>
                </a:solidFill>
                <a:ea typeface="ＭＳ Ｐゴシック" panose="020B0600070205080204" pitchFamily="34" charset="-128"/>
              </a:rPr>
              <a:t>Search is too important to be left to the private sector</a:t>
            </a:r>
          </a:p>
          <a:p>
            <a:pPr lvl="2" eaLnBrk="1" hangingPunct="1"/>
            <a:r>
              <a:rPr lang="en-US" altLang="en-US" sz="2000">
                <a:solidFill>
                  <a:srgbClr val="000000"/>
                </a:solidFill>
                <a:ea typeface="ＭＳ Ｐゴシック" panose="020B0600070205080204" pitchFamily="34" charset="-128"/>
              </a:rPr>
              <a:t>Search will only work from 8 to 5 on weekdays and will be off on holidays and government shutdowns.</a:t>
            </a:r>
          </a:p>
          <a:p>
            <a:pPr lvl="1" eaLnBrk="1" hangingPunct="1"/>
            <a:r>
              <a:rPr lang="en-US" altLang="en-US" sz="2400">
                <a:solidFill>
                  <a:srgbClr val="000000"/>
                </a:solidFill>
                <a:ea typeface="ＭＳ Ｐゴシック" panose="020B0600070205080204" pitchFamily="34" charset="-128"/>
              </a:rPr>
              <a:t>New Chinese government search engine</a:t>
            </a:r>
          </a:p>
          <a:p>
            <a:pPr lvl="2" eaLnBrk="1" hangingPunct="1"/>
            <a:r>
              <a:rPr lang="en-US" altLang="en-US" sz="2000">
                <a:solidFill>
                  <a:srgbClr val="000000"/>
                </a:solidFill>
                <a:ea typeface="ＭＳ Ｐゴシック" panose="020B0600070205080204" pitchFamily="34" charset="-128"/>
                <a:hlinkClick r:id="rId5"/>
              </a:rPr>
              <a:t>Panguso</a:t>
            </a:r>
            <a:endParaRPr lang="en-US" altLang="en-US" sz="2000">
              <a:solidFill>
                <a:srgbClr val="000000"/>
              </a:solidFill>
              <a:ea typeface="ＭＳ Ｐゴシック" panose="020B0600070205080204" pitchFamily="34" charset="-128"/>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1AB15D12-A1CD-7DF2-C889-F9318389FC8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Which search engine to use?</a:t>
            </a:r>
            <a:endParaRPr lang="en-US" altLang="en-US" sz="2800">
              <a:ea typeface="ＭＳ Ｐゴシック" panose="020B0600070205080204" pitchFamily="34" charset="-128"/>
            </a:endParaRPr>
          </a:p>
        </p:txBody>
      </p:sp>
      <p:sp>
        <p:nvSpPr>
          <p:cNvPr id="190466" name="Rectangle 3">
            <a:extLst>
              <a:ext uri="{FF2B5EF4-FFF2-40B4-BE49-F238E27FC236}">
                <a16:creationId xmlns:a16="http://schemas.microsoft.com/office/drawing/2014/main" id="{ED429A98-B6B8-A6D7-F819-C2A3FA7C8E0D}"/>
              </a:ext>
            </a:extLst>
          </p:cNvPr>
          <p:cNvSpPr>
            <a:spLocks noGrp="1" noChangeArrowheads="1"/>
          </p:cNvSpPr>
          <p:nvPr>
            <p:ph type="body" idx="1"/>
          </p:nvPr>
        </p:nvSpPr>
        <p:spPr>
          <a:xfrm>
            <a:off x="685800" y="1731963"/>
            <a:ext cx="7772400" cy="4687887"/>
          </a:xfrm>
        </p:spPr>
        <p:txBody>
          <a:bodyPr/>
          <a:lstStyle/>
          <a:p>
            <a:pPr eaLnBrk="1" hangingPunct="1"/>
            <a:r>
              <a:rPr lang="en-US" altLang="en-US" sz="2400">
                <a:ea typeface="ＭＳ Ｐゴシック" panose="020B0600070205080204" pitchFamily="34" charset="-128"/>
              </a:rPr>
              <a:t>General queries</a:t>
            </a:r>
          </a:p>
          <a:p>
            <a:pPr lvl="1" eaLnBrk="1" hangingPunct="1"/>
            <a:r>
              <a:rPr lang="en-US" altLang="en-US" sz="2400">
                <a:ea typeface="ＭＳ Ｐゴシック" panose="020B0600070205080204" pitchFamily="34" charset="-128"/>
              </a:rPr>
              <a:t>Google</a:t>
            </a:r>
          </a:p>
          <a:p>
            <a:pPr lvl="1" eaLnBrk="1" hangingPunct="1"/>
            <a:r>
              <a:rPr lang="en-US" altLang="en-US" sz="2400">
                <a:ea typeface="ＭＳ Ｐゴシック" panose="020B0600070205080204" pitchFamily="34" charset="-128"/>
              </a:rPr>
              <a:t>Bing</a:t>
            </a:r>
          </a:p>
          <a:p>
            <a:pPr eaLnBrk="1" hangingPunct="1"/>
            <a:r>
              <a:rPr lang="en-US" altLang="en-US" sz="2400">
                <a:ea typeface="ＭＳ Ｐゴシック" panose="020B0600070205080204" pitchFamily="34" charset="-128"/>
              </a:rPr>
              <a:t>Specialty (vertical) search engines for special search</a:t>
            </a:r>
          </a:p>
          <a:p>
            <a:pPr lvl="1" eaLnBrk="1" hangingPunct="1"/>
            <a:r>
              <a:rPr lang="en-US" altLang="en-US" sz="2400">
                <a:ea typeface="ＭＳ Ｐゴシック" panose="020B0600070205080204" pitchFamily="34" charset="-128"/>
              </a:rPr>
              <a:t>Amazon</a:t>
            </a:r>
          </a:p>
          <a:p>
            <a:pPr lvl="1" eaLnBrk="1" hangingPunct="1"/>
            <a:r>
              <a:rPr lang="en-US" altLang="en-US" sz="2400">
                <a:ea typeface="ＭＳ Ｐゴシック" panose="020B0600070205080204" pitchFamily="34" charset="-128"/>
              </a:rPr>
              <a:t>eBay</a:t>
            </a:r>
          </a:p>
          <a:p>
            <a:pPr lvl="1" eaLnBrk="1" hangingPunct="1"/>
            <a:r>
              <a:rPr lang="en-US" altLang="en-US" sz="2400">
                <a:ea typeface="ＭＳ Ｐゴシック" panose="020B0600070205080204" pitchFamily="34" charset="-128"/>
              </a:rPr>
              <a:t>Google Scholar, Semantic Scholar, CiteSeerX</a:t>
            </a:r>
          </a:p>
          <a:p>
            <a:pPr eaLnBrk="1" hangingPunct="1"/>
            <a:r>
              <a:rPr lang="en-US" altLang="en-US" sz="2400">
                <a:ea typeface="ＭＳ Ｐゴシック" panose="020B0600070205080204" pitchFamily="34" charset="-128"/>
              </a:rPr>
              <a:t>Language dependent</a:t>
            </a:r>
          </a:p>
          <a:p>
            <a:pPr lvl="1" eaLnBrk="1" hangingPunct="1"/>
            <a:r>
              <a:rPr lang="en-US" altLang="en-US" sz="2400">
                <a:ea typeface="ＭＳ Ｐゴシック" panose="020B0600070205080204" pitchFamily="34" charset="-128"/>
              </a:rPr>
              <a:t>Yandex, Baidu, … except Latin alphabet languages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a:extLst>
              <a:ext uri="{FF2B5EF4-FFF2-40B4-BE49-F238E27FC236}">
                <a16:creationId xmlns:a16="http://schemas.microsoft.com/office/drawing/2014/main" id="{AB85ED01-7F98-2C75-BB61-DC56617DC0D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hlinkClick r:id="rId2"/>
              </a:rPr>
              <a:t>Google vs Bing</a:t>
            </a:r>
            <a:endParaRPr lang="en-US" altLang="en-US">
              <a:ea typeface="ＭＳ Ｐゴシック" panose="020B0600070205080204" pitchFamily="34" charset="-128"/>
            </a:endParaRPr>
          </a:p>
        </p:txBody>
      </p:sp>
      <p:pic>
        <p:nvPicPr>
          <p:cNvPr id="192514" name="Picture 4" descr="Screen shot 2014-03-03 at 9.42.04 AM.png">
            <a:extLst>
              <a:ext uri="{FF2B5EF4-FFF2-40B4-BE49-F238E27FC236}">
                <a16:creationId xmlns:a16="http://schemas.microsoft.com/office/drawing/2014/main" id="{5D9A064A-B36A-B8D7-2937-32620F5C3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5">
            <a:extLst>
              <a:ext uri="{FF2B5EF4-FFF2-40B4-BE49-F238E27FC236}">
                <a16:creationId xmlns:a16="http://schemas.microsoft.com/office/drawing/2014/main" id="{C3A06615-4D04-178C-972F-827966ADC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90122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extBox 1">
            <a:extLst>
              <a:ext uri="{FF2B5EF4-FFF2-40B4-BE49-F238E27FC236}">
                <a16:creationId xmlns:a16="http://schemas.microsoft.com/office/drawing/2014/main" id="{E13080AB-30AF-A863-94A9-EB3955F10859}"/>
              </a:ext>
            </a:extLst>
          </p:cNvPr>
          <p:cNvSpPr txBox="1">
            <a:spLocks noChangeArrowheads="1"/>
          </p:cNvSpPr>
          <p:nvPr/>
        </p:nvSpPr>
        <p:spPr bwMode="auto">
          <a:xfrm>
            <a:off x="153988" y="608013"/>
            <a:ext cx="345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800">
                <a:solidFill>
                  <a:srgbClr val="FF0000"/>
                </a:solidFill>
              </a:rPr>
              <a:t>Privacy Search Engine</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4757578-323C-B964-8F2A-F705730550B7}"/>
              </a:ext>
            </a:extLst>
          </p:cNvPr>
          <p:cNvSpPr>
            <a:spLocks noGrp="1" noChangeArrowheads="1"/>
          </p:cNvSpPr>
          <p:nvPr>
            <p:ph type="title"/>
          </p:nvPr>
        </p:nvSpPr>
        <p:spPr>
          <a:xfrm>
            <a:off x="609600" y="0"/>
            <a:ext cx="7772400" cy="1143000"/>
          </a:xfrm>
        </p:spPr>
        <p:txBody>
          <a:bodyPr/>
          <a:lstStyle/>
          <a:p>
            <a:r>
              <a:rPr lang="en-US" altLang="en-US" sz="3600">
                <a:ea typeface="ＭＳ Ｐゴシック" panose="020B0600070205080204" pitchFamily="34" charset="-128"/>
              </a:rPr>
              <a:t>Open Source Search/Indexing Tools</a:t>
            </a:r>
            <a:endParaRPr lang="en-US" altLang="en-US">
              <a:ea typeface="ＭＳ Ｐゴシック" panose="020B0600070205080204" pitchFamily="34" charset="-128"/>
            </a:endParaRPr>
          </a:p>
        </p:txBody>
      </p:sp>
      <p:sp>
        <p:nvSpPr>
          <p:cNvPr id="194562" name="Text Box 5">
            <a:extLst>
              <a:ext uri="{FF2B5EF4-FFF2-40B4-BE49-F238E27FC236}">
                <a16:creationId xmlns:a16="http://schemas.microsoft.com/office/drawing/2014/main" id="{6308F08A-6B1E-D52E-8A6D-5EA16A42239B}"/>
              </a:ext>
            </a:extLst>
          </p:cNvPr>
          <p:cNvSpPr txBox="1">
            <a:spLocks noChangeArrowheads="1"/>
          </p:cNvSpPr>
          <p:nvPr/>
        </p:nvSpPr>
        <p:spPr bwMode="auto">
          <a:xfrm>
            <a:off x="4800600" y="6172200"/>
            <a:ext cx="282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hlinkClick r:id="rId3"/>
              </a:rPr>
              <a:t>Wikipedai-open-tools</a:t>
            </a:r>
            <a:endParaRPr lang="en-US" altLang="en-US"/>
          </a:p>
        </p:txBody>
      </p:sp>
      <p:pic>
        <p:nvPicPr>
          <p:cNvPr id="194563" name="Picture 3">
            <a:extLst>
              <a:ext uri="{FF2B5EF4-FFF2-40B4-BE49-F238E27FC236}">
                <a16:creationId xmlns:a16="http://schemas.microsoft.com/office/drawing/2014/main" id="{18F21CA3-76D1-99A0-F457-E754CCFC0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473200"/>
            <a:ext cx="59436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Box 4">
            <a:extLst>
              <a:ext uri="{FF2B5EF4-FFF2-40B4-BE49-F238E27FC236}">
                <a16:creationId xmlns:a16="http://schemas.microsoft.com/office/drawing/2014/main" id="{32F17A25-EAEB-69EF-C1CB-E5E148BD34D4}"/>
              </a:ext>
            </a:extLst>
          </p:cNvPr>
          <p:cNvSpPr txBox="1">
            <a:spLocks noChangeArrowheads="1"/>
          </p:cNvSpPr>
          <p:nvPr/>
        </p:nvSpPr>
        <p:spPr bwMode="auto">
          <a:xfrm>
            <a:off x="2209800" y="908050"/>
            <a:ext cx="3208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solidFill>
                  <a:srgbClr val="FF0000"/>
                </a:solidFill>
              </a:rPr>
              <a:t>Enterprise Search is Growing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B662321B-333D-EDFA-0A3E-9E7DE7C73D98}"/>
              </a:ext>
            </a:extLst>
          </p:cNvPr>
          <p:cNvSpPr>
            <a:spLocks noChangeArrowheads="1"/>
          </p:cNvSpPr>
          <p:nvPr/>
        </p:nvSpPr>
        <p:spPr bwMode="auto">
          <a:xfrm>
            <a:off x="1828800" y="19812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Interface</a:t>
            </a:r>
          </a:p>
        </p:txBody>
      </p:sp>
      <p:sp>
        <p:nvSpPr>
          <p:cNvPr id="196610" name="Rectangle 3">
            <a:extLst>
              <a:ext uri="{FF2B5EF4-FFF2-40B4-BE49-F238E27FC236}">
                <a16:creationId xmlns:a16="http://schemas.microsoft.com/office/drawing/2014/main" id="{76832104-BC61-4CB5-0A44-DB5824840E52}"/>
              </a:ext>
            </a:extLst>
          </p:cNvPr>
          <p:cNvSpPr>
            <a:spLocks noChangeArrowheads="1"/>
          </p:cNvSpPr>
          <p:nvPr/>
        </p:nvSpPr>
        <p:spPr bwMode="auto">
          <a:xfrm>
            <a:off x="3657600" y="6858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Query Engine</a:t>
            </a:r>
          </a:p>
        </p:txBody>
      </p:sp>
      <p:sp>
        <p:nvSpPr>
          <p:cNvPr id="196611" name="Rectangle 4">
            <a:extLst>
              <a:ext uri="{FF2B5EF4-FFF2-40B4-BE49-F238E27FC236}">
                <a16:creationId xmlns:a16="http://schemas.microsoft.com/office/drawing/2014/main" id="{E2FDC72B-2A47-5378-051E-70B0CFAF9048}"/>
              </a:ext>
            </a:extLst>
          </p:cNvPr>
          <p:cNvSpPr>
            <a:spLocks noChangeArrowheads="1"/>
          </p:cNvSpPr>
          <p:nvPr/>
        </p:nvSpPr>
        <p:spPr bwMode="auto">
          <a:xfrm>
            <a:off x="6248400" y="26670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Indexer</a:t>
            </a:r>
          </a:p>
        </p:txBody>
      </p:sp>
      <p:sp>
        <p:nvSpPr>
          <p:cNvPr id="196612" name="Oval 5">
            <a:extLst>
              <a:ext uri="{FF2B5EF4-FFF2-40B4-BE49-F238E27FC236}">
                <a16:creationId xmlns:a16="http://schemas.microsoft.com/office/drawing/2014/main" id="{070946E0-64D2-4FEE-2EED-1068B4434509}"/>
              </a:ext>
            </a:extLst>
          </p:cNvPr>
          <p:cNvSpPr>
            <a:spLocks noChangeArrowheads="1"/>
          </p:cNvSpPr>
          <p:nvPr/>
        </p:nvSpPr>
        <p:spPr bwMode="auto">
          <a:xfrm>
            <a:off x="6248400" y="609600"/>
            <a:ext cx="1676400" cy="914400"/>
          </a:xfrm>
          <a:prstGeom prst="ellipse">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Index</a:t>
            </a:r>
          </a:p>
        </p:txBody>
      </p:sp>
      <p:sp>
        <p:nvSpPr>
          <p:cNvPr id="196613" name="Rectangle 6">
            <a:extLst>
              <a:ext uri="{FF2B5EF4-FFF2-40B4-BE49-F238E27FC236}">
                <a16:creationId xmlns:a16="http://schemas.microsoft.com/office/drawing/2014/main" id="{17E8D24D-D6DE-F052-D5CB-CCA7D6EC2C3F}"/>
              </a:ext>
            </a:extLst>
          </p:cNvPr>
          <p:cNvSpPr>
            <a:spLocks noChangeArrowheads="1"/>
          </p:cNvSpPr>
          <p:nvPr/>
        </p:nvSpPr>
        <p:spPr bwMode="auto">
          <a:xfrm>
            <a:off x="3886200" y="4191000"/>
            <a:ext cx="16764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Crawler</a:t>
            </a:r>
          </a:p>
        </p:txBody>
      </p:sp>
      <p:sp>
        <p:nvSpPr>
          <p:cNvPr id="196614" name="Line 7">
            <a:extLst>
              <a:ext uri="{FF2B5EF4-FFF2-40B4-BE49-F238E27FC236}">
                <a16:creationId xmlns:a16="http://schemas.microsoft.com/office/drawing/2014/main" id="{2641FCAC-958D-7CC1-EF3F-AABAC2AB6A26}"/>
              </a:ext>
            </a:extLst>
          </p:cNvPr>
          <p:cNvSpPr>
            <a:spLocks noChangeShapeType="1"/>
          </p:cNvSpPr>
          <p:nvPr/>
        </p:nvSpPr>
        <p:spPr bwMode="auto">
          <a:xfrm flipH="1">
            <a:off x="3500438"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15" name="Line 8">
            <a:extLst>
              <a:ext uri="{FF2B5EF4-FFF2-40B4-BE49-F238E27FC236}">
                <a16:creationId xmlns:a16="http://schemas.microsoft.com/office/drawing/2014/main" id="{C4216647-118D-7166-7DFE-96618CCC6E3F}"/>
              </a:ext>
            </a:extLst>
          </p:cNvPr>
          <p:cNvSpPr>
            <a:spLocks noChangeShapeType="1"/>
          </p:cNvSpPr>
          <p:nvPr/>
        </p:nvSpPr>
        <p:spPr bwMode="auto">
          <a:xfrm>
            <a:off x="5181600" y="49530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16" name="Line 9">
            <a:extLst>
              <a:ext uri="{FF2B5EF4-FFF2-40B4-BE49-F238E27FC236}">
                <a16:creationId xmlns:a16="http://schemas.microsoft.com/office/drawing/2014/main" id="{13D2781A-17A5-27F6-AFD5-D15A8BD4EFDF}"/>
              </a:ext>
            </a:extLst>
          </p:cNvPr>
          <p:cNvSpPr>
            <a:spLocks noChangeShapeType="1"/>
          </p:cNvSpPr>
          <p:nvPr/>
        </p:nvSpPr>
        <p:spPr bwMode="auto">
          <a:xfrm flipH="1">
            <a:off x="3886200"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17" name="Line 10">
            <a:extLst>
              <a:ext uri="{FF2B5EF4-FFF2-40B4-BE49-F238E27FC236}">
                <a16:creationId xmlns:a16="http://schemas.microsoft.com/office/drawing/2014/main" id="{2F90CD71-666A-75DF-202F-302168B54C3E}"/>
              </a:ext>
            </a:extLst>
          </p:cNvPr>
          <p:cNvSpPr>
            <a:spLocks noChangeShapeType="1"/>
          </p:cNvSpPr>
          <p:nvPr/>
        </p:nvSpPr>
        <p:spPr bwMode="auto">
          <a:xfrm flipH="1">
            <a:off x="4191000"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18" name="Line 11">
            <a:extLst>
              <a:ext uri="{FF2B5EF4-FFF2-40B4-BE49-F238E27FC236}">
                <a16:creationId xmlns:a16="http://schemas.microsoft.com/office/drawing/2014/main" id="{D6C7D3E0-5A06-3A35-60F8-99BAE61958A2}"/>
              </a:ext>
            </a:extLst>
          </p:cNvPr>
          <p:cNvSpPr>
            <a:spLocks noChangeShapeType="1"/>
          </p:cNvSpPr>
          <p:nvPr/>
        </p:nvSpPr>
        <p:spPr bwMode="auto">
          <a:xfrm>
            <a:off x="4953000" y="49530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19" name="Line 12">
            <a:extLst>
              <a:ext uri="{FF2B5EF4-FFF2-40B4-BE49-F238E27FC236}">
                <a16:creationId xmlns:a16="http://schemas.microsoft.com/office/drawing/2014/main" id="{AA134AB9-6D51-3F97-FF1E-E9662E678459}"/>
              </a:ext>
            </a:extLst>
          </p:cNvPr>
          <p:cNvSpPr>
            <a:spLocks noChangeShapeType="1"/>
          </p:cNvSpPr>
          <p:nvPr/>
        </p:nvSpPr>
        <p:spPr bwMode="auto">
          <a:xfrm>
            <a:off x="4800600" y="4953000"/>
            <a:ext cx="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0" name="Line 13">
            <a:extLst>
              <a:ext uri="{FF2B5EF4-FFF2-40B4-BE49-F238E27FC236}">
                <a16:creationId xmlns:a16="http://schemas.microsoft.com/office/drawing/2014/main" id="{8ED8E136-2143-4796-6B7D-75EEE2E48747}"/>
              </a:ext>
            </a:extLst>
          </p:cNvPr>
          <p:cNvSpPr>
            <a:spLocks noChangeShapeType="1"/>
          </p:cNvSpPr>
          <p:nvPr/>
        </p:nvSpPr>
        <p:spPr bwMode="auto">
          <a:xfrm flipV="1">
            <a:off x="4724400" y="3200400"/>
            <a:ext cx="0" cy="9906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6621" name="Line 14">
            <a:extLst>
              <a:ext uri="{FF2B5EF4-FFF2-40B4-BE49-F238E27FC236}">
                <a16:creationId xmlns:a16="http://schemas.microsoft.com/office/drawing/2014/main" id="{15B3B948-4A13-A7DB-60C0-4C79C88999CC}"/>
              </a:ext>
            </a:extLst>
          </p:cNvPr>
          <p:cNvSpPr>
            <a:spLocks noChangeShapeType="1"/>
          </p:cNvSpPr>
          <p:nvPr/>
        </p:nvSpPr>
        <p:spPr bwMode="auto">
          <a:xfrm>
            <a:off x="4724400" y="3200400"/>
            <a:ext cx="1524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2" name="Line 15">
            <a:extLst>
              <a:ext uri="{FF2B5EF4-FFF2-40B4-BE49-F238E27FC236}">
                <a16:creationId xmlns:a16="http://schemas.microsoft.com/office/drawing/2014/main" id="{B8B01352-FDED-A572-1B22-05357C22FC92}"/>
              </a:ext>
            </a:extLst>
          </p:cNvPr>
          <p:cNvSpPr>
            <a:spLocks noChangeShapeType="1"/>
          </p:cNvSpPr>
          <p:nvPr/>
        </p:nvSpPr>
        <p:spPr bwMode="auto">
          <a:xfrm flipV="1">
            <a:off x="7162800" y="1524000"/>
            <a:ext cx="0" cy="1143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3" name="Line 16">
            <a:extLst>
              <a:ext uri="{FF2B5EF4-FFF2-40B4-BE49-F238E27FC236}">
                <a16:creationId xmlns:a16="http://schemas.microsoft.com/office/drawing/2014/main" id="{8824EA28-62F1-A754-DC04-C8A94233C479}"/>
              </a:ext>
            </a:extLst>
          </p:cNvPr>
          <p:cNvSpPr>
            <a:spLocks noChangeShapeType="1"/>
          </p:cNvSpPr>
          <p:nvPr/>
        </p:nvSpPr>
        <p:spPr bwMode="auto">
          <a:xfrm>
            <a:off x="5410200" y="1066800"/>
            <a:ext cx="838200" cy="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4" name="Line 17">
            <a:extLst>
              <a:ext uri="{FF2B5EF4-FFF2-40B4-BE49-F238E27FC236}">
                <a16:creationId xmlns:a16="http://schemas.microsoft.com/office/drawing/2014/main" id="{EC751C83-41A6-41D7-F09F-F46CFC2F5F83}"/>
              </a:ext>
            </a:extLst>
          </p:cNvPr>
          <p:cNvSpPr>
            <a:spLocks noChangeShapeType="1"/>
          </p:cNvSpPr>
          <p:nvPr/>
        </p:nvSpPr>
        <p:spPr bwMode="auto">
          <a:xfrm>
            <a:off x="2667000" y="1066800"/>
            <a:ext cx="9906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5" name="Line 18">
            <a:extLst>
              <a:ext uri="{FF2B5EF4-FFF2-40B4-BE49-F238E27FC236}">
                <a16:creationId xmlns:a16="http://schemas.microsoft.com/office/drawing/2014/main" id="{7C22F67B-2B42-ACB7-572B-8D954AF14107}"/>
              </a:ext>
            </a:extLst>
          </p:cNvPr>
          <p:cNvSpPr>
            <a:spLocks noChangeShapeType="1"/>
          </p:cNvSpPr>
          <p:nvPr/>
        </p:nvSpPr>
        <p:spPr bwMode="auto">
          <a:xfrm>
            <a:off x="2667000" y="1066800"/>
            <a:ext cx="0" cy="914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6" name="Line 19">
            <a:extLst>
              <a:ext uri="{FF2B5EF4-FFF2-40B4-BE49-F238E27FC236}">
                <a16:creationId xmlns:a16="http://schemas.microsoft.com/office/drawing/2014/main" id="{67F06F26-87A8-28A8-D407-CD3FA8192010}"/>
              </a:ext>
            </a:extLst>
          </p:cNvPr>
          <p:cNvSpPr>
            <a:spLocks noChangeShapeType="1"/>
          </p:cNvSpPr>
          <p:nvPr/>
        </p:nvSpPr>
        <p:spPr bwMode="auto">
          <a:xfrm flipH="1">
            <a:off x="1295400" y="2667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7" name="Line 20">
            <a:extLst>
              <a:ext uri="{FF2B5EF4-FFF2-40B4-BE49-F238E27FC236}">
                <a16:creationId xmlns:a16="http://schemas.microsoft.com/office/drawing/2014/main" id="{69FAD6D5-0E42-7598-E734-452725CFDC88}"/>
              </a:ext>
            </a:extLst>
          </p:cNvPr>
          <p:cNvSpPr>
            <a:spLocks noChangeShapeType="1"/>
          </p:cNvSpPr>
          <p:nvPr/>
        </p:nvSpPr>
        <p:spPr bwMode="auto">
          <a:xfrm>
            <a:off x="1371600" y="14478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8" name="Line 21">
            <a:extLst>
              <a:ext uri="{FF2B5EF4-FFF2-40B4-BE49-F238E27FC236}">
                <a16:creationId xmlns:a16="http://schemas.microsoft.com/office/drawing/2014/main" id="{5D3B23D7-8267-4169-E8C7-3FCE841A5095}"/>
              </a:ext>
            </a:extLst>
          </p:cNvPr>
          <p:cNvSpPr>
            <a:spLocks noChangeShapeType="1"/>
          </p:cNvSpPr>
          <p:nvPr/>
        </p:nvSpPr>
        <p:spPr bwMode="auto">
          <a:xfrm flipH="1">
            <a:off x="914400" y="2362200"/>
            <a:ext cx="914400" cy="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6629" name="Text Box 22">
            <a:extLst>
              <a:ext uri="{FF2B5EF4-FFF2-40B4-BE49-F238E27FC236}">
                <a16:creationId xmlns:a16="http://schemas.microsoft.com/office/drawing/2014/main" id="{063DF5E2-C68B-D354-DEDD-52B0073540BA}"/>
              </a:ext>
            </a:extLst>
          </p:cNvPr>
          <p:cNvSpPr txBox="1">
            <a:spLocks noChangeArrowheads="1"/>
          </p:cNvSpPr>
          <p:nvPr/>
        </p:nvSpPr>
        <p:spPr bwMode="auto">
          <a:xfrm>
            <a:off x="396875" y="2241550"/>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2400"/>
              <a:t>Users</a:t>
            </a:r>
          </a:p>
        </p:txBody>
      </p:sp>
      <p:sp>
        <p:nvSpPr>
          <p:cNvPr id="196630" name="Text Box 23">
            <a:extLst>
              <a:ext uri="{FF2B5EF4-FFF2-40B4-BE49-F238E27FC236}">
                <a16:creationId xmlns:a16="http://schemas.microsoft.com/office/drawing/2014/main" id="{ADED295C-74A3-E56C-D74B-E1A1B3F2A119}"/>
              </a:ext>
            </a:extLst>
          </p:cNvPr>
          <p:cNvSpPr txBox="1">
            <a:spLocks noChangeArrowheads="1"/>
          </p:cNvSpPr>
          <p:nvPr/>
        </p:nvSpPr>
        <p:spPr bwMode="auto">
          <a:xfrm>
            <a:off x="4267200" y="55626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2400"/>
              <a:t>Web</a:t>
            </a:r>
          </a:p>
        </p:txBody>
      </p:sp>
      <p:sp>
        <p:nvSpPr>
          <p:cNvPr id="196631" name="Text Box 24">
            <a:extLst>
              <a:ext uri="{FF2B5EF4-FFF2-40B4-BE49-F238E27FC236}">
                <a16:creationId xmlns:a16="http://schemas.microsoft.com/office/drawing/2014/main" id="{7E636D6D-A793-C5FE-EB20-5A01E7EDB1FC}"/>
              </a:ext>
            </a:extLst>
          </p:cNvPr>
          <p:cNvSpPr txBox="1">
            <a:spLocks noChangeArrowheads="1"/>
          </p:cNvSpPr>
          <p:nvPr/>
        </p:nvSpPr>
        <p:spPr bwMode="auto">
          <a:xfrm>
            <a:off x="592138" y="5943600"/>
            <a:ext cx="7896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b="1"/>
              <a:t>Web Search Engine with Open Source Parts</a:t>
            </a:r>
          </a:p>
        </p:txBody>
      </p:sp>
      <p:grpSp>
        <p:nvGrpSpPr>
          <p:cNvPr id="2" name="Group 31">
            <a:extLst>
              <a:ext uri="{FF2B5EF4-FFF2-40B4-BE49-F238E27FC236}">
                <a16:creationId xmlns:a16="http://schemas.microsoft.com/office/drawing/2014/main" id="{8BDED133-848D-74E9-E317-406C8B8F815D}"/>
              </a:ext>
            </a:extLst>
          </p:cNvPr>
          <p:cNvGrpSpPr>
            <a:grpSpLocks/>
          </p:cNvGrpSpPr>
          <p:nvPr/>
        </p:nvGrpSpPr>
        <p:grpSpPr bwMode="auto">
          <a:xfrm>
            <a:off x="1598613" y="527050"/>
            <a:ext cx="6629400" cy="3429000"/>
            <a:chOff x="1583" y="284"/>
            <a:chExt cx="4176" cy="2160"/>
          </a:xfrm>
        </p:grpSpPr>
        <p:sp>
          <p:nvSpPr>
            <p:cNvPr id="196636" name="Text Box 26">
              <a:extLst>
                <a:ext uri="{FF2B5EF4-FFF2-40B4-BE49-F238E27FC236}">
                  <a16:creationId xmlns:a16="http://schemas.microsoft.com/office/drawing/2014/main" id="{01AE4242-5831-0C4D-5B21-C74801451862}"/>
                </a:ext>
              </a:extLst>
            </p:cNvPr>
            <p:cNvSpPr txBox="1">
              <a:spLocks noChangeArrowheads="1"/>
            </p:cNvSpPr>
            <p:nvPr/>
          </p:nvSpPr>
          <p:spPr bwMode="auto">
            <a:xfrm>
              <a:off x="1632" y="336"/>
              <a:ext cx="12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solidFill>
                    <a:srgbClr val="FF0000"/>
                  </a:solidFill>
                </a:rPr>
                <a:t>Elastic/Lucene</a:t>
              </a:r>
              <a:endParaRPr lang="en-US" altLang="en-US" sz="2400">
                <a:solidFill>
                  <a:srgbClr val="FF3300"/>
                </a:solidFill>
              </a:endParaRPr>
            </a:p>
          </p:txBody>
        </p:sp>
        <p:sp>
          <p:nvSpPr>
            <p:cNvPr id="196637" name="Rectangle 30">
              <a:extLst>
                <a:ext uri="{FF2B5EF4-FFF2-40B4-BE49-F238E27FC236}">
                  <a16:creationId xmlns:a16="http://schemas.microsoft.com/office/drawing/2014/main" id="{35BD42A7-461E-4E4D-16DD-0775EC9C6074}"/>
                </a:ext>
              </a:extLst>
            </p:cNvPr>
            <p:cNvSpPr>
              <a:spLocks noChangeArrowheads="1"/>
            </p:cNvSpPr>
            <p:nvPr/>
          </p:nvSpPr>
          <p:spPr bwMode="auto">
            <a:xfrm>
              <a:off x="1583" y="284"/>
              <a:ext cx="4176" cy="2160"/>
            </a:xfrm>
            <a:prstGeom prst="rect">
              <a:avLst/>
            </a:prstGeom>
            <a:solidFill>
              <a:schemeClr val="accent1">
                <a:alpha val="0"/>
              </a:schemeClr>
            </a:solidFill>
            <a:ln w="19050">
              <a:solidFill>
                <a:srgbClr val="FF0000"/>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endParaRPr lang="en-US" altLang="en-US" sz="2400">
                <a:solidFill>
                  <a:srgbClr val="FF0000"/>
                </a:solidFill>
              </a:endParaRPr>
            </a:p>
          </p:txBody>
        </p:sp>
      </p:grpSp>
      <p:sp>
        <p:nvSpPr>
          <p:cNvPr id="4" name="Frame 3">
            <a:extLst>
              <a:ext uri="{FF2B5EF4-FFF2-40B4-BE49-F238E27FC236}">
                <a16:creationId xmlns:a16="http://schemas.microsoft.com/office/drawing/2014/main" id="{4C6E23D6-11CF-B241-AAB4-167B3B0297A2}"/>
              </a:ext>
            </a:extLst>
          </p:cNvPr>
          <p:cNvSpPr/>
          <p:nvPr/>
        </p:nvSpPr>
        <p:spPr bwMode="auto">
          <a:xfrm>
            <a:off x="3581400" y="3632200"/>
            <a:ext cx="2362200" cy="1828800"/>
          </a:xfrm>
          <a:prstGeom prst="frame">
            <a:avLst/>
          </a:prstGeom>
          <a:noFill/>
          <a:ln w="3175" cap="flat" cmpd="sng" algn="ctr">
            <a:noFill/>
            <a:prstDash val="solid"/>
            <a:round/>
            <a:headEnd type="none" w="med" len="med"/>
            <a:tailEnd type="none" w="med" len="med"/>
          </a:ln>
          <a:effectLst/>
        </p:spPr>
        <p:txBody>
          <a:bodyPr/>
          <a:lstStyle/>
          <a:p>
            <a:pPr>
              <a:defRPr/>
            </a:pPr>
            <a:endParaRPr lang="en-US">
              <a:latin typeface="Times New Roman" pitchFamily="48" charset="0"/>
              <a:ea typeface="ＭＳ Ｐゴシック" charset="-128"/>
            </a:endParaRPr>
          </a:p>
        </p:txBody>
      </p:sp>
      <p:sp>
        <p:nvSpPr>
          <p:cNvPr id="196634" name="TextBox 4">
            <a:extLst>
              <a:ext uri="{FF2B5EF4-FFF2-40B4-BE49-F238E27FC236}">
                <a16:creationId xmlns:a16="http://schemas.microsoft.com/office/drawing/2014/main" id="{80D85C57-A875-D94A-A584-92D37CC3AF64}"/>
              </a:ext>
            </a:extLst>
          </p:cNvPr>
          <p:cNvSpPr txBox="1">
            <a:spLocks noChangeArrowheads="1"/>
          </p:cNvSpPr>
          <p:nvPr/>
        </p:nvSpPr>
        <p:spPr bwMode="auto">
          <a:xfrm>
            <a:off x="854075" y="5407025"/>
            <a:ext cx="1039813" cy="461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Scrapy</a:t>
            </a:r>
          </a:p>
        </p:txBody>
      </p:sp>
      <p:sp>
        <p:nvSpPr>
          <p:cNvPr id="196635" name="Line 7">
            <a:extLst>
              <a:ext uri="{FF2B5EF4-FFF2-40B4-BE49-F238E27FC236}">
                <a16:creationId xmlns:a16="http://schemas.microsoft.com/office/drawing/2014/main" id="{6299A459-93E7-C15A-7DC9-40DEB74278D1}"/>
              </a:ext>
            </a:extLst>
          </p:cNvPr>
          <p:cNvSpPr>
            <a:spLocks noChangeShapeType="1"/>
          </p:cNvSpPr>
          <p:nvPr/>
        </p:nvSpPr>
        <p:spPr bwMode="auto">
          <a:xfrm flipH="1">
            <a:off x="2176463" y="4546600"/>
            <a:ext cx="1568450" cy="901700"/>
          </a:xfrm>
          <a:prstGeom prst="line">
            <a:avLst/>
          </a:prstGeom>
          <a:noFill/>
          <a:ln w="12700">
            <a:solidFill>
              <a:srgbClr val="00B050"/>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a:extLst>
              <a:ext uri="{FF2B5EF4-FFF2-40B4-BE49-F238E27FC236}">
                <a16:creationId xmlns:a16="http://schemas.microsoft.com/office/drawing/2014/main" id="{23134679-3DEF-6A18-4973-A13230133CA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hlinkClick r:id="rId2"/>
              </a:rPr>
              <a:t>Google vs Bing</a:t>
            </a:r>
            <a:endParaRPr lang="en-US" altLang="en-US">
              <a:ea typeface="ＭＳ Ｐゴシック" panose="020B0600070205080204" pitchFamily="34" charset="-128"/>
            </a:endParaRPr>
          </a:p>
        </p:txBody>
      </p:sp>
      <p:pic>
        <p:nvPicPr>
          <p:cNvPr id="198658" name="Picture 2">
            <a:extLst>
              <a:ext uri="{FF2B5EF4-FFF2-40B4-BE49-F238E27FC236}">
                <a16:creationId xmlns:a16="http://schemas.microsoft.com/office/drawing/2014/main" id="{A25045F4-B57E-F9BF-C7D4-1A14781F9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0"/>
            <a:ext cx="8258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9941F7D-BA0C-77C5-75D7-78FAD5BBCD94}"/>
              </a:ext>
            </a:extLst>
          </p:cNvPr>
          <p:cNvSpPr>
            <a:spLocks noGrp="1" noChangeArrowheads="1"/>
          </p:cNvSpPr>
          <p:nvPr>
            <p:ph type="title"/>
          </p:nvPr>
        </p:nvSpPr>
        <p:spPr>
          <a:xfrm>
            <a:off x="0" y="-76200"/>
            <a:ext cx="9753600" cy="838200"/>
          </a:xfrm>
        </p:spPr>
        <p:txBody>
          <a:bodyPr/>
          <a:lstStyle/>
          <a:p>
            <a:r>
              <a:rPr lang="en-US" altLang="en-US" b="1">
                <a:ea typeface="ＭＳ Ｐゴシック" panose="020B0600070205080204" pitchFamily="34" charset="-128"/>
              </a:rPr>
              <a:t>How much information is there?</a:t>
            </a:r>
          </a:p>
        </p:txBody>
      </p:sp>
      <p:sp>
        <p:nvSpPr>
          <p:cNvPr id="30722" name="Rectangle 3">
            <a:extLst>
              <a:ext uri="{FF2B5EF4-FFF2-40B4-BE49-F238E27FC236}">
                <a16:creationId xmlns:a16="http://schemas.microsoft.com/office/drawing/2014/main" id="{77457F04-B2CC-8F55-BC53-F8D03EA8CD8D}"/>
              </a:ext>
            </a:extLst>
          </p:cNvPr>
          <p:cNvSpPr>
            <a:spLocks noGrp="1" noChangeArrowheads="1"/>
          </p:cNvSpPr>
          <p:nvPr>
            <p:ph type="body" idx="1"/>
          </p:nvPr>
        </p:nvSpPr>
        <p:spPr>
          <a:xfrm>
            <a:off x="0" y="990600"/>
            <a:ext cx="5334000" cy="5638800"/>
          </a:xfrm>
        </p:spPr>
        <p:txBody>
          <a:bodyPr/>
          <a:lstStyle/>
          <a:p>
            <a:pPr>
              <a:lnSpc>
                <a:spcPct val="90000"/>
              </a:lnSpc>
            </a:pPr>
            <a:r>
              <a:rPr lang="en-US" altLang="en-US" sz="2800" b="1">
                <a:ea typeface="ＭＳ Ｐゴシック" panose="020B0600070205080204" pitchFamily="34" charset="-128"/>
              </a:rPr>
              <a:t>Soon most everything will be recorded  and indexed</a:t>
            </a:r>
          </a:p>
          <a:p>
            <a:pPr>
              <a:lnSpc>
                <a:spcPct val="90000"/>
              </a:lnSpc>
            </a:pPr>
            <a:r>
              <a:rPr lang="en-US" altLang="en-US" sz="2800" b="1">
                <a:ea typeface="ＭＳ Ｐゴシック" panose="020B0600070205080204" pitchFamily="34" charset="-128"/>
              </a:rPr>
              <a:t>Most bytes will never be seen by humans.</a:t>
            </a:r>
          </a:p>
          <a:p>
            <a:pPr>
              <a:lnSpc>
                <a:spcPct val="90000"/>
              </a:lnSpc>
            </a:pPr>
            <a:r>
              <a:rPr lang="en-US" altLang="en-US" sz="2800" b="1">
                <a:ea typeface="ＭＳ Ｐゴシック" panose="020B0600070205080204" pitchFamily="34" charset="-128"/>
              </a:rPr>
              <a:t>Data summarization, </a:t>
            </a:r>
            <a:br>
              <a:rPr lang="en-US" altLang="en-US" sz="2800" b="1">
                <a:ea typeface="ＭＳ Ｐゴシック" panose="020B0600070205080204" pitchFamily="34" charset="-128"/>
              </a:rPr>
            </a:br>
            <a:r>
              <a:rPr lang="en-US" altLang="en-US" sz="2800" b="1">
                <a:ea typeface="ＭＳ Ｐゴシック" panose="020B0600070205080204" pitchFamily="34" charset="-128"/>
              </a:rPr>
              <a:t>trend detection, </a:t>
            </a:r>
            <a:br>
              <a:rPr lang="en-US" altLang="en-US" sz="2800" b="1">
                <a:ea typeface="ＭＳ Ｐゴシック" panose="020B0600070205080204" pitchFamily="34" charset="-128"/>
              </a:rPr>
            </a:br>
            <a:r>
              <a:rPr lang="en-US" altLang="en-US" sz="2800" b="1">
                <a:ea typeface="ＭＳ Ｐゴシック" panose="020B0600070205080204" pitchFamily="34" charset="-128"/>
              </a:rPr>
              <a:t>anomaly detection, etc. </a:t>
            </a:r>
            <a:br>
              <a:rPr lang="en-US" altLang="en-US" sz="2800" b="1">
                <a:ea typeface="ＭＳ Ｐゴシック" panose="020B0600070205080204" pitchFamily="34" charset="-128"/>
              </a:rPr>
            </a:br>
            <a:r>
              <a:rPr lang="en-US" altLang="en-US" sz="2800" b="1">
                <a:ea typeface="ＭＳ Ｐゴシック" panose="020B0600070205080204" pitchFamily="34" charset="-128"/>
              </a:rPr>
              <a:t>are key technologies</a:t>
            </a:r>
          </a:p>
          <a:p>
            <a:pPr>
              <a:lnSpc>
                <a:spcPct val="90000"/>
              </a:lnSpc>
              <a:buFontTx/>
              <a:buNone/>
            </a:pPr>
            <a:r>
              <a:rPr lang="en-US" altLang="en-US" sz="2000">
                <a:ea typeface="ＭＳ Ｐゴシック" panose="020B0600070205080204" pitchFamily="34" charset="-128"/>
              </a:rPr>
              <a:t>See  Mike Lesk: </a:t>
            </a:r>
            <a:br>
              <a:rPr lang="en-US" altLang="en-US" sz="2000">
                <a:ea typeface="ＭＳ Ｐゴシック" panose="020B0600070205080204" pitchFamily="34" charset="-128"/>
              </a:rPr>
            </a:br>
            <a:r>
              <a:rPr lang="en-US" altLang="en-US" sz="2000" i="1">
                <a:ea typeface="ＭＳ Ｐゴシック" panose="020B0600070205080204" pitchFamily="34" charset="-128"/>
              </a:rPr>
              <a:t>How much information is there</a:t>
            </a:r>
            <a:r>
              <a:rPr lang="en-US" altLang="en-US" sz="2000">
                <a:ea typeface="ＭＳ Ｐゴシック" panose="020B0600070205080204" pitchFamily="34" charset="-128"/>
              </a:rPr>
              <a:t>: </a:t>
            </a:r>
            <a:r>
              <a:rPr lang="en-US" altLang="en-US" sz="1400">
                <a:ea typeface="ＭＳ Ｐゴシック" panose="020B0600070205080204" pitchFamily="34" charset="-128"/>
              </a:rPr>
              <a:t>http://www.lesk.com/mlesk/ksg97/ksg.html</a:t>
            </a:r>
          </a:p>
          <a:p>
            <a:pPr>
              <a:lnSpc>
                <a:spcPct val="90000"/>
              </a:lnSpc>
              <a:buFontTx/>
              <a:buNone/>
            </a:pPr>
            <a:r>
              <a:rPr lang="en-US" altLang="en-US" sz="2000">
                <a:ea typeface="ＭＳ Ｐゴシック" panose="020B0600070205080204" pitchFamily="34" charset="-128"/>
              </a:rPr>
              <a:t>See Lyman &amp; Varian:</a:t>
            </a:r>
          </a:p>
          <a:p>
            <a:pPr>
              <a:lnSpc>
                <a:spcPct val="90000"/>
              </a:lnSpc>
              <a:buFontTx/>
              <a:buNone/>
            </a:pPr>
            <a:r>
              <a:rPr lang="en-US" altLang="en-US" sz="2000" i="1">
                <a:ea typeface="ＭＳ Ｐゴシック" panose="020B0600070205080204" pitchFamily="34" charset="-128"/>
              </a:rPr>
              <a:t> 	How much information</a:t>
            </a:r>
          </a:p>
          <a:p>
            <a:pPr>
              <a:lnSpc>
                <a:spcPct val="90000"/>
              </a:lnSpc>
              <a:buFontTx/>
              <a:buNone/>
            </a:pPr>
            <a:r>
              <a:rPr lang="en-US" altLang="en-US" sz="1200">
                <a:ea typeface="ＭＳ Ｐゴシック" panose="020B0600070205080204" pitchFamily="34" charset="-128"/>
              </a:rPr>
              <a:t>http://www.sims.berkeley.edu/research/projects/how-much-info</a:t>
            </a:r>
            <a:r>
              <a:rPr lang="en-US" altLang="en-US" sz="1200">
                <a:ea typeface="ＭＳ Ｐゴシック" panose="020B0600070205080204" pitchFamily="34" charset="-128"/>
                <a:hlinkClick r:id="rId3"/>
              </a:rPr>
              <a:t>/</a:t>
            </a:r>
            <a:endParaRPr lang="en-US" altLang="en-US" sz="1200">
              <a:ea typeface="ＭＳ Ｐゴシック" panose="020B0600070205080204" pitchFamily="34" charset="-128"/>
            </a:endParaRPr>
          </a:p>
          <a:p>
            <a:pPr>
              <a:lnSpc>
                <a:spcPct val="90000"/>
              </a:lnSpc>
            </a:pPr>
            <a:endParaRPr lang="en-US" altLang="en-US" sz="1200">
              <a:ea typeface="ＭＳ Ｐゴシック" panose="020B0600070205080204" pitchFamily="34" charset="-128"/>
            </a:endParaRPr>
          </a:p>
        </p:txBody>
      </p:sp>
      <p:sp>
        <p:nvSpPr>
          <p:cNvPr id="30723" name="Rectangle 4">
            <a:extLst>
              <a:ext uri="{FF2B5EF4-FFF2-40B4-BE49-F238E27FC236}">
                <a16:creationId xmlns:a16="http://schemas.microsoft.com/office/drawing/2014/main" id="{65075888-6461-3674-9333-B5FAD8B605F5}"/>
              </a:ext>
            </a:extLst>
          </p:cNvPr>
          <p:cNvSpPr>
            <a:spLocks noChangeArrowheads="1"/>
          </p:cNvSpPr>
          <p:nvPr/>
        </p:nvSpPr>
        <p:spPr bwMode="auto">
          <a:xfrm>
            <a:off x="8153400" y="304800"/>
            <a:ext cx="990600" cy="66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r">
              <a:lnSpc>
                <a:spcPct val="180000"/>
              </a:lnSpc>
              <a:spcBef>
                <a:spcPct val="50000"/>
              </a:spcBef>
              <a:buClrTx/>
              <a:buFontTx/>
              <a:buNone/>
            </a:pPr>
            <a:r>
              <a:rPr lang="en-US" altLang="en-US" sz="2400" b="1"/>
              <a:t>Yotta</a:t>
            </a:r>
          </a:p>
          <a:p>
            <a:pPr algn="r">
              <a:lnSpc>
                <a:spcPct val="180000"/>
              </a:lnSpc>
              <a:spcBef>
                <a:spcPct val="50000"/>
              </a:spcBef>
              <a:buClrTx/>
              <a:buFontTx/>
              <a:buNone/>
            </a:pPr>
            <a:r>
              <a:rPr lang="en-US" altLang="en-US" sz="2400" b="1"/>
              <a:t>Zetta</a:t>
            </a:r>
          </a:p>
          <a:p>
            <a:pPr algn="r">
              <a:lnSpc>
                <a:spcPct val="180000"/>
              </a:lnSpc>
              <a:spcBef>
                <a:spcPct val="50000"/>
              </a:spcBef>
              <a:buClrTx/>
              <a:buFontTx/>
              <a:buNone/>
            </a:pPr>
            <a:r>
              <a:rPr lang="en-US" altLang="en-US" sz="2400" b="1"/>
              <a:t>Exa</a:t>
            </a:r>
          </a:p>
          <a:p>
            <a:pPr algn="r">
              <a:lnSpc>
                <a:spcPct val="180000"/>
              </a:lnSpc>
              <a:spcBef>
                <a:spcPct val="50000"/>
              </a:spcBef>
              <a:buClrTx/>
              <a:buFontTx/>
              <a:buNone/>
            </a:pPr>
            <a:r>
              <a:rPr lang="en-US" altLang="en-US" sz="2400" b="1"/>
              <a:t>Peta</a:t>
            </a:r>
          </a:p>
          <a:p>
            <a:pPr algn="r">
              <a:lnSpc>
                <a:spcPct val="180000"/>
              </a:lnSpc>
              <a:spcBef>
                <a:spcPct val="50000"/>
              </a:spcBef>
              <a:buClrTx/>
              <a:buFontTx/>
              <a:buNone/>
            </a:pPr>
            <a:r>
              <a:rPr lang="en-US" altLang="en-US" sz="2400" b="1"/>
              <a:t>Tera</a:t>
            </a:r>
          </a:p>
          <a:p>
            <a:pPr algn="r">
              <a:lnSpc>
                <a:spcPct val="180000"/>
              </a:lnSpc>
              <a:spcBef>
                <a:spcPct val="50000"/>
              </a:spcBef>
              <a:buClrTx/>
              <a:buFontTx/>
              <a:buNone/>
            </a:pPr>
            <a:r>
              <a:rPr lang="en-US" altLang="en-US" sz="2400" b="1"/>
              <a:t>Giga</a:t>
            </a:r>
          </a:p>
          <a:p>
            <a:pPr algn="r">
              <a:lnSpc>
                <a:spcPct val="180000"/>
              </a:lnSpc>
              <a:spcBef>
                <a:spcPct val="50000"/>
              </a:spcBef>
              <a:buClrTx/>
              <a:buFontTx/>
              <a:buNone/>
            </a:pPr>
            <a:r>
              <a:rPr lang="en-US" altLang="en-US" sz="2400" b="1"/>
              <a:t>Mega</a:t>
            </a:r>
          </a:p>
          <a:p>
            <a:pPr algn="r">
              <a:lnSpc>
                <a:spcPct val="180000"/>
              </a:lnSpc>
              <a:spcBef>
                <a:spcPct val="50000"/>
              </a:spcBef>
              <a:buClrTx/>
              <a:buFontTx/>
              <a:buNone/>
            </a:pPr>
            <a:r>
              <a:rPr lang="en-US" altLang="en-US" sz="2400" b="1"/>
              <a:t>Kilo</a:t>
            </a:r>
          </a:p>
        </p:txBody>
      </p:sp>
      <p:sp>
        <p:nvSpPr>
          <p:cNvPr id="332805" name="AutoShape 5" descr="BS00554_">
            <a:extLst>
              <a:ext uri="{FF2B5EF4-FFF2-40B4-BE49-F238E27FC236}">
                <a16:creationId xmlns:a16="http://schemas.microsoft.com/office/drawing/2014/main" id="{3895EB30-1539-294B-B9B2-0FBF7E78F5BB}"/>
              </a:ext>
            </a:extLst>
          </p:cNvPr>
          <p:cNvSpPr>
            <a:spLocks noChangeArrowheads="1"/>
          </p:cNvSpPr>
          <p:nvPr/>
        </p:nvSpPr>
        <p:spPr bwMode="auto">
          <a:xfrm>
            <a:off x="5715000" y="6019800"/>
            <a:ext cx="2133600" cy="762000"/>
          </a:xfrm>
          <a:prstGeom prst="cloudCallout">
            <a:avLst>
              <a:gd name="adj1" fmla="val 74106"/>
              <a:gd name="adj2" fmla="val -46042"/>
            </a:avLst>
          </a:prstGeom>
          <a:blipFill dpi="0" rotWithShape="0">
            <a:blip r:embed="rId4"/>
            <a:srcRect/>
            <a:stretch>
              <a:fillRect/>
            </a:stretch>
          </a:blipFill>
          <a:ln w="9525">
            <a:solidFill>
              <a:schemeClr val="tx1"/>
            </a:solidFill>
            <a:round/>
            <a:headEnd/>
            <a:tailEnd/>
          </a:ln>
          <a:effec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en-US" b="1">
                <a:solidFill>
                  <a:schemeClr val="bg1"/>
                </a:solidFill>
                <a:effectLst>
                  <a:outerShdw blurRad="38100" dist="38100" dir="2700000" algn="tl">
                    <a:srgbClr val="C0C0C0"/>
                  </a:outerShdw>
                </a:effectLst>
              </a:rPr>
              <a:t>A Book</a:t>
            </a:r>
          </a:p>
        </p:txBody>
      </p:sp>
      <p:sp>
        <p:nvSpPr>
          <p:cNvPr id="30725" name="AutoShape 6" descr="Picture1">
            <a:extLst>
              <a:ext uri="{FF2B5EF4-FFF2-40B4-BE49-F238E27FC236}">
                <a16:creationId xmlns:a16="http://schemas.microsoft.com/office/drawing/2014/main" id="{296D7835-0DCF-6104-BC30-7FF8AF8D1249}"/>
              </a:ext>
            </a:extLst>
          </p:cNvPr>
          <p:cNvSpPr>
            <a:spLocks noChangeArrowheads="1"/>
          </p:cNvSpPr>
          <p:nvPr/>
        </p:nvSpPr>
        <p:spPr bwMode="auto">
          <a:xfrm>
            <a:off x="6248400" y="4343400"/>
            <a:ext cx="1600200" cy="762000"/>
          </a:xfrm>
          <a:prstGeom prst="cloudCallout">
            <a:avLst>
              <a:gd name="adj1" fmla="val 88491"/>
              <a:gd name="adj2" fmla="val 7292"/>
            </a:avLst>
          </a:prstGeom>
          <a:blipFill dpi="0" rotWithShape="0">
            <a:blip r:embed="rId5"/>
            <a:srcRect/>
            <a:stretch>
              <a:fillRect/>
            </a:stretch>
          </a:blipFill>
          <a:ln w="9525">
            <a:solidFill>
              <a:schemeClr val="tx1"/>
            </a:solidFill>
            <a:round/>
            <a:headEnd/>
            <a:tailEnd/>
          </a:ln>
        </p:spPr>
        <p:txBody>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solidFill>
                  <a:schemeClr val="bg1"/>
                </a:solidFill>
              </a:rPr>
              <a:t>.Movie</a:t>
            </a:r>
          </a:p>
        </p:txBody>
      </p:sp>
      <p:sp>
        <p:nvSpPr>
          <p:cNvPr id="30726" name="AutoShape 7">
            <a:extLst>
              <a:ext uri="{FF2B5EF4-FFF2-40B4-BE49-F238E27FC236}">
                <a16:creationId xmlns:a16="http://schemas.microsoft.com/office/drawing/2014/main" id="{FEFBE7F7-B5DA-8EFB-DA1B-2F5D407C29DD}"/>
              </a:ext>
            </a:extLst>
          </p:cNvPr>
          <p:cNvSpPr>
            <a:spLocks noChangeArrowheads="1"/>
          </p:cNvSpPr>
          <p:nvPr/>
        </p:nvSpPr>
        <p:spPr bwMode="auto">
          <a:xfrm>
            <a:off x="4572000" y="3200400"/>
            <a:ext cx="3200400" cy="1030288"/>
          </a:xfrm>
          <a:prstGeom prst="cloudCallout">
            <a:avLst>
              <a:gd name="adj1" fmla="val 73213"/>
              <a:gd name="adj2" fmla="val 15949"/>
            </a:avLst>
          </a:prstGeom>
          <a:solidFill>
            <a:srgbClr val="CCFFCC"/>
          </a:solidFill>
          <a:ln w="9525">
            <a:solidFill>
              <a:schemeClr val="tx1"/>
            </a:solidFill>
            <a:round/>
            <a:headEnd/>
            <a:tailEnd/>
          </a:ln>
        </p:spPr>
        <p:txBody>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All  books</a:t>
            </a:r>
          </a:p>
          <a:p>
            <a:pPr algn="ctr" eaLnBrk="1" hangingPunct="1">
              <a:spcBef>
                <a:spcPct val="0"/>
              </a:spcBef>
              <a:buClrTx/>
              <a:buFontTx/>
              <a:buNone/>
            </a:pPr>
            <a:r>
              <a:rPr lang="en-US" altLang="en-US" sz="2400"/>
              <a:t>(words)</a:t>
            </a:r>
          </a:p>
        </p:txBody>
      </p:sp>
      <p:sp>
        <p:nvSpPr>
          <p:cNvPr id="30727" name="AutoShape 8">
            <a:extLst>
              <a:ext uri="{FF2B5EF4-FFF2-40B4-BE49-F238E27FC236}">
                <a16:creationId xmlns:a16="http://schemas.microsoft.com/office/drawing/2014/main" id="{D64E9512-9B17-23ED-DA96-C62D60B0872E}"/>
              </a:ext>
            </a:extLst>
          </p:cNvPr>
          <p:cNvSpPr>
            <a:spLocks noChangeArrowheads="1"/>
          </p:cNvSpPr>
          <p:nvPr/>
        </p:nvSpPr>
        <p:spPr bwMode="auto">
          <a:xfrm>
            <a:off x="5410200" y="2057400"/>
            <a:ext cx="2438400" cy="950913"/>
          </a:xfrm>
          <a:prstGeom prst="cloudCallout">
            <a:avLst>
              <a:gd name="adj1" fmla="val 86718"/>
              <a:gd name="adj2" fmla="val 25292"/>
            </a:avLst>
          </a:prstGeom>
          <a:solidFill>
            <a:srgbClr val="FFFF99"/>
          </a:solidFill>
          <a:ln w="9525">
            <a:solidFill>
              <a:schemeClr val="tx1"/>
            </a:solidFill>
            <a:round/>
            <a:headEnd/>
            <a:tailEnd/>
          </a:ln>
        </p:spPr>
        <p:txBody>
          <a:bodyPr wrap="none" lIns="0" rIns="0"/>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All Books </a:t>
            </a:r>
            <a:br>
              <a:rPr lang="en-US" altLang="en-US" sz="2400"/>
            </a:br>
            <a:r>
              <a:rPr lang="en-US" altLang="en-US" sz="2400"/>
              <a:t>MultiMedia</a:t>
            </a:r>
          </a:p>
        </p:txBody>
      </p:sp>
      <p:sp>
        <p:nvSpPr>
          <p:cNvPr id="30728" name="AutoShape 9">
            <a:extLst>
              <a:ext uri="{FF2B5EF4-FFF2-40B4-BE49-F238E27FC236}">
                <a16:creationId xmlns:a16="http://schemas.microsoft.com/office/drawing/2014/main" id="{0F4FFE2B-9B89-B48A-BB6E-2A0B3D72EBB3}"/>
              </a:ext>
            </a:extLst>
          </p:cNvPr>
          <p:cNvSpPr>
            <a:spLocks noChangeArrowheads="1"/>
          </p:cNvSpPr>
          <p:nvPr/>
        </p:nvSpPr>
        <p:spPr bwMode="auto">
          <a:xfrm>
            <a:off x="5105400" y="990600"/>
            <a:ext cx="2438400" cy="1066800"/>
          </a:xfrm>
          <a:prstGeom prst="cloudCallout">
            <a:avLst>
              <a:gd name="adj1" fmla="val 95051"/>
              <a:gd name="adj2" fmla="val 59972"/>
            </a:avLst>
          </a:prstGeom>
          <a:solidFill>
            <a:srgbClr val="FFCCFF"/>
          </a:solidFill>
          <a:ln w="9525">
            <a:solidFill>
              <a:schemeClr val="tx1"/>
            </a:solidFill>
            <a:round/>
            <a:headEnd/>
            <a:tailEnd/>
          </a:ln>
        </p:spPr>
        <p:txBody>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Everything</a:t>
            </a:r>
          </a:p>
          <a:p>
            <a:pPr algn="ctr" eaLnBrk="1" hangingPunct="1">
              <a:spcBef>
                <a:spcPct val="0"/>
              </a:spcBef>
              <a:buClrTx/>
              <a:buFontTx/>
              <a:buNone/>
            </a:pPr>
            <a:r>
              <a:rPr lang="en-US" altLang="en-US" sz="2400"/>
              <a:t>Recorded</a:t>
            </a:r>
          </a:p>
        </p:txBody>
      </p:sp>
      <p:sp>
        <p:nvSpPr>
          <p:cNvPr id="332810" name="AutoShape 10" descr="Flivver">
            <a:extLst>
              <a:ext uri="{FF2B5EF4-FFF2-40B4-BE49-F238E27FC236}">
                <a16:creationId xmlns:a16="http://schemas.microsoft.com/office/drawing/2014/main" id="{DAAC3BE5-2131-FB43-BD9E-65C7C04CDBD2}"/>
              </a:ext>
            </a:extLst>
          </p:cNvPr>
          <p:cNvSpPr>
            <a:spLocks noChangeArrowheads="1"/>
          </p:cNvSpPr>
          <p:nvPr/>
        </p:nvSpPr>
        <p:spPr bwMode="auto">
          <a:xfrm>
            <a:off x="5410200" y="5257800"/>
            <a:ext cx="2133600" cy="762000"/>
          </a:xfrm>
          <a:prstGeom prst="cloudCallout">
            <a:avLst>
              <a:gd name="adj1" fmla="val 86014"/>
              <a:gd name="adj2" fmla="val 3958"/>
            </a:avLst>
          </a:prstGeom>
          <a:blipFill dpi="0" rotWithShape="0">
            <a:blip r:embed="rId6"/>
            <a:srcRect/>
            <a:stretch>
              <a:fillRect/>
            </a:stretch>
          </a:blipFill>
          <a:ln w="9525">
            <a:solidFill>
              <a:schemeClr val="tx1"/>
            </a:solidFill>
            <a:round/>
            <a:headEnd/>
            <a:tailEnd/>
          </a:ln>
          <a:effec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defRPr/>
            </a:pPr>
            <a:r>
              <a:rPr lang="en-US" altLang="en-US">
                <a:solidFill>
                  <a:srgbClr val="CC0000"/>
                </a:solidFill>
                <a:effectLst>
                  <a:outerShdw blurRad="38100" dist="38100" dir="2700000" algn="tl">
                    <a:srgbClr val="C0C0C0"/>
                  </a:outerShdw>
                </a:effectLst>
              </a:rPr>
              <a:t>A Photo</a:t>
            </a:r>
          </a:p>
        </p:txBody>
      </p:sp>
      <p:sp>
        <p:nvSpPr>
          <p:cNvPr id="30730" name="Text Box 11">
            <a:extLst>
              <a:ext uri="{FF2B5EF4-FFF2-40B4-BE49-F238E27FC236}">
                <a16:creationId xmlns:a16="http://schemas.microsoft.com/office/drawing/2014/main" id="{BEB07BFB-2DE8-0EFF-68BC-CC6257BBAF06}"/>
              </a:ext>
            </a:extLst>
          </p:cNvPr>
          <p:cNvSpPr txBox="1">
            <a:spLocks noChangeArrowheads="1"/>
          </p:cNvSpPr>
          <p:nvPr/>
        </p:nvSpPr>
        <p:spPr bwMode="auto">
          <a:xfrm>
            <a:off x="0" y="6324600"/>
            <a:ext cx="3854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1000"/>
              <a:t>24 Yecto, 21 zepto, 18 atto, 15 femto, 12 pico, 9 nano, 6 micro, 3 milli</a:t>
            </a:r>
            <a:r>
              <a:rPr lang="en-US" altLang="en-US" sz="2400"/>
              <a:t> </a:t>
            </a:r>
          </a:p>
        </p:txBody>
      </p:sp>
      <p:sp>
        <p:nvSpPr>
          <p:cNvPr id="30731" name="Rectangle 12">
            <a:extLst>
              <a:ext uri="{FF2B5EF4-FFF2-40B4-BE49-F238E27FC236}">
                <a16:creationId xmlns:a16="http://schemas.microsoft.com/office/drawing/2014/main" id="{BAA6A962-F21C-5703-D67D-9E281B4AAD41}"/>
              </a:ext>
            </a:extLst>
          </p:cNvPr>
          <p:cNvSpPr>
            <a:spLocks noChangeArrowheads="1"/>
          </p:cNvSpPr>
          <p:nvPr/>
        </p:nvSpPr>
        <p:spPr bwMode="auto">
          <a:xfrm>
            <a:off x="8229600" y="533400"/>
            <a:ext cx="914400" cy="6324600"/>
          </a:xfrm>
          <a:prstGeom prst="rect">
            <a:avLst/>
          </a:prstGeom>
          <a:gradFill rotWithShape="1">
            <a:gsLst>
              <a:gs pos="0">
                <a:srgbClr val="FF0000">
                  <a:alpha val="37999"/>
                </a:srgbClr>
              </a:gs>
              <a:gs pos="100000">
                <a:schemeClr val="folHlink">
                  <a:alpha val="40999"/>
                </a:schemeClr>
              </a:gs>
            </a:gsLst>
            <a:lin ang="5400000" scaled="1"/>
          </a:gra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30732" name="Text Box 13">
            <a:extLst>
              <a:ext uri="{FF2B5EF4-FFF2-40B4-BE49-F238E27FC236}">
                <a16:creationId xmlns:a16="http://schemas.microsoft.com/office/drawing/2014/main" id="{55129A29-A11D-3879-33D1-4CA369D623A7}"/>
              </a:ext>
            </a:extLst>
          </p:cNvPr>
          <p:cNvSpPr txBox="1">
            <a:spLocks noChangeArrowheads="1"/>
          </p:cNvSpPr>
          <p:nvPr/>
        </p:nvSpPr>
        <p:spPr bwMode="auto">
          <a:xfrm>
            <a:off x="3124200" y="2362200"/>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800">
                <a:solidFill>
                  <a:srgbClr val="FF3300"/>
                </a:solidFill>
              </a:rPr>
              <a:t>Gray - Microsoft</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8A2345E8-9451-7F6E-C7E8-C02650391E3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hlinkClick r:id="rId2"/>
              </a:rPr>
              <a:t>Google vs Bing</a:t>
            </a:r>
            <a:endParaRPr lang="en-US" altLang="en-US">
              <a:ea typeface="ＭＳ Ｐゴシック" panose="020B0600070205080204" pitchFamily="34" charset="-128"/>
            </a:endParaRPr>
          </a:p>
        </p:txBody>
      </p:sp>
      <p:pic>
        <p:nvPicPr>
          <p:cNvPr id="199682" name="Picture 3">
            <a:extLst>
              <a:ext uri="{FF2B5EF4-FFF2-40B4-BE49-F238E27FC236}">
                <a16:creationId xmlns:a16="http://schemas.microsoft.com/office/drawing/2014/main" id="{D635D403-9BDB-1369-EB40-0749BCB52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a:extLst>
              <a:ext uri="{FF2B5EF4-FFF2-40B4-BE49-F238E27FC236}">
                <a16:creationId xmlns:a16="http://schemas.microsoft.com/office/drawing/2014/main" id="{F3ED6044-25D9-59BF-C336-24F00719339A}"/>
              </a:ext>
            </a:extLst>
          </p:cNvPr>
          <p:cNvSpPr>
            <a:spLocks noGrp="1" noChangeArrowheads="1"/>
          </p:cNvSpPr>
          <p:nvPr>
            <p:ph type="title"/>
          </p:nvPr>
        </p:nvSpPr>
        <p:spPr/>
        <p:txBody>
          <a:bodyPr/>
          <a:lstStyle/>
          <a:p>
            <a:r>
              <a:rPr lang="en-US" altLang="en-US">
                <a:ea typeface="ＭＳ Ｐゴシック" panose="020B0600070205080204" pitchFamily="34" charset="-128"/>
              </a:rPr>
              <a:t>How Does Google Work?</a:t>
            </a:r>
          </a:p>
        </p:txBody>
      </p:sp>
      <p:sp>
        <p:nvSpPr>
          <p:cNvPr id="220162" name="Content Placeholder 2">
            <a:extLst>
              <a:ext uri="{FF2B5EF4-FFF2-40B4-BE49-F238E27FC236}">
                <a16:creationId xmlns:a16="http://schemas.microsoft.com/office/drawing/2014/main" id="{F7C06D1F-7709-AFF4-9505-DFA0DF458E6D}"/>
              </a:ext>
            </a:extLst>
          </p:cNvPr>
          <p:cNvSpPr>
            <a:spLocks noGrp="1" noChangeArrowheads="1"/>
          </p:cNvSpPr>
          <p:nvPr>
            <p:ph idx="1"/>
          </p:nvPr>
        </p:nvSpPr>
        <p:spPr/>
        <p:txBody>
          <a:bodyPr/>
          <a:lstStyle/>
          <a:p>
            <a:r>
              <a:rPr lang="en-US" altLang="en-US">
                <a:ea typeface="ＭＳ Ｐゴシック" panose="020B0600070205080204" pitchFamily="34" charset="-128"/>
                <a:hlinkClick r:id="rId2"/>
              </a:rPr>
              <a:t>Google</a:t>
            </a:r>
            <a:endParaRPr lang="en-US" altLang="en-US">
              <a:ea typeface="ＭＳ Ｐゴシック" panose="020B0600070205080204" pitchFamily="34"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FA93E5F3-2B99-2EE5-7BA1-FFA2B5B9B1AF}"/>
              </a:ext>
            </a:extLst>
          </p:cNvPr>
          <p:cNvSpPr>
            <a:spLocks noGrp="1" noChangeArrowheads="1"/>
          </p:cNvSpPr>
          <p:nvPr>
            <p:ph type="title"/>
          </p:nvPr>
        </p:nvSpPr>
        <p:spPr>
          <a:xfrm>
            <a:off x="381000" y="550863"/>
            <a:ext cx="8763000" cy="762000"/>
          </a:xfrm>
        </p:spPr>
        <p:txBody>
          <a:bodyPr/>
          <a:lstStyle/>
          <a:p>
            <a:pPr eaLnBrk="1" hangingPunct="1"/>
            <a:r>
              <a:rPr lang="en-US" altLang="en-US" sz="3200">
                <a:ea typeface="ＭＳ Ｐゴシック" panose="020B0600070205080204" pitchFamily="34" charset="-128"/>
              </a:rPr>
              <a:t>Future of Search:</a:t>
            </a:r>
            <a:br>
              <a:rPr lang="en-US" altLang="en-US" sz="3200">
                <a:ea typeface="ＭＳ Ｐゴシック" panose="020B0600070205080204" pitchFamily="34" charset="-128"/>
              </a:rPr>
            </a:br>
            <a:r>
              <a:rPr lang="en-US" altLang="en-US" sz="3600">
                <a:ea typeface="ＭＳ Ｐゴシック" panose="020B0600070205080204" pitchFamily="34" charset="-128"/>
              </a:rPr>
              <a:t>Semantic Web and Natural Language Processing Search</a:t>
            </a:r>
            <a:endParaRPr lang="en-US" altLang="en-US" sz="2400">
              <a:ea typeface="ＭＳ Ｐゴシック" panose="020B0600070205080204" pitchFamily="34" charset="-128"/>
            </a:endParaRPr>
          </a:p>
        </p:txBody>
      </p:sp>
      <p:sp>
        <p:nvSpPr>
          <p:cNvPr id="200706" name="Rectangle 3">
            <a:extLst>
              <a:ext uri="{FF2B5EF4-FFF2-40B4-BE49-F238E27FC236}">
                <a16:creationId xmlns:a16="http://schemas.microsoft.com/office/drawing/2014/main" id="{E011AF35-D67E-83B6-541E-1E43AEAD7B2B}"/>
              </a:ext>
            </a:extLst>
          </p:cNvPr>
          <p:cNvSpPr>
            <a:spLocks noGrp="1" noChangeArrowheads="1"/>
          </p:cNvSpPr>
          <p:nvPr>
            <p:ph type="body" idx="1"/>
          </p:nvPr>
        </p:nvSpPr>
        <p:spPr>
          <a:xfrm>
            <a:off x="685800" y="1606550"/>
            <a:ext cx="7772400" cy="3652838"/>
          </a:xfrm>
        </p:spPr>
        <p:txBody>
          <a:bodyPr/>
          <a:lstStyle/>
          <a:p>
            <a:pPr marL="457200" indent="-457200" eaLnBrk="1" hangingPunct="1">
              <a:lnSpc>
                <a:spcPct val="90000"/>
              </a:lnSpc>
              <a:buFontTx/>
              <a:buNone/>
            </a:pPr>
            <a:r>
              <a:rPr lang="en-US" altLang="en-US" sz="2800">
                <a:ea typeface="ＭＳ Ｐゴシック" panose="020B0600070205080204" pitchFamily="34" charset="-128"/>
              </a:rPr>
              <a:t>Do this by:</a:t>
            </a:r>
          </a:p>
          <a:p>
            <a:pPr marL="457200" indent="-457200" eaLnBrk="1" hangingPunct="1">
              <a:lnSpc>
                <a:spcPct val="90000"/>
              </a:lnSpc>
            </a:pPr>
            <a:r>
              <a:rPr lang="en-US" altLang="en-US" sz="2800" i="1" u="sng">
                <a:solidFill>
                  <a:srgbClr val="FF0000"/>
                </a:solidFill>
                <a:ea typeface="ＭＳ Ｐゴシック" panose="020B0600070205080204" pitchFamily="34" charset="-128"/>
              </a:rPr>
              <a:t>Somehow</a:t>
            </a:r>
            <a:r>
              <a:rPr lang="en-US" altLang="en-US" sz="2800">
                <a:ea typeface="ＭＳ Ｐゴシック" panose="020B0600070205080204" pitchFamily="34" charset="-128"/>
              </a:rPr>
              <a:t> making </a:t>
            </a:r>
            <a:r>
              <a:rPr lang="en-US" altLang="en-US" sz="2800" b="1">
                <a:solidFill>
                  <a:srgbClr val="0000FF"/>
                </a:solidFill>
                <a:ea typeface="ＭＳ Ｐゴシック" panose="020B0600070205080204" pitchFamily="34" charset="-128"/>
              </a:rPr>
              <a:t>data and metadata</a:t>
            </a:r>
            <a:r>
              <a:rPr lang="en-US" altLang="en-US" sz="2800">
                <a:ea typeface="ＭＳ Ｐゴシック" panose="020B0600070205080204" pitchFamily="34" charset="-128"/>
              </a:rPr>
              <a:t> available on the Web in machine-understandable form (</a:t>
            </a:r>
            <a:r>
              <a:rPr lang="en-US" altLang="en-US" sz="2800" b="1">
                <a:solidFill>
                  <a:srgbClr val="0000FF"/>
                </a:solidFill>
                <a:ea typeface="ＭＳ Ｐゴシック" panose="020B0600070205080204" pitchFamily="34" charset="-128"/>
              </a:rPr>
              <a:t>formalized</a:t>
            </a:r>
            <a:r>
              <a:rPr lang="en-US" altLang="en-US" sz="2800">
                <a:ea typeface="ＭＳ Ｐゴシック" panose="020B0600070205080204" pitchFamily="34" charset="-128"/>
              </a:rPr>
              <a:t>) (Web 3.0)</a:t>
            </a:r>
          </a:p>
          <a:p>
            <a:pPr marL="457200" indent="-457200" eaLnBrk="1" hangingPunct="1">
              <a:lnSpc>
                <a:spcPct val="90000"/>
              </a:lnSpc>
            </a:pPr>
            <a:r>
              <a:rPr lang="en-US" altLang="en-US" sz="2800">
                <a:ea typeface="ＭＳ Ｐゴシック" panose="020B0600070205080204" pitchFamily="34" charset="-128"/>
              </a:rPr>
              <a:t>Structure the data and meta-data in </a:t>
            </a:r>
            <a:r>
              <a:rPr lang="en-US" altLang="en-US" sz="2800" b="1">
                <a:solidFill>
                  <a:srgbClr val="0000FF"/>
                </a:solidFill>
                <a:ea typeface="ＭＳ Ｐゴシック" panose="020B0600070205080204" pitchFamily="34" charset="-128"/>
              </a:rPr>
              <a:t>ontologies</a:t>
            </a:r>
          </a:p>
          <a:p>
            <a:pPr marL="457200" indent="-457200" eaLnBrk="1" hangingPunct="1">
              <a:lnSpc>
                <a:spcPct val="90000"/>
              </a:lnSpc>
            </a:pPr>
            <a:r>
              <a:rPr lang="en-US" altLang="en-US" sz="2800" b="1">
                <a:solidFill>
                  <a:srgbClr val="0000FF"/>
                </a:solidFill>
                <a:ea typeface="ＭＳ Ｐゴシック" panose="020B0600070205080204" pitchFamily="34" charset="-128"/>
              </a:rPr>
              <a:t>Have Natural Language Processing Search Engines!</a:t>
            </a:r>
          </a:p>
          <a:p>
            <a:pPr marL="457200" indent="-457200" eaLnBrk="1" hangingPunct="1">
              <a:lnSpc>
                <a:spcPct val="90000"/>
              </a:lnSpc>
              <a:buFontTx/>
              <a:buNone/>
            </a:pPr>
            <a:endParaRPr lang="en-US" altLang="en-US" sz="2800">
              <a:ea typeface="ＭＳ Ｐゴシック" panose="020B0600070205080204" pitchFamily="34" charset="-128"/>
            </a:endParaRPr>
          </a:p>
        </p:txBody>
      </p:sp>
      <p:grpSp>
        <p:nvGrpSpPr>
          <p:cNvPr id="200707" name="Group 4">
            <a:extLst>
              <a:ext uri="{FF2B5EF4-FFF2-40B4-BE49-F238E27FC236}">
                <a16:creationId xmlns:a16="http://schemas.microsoft.com/office/drawing/2014/main" id="{ADEB7F1D-BF40-F726-C769-B3D967B7DB07}"/>
              </a:ext>
            </a:extLst>
          </p:cNvPr>
          <p:cNvGrpSpPr>
            <a:grpSpLocks/>
          </p:cNvGrpSpPr>
          <p:nvPr/>
        </p:nvGrpSpPr>
        <p:grpSpPr bwMode="auto">
          <a:xfrm>
            <a:off x="4267200" y="4419600"/>
            <a:ext cx="4027488" cy="2438400"/>
            <a:chOff x="3152" y="2840"/>
            <a:chExt cx="2450" cy="1361"/>
          </a:xfrm>
        </p:grpSpPr>
        <p:sp>
          <p:nvSpPr>
            <p:cNvPr id="200708" name="Rectangle 5">
              <a:extLst>
                <a:ext uri="{FF2B5EF4-FFF2-40B4-BE49-F238E27FC236}">
                  <a16:creationId xmlns:a16="http://schemas.microsoft.com/office/drawing/2014/main" id="{E4658C98-CABB-8ED0-C1B9-C886EB09C4D0}"/>
                </a:ext>
              </a:extLst>
            </p:cNvPr>
            <p:cNvSpPr>
              <a:spLocks noChangeArrowheads="1"/>
            </p:cNvSpPr>
            <p:nvPr/>
          </p:nvSpPr>
          <p:spPr bwMode="auto">
            <a:xfrm>
              <a:off x="3152" y="2840"/>
              <a:ext cx="2450" cy="1360"/>
            </a:xfrm>
            <a:prstGeom prst="rect">
              <a:avLst/>
            </a:prstGeom>
            <a:solidFill>
              <a:srgbClr val="FFFF99"/>
            </a:solidFill>
            <a:ln w="9525">
              <a:solidFill>
                <a:schemeClr val="tx1"/>
              </a:solidFill>
              <a:miter lim="800000"/>
              <a:headEnd/>
              <a:tailEnd/>
            </a:ln>
          </p:spPr>
          <p:txBody>
            <a:bodyPr lIns="90000" tIns="46800" rIns="90000" bIns="46800"/>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b="1">
                <a:solidFill>
                  <a:srgbClr val="0000FF"/>
                </a:solidFill>
                <a:latin typeface="Arial" panose="020B0604020202020204" pitchFamily="34" charset="0"/>
              </a:endParaRPr>
            </a:p>
            <a:p>
              <a:pPr>
                <a:spcBef>
                  <a:spcPct val="0"/>
                </a:spcBef>
                <a:buClrTx/>
                <a:buFontTx/>
                <a:buNone/>
              </a:pPr>
              <a:r>
                <a:rPr lang="en-US" altLang="en-US" sz="2400" b="1">
                  <a:solidFill>
                    <a:srgbClr val="0000FF"/>
                  </a:solidFill>
                  <a:latin typeface="Arial" panose="020B0604020202020204" pitchFamily="34" charset="0"/>
                </a:rPr>
                <a:t>Google as an AI</a:t>
              </a:r>
            </a:p>
          </p:txBody>
        </p:sp>
        <p:pic>
          <p:nvPicPr>
            <p:cNvPr id="200709" name="Picture 6" descr="Title_GigaHome">
              <a:extLst>
                <a:ext uri="{FF2B5EF4-FFF2-40B4-BE49-F238E27FC236}">
                  <a16:creationId xmlns:a16="http://schemas.microsoft.com/office/drawing/2014/main" id="{1DAF14E4-6A31-4C6B-35AB-908CCCF7595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 y="3473"/>
              <a:ext cx="1680"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a:extLst>
              <a:ext uri="{FF2B5EF4-FFF2-40B4-BE49-F238E27FC236}">
                <a16:creationId xmlns:a16="http://schemas.microsoft.com/office/drawing/2014/main" id="{6CAAD61F-1684-2550-373E-829C1A667CA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2754" name="Content Placeholder 4">
            <a:extLst>
              <a:ext uri="{FF2B5EF4-FFF2-40B4-BE49-F238E27FC236}">
                <a16:creationId xmlns:a16="http://schemas.microsoft.com/office/drawing/2014/main" id="{F5A55738-E516-48B2-3166-33504C0198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4288"/>
            <a:ext cx="5334000" cy="6835775"/>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737275A6-F12D-0999-3F84-66C6608EA89D}"/>
              </a:ext>
            </a:extLst>
          </p:cNvPr>
          <p:cNvSpPr>
            <a:spLocks noGrp="1" noChangeArrowheads="1"/>
          </p:cNvSpPr>
          <p:nvPr>
            <p:ph type="title"/>
          </p:nvPr>
        </p:nvSpPr>
        <p:spPr>
          <a:xfrm>
            <a:off x="533400" y="228600"/>
            <a:ext cx="7772400" cy="990600"/>
          </a:xfrm>
        </p:spPr>
        <p:txBody>
          <a:bodyPr/>
          <a:lstStyle/>
          <a:p>
            <a:pPr eaLnBrk="1" hangingPunct="1"/>
            <a:r>
              <a:rPr lang="en-US" altLang="en-US">
                <a:ea typeface="ＭＳ Ｐゴシック" panose="020B0600070205080204" pitchFamily="34" charset="-128"/>
              </a:rPr>
              <a:t>AI Google </a:t>
            </a:r>
          </a:p>
        </p:txBody>
      </p:sp>
      <p:pic>
        <p:nvPicPr>
          <p:cNvPr id="203778" name="Picture 4" descr="Screen Shot 2018-03-14 at 1.27.59 PM.png">
            <a:extLst>
              <a:ext uri="{FF2B5EF4-FFF2-40B4-BE49-F238E27FC236}">
                <a16:creationId xmlns:a16="http://schemas.microsoft.com/office/drawing/2014/main" id="{318498D8-7290-0A08-0217-654B7CFBE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1" name="Title 1">
            <a:extLst>
              <a:ext uri="{FF2B5EF4-FFF2-40B4-BE49-F238E27FC236}">
                <a16:creationId xmlns:a16="http://schemas.microsoft.com/office/drawing/2014/main" id="{BA1AF6B0-128D-6990-E088-54D3F9663F3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Google of the future</a:t>
            </a:r>
          </a:p>
        </p:txBody>
      </p:sp>
      <p:pic>
        <p:nvPicPr>
          <p:cNvPr id="204802" name="Content Placeholder 3" descr="Screen shot 2011-02-28 at 9.31.37 AM.png">
            <a:extLst>
              <a:ext uri="{FF2B5EF4-FFF2-40B4-BE49-F238E27FC236}">
                <a16:creationId xmlns:a16="http://schemas.microsoft.com/office/drawing/2014/main" id="{1F30681C-5405-39EF-B183-7903CFAE16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802" r="-3802"/>
          <a:stretch>
            <a:fillRect/>
          </a:stretch>
        </p:blipFill>
        <p:spPr/>
      </p:pic>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5" name="Rectangle 2">
            <a:extLst>
              <a:ext uri="{FF2B5EF4-FFF2-40B4-BE49-F238E27FC236}">
                <a16:creationId xmlns:a16="http://schemas.microsoft.com/office/drawing/2014/main" id="{8F98EF79-3E43-85D3-6B55-1F6F9821013A}"/>
              </a:ext>
            </a:extLst>
          </p:cNvPr>
          <p:cNvSpPr>
            <a:spLocks noGrp="1" noChangeArrowheads="1"/>
          </p:cNvSpPr>
          <p:nvPr>
            <p:ph type="title"/>
          </p:nvPr>
        </p:nvSpPr>
        <p:spPr>
          <a:xfrm>
            <a:off x="685800" y="228600"/>
            <a:ext cx="7772400" cy="762000"/>
          </a:xfrm>
        </p:spPr>
        <p:txBody>
          <a:bodyPr/>
          <a:lstStyle/>
          <a:p>
            <a:pPr eaLnBrk="1" hangingPunct="1"/>
            <a:r>
              <a:rPr lang="en-US" altLang="en-US">
                <a:ea typeface="ＭＳ Ｐゴシック" panose="020B0600070205080204" pitchFamily="34" charset="-128"/>
              </a:rPr>
              <a:t>What next? GoogleFace or Faceoogle</a:t>
            </a:r>
          </a:p>
        </p:txBody>
      </p:sp>
      <p:pic>
        <p:nvPicPr>
          <p:cNvPr id="205826" name="Picture 5" descr="Picture 6">
            <a:extLst>
              <a:ext uri="{FF2B5EF4-FFF2-40B4-BE49-F238E27FC236}">
                <a16:creationId xmlns:a16="http://schemas.microsoft.com/office/drawing/2014/main" id="{8525BAE8-48A0-C618-4666-904CAAF7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1413"/>
            <a:ext cx="56388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6A5229FB-C3AD-D983-0FB0-CFC458DEAF4B}"/>
              </a:ext>
            </a:extLst>
          </p:cNvPr>
          <p:cNvSpPr>
            <a:spLocks noGrp="1" noChangeArrowheads="1"/>
          </p:cNvSpPr>
          <p:nvPr>
            <p:ph type="title"/>
          </p:nvPr>
        </p:nvSpPr>
        <p:spPr>
          <a:xfrm>
            <a:off x="606425" y="-31750"/>
            <a:ext cx="7772400" cy="1143000"/>
          </a:xfrm>
        </p:spPr>
        <p:txBody>
          <a:bodyPr/>
          <a:lstStyle/>
          <a:p>
            <a:r>
              <a:rPr lang="en-US" altLang="en-US">
                <a:ea typeface="ＭＳ Ｐゴシック" panose="020B0600070205080204" pitchFamily="34" charset="-128"/>
              </a:rPr>
              <a:t>Do search engines still matter?</a:t>
            </a:r>
          </a:p>
        </p:txBody>
      </p:sp>
      <p:pic>
        <p:nvPicPr>
          <p:cNvPr id="207874" name="Content Placeholder 3">
            <a:extLst>
              <a:ext uri="{FF2B5EF4-FFF2-40B4-BE49-F238E27FC236}">
                <a16:creationId xmlns:a16="http://schemas.microsoft.com/office/drawing/2014/main" id="{6E1F873A-ED2D-1C62-C705-9E1B86C4BD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838200"/>
            <a:ext cx="6697663" cy="5837238"/>
          </a:xfrm>
        </p:spPr>
      </p:pic>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8897" name="Picture 2" descr="Screen shot 2014-01-13 at 11.10.18 AM.png">
            <a:extLst>
              <a:ext uri="{FF2B5EF4-FFF2-40B4-BE49-F238E27FC236}">
                <a16:creationId xmlns:a16="http://schemas.microsoft.com/office/drawing/2014/main" id="{B27210A2-4943-27F9-294B-37AFE07000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8392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BC81E7FF-41CB-BDF5-74FE-24AF2471AF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Search in the Future?</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210946" name="Rectangle 3">
            <a:extLst>
              <a:ext uri="{FF2B5EF4-FFF2-40B4-BE49-F238E27FC236}">
                <a16:creationId xmlns:a16="http://schemas.microsoft.com/office/drawing/2014/main" id="{66274AF8-4B1C-2DE2-6A58-B24FB9C85BD3}"/>
              </a:ext>
            </a:extLst>
          </p:cNvPr>
          <p:cNvSpPr>
            <a:spLocks noGrp="1" noChangeArrowheads="1"/>
          </p:cNvSpPr>
          <p:nvPr>
            <p:ph type="body" idx="1"/>
          </p:nvPr>
        </p:nvSpPr>
        <p:spPr/>
        <p:txBody>
          <a:bodyPr/>
          <a:lstStyle/>
          <a:p>
            <a:pPr eaLnBrk="1" hangingPunct="1"/>
            <a:r>
              <a:rPr lang="en-US" altLang="en-US" sz="3600">
                <a:ea typeface="ＭＳ Ｐゴシック" panose="020B0600070205080204" pitchFamily="34" charset="-128"/>
              </a:rPr>
              <a:t>Enterprise search</a:t>
            </a:r>
          </a:p>
          <a:p>
            <a:pPr eaLnBrk="1" hangingPunct="1"/>
            <a:r>
              <a:rPr lang="en-US" altLang="en-US" sz="3600">
                <a:ea typeface="ＭＳ Ｐゴシック" panose="020B0600070205080204" pitchFamily="34" charset="-128"/>
              </a:rPr>
              <a:t>Web gets smarter – Web 3.0</a:t>
            </a:r>
          </a:p>
          <a:p>
            <a:pPr eaLnBrk="1" hangingPunct="1"/>
            <a:r>
              <a:rPr lang="en-US" altLang="en-US" sz="3600">
                <a:ea typeface="ＭＳ Ｐゴシック" panose="020B0600070205080204" pitchFamily="34" charset="-128"/>
              </a:rPr>
              <a:t>Search gets smarter  - Natural language queries</a:t>
            </a:r>
          </a:p>
          <a:p>
            <a:pPr eaLnBrk="1" hangingPunct="1"/>
            <a:r>
              <a:rPr lang="en-US" altLang="en-US" sz="3600">
                <a:ea typeface="ＭＳ Ｐゴシック" panose="020B0600070205080204" pitchFamily="34" charset="-128"/>
              </a:rPr>
              <a:t>Search agent (avatar) understands and anticipates your needs</a:t>
            </a:r>
          </a:p>
          <a:p>
            <a:pPr eaLnBrk="1" hangingPunct="1"/>
            <a:r>
              <a:rPr lang="en-US" altLang="en-US" sz="3600">
                <a:ea typeface="ＭＳ Ｐゴシック" panose="020B0600070205080204" pitchFamily="34" charset="-128"/>
              </a:rPr>
              <a:t>Personal life search with avatar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C926552-FDD4-6F7E-AA3B-4FBC6A971A44}"/>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How much data?</a:t>
            </a:r>
          </a:p>
        </p:txBody>
      </p:sp>
      <p:sp>
        <p:nvSpPr>
          <p:cNvPr id="32770" name="Content Placeholder 2">
            <a:extLst>
              <a:ext uri="{FF2B5EF4-FFF2-40B4-BE49-F238E27FC236}">
                <a16:creationId xmlns:a16="http://schemas.microsoft.com/office/drawing/2014/main" id="{9A028028-0D40-B85B-6746-DB95CFA5A9E1}"/>
              </a:ext>
            </a:extLst>
          </p:cNvPr>
          <p:cNvSpPr>
            <a:spLocks noGrp="1" noChangeArrowheads="1"/>
          </p:cNvSpPr>
          <p:nvPr>
            <p:ph idx="1"/>
          </p:nvPr>
        </p:nvSpPr>
        <p:spPr>
          <a:xfrm>
            <a:off x="152400" y="1219200"/>
            <a:ext cx="8534400" cy="4525963"/>
          </a:xfrm>
        </p:spPr>
        <p:txBody>
          <a:bodyPr/>
          <a:lstStyle/>
          <a:p>
            <a:r>
              <a:rPr lang="en-US" altLang="en-US" sz="2800">
                <a:ea typeface="ＭＳ Ｐゴシック" panose="020B0600070205080204" pitchFamily="34" charset="-128"/>
              </a:rPr>
              <a:t>Google processes 20 </a:t>
            </a:r>
            <a:r>
              <a:rPr lang="en-US" altLang="en-US" sz="2800">
                <a:ea typeface="ＭＳ Ｐゴシック" panose="020B0600070205080204" pitchFamily="34" charset="-128"/>
                <a:hlinkClick r:id="rId2"/>
              </a:rPr>
              <a:t>PB</a:t>
            </a:r>
            <a:r>
              <a:rPr lang="en-US" altLang="en-US" sz="2800">
                <a:ea typeface="ＭＳ Ｐゴシック" panose="020B0600070205080204" pitchFamily="34" charset="-128"/>
              </a:rPr>
              <a:t> a day (2008)</a:t>
            </a:r>
          </a:p>
          <a:p>
            <a:pPr lvl="1"/>
            <a:r>
              <a:rPr lang="en-US" altLang="en-US" sz="2400">
                <a:ea typeface="ＭＳ Ｐゴシック" panose="020B0600070205080204" pitchFamily="34" charset="-128"/>
              </a:rPr>
              <a:t>200 PB/day today</a:t>
            </a:r>
          </a:p>
          <a:p>
            <a:r>
              <a:rPr lang="en-US" altLang="en-US" sz="2800">
                <a:ea typeface="ＭＳ Ｐゴシック" panose="020B0600070205080204" pitchFamily="34" charset="-128"/>
              </a:rPr>
              <a:t>Wayback Machine has 3 PB + 100 TB/month (3/2009)</a:t>
            </a:r>
          </a:p>
          <a:p>
            <a:r>
              <a:rPr lang="en-US" altLang="en-US" sz="2800">
                <a:ea typeface="ＭＳ Ｐゴシック" panose="020B0600070205080204" pitchFamily="34" charset="-128"/>
              </a:rPr>
              <a:t>Facebook has 100 PB of user data (2012) </a:t>
            </a:r>
          </a:p>
          <a:p>
            <a:r>
              <a:rPr lang="en-US" altLang="en-US" sz="2800">
                <a:ea typeface="ＭＳ Ｐゴシック" panose="020B0600070205080204" pitchFamily="34" charset="-128"/>
              </a:rPr>
              <a:t>eBay has 6.5 PB of user data + 50 TB/day (5/2009)</a:t>
            </a:r>
          </a:p>
          <a:p>
            <a:r>
              <a:rPr lang="en-US" altLang="en-US" sz="2800">
                <a:ea typeface="ＭＳ Ｐゴシック" panose="020B0600070205080204" pitchFamily="34" charset="-128"/>
              </a:rPr>
              <a:t>CERN</a:t>
            </a:r>
            <a:r>
              <a:rPr lang="ja-JP" altLang="en-US" sz="2800">
                <a:ea typeface="ＭＳ Ｐゴシック" panose="020B0600070205080204" pitchFamily="34" charset="-128"/>
              </a:rPr>
              <a:t>’</a:t>
            </a:r>
            <a:r>
              <a:rPr lang="en-US" altLang="ja-JP" sz="2800">
                <a:ea typeface="ＭＳ Ｐゴシック" panose="020B0600070205080204" pitchFamily="34" charset="-128"/>
              </a:rPr>
              <a:t>s Large Hydron Collider (LHC) generates 15 PB a year (2012)</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pic>
        <p:nvPicPr>
          <p:cNvPr id="8196" name="Picture 5" descr="bill_gates_01.jpg">
            <a:extLst>
              <a:ext uri="{FF2B5EF4-FFF2-40B4-BE49-F238E27FC236}">
                <a16:creationId xmlns:a16="http://schemas.microsoft.com/office/drawing/2014/main" id="{D0667F4B-0FE8-0AA5-0E92-12B0D81D1E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81550"/>
            <a:ext cx="31400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4">
            <a:extLst>
              <a:ext uri="{FF2B5EF4-FFF2-40B4-BE49-F238E27FC236}">
                <a16:creationId xmlns:a16="http://schemas.microsoft.com/office/drawing/2014/main" id="{93C63D85-1C39-2A4F-8859-1029BA99038D}"/>
              </a:ext>
            </a:extLst>
          </p:cNvPr>
          <p:cNvSpPr>
            <a:spLocks noChangeArrowheads="1"/>
          </p:cNvSpPr>
          <p:nvPr/>
        </p:nvSpPr>
        <p:spPr bwMode="auto">
          <a:xfrm>
            <a:off x="5334000" y="4724400"/>
            <a:ext cx="2362200" cy="990600"/>
          </a:xfrm>
          <a:prstGeom prst="wedgeRoundRectCallout">
            <a:avLst>
              <a:gd name="adj1" fmla="val -76861"/>
              <a:gd name="adj2" fmla="val 55972"/>
              <a:gd name="adj3"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dirty="0">
                <a:solidFill>
                  <a:srgbClr val="FF0000"/>
                </a:solidFill>
              </a:rPr>
              <a:t>640K</a:t>
            </a:r>
            <a:r>
              <a:rPr lang="en-US" dirty="0"/>
              <a:t> </a:t>
            </a:r>
            <a:r>
              <a:rPr lang="en-US" dirty="0">
                <a:solidFill>
                  <a:schemeClr val="bg2"/>
                </a:solidFill>
              </a:rPr>
              <a:t>ought to be enough for anybody.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02AA53AC-A4A3-A2BA-1698-96DA6DBAEF2D}"/>
              </a:ext>
            </a:extLst>
          </p:cNvPr>
          <p:cNvSpPr>
            <a:spLocks noGrp="1" noChangeArrowheads="1"/>
          </p:cNvSpPr>
          <p:nvPr>
            <p:ph type="title"/>
          </p:nvPr>
        </p:nvSpPr>
        <p:spPr>
          <a:xfrm>
            <a:off x="685800" y="304800"/>
            <a:ext cx="7772400" cy="1143000"/>
          </a:xfrm>
        </p:spPr>
        <p:txBody>
          <a:bodyPr/>
          <a:lstStyle/>
          <a:p>
            <a:r>
              <a:rPr lang="en-US" altLang="en-US">
                <a:ea typeface="ＭＳ Ｐゴシック" panose="020B0600070205080204" pitchFamily="34" charset="-128"/>
              </a:rPr>
              <a:t>What we covered</a:t>
            </a:r>
          </a:p>
        </p:txBody>
      </p:sp>
      <p:sp>
        <p:nvSpPr>
          <p:cNvPr id="319491" name="Rectangle 3">
            <a:extLst>
              <a:ext uri="{FF2B5EF4-FFF2-40B4-BE49-F238E27FC236}">
                <a16:creationId xmlns:a16="http://schemas.microsoft.com/office/drawing/2014/main" id="{E37C451E-C974-DC7F-6886-AB52D904F362}"/>
              </a:ext>
            </a:extLst>
          </p:cNvPr>
          <p:cNvSpPr>
            <a:spLocks noGrp="1" noChangeArrowheads="1"/>
          </p:cNvSpPr>
          <p:nvPr>
            <p:ph type="body" idx="1"/>
          </p:nvPr>
        </p:nvSpPr>
        <p:spPr>
          <a:xfrm>
            <a:off x="533400" y="1447800"/>
            <a:ext cx="7772400" cy="4114800"/>
          </a:xfrm>
        </p:spPr>
        <p:txBody>
          <a:bodyPr/>
          <a:lstStyle/>
          <a:p>
            <a:r>
              <a:rPr lang="en-US" altLang="en-US" sz="2800" dirty="0">
                <a:ea typeface="ＭＳ Ｐゴシック" panose="020B0600070205080204" pitchFamily="34" charset="-128"/>
              </a:rPr>
              <a:t>IR vs search engines</a:t>
            </a:r>
          </a:p>
          <a:p>
            <a:r>
              <a:rPr lang="en-US" altLang="en-US" sz="2800" dirty="0">
                <a:ea typeface="ＭＳ Ｐゴシック" panose="020B0600070205080204" pitchFamily="34" charset="-128"/>
              </a:rPr>
              <a:t>IR Field is relatively old</a:t>
            </a:r>
          </a:p>
          <a:p>
            <a:pPr lvl="1"/>
            <a:r>
              <a:rPr lang="en-US" altLang="en-US" sz="2400" dirty="0">
                <a:ea typeface="ＭＳ Ｐゴシック" panose="020B0600070205080204" pitchFamily="34" charset="-128"/>
              </a:rPr>
              <a:t>Legal search</a:t>
            </a:r>
          </a:p>
          <a:p>
            <a:pPr lvl="1"/>
            <a:r>
              <a:rPr lang="en-US" altLang="en-US" sz="2400" dirty="0">
                <a:ea typeface="ＭＳ Ｐゴシック" panose="020B0600070205080204" pitchFamily="34" charset="-128"/>
              </a:rPr>
              <a:t>Library search</a:t>
            </a:r>
          </a:p>
          <a:p>
            <a:r>
              <a:rPr lang="en-US" altLang="en-US" sz="2800" dirty="0">
                <a:ea typeface="ＭＳ Ｐゴシック" panose="020B0600070205080204" pitchFamily="34" charset="-128"/>
              </a:rPr>
              <a:t>Computers/web changed IR</a:t>
            </a:r>
          </a:p>
          <a:p>
            <a:r>
              <a:rPr lang="en-US" altLang="en-US" sz="2800" dirty="0">
                <a:ea typeface="ＭＳ Ｐゴシック" panose="020B0600070205080204" pitchFamily="34" charset="-128"/>
              </a:rPr>
              <a:t>Little theory – lots of math and data structures</a:t>
            </a:r>
          </a:p>
          <a:p>
            <a:r>
              <a:rPr lang="en-US" altLang="en-US" sz="2800" dirty="0">
                <a:ea typeface="ＭＳ Ｐゴシック" panose="020B0600070205080204" pitchFamily="34" charset="-128"/>
              </a:rPr>
              <a:t>Does not use databases for the most part</a:t>
            </a:r>
          </a:p>
          <a:p>
            <a:r>
              <a:rPr lang="en-US" altLang="en-US" sz="2800" dirty="0">
                <a:ea typeface="ＭＳ Ｐゴシック" panose="020B0600070205080204" pitchFamily="34" charset="-128"/>
              </a:rPr>
              <a:t>Pioneered foundations of many large scale systems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9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4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1">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D4DFE875-FED6-141B-3E48-951B81E562A2}"/>
              </a:ext>
            </a:extLst>
          </p:cNvPr>
          <p:cNvSpPr>
            <a:spLocks noGrp="1" noChangeArrowheads="1"/>
          </p:cNvSpPr>
          <p:nvPr>
            <p:ph type="title"/>
          </p:nvPr>
        </p:nvSpPr>
        <p:spPr>
          <a:xfrm>
            <a:off x="685800" y="114300"/>
            <a:ext cx="7772400" cy="1143000"/>
          </a:xfrm>
        </p:spPr>
        <p:txBody>
          <a:bodyPr/>
          <a:lstStyle/>
          <a:p>
            <a:r>
              <a:rPr lang="en-US" altLang="en-US" dirty="0">
                <a:ea typeface="ＭＳ Ｐゴシック" panose="020B0600070205080204" pitchFamily="34" charset="-128"/>
              </a:rPr>
              <a:t>Some Research directions in IR</a:t>
            </a:r>
          </a:p>
        </p:txBody>
      </p:sp>
      <p:sp>
        <p:nvSpPr>
          <p:cNvPr id="319491" name="Rectangle 3">
            <a:extLst>
              <a:ext uri="{FF2B5EF4-FFF2-40B4-BE49-F238E27FC236}">
                <a16:creationId xmlns:a16="http://schemas.microsoft.com/office/drawing/2014/main" id="{DE49CBFE-FCEA-C336-3082-AB998FB70E5D}"/>
              </a:ext>
            </a:extLst>
          </p:cNvPr>
          <p:cNvSpPr>
            <a:spLocks noGrp="1" noChangeArrowheads="1"/>
          </p:cNvSpPr>
          <p:nvPr>
            <p:ph type="body" idx="1"/>
          </p:nvPr>
        </p:nvSpPr>
        <p:spPr>
          <a:xfrm>
            <a:off x="533400" y="1143000"/>
            <a:ext cx="7772400" cy="4876800"/>
          </a:xfrm>
        </p:spPr>
        <p:txBody>
          <a:bodyPr/>
          <a:lstStyle/>
          <a:p>
            <a:r>
              <a:rPr lang="en-US" altLang="en-US" sz="2800" dirty="0">
                <a:ea typeface="ＭＳ Ｐゴシック" panose="020B0600070205080204" pitchFamily="34" charset="-128"/>
              </a:rPr>
              <a:t>Semantic search, indexing, and retrieval</a:t>
            </a:r>
          </a:p>
          <a:p>
            <a:pPr lvl="1"/>
            <a:r>
              <a:rPr lang="en-US" altLang="en-US" sz="2400" dirty="0">
                <a:ea typeface="ＭＳ Ｐゴシック" panose="020B0600070205080204" pitchFamily="34" charset="-128"/>
              </a:rPr>
              <a:t>Natural language understanding and generation</a:t>
            </a:r>
          </a:p>
          <a:p>
            <a:pPr lvl="1"/>
            <a:r>
              <a:rPr lang="en-US" altLang="en-US" sz="2400" dirty="0">
                <a:ea typeface="ＭＳ Ｐゴシック" panose="020B0600070205080204" pitchFamily="34" charset="-128"/>
              </a:rPr>
              <a:t>Question and answering</a:t>
            </a:r>
          </a:p>
          <a:p>
            <a:pPr lvl="1"/>
            <a:r>
              <a:rPr lang="en-US" altLang="en-US" sz="2400" dirty="0">
                <a:ea typeface="ＭＳ Ｐゴシック" panose="020B0600070205080204" pitchFamily="34" charset="-128"/>
              </a:rPr>
              <a:t>Knowledge graphs</a:t>
            </a:r>
          </a:p>
          <a:p>
            <a:pPr lvl="1"/>
            <a:r>
              <a:rPr lang="en-US" altLang="en-US" sz="2400" dirty="0">
                <a:ea typeface="ＭＳ Ｐゴシック" panose="020B0600070205080204" pitchFamily="34" charset="-128"/>
              </a:rPr>
              <a:t>Machine learning (deep learning”</a:t>
            </a:r>
          </a:p>
          <a:p>
            <a:r>
              <a:rPr lang="en-US" altLang="en-US" sz="2800" dirty="0">
                <a:ea typeface="ＭＳ Ｐゴシック" panose="020B0600070205080204" pitchFamily="34" charset="-128"/>
              </a:rPr>
              <a:t>New data to index and search</a:t>
            </a:r>
          </a:p>
          <a:p>
            <a:pPr lvl="1"/>
            <a:r>
              <a:rPr lang="en-US" altLang="en-US" sz="2400" dirty="0">
                <a:ea typeface="ＭＳ Ｐゴシック" panose="020B0600070205080204" pitchFamily="34" charset="-128"/>
              </a:rPr>
              <a:t>Images; video</a:t>
            </a:r>
          </a:p>
          <a:p>
            <a:pPr lvl="1"/>
            <a:r>
              <a:rPr lang="en-US" altLang="en-US" sz="2400" dirty="0">
                <a:ea typeface="ＭＳ Ｐゴシック" panose="020B0600070205080204" pitchFamily="34" charset="-128"/>
              </a:rPr>
              <a:t>Equations, figures, tables, </a:t>
            </a:r>
            <a:r>
              <a:rPr lang="en-US" altLang="en-US" sz="2400" dirty="0" err="1">
                <a:ea typeface="ＭＳ Ｐゴシック" panose="020B0600070205080204" pitchFamily="34" charset="-128"/>
              </a:rPr>
              <a:t>etc</a:t>
            </a:r>
            <a:endParaRPr lang="en-US" altLang="en-US" sz="2400" dirty="0">
              <a:ea typeface="ＭＳ Ｐゴシック" panose="020B0600070205080204" pitchFamily="34" charset="-128"/>
            </a:endParaRPr>
          </a:p>
          <a:p>
            <a:r>
              <a:rPr lang="en-US" altLang="en-US" sz="2800" dirty="0">
                <a:ea typeface="ＭＳ Ｐゴシック" panose="020B0600070205080204" pitchFamily="34" charset="-128"/>
              </a:rPr>
              <a:t>Automate, automate, automate</a:t>
            </a:r>
          </a:p>
          <a:p>
            <a:r>
              <a:rPr lang="en-US" altLang="en-US" sz="2800" dirty="0">
                <a:ea typeface="ＭＳ Ｐゴシック" panose="020B0600070205080204" pitchFamily="34" charset="-128"/>
              </a:rPr>
              <a:t>Data integration</a:t>
            </a:r>
          </a:p>
          <a:p>
            <a:r>
              <a:rPr lang="en-US" altLang="en-US" sz="2800" dirty="0">
                <a:ea typeface="ＭＳ Ｐゴシック" panose="020B0600070205080204" pitchFamily="34" charset="-128"/>
              </a:rPr>
              <a:t>Search and HCI</a:t>
            </a:r>
          </a:p>
          <a:p>
            <a:r>
              <a:rPr lang="en-US" altLang="en-US" sz="2800" dirty="0">
                <a:ea typeface="ＭＳ Ｐゴシック" panose="020B0600070205080204" pitchFamily="34" charset="-128"/>
              </a:rPr>
              <a:t>Privacy, security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9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9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9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9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9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1">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1">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9491">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94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a:extLst>
              <a:ext uri="{FF2B5EF4-FFF2-40B4-BE49-F238E27FC236}">
                <a16:creationId xmlns:a16="http://schemas.microsoft.com/office/drawing/2014/main" id="{F56CEFF2-C613-9B36-BDE4-88E5E9252916}"/>
              </a:ext>
            </a:extLst>
          </p:cNvPr>
          <p:cNvSpPr>
            <a:spLocks noGrp="1" noChangeArrowheads="1"/>
          </p:cNvSpPr>
          <p:nvPr>
            <p:ph type="title"/>
          </p:nvPr>
        </p:nvSpPr>
        <p:spPr/>
        <p:txBody>
          <a:bodyPr/>
          <a:lstStyle/>
          <a:p>
            <a:r>
              <a:rPr lang="en-US" altLang="en-US">
                <a:ea typeface="ＭＳ Ｐゴシック" panose="020B0600070205080204" pitchFamily="34" charset="-128"/>
              </a:rPr>
              <a:t>Is Information Retrieval?</a:t>
            </a:r>
          </a:p>
        </p:txBody>
      </p:sp>
      <p:sp>
        <p:nvSpPr>
          <p:cNvPr id="327683" name="Rectangle 3">
            <a:extLst>
              <a:ext uri="{FF2B5EF4-FFF2-40B4-BE49-F238E27FC236}">
                <a16:creationId xmlns:a16="http://schemas.microsoft.com/office/drawing/2014/main" id="{99D52321-33B3-0A1E-B14A-75C4B4E6EB10}"/>
              </a:ext>
            </a:extLst>
          </p:cNvPr>
          <p:cNvSpPr>
            <a:spLocks noGrp="1" noChangeArrowheads="1"/>
          </p:cNvSpPr>
          <p:nvPr>
            <p:ph type="body" idx="1"/>
          </p:nvPr>
        </p:nvSpPr>
        <p:spPr/>
        <p:txBody>
          <a:bodyPr/>
          <a:lstStyle/>
          <a:p>
            <a:pPr algn="just"/>
            <a:r>
              <a:rPr lang="en-US" altLang="en-US" b="1">
                <a:solidFill>
                  <a:srgbClr val="000000"/>
                </a:solidFill>
                <a:ea typeface="ＭＳ Ｐゴシック" panose="020B0600070205080204" pitchFamily="34" charset="-128"/>
              </a:rPr>
              <a:t>discovering new knowledge</a:t>
            </a:r>
            <a:r>
              <a:rPr lang="en-US" altLang="en-US">
                <a:solidFill>
                  <a:srgbClr val="000000"/>
                </a:solidFill>
                <a:ea typeface="ＭＳ Ｐゴシック" panose="020B0600070205080204" pitchFamily="34" charset="-128"/>
              </a:rPr>
              <a:t> </a:t>
            </a:r>
          </a:p>
          <a:p>
            <a:pPr algn="just"/>
            <a:r>
              <a:rPr lang="en-US" altLang="en-US" b="1">
                <a:solidFill>
                  <a:srgbClr val="000000"/>
                </a:solidFill>
                <a:ea typeface="ＭＳ Ｐゴシック" panose="020B0600070205080204" pitchFamily="34" charset="-128"/>
              </a:rPr>
              <a:t>capturing existing knowledge</a:t>
            </a:r>
            <a:endParaRPr lang="en-US" altLang="en-US">
              <a:solidFill>
                <a:srgbClr val="000000"/>
              </a:solidFill>
              <a:ea typeface="ＭＳ Ｐゴシック" panose="020B0600070205080204" pitchFamily="34" charset="-128"/>
            </a:endParaRPr>
          </a:p>
          <a:p>
            <a:pPr algn="just"/>
            <a:r>
              <a:rPr lang="en-US" altLang="en-US" b="1">
                <a:solidFill>
                  <a:srgbClr val="000000"/>
                </a:solidFill>
                <a:ea typeface="ＭＳ Ｐゴシック" panose="020B0600070205080204" pitchFamily="34" charset="-128"/>
              </a:rPr>
              <a:t>sharing knowledge with others</a:t>
            </a:r>
            <a:r>
              <a:rPr lang="en-US" altLang="en-US">
                <a:solidFill>
                  <a:srgbClr val="000000"/>
                </a:solidFill>
                <a:ea typeface="ＭＳ Ｐゴシック" panose="020B0600070205080204" pitchFamily="34" charset="-128"/>
              </a:rPr>
              <a:t> </a:t>
            </a:r>
          </a:p>
          <a:p>
            <a:pPr algn="just"/>
            <a:r>
              <a:rPr lang="en-US" altLang="en-US" b="1">
                <a:solidFill>
                  <a:srgbClr val="000000"/>
                </a:solidFill>
                <a:ea typeface="ＭＳ Ｐゴシック" panose="020B0600070205080204" pitchFamily="34" charset="-128"/>
              </a:rPr>
              <a:t>applying knowledge</a:t>
            </a:r>
          </a:p>
          <a:p>
            <a:pPr algn="just"/>
            <a:r>
              <a:rPr lang="en-US" altLang="en-US" b="1">
                <a:solidFill>
                  <a:srgbClr val="000000"/>
                </a:solidFill>
                <a:ea typeface="ＭＳ Ｐゴシック" panose="020B0600070205080204" pitchFamily="34" charset="-128"/>
              </a:rPr>
              <a:t>app for large data</a:t>
            </a:r>
          </a:p>
          <a:p>
            <a:pPr algn="just">
              <a:buFontTx/>
              <a:buNone/>
            </a:pPr>
            <a:r>
              <a:rPr lang="en-US" altLang="en-US">
                <a:solidFill>
                  <a:srgbClr val="FF3300"/>
                </a:solidFill>
                <a:ea typeface="ＭＳ Ｐゴシック" panose="020B0600070205080204" pitchFamily="34" charset="-128"/>
              </a:rPr>
              <a:t>Should we really be studying knowledge retrieval? </a:t>
            </a:r>
          </a:p>
          <a:p>
            <a:pPr algn="just">
              <a:buFontTx/>
              <a:buNone/>
            </a:pPr>
            <a:r>
              <a:rPr lang="en-US" altLang="en-US">
                <a:solidFill>
                  <a:srgbClr val="FF3300"/>
                </a:solidFill>
                <a:ea typeface="ＭＳ Ｐゴシック" panose="020B0600070205080204" pitchFamily="34" charset="-128"/>
              </a:rPr>
              <a:t>Seems to be Google’s new goal</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7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76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76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768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76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42B474B9-636E-98E6-B61B-2D31623B0E89}"/>
              </a:ext>
            </a:extLst>
          </p:cNvPr>
          <p:cNvSpPr>
            <a:spLocks noGrp="1" noChangeArrowheads="1"/>
          </p:cNvSpPr>
          <p:nvPr>
            <p:ph type="title"/>
          </p:nvPr>
        </p:nvSpPr>
        <p:spPr/>
        <p:txBody>
          <a:bodyPr/>
          <a:lstStyle/>
          <a:p>
            <a:r>
              <a:rPr lang="en-US" altLang="en-US" sz="4800">
                <a:solidFill>
                  <a:srgbClr val="0000FF"/>
                </a:solidFill>
                <a:ea typeface="ＭＳ Ｐゴシック" panose="020B0600070205080204" pitchFamily="34" charset="-128"/>
              </a:rPr>
              <a:t>Ideal Information Retrieval</a:t>
            </a:r>
          </a:p>
        </p:txBody>
      </p:sp>
      <p:sp>
        <p:nvSpPr>
          <p:cNvPr id="33794" name="Rectangle 3">
            <a:extLst>
              <a:ext uri="{FF2B5EF4-FFF2-40B4-BE49-F238E27FC236}">
                <a16:creationId xmlns:a16="http://schemas.microsoft.com/office/drawing/2014/main" id="{A08583C1-EE8C-4C62-39D3-F2857EF05BDB}"/>
              </a:ext>
            </a:extLst>
          </p:cNvPr>
          <p:cNvSpPr>
            <a:spLocks noGrp="1" noChangeArrowheads="1"/>
          </p:cNvSpPr>
          <p:nvPr>
            <p:ph type="body" idx="1"/>
          </p:nvPr>
        </p:nvSpPr>
        <p:spPr>
          <a:xfrm>
            <a:off x="685800" y="2095500"/>
            <a:ext cx="7772400" cy="3013075"/>
          </a:xfrm>
        </p:spPr>
        <p:txBody>
          <a:bodyPr/>
          <a:lstStyle/>
          <a:p>
            <a:pPr>
              <a:lnSpc>
                <a:spcPct val="80000"/>
              </a:lnSpc>
            </a:pPr>
            <a:r>
              <a:rPr lang="en-US" altLang="en-US" sz="2800" b="1">
                <a:ea typeface="ＭＳ Ｐゴシック" panose="020B0600070205080204" pitchFamily="34" charset="-128"/>
              </a:rPr>
              <a:t>The answer should be:</a:t>
            </a:r>
          </a:p>
          <a:p>
            <a:pPr lvl="1">
              <a:lnSpc>
                <a:spcPct val="70000"/>
              </a:lnSpc>
            </a:pPr>
            <a:endParaRPr lang="en-US" altLang="en-US" sz="2600">
              <a:ea typeface="ＭＳ Ｐゴシック" panose="020B0600070205080204" pitchFamily="34" charset="-128"/>
            </a:endParaRPr>
          </a:p>
          <a:p>
            <a:pPr lvl="1">
              <a:lnSpc>
                <a:spcPct val="70000"/>
              </a:lnSpc>
              <a:spcBef>
                <a:spcPct val="50000"/>
              </a:spcBef>
            </a:pPr>
            <a:r>
              <a:rPr lang="en-US" altLang="en-US" sz="2600">
                <a:ea typeface="ＭＳ Ｐゴシック" panose="020B0600070205080204" pitchFamily="34" charset="-128"/>
              </a:rPr>
              <a:t>what is actually needed (</a:t>
            </a:r>
            <a:r>
              <a:rPr lang="en-US" altLang="en-US" sz="2600" b="1" u="sng">
                <a:solidFill>
                  <a:srgbClr val="FF3300"/>
                </a:solidFill>
                <a:ea typeface="ＭＳ Ｐゴシック" panose="020B0600070205080204" pitchFamily="34" charset="-128"/>
              </a:rPr>
              <a:t>relevant</a:t>
            </a:r>
            <a:r>
              <a:rPr lang="en-US" altLang="en-US" sz="2600">
                <a:ea typeface="ＭＳ Ｐゴシック" panose="020B0600070205080204" pitchFamily="34" charset="-128"/>
              </a:rPr>
              <a:t>)</a:t>
            </a:r>
          </a:p>
          <a:p>
            <a:pPr lvl="2">
              <a:lnSpc>
                <a:spcPct val="70000"/>
              </a:lnSpc>
              <a:spcBef>
                <a:spcPct val="50000"/>
              </a:spcBef>
            </a:pPr>
            <a:r>
              <a:rPr lang="en-US" altLang="en-US" sz="2100">
                <a:ea typeface="ＭＳ Ｐゴシック" panose="020B0600070205080204" pitchFamily="34" charset="-128"/>
              </a:rPr>
              <a:t>IR is very concerned with relevance</a:t>
            </a:r>
          </a:p>
          <a:p>
            <a:pPr lvl="1">
              <a:lnSpc>
                <a:spcPct val="70000"/>
              </a:lnSpc>
              <a:spcBef>
                <a:spcPct val="50000"/>
              </a:spcBef>
            </a:pPr>
            <a:r>
              <a:rPr lang="en-US" altLang="en-US" sz="2600">
                <a:ea typeface="ＭＳ Ｐゴシック" panose="020B0600070205080204" pitchFamily="34" charset="-128"/>
              </a:rPr>
              <a:t>available when you want it</a:t>
            </a:r>
          </a:p>
          <a:p>
            <a:pPr lvl="1">
              <a:lnSpc>
                <a:spcPct val="70000"/>
              </a:lnSpc>
              <a:spcBef>
                <a:spcPct val="50000"/>
              </a:spcBef>
            </a:pPr>
            <a:r>
              <a:rPr lang="en-US" altLang="en-US" sz="2600">
                <a:ea typeface="ＭＳ Ｐゴシック" panose="020B0600070205080204" pitchFamily="34" charset="-128"/>
              </a:rPr>
              <a:t>available where you want it</a:t>
            </a:r>
          </a:p>
          <a:p>
            <a:pPr lvl="1">
              <a:lnSpc>
                <a:spcPct val="70000"/>
              </a:lnSpc>
              <a:spcBef>
                <a:spcPct val="50000"/>
              </a:spcBef>
            </a:pPr>
            <a:r>
              <a:rPr lang="en-US" altLang="en-US" sz="2600">
                <a:ea typeface="ＭＳ Ｐゴシック" panose="020B0600070205080204" pitchFamily="34" charset="-128"/>
              </a:rPr>
              <a:t>how you want it</a:t>
            </a:r>
          </a:p>
          <a:p>
            <a:pPr lvl="2">
              <a:lnSpc>
                <a:spcPct val="70000"/>
              </a:lnSpc>
              <a:spcBef>
                <a:spcPct val="50000"/>
              </a:spcBef>
            </a:pPr>
            <a:r>
              <a:rPr lang="en-US" altLang="en-US" sz="2200">
                <a:ea typeface="ＭＳ Ｐゴシック" panose="020B0600070205080204" pitchFamily="34" charset="-128"/>
              </a:rPr>
              <a:t>tailored to the user (personalization)</a:t>
            </a:r>
          </a:p>
          <a:p>
            <a:pPr lvl="1">
              <a:lnSpc>
                <a:spcPct val="70000"/>
              </a:lnSpc>
              <a:spcBef>
                <a:spcPct val="50000"/>
              </a:spcBef>
            </a:pPr>
            <a:r>
              <a:rPr lang="en-US" altLang="en-US" sz="2600">
                <a:ea typeface="ＭＳ Ｐゴシック" panose="020B0600070205080204" pitchFamily="34" charset="-128"/>
              </a:rPr>
              <a:t>your information needs anticipated</a:t>
            </a:r>
          </a:p>
          <a:p>
            <a:pPr lvl="1">
              <a:lnSpc>
                <a:spcPct val="70000"/>
              </a:lnSpc>
            </a:pPr>
            <a:endParaRPr lang="en-US" altLang="en-US" sz="2600">
              <a:ea typeface="ＭＳ Ｐゴシック" panose="020B0600070205080204" pitchFamily="34" charset="-128"/>
            </a:endParaRPr>
          </a:p>
          <a:p>
            <a:pPr>
              <a:lnSpc>
                <a:spcPct val="80000"/>
              </a:lnSpc>
              <a:buFontTx/>
              <a:buNone/>
            </a:pPr>
            <a:endParaRPr lang="en-US" altLang="en-US">
              <a:ea typeface="ＭＳ Ｐゴシック" panose="020B0600070205080204" pitchFamily="34" charset="-128"/>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CC6001B-D617-A2C0-7056-5E394A9BB996}"/>
              </a:ext>
            </a:extLst>
          </p:cNvPr>
          <p:cNvSpPr>
            <a:spLocks noGrp="1" noChangeArrowheads="1"/>
          </p:cNvSpPr>
          <p:nvPr>
            <p:ph type="title"/>
          </p:nvPr>
        </p:nvSpPr>
        <p:spPr>
          <a:xfrm>
            <a:off x="685800" y="0"/>
            <a:ext cx="7772400" cy="1143000"/>
          </a:xfrm>
        </p:spPr>
        <p:txBody>
          <a:bodyPr/>
          <a:lstStyle/>
          <a:p>
            <a:r>
              <a:rPr lang="en-US" altLang="en-US" sz="4800">
                <a:solidFill>
                  <a:srgbClr val="0000FF"/>
                </a:solidFill>
                <a:ea typeface="ＭＳ Ｐゴシック" panose="020B0600070205080204" pitchFamily="34" charset="-128"/>
              </a:rPr>
              <a:t>What is relevance?</a:t>
            </a:r>
          </a:p>
        </p:txBody>
      </p:sp>
      <p:sp>
        <p:nvSpPr>
          <p:cNvPr id="35842" name="Rectangle 3">
            <a:extLst>
              <a:ext uri="{FF2B5EF4-FFF2-40B4-BE49-F238E27FC236}">
                <a16:creationId xmlns:a16="http://schemas.microsoft.com/office/drawing/2014/main" id="{0C72A3BF-CC6D-622D-A573-E480F5E67425}"/>
              </a:ext>
            </a:extLst>
          </p:cNvPr>
          <p:cNvSpPr>
            <a:spLocks noGrp="1" noChangeArrowheads="1"/>
          </p:cNvSpPr>
          <p:nvPr>
            <p:ph type="body" idx="1"/>
          </p:nvPr>
        </p:nvSpPr>
        <p:spPr>
          <a:xfrm>
            <a:off x="685800" y="1066800"/>
            <a:ext cx="7772400" cy="914400"/>
          </a:xfrm>
        </p:spPr>
        <p:txBody>
          <a:bodyPr/>
          <a:lstStyle/>
          <a:p>
            <a:pPr>
              <a:lnSpc>
                <a:spcPct val="80000"/>
              </a:lnSpc>
            </a:pPr>
            <a:r>
              <a:rPr lang="en-US" altLang="en-US" sz="4000" b="1">
                <a:ea typeface="ＭＳ Ｐゴシック" panose="020B0600070205080204" pitchFamily="34" charset="-128"/>
              </a:rPr>
              <a:t>An answer(s) that fits your need.</a:t>
            </a:r>
            <a:endParaRPr lang="en-US" altLang="en-US" sz="4400">
              <a:ea typeface="ＭＳ Ｐゴシック" panose="020B0600070205080204" pitchFamily="34" charset="-128"/>
            </a:endParaRPr>
          </a:p>
        </p:txBody>
      </p:sp>
      <p:pic>
        <p:nvPicPr>
          <p:cNvPr id="35843" name="Picture 4">
            <a:extLst>
              <a:ext uri="{FF2B5EF4-FFF2-40B4-BE49-F238E27FC236}">
                <a16:creationId xmlns:a16="http://schemas.microsoft.com/office/drawing/2014/main" id="{A2032FD7-1942-0304-F490-7A8483679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89916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6D6860A-A95A-97E3-7790-F47E11E1840E}"/>
              </a:ext>
            </a:extLst>
          </p:cNvPr>
          <p:cNvSpPr>
            <a:spLocks noGrp="1" noChangeArrowheads="1"/>
          </p:cNvSpPr>
          <p:nvPr>
            <p:ph type="title"/>
          </p:nvPr>
        </p:nvSpPr>
        <p:spPr/>
        <p:txBody>
          <a:bodyPr/>
          <a:lstStyle/>
          <a:p>
            <a:r>
              <a:rPr lang="en-US" altLang="en-US">
                <a:ea typeface="ＭＳ Ｐゴシック" panose="020B0600070205080204" pitchFamily="34" charset="-128"/>
              </a:rPr>
              <a:t>How is IR accomplished</a:t>
            </a:r>
          </a:p>
        </p:txBody>
      </p:sp>
      <p:sp>
        <p:nvSpPr>
          <p:cNvPr id="37890" name="Rectangle 3">
            <a:extLst>
              <a:ext uri="{FF2B5EF4-FFF2-40B4-BE49-F238E27FC236}">
                <a16:creationId xmlns:a16="http://schemas.microsoft.com/office/drawing/2014/main" id="{4F0419E2-054E-71E4-F432-00EEBA5D14D0}"/>
              </a:ext>
            </a:extLst>
          </p:cNvPr>
          <p:cNvSpPr>
            <a:spLocks noGrp="1" noChangeArrowheads="1"/>
          </p:cNvSpPr>
          <p:nvPr>
            <p:ph type="body" idx="1"/>
          </p:nvPr>
        </p:nvSpPr>
        <p:spPr/>
        <p:txBody>
          <a:bodyPr/>
          <a:lstStyle/>
          <a:p>
            <a:r>
              <a:rPr lang="en-US" altLang="en-US">
                <a:ea typeface="ＭＳ Ｐゴシック" panose="020B0600070205080204" pitchFamily="34" charset="-128"/>
              </a:rPr>
              <a:t>Ask someone (can be very good when you can do it)</a:t>
            </a:r>
          </a:p>
          <a:p>
            <a:r>
              <a:rPr lang="en-US" altLang="en-US">
                <a:ea typeface="ＭＳ Ｐゴシック" panose="020B0600070205080204" pitchFamily="34" charset="-128"/>
              </a:rPr>
              <a:t>Search</a:t>
            </a:r>
          </a:p>
          <a:p>
            <a:pPr lvl="1"/>
            <a:r>
              <a:rPr lang="en-US" altLang="en-US">
                <a:ea typeface="ＭＳ Ｐゴシック" panose="020B0600070205080204" pitchFamily="34" charset="-128"/>
              </a:rPr>
              <a:t>Search for someone to ask</a:t>
            </a:r>
          </a:p>
          <a:p>
            <a:pPr lvl="1"/>
            <a:r>
              <a:rPr lang="en-US" altLang="en-US">
                <a:ea typeface="ＭＳ Ｐゴシック" panose="020B0600070205080204" pitchFamily="34" charset="-128"/>
              </a:rPr>
              <a:t>Search for needed information - library</a:t>
            </a:r>
          </a:p>
          <a:p>
            <a:pPr lvl="1"/>
            <a:r>
              <a:rPr lang="en-US" altLang="en-US">
                <a:ea typeface="ＭＳ Ｐゴシック" panose="020B0600070205080204" pitchFamily="34" charset="-128"/>
              </a:rPr>
              <a:t>Use a search engine</a:t>
            </a:r>
          </a:p>
          <a:p>
            <a:r>
              <a:rPr lang="en-US" altLang="en-US">
                <a:ea typeface="ＭＳ Ｐゴシック" panose="020B0600070205080204" pitchFamily="34" charset="-128"/>
              </a:rPr>
              <a:t>Process of IR</a:t>
            </a:r>
          </a:p>
          <a:p>
            <a:pPr lvl="1"/>
            <a:r>
              <a:rPr lang="en-US" altLang="en-US">
                <a:ea typeface="ＭＳ Ｐゴシック" panose="020B0600070205080204" pitchFamily="34" charset="-128"/>
              </a:rPr>
              <a:t>Queries or questions</a:t>
            </a:r>
          </a:p>
          <a:p>
            <a:pPr lvl="1"/>
            <a:r>
              <a:rPr lang="en-US" altLang="en-US">
                <a:ea typeface="ＭＳ Ｐゴシック" panose="020B0600070205080204" pitchFamily="34" charset="-128"/>
              </a:rPr>
              <a:t>Returns answers</a:t>
            </a:r>
          </a:p>
          <a:p>
            <a:pPr lvl="1"/>
            <a:endParaRPr lang="en-US" altLang="en-US">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74BAB9BA-611A-AB4F-3D53-F459690834AD}"/>
              </a:ext>
            </a:extLst>
          </p:cNvPr>
          <p:cNvSpPr>
            <a:spLocks noGrp="1" noChangeArrowheads="1"/>
          </p:cNvSpPr>
          <p:nvPr>
            <p:ph type="title"/>
          </p:nvPr>
        </p:nvSpPr>
        <p:spPr>
          <a:xfrm>
            <a:off x="685800" y="152400"/>
            <a:ext cx="7772400" cy="990600"/>
          </a:xfrm>
        </p:spPr>
        <p:txBody>
          <a:bodyPr/>
          <a:lstStyle/>
          <a:p>
            <a:r>
              <a:rPr lang="en-US" altLang="en-US">
                <a:ea typeface="ＭＳ Ｐゴシック" panose="020B0600070205080204" pitchFamily="34" charset="-128"/>
              </a:rPr>
              <a:t>Information to be retrieved</a:t>
            </a:r>
          </a:p>
        </p:txBody>
      </p:sp>
      <p:sp>
        <p:nvSpPr>
          <p:cNvPr id="39938" name="Rectangle 3">
            <a:extLst>
              <a:ext uri="{FF2B5EF4-FFF2-40B4-BE49-F238E27FC236}">
                <a16:creationId xmlns:a16="http://schemas.microsoft.com/office/drawing/2014/main" id="{C3A3FF76-8290-92C7-9B03-69AB7040A8BE}"/>
              </a:ext>
            </a:extLst>
          </p:cNvPr>
          <p:cNvSpPr>
            <a:spLocks noGrp="1" noChangeArrowheads="1"/>
          </p:cNvSpPr>
          <p:nvPr>
            <p:ph type="body" idx="1"/>
          </p:nvPr>
        </p:nvSpPr>
        <p:spPr>
          <a:xfrm>
            <a:off x="685800" y="1143000"/>
            <a:ext cx="7772400" cy="4495800"/>
          </a:xfrm>
        </p:spPr>
        <p:txBody>
          <a:bodyPr/>
          <a:lstStyle/>
          <a:p>
            <a:pPr>
              <a:lnSpc>
                <a:spcPct val="90000"/>
              </a:lnSpc>
            </a:pPr>
            <a:r>
              <a:rPr lang="en-US" altLang="en-US" sz="2800">
                <a:ea typeface="ＭＳ Ｐゴシック" panose="020B0600070205080204" pitchFamily="34" charset="-128"/>
              </a:rPr>
              <a:t>Tacit vs explicit information</a:t>
            </a:r>
          </a:p>
          <a:p>
            <a:pPr lvl="1">
              <a:lnSpc>
                <a:spcPct val="90000"/>
              </a:lnSpc>
            </a:pPr>
            <a:r>
              <a:rPr lang="en-US" altLang="en-US" sz="2400">
                <a:ea typeface="ＭＳ Ｐゴシック" panose="020B0600070205080204" pitchFamily="34" charset="-128"/>
              </a:rPr>
              <a:t>Tacit: in someone</a:t>
            </a:r>
            <a:r>
              <a:rPr lang="ja-JP" altLang="en-US" sz="2400">
                <a:ea typeface="ＭＳ Ｐゴシック" panose="020B0600070205080204" pitchFamily="34" charset="-128"/>
              </a:rPr>
              <a:t>’</a:t>
            </a:r>
            <a:r>
              <a:rPr lang="en-US" altLang="ja-JP" sz="2400">
                <a:ea typeface="ＭＳ Ｐゴシック" panose="020B0600070205080204" pitchFamily="34" charset="-128"/>
              </a:rPr>
              <a:t>s mind</a:t>
            </a:r>
          </a:p>
          <a:p>
            <a:pPr lvl="1">
              <a:lnSpc>
                <a:spcPct val="90000"/>
              </a:lnSpc>
            </a:pPr>
            <a:r>
              <a:rPr lang="en-US" altLang="en-US" sz="2400">
                <a:ea typeface="ＭＳ Ｐゴシック" panose="020B0600070205080204" pitchFamily="34" charset="-128"/>
              </a:rPr>
              <a:t>Explicit: written down</a:t>
            </a:r>
          </a:p>
          <a:p>
            <a:pPr>
              <a:lnSpc>
                <a:spcPct val="90000"/>
              </a:lnSpc>
            </a:pPr>
            <a:r>
              <a:rPr lang="en-US" altLang="en-US" sz="2800">
                <a:ea typeface="ＭＳ Ｐゴシック" panose="020B0600070205080204" pitchFamily="34" charset="-128"/>
              </a:rPr>
              <a:t>Permanent vs Impermanent information</a:t>
            </a:r>
          </a:p>
          <a:p>
            <a:pPr lvl="1">
              <a:lnSpc>
                <a:spcPct val="90000"/>
              </a:lnSpc>
            </a:pPr>
            <a:r>
              <a:rPr lang="en-US" altLang="en-US" sz="2400">
                <a:ea typeface="ＭＳ Ｐゴシック" panose="020B0600070205080204" pitchFamily="34" charset="-128"/>
              </a:rPr>
              <a:t>Conversation, events</a:t>
            </a:r>
          </a:p>
          <a:p>
            <a:pPr lvl="1">
              <a:lnSpc>
                <a:spcPct val="90000"/>
              </a:lnSpc>
            </a:pPr>
            <a:r>
              <a:rPr lang="en-US" altLang="en-US" sz="2400">
                <a:ea typeface="ＭＳ Ｐゴシック" panose="020B0600070205080204" pitchFamily="34" charset="-128"/>
              </a:rPr>
              <a:t>Documents (in a general sense)</a:t>
            </a:r>
          </a:p>
          <a:p>
            <a:pPr lvl="2">
              <a:lnSpc>
                <a:spcPct val="90000"/>
              </a:lnSpc>
            </a:pPr>
            <a:r>
              <a:rPr lang="en-US" altLang="en-US" sz="2000">
                <a:ea typeface="ＭＳ Ｐゴシック" panose="020B0600070205080204" pitchFamily="34" charset="-128"/>
              </a:rPr>
              <a:t>Text, tweets</a:t>
            </a:r>
          </a:p>
          <a:p>
            <a:pPr lvl="2">
              <a:lnSpc>
                <a:spcPct val="90000"/>
              </a:lnSpc>
            </a:pPr>
            <a:r>
              <a:rPr lang="en-US" altLang="en-US" sz="2000">
                <a:ea typeface="ＭＳ Ｐゴシック" panose="020B0600070205080204" pitchFamily="34" charset="-128"/>
              </a:rPr>
              <a:t>Video</a:t>
            </a:r>
          </a:p>
          <a:p>
            <a:pPr lvl="2">
              <a:lnSpc>
                <a:spcPct val="90000"/>
              </a:lnSpc>
            </a:pPr>
            <a:r>
              <a:rPr lang="en-US" altLang="en-US" sz="2000">
                <a:ea typeface="ＭＳ Ｐゴシック" panose="020B0600070205080204" pitchFamily="34" charset="-128"/>
              </a:rPr>
              <a:t>Files</a:t>
            </a:r>
          </a:p>
          <a:p>
            <a:pPr lvl="2">
              <a:lnSpc>
                <a:spcPct val="90000"/>
              </a:lnSpc>
            </a:pPr>
            <a:r>
              <a:rPr lang="en-US" altLang="en-US" sz="2000">
                <a:ea typeface="ＭＳ Ｐゴシック" panose="020B0600070205080204" pitchFamily="34" charset="-128"/>
              </a:rPr>
              <a:t>Pictures</a:t>
            </a:r>
          </a:p>
          <a:p>
            <a:pPr lvl="2">
              <a:lnSpc>
                <a:spcPct val="90000"/>
              </a:lnSpc>
            </a:pPr>
            <a:r>
              <a:rPr lang="en-US" altLang="en-US" sz="2000">
                <a:ea typeface="ＭＳ Ｐゴシック" panose="020B0600070205080204" pitchFamily="34" charset="-128"/>
              </a:rPr>
              <a:t>Data</a:t>
            </a:r>
          </a:p>
          <a:p>
            <a:pPr>
              <a:lnSpc>
                <a:spcPct val="90000"/>
              </a:lnSpc>
            </a:pPr>
            <a:r>
              <a:rPr lang="en-US" altLang="en-US" sz="2800">
                <a:ea typeface="ＭＳ Ｐゴシック" panose="020B0600070205080204" pitchFamily="34" charset="-128"/>
              </a:rPr>
              <a:t>Both</a:t>
            </a:r>
          </a:p>
          <a:p>
            <a:pPr>
              <a:lnSpc>
                <a:spcPct val="90000"/>
              </a:lnSpc>
            </a:pPr>
            <a:r>
              <a:rPr lang="en-US" altLang="en-US" sz="2800">
                <a:ea typeface="ＭＳ Ｐゴシック" panose="020B0600070205080204" pitchFamily="34" charset="-128"/>
              </a:rPr>
              <a:t>Assumption: </a:t>
            </a:r>
            <a:r>
              <a:rPr lang="en-US" altLang="en-US" sz="2800" b="1" i="1">
                <a:solidFill>
                  <a:srgbClr val="FF3300"/>
                </a:solidFill>
                <a:ea typeface="ＭＳ Ｐゴシック" panose="020B0600070205080204" pitchFamily="34" charset="-128"/>
              </a:rPr>
              <a:t>it exists!</a:t>
            </a:r>
          </a:p>
          <a:p>
            <a:pPr>
              <a:lnSpc>
                <a:spcPct val="90000"/>
              </a:lnSpc>
            </a:pPr>
            <a:r>
              <a:rPr lang="en-US" altLang="en-US" sz="2800" b="1" i="1" u="sng">
                <a:solidFill>
                  <a:srgbClr val="FF3300"/>
                </a:solidFill>
                <a:ea typeface="ＭＳ Ｐゴシック" panose="020B0600070205080204" pitchFamily="34" charset="-128"/>
              </a:rPr>
              <a:t>What doesn</a:t>
            </a:r>
            <a:r>
              <a:rPr lang="ja-JP" altLang="en-US" sz="2800" b="1" i="1" u="sng">
                <a:solidFill>
                  <a:srgbClr val="FF3300"/>
                </a:solidFill>
                <a:ea typeface="ＭＳ Ｐゴシック" panose="020B0600070205080204" pitchFamily="34" charset="-128"/>
              </a:rPr>
              <a:t>’</a:t>
            </a:r>
            <a:r>
              <a:rPr lang="en-US" altLang="ja-JP" sz="2800" b="1" i="1" u="sng">
                <a:solidFill>
                  <a:srgbClr val="FF3300"/>
                </a:solidFill>
                <a:ea typeface="ＭＳ Ｐゴシック" panose="020B0600070205080204" pitchFamily="34" charset="-128"/>
              </a:rPr>
              <a:t>t exist on the web?</a:t>
            </a:r>
            <a:endParaRPr lang="en-US" altLang="en-US" sz="2800" b="1" i="1" u="sng">
              <a:solidFill>
                <a:srgbClr val="FF3300"/>
              </a:solidFill>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7A85670-0DB0-2412-199D-4AFD640582AE}"/>
              </a:ext>
            </a:extLst>
          </p:cNvPr>
          <p:cNvSpPr>
            <a:spLocks noGrp="1" noChangeArrowheads="1"/>
          </p:cNvSpPr>
          <p:nvPr>
            <p:ph type="title"/>
          </p:nvPr>
        </p:nvSpPr>
        <p:spPr/>
        <p:txBody>
          <a:bodyPr/>
          <a:lstStyle/>
          <a:p>
            <a:r>
              <a:rPr lang="en-US" altLang="en-US" sz="4000">
                <a:ea typeface="ＭＳ Ｐゴシック" panose="020B0600070205080204" pitchFamily="34" charset="-128"/>
              </a:rPr>
              <a:t>The information acquisition process</a:t>
            </a:r>
          </a:p>
        </p:txBody>
      </p:sp>
      <p:sp>
        <p:nvSpPr>
          <p:cNvPr id="309251" name="Rectangle 3">
            <a:extLst>
              <a:ext uri="{FF2B5EF4-FFF2-40B4-BE49-F238E27FC236}">
                <a16:creationId xmlns:a16="http://schemas.microsoft.com/office/drawing/2014/main" id="{02D86527-11A4-EF7C-87E9-FA5C433E394C}"/>
              </a:ext>
            </a:extLst>
          </p:cNvPr>
          <p:cNvSpPr>
            <a:spLocks noGrp="1" noChangeArrowheads="1"/>
          </p:cNvSpPr>
          <p:nvPr>
            <p:ph type="body" idx="1"/>
          </p:nvPr>
        </p:nvSpPr>
        <p:spPr/>
        <p:txBody>
          <a:bodyPr/>
          <a:lstStyle/>
          <a:p>
            <a:pPr>
              <a:lnSpc>
                <a:spcPct val="90000"/>
              </a:lnSpc>
            </a:pPr>
            <a:r>
              <a:rPr lang="en-US" altLang="en-US" sz="2800">
                <a:ea typeface="ＭＳ Ｐゴシック" panose="020B0600070205080204" pitchFamily="34" charset="-128"/>
              </a:rPr>
              <a:t>Know what you want, where it is and go get it</a:t>
            </a:r>
          </a:p>
          <a:p>
            <a:pPr>
              <a:lnSpc>
                <a:spcPct val="90000"/>
              </a:lnSpc>
            </a:pPr>
            <a:r>
              <a:rPr lang="en-US" altLang="en-US" sz="2800">
                <a:ea typeface="ＭＳ Ｐゴシック" panose="020B0600070205080204" pitchFamily="34" charset="-128"/>
              </a:rPr>
              <a:t>Ask questions to information sources as needed (queries) - manifestation of </a:t>
            </a:r>
            <a:r>
              <a:rPr lang="en-US" altLang="en-US" sz="2800" i="1">
                <a:solidFill>
                  <a:srgbClr val="FF3300"/>
                </a:solidFill>
                <a:ea typeface="ＭＳ Ｐゴシック" panose="020B0600070205080204" pitchFamily="34" charset="-128"/>
              </a:rPr>
              <a:t>SEARCH </a:t>
            </a:r>
            <a:r>
              <a:rPr lang="en-US" altLang="en-US" sz="2800">
                <a:ea typeface="ＭＳ Ｐゴシック" panose="020B0600070205080204" pitchFamily="34" charset="-128"/>
              </a:rPr>
              <a:t>- and let them suggest (rank) answers</a:t>
            </a:r>
          </a:p>
          <a:p>
            <a:pPr>
              <a:lnSpc>
                <a:spcPct val="90000"/>
              </a:lnSpc>
            </a:pPr>
            <a:r>
              <a:rPr lang="en-US" altLang="en-US" sz="2800">
                <a:ea typeface="ＭＳ Ｐゴシック" panose="020B0600070205080204" pitchFamily="34" charset="-128"/>
              </a:rPr>
              <a:t>Have information sent to you on a regular basis based on some predetermined information need or source preference</a:t>
            </a:r>
          </a:p>
          <a:p>
            <a:pPr>
              <a:lnSpc>
                <a:spcPct val="90000"/>
              </a:lnSpc>
            </a:pPr>
            <a:r>
              <a:rPr lang="en-US" altLang="en-US" sz="2800">
                <a:ea typeface="ＭＳ Ｐゴシック" panose="020B0600070205080204" pitchFamily="34" charset="-128"/>
              </a:rPr>
              <a:t>Push/pull models (RSS)</a:t>
            </a:r>
          </a:p>
          <a:p>
            <a:pPr>
              <a:lnSpc>
                <a:spcPct val="90000"/>
              </a:lnSpc>
            </a:pPr>
            <a:endParaRPr lang="en-US" altLang="en-US" sz="2800">
              <a:ea typeface="ＭＳ Ｐゴシック" panose="020B0600070205080204" pitchFamily="34" charset="-128"/>
            </a:endParaRPr>
          </a:p>
          <a:p>
            <a:pPr>
              <a:lnSpc>
                <a:spcPct val="90000"/>
              </a:lnSpc>
            </a:pPr>
            <a:endParaRPr lang="en-US" altLang="en-US" sz="28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C475F71-D9F2-9280-A2E6-32DC0108EA09}"/>
              </a:ext>
            </a:extLst>
          </p:cNvPr>
          <p:cNvSpPr>
            <a:spLocks noGrp="1" noChangeArrowheads="1"/>
          </p:cNvSpPr>
          <p:nvPr>
            <p:ph type="title"/>
          </p:nvPr>
        </p:nvSpPr>
        <p:spPr/>
        <p:txBody>
          <a:bodyPr/>
          <a:lstStyle/>
          <a:p>
            <a:r>
              <a:rPr lang="en-US" altLang="en-US">
                <a:ea typeface="ＭＳ Ｐゴシック" panose="020B0600070205080204" pitchFamily="34" charset="-128"/>
              </a:rPr>
              <a:t>What IR assumes</a:t>
            </a:r>
          </a:p>
        </p:txBody>
      </p:sp>
      <p:sp>
        <p:nvSpPr>
          <p:cNvPr id="307203" name="Rectangle 3">
            <a:extLst>
              <a:ext uri="{FF2B5EF4-FFF2-40B4-BE49-F238E27FC236}">
                <a16:creationId xmlns:a16="http://schemas.microsoft.com/office/drawing/2014/main" id="{F281BFDF-D3B9-0201-136D-6D97D85A52EA}"/>
              </a:ext>
            </a:extLst>
          </p:cNvPr>
          <p:cNvSpPr>
            <a:spLocks noGrp="1" noChangeArrowheads="1"/>
          </p:cNvSpPr>
          <p:nvPr>
            <p:ph type="body" idx="1"/>
          </p:nvPr>
        </p:nvSpPr>
        <p:spPr/>
        <p:txBody>
          <a:bodyPr/>
          <a:lstStyle/>
          <a:p>
            <a:r>
              <a:rPr lang="en-US" altLang="en-US" dirty="0">
                <a:ea typeface="ＭＳ Ｐゴシック" panose="020B0600070205080204" pitchFamily="34" charset="-128"/>
              </a:rPr>
              <a:t>Information is stored or available</a:t>
            </a:r>
          </a:p>
          <a:p>
            <a:r>
              <a:rPr lang="en-US" altLang="en-US" dirty="0">
                <a:ea typeface="ＭＳ Ｐゴシック" panose="020B0600070205080204" pitchFamily="34" charset="-128"/>
              </a:rPr>
              <a:t>A user has an information need</a:t>
            </a:r>
          </a:p>
          <a:p>
            <a:r>
              <a:rPr lang="en-US" altLang="en-US" dirty="0">
                <a:ea typeface="ＭＳ Ｐゴシック" panose="020B0600070205080204" pitchFamily="34" charset="-128"/>
              </a:rPr>
              <a:t>Usually, an </a:t>
            </a:r>
            <a:r>
              <a:rPr lang="en-US" altLang="en-US" i="1" u="sng" dirty="0">
                <a:ea typeface="ＭＳ Ｐゴシック" panose="020B0600070205080204" pitchFamily="34" charset="-128"/>
              </a:rPr>
              <a:t>automated</a:t>
            </a:r>
            <a:r>
              <a:rPr lang="en-US" altLang="en-US" dirty="0">
                <a:ea typeface="ＭＳ Ｐゴシック" panose="020B0600070205080204" pitchFamily="34" charset="-128"/>
              </a:rPr>
              <a:t> system exists from which information can be retrieved</a:t>
            </a:r>
          </a:p>
          <a:p>
            <a:pPr lvl="1"/>
            <a:r>
              <a:rPr lang="en-US" altLang="en-US" dirty="0">
                <a:ea typeface="ＭＳ Ｐゴシック" panose="020B0600070205080204" pitchFamily="34" charset="-128"/>
              </a:rPr>
              <a:t>Why an automated system?</a:t>
            </a:r>
          </a:p>
          <a:p>
            <a:r>
              <a:rPr lang="en-US" altLang="en-US" dirty="0">
                <a:ea typeface="ＭＳ Ｐゴシック" panose="020B0600070205080204" pitchFamily="34" charset="-128"/>
              </a:rPr>
              <a:t>It works when you need it!!</a:t>
            </a:r>
          </a:p>
          <a:p>
            <a:pPr>
              <a:buFontTx/>
              <a:buNone/>
            </a:pPr>
            <a:endParaRPr lang="en-US" altLang="en-US" dirty="0">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0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7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0A6A90BA-B17E-6623-2056-47752F57C832}"/>
              </a:ext>
            </a:extLst>
          </p:cNvPr>
          <p:cNvSpPr>
            <a:spLocks noGrp="1" noChangeArrowheads="1"/>
          </p:cNvSpPr>
          <p:nvPr>
            <p:ph type="title"/>
          </p:nvPr>
        </p:nvSpPr>
        <p:spPr/>
        <p:txBody>
          <a:bodyPr/>
          <a:lstStyle/>
          <a:p>
            <a:r>
              <a:rPr lang="en-US" altLang="en-US">
                <a:ea typeface="ＭＳ Ｐゴシック" panose="020B0600070205080204" pitchFamily="34" charset="-128"/>
              </a:rPr>
              <a:t>What is search?</a:t>
            </a:r>
          </a:p>
        </p:txBody>
      </p:sp>
      <p:sp>
        <p:nvSpPr>
          <p:cNvPr id="46082" name="Rectangle 3">
            <a:extLst>
              <a:ext uri="{FF2B5EF4-FFF2-40B4-BE49-F238E27FC236}">
                <a16:creationId xmlns:a16="http://schemas.microsoft.com/office/drawing/2014/main" id="{343DC210-3305-647F-7C37-F82A260B8B9B}"/>
              </a:ext>
            </a:extLst>
          </p:cNvPr>
          <p:cNvSpPr>
            <a:spLocks noGrp="1" noChangeArrowheads="1"/>
          </p:cNvSpPr>
          <p:nvPr>
            <p:ph type="body" idx="1"/>
          </p:nvPr>
        </p:nvSpPr>
        <p:spPr/>
        <p:txBody>
          <a:bodyPr/>
          <a:lstStyle/>
          <a:p>
            <a:r>
              <a:rPr lang="en-US" altLang="en-US">
                <a:ea typeface="ＭＳ Ｐゴシック" panose="020B0600070205080204" pitchFamily="34" charset="-128"/>
              </a:rPr>
              <a:t>Search vs Information retrieval</a:t>
            </a:r>
          </a:p>
          <a:p>
            <a:r>
              <a:rPr lang="en-US" altLang="en-US">
                <a:ea typeface="ＭＳ Ｐゴシック" panose="020B0600070205080204" pitchFamily="34" charset="-128"/>
              </a:rPr>
              <a:t>Differences</a:t>
            </a:r>
          </a:p>
          <a:p>
            <a:r>
              <a:rPr lang="en-US" altLang="en-US">
                <a:ea typeface="ＭＳ Ｐゴシック" panose="020B0600070205080204" pitchFamily="34" charset="-128"/>
              </a:rPr>
              <a:t>Many definitions of search</a:t>
            </a:r>
          </a:p>
          <a:p>
            <a:pPr lvl="1"/>
            <a:r>
              <a:rPr lang="en-US" altLang="en-US">
                <a:ea typeface="ＭＳ Ｐゴシック" panose="020B0600070205080204" pitchFamily="34" charset="-128"/>
              </a:rPr>
              <a:t>IR (information retrieval)</a:t>
            </a:r>
          </a:p>
          <a:p>
            <a:pPr lvl="1"/>
            <a:r>
              <a:rPr lang="en-US" altLang="en-US">
                <a:ea typeface="ＭＳ Ｐゴシック" panose="020B0600070205080204" pitchFamily="34" charset="-128"/>
              </a:rPr>
              <a:t>CS (computer science)</a:t>
            </a:r>
          </a:p>
          <a:p>
            <a:pPr lvl="1"/>
            <a:r>
              <a:rPr lang="en-US" altLang="en-US">
                <a:ea typeface="ＭＳ Ｐゴシック" panose="020B0600070205080204" pitchFamily="34" charset="-128"/>
              </a:rPr>
              <a:t>Convention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14790FEF-43D6-0C81-A695-FA5B371F810F}"/>
              </a:ext>
            </a:extLst>
          </p:cNvPr>
          <p:cNvSpPr>
            <a:spLocks noGrp="1" noChangeArrowheads="1"/>
          </p:cNvSpPr>
          <p:nvPr>
            <p:ph type="title"/>
          </p:nvPr>
        </p:nvSpPr>
        <p:spPr/>
        <p:txBody>
          <a:bodyPr/>
          <a:lstStyle/>
          <a:p>
            <a:r>
              <a:rPr lang="en-US" altLang="en-US">
                <a:ea typeface="ＭＳ Ｐゴシック" panose="020B0600070205080204" pitchFamily="34" charset="-128"/>
              </a:rPr>
              <a:t>Overview</a:t>
            </a:r>
          </a:p>
        </p:txBody>
      </p:sp>
      <p:sp>
        <p:nvSpPr>
          <p:cNvPr id="19458" name="Rectangle 3">
            <a:extLst>
              <a:ext uri="{FF2B5EF4-FFF2-40B4-BE49-F238E27FC236}">
                <a16:creationId xmlns:a16="http://schemas.microsoft.com/office/drawing/2014/main" id="{2DB5FAC2-B515-8736-FE37-EE9E145404AB}"/>
              </a:ext>
            </a:extLst>
          </p:cNvPr>
          <p:cNvSpPr>
            <a:spLocks noGrp="1" noChangeArrowheads="1"/>
          </p:cNvSpPr>
          <p:nvPr>
            <p:ph type="body" idx="1"/>
          </p:nvPr>
        </p:nvSpPr>
        <p:spPr/>
        <p:txBody>
          <a:bodyPr/>
          <a:lstStyle/>
          <a:p>
            <a:r>
              <a:rPr lang="en-US" altLang="en-US" dirty="0">
                <a:ea typeface="ＭＳ Ｐゴシック" panose="020B0600070205080204" pitchFamily="34" charset="-128"/>
              </a:rPr>
              <a:t>Importance of search engines</a:t>
            </a:r>
          </a:p>
          <a:p>
            <a:r>
              <a:rPr lang="en-US" altLang="en-US" dirty="0">
                <a:ea typeface="ＭＳ Ｐゴシック" panose="020B0600070205080204" pitchFamily="34" charset="-128"/>
              </a:rPr>
              <a:t>Intro to IR</a:t>
            </a:r>
          </a:p>
          <a:p>
            <a:r>
              <a:rPr lang="en-US" altLang="en-US" dirty="0">
                <a:ea typeface="ＭＳ Ｐゴシック" panose="020B0600070205080204" pitchFamily="34" charset="-128"/>
              </a:rPr>
              <a:t>Information vs knowledge</a:t>
            </a:r>
          </a:p>
          <a:p>
            <a:r>
              <a:rPr lang="en-US" altLang="en-US" dirty="0">
                <a:ea typeface="ＭＳ Ｐゴシック" panose="020B0600070205080204" pitchFamily="34" charset="-128"/>
              </a:rPr>
              <a:t>IR and search engines</a:t>
            </a:r>
          </a:p>
          <a:p>
            <a:r>
              <a:rPr lang="en-US" altLang="en-US" dirty="0">
                <a:ea typeface="ＭＳ Ｐゴシック" panose="020B0600070205080204" pitchFamily="34" charset="-128"/>
              </a:rPr>
              <a:t>The IR process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558442E-10BC-5786-5922-C654F55D2978}"/>
              </a:ext>
            </a:extLst>
          </p:cNvPr>
          <p:cNvSpPr>
            <a:spLocks noGrp="1" noChangeArrowheads="1"/>
          </p:cNvSpPr>
          <p:nvPr>
            <p:ph type="title"/>
          </p:nvPr>
        </p:nvSpPr>
        <p:spPr>
          <a:xfrm>
            <a:off x="685800" y="228600"/>
            <a:ext cx="7772400" cy="1143000"/>
          </a:xfrm>
        </p:spPr>
        <p:txBody>
          <a:bodyPr/>
          <a:lstStyle/>
          <a:p>
            <a:r>
              <a:rPr lang="en-US" altLang="en-US" b="1">
                <a:solidFill>
                  <a:srgbClr val="0000FF"/>
                </a:solidFill>
                <a:ea typeface="ＭＳ Ｐゴシック" panose="020B0600070205080204" pitchFamily="34" charset="-128"/>
              </a:rPr>
              <a:t>What is SEARCH?</a:t>
            </a:r>
            <a:endParaRPr lang="en-US" altLang="en-US">
              <a:ea typeface="ＭＳ Ｐゴシック" panose="020B0600070205080204" pitchFamily="34" charset="-128"/>
            </a:endParaRPr>
          </a:p>
        </p:txBody>
      </p:sp>
      <p:sp>
        <p:nvSpPr>
          <p:cNvPr id="48130" name="Rectangle 3">
            <a:extLst>
              <a:ext uri="{FF2B5EF4-FFF2-40B4-BE49-F238E27FC236}">
                <a16:creationId xmlns:a16="http://schemas.microsoft.com/office/drawing/2014/main" id="{4D0E75A6-7649-513A-6845-7D89B6F10291}"/>
              </a:ext>
            </a:extLst>
          </p:cNvPr>
          <p:cNvSpPr>
            <a:spLocks noGrp="1" noChangeArrowheads="1"/>
          </p:cNvSpPr>
          <p:nvPr>
            <p:ph type="body" idx="1"/>
          </p:nvPr>
        </p:nvSpPr>
        <p:spPr>
          <a:xfrm>
            <a:off x="685800" y="1600200"/>
            <a:ext cx="7772400" cy="4495800"/>
          </a:xfrm>
        </p:spPr>
        <p:txBody>
          <a:bodyPr/>
          <a:lstStyle/>
          <a:p>
            <a:pPr>
              <a:lnSpc>
                <a:spcPct val="90000"/>
              </a:lnSpc>
              <a:buFontTx/>
              <a:buNone/>
            </a:pPr>
            <a:r>
              <a:rPr lang="en-US" altLang="en-US" sz="1700" u="sng">
                <a:solidFill>
                  <a:srgbClr val="000000"/>
                </a:solidFill>
                <a:latin typeface="Lucida Grande" panose="020B0600040502020204" pitchFamily="34" charset="0"/>
                <a:ea typeface="ＭＳ Ｐゴシック" panose="020B0600070205080204" pitchFamily="34" charset="-128"/>
              </a:rPr>
              <a:t>DEFINITIONS FROM THE WEB</a:t>
            </a:r>
          </a:p>
          <a:p>
            <a:pPr>
              <a:lnSpc>
                <a:spcPct val="90000"/>
              </a:lnSpc>
              <a:buFontTx/>
              <a:buNone/>
            </a:pPr>
            <a:endParaRPr lang="en-US" altLang="en-US" sz="1700">
              <a:solidFill>
                <a:srgbClr val="000000"/>
              </a:solidFill>
              <a:latin typeface="Lucida Grande" panose="020B0600040502020204" pitchFamily="34" charset="0"/>
              <a:ea typeface="ＭＳ Ｐゴシック" panose="020B0600070205080204" pitchFamily="34" charset="-128"/>
            </a:endParaRP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the activity of looking thoroughly in order to find something or someone</a:t>
            </a: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an investigation seeking answers; "a thorough search of the ledgers revealed nothing"; "the outcome justified the search"</a:t>
            </a: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an operation that determines whether one or more of a set of items has a specified property; "they wrote a program to do a table lookup"</a:t>
            </a: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the examination of alternative hypotheses; "his search for a move that would avoid checkmate was unsuccessful"</a:t>
            </a: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try to locate or discover, or try to establish the existence of; "The police are searching for clues"; "They are searching for the missing man in the entire county"</a:t>
            </a:r>
          </a:p>
          <a:p>
            <a:pPr>
              <a:lnSpc>
                <a:spcPct val="90000"/>
              </a:lnSpc>
            </a:pPr>
            <a:r>
              <a:rPr lang="en-US" altLang="en-US" sz="1300">
                <a:solidFill>
                  <a:srgbClr val="000000"/>
                </a:solidFill>
                <a:latin typeface="Lucida Grande" panose="020B0600040502020204" pitchFamily="34" charset="0"/>
                <a:ea typeface="ＭＳ Ｐゴシック" panose="020B0600070205080204" pitchFamily="34" charset="-128"/>
              </a:rPr>
              <a:t>To request the electronic retrieval of documents based on the presence of specific terms and within other restrictions established (e.g., subject, date, journal, etc.). Search results list The list of documents retrieved as a result of a search request submitted. Settings The record of the personal details related to an individual user, containing information such as, name, address, e-mail, and display preferences (if available), etc. Settings are used to set up a personal profile for the user, and are available only on systems that have user/password authentication. </a:t>
            </a:r>
          </a:p>
          <a:p>
            <a:pPr>
              <a:lnSpc>
                <a:spcPct val="90000"/>
              </a:lnSpc>
            </a:pPr>
            <a:r>
              <a:rPr lang="en-US" altLang="en-US" sz="1700">
                <a:solidFill>
                  <a:srgbClr val="FF0000"/>
                </a:solidFill>
                <a:latin typeface="Lucida Grande" panose="020B0600040502020204" pitchFamily="34" charset="0"/>
                <a:ea typeface="ＭＳ Ｐゴシック" panose="020B0600070205080204" pitchFamily="34" charset="-128"/>
              </a:rPr>
              <a:t>Intelligently seeking answers to a known or unknown question, often as part of solving a larger problem (AI, planning, strategy, etc.)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33FEB2A3-8BC5-BAE4-89BF-EA61C93107C5}"/>
              </a:ext>
            </a:extLst>
          </p:cNvPr>
          <p:cNvSpPr>
            <a:spLocks noGrp="1" noChangeArrowheads="1"/>
          </p:cNvSpPr>
          <p:nvPr>
            <p:ph type="title"/>
          </p:nvPr>
        </p:nvSpPr>
        <p:spPr/>
        <p:txBody>
          <a:bodyPr/>
          <a:lstStyle/>
          <a:p>
            <a:r>
              <a:rPr lang="en-US" altLang="en-US">
                <a:ea typeface="ＭＳ Ｐゴシック" panose="020B0600070205080204" pitchFamily="34" charset="-128"/>
              </a:rPr>
              <a:t>What IR is usually not about</a:t>
            </a:r>
          </a:p>
        </p:txBody>
      </p:sp>
      <p:sp>
        <p:nvSpPr>
          <p:cNvPr id="50178" name="Rectangle 3">
            <a:extLst>
              <a:ext uri="{FF2B5EF4-FFF2-40B4-BE49-F238E27FC236}">
                <a16:creationId xmlns:a16="http://schemas.microsoft.com/office/drawing/2014/main" id="{EDC24AFC-2BE3-16A6-8541-B72B640EA651}"/>
              </a:ext>
            </a:extLst>
          </p:cNvPr>
          <p:cNvSpPr>
            <a:spLocks noGrp="1" noChangeArrowheads="1"/>
          </p:cNvSpPr>
          <p:nvPr>
            <p:ph type="body" idx="1"/>
          </p:nvPr>
        </p:nvSpPr>
        <p:spPr>
          <a:xfrm>
            <a:off x="685800" y="1766888"/>
            <a:ext cx="7772400" cy="4114800"/>
          </a:xfrm>
        </p:spPr>
        <p:txBody>
          <a:bodyPr/>
          <a:lstStyle/>
          <a:p>
            <a:pPr>
              <a:lnSpc>
                <a:spcPct val="90000"/>
              </a:lnSpc>
            </a:pPr>
            <a:r>
              <a:rPr lang="en-US" altLang="en-US" sz="2800">
                <a:ea typeface="ＭＳ Ｐゴシック" panose="020B0600070205080204" pitchFamily="34" charset="-128"/>
              </a:rPr>
              <a:t>Not about structured data (databases)</a:t>
            </a:r>
          </a:p>
          <a:p>
            <a:pPr lvl="1">
              <a:lnSpc>
                <a:spcPct val="90000"/>
              </a:lnSpc>
            </a:pPr>
            <a:r>
              <a:rPr lang="en-US" altLang="en-US" sz="2400">
                <a:ea typeface="ＭＳ Ｐゴシック" panose="020B0600070205080204" pitchFamily="34" charset="-128"/>
              </a:rPr>
              <a:t>Why?</a:t>
            </a:r>
          </a:p>
          <a:p>
            <a:pPr lvl="1">
              <a:lnSpc>
                <a:spcPct val="90000"/>
              </a:lnSpc>
            </a:pPr>
            <a:r>
              <a:rPr lang="en-US" altLang="en-US" sz="2400">
                <a:ea typeface="ＭＳ Ｐゴシック" panose="020B0600070205080204" pitchFamily="34" charset="-128"/>
              </a:rPr>
              <a:t>Grow of structured data?</a:t>
            </a:r>
          </a:p>
          <a:p>
            <a:pPr lvl="1">
              <a:lnSpc>
                <a:spcPct val="90000"/>
              </a:lnSpc>
            </a:pPr>
            <a:r>
              <a:rPr lang="en-US" altLang="en-US" sz="2400">
                <a:ea typeface="ＭＳ Ｐゴシック" panose="020B0600070205080204" pitchFamily="34" charset="-128"/>
              </a:rPr>
              <a:t>Google Bigtable</a:t>
            </a:r>
          </a:p>
          <a:p>
            <a:pPr>
              <a:lnSpc>
                <a:spcPct val="90000"/>
              </a:lnSpc>
            </a:pPr>
            <a:r>
              <a:rPr lang="en-US" altLang="en-US" sz="2800">
                <a:ea typeface="ＭＳ Ｐゴシック" panose="020B0600070205080204" pitchFamily="34" charset="-128"/>
              </a:rPr>
              <a:t>Retrieval from databases is usually not considered</a:t>
            </a:r>
          </a:p>
          <a:p>
            <a:pPr lvl="1">
              <a:lnSpc>
                <a:spcPct val="90000"/>
              </a:lnSpc>
            </a:pPr>
            <a:r>
              <a:rPr lang="en-US" altLang="en-US" sz="2400">
                <a:ea typeface="ＭＳ Ｐゴシック" panose="020B0600070205080204" pitchFamily="34" charset="-128"/>
              </a:rPr>
              <a:t>Database querying assumes that the data is in a standardized format</a:t>
            </a:r>
          </a:p>
          <a:p>
            <a:pPr lvl="1">
              <a:lnSpc>
                <a:spcPct val="90000"/>
              </a:lnSpc>
            </a:pPr>
            <a:r>
              <a:rPr lang="en-US" altLang="en-US" sz="2400">
                <a:ea typeface="ＭＳ Ｐゴシック" panose="020B0600070205080204" pitchFamily="34" charset="-128"/>
              </a:rPr>
              <a:t>Transforming all information, news articles, web sites into a database format is difficult for large data collections</a:t>
            </a:r>
          </a:p>
          <a:p>
            <a:pPr>
              <a:lnSpc>
                <a:spcPct val="90000"/>
              </a:lnSpc>
            </a:pPr>
            <a:r>
              <a:rPr lang="en-US" altLang="en-US" sz="2800">
                <a:ea typeface="ＭＳ Ｐゴシック" panose="020B0600070205080204" pitchFamily="34" charset="-128"/>
              </a:rPr>
              <a:t>INTEGRATED IR and database search</a:t>
            </a:r>
          </a:p>
          <a:p>
            <a:pPr lvl="1">
              <a:lnSpc>
                <a:spcPct val="90000"/>
              </a:lnSpc>
            </a:pPr>
            <a:r>
              <a:rPr lang="en-US" altLang="en-US" sz="2400">
                <a:ea typeface="ＭＳ Ｐゴシック" panose="020B0600070205080204" pitchFamily="34" charset="-128"/>
              </a:rPr>
              <a:t>Ex: Craigslist</a:t>
            </a:r>
          </a:p>
          <a:p>
            <a:pPr>
              <a:lnSpc>
                <a:spcPct val="90000"/>
              </a:lnSpc>
            </a:pPr>
            <a:endParaRPr lang="en-US" altLang="en-US" sz="280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a:extLst>
              <a:ext uri="{FF2B5EF4-FFF2-40B4-BE49-F238E27FC236}">
                <a16:creationId xmlns:a16="http://schemas.microsoft.com/office/drawing/2014/main" id="{E61D9678-B544-9BA3-D84A-C6FB62496807}"/>
              </a:ext>
            </a:extLst>
          </p:cNvPr>
          <p:cNvSpPr txBox="1">
            <a:spLocks noChangeArrowheads="1"/>
          </p:cNvSpPr>
          <p:nvPr/>
        </p:nvSpPr>
        <p:spPr bwMode="auto">
          <a:xfrm>
            <a:off x="533400" y="609600"/>
            <a:ext cx="79597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a:solidFill>
                  <a:srgbClr val="FF3300"/>
                </a:solidFill>
              </a:rPr>
              <a:t>What is different about IR from other areas, say</a:t>
            </a:r>
          </a:p>
          <a:p>
            <a:pPr>
              <a:spcBef>
                <a:spcPct val="0"/>
              </a:spcBef>
              <a:buClrTx/>
              <a:buFontTx/>
              <a:buNone/>
            </a:pPr>
            <a:r>
              <a:rPr lang="en-US" altLang="en-US">
                <a:solidFill>
                  <a:srgbClr val="FF3300"/>
                </a:solidFill>
              </a:rPr>
              <a:t>parts of Computer Science</a:t>
            </a:r>
          </a:p>
        </p:txBody>
      </p:sp>
      <p:sp>
        <p:nvSpPr>
          <p:cNvPr id="52226" name="Text Box 3">
            <a:extLst>
              <a:ext uri="{FF2B5EF4-FFF2-40B4-BE49-F238E27FC236}">
                <a16:creationId xmlns:a16="http://schemas.microsoft.com/office/drawing/2014/main" id="{C1874A80-CE96-2EB4-377F-78E5520ADD8C}"/>
              </a:ext>
            </a:extLst>
          </p:cNvPr>
          <p:cNvSpPr txBox="1">
            <a:spLocks noChangeArrowheads="1"/>
          </p:cNvSpPr>
          <p:nvPr/>
        </p:nvSpPr>
        <p:spPr bwMode="auto">
          <a:xfrm>
            <a:off x="838200" y="2286000"/>
            <a:ext cx="656907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pPr>
            <a:r>
              <a:rPr lang="en-US" altLang="en-US"/>
              <a:t> Many problems have a right answer</a:t>
            </a:r>
          </a:p>
          <a:p>
            <a:pPr lvl="1">
              <a:spcBef>
                <a:spcPct val="0"/>
              </a:spcBef>
              <a:buClrTx/>
              <a:buFontTx/>
              <a:buChar char="•"/>
            </a:pPr>
            <a:r>
              <a:rPr lang="en-US" altLang="en-US"/>
              <a:t> How much money did you make last year?</a:t>
            </a:r>
          </a:p>
          <a:p>
            <a:pPr>
              <a:spcBef>
                <a:spcPct val="0"/>
              </a:spcBef>
              <a:buClrTx/>
            </a:pPr>
            <a:r>
              <a:rPr lang="en-US" altLang="en-US"/>
              <a:t> IR problems usually don</a:t>
            </a:r>
            <a:r>
              <a:rPr lang="ja-JP" altLang="en-US"/>
              <a:t>’</a:t>
            </a:r>
            <a:r>
              <a:rPr lang="en-US" altLang="ja-JP"/>
              <a:t>t</a:t>
            </a:r>
          </a:p>
          <a:p>
            <a:pPr lvl="1">
              <a:spcBef>
                <a:spcPct val="0"/>
              </a:spcBef>
              <a:buClrTx/>
              <a:buFontTx/>
              <a:buChar char="•"/>
            </a:pPr>
            <a:r>
              <a:rPr lang="en-US" altLang="en-US"/>
              <a:t> Find all documents relevant to </a:t>
            </a:r>
            <a:r>
              <a:rPr lang="ja-JP" altLang="en-US"/>
              <a:t>“</a:t>
            </a:r>
            <a:r>
              <a:rPr lang="en-US" altLang="ja-JP"/>
              <a:t>hippos in a zoo</a:t>
            </a:r>
            <a:r>
              <a:rPr lang="ja-JP" altLang="en-US"/>
              <a:t>”</a:t>
            </a:r>
            <a:endParaRPr lang="en-US" altLang="ja-JP"/>
          </a:p>
          <a:p>
            <a:pPr>
              <a:spcBef>
                <a:spcPct val="0"/>
              </a:spcBef>
              <a:buClrTx/>
            </a:pPr>
            <a:r>
              <a:rPr lang="en-US" altLang="ja-JP"/>
              <a:t> Answers are usually “good enough”</a:t>
            </a:r>
          </a:p>
          <a:p>
            <a:pPr>
              <a:spcBef>
                <a:spcPct val="0"/>
              </a:spcBef>
              <a:buClrTx/>
            </a:pPr>
            <a:r>
              <a:rPr lang="en-US" altLang="ja-JP"/>
              <a:t> IR defines “good enough”</a:t>
            </a:r>
          </a:p>
          <a:p>
            <a:pPr>
              <a:spcBef>
                <a:spcPct val="0"/>
              </a:spcBef>
              <a:buClrTx/>
              <a:buFontTx/>
              <a:buNone/>
            </a:pPr>
            <a:endParaRPr lang="en-US" altLang="en-US" sz="28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F5071FC9-F98A-8399-9CB0-DCD02B17936B}"/>
              </a:ext>
            </a:extLst>
          </p:cNvPr>
          <p:cNvSpPr>
            <a:spLocks noGrp="1" noChangeArrowheads="1"/>
          </p:cNvSpPr>
          <p:nvPr>
            <p:ph type="title"/>
          </p:nvPr>
        </p:nvSpPr>
        <p:spPr/>
        <p:txBody>
          <a:bodyPr/>
          <a:lstStyle/>
          <a:p>
            <a:r>
              <a:rPr lang="en-US" altLang="en-US" sz="4000">
                <a:ea typeface="ＭＳ Ｐゴシック" panose="020B0600070205080204" pitchFamily="34" charset="-128"/>
              </a:rPr>
              <a:t>Good enough is the enemy of perfect</a:t>
            </a:r>
          </a:p>
        </p:txBody>
      </p:sp>
      <p:pic>
        <p:nvPicPr>
          <p:cNvPr id="54274" name="Content Placeholder 4">
            <a:extLst>
              <a:ext uri="{FF2B5EF4-FFF2-40B4-BE49-F238E27FC236}">
                <a16:creationId xmlns:a16="http://schemas.microsoft.com/office/drawing/2014/main" id="{87381CEF-57FA-5645-14B4-BEE215F090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46250"/>
            <a:ext cx="6675438" cy="38354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AC14C6CB-8A17-C816-7848-291F2B4B390F}"/>
              </a:ext>
            </a:extLst>
          </p:cNvPr>
          <p:cNvSpPr>
            <a:spLocks noGrp="1" noChangeArrowheads="1"/>
          </p:cNvSpPr>
          <p:nvPr>
            <p:ph type="title"/>
          </p:nvPr>
        </p:nvSpPr>
        <p:spPr/>
        <p:txBody>
          <a:bodyPr/>
          <a:lstStyle/>
          <a:p>
            <a:r>
              <a:rPr lang="en-US" altLang="en-US">
                <a:ea typeface="ＭＳ Ｐゴシック" panose="020B0600070205080204" pitchFamily="34" charset="-128"/>
              </a:rPr>
              <a:t>What an IR system should do</a:t>
            </a:r>
          </a:p>
        </p:txBody>
      </p:sp>
      <p:sp>
        <p:nvSpPr>
          <p:cNvPr id="310275" name="Rectangle 3">
            <a:extLst>
              <a:ext uri="{FF2B5EF4-FFF2-40B4-BE49-F238E27FC236}">
                <a16:creationId xmlns:a16="http://schemas.microsoft.com/office/drawing/2014/main" id="{1C4DD5F1-BE25-85E1-8F3E-5DD6654B9E9B}"/>
              </a:ext>
            </a:extLst>
          </p:cNvPr>
          <p:cNvSpPr>
            <a:spLocks noGrp="1" noChangeArrowheads="1"/>
          </p:cNvSpPr>
          <p:nvPr>
            <p:ph type="body" idx="1"/>
          </p:nvPr>
        </p:nvSpPr>
        <p:spPr>
          <a:xfrm>
            <a:off x="685800" y="1676400"/>
            <a:ext cx="7772400" cy="4419600"/>
          </a:xfrm>
        </p:spPr>
        <p:txBody>
          <a:bodyPr/>
          <a:lstStyle/>
          <a:p>
            <a:r>
              <a:rPr lang="en-US" altLang="en-US" sz="2800">
                <a:ea typeface="ＭＳ Ｐゴシック" panose="020B0600070205080204" pitchFamily="34" charset="-128"/>
              </a:rPr>
              <a:t>Store/archive information</a:t>
            </a:r>
          </a:p>
          <a:p>
            <a:r>
              <a:rPr lang="en-US" altLang="en-US" sz="2800">
                <a:ea typeface="ＭＳ Ｐゴシック" panose="020B0600070205080204" pitchFamily="34" charset="-128"/>
              </a:rPr>
              <a:t>Provide access to that information</a:t>
            </a:r>
          </a:p>
          <a:p>
            <a:r>
              <a:rPr lang="en-US" altLang="en-US" sz="2800">
                <a:ea typeface="ＭＳ Ｐゴシック" panose="020B0600070205080204" pitchFamily="34" charset="-128"/>
              </a:rPr>
              <a:t>Answer queries with </a:t>
            </a:r>
            <a:r>
              <a:rPr lang="en-US" altLang="en-US" sz="2800">
                <a:solidFill>
                  <a:srgbClr val="FF3300"/>
                </a:solidFill>
                <a:ea typeface="ＭＳ Ｐゴシック" panose="020B0600070205080204" pitchFamily="34" charset="-128"/>
              </a:rPr>
              <a:t>relevant</a:t>
            </a:r>
            <a:r>
              <a:rPr lang="en-US" altLang="en-US" sz="2800">
                <a:ea typeface="ＭＳ Ｐゴシック" panose="020B0600070205080204" pitchFamily="34" charset="-128"/>
              </a:rPr>
              <a:t> information</a:t>
            </a:r>
          </a:p>
          <a:p>
            <a:r>
              <a:rPr lang="en-US" altLang="en-US" sz="2800">
                <a:ea typeface="ＭＳ Ｐゴシック" panose="020B0600070205080204" pitchFamily="34" charset="-128"/>
              </a:rPr>
              <a:t>Stay current</a:t>
            </a:r>
          </a:p>
          <a:p>
            <a:r>
              <a:rPr lang="en-US" altLang="en-US" sz="2800">
                <a:ea typeface="ＭＳ Ｐゴシック" panose="020B0600070205080204" pitchFamily="34" charset="-128"/>
              </a:rPr>
              <a:t>Wish list</a:t>
            </a:r>
          </a:p>
          <a:p>
            <a:pPr lvl="1"/>
            <a:r>
              <a:rPr lang="en-US" altLang="en-US" sz="2400">
                <a:ea typeface="ＭＳ Ｐゴシック" panose="020B0600070205080204" pitchFamily="34" charset="-128"/>
              </a:rPr>
              <a:t>Understand the user</a:t>
            </a:r>
            <a:r>
              <a:rPr lang="ja-JP" altLang="en-US" sz="2400">
                <a:ea typeface="ＭＳ Ｐゴシック" panose="020B0600070205080204" pitchFamily="34" charset="-128"/>
              </a:rPr>
              <a:t>’</a:t>
            </a:r>
            <a:r>
              <a:rPr lang="en-US" altLang="ja-JP" sz="2400">
                <a:ea typeface="ＭＳ Ｐゴシック" panose="020B0600070205080204" pitchFamily="34" charset="-128"/>
              </a:rPr>
              <a:t>s queries </a:t>
            </a:r>
          </a:p>
          <a:p>
            <a:pPr lvl="1"/>
            <a:r>
              <a:rPr lang="en-US" altLang="en-US" sz="2400">
                <a:ea typeface="ＭＳ Ｐゴシック" panose="020B0600070205080204" pitchFamily="34" charset="-128"/>
              </a:rPr>
              <a:t>Understand the user</a:t>
            </a:r>
            <a:r>
              <a:rPr lang="ja-JP" altLang="en-US" sz="2400">
                <a:ea typeface="ＭＳ Ｐゴシック" panose="020B0600070205080204" pitchFamily="34" charset="-128"/>
              </a:rPr>
              <a:t>’</a:t>
            </a:r>
            <a:r>
              <a:rPr lang="en-US" altLang="ja-JP" sz="2400">
                <a:ea typeface="ＭＳ Ｐゴシック" panose="020B0600070205080204" pitchFamily="34" charset="-128"/>
              </a:rPr>
              <a:t>s need</a:t>
            </a:r>
          </a:p>
          <a:p>
            <a:pPr lvl="1"/>
            <a:r>
              <a:rPr lang="en-US" altLang="en-US" sz="2400">
                <a:ea typeface="ＭＳ Ｐゴシック" panose="020B0600070205080204" pitchFamily="34" charset="-128"/>
              </a:rPr>
              <a:t>Acts as an assistant</a:t>
            </a:r>
          </a:p>
          <a:p>
            <a:endParaRPr lang="en-US" altLang="en-US" sz="28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027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027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0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333D278B-5793-76E4-AE2D-CDD244A23217}"/>
              </a:ext>
            </a:extLst>
          </p:cNvPr>
          <p:cNvSpPr>
            <a:spLocks noGrp="1" noChangeArrowheads="1"/>
          </p:cNvSpPr>
          <p:nvPr>
            <p:ph type="title"/>
          </p:nvPr>
        </p:nvSpPr>
        <p:spPr>
          <a:xfrm>
            <a:off x="685800" y="304800"/>
            <a:ext cx="7772400" cy="1143000"/>
          </a:xfrm>
        </p:spPr>
        <p:txBody>
          <a:bodyPr/>
          <a:lstStyle/>
          <a:p>
            <a:r>
              <a:rPr lang="en-US" altLang="en-US">
                <a:ea typeface="ＭＳ Ｐゴシック" panose="020B0600070205080204" pitchFamily="34" charset="-128"/>
              </a:rPr>
              <a:t>What is relevance?</a:t>
            </a:r>
          </a:p>
        </p:txBody>
      </p:sp>
      <p:sp>
        <p:nvSpPr>
          <p:cNvPr id="329731" name="Rectangle 3">
            <a:extLst>
              <a:ext uri="{FF2B5EF4-FFF2-40B4-BE49-F238E27FC236}">
                <a16:creationId xmlns:a16="http://schemas.microsoft.com/office/drawing/2014/main" id="{2A990BD2-37EF-25E2-E62E-4ACDA0198DE8}"/>
              </a:ext>
            </a:extLst>
          </p:cNvPr>
          <p:cNvSpPr>
            <a:spLocks noGrp="1" noChangeArrowheads="1"/>
          </p:cNvSpPr>
          <p:nvPr>
            <p:ph type="body" idx="1"/>
          </p:nvPr>
        </p:nvSpPr>
        <p:spPr>
          <a:xfrm>
            <a:off x="685800" y="1600200"/>
            <a:ext cx="7772400" cy="4495800"/>
          </a:xfrm>
        </p:spPr>
        <p:txBody>
          <a:bodyPr/>
          <a:lstStyle/>
          <a:p>
            <a:pPr>
              <a:lnSpc>
                <a:spcPct val="90000"/>
              </a:lnSpc>
            </a:pPr>
            <a:r>
              <a:rPr lang="en-US" altLang="en-US" i="1">
                <a:ea typeface="ＭＳ Ｐゴシック" panose="020B0600070205080204" pitchFamily="34" charset="-128"/>
              </a:rPr>
              <a:t>In IR </a:t>
            </a:r>
            <a:r>
              <a:rPr lang="en-US" altLang="en-US" i="1">
                <a:solidFill>
                  <a:srgbClr val="FF0000"/>
                </a:solidFill>
                <a:ea typeface="ＭＳ Ｐゴシック" panose="020B0600070205080204" pitchFamily="34" charset="-128"/>
              </a:rPr>
              <a:t>relevance</a:t>
            </a:r>
            <a:r>
              <a:rPr lang="en-US" altLang="en-US" i="1">
                <a:ea typeface="ＭＳ Ｐゴシック" panose="020B0600070205080204" pitchFamily="34" charset="-128"/>
              </a:rPr>
              <a:t> is everything</a:t>
            </a:r>
          </a:p>
          <a:p>
            <a:pPr lvl="1">
              <a:lnSpc>
                <a:spcPct val="90000"/>
              </a:lnSpc>
            </a:pPr>
            <a:r>
              <a:rPr lang="en-US" altLang="en-US">
                <a:ea typeface="ＭＳ Ｐゴシック" panose="020B0600070205080204" pitchFamily="34" charset="-128"/>
              </a:rPr>
              <a:t>Defining “good enough”</a:t>
            </a:r>
          </a:p>
          <a:p>
            <a:pPr>
              <a:lnSpc>
                <a:spcPct val="90000"/>
              </a:lnSpc>
            </a:pPr>
            <a:r>
              <a:rPr lang="en-US" altLang="en-US">
                <a:ea typeface="ＭＳ Ｐゴシック" panose="020B0600070205080204" pitchFamily="34" charset="-128"/>
              </a:rPr>
              <a:t>Relevant information is that suited to your information need.</a:t>
            </a:r>
          </a:p>
          <a:p>
            <a:pPr>
              <a:lnSpc>
                <a:spcPct val="90000"/>
              </a:lnSpc>
            </a:pPr>
            <a:r>
              <a:rPr lang="en-US" altLang="en-US">
                <a:ea typeface="ＭＳ Ｐゴシック" panose="020B0600070205080204" pitchFamily="34" charset="-128"/>
              </a:rPr>
              <a:t>Dependent on</a:t>
            </a:r>
          </a:p>
          <a:p>
            <a:pPr lvl="1">
              <a:lnSpc>
                <a:spcPct val="90000"/>
              </a:lnSpc>
            </a:pPr>
            <a:r>
              <a:rPr lang="en-US" altLang="en-US">
                <a:ea typeface="ＭＳ Ｐゴシック" panose="020B0600070205080204" pitchFamily="34" charset="-128"/>
              </a:rPr>
              <a:t>User</a:t>
            </a:r>
          </a:p>
          <a:p>
            <a:pPr lvl="1">
              <a:lnSpc>
                <a:spcPct val="90000"/>
              </a:lnSpc>
            </a:pPr>
            <a:r>
              <a:rPr lang="en-US" altLang="en-US">
                <a:ea typeface="ＭＳ Ｐゴシック" panose="020B0600070205080204" pitchFamily="34" charset="-128"/>
              </a:rPr>
              <a:t>Space/time</a:t>
            </a:r>
          </a:p>
          <a:p>
            <a:pPr lvl="1">
              <a:lnSpc>
                <a:spcPct val="90000"/>
              </a:lnSpc>
            </a:pPr>
            <a:r>
              <a:rPr lang="en-US" altLang="en-US">
                <a:ea typeface="ＭＳ Ｐゴシック" panose="020B0600070205080204" pitchFamily="34" charset="-128"/>
              </a:rPr>
              <a:t>Group</a:t>
            </a:r>
          </a:p>
          <a:p>
            <a:pPr lvl="1">
              <a:lnSpc>
                <a:spcPct val="90000"/>
              </a:lnSpc>
            </a:pPr>
            <a:r>
              <a:rPr lang="en-US" altLang="en-US" b="1">
                <a:ea typeface="ＭＳ Ｐゴシック" panose="020B0600070205080204" pitchFamily="34" charset="-128"/>
              </a:rPr>
              <a:t>Context</a:t>
            </a:r>
          </a:p>
          <a:p>
            <a:pPr>
              <a:lnSpc>
                <a:spcPct val="90000"/>
              </a:lnSpc>
            </a:pPr>
            <a:r>
              <a:rPr lang="en-US" altLang="en-US">
                <a:ea typeface="ＭＳ Ｐゴシック" panose="020B0600070205080204" pitchFamily="34" charset="-128"/>
              </a:rPr>
              <a:t>Examples?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9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2973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2973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297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297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297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2973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29731">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297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F6269FF8-F07A-DBC3-2E2F-F5F319A74407}"/>
              </a:ext>
            </a:extLst>
          </p:cNvPr>
          <p:cNvSpPr>
            <a:spLocks noGrp="1" noChangeArrowheads="1"/>
          </p:cNvSpPr>
          <p:nvPr>
            <p:ph type="title"/>
          </p:nvPr>
        </p:nvSpPr>
        <p:spPr/>
        <p:txBody>
          <a:bodyPr/>
          <a:lstStyle/>
          <a:p>
            <a:r>
              <a:rPr lang="en-US" altLang="en-US">
                <a:ea typeface="ＭＳ Ｐゴシック" panose="020B0600070205080204" pitchFamily="34" charset="-128"/>
              </a:rPr>
              <a:t>How good is the IR system</a:t>
            </a:r>
          </a:p>
        </p:txBody>
      </p:sp>
      <p:sp>
        <p:nvSpPr>
          <p:cNvPr id="311299" name="Rectangle 3">
            <a:extLst>
              <a:ext uri="{FF2B5EF4-FFF2-40B4-BE49-F238E27FC236}">
                <a16:creationId xmlns:a16="http://schemas.microsoft.com/office/drawing/2014/main" id="{9C34771A-B1C2-614E-3FF9-7BB8FD00A8AF}"/>
              </a:ext>
            </a:extLst>
          </p:cNvPr>
          <p:cNvSpPr>
            <a:spLocks noGrp="1" noChangeArrowheads="1"/>
          </p:cNvSpPr>
          <p:nvPr>
            <p:ph type="body" idx="1"/>
          </p:nvPr>
        </p:nvSpPr>
        <p:spPr>
          <a:xfrm>
            <a:off x="685800" y="1676400"/>
            <a:ext cx="7772400" cy="4419600"/>
          </a:xfrm>
        </p:spPr>
        <p:txBody>
          <a:bodyPr/>
          <a:lstStyle/>
          <a:p>
            <a:pPr>
              <a:lnSpc>
                <a:spcPct val="80000"/>
              </a:lnSpc>
              <a:buFontTx/>
              <a:buNone/>
            </a:pPr>
            <a:r>
              <a:rPr lang="en-US" altLang="en-US" sz="2800">
                <a:ea typeface="ＭＳ Ｐゴシック" panose="020B0600070205080204" pitchFamily="34" charset="-128"/>
              </a:rPr>
              <a:t>Measures of performance based on what the system returns:</a:t>
            </a:r>
          </a:p>
          <a:p>
            <a:pPr>
              <a:lnSpc>
                <a:spcPct val="80000"/>
              </a:lnSpc>
            </a:pPr>
            <a:r>
              <a:rPr lang="en-US" altLang="en-US" sz="2800">
                <a:ea typeface="ＭＳ Ｐゴシック" panose="020B0600070205080204" pitchFamily="34" charset="-128"/>
              </a:rPr>
              <a:t>Relevance</a:t>
            </a:r>
          </a:p>
          <a:p>
            <a:pPr>
              <a:lnSpc>
                <a:spcPct val="80000"/>
              </a:lnSpc>
            </a:pPr>
            <a:r>
              <a:rPr lang="en-US" altLang="en-US" sz="2800">
                <a:ea typeface="ＭＳ Ｐゴシック" panose="020B0600070205080204" pitchFamily="34" charset="-128"/>
              </a:rPr>
              <a:t>Coverage</a:t>
            </a:r>
          </a:p>
          <a:p>
            <a:pPr>
              <a:lnSpc>
                <a:spcPct val="80000"/>
              </a:lnSpc>
            </a:pPr>
            <a:r>
              <a:rPr lang="en-US" altLang="en-US" sz="2800">
                <a:ea typeface="ＭＳ Ｐゴシック" panose="020B0600070205080204" pitchFamily="34" charset="-128"/>
              </a:rPr>
              <a:t>Recency</a:t>
            </a:r>
          </a:p>
          <a:p>
            <a:pPr>
              <a:lnSpc>
                <a:spcPct val="80000"/>
              </a:lnSpc>
            </a:pPr>
            <a:r>
              <a:rPr lang="en-US" altLang="en-US" sz="2800">
                <a:ea typeface="ＭＳ Ｐゴシック" panose="020B0600070205080204" pitchFamily="34" charset="-128"/>
              </a:rPr>
              <a:t>Functionality (e.g. query syntax)</a:t>
            </a:r>
          </a:p>
          <a:p>
            <a:pPr>
              <a:lnSpc>
                <a:spcPct val="80000"/>
              </a:lnSpc>
            </a:pPr>
            <a:r>
              <a:rPr lang="en-US" altLang="en-US" sz="2800">
                <a:ea typeface="ＭＳ Ｐゴシック" panose="020B0600070205080204" pitchFamily="34" charset="-128"/>
              </a:rPr>
              <a:t>Speed</a:t>
            </a:r>
          </a:p>
          <a:p>
            <a:pPr>
              <a:lnSpc>
                <a:spcPct val="80000"/>
              </a:lnSpc>
            </a:pPr>
            <a:r>
              <a:rPr lang="en-US" altLang="en-US" sz="2800">
                <a:ea typeface="ＭＳ Ｐゴシック" panose="020B0600070205080204" pitchFamily="34" charset="-128"/>
              </a:rPr>
              <a:t>Availability</a:t>
            </a:r>
          </a:p>
          <a:p>
            <a:pPr>
              <a:lnSpc>
                <a:spcPct val="80000"/>
              </a:lnSpc>
            </a:pPr>
            <a:r>
              <a:rPr lang="en-US" altLang="en-US" sz="2800">
                <a:ea typeface="ＭＳ Ｐゴシック" panose="020B0600070205080204" pitchFamily="34" charset="-128"/>
              </a:rPr>
              <a:t>Usability</a:t>
            </a:r>
          </a:p>
          <a:p>
            <a:pPr>
              <a:lnSpc>
                <a:spcPct val="80000"/>
              </a:lnSpc>
            </a:pPr>
            <a:r>
              <a:rPr lang="en-US" altLang="en-US" sz="2800">
                <a:ea typeface="ＭＳ Ｐゴシック" panose="020B0600070205080204" pitchFamily="34" charset="-128"/>
              </a:rPr>
              <a:t>Time/ability to satisfy user requests</a:t>
            </a:r>
          </a:p>
          <a:p>
            <a:pPr>
              <a:lnSpc>
                <a:spcPct val="80000"/>
              </a:lnSpc>
            </a:pPr>
            <a:endParaRPr lang="en-US" altLang="en-US" sz="280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12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129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129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129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12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9825F9C1-7F30-DDB5-D4CD-AE019751DE6B}"/>
              </a:ext>
            </a:extLst>
          </p:cNvPr>
          <p:cNvSpPr>
            <a:spLocks noGrp="1" noChangeArrowheads="1"/>
          </p:cNvSpPr>
          <p:nvPr>
            <p:ph type="title"/>
          </p:nvPr>
        </p:nvSpPr>
        <p:spPr/>
        <p:txBody>
          <a:bodyPr/>
          <a:lstStyle/>
          <a:p>
            <a:r>
              <a:rPr lang="en-US" altLang="en-US">
                <a:ea typeface="ＭＳ Ｐゴシック" panose="020B0600070205080204" pitchFamily="34" charset="-128"/>
              </a:rPr>
              <a:t>How good is the IR system</a:t>
            </a:r>
          </a:p>
        </p:txBody>
      </p:sp>
      <p:sp>
        <p:nvSpPr>
          <p:cNvPr id="311299" name="Rectangle 3">
            <a:extLst>
              <a:ext uri="{FF2B5EF4-FFF2-40B4-BE49-F238E27FC236}">
                <a16:creationId xmlns:a16="http://schemas.microsoft.com/office/drawing/2014/main" id="{B2070BD3-40E7-524A-A89E-CEA10B6F0061}"/>
              </a:ext>
            </a:extLst>
          </p:cNvPr>
          <p:cNvSpPr>
            <a:spLocks noGrp="1" noChangeArrowheads="1"/>
          </p:cNvSpPr>
          <p:nvPr>
            <p:ph type="body" idx="1"/>
          </p:nvPr>
        </p:nvSpPr>
        <p:spPr>
          <a:xfrm>
            <a:off x="685800" y="1676400"/>
            <a:ext cx="7772400" cy="4419600"/>
          </a:xfrm>
        </p:spPr>
        <p:txBody>
          <a:bodyPr/>
          <a:lstStyle/>
          <a:p>
            <a:pPr>
              <a:lnSpc>
                <a:spcPct val="80000"/>
              </a:lnSpc>
              <a:buFontTx/>
              <a:buNone/>
              <a:defRPr/>
            </a:pPr>
            <a:r>
              <a:rPr lang="en-US" altLang="en-US" sz="2800" dirty="0">
                <a:ea typeface="ＭＳ Ｐゴシック" panose="020B0600070205080204" pitchFamily="34" charset="-128"/>
              </a:rPr>
              <a:t>Measures of performance based on what the system returns:</a:t>
            </a:r>
          </a:p>
          <a:p>
            <a:pPr>
              <a:lnSpc>
                <a:spcPct val="80000"/>
              </a:lnSpc>
              <a:buFontTx/>
              <a:buNone/>
              <a:defRPr/>
            </a:pPr>
            <a:r>
              <a:rPr lang="en-US" altLang="en-US" sz="2800" dirty="0">
                <a:ea typeface="ＭＳ Ｐゴシック" panose="020B0600070205080204" pitchFamily="34" charset="-128"/>
              </a:rPr>
              <a:t>What we will use:</a:t>
            </a:r>
          </a:p>
          <a:p>
            <a:pPr>
              <a:lnSpc>
                <a:spcPct val="80000"/>
              </a:lnSpc>
              <a:buFontTx/>
              <a:buNone/>
              <a:defRPr/>
            </a:pPr>
            <a:endParaRPr lang="en-US" altLang="en-US" sz="2800" dirty="0">
              <a:ea typeface="ＭＳ Ｐゴシック" panose="020B0600070205080204" pitchFamily="34" charset="-128"/>
            </a:endParaRPr>
          </a:p>
          <a:p>
            <a:pPr>
              <a:lnSpc>
                <a:spcPct val="80000"/>
              </a:lnSpc>
              <a:buFontTx/>
              <a:buNone/>
              <a:defRPr/>
            </a:pPr>
            <a:endParaRPr lang="en-US" altLang="en-US" sz="2800" dirty="0">
              <a:ea typeface="ＭＳ Ｐゴシック" panose="020B0600070205080204" pitchFamily="34" charset="-128"/>
            </a:endParaRPr>
          </a:p>
          <a:p>
            <a:pPr>
              <a:lnSpc>
                <a:spcPct val="80000"/>
              </a:lnSpc>
              <a:defRPr/>
            </a:pPr>
            <a:r>
              <a:rPr lang="en-US" altLang="en-US" sz="2800" b="1" i="1" dirty="0">
                <a:solidFill>
                  <a:srgbClr val="FF0000"/>
                </a:solidFill>
                <a:ea typeface="ＭＳ Ｐゴシック" panose="020B0600070205080204" pitchFamily="34" charset="-128"/>
              </a:rPr>
              <a:t>Relevance</a:t>
            </a:r>
          </a:p>
          <a:p>
            <a:pPr marL="0" indent="0">
              <a:lnSpc>
                <a:spcPct val="80000"/>
              </a:lnSpc>
              <a:buFontTx/>
              <a:buNone/>
              <a:defRPr/>
            </a:pPr>
            <a:endParaRPr lang="en-US" altLang="en-US" sz="28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F8D1015-FE99-6751-8F16-CEF18B385665}"/>
              </a:ext>
            </a:extLst>
          </p:cNvPr>
          <p:cNvSpPr>
            <a:spLocks noGrp="1" noChangeArrowheads="1"/>
          </p:cNvSpPr>
          <p:nvPr>
            <p:ph type="title"/>
          </p:nvPr>
        </p:nvSpPr>
        <p:spPr/>
        <p:txBody>
          <a:bodyPr/>
          <a:lstStyle/>
          <a:p>
            <a:r>
              <a:rPr lang="en-US" altLang="en-US" b="1" u="sng">
                <a:ea typeface="ＭＳ Ｐゴシック" panose="020B0600070205080204" pitchFamily="34" charset="-128"/>
              </a:rPr>
              <a:t>How IR systems work</a:t>
            </a:r>
            <a:endParaRPr lang="en-US" altLang="en-US">
              <a:ea typeface="ＭＳ Ｐゴシック" panose="020B0600070205080204" pitchFamily="34" charset="-128"/>
            </a:endParaRPr>
          </a:p>
        </p:txBody>
      </p:sp>
      <p:sp>
        <p:nvSpPr>
          <p:cNvPr id="312323" name="Rectangle 3">
            <a:extLst>
              <a:ext uri="{FF2B5EF4-FFF2-40B4-BE49-F238E27FC236}">
                <a16:creationId xmlns:a16="http://schemas.microsoft.com/office/drawing/2014/main" id="{94D11531-4CDF-5193-EDFC-81DA56E5CBE9}"/>
              </a:ext>
            </a:extLst>
          </p:cNvPr>
          <p:cNvSpPr>
            <a:spLocks noGrp="1" noChangeArrowheads="1"/>
          </p:cNvSpPr>
          <p:nvPr>
            <p:ph type="body" idx="1"/>
          </p:nvPr>
        </p:nvSpPr>
        <p:spPr/>
        <p:txBody>
          <a:bodyPr/>
          <a:lstStyle/>
          <a:p>
            <a:pPr>
              <a:buFontTx/>
              <a:buNone/>
            </a:pPr>
            <a:r>
              <a:rPr lang="en-US" altLang="en-US">
                <a:ea typeface="ＭＳ Ｐゴシック" panose="020B0600070205080204" pitchFamily="34" charset="-128"/>
              </a:rPr>
              <a:t>Algorithms implemented in software</a:t>
            </a:r>
          </a:p>
          <a:p>
            <a:r>
              <a:rPr lang="en-US" altLang="en-US">
                <a:ea typeface="ＭＳ Ｐゴシック" panose="020B0600070205080204" pitchFamily="34" charset="-128"/>
              </a:rPr>
              <a:t>Gathering of information</a:t>
            </a:r>
          </a:p>
          <a:p>
            <a:r>
              <a:rPr lang="en-US" altLang="en-US">
                <a:ea typeface="ＭＳ Ｐゴシック" panose="020B0600070205080204" pitchFamily="34" charset="-128"/>
              </a:rPr>
              <a:t>Storage of information</a:t>
            </a:r>
          </a:p>
          <a:p>
            <a:r>
              <a:rPr lang="en-US" altLang="en-US">
                <a:ea typeface="ＭＳ Ｐゴシック" panose="020B0600070205080204" pitchFamily="34" charset="-128"/>
              </a:rPr>
              <a:t>Processing and indexing</a:t>
            </a:r>
          </a:p>
          <a:p>
            <a:r>
              <a:rPr lang="en-US" altLang="en-US">
                <a:ea typeface="ＭＳ Ｐゴシック" panose="020B0600070205080204" pitchFamily="34" charset="-128"/>
              </a:rPr>
              <a:t>Interaction</a:t>
            </a:r>
          </a:p>
          <a:p>
            <a:r>
              <a:rPr lang="en-US" altLang="en-US">
                <a:ea typeface="ＭＳ Ｐゴシック" panose="020B0600070205080204" pitchFamily="34" charset="-128"/>
              </a:rPr>
              <a:t>Evaluation</a:t>
            </a:r>
          </a:p>
          <a:p>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2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3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23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2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526717E-899E-3C0E-CF02-8F160E4D84E3}"/>
              </a:ext>
            </a:extLst>
          </p:cNvPr>
          <p:cNvSpPr>
            <a:spLocks noGrp="1" noChangeArrowheads="1"/>
          </p:cNvSpPr>
          <p:nvPr>
            <p:ph type="title"/>
          </p:nvPr>
        </p:nvSpPr>
        <p:spPr>
          <a:xfrm>
            <a:off x="685800" y="304800"/>
            <a:ext cx="7772400" cy="1143000"/>
          </a:xfrm>
        </p:spPr>
        <p:txBody>
          <a:bodyPr/>
          <a:lstStyle/>
          <a:p>
            <a:r>
              <a:rPr lang="en-US" altLang="en-US">
                <a:ea typeface="ＭＳ Ｐゴシック" panose="020B0600070205080204" pitchFamily="34" charset="-128"/>
              </a:rPr>
              <a:t>Some IR History</a:t>
            </a:r>
          </a:p>
        </p:txBody>
      </p:sp>
      <p:sp>
        <p:nvSpPr>
          <p:cNvPr id="65538" name="Rectangle 3">
            <a:extLst>
              <a:ext uri="{FF2B5EF4-FFF2-40B4-BE49-F238E27FC236}">
                <a16:creationId xmlns:a16="http://schemas.microsoft.com/office/drawing/2014/main" id="{64D8BB88-B764-B7E4-E1BF-254FCE0EE05A}"/>
              </a:ext>
            </a:extLst>
          </p:cNvPr>
          <p:cNvSpPr>
            <a:spLocks noGrp="1" noChangeArrowheads="1"/>
          </p:cNvSpPr>
          <p:nvPr>
            <p:ph type="body" idx="1"/>
          </p:nvPr>
        </p:nvSpPr>
        <p:spPr>
          <a:xfrm>
            <a:off x="381000" y="1524000"/>
            <a:ext cx="8153400" cy="4114800"/>
          </a:xfrm>
        </p:spPr>
        <p:txBody>
          <a:bodyPr/>
          <a:lstStyle/>
          <a:p>
            <a:pPr lvl="1">
              <a:lnSpc>
                <a:spcPct val="90000"/>
              </a:lnSpc>
            </a:pPr>
            <a:r>
              <a:rPr lang="en-US" altLang="en-US" sz="2400">
                <a:ea typeface="ＭＳ Ｐゴシック" panose="020B0600070205080204" pitchFamily="34" charset="-128"/>
              </a:rPr>
              <a:t>Roots in the scientific </a:t>
            </a:r>
            <a:r>
              <a:rPr lang="ja-JP" altLang="en-US" sz="2400">
                <a:ea typeface="ＭＳ Ｐゴシック" panose="020B0600070205080204" pitchFamily="34" charset="-128"/>
              </a:rPr>
              <a:t>“</a:t>
            </a:r>
            <a:r>
              <a:rPr lang="en-US" altLang="ja-JP" sz="2400">
                <a:ea typeface="ＭＳ Ｐゴシック" panose="020B0600070205080204" pitchFamily="34" charset="-128"/>
              </a:rPr>
              <a:t>Information Explosion</a:t>
            </a:r>
            <a:r>
              <a:rPr lang="ja-JP" altLang="en-US" sz="2400">
                <a:ea typeface="ＭＳ Ｐゴシック" panose="020B0600070205080204" pitchFamily="34" charset="-128"/>
              </a:rPr>
              <a:t>”</a:t>
            </a:r>
            <a:r>
              <a:rPr lang="en-US" altLang="ja-JP" sz="2400">
                <a:ea typeface="ＭＳ Ｐゴシック" panose="020B0600070205080204" pitchFamily="34" charset="-128"/>
              </a:rPr>
              <a:t> following WWII</a:t>
            </a:r>
          </a:p>
          <a:p>
            <a:pPr lvl="1">
              <a:lnSpc>
                <a:spcPct val="90000"/>
              </a:lnSpc>
            </a:pPr>
            <a:r>
              <a:rPr lang="en-US" altLang="en-US" sz="2400">
                <a:ea typeface="ＭＳ Ｐゴシック" panose="020B0600070205080204" pitchFamily="34" charset="-128"/>
              </a:rPr>
              <a:t>Interest in computer-based IR from mid 1950</a:t>
            </a:r>
            <a:r>
              <a:rPr lang="ja-JP" altLang="en-US" sz="2400">
                <a:ea typeface="ＭＳ Ｐゴシック" panose="020B0600070205080204" pitchFamily="34" charset="-128"/>
              </a:rPr>
              <a:t>’</a:t>
            </a:r>
            <a:r>
              <a:rPr lang="en-US" altLang="ja-JP" sz="2400">
                <a:ea typeface="ＭＳ Ｐゴシック" panose="020B0600070205080204" pitchFamily="34" charset="-128"/>
              </a:rPr>
              <a:t>s</a:t>
            </a:r>
          </a:p>
          <a:p>
            <a:pPr lvl="2">
              <a:lnSpc>
                <a:spcPct val="90000"/>
              </a:lnSpc>
            </a:pPr>
            <a:r>
              <a:rPr lang="en-US" altLang="en-US" sz="2000" b="1">
                <a:solidFill>
                  <a:srgbClr val="2D2DB9"/>
                </a:solidFill>
                <a:ea typeface="ＭＳ Ｐゴシック" panose="020B0600070205080204" pitchFamily="34" charset="-128"/>
              </a:rPr>
              <a:t>Key word indexing </a:t>
            </a:r>
            <a:r>
              <a:rPr lang="en-US" altLang="en-US" sz="2000" b="1">
                <a:ea typeface="ＭＳ Ｐゴシック" panose="020B0600070205080204" pitchFamily="34" charset="-128"/>
              </a:rPr>
              <a:t>H.P. Luhn at IBM (1958)</a:t>
            </a:r>
          </a:p>
          <a:p>
            <a:pPr lvl="2">
              <a:lnSpc>
                <a:spcPct val="90000"/>
              </a:lnSpc>
            </a:pPr>
            <a:r>
              <a:rPr lang="en-US" altLang="en-US" sz="2000" b="1">
                <a:solidFill>
                  <a:schemeClr val="accent2"/>
                </a:solidFill>
                <a:ea typeface="ＭＳ Ｐゴシック" panose="020B0600070205080204" pitchFamily="34" charset="-128"/>
              </a:rPr>
              <a:t>Probabilistic</a:t>
            </a:r>
            <a:r>
              <a:rPr lang="en-US" altLang="en-US" sz="2000" b="1">
                <a:ea typeface="ＭＳ Ｐゴシック" panose="020B0600070205080204" pitchFamily="34" charset="-128"/>
              </a:rPr>
              <a:t> models at Rand (Maron &amp; Kuhns) (1960)</a:t>
            </a:r>
          </a:p>
          <a:p>
            <a:pPr lvl="2">
              <a:lnSpc>
                <a:spcPct val="90000"/>
              </a:lnSpc>
            </a:pPr>
            <a:r>
              <a:rPr lang="en-US" altLang="en-US" sz="2000" b="1">
                <a:solidFill>
                  <a:schemeClr val="accent2"/>
                </a:solidFill>
                <a:ea typeface="ＭＳ Ｐゴシック" panose="020B0600070205080204" pitchFamily="34" charset="-128"/>
              </a:rPr>
              <a:t>Boolean </a:t>
            </a:r>
            <a:r>
              <a:rPr lang="en-US" altLang="en-US" sz="2000" b="1">
                <a:ea typeface="ＭＳ Ｐゴシック" panose="020B0600070205080204" pitchFamily="34" charset="-128"/>
              </a:rPr>
              <a:t>system development at Lockheed (</a:t>
            </a:r>
            <a:r>
              <a:rPr lang="ja-JP" altLang="en-US" sz="2000" b="1">
                <a:ea typeface="ＭＳ Ｐゴシック" panose="020B0600070205080204" pitchFamily="34" charset="-128"/>
              </a:rPr>
              <a:t>‘</a:t>
            </a:r>
            <a:r>
              <a:rPr lang="en-US" altLang="ja-JP" sz="2000" b="1">
                <a:ea typeface="ＭＳ Ｐゴシック" panose="020B0600070205080204" pitchFamily="34" charset="-128"/>
              </a:rPr>
              <a:t>60s)</a:t>
            </a:r>
          </a:p>
          <a:p>
            <a:pPr lvl="2">
              <a:lnSpc>
                <a:spcPct val="90000"/>
              </a:lnSpc>
            </a:pPr>
            <a:r>
              <a:rPr lang="en-US" altLang="en-US" sz="2000" b="1">
                <a:solidFill>
                  <a:schemeClr val="accent2"/>
                </a:solidFill>
                <a:ea typeface="ＭＳ Ｐゴシック" panose="020B0600070205080204" pitchFamily="34" charset="-128"/>
              </a:rPr>
              <a:t>Vector Space</a:t>
            </a:r>
            <a:r>
              <a:rPr lang="en-US" altLang="en-US" sz="2000" b="1">
                <a:ea typeface="ＭＳ Ｐゴシック" panose="020B0600070205080204" pitchFamily="34" charset="-128"/>
              </a:rPr>
              <a:t> Model (Salton at Cornell 1965)</a:t>
            </a:r>
          </a:p>
          <a:p>
            <a:pPr lvl="2">
              <a:lnSpc>
                <a:spcPct val="90000"/>
              </a:lnSpc>
            </a:pPr>
            <a:r>
              <a:rPr lang="en-US" altLang="en-US" sz="2000" b="1">
                <a:ea typeface="ＭＳ Ｐゴシック" panose="020B0600070205080204" pitchFamily="34" charset="-128"/>
              </a:rPr>
              <a:t>Statistical Weighting methods and theoretical advances (</a:t>
            </a:r>
            <a:r>
              <a:rPr lang="ja-JP" altLang="en-US" sz="2000" b="1">
                <a:ea typeface="ＭＳ Ｐゴシック" panose="020B0600070205080204" pitchFamily="34" charset="-128"/>
              </a:rPr>
              <a:t>‘</a:t>
            </a:r>
            <a:r>
              <a:rPr lang="en-US" altLang="ja-JP" sz="2000" b="1">
                <a:ea typeface="ＭＳ Ｐゴシック" panose="020B0600070205080204" pitchFamily="34" charset="-128"/>
              </a:rPr>
              <a:t>70s)</a:t>
            </a:r>
          </a:p>
          <a:p>
            <a:pPr lvl="2">
              <a:lnSpc>
                <a:spcPct val="90000"/>
              </a:lnSpc>
            </a:pPr>
            <a:r>
              <a:rPr lang="en-US" altLang="en-US" sz="2000" b="1">
                <a:ea typeface="ＭＳ Ｐゴシック" panose="020B0600070205080204" pitchFamily="34" charset="-128"/>
              </a:rPr>
              <a:t>Refinements and Advances in application (</a:t>
            </a:r>
            <a:r>
              <a:rPr lang="ja-JP" altLang="en-US" sz="2000" b="1">
                <a:ea typeface="ＭＳ Ｐゴシック" panose="020B0600070205080204" pitchFamily="34" charset="-128"/>
              </a:rPr>
              <a:t>‘</a:t>
            </a:r>
            <a:r>
              <a:rPr lang="en-US" altLang="ja-JP" sz="2000" b="1">
                <a:ea typeface="ＭＳ Ｐゴシック" panose="020B0600070205080204" pitchFamily="34" charset="-128"/>
              </a:rPr>
              <a:t>80s)</a:t>
            </a:r>
          </a:p>
          <a:p>
            <a:pPr lvl="2">
              <a:lnSpc>
                <a:spcPct val="90000"/>
              </a:lnSpc>
            </a:pPr>
            <a:r>
              <a:rPr lang="en-US" altLang="en-US" sz="2000" b="1">
                <a:ea typeface="ＭＳ Ｐゴシック" panose="020B0600070205080204" pitchFamily="34" charset="-128"/>
              </a:rPr>
              <a:t>User Interfaces, Large-scale testing and application (</a:t>
            </a:r>
            <a:r>
              <a:rPr lang="ja-JP" altLang="en-US" sz="2000" b="1">
                <a:ea typeface="ＭＳ Ｐゴシック" panose="020B0600070205080204" pitchFamily="34" charset="-128"/>
              </a:rPr>
              <a:t>‘</a:t>
            </a:r>
            <a:r>
              <a:rPr lang="en-US" altLang="ja-JP" sz="2000" b="1">
                <a:ea typeface="ＭＳ Ｐゴシック" panose="020B0600070205080204" pitchFamily="34" charset="-128"/>
              </a:rPr>
              <a:t>90s)</a:t>
            </a:r>
            <a:r>
              <a:rPr lang="en-US" altLang="ja-JP" sz="1800">
                <a:ea typeface="ＭＳ Ｐゴシック" panose="020B0600070205080204" pitchFamily="34" charset="-128"/>
              </a:rPr>
              <a:t> </a:t>
            </a:r>
          </a:p>
          <a:p>
            <a:pPr lvl="1">
              <a:lnSpc>
                <a:spcPct val="90000"/>
              </a:lnSpc>
            </a:pPr>
            <a:r>
              <a:rPr lang="en-US" altLang="en-US" sz="2400">
                <a:ea typeface="ＭＳ Ｐゴシック" panose="020B0600070205080204" pitchFamily="34" charset="-128"/>
              </a:rPr>
              <a:t>Then came the web and search engines and everything changed</a:t>
            </a:r>
          </a:p>
          <a:p>
            <a:pPr lvl="1">
              <a:lnSpc>
                <a:spcPct val="90000"/>
              </a:lnSpc>
            </a:pPr>
            <a:r>
              <a:rPr lang="en-US" altLang="en-US" sz="2400">
                <a:ea typeface="ＭＳ Ｐゴシック" panose="020B0600070205080204" pitchFamily="34" charset="-128"/>
                <a:hlinkClick r:id="rId3"/>
              </a:rPr>
              <a:t>More History</a:t>
            </a:r>
            <a:endParaRPr lang="en-US" altLang="en-US" sz="2400">
              <a:ea typeface="ＭＳ Ｐゴシック" panose="020B0600070205080204"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A515-AE1F-6B6E-664B-EF37C771A47F}"/>
              </a:ext>
            </a:extLst>
          </p:cNvPr>
          <p:cNvSpPr>
            <a:spLocks noGrp="1"/>
          </p:cNvSpPr>
          <p:nvPr>
            <p:ph type="title"/>
          </p:nvPr>
        </p:nvSpPr>
        <p:spPr/>
        <p:txBody>
          <a:bodyPr/>
          <a:lstStyle/>
          <a:p>
            <a:r>
              <a:rPr lang="en-US" dirty="0"/>
              <a:t>Search engines</a:t>
            </a:r>
          </a:p>
        </p:txBody>
      </p:sp>
      <p:sp>
        <p:nvSpPr>
          <p:cNvPr id="3" name="Content Placeholder 2">
            <a:extLst>
              <a:ext uri="{FF2B5EF4-FFF2-40B4-BE49-F238E27FC236}">
                <a16:creationId xmlns:a16="http://schemas.microsoft.com/office/drawing/2014/main" id="{6A8F815D-B410-0055-D12D-5CD090751DB6}"/>
              </a:ext>
            </a:extLst>
          </p:cNvPr>
          <p:cNvSpPr>
            <a:spLocks noGrp="1"/>
          </p:cNvSpPr>
          <p:nvPr>
            <p:ph idx="1"/>
          </p:nvPr>
        </p:nvSpPr>
        <p:spPr/>
        <p:txBody>
          <a:bodyPr/>
          <a:lstStyle/>
          <a:p>
            <a:r>
              <a:rPr lang="en-US" dirty="0"/>
              <a:t>Give us information we need (want)</a:t>
            </a:r>
          </a:p>
          <a:p>
            <a:r>
              <a:rPr lang="en-US" dirty="0"/>
              <a:t>Control our lives</a:t>
            </a:r>
          </a:p>
          <a:p>
            <a:pPr lvl="1"/>
            <a:r>
              <a:rPr lang="en-US" dirty="0"/>
              <a:t>What/why we buy</a:t>
            </a:r>
          </a:p>
          <a:p>
            <a:pPr lvl="1"/>
            <a:r>
              <a:rPr lang="en-US" dirty="0"/>
              <a:t>What we read</a:t>
            </a:r>
          </a:p>
          <a:p>
            <a:pPr lvl="1"/>
            <a:r>
              <a:rPr lang="en-US" dirty="0"/>
              <a:t>What we believe</a:t>
            </a:r>
          </a:p>
          <a:p>
            <a:r>
              <a:rPr lang="en-US" dirty="0"/>
              <a:t>How do they do that?</a:t>
            </a:r>
          </a:p>
          <a:p>
            <a:r>
              <a:rPr lang="en-US"/>
              <a:t>Are </a:t>
            </a:r>
            <a:r>
              <a:rPr lang="en-US" dirty="0"/>
              <a:t>they fair/responsible/ethical?</a:t>
            </a:r>
          </a:p>
        </p:txBody>
      </p:sp>
    </p:spTree>
    <p:extLst>
      <p:ext uri="{BB962C8B-B14F-4D97-AF65-F5344CB8AC3E}">
        <p14:creationId xmlns:p14="http://schemas.microsoft.com/office/powerpoint/2010/main" val="1508840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D67C0A72-7E31-1F32-9A85-F863328C70B7}"/>
              </a:ext>
            </a:extLst>
          </p:cNvPr>
          <p:cNvSpPr>
            <a:spLocks noGrp="1" noChangeArrowheads="1"/>
          </p:cNvSpPr>
          <p:nvPr>
            <p:ph type="title"/>
          </p:nvPr>
        </p:nvSpPr>
        <p:spPr>
          <a:xfrm>
            <a:off x="533400" y="381000"/>
            <a:ext cx="7772400" cy="1143000"/>
          </a:xfrm>
        </p:spPr>
        <p:txBody>
          <a:bodyPr/>
          <a:lstStyle/>
          <a:p>
            <a:r>
              <a:rPr lang="en-US" altLang="en-US" sz="3500" b="1">
                <a:solidFill>
                  <a:srgbClr val="FF0000"/>
                </a:solidFill>
                <a:ea typeface="ＭＳ Ｐゴシック" panose="020B0600070205080204" pitchFamily="34" charset="-128"/>
              </a:rPr>
              <a:t>Vannevar  Bush - Memex - 1945</a:t>
            </a:r>
            <a:endParaRPr lang="en-US" altLang="en-US" sz="3500">
              <a:solidFill>
                <a:srgbClr val="FF0000"/>
              </a:solidFill>
              <a:ea typeface="ＭＳ Ｐゴシック" panose="020B0600070205080204" pitchFamily="34" charset="-128"/>
            </a:endParaRPr>
          </a:p>
        </p:txBody>
      </p:sp>
      <p:sp>
        <p:nvSpPr>
          <p:cNvPr id="67586" name="Rectangle 3">
            <a:extLst>
              <a:ext uri="{FF2B5EF4-FFF2-40B4-BE49-F238E27FC236}">
                <a16:creationId xmlns:a16="http://schemas.microsoft.com/office/drawing/2014/main" id="{25D5ABD8-7D42-BBAA-2238-68681F5955D1}"/>
              </a:ext>
            </a:extLst>
          </p:cNvPr>
          <p:cNvSpPr>
            <a:spLocks noGrp="1" noChangeArrowheads="1"/>
          </p:cNvSpPr>
          <p:nvPr>
            <p:ph type="body" sz="half" idx="1"/>
          </p:nvPr>
        </p:nvSpPr>
        <p:spPr>
          <a:xfrm>
            <a:off x="762000" y="1447800"/>
            <a:ext cx="6877050" cy="3103563"/>
          </a:xfrm>
        </p:spPr>
        <p:txBody>
          <a:bodyPr/>
          <a:lstStyle/>
          <a:p>
            <a:pPr>
              <a:buFontTx/>
              <a:buNone/>
            </a:pPr>
            <a:r>
              <a:rPr lang="en-US" altLang="en-US" sz="1800">
                <a:solidFill>
                  <a:srgbClr val="000000"/>
                </a:solidFill>
                <a:latin typeface="Georgia" panose="02040502050405020303" pitchFamily="18" charset="0"/>
                <a:ea typeface="ＭＳ Ｐゴシック" panose="020B0600070205080204" pitchFamily="34" charset="-128"/>
              </a:rPr>
              <a:t>"A memex is a device in which an individual stores all his books, records, and communications, and which is mechanized so that it may be consulted with exceeding speed and flexibility. It is an enlarged intimate supplement to his memory.</a:t>
            </a:r>
            <a:r>
              <a:rPr lang="ja-JP" altLang="en-US" sz="1800">
                <a:solidFill>
                  <a:srgbClr val="000000"/>
                </a:solidFill>
                <a:latin typeface="Georgia" panose="02040502050405020303" pitchFamily="18" charset="0"/>
                <a:ea typeface="ＭＳ Ｐゴシック" panose="020B0600070205080204" pitchFamily="34" charset="-128"/>
              </a:rPr>
              <a:t>”</a:t>
            </a:r>
            <a:r>
              <a:rPr lang="en-US" altLang="ja-JP" sz="1800">
                <a:solidFill>
                  <a:srgbClr val="000000"/>
                </a:solidFill>
                <a:latin typeface="Georgia" panose="02040502050405020303" pitchFamily="18" charset="0"/>
                <a:ea typeface="ＭＳ Ｐゴシック" panose="020B0600070205080204" pitchFamily="34" charset="-128"/>
              </a:rPr>
              <a:t> </a:t>
            </a:r>
          </a:p>
          <a:p>
            <a:pPr>
              <a:buFontTx/>
              <a:buNone/>
            </a:pPr>
            <a:r>
              <a:rPr lang="en-US" altLang="en-US" sz="1800">
                <a:ea typeface="ＭＳ Ｐゴシック" panose="020B0600070205080204" pitchFamily="34" charset="-128"/>
              </a:rPr>
              <a:t>Bush seems to understand that computers won</a:t>
            </a:r>
            <a:r>
              <a:rPr lang="ja-JP" altLang="en-US" sz="1800">
                <a:ea typeface="ＭＳ Ｐゴシック" panose="020B0600070205080204" pitchFamily="34" charset="-128"/>
              </a:rPr>
              <a:t>’</a:t>
            </a:r>
            <a:r>
              <a:rPr lang="en-US" altLang="ja-JP" sz="1800">
                <a:ea typeface="ＭＳ Ｐゴシック" panose="020B0600070205080204" pitchFamily="34" charset="-128"/>
              </a:rPr>
              <a:t>t just store information as a product; they will transform the process people follow to produce and use information.</a:t>
            </a:r>
          </a:p>
          <a:p>
            <a:pPr>
              <a:buFontTx/>
              <a:buNone/>
            </a:pPr>
            <a:endParaRPr lang="en-US" altLang="en-US" sz="1800">
              <a:ea typeface="ＭＳ Ｐゴシック" panose="020B0600070205080204" pitchFamily="34" charset="-128"/>
            </a:endParaRPr>
          </a:p>
        </p:txBody>
      </p:sp>
      <p:pic>
        <p:nvPicPr>
          <p:cNvPr id="67587" name="Picture 4">
            <a:extLst>
              <a:ext uri="{FF2B5EF4-FFF2-40B4-BE49-F238E27FC236}">
                <a16:creationId xmlns:a16="http://schemas.microsoft.com/office/drawing/2014/main" id="{62B4F631-E2F3-B502-2920-551AB6502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74" t="19942" r="54430" b="40752"/>
          <a:stretch>
            <a:fillRect/>
          </a:stretch>
        </p:blipFill>
        <p:spPr bwMode="auto">
          <a:xfrm>
            <a:off x="4510088" y="3505200"/>
            <a:ext cx="4633912"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bush">
            <a:extLst>
              <a:ext uri="{FF2B5EF4-FFF2-40B4-BE49-F238E27FC236}">
                <a16:creationId xmlns:a16="http://schemas.microsoft.com/office/drawing/2014/main" id="{76AD2B24-2D30-48C5-D7EE-5AEC3ABF27D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752600" y="4191000"/>
            <a:ext cx="2278063" cy="2403475"/>
          </a:xfrm>
        </p:spPr>
      </p:pic>
      <p:sp>
        <p:nvSpPr>
          <p:cNvPr id="67589" name="Text Box 6">
            <a:extLst>
              <a:ext uri="{FF2B5EF4-FFF2-40B4-BE49-F238E27FC236}">
                <a16:creationId xmlns:a16="http://schemas.microsoft.com/office/drawing/2014/main" id="{83160DA8-BE33-7683-C741-853D84D69E9D}"/>
              </a:ext>
            </a:extLst>
          </p:cNvPr>
          <p:cNvSpPr txBox="1">
            <a:spLocks noChangeArrowheads="1"/>
          </p:cNvSpPr>
          <p:nvPr/>
        </p:nvSpPr>
        <p:spPr bwMode="auto">
          <a:xfrm>
            <a:off x="1203325" y="142875"/>
            <a:ext cx="3868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2800" b="1" u="sng">
                <a:solidFill>
                  <a:schemeClr val="accent2"/>
                </a:solidFill>
              </a:rPr>
              <a:t>Early ideas of IR-search</a:t>
            </a:r>
            <a:endParaRPr lang="en-US" altLang="en-US" sz="2400" b="1">
              <a:solidFill>
                <a:schemeClr val="accen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2D0E378-4FB2-CF81-AB12-D87C5AF9FAC6}"/>
              </a:ext>
            </a:extLst>
          </p:cNvPr>
          <p:cNvSpPr>
            <a:spLocks noGrp="1" noChangeArrowheads="1"/>
          </p:cNvSpPr>
          <p:nvPr>
            <p:ph type="title"/>
          </p:nvPr>
        </p:nvSpPr>
        <p:spPr/>
        <p:txBody>
          <a:bodyPr/>
          <a:lstStyle/>
          <a:p>
            <a:r>
              <a:rPr lang="en-GB" altLang="en-US">
                <a:ea typeface="ＭＳ Ｐゴシック" panose="020B0600070205080204" pitchFamily="34" charset="-128"/>
                <a:hlinkClick r:id="rId2"/>
              </a:rPr>
              <a:t>Bush 1945 – As We May Think</a:t>
            </a:r>
            <a:endParaRPr lang="en-GB" altLang="en-US">
              <a:ea typeface="ＭＳ Ｐゴシック" panose="020B0600070205080204" pitchFamily="34" charset="-128"/>
            </a:endParaRPr>
          </a:p>
        </p:txBody>
      </p:sp>
      <p:sp>
        <p:nvSpPr>
          <p:cNvPr id="69634" name="Rectangle 6">
            <a:extLst>
              <a:ext uri="{FF2B5EF4-FFF2-40B4-BE49-F238E27FC236}">
                <a16:creationId xmlns:a16="http://schemas.microsoft.com/office/drawing/2014/main" id="{FB6AC331-E62B-49D8-0FC4-AE398927DB16}"/>
              </a:ext>
            </a:extLst>
          </p:cNvPr>
          <p:cNvSpPr>
            <a:spLocks noGrp="1" noChangeArrowheads="1"/>
          </p:cNvSpPr>
          <p:nvPr>
            <p:ph type="body" sz="half" idx="1"/>
          </p:nvPr>
        </p:nvSpPr>
        <p:spPr/>
        <p:txBody>
          <a:bodyPr/>
          <a:lstStyle/>
          <a:p>
            <a:pPr marL="533400" indent="-533400">
              <a:buFontTx/>
              <a:buNone/>
            </a:pPr>
            <a:r>
              <a:rPr lang="en-GB" altLang="en-US" sz="2800">
                <a:ea typeface="ＭＳ Ｐゴシック" panose="020B0600070205080204" pitchFamily="34" charset="-128"/>
              </a:rPr>
              <a:t>The </a:t>
            </a:r>
            <a:r>
              <a:rPr lang="en-GB" altLang="en-US" sz="2800" u="sng">
                <a:ea typeface="ＭＳ Ｐゴシック" panose="020B0600070205080204" pitchFamily="34" charset="-128"/>
              </a:rPr>
              <a:t>memex</a:t>
            </a:r>
            <a:r>
              <a:rPr lang="en-GB" altLang="en-US" sz="2800">
                <a:ea typeface="ＭＳ Ｐゴシック" panose="020B0600070205080204" pitchFamily="34" charset="-128"/>
              </a:rPr>
              <a:t> is a desktop</a:t>
            </a:r>
          </a:p>
          <a:p>
            <a:pPr marL="533400" indent="-533400">
              <a:buFontTx/>
              <a:buNone/>
            </a:pPr>
            <a:r>
              <a:rPr lang="en-GB" altLang="en-US" sz="2800">
                <a:ea typeface="ＭＳ Ｐゴシック" panose="020B0600070205080204" pitchFamily="34" charset="-128"/>
              </a:rPr>
              <a:t>machine, consisting of:</a:t>
            </a:r>
            <a:endParaRPr lang="en-GB" altLang="en-US" sz="2400">
              <a:ea typeface="ＭＳ Ｐゴシック" panose="020B0600070205080204" pitchFamily="34" charset="-128"/>
            </a:endParaRPr>
          </a:p>
          <a:p>
            <a:pPr marL="533400" indent="-533400">
              <a:buFontTx/>
              <a:buAutoNum type="arabicParenR"/>
            </a:pPr>
            <a:r>
              <a:rPr lang="en-GB" altLang="en-US" sz="2400">
                <a:ea typeface="ＭＳ Ｐゴシック" panose="020B0600070205080204" pitchFamily="34" charset="-128"/>
              </a:rPr>
              <a:t>A user interface.</a:t>
            </a:r>
          </a:p>
          <a:p>
            <a:pPr marL="533400" indent="-533400">
              <a:buFontTx/>
              <a:buAutoNum type="arabicParenR"/>
            </a:pPr>
            <a:r>
              <a:rPr lang="en-GB" altLang="en-US" sz="2400">
                <a:ea typeface="ＭＳ Ｐゴシック" panose="020B0600070205080204" pitchFamily="34" charset="-128"/>
              </a:rPr>
              <a:t>A repository of documents.</a:t>
            </a:r>
          </a:p>
          <a:p>
            <a:pPr marL="533400" indent="-533400">
              <a:buFontTx/>
              <a:buAutoNum type="arabicParenR"/>
            </a:pPr>
            <a:r>
              <a:rPr lang="en-GB" altLang="en-US" sz="2400">
                <a:ea typeface="ＭＳ Ｐゴシック" panose="020B0600070205080204" pitchFamily="34" charset="-128"/>
              </a:rPr>
              <a:t>A search engine.</a:t>
            </a:r>
          </a:p>
          <a:p>
            <a:pPr marL="533400" indent="-533400">
              <a:buFontTx/>
              <a:buAutoNum type="arabicParenR"/>
            </a:pPr>
            <a:r>
              <a:rPr lang="en-GB" altLang="en-US" sz="2400">
                <a:ea typeface="ＭＳ Ｐゴシック" panose="020B0600070205080204" pitchFamily="34" charset="-128"/>
              </a:rPr>
              <a:t>A linking mechanism.</a:t>
            </a:r>
          </a:p>
          <a:p>
            <a:pPr marL="533400" indent="-533400">
              <a:buFontTx/>
              <a:buAutoNum type="arabicParenR"/>
            </a:pPr>
            <a:r>
              <a:rPr lang="en-GB" altLang="en-US" sz="2400">
                <a:ea typeface="ＭＳ Ｐゴシック" panose="020B0600070205080204" pitchFamily="34" charset="-128"/>
              </a:rPr>
              <a:t>Memex II can learn from its experience.</a:t>
            </a:r>
          </a:p>
          <a:p>
            <a:pPr marL="533400" indent="-533400"/>
            <a:endParaRPr lang="en-GB" altLang="en-US" sz="2400">
              <a:ea typeface="ＭＳ Ｐゴシック" panose="020B0600070205080204" pitchFamily="34" charset="-128"/>
            </a:endParaRPr>
          </a:p>
        </p:txBody>
      </p:sp>
      <p:pic>
        <p:nvPicPr>
          <p:cNvPr id="69635" name="Picture 8" descr="memex">
            <a:extLst>
              <a:ext uri="{FF2B5EF4-FFF2-40B4-BE49-F238E27FC236}">
                <a16:creationId xmlns:a16="http://schemas.microsoft.com/office/drawing/2014/main" id="{76BCA217-1059-8CDE-98DD-6436E01E87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3810000" cy="2638425"/>
          </a:xfrm>
        </p:spPr>
      </p:pic>
      <p:pic>
        <p:nvPicPr>
          <p:cNvPr id="69636" name="Picture 5" descr="bush">
            <a:extLst>
              <a:ext uri="{FF2B5EF4-FFF2-40B4-BE49-F238E27FC236}">
                <a16:creationId xmlns:a16="http://schemas.microsoft.com/office/drawing/2014/main" id="{0197B06D-024A-7998-B041-ED22FF429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454525"/>
            <a:ext cx="22780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58CB0643-7161-DFF2-6365-AB5CFB3C2A25}"/>
              </a:ext>
            </a:extLst>
          </p:cNvPr>
          <p:cNvSpPr>
            <a:spLocks noGrp="1" noChangeArrowheads="1"/>
          </p:cNvSpPr>
          <p:nvPr>
            <p:ph type="title"/>
          </p:nvPr>
        </p:nvSpPr>
        <p:spPr>
          <a:xfrm>
            <a:off x="684213" y="404813"/>
            <a:ext cx="7772400" cy="863600"/>
          </a:xfrm>
        </p:spPr>
        <p:txBody>
          <a:bodyPr/>
          <a:lstStyle/>
          <a:p>
            <a:r>
              <a:rPr lang="en-GB" altLang="en-US">
                <a:ea typeface="ＭＳ Ｐゴシック" panose="020B0600070205080204" pitchFamily="34" charset="-128"/>
              </a:rPr>
              <a:t>Quotes from As We May Think</a:t>
            </a:r>
          </a:p>
        </p:txBody>
      </p:sp>
      <p:sp>
        <p:nvSpPr>
          <p:cNvPr id="70658" name="Rectangle 3">
            <a:extLst>
              <a:ext uri="{FF2B5EF4-FFF2-40B4-BE49-F238E27FC236}">
                <a16:creationId xmlns:a16="http://schemas.microsoft.com/office/drawing/2014/main" id="{AA9185D8-9001-2FDF-80AA-8216E865A70C}"/>
              </a:ext>
            </a:extLst>
          </p:cNvPr>
          <p:cNvSpPr>
            <a:spLocks noChangeArrowheads="1"/>
          </p:cNvSpPr>
          <p:nvPr/>
        </p:nvSpPr>
        <p:spPr bwMode="auto">
          <a:xfrm>
            <a:off x="395288" y="1700213"/>
            <a:ext cx="795655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lg"/>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GB" altLang="en-US" sz="2000"/>
              <a:t>“The human mind … operates by association. With one item in its  grasp, it snaps instantly to the next that is suggested by the association  of thoughts, in accordance with some intricate web of trails carried by  the cells of the brain. … trails that are not frequently followed are prone to fade …. Yet the speed of action, the intricacy of trails, … is awe-inspiring beyond all else in nature.”</a:t>
            </a:r>
          </a:p>
          <a:p>
            <a:pPr>
              <a:spcBef>
                <a:spcPct val="0"/>
              </a:spcBef>
              <a:buClrTx/>
              <a:buFontTx/>
              <a:buNone/>
            </a:pPr>
            <a:r>
              <a:rPr lang="en-GB" altLang="en-US" sz="2400"/>
              <a:t>“</a:t>
            </a:r>
            <a:r>
              <a:rPr lang="en-GB" altLang="en-US" sz="2000"/>
              <a:t>A </a:t>
            </a:r>
            <a:r>
              <a:rPr lang="en-GB" altLang="en-US" sz="2000" b="1"/>
              <a:t>memex</a:t>
            </a:r>
            <a:r>
              <a:rPr lang="en-GB" altLang="en-US" sz="2000"/>
              <a:t> is a device in which an individual stores all his books, records, and communications, and which is mechanized so that it may be consulted with exceeding speed and flexibility. It is an enlarged intimate supplement to his memory.”</a:t>
            </a:r>
          </a:p>
          <a:p>
            <a:pPr>
              <a:spcBef>
                <a:spcPct val="0"/>
              </a:spcBef>
              <a:buClrTx/>
              <a:buFontTx/>
              <a:buNone/>
            </a:pPr>
            <a:r>
              <a:rPr lang="en-GB" altLang="en-US" sz="2400"/>
              <a:t>“</a:t>
            </a:r>
            <a:r>
              <a:rPr lang="en-GB" altLang="en-US" sz="2000"/>
              <a:t>There is a new profession of trail blazers, those who find delight in the task of establishing useful trails through the enormous mass of the common record.”</a:t>
            </a:r>
          </a:p>
          <a:p>
            <a:pPr>
              <a:spcBef>
                <a:spcPct val="0"/>
              </a:spcBef>
              <a:buClrTx/>
              <a:buFontTx/>
              <a:buNone/>
            </a:pPr>
            <a:endParaRPr lang="en-GB" altLang="en-US"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5B012D6-9B70-6D8C-35BB-30950730AED6}"/>
              </a:ext>
            </a:extLst>
          </p:cNvPr>
          <p:cNvSpPr>
            <a:spLocks noGrp="1" noChangeArrowheads="1"/>
          </p:cNvSpPr>
          <p:nvPr>
            <p:ph type="title"/>
          </p:nvPr>
        </p:nvSpPr>
        <p:spPr/>
        <p:txBody>
          <a:bodyPr/>
          <a:lstStyle/>
          <a:p>
            <a:r>
              <a:rPr lang="en-GB" altLang="en-US">
                <a:ea typeface="ＭＳ Ｐゴシック" panose="020B0600070205080204" pitchFamily="34" charset="-128"/>
                <a:hlinkClick r:id="rId2"/>
              </a:rPr>
              <a:t>Nelson</a:t>
            </a:r>
            <a:r>
              <a:rPr lang="en-GB" altLang="en-US">
                <a:ea typeface="ＭＳ Ｐゴシック" panose="020B0600070205080204" pitchFamily="34" charset="-128"/>
              </a:rPr>
              <a:t>’s Hypertext</a:t>
            </a:r>
          </a:p>
        </p:txBody>
      </p:sp>
      <p:sp>
        <p:nvSpPr>
          <p:cNvPr id="72706" name="Rectangle 4">
            <a:extLst>
              <a:ext uri="{FF2B5EF4-FFF2-40B4-BE49-F238E27FC236}">
                <a16:creationId xmlns:a16="http://schemas.microsoft.com/office/drawing/2014/main" id="{8CD7C214-E93E-5448-55D3-325DED72ABD1}"/>
              </a:ext>
            </a:extLst>
          </p:cNvPr>
          <p:cNvSpPr>
            <a:spLocks noGrp="1" noChangeArrowheads="1"/>
          </p:cNvSpPr>
          <p:nvPr>
            <p:ph type="body" sz="half" idx="1"/>
          </p:nvPr>
        </p:nvSpPr>
        <p:spPr>
          <a:xfrm>
            <a:off x="323850" y="1628775"/>
            <a:ext cx="4038600" cy="4525963"/>
          </a:xfrm>
        </p:spPr>
        <p:txBody>
          <a:bodyPr/>
          <a:lstStyle/>
          <a:p>
            <a:pPr>
              <a:lnSpc>
                <a:spcPct val="90000"/>
              </a:lnSpc>
            </a:pPr>
            <a:r>
              <a:rPr lang="en-GB" altLang="en-US" sz="2800">
                <a:ea typeface="ＭＳ Ｐゴシック" panose="020B0600070205080204" pitchFamily="34" charset="-128"/>
              </a:rPr>
              <a:t>A universal hypertext.</a:t>
            </a:r>
          </a:p>
          <a:p>
            <a:pPr>
              <a:lnSpc>
                <a:spcPct val="90000"/>
              </a:lnSpc>
            </a:pPr>
            <a:r>
              <a:rPr lang="en-GB" altLang="en-US" sz="2800">
                <a:ea typeface="ＭＳ Ｐゴシック" panose="020B0600070205080204" pitchFamily="34" charset="-128"/>
              </a:rPr>
              <a:t>Xanadu is a distributed network of documents (1960’s).</a:t>
            </a:r>
          </a:p>
          <a:p>
            <a:pPr>
              <a:lnSpc>
                <a:spcPct val="90000"/>
              </a:lnSpc>
            </a:pPr>
            <a:r>
              <a:rPr lang="en-GB" altLang="en-US" sz="2800">
                <a:ea typeface="ＭＳ Ｐゴシック" panose="020B0600070205080204" pitchFamily="34" charset="-128"/>
              </a:rPr>
              <a:t>User interface - transpointing windows.</a:t>
            </a:r>
          </a:p>
          <a:p>
            <a:pPr>
              <a:lnSpc>
                <a:spcPct val="90000"/>
              </a:lnSpc>
            </a:pPr>
            <a:r>
              <a:rPr lang="en-GB" altLang="en-US" sz="2800">
                <a:ea typeface="ＭＳ Ｐゴシック" panose="020B0600070205080204" pitchFamily="34" charset="-128"/>
              </a:rPr>
              <a:t>Elaborate copyright mechansim.</a:t>
            </a:r>
          </a:p>
          <a:p>
            <a:pPr>
              <a:lnSpc>
                <a:spcPct val="90000"/>
              </a:lnSpc>
            </a:pPr>
            <a:r>
              <a:rPr lang="en-GB" altLang="en-US" sz="2800">
                <a:ea typeface="ＭＳ Ｐゴシック" panose="020B0600070205080204" pitchFamily="34" charset="-128"/>
              </a:rPr>
              <a:t>Superceded by WWW</a:t>
            </a:r>
          </a:p>
        </p:txBody>
      </p:sp>
      <p:pic>
        <p:nvPicPr>
          <p:cNvPr id="72707" name="Picture 6" descr="neslon_xanadu">
            <a:extLst>
              <a:ext uri="{FF2B5EF4-FFF2-40B4-BE49-F238E27FC236}">
                <a16:creationId xmlns:a16="http://schemas.microsoft.com/office/drawing/2014/main" id="{96590CF8-E16E-BC63-0463-C9963FA1739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581275"/>
            <a:ext cx="4038600" cy="25622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17F3CD53-F973-F979-B1D2-1557E97FCA28}"/>
              </a:ext>
            </a:extLst>
          </p:cNvPr>
          <p:cNvSpPr>
            <a:spLocks noGrp="1" noChangeArrowheads="1"/>
          </p:cNvSpPr>
          <p:nvPr>
            <p:ph type="title"/>
          </p:nvPr>
        </p:nvSpPr>
        <p:spPr/>
        <p:txBody>
          <a:bodyPr/>
          <a:lstStyle/>
          <a:p>
            <a:r>
              <a:rPr lang="en-GB" altLang="en-US" sz="4000">
                <a:ea typeface="ＭＳ Ｐゴシック" panose="020B0600070205080204" pitchFamily="34" charset="-128"/>
                <a:hlinkClick r:id="rId2"/>
              </a:rPr>
              <a:t>Engelbart</a:t>
            </a:r>
            <a:r>
              <a:rPr lang="en-GB" altLang="en-US" sz="4000">
                <a:ea typeface="ＭＳ Ｐゴシック" panose="020B0600070205080204" pitchFamily="34" charset="-128"/>
              </a:rPr>
              <a:t>’s oNLine System (1968)</a:t>
            </a:r>
          </a:p>
        </p:txBody>
      </p:sp>
      <p:sp>
        <p:nvSpPr>
          <p:cNvPr id="73730" name="Rectangle 3">
            <a:extLst>
              <a:ext uri="{FF2B5EF4-FFF2-40B4-BE49-F238E27FC236}">
                <a16:creationId xmlns:a16="http://schemas.microsoft.com/office/drawing/2014/main" id="{1F5E871D-275F-B8B7-21C6-8F16187338EC}"/>
              </a:ext>
            </a:extLst>
          </p:cNvPr>
          <p:cNvSpPr>
            <a:spLocks noGrp="1" noChangeArrowheads="1"/>
          </p:cNvSpPr>
          <p:nvPr>
            <p:ph type="body" idx="1"/>
          </p:nvPr>
        </p:nvSpPr>
        <p:spPr>
          <a:xfrm>
            <a:off x="685800" y="1320800"/>
            <a:ext cx="7772400" cy="4687888"/>
          </a:xfrm>
        </p:spPr>
        <p:txBody>
          <a:bodyPr/>
          <a:lstStyle/>
          <a:p>
            <a:pPr>
              <a:buFontTx/>
              <a:buNone/>
            </a:pPr>
            <a:r>
              <a:rPr lang="en-GB" altLang="en-US">
                <a:ea typeface="ＭＳ Ｐゴシック" panose="020B0600070205080204" pitchFamily="34" charset="-128"/>
              </a:rPr>
              <a:t>	</a:t>
            </a:r>
          </a:p>
        </p:txBody>
      </p:sp>
      <p:pic>
        <p:nvPicPr>
          <p:cNvPr id="73731" name="Picture 4" descr="engelbart_1968_demo_1_3">
            <a:extLst>
              <a:ext uri="{FF2B5EF4-FFF2-40B4-BE49-F238E27FC236}">
                <a16:creationId xmlns:a16="http://schemas.microsoft.com/office/drawing/2014/main" id="{77D00C2D-0E2F-9F9A-448F-C12138864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35363"/>
            <a:ext cx="256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5">
            <a:extLst>
              <a:ext uri="{FF2B5EF4-FFF2-40B4-BE49-F238E27FC236}">
                <a16:creationId xmlns:a16="http://schemas.microsoft.com/office/drawing/2014/main" id="{58F49BE1-0991-BE61-6FD6-42EB2DA3B87F}"/>
              </a:ext>
            </a:extLst>
          </p:cNvPr>
          <p:cNvSpPr>
            <a:spLocks noChangeArrowheads="1"/>
          </p:cNvSpPr>
          <p:nvPr/>
        </p:nvSpPr>
        <p:spPr bwMode="auto">
          <a:xfrm>
            <a:off x="323850" y="2133600"/>
            <a:ext cx="403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73733" name="Rectangle 6">
            <a:extLst>
              <a:ext uri="{FF2B5EF4-FFF2-40B4-BE49-F238E27FC236}">
                <a16:creationId xmlns:a16="http://schemas.microsoft.com/office/drawing/2014/main" id="{23B6C861-5407-2EFA-E522-CED616ADF486}"/>
              </a:ext>
            </a:extLst>
          </p:cNvPr>
          <p:cNvSpPr>
            <a:spLocks noChangeArrowheads="1"/>
          </p:cNvSpPr>
          <p:nvPr/>
        </p:nvSpPr>
        <p:spPr bwMode="auto">
          <a:xfrm>
            <a:off x="250825" y="1347788"/>
            <a:ext cx="82105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GB" altLang="en-US" sz="2800"/>
              <a:t>First working hypertext system, where documents were linked together (funded by DARPA).</a:t>
            </a:r>
          </a:p>
          <a:p>
            <a:pPr>
              <a:spcBef>
                <a:spcPct val="0"/>
              </a:spcBef>
              <a:buClrTx/>
              <a:buFontTx/>
              <a:buNone/>
            </a:pPr>
            <a:endParaRPr lang="en-GB" altLang="en-US" sz="2800"/>
          </a:p>
          <a:p>
            <a:pPr>
              <a:spcBef>
                <a:spcPct val="0"/>
              </a:spcBef>
              <a:buClrTx/>
              <a:buFontTx/>
              <a:buNone/>
            </a:pPr>
            <a:endParaRPr lang="en-GB" altLang="en-US" sz="2800"/>
          </a:p>
        </p:txBody>
      </p:sp>
      <p:pic>
        <p:nvPicPr>
          <p:cNvPr id="73734" name="Picture 2">
            <a:extLst>
              <a:ext uri="{FF2B5EF4-FFF2-40B4-BE49-F238E27FC236}">
                <a16:creationId xmlns:a16="http://schemas.microsoft.com/office/drawing/2014/main" id="{4514D426-5E05-8FC7-C23D-5FFD77AE4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513" y="2601913"/>
            <a:ext cx="49022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8435B36A-B54C-E723-3C79-29DDFB75B074}"/>
              </a:ext>
            </a:extLst>
          </p:cNvPr>
          <p:cNvSpPr>
            <a:spLocks noGrp="1" noChangeArrowheads="1"/>
          </p:cNvSpPr>
          <p:nvPr>
            <p:ph type="title"/>
          </p:nvPr>
        </p:nvSpPr>
        <p:spPr/>
        <p:txBody>
          <a:bodyPr/>
          <a:lstStyle/>
          <a:p>
            <a:r>
              <a:rPr lang="en-GB" altLang="en-US">
                <a:ea typeface="ＭＳ Ｐゴシック" panose="020B0600070205080204" pitchFamily="34" charset="-128"/>
                <a:hlinkClick r:id="rId2"/>
              </a:rPr>
              <a:t>Tim Berners-Lee’s </a:t>
            </a:r>
            <a:r>
              <a:rPr lang="en-GB" altLang="en-US">
                <a:ea typeface="ＭＳ Ｐゴシック" panose="020B0600070205080204" pitchFamily="34" charset="-128"/>
              </a:rPr>
              <a:t>WWW</a:t>
            </a:r>
          </a:p>
        </p:txBody>
      </p:sp>
      <p:sp>
        <p:nvSpPr>
          <p:cNvPr id="74754" name="Rectangle 4">
            <a:extLst>
              <a:ext uri="{FF2B5EF4-FFF2-40B4-BE49-F238E27FC236}">
                <a16:creationId xmlns:a16="http://schemas.microsoft.com/office/drawing/2014/main" id="{253679B3-92ED-101F-6508-9634E6D3BF56}"/>
              </a:ext>
            </a:extLst>
          </p:cNvPr>
          <p:cNvSpPr>
            <a:spLocks noGrp="1" noChangeArrowheads="1"/>
          </p:cNvSpPr>
          <p:nvPr>
            <p:ph type="body" sz="half" idx="1"/>
          </p:nvPr>
        </p:nvSpPr>
        <p:spPr/>
        <p:txBody>
          <a:bodyPr/>
          <a:lstStyle/>
          <a:p>
            <a:r>
              <a:rPr lang="en-GB" altLang="en-US" sz="2800">
                <a:ea typeface="ＭＳ Ｐゴシック" panose="020B0600070205080204" pitchFamily="34" charset="-128"/>
              </a:rPr>
              <a:t>CERN 1990 - </a:t>
            </a:r>
            <a:r>
              <a:rPr lang="en-GB" altLang="en-US" sz="2800" b="1" i="1">
                <a:ea typeface="ＭＳ Ｐゴシック" panose="020B0600070205080204" pitchFamily="34" charset="-128"/>
              </a:rPr>
              <a:t>First Browser</a:t>
            </a:r>
          </a:p>
          <a:p>
            <a:r>
              <a:rPr lang="en-GB" altLang="en-US" sz="2800">
                <a:ea typeface="ＭＳ Ｐゴシック" panose="020B0600070205080204" pitchFamily="34" charset="-128"/>
              </a:rPr>
              <a:t>Web protocols &amp; languages</a:t>
            </a:r>
          </a:p>
          <a:p>
            <a:pPr lvl="1"/>
            <a:r>
              <a:rPr lang="en-GB" altLang="en-US" sz="2400">
                <a:ea typeface="ＭＳ Ｐゴシック" panose="020B0600070205080204" pitchFamily="34" charset="-128"/>
              </a:rPr>
              <a:t>URL</a:t>
            </a:r>
          </a:p>
          <a:p>
            <a:pPr lvl="1"/>
            <a:r>
              <a:rPr lang="en-GB" altLang="en-US" sz="2400">
                <a:ea typeface="ＭＳ Ｐゴシック" panose="020B0600070205080204" pitchFamily="34" charset="-128"/>
              </a:rPr>
              <a:t>HTTP</a:t>
            </a:r>
          </a:p>
          <a:p>
            <a:pPr lvl="1"/>
            <a:r>
              <a:rPr lang="en-GB" altLang="en-US" sz="2400">
                <a:ea typeface="ＭＳ Ｐゴシック" panose="020B0600070205080204" pitchFamily="34" charset="-128"/>
              </a:rPr>
              <a:t>HTML</a:t>
            </a:r>
          </a:p>
          <a:p>
            <a:r>
              <a:rPr lang="en-GB" altLang="en-US" sz="2800">
                <a:ea typeface="ＭＳ Ｐゴシック" panose="020B0600070205080204" pitchFamily="34" charset="-128"/>
                <a:hlinkClick r:id="rId3"/>
              </a:rPr>
              <a:t>World Wide Web Consortium </a:t>
            </a:r>
            <a:r>
              <a:rPr lang="en-GB" altLang="en-US" sz="2800">
                <a:ea typeface="ＭＳ Ｐゴシック" panose="020B0600070205080204" pitchFamily="34" charset="-128"/>
              </a:rPr>
              <a:t>(W3C) founded in 1994 </a:t>
            </a:r>
          </a:p>
        </p:txBody>
      </p:sp>
      <p:pic>
        <p:nvPicPr>
          <p:cNvPr id="74755" name="Picture 6" descr="first_web_browser_berners_lee_1990">
            <a:extLst>
              <a:ext uri="{FF2B5EF4-FFF2-40B4-BE49-F238E27FC236}">
                <a16:creationId xmlns:a16="http://schemas.microsoft.com/office/drawing/2014/main" id="{4D71CEEA-B83B-09B9-8CB5-D4CE9DDB665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362200"/>
            <a:ext cx="4038600" cy="300037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F9C31CA8-F7D6-AD89-5473-1D6EEF7B426D}"/>
              </a:ext>
            </a:extLst>
          </p:cNvPr>
          <p:cNvSpPr>
            <a:spLocks noGrp="1" noChangeArrowheads="1"/>
          </p:cNvSpPr>
          <p:nvPr>
            <p:ph type="title"/>
          </p:nvPr>
        </p:nvSpPr>
        <p:spPr>
          <a:xfrm>
            <a:off x="685800" y="276225"/>
            <a:ext cx="7772400" cy="1143000"/>
          </a:xfrm>
        </p:spPr>
        <p:txBody>
          <a:bodyPr/>
          <a:lstStyle/>
          <a:p>
            <a:r>
              <a:rPr lang="en-GB" altLang="en-US" sz="4000">
                <a:ea typeface="ＭＳ Ｐゴシック" panose="020B0600070205080204" pitchFamily="34" charset="-128"/>
                <a:hlinkClick r:id="rId2"/>
              </a:rPr>
              <a:t>Mosaic</a:t>
            </a:r>
            <a:r>
              <a:rPr lang="en-GB" altLang="en-US" sz="4000">
                <a:ea typeface="ＭＳ Ｐゴシック" panose="020B0600070205080204" pitchFamily="34" charset="-128"/>
              </a:rPr>
              <a:t> – The Web Browser that </a:t>
            </a:r>
            <a:r>
              <a:rPr lang="en-GB" altLang="en-US" sz="4000">
                <a:ea typeface="ＭＳ Ｐゴシック" panose="020B0600070205080204" pitchFamily="34" charset="-128"/>
                <a:hlinkClick r:id="rId3"/>
              </a:rPr>
              <a:t>changed history </a:t>
            </a:r>
            <a:endParaRPr lang="en-GB" altLang="en-US" sz="4000">
              <a:ea typeface="ＭＳ Ｐゴシック" panose="020B0600070205080204" pitchFamily="34" charset="-128"/>
            </a:endParaRPr>
          </a:p>
        </p:txBody>
      </p:sp>
      <p:sp>
        <p:nvSpPr>
          <p:cNvPr id="75778" name="Rectangle 7">
            <a:extLst>
              <a:ext uri="{FF2B5EF4-FFF2-40B4-BE49-F238E27FC236}">
                <a16:creationId xmlns:a16="http://schemas.microsoft.com/office/drawing/2014/main" id="{1572392D-51F8-1A91-C66C-CFE52B24645B}"/>
              </a:ext>
            </a:extLst>
          </p:cNvPr>
          <p:cNvSpPr>
            <a:spLocks noGrp="1" noChangeArrowheads="1"/>
          </p:cNvSpPr>
          <p:nvPr>
            <p:ph type="body" sz="half" idx="1"/>
          </p:nvPr>
        </p:nvSpPr>
        <p:spPr>
          <a:xfrm>
            <a:off x="228600" y="1447800"/>
            <a:ext cx="4343400" cy="4525963"/>
          </a:xfrm>
        </p:spPr>
        <p:txBody>
          <a:bodyPr/>
          <a:lstStyle/>
          <a:p>
            <a:pPr>
              <a:lnSpc>
                <a:spcPct val="90000"/>
              </a:lnSpc>
            </a:pPr>
            <a:r>
              <a:rPr lang="en-GB" altLang="en-US" sz="2800">
                <a:ea typeface="ＭＳ Ｐゴシック" panose="020B0600070205080204" pitchFamily="34" charset="-128"/>
              </a:rPr>
              <a:t>Released late 1993 – developed by Marc Andreessen</a:t>
            </a:r>
          </a:p>
          <a:p>
            <a:pPr>
              <a:lnSpc>
                <a:spcPct val="90000"/>
              </a:lnSpc>
            </a:pPr>
            <a:r>
              <a:rPr lang="en-GB" altLang="en-US" sz="2800">
                <a:ea typeface="ＭＳ Ｐゴシック" panose="020B0600070205080204" pitchFamily="34" charset="-128"/>
              </a:rPr>
              <a:t>Netscape triggered the boom of WWW throughout the 90’s</a:t>
            </a:r>
          </a:p>
          <a:p>
            <a:pPr>
              <a:lnSpc>
                <a:spcPct val="90000"/>
              </a:lnSpc>
            </a:pPr>
            <a:r>
              <a:rPr lang="en-GB" altLang="en-US" sz="2800">
                <a:ea typeface="ＭＳ Ｐゴシック" panose="020B0600070205080204" pitchFamily="34" charset="-128"/>
              </a:rPr>
              <a:t>Browser wars with Microsoft – IE won (2003 stats: 95.6% - IE, 3.7% NS)</a:t>
            </a:r>
          </a:p>
          <a:p>
            <a:pPr>
              <a:lnSpc>
                <a:spcPct val="90000"/>
              </a:lnSpc>
            </a:pPr>
            <a:r>
              <a:rPr lang="en-GB" altLang="en-US" sz="2800">
                <a:ea typeface="ＭＳ Ｐゴシック" panose="020B0600070205080204" pitchFamily="34" charset="-128"/>
              </a:rPr>
              <a:t>Chrome now dominates</a:t>
            </a:r>
          </a:p>
          <a:p>
            <a:pPr>
              <a:lnSpc>
                <a:spcPct val="90000"/>
              </a:lnSpc>
            </a:pPr>
            <a:r>
              <a:rPr lang="en-GB" altLang="en-US" sz="2800">
                <a:ea typeface="ＭＳ Ｐゴシック" panose="020B0600070205080204" pitchFamily="34" charset="-128"/>
              </a:rPr>
              <a:t>What browsers do you use? </a:t>
            </a:r>
          </a:p>
        </p:txBody>
      </p:sp>
      <p:pic>
        <p:nvPicPr>
          <p:cNvPr id="75779" name="Picture 9" descr="mosaic_1993">
            <a:extLst>
              <a:ext uri="{FF2B5EF4-FFF2-40B4-BE49-F238E27FC236}">
                <a16:creationId xmlns:a16="http://schemas.microsoft.com/office/drawing/2014/main" id="{F3AA0068-B3EE-4DCC-3A1C-4367B1E312D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462088"/>
            <a:ext cx="4038600" cy="3446462"/>
          </a:xfrm>
        </p:spPr>
      </p:pic>
      <p:pic>
        <p:nvPicPr>
          <p:cNvPr id="75780" name="Picture 2">
            <a:extLst>
              <a:ext uri="{FF2B5EF4-FFF2-40B4-BE49-F238E27FC236}">
                <a16:creationId xmlns:a16="http://schemas.microsoft.com/office/drawing/2014/main" id="{0B07BA89-07A3-FBDA-36B8-AE7631E3A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916488"/>
            <a:ext cx="29718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7F0F34-0B04-A243-E8B3-AE57E14C3B87}"/>
              </a:ext>
            </a:extLst>
          </p:cNvPr>
          <p:cNvSpPr>
            <a:spLocks noGrp="1" noChangeArrowheads="1"/>
          </p:cNvSpPr>
          <p:nvPr>
            <p:ph type="title"/>
          </p:nvPr>
        </p:nvSpPr>
        <p:spPr/>
        <p:txBody>
          <a:bodyPr/>
          <a:lstStyle/>
          <a:p>
            <a:r>
              <a:rPr lang="en-GB" altLang="en-US" sz="4000">
                <a:ea typeface="ＭＳ Ｐゴシック" panose="020B0600070205080204" pitchFamily="34" charset="-128"/>
              </a:rPr>
              <a:t>Difference between the internet and the web</a:t>
            </a:r>
          </a:p>
        </p:txBody>
      </p:sp>
      <p:sp>
        <p:nvSpPr>
          <p:cNvPr id="76802" name="Rectangle 3">
            <a:extLst>
              <a:ext uri="{FF2B5EF4-FFF2-40B4-BE49-F238E27FC236}">
                <a16:creationId xmlns:a16="http://schemas.microsoft.com/office/drawing/2014/main" id="{82EF1741-8EE1-46C1-E058-6C784DC03BC2}"/>
              </a:ext>
            </a:extLst>
          </p:cNvPr>
          <p:cNvSpPr>
            <a:spLocks noGrp="1" noChangeArrowheads="1"/>
          </p:cNvSpPr>
          <p:nvPr>
            <p:ph type="body" idx="1"/>
          </p:nvPr>
        </p:nvSpPr>
        <p:spPr/>
        <p:txBody>
          <a:bodyPr/>
          <a:lstStyle/>
          <a:p>
            <a:r>
              <a:rPr lang="en-GB" altLang="en-US">
                <a:ea typeface="ＭＳ Ｐゴシック" panose="020B0600070205080204" pitchFamily="34" charset="-128"/>
                <a:hlinkClick r:id="rId2"/>
              </a:rPr>
              <a:t>Internet</a:t>
            </a:r>
            <a:r>
              <a:rPr lang="en-GB" altLang="en-US">
                <a:ea typeface="ＭＳ Ｐゴシック" panose="020B0600070205080204" pitchFamily="34" charset="-128"/>
              </a:rPr>
              <a:t> – physical computer network infrastructure on which the web is built.</a:t>
            </a:r>
          </a:p>
          <a:p>
            <a:r>
              <a:rPr lang="en-GB" altLang="en-US">
                <a:ea typeface="ＭＳ Ｐゴシック" panose="020B0600070205080204" pitchFamily="34" charset="-128"/>
              </a:rPr>
              <a:t>The World Wide Web (web) is a virtual network defined through the web protocols.</a:t>
            </a:r>
          </a:p>
          <a:p>
            <a:r>
              <a:rPr lang="en-GB" altLang="en-US">
                <a:ea typeface="ＭＳ Ｐゴシック" panose="020B0600070205080204" pitchFamily="34" charset="-128"/>
              </a:rPr>
              <a:t>The internet supports other protocols such as email, ftp and instant messaging.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F2B8140-52C3-7AEA-FA71-88057886016D}"/>
              </a:ext>
            </a:extLst>
          </p:cNvPr>
          <p:cNvSpPr>
            <a:spLocks noGrp="1" noChangeArrowheads="1"/>
          </p:cNvSpPr>
          <p:nvPr>
            <p:ph type="title"/>
          </p:nvPr>
        </p:nvSpPr>
        <p:spPr>
          <a:xfrm>
            <a:off x="666750" y="152400"/>
            <a:ext cx="7772400" cy="1066800"/>
          </a:xfrm>
        </p:spPr>
        <p:txBody>
          <a:bodyPr/>
          <a:lstStyle/>
          <a:p>
            <a:r>
              <a:rPr lang="en-US" altLang="en-US" sz="4000">
                <a:ea typeface="ＭＳ Ｐゴシック" panose="020B0600070205080204" pitchFamily="34" charset="-128"/>
              </a:rPr>
              <a:t>Math/data structures/algorithms used in search engines</a:t>
            </a:r>
          </a:p>
        </p:txBody>
      </p:sp>
      <p:sp>
        <p:nvSpPr>
          <p:cNvPr id="26626" name="Rectangle 3">
            <a:extLst>
              <a:ext uri="{FF2B5EF4-FFF2-40B4-BE49-F238E27FC236}">
                <a16:creationId xmlns:a16="http://schemas.microsoft.com/office/drawing/2014/main" id="{BF322939-D7C1-D44D-9DC9-9CD570559559}"/>
              </a:ext>
            </a:extLst>
          </p:cNvPr>
          <p:cNvSpPr>
            <a:spLocks noGrp="1" noChangeArrowheads="1"/>
          </p:cNvSpPr>
          <p:nvPr>
            <p:ph type="body" idx="1"/>
          </p:nvPr>
        </p:nvSpPr>
        <p:spPr>
          <a:xfrm>
            <a:off x="666750" y="1219200"/>
            <a:ext cx="7772400" cy="4724400"/>
          </a:xfrm>
        </p:spPr>
        <p:txBody>
          <a:bodyPr/>
          <a:lstStyle/>
          <a:p>
            <a:pPr marL="0" indent="0">
              <a:lnSpc>
                <a:spcPct val="90000"/>
              </a:lnSpc>
              <a:buFontTx/>
              <a:buNone/>
              <a:defRPr/>
            </a:pPr>
            <a:r>
              <a:rPr lang="en-US" altLang="en-US" sz="2800" dirty="0"/>
              <a:t>Little theory:</a:t>
            </a:r>
          </a:p>
          <a:p>
            <a:pPr>
              <a:lnSpc>
                <a:spcPct val="90000"/>
              </a:lnSpc>
              <a:defRPr/>
            </a:pPr>
            <a:r>
              <a:rPr lang="en-US" altLang="en-US" sz="2800" dirty="0"/>
              <a:t>lots of heuristics in computer and information science</a:t>
            </a:r>
          </a:p>
          <a:p>
            <a:pPr marL="0" indent="0">
              <a:lnSpc>
                <a:spcPct val="90000"/>
              </a:lnSpc>
              <a:buFontTx/>
              <a:buNone/>
              <a:defRPr/>
            </a:pPr>
            <a:r>
              <a:rPr lang="en-US" altLang="en-US" sz="2800" dirty="0"/>
              <a:t>Math:</a:t>
            </a:r>
          </a:p>
          <a:p>
            <a:pPr>
              <a:lnSpc>
                <a:spcPct val="90000"/>
              </a:lnSpc>
              <a:defRPr/>
            </a:pPr>
            <a:r>
              <a:rPr lang="en-US" altLang="en-US" sz="2800" dirty="0"/>
              <a:t>Set theory</a:t>
            </a:r>
          </a:p>
          <a:p>
            <a:pPr>
              <a:lnSpc>
                <a:spcPct val="90000"/>
              </a:lnSpc>
              <a:defRPr/>
            </a:pPr>
            <a:r>
              <a:rPr lang="en-US" altLang="en-US" sz="2800" dirty="0"/>
              <a:t>Vector and matrix models</a:t>
            </a:r>
          </a:p>
          <a:p>
            <a:pPr>
              <a:lnSpc>
                <a:spcPct val="90000"/>
              </a:lnSpc>
              <a:defRPr/>
            </a:pPr>
            <a:r>
              <a:rPr lang="en-US" altLang="en-US" sz="2800" dirty="0"/>
              <a:t>Similarity measures</a:t>
            </a:r>
          </a:p>
          <a:p>
            <a:pPr>
              <a:lnSpc>
                <a:spcPct val="90000"/>
              </a:lnSpc>
              <a:defRPr/>
            </a:pPr>
            <a:r>
              <a:rPr lang="en-US" altLang="en-US" sz="2800" dirty="0"/>
              <a:t>Indexing – </a:t>
            </a:r>
            <a:r>
              <a:rPr lang="en-US" altLang="en-US" sz="2800" b="1" i="1" dirty="0"/>
              <a:t>no databases – sometimes NoSQL</a:t>
            </a:r>
          </a:p>
          <a:p>
            <a:pPr>
              <a:lnSpc>
                <a:spcPct val="90000"/>
              </a:lnSpc>
              <a:defRPr/>
            </a:pPr>
            <a:r>
              <a:rPr lang="en-US" altLang="en-US" sz="2800" dirty="0"/>
              <a:t>Graphs</a:t>
            </a:r>
          </a:p>
          <a:p>
            <a:pPr>
              <a:lnSpc>
                <a:spcPct val="90000"/>
              </a:lnSpc>
              <a:defRPr/>
            </a:pPr>
            <a:r>
              <a:rPr lang="en-US" altLang="en-US" sz="2800" dirty="0"/>
              <a:t>Ranking</a:t>
            </a:r>
          </a:p>
          <a:p>
            <a:pPr>
              <a:lnSpc>
                <a:spcPct val="90000"/>
              </a:lnSpc>
              <a:defRPr/>
            </a:pPr>
            <a:r>
              <a:rPr lang="en-US" altLang="en-US" sz="2800" dirty="0"/>
              <a:t>Scaling – Big O – users, documents</a:t>
            </a:r>
          </a:p>
          <a:p>
            <a:pPr marL="0" indent="0">
              <a:lnSpc>
                <a:spcPct val="90000"/>
              </a:lnSpc>
              <a:buFontTx/>
              <a:buNone/>
              <a:defRPr/>
            </a:pPr>
            <a:r>
              <a:rPr lang="en-US" altLang="en-US" sz="2800" dirty="0"/>
              <a:t>Code: Linux – C, C++, Python, Java</a:t>
            </a:r>
          </a:p>
          <a:p>
            <a:pPr>
              <a:lnSpc>
                <a:spcPct val="90000"/>
              </a:lnSpc>
              <a:defRPr/>
            </a:pPr>
            <a:endParaRPr lang="en-US" alt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44C49D3F-9F80-3692-F82F-3E6F9172B865}"/>
              </a:ext>
            </a:extLst>
          </p:cNvPr>
          <p:cNvSpPr>
            <a:spLocks noGrp="1" noChangeArrowheads="1"/>
          </p:cNvSpPr>
          <p:nvPr>
            <p:ph type="title"/>
          </p:nvPr>
        </p:nvSpPr>
        <p:spPr>
          <a:xfrm>
            <a:off x="685800" y="381000"/>
            <a:ext cx="7772400" cy="1143000"/>
          </a:xfrm>
        </p:spPr>
        <p:txBody>
          <a:bodyPr/>
          <a:lstStyle/>
          <a:p>
            <a:pPr eaLnBrk="1" hangingPunct="1"/>
            <a:r>
              <a:rPr lang="en-US" altLang="en-US" sz="3600">
                <a:solidFill>
                  <a:srgbClr val="660066"/>
                </a:solidFill>
                <a:ea typeface="ＭＳ Ｐゴシック" panose="020B0600070205080204" pitchFamily="34" charset="-128"/>
              </a:rPr>
              <a:t>Measuring the Growth or Cost of Work or Hardness of a Problem – Big O</a:t>
            </a:r>
          </a:p>
        </p:txBody>
      </p:sp>
      <p:sp>
        <p:nvSpPr>
          <p:cNvPr id="28675" name="Rectangle 3">
            <a:extLst>
              <a:ext uri="{FF2B5EF4-FFF2-40B4-BE49-F238E27FC236}">
                <a16:creationId xmlns:a16="http://schemas.microsoft.com/office/drawing/2014/main" id="{C361523F-9A8D-63E9-F97C-B1A1095C5454}"/>
              </a:ext>
            </a:extLst>
          </p:cNvPr>
          <p:cNvSpPr>
            <a:spLocks noGrp="1" noChangeArrowheads="1"/>
          </p:cNvSpPr>
          <p:nvPr>
            <p:ph type="body" idx="1"/>
          </p:nvPr>
        </p:nvSpPr>
        <p:spPr>
          <a:xfrm>
            <a:off x="762000" y="1524000"/>
            <a:ext cx="7696200" cy="3733800"/>
          </a:xfrm>
        </p:spPr>
        <p:txBody>
          <a:bodyPr/>
          <a:lstStyle/>
          <a:p>
            <a:pPr eaLnBrk="1" hangingPunct="1"/>
            <a:r>
              <a:rPr lang="en-US" altLang="en-US" sz="2800" b="1">
                <a:ea typeface="ＭＳ Ｐゴシック" panose="020B0600070205080204" pitchFamily="34" charset="-128"/>
              </a:rPr>
              <a:t>While it is possible to measure the work done by an algorithm for a given set of inputs, we need a way to:</a:t>
            </a:r>
          </a:p>
          <a:p>
            <a:pPr eaLnBrk="1" hangingPunct="1"/>
            <a:r>
              <a:rPr lang="en-US" altLang="en-US" sz="2800" b="1">
                <a:ea typeface="ＭＳ Ｐゴシック" panose="020B0600070205080204" pitchFamily="34" charset="-128"/>
              </a:rPr>
              <a:t>Measure the </a:t>
            </a:r>
            <a:r>
              <a:rPr lang="en-US" altLang="en-US" sz="2800" b="1">
                <a:solidFill>
                  <a:srgbClr val="3333FF"/>
                </a:solidFill>
                <a:ea typeface="ＭＳ Ｐゴシック" panose="020B0600070205080204" pitchFamily="34" charset="-128"/>
              </a:rPr>
              <a:t>rate of growth</a:t>
            </a:r>
            <a:r>
              <a:rPr lang="en-US" altLang="en-US" sz="2800" b="1">
                <a:ea typeface="ＭＳ Ｐゴシック" panose="020B0600070205080204" pitchFamily="34" charset="-128"/>
              </a:rPr>
              <a:t> of an algorithm </a:t>
            </a:r>
            <a:r>
              <a:rPr lang="en-US" altLang="en-US" sz="2800" b="1">
                <a:solidFill>
                  <a:srgbClr val="FF0033"/>
                </a:solidFill>
                <a:ea typeface="ＭＳ Ｐゴシック" panose="020B0600070205080204" pitchFamily="34" charset="-128"/>
              </a:rPr>
              <a:t>based upon the size of the input (or output)</a:t>
            </a:r>
          </a:p>
          <a:p>
            <a:pPr lvl="1" eaLnBrk="1" hangingPunct="1"/>
            <a:r>
              <a:rPr lang="en-US" altLang="en-US" sz="2400" b="1">
                <a:solidFill>
                  <a:srgbClr val="FF0033"/>
                </a:solidFill>
                <a:ea typeface="ＭＳ Ｐゴシック" panose="020B0600070205080204" pitchFamily="34" charset="-128"/>
              </a:rPr>
              <a:t>users, documents, hardware</a:t>
            </a:r>
          </a:p>
          <a:p>
            <a:pPr eaLnBrk="1" hangingPunct="1"/>
            <a:r>
              <a:rPr lang="en-US" altLang="en-US" sz="2800" b="1">
                <a:solidFill>
                  <a:srgbClr val="3333FF"/>
                </a:solidFill>
                <a:ea typeface="ＭＳ Ｐゴシック" panose="020B0600070205080204" pitchFamily="34" charset="-128"/>
              </a:rPr>
              <a:t>Compare algorithms</a:t>
            </a:r>
            <a:r>
              <a:rPr lang="en-US" altLang="en-US" sz="2800" b="1">
                <a:ea typeface="ＭＳ Ｐゴシック" panose="020B0600070205080204" pitchFamily="34" charset="-128"/>
              </a:rPr>
              <a:t> to determine which is better for the situation</a:t>
            </a:r>
          </a:p>
          <a:p>
            <a:pPr eaLnBrk="1" hangingPunct="1"/>
            <a:r>
              <a:rPr lang="en-US" altLang="en-US" sz="2800" b="1">
                <a:ea typeface="ＭＳ Ｐゴシック" panose="020B0600070205080204" pitchFamily="34" charset="-128"/>
              </a:rPr>
              <a:t>Compare and analyze for </a:t>
            </a:r>
            <a:r>
              <a:rPr lang="en-US" altLang="en-US" sz="2800" b="1" i="1" u="sng">
                <a:ea typeface="ＭＳ Ｐゴシック" panose="020B0600070205080204" pitchFamily="34" charset="-128"/>
              </a:rPr>
              <a:t>large</a:t>
            </a:r>
            <a:r>
              <a:rPr lang="en-US" altLang="en-US" sz="2800" b="1">
                <a:ea typeface="ＭＳ Ｐゴシック" panose="020B0600070205080204" pitchFamily="34" charset="-128"/>
              </a:rPr>
              <a:t> problems</a:t>
            </a:r>
          </a:p>
          <a:p>
            <a:pPr lvl="1" eaLnBrk="1" hangingPunct="1"/>
            <a:r>
              <a:rPr lang="en-US" altLang="en-US" b="1">
                <a:ea typeface="ＭＳ Ｐゴシック" panose="020B0600070205080204" pitchFamily="34" charset="-128"/>
              </a:rPr>
              <a:t>Examples of large problems?</a:t>
            </a:r>
          </a:p>
          <a:p>
            <a:pPr lvl="1" eaLnBrk="1" hangingPunct="1"/>
            <a:endParaRPr lang="en-US" altLang="en-US" b="1">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559E-44D0-8F0B-AB48-58C6531AEAEB}"/>
              </a:ext>
            </a:extLst>
          </p:cNvPr>
          <p:cNvSpPr>
            <a:spLocks noGrp="1"/>
          </p:cNvSpPr>
          <p:nvPr>
            <p:ph type="title"/>
          </p:nvPr>
        </p:nvSpPr>
        <p:spPr/>
        <p:txBody>
          <a:bodyPr/>
          <a:lstStyle/>
          <a:p>
            <a:r>
              <a:rPr lang="en-US" dirty="0"/>
              <a:t>What are search engines?</a:t>
            </a:r>
          </a:p>
        </p:txBody>
      </p:sp>
      <p:sp>
        <p:nvSpPr>
          <p:cNvPr id="3" name="Content Placeholder 2">
            <a:extLst>
              <a:ext uri="{FF2B5EF4-FFF2-40B4-BE49-F238E27FC236}">
                <a16:creationId xmlns:a16="http://schemas.microsoft.com/office/drawing/2014/main" id="{7C0990DC-4C46-2659-A1CD-CA2198176D70}"/>
              </a:ext>
            </a:extLst>
          </p:cNvPr>
          <p:cNvSpPr>
            <a:spLocks noGrp="1"/>
          </p:cNvSpPr>
          <p:nvPr>
            <p:ph idx="1"/>
          </p:nvPr>
        </p:nvSpPr>
        <p:spPr/>
        <p:txBody>
          <a:bodyPr/>
          <a:lstStyle/>
          <a:p>
            <a:r>
              <a:rPr lang="en-US" dirty="0"/>
              <a:t>Valuable to everyday life!</a:t>
            </a:r>
          </a:p>
          <a:p>
            <a:r>
              <a:rPr lang="en-US" dirty="0"/>
              <a:t>Our portal to the world?</a:t>
            </a:r>
          </a:p>
          <a:p>
            <a:r>
              <a:rPr lang="en-US" dirty="0"/>
              <a:t>Who makes </a:t>
            </a:r>
            <a:r>
              <a:rPr lang="en-US"/>
              <a:t>sure they are honest/fair?</a:t>
            </a:r>
            <a:endParaRPr lang="en-US" dirty="0"/>
          </a:p>
          <a:p>
            <a:r>
              <a:rPr lang="en-US" dirty="0"/>
              <a:t>Where we can find all we need?</a:t>
            </a:r>
          </a:p>
        </p:txBody>
      </p:sp>
    </p:spTree>
    <p:extLst>
      <p:ext uri="{BB962C8B-B14F-4D97-AF65-F5344CB8AC3E}">
        <p14:creationId xmlns:p14="http://schemas.microsoft.com/office/powerpoint/2010/main" val="4214353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F564F013-00BF-7871-93A8-C14E546A8B79}"/>
              </a:ext>
            </a:extLst>
          </p:cNvPr>
          <p:cNvSpPr>
            <a:spLocks noGrp="1" noChangeArrowheads="1"/>
          </p:cNvSpPr>
          <p:nvPr>
            <p:ph type="title"/>
          </p:nvPr>
        </p:nvSpPr>
        <p:spPr/>
        <p:txBody>
          <a:bodyPr/>
          <a:lstStyle/>
          <a:p>
            <a:r>
              <a:rPr lang="en-US" altLang="en-US">
                <a:ea typeface="ＭＳ Ｐゴシック" panose="020B0600070205080204" pitchFamily="34" charset="-128"/>
              </a:rPr>
              <a:t>IR and Search Engines</a:t>
            </a:r>
          </a:p>
        </p:txBody>
      </p:sp>
      <p:sp>
        <p:nvSpPr>
          <p:cNvPr id="328707" name="Rectangle 3">
            <a:extLst>
              <a:ext uri="{FF2B5EF4-FFF2-40B4-BE49-F238E27FC236}">
                <a16:creationId xmlns:a16="http://schemas.microsoft.com/office/drawing/2014/main" id="{B46DFB55-BAA8-F535-3817-849AC44D95C5}"/>
              </a:ext>
            </a:extLst>
          </p:cNvPr>
          <p:cNvSpPr>
            <a:spLocks noGrp="1" noChangeArrowheads="1"/>
          </p:cNvSpPr>
          <p:nvPr>
            <p:ph type="body" idx="1"/>
          </p:nvPr>
        </p:nvSpPr>
        <p:spPr/>
        <p:txBody>
          <a:bodyPr/>
          <a:lstStyle/>
          <a:p>
            <a:r>
              <a:rPr lang="en-US" altLang="en-US">
                <a:ea typeface="ＭＳ Ｐゴシック" panose="020B0600070205080204" pitchFamily="34" charset="-128"/>
              </a:rPr>
              <a:t>Search engines are an IR application.</a:t>
            </a:r>
          </a:p>
          <a:p>
            <a:r>
              <a:rPr lang="en-US" altLang="en-US">
                <a:ea typeface="ＭＳ Ｐゴシック" panose="020B0600070205080204" pitchFamily="34" charset="-128"/>
              </a:rPr>
              <a:t>Search engines have become the most popular IR tools.</a:t>
            </a:r>
          </a:p>
          <a:p>
            <a:r>
              <a:rPr lang="en-US" altLang="en-US">
                <a:ea typeface="ＭＳ Ｐゴシック" panose="020B0600070205080204" pitchFamily="34" charset="-128"/>
              </a:rPr>
              <a:t>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 and Search Engines</a:t>
            </a:r>
          </a:p>
        </p:txBody>
      </p:sp>
      <p:sp>
        <p:nvSpPr>
          <p:cNvPr id="3" name="Content Placeholder 2"/>
          <p:cNvSpPr>
            <a:spLocks noGrp="1"/>
          </p:cNvSpPr>
          <p:nvPr>
            <p:ph idx="1"/>
          </p:nvPr>
        </p:nvSpPr>
        <p:spPr>
          <a:xfrm>
            <a:off x="457200" y="1447800"/>
            <a:ext cx="8229600" cy="4953000"/>
          </a:xfrm>
        </p:spPr>
        <p:txBody>
          <a:bodyPr>
            <a:normAutofit lnSpcReduction="10000"/>
          </a:bodyPr>
          <a:lstStyle/>
          <a:p>
            <a:r>
              <a:rPr lang="en-US" dirty="0"/>
              <a:t>A search engine is the practical application of information retrieval techniques to large scale text collections</a:t>
            </a:r>
          </a:p>
          <a:p>
            <a:r>
              <a:rPr lang="en-US" dirty="0"/>
              <a:t>Web search engines are best-known examples, but many others</a:t>
            </a:r>
          </a:p>
          <a:p>
            <a:pPr lvl="1"/>
            <a:r>
              <a:rPr lang="en-US" i="1" dirty="0"/>
              <a:t>Open source </a:t>
            </a:r>
            <a:r>
              <a:rPr lang="en-US" dirty="0"/>
              <a:t>search engines are important for research and development</a:t>
            </a:r>
          </a:p>
          <a:p>
            <a:pPr lvl="2"/>
            <a:r>
              <a:rPr lang="en-US" dirty="0"/>
              <a:t>e.g., </a:t>
            </a:r>
            <a:r>
              <a:rPr lang="en-US" dirty="0" err="1"/>
              <a:t>Lucene</a:t>
            </a:r>
            <a:r>
              <a:rPr lang="en-US" dirty="0"/>
              <a:t>, Lemur/Indri, </a:t>
            </a:r>
            <a:r>
              <a:rPr lang="en-US" i="1" dirty="0" err="1"/>
              <a:t>Galago</a:t>
            </a:r>
            <a:endParaRPr lang="en-US" i="1" dirty="0"/>
          </a:p>
          <a:p>
            <a:r>
              <a:rPr lang="en-US" dirty="0"/>
              <a:t>Big issues include main IR issues but also some others</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3825"/>
            <a:ext cx="7772400" cy="1143000"/>
          </a:xfrm>
        </p:spPr>
        <p:txBody>
          <a:bodyPr/>
          <a:lstStyle/>
          <a:p>
            <a:r>
              <a:rPr lang="en-US" dirty="0"/>
              <a:t>IR and Search Engines</a:t>
            </a:r>
          </a:p>
        </p:txBody>
      </p:sp>
      <p:sp>
        <p:nvSpPr>
          <p:cNvPr id="9" name="Text Box 5"/>
          <p:cNvSpPr txBox="1">
            <a:spLocks noChangeArrowheads="1"/>
          </p:cNvSpPr>
          <p:nvPr/>
        </p:nvSpPr>
        <p:spPr bwMode="auto">
          <a:xfrm>
            <a:off x="929640" y="2563423"/>
            <a:ext cx="2667000" cy="3232488"/>
          </a:xfrm>
          <a:prstGeom prst="rect">
            <a:avLst/>
          </a:prstGeom>
          <a:noFill/>
          <a:ln w="6350">
            <a:solidFill>
              <a:srgbClr val="000000"/>
            </a:solidFill>
            <a:miter lim="800000"/>
            <a:headEnd/>
            <a:tailEnd/>
          </a:ln>
          <a:effectLst/>
        </p:spPr>
        <p:txBody>
          <a:bodyPr wrap="square">
            <a:spAutoFit/>
          </a:bodyPr>
          <a:lstStyle/>
          <a:p>
            <a:pPr marL="0" marR="0" lvl="0" indent="0" algn="l" defTabSz="914400" rtl="0" eaLnBrk="1" fontAlgn="base" latinLnBrk="0" hangingPunct="1">
              <a:lnSpc>
                <a:spcPct val="65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Relevance</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ea typeface="+mn-ea"/>
                <a:cs typeface="+mn-cs"/>
              </a:rPr>
              <a:t>    </a:t>
            </a:r>
            <a:r>
              <a:rPr kumimoji="0" lang="en-US" sz="2000" b="0" i="1" u="none" strike="noStrike" kern="1200" cap="none" spc="0" normalizeH="0" baseline="0" noProof="0" dirty="0">
                <a:ln>
                  <a:noFill/>
                </a:ln>
                <a:solidFill>
                  <a:srgbClr val="000000"/>
                </a:solidFill>
                <a:effectLst/>
                <a:uLnTx/>
                <a:uFillTx/>
                <a:ea typeface="+mn-ea"/>
                <a:cs typeface="+mn-cs"/>
              </a:rPr>
              <a:t>-Effective ranking </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Evaluation</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ea typeface="+mn-ea"/>
                <a:cs typeface="+mn-cs"/>
              </a:rPr>
              <a:t>    -</a:t>
            </a:r>
            <a:r>
              <a:rPr kumimoji="0" lang="en-US" sz="2000" b="0" i="1" u="none" strike="noStrike" kern="1200" cap="none" spc="0" normalizeH="0" baseline="0" noProof="0" dirty="0">
                <a:ln>
                  <a:noFill/>
                </a:ln>
                <a:solidFill>
                  <a:srgbClr val="000000"/>
                </a:solidFill>
                <a:effectLst/>
                <a:uLnTx/>
                <a:uFillTx/>
                <a:ea typeface="+mn-ea"/>
                <a:cs typeface="+mn-cs"/>
              </a:rPr>
              <a:t>Testing and</a:t>
            </a:r>
            <a:r>
              <a:rPr kumimoji="0" lang="en-US" sz="2000" b="0" i="1" u="none" strike="noStrike" kern="1200" cap="none" spc="0" normalizeH="0" noProof="0" dirty="0">
                <a:ln>
                  <a:noFill/>
                </a:ln>
                <a:solidFill>
                  <a:srgbClr val="000000"/>
                </a:solidFill>
                <a:effectLst/>
                <a:uLnTx/>
                <a:uFillTx/>
                <a:ea typeface="+mn-ea"/>
                <a:cs typeface="+mn-cs"/>
              </a:rPr>
              <a:t> </a:t>
            </a:r>
            <a:r>
              <a:rPr kumimoji="0" lang="en-US" sz="2000" b="0" i="1" u="none" strike="noStrike" kern="1200" cap="none" spc="0" normalizeH="0" baseline="0" noProof="0" dirty="0">
                <a:ln>
                  <a:noFill/>
                </a:ln>
                <a:solidFill>
                  <a:srgbClr val="000000"/>
                </a:solidFill>
                <a:effectLst/>
                <a:uLnTx/>
                <a:uFillTx/>
                <a:ea typeface="+mn-ea"/>
                <a:cs typeface="+mn-cs"/>
              </a:rPr>
              <a:t>measuring</a:t>
            </a:r>
            <a:endParaRPr kumimoji="0" lang="en-US"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Information needs</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a:t>
            </a:r>
            <a:r>
              <a:rPr kumimoji="0" lang="en-US" sz="2000" b="0" i="1" u="none" strike="noStrike" kern="1200" cap="none" spc="0" normalizeH="0" baseline="0" noProof="0" dirty="0">
                <a:ln>
                  <a:noFill/>
                </a:ln>
                <a:solidFill>
                  <a:srgbClr val="000000"/>
                </a:solidFill>
                <a:effectLst/>
                <a:uLnTx/>
                <a:uFillTx/>
                <a:ea typeface="+mn-ea"/>
                <a:cs typeface="+mn-cs"/>
              </a:rPr>
              <a:t>User interaction</a:t>
            </a:r>
            <a:endParaRPr kumimoji="0" lang="en-US"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ea typeface="+mn-ea"/>
              <a:cs typeface="+mn-cs"/>
            </a:endParaRPr>
          </a:p>
        </p:txBody>
      </p:sp>
      <p:sp>
        <p:nvSpPr>
          <p:cNvPr id="10" name="Text Box 6"/>
          <p:cNvSpPr txBox="1">
            <a:spLocks noChangeArrowheads="1"/>
          </p:cNvSpPr>
          <p:nvPr/>
        </p:nvSpPr>
        <p:spPr bwMode="auto">
          <a:xfrm>
            <a:off x="5040630" y="1833818"/>
            <a:ext cx="3429000" cy="4989892"/>
          </a:xfrm>
          <a:prstGeom prst="rect">
            <a:avLst/>
          </a:prstGeom>
          <a:noFill/>
          <a:ln w="6350">
            <a:solidFill>
              <a:srgbClr val="000000"/>
            </a:solidFill>
            <a:miter lim="800000"/>
            <a:headEnd/>
            <a:tailEnd/>
          </a:ln>
          <a:effectLst/>
        </p:spPr>
        <p:txBody>
          <a:bodyPr wrap="square">
            <a:spAutoFit/>
          </a:bodyPr>
          <a:lstStyle/>
          <a:p>
            <a:pPr marL="0" marR="0" lvl="0" indent="0" algn="l" defTabSz="914400" rtl="0" eaLnBrk="1" fontAlgn="base" latinLnBrk="0" hangingPunct="1">
              <a:lnSpc>
                <a:spcPct val="65000"/>
              </a:lnSpc>
              <a:spcBef>
                <a:spcPct val="5000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Performance</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a:t>
            </a:r>
            <a:r>
              <a:rPr kumimoji="0" lang="en-US" sz="2000" b="0" i="1" u="none" strike="noStrike" kern="1200" cap="none" spc="0" normalizeH="0" baseline="0" noProof="0" dirty="0">
                <a:ln>
                  <a:noFill/>
                </a:ln>
                <a:solidFill>
                  <a:srgbClr val="000000"/>
                </a:solidFill>
                <a:effectLst/>
                <a:uLnTx/>
                <a:uFillTx/>
                <a:ea typeface="+mn-ea"/>
                <a:cs typeface="+mn-cs"/>
              </a:rPr>
              <a:t>Efficient search and indexing </a:t>
            </a:r>
            <a:endParaRPr kumimoji="0" lang="en-US"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Incorporating new data</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a:t>
            </a:r>
            <a:r>
              <a:rPr kumimoji="0" lang="en-US" sz="2000" b="0" i="1" u="none" strike="noStrike" kern="1200" cap="none" spc="0" normalizeH="0" baseline="0" noProof="0" dirty="0">
                <a:ln>
                  <a:noFill/>
                </a:ln>
                <a:solidFill>
                  <a:srgbClr val="000000"/>
                </a:solidFill>
                <a:effectLst/>
                <a:uLnTx/>
                <a:uFillTx/>
                <a:ea typeface="+mn-ea"/>
                <a:cs typeface="+mn-cs"/>
              </a:rPr>
              <a:t>Coverage and freshness</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ea typeface="+mn-ea"/>
                <a:cs typeface="+mn-cs"/>
              </a:rPr>
              <a:t>Scalability</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a:t>
            </a:r>
            <a:r>
              <a:rPr kumimoji="0" lang="en-US" sz="2000" b="0" i="1" u="none" strike="noStrike" kern="1200" cap="none" spc="0" normalizeH="0" baseline="0" noProof="0" dirty="0">
                <a:ln>
                  <a:noFill/>
                </a:ln>
                <a:solidFill>
                  <a:srgbClr val="000000"/>
                </a:solidFill>
                <a:effectLst/>
                <a:uLnTx/>
                <a:uFillTx/>
                <a:ea typeface="+mn-ea"/>
                <a:cs typeface="+mn-cs"/>
              </a:rPr>
              <a:t>Growing with data and users</a:t>
            </a:r>
            <a:endParaRPr kumimoji="0" lang="en-US"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Adaptability</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ea typeface="+mn-ea"/>
                <a:cs typeface="+mn-cs"/>
              </a:rPr>
              <a:t>   </a:t>
            </a:r>
            <a:r>
              <a:rPr kumimoji="0" lang="en-US" b="0" i="1" u="none" strike="noStrike" kern="1200" cap="none" spc="0" normalizeH="0" baseline="0" noProof="0" dirty="0">
                <a:ln>
                  <a:noFill/>
                </a:ln>
                <a:solidFill>
                  <a:srgbClr val="000000"/>
                </a:solidFill>
                <a:effectLst/>
                <a:uLnTx/>
                <a:uFillTx/>
                <a:ea typeface="+mn-ea"/>
                <a:cs typeface="+mn-cs"/>
              </a:rPr>
              <a:t>-</a:t>
            </a:r>
            <a:r>
              <a:rPr kumimoji="0" lang="en-US" sz="2000" b="0" i="1" u="none" strike="noStrike" kern="1200" cap="none" spc="0" normalizeH="0" baseline="0" noProof="0" dirty="0">
                <a:ln>
                  <a:noFill/>
                </a:ln>
                <a:solidFill>
                  <a:srgbClr val="000000"/>
                </a:solidFill>
                <a:effectLst/>
                <a:uLnTx/>
                <a:uFillTx/>
                <a:ea typeface="+mn-ea"/>
                <a:cs typeface="+mn-cs"/>
              </a:rPr>
              <a:t>Tuning for applications</a:t>
            </a:r>
            <a:endParaRPr kumimoji="0" lang="en-US"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ea typeface="+mn-ea"/>
                <a:cs typeface="+mn-cs"/>
              </a:rPr>
              <a:t>Specific problems</a:t>
            </a:r>
          </a:p>
          <a:p>
            <a:pPr marL="0" marR="0" lvl="0" indent="0" algn="l" defTabSz="914400" rtl="0" eaLnBrk="1" fontAlgn="base" latinLnBrk="0" hangingPunct="1">
              <a:lnSpc>
                <a:spcPct val="65000"/>
              </a:lnSpc>
              <a:spcBef>
                <a:spcPct val="50000"/>
              </a:spcBef>
              <a:spcAft>
                <a:spcPct val="0"/>
              </a:spcAft>
              <a:buClrTx/>
              <a:buSzTx/>
              <a:buFontTx/>
              <a:buNone/>
              <a:tabLst/>
              <a:defRPr/>
            </a:pPr>
            <a:r>
              <a:rPr kumimoji="0" lang="en-US" b="0" i="1" u="none" strike="noStrike" kern="1200" cap="none" spc="0" normalizeH="0" baseline="0" noProof="0" dirty="0">
                <a:ln>
                  <a:noFill/>
                </a:ln>
                <a:solidFill>
                  <a:srgbClr val="000000"/>
                </a:solidFill>
                <a:effectLst/>
                <a:uLnTx/>
                <a:uFillTx/>
                <a:ea typeface="+mn-ea"/>
                <a:cs typeface="+mn-cs"/>
              </a:rPr>
              <a:t>   </a:t>
            </a:r>
            <a:r>
              <a:rPr kumimoji="0" lang="en-US" sz="2000" b="0" i="1" u="none" strike="noStrike" kern="1200" cap="none" spc="0" normalizeH="0" baseline="0" noProof="0" dirty="0">
                <a:ln>
                  <a:noFill/>
                </a:ln>
                <a:solidFill>
                  <a:srgbClr val="000000"/>
                </a:solidFill>
                <a:effectLst/>
                <a:uLnTx/>
                <a:uFillTx/>
                <a:ea typeface="+mn-ea"/>
                <a:cs typeface="+mn-cs"/>
              </a:rPr>
              <a:t>-e.g. Spam</a:t>
            </a:r>
          </a:p>
          <a:p>
            <a:pPr marL="0" marR="0" lvl="0" indent="0" algn="l" defTabSz="914400" rtl="0" eaLnBrk="1" fontAlgn="base" latinLnBrk="0" hangingPunct="1">
              <a:lnSpc>
                <a:spcPct val="65000"/>
              </a:lnSpc>
              <a:spcBef>
                <a:spcPct val="5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ea typeface="+mn-ea"/>
              <a:cs typeface="+mn-cs"/>
            </a:endParaRPr>
          </a:p>
        </p:txBody>
      </p:sp>
      <p:sp>
        <p:nvSpPr>
          <p:cNvPr id="11" name="AutoShape 7"/>
          <p:cNvSpPr>
            <a:spLocks noChangeArrowheads="1"/>
          </p:cNvSpPr>
          <p:nvPr/>
        </p:nvSpPr>
        <p:spPr bwMode="auto">
          <a:xfrm>
            <a:off x="3810000" y="3352800"/>
            <a:ext cx="976313" cy="485775"/>
          </a:xfrm>
          <a:prstGeom prst="rightArrow">
            <a:avLst>
              <a:gd name="adj1" fmla="val 50000"/>
              <a:gd name="adj2" fmla="val 50245"/>
            </a:avLst>
          </a:prstGeom>
          <a:noFill/>
          <a:ln w="6350" algn="ctr">
            <a:solidFill>
              <a:srgbClr val="000000"/>
            </a:solidFill>
            <a:miter lim="800000"/>
            <a:headEnd/>
            <a:tailEnd/>
          </a:ln>
          <a:effectLst/>
        </p:spPr>
        <p:txBody>
          <a:bodyPr wrap="none" anchor="ctr">
            <a:spAutoFit/>
          </a:bodyPr>
          <a:lstStyle/>
          <a:p>
            <a:pPr marL="0" marR="0" lvl="0" indent="0" algn="l" defTabSz="914400" rtl="0" eaLnBrk="1" fontAlgn="base" latinLnBrk="0" hangingPunct="1">
              <a:lnSpc>
                <a:spcPct val="65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fornian FB" pitchFamily="18" charset="0"/>
              <a:ea typeface="+mn-ea"/>
              <a:cs typeface="+mn-cs"/>
            </a:endParaRPr>
          </a:p>
        </p:txBody>
      </p:sp>
      <p:sp>
        <p:nvSpPr>
          <p:cNvPr id="12" name="Text Box 8"/>
          <p:cNvSpPr txBox="1">
            <a:spLocks noChangeArrowheads="1"/>
          </p:cNvSpPr>
          <p:nvPr/>
        </p:nvSpPr>
        <p:spPr bwMode="auto">
          <a:xfrm>
            <a:off x="906780" y="1384689"/>
            <a:ext cx="2834302" cy="353623"/>
          </a:xfrm>
          <a:prstGeom prst="rect">
            <a:avLst/>
          </a:prstGeom>
          <a:noFill/>
          <a:ln w="6350" algn="ctr">
            <a:noFill/>
            <a:miter lim="800000"/>
            <a:headEnd/>
            <a:tailEnd/>
          </a:ln>
          <a:effectLst/>
        </p:spPr>
        <p:txBody>
          <a:bodyPr wrap="none">
            <a:spAutoFit/>
          </a:bodyPr>
          <a:lstStyle/>
          <a:p>
            <a:pPr algn="l" rtl="0" fontAlgn="base">
              <a:lnSpc>
                <a:spcPct val="65000"/>
              </a:lnSpc>
              <a:spcBef>
                <a:spcPct val="50000"/>
              </a:spcBef>
              <a:spcAft>
                <a:spcPct val="0"/>
              </a:spcAft>
            </a:pPr>
            <a:r>
              <a:rPr lang="en-US" sz="2400" kern="1200" dirty="0">
                <a:solidFill>
                  <a:srgbClr val="000000"/>
                </a:solidFill>
                <a:latin typeface="+mj-lt"/>
                <a:ea typeface="+mn-ea"/>
                <a:cs typeface="+mn-cs"/>
              </a:rPr>
              <a:t>Information Retrieval</a:t>
            </a:r>
          </a:p>
        </p:txBody>
      </p:sp>
      <p:sp>
        <p:nvSpPr>
          <p:cNvPr id="13" name="Text Box 9"/>
          <p:cNvSpPr txBox="1">
            <a:spLocks noChangeArrowheads="1"/>
          </p:cNvSpPr>
          <p:nvPr/>
        </p:nvSpPr>
        <p:spPr bwMode="auto">
          <a:xfrm>
            <a:off x="5257800" y="1324504"/>
            <a:ext cx="2054088" cy="353623"/>
          </a:xfrm>
          <a:prstGeom prst="rect">
            <a:avLst/>
          </a:prstGeom>
          <a:noFill/>
          <a:ln w="6350" algn="ctr">
            <a:noFill/>
            <a:miter lim="800000"/>
            <a:headEnd/>
            <a:tailEnd/>
          </a:ln>
          <a:effectLst/>
        </p:spPr>
        <p:txBody>
          <a:bodyPr wrap="none">
            <a:spAutoFit/>
          </a:bodyPr>
          <a:lstStyle/>
          <a:p>
            <a:pPr algn="l" rtl="0" fontAlgn="base">
              <a:lnSpc>
                <a:spcPct val="65000"/>
              </a:lnSpc>
              <a:spcBef>
                <a:spcPct val="50000"/>
              </a:spcBef>
              <a:spcAft>
                <a:spcPct val="0"/>
              </a:spcAft>
            </a:pPr>
            <a:r>
              <a:rPr lang="en-US" sz="2400" kern="1200" dirty="0">
                <a:solidFill>
                  <a:srgbClr val="000000"/>
                </a:solidFill>
                <a:latin typeface="+mj-lt"/>
                <a:ea typeface="+mn-ea"/>
                <a:cs typeface="+mn-cs"/>
              </a:rPr>
              <a:t>Search Engines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Issues</a:t>
            </a:r>
          </a:p>
        </p:txBody>
      </p:sp>
      <p:sp>
        <p:nvSpPr>
          <p:cNvPr id="3" name="Content Placeholder 2"/>
          <p:cNvSpPr>
            <a:spLocks noGrp="1"/>
          </p:cNvSpPr>
          <p:nvPr>
            <p:ph idx="1"/>
          </p:nvPr>
        </p:nvSpPr>
        <p:spPr/>
        <p:txBody>
          <a:bodyPr/>
          <a:lstStyle/>
          <a:p>
            <a:r>
              <a:rPr lang="en-US" dirty="0"/>
              <a:t>Performance</a:t>
            </a:r>
          </a:p>
          <a:p>
            <a:pPr lvl="1"/>
            <a:r>
              <a:rPr lang="en-US" dirty="0"/>
              <a:t>Measuring and improving the efficiency of search </a:t>
            </a:r>
          </a:p>
          <a:p>
            <a:pPr lvl="2"/>
            <a:r>
              <a:rPr lang="en-US" dirty="0"/>
              <a:t>e.g., reducing </a:t>
            </a:r>
            <a:r>
              <a:rPr lang="en-US" i="1" dirty="0"/>
              <a:t>response time</a:t>
            </a:r>
            <a:r>
              <a:rPr lang="en-US" dirty="0"/>
              <a:t>, increasing </a:t>
            </a:r>
            <a:r>
              <a:rPr lang="en-US" i="1" dirty="0"/>
              <a:t>query throughput</a:t>
            </a:r>
            <a:r>
              <a:rPr lang="en-US" dirty="0"/>
              <a:t>,  increasing </a:t>
            </a:r>
            <a:r>
              <a:rPr lang="en-US" i="1" dirty="0"/>
              <a:t>indexing speed</a:t>
            </a:r>
          </a:p>
          <a:p>
            <a:pPr lvl="1"/>
            <a:r>
              <a:rPr lang="en-US" i="1" dirty="0"/>
              <a:t>Indexes </a:t>
            </a:r>
            <a:r>
              <a:rPr lang="en-US" dirty="0"/>
              <a:t>are data structures designed to improve search efficiency</a:t>
            </a:r>
          </a:p>
          <a:p>
            <a:pPr lvl="2"/>
            <a:r>
              <a:rPr lang="en-US" dirty="0"/>
              <a:t>designing and implementing them are major issues for search engines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Issues</a:t>
            </a:r>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a:t>Dynamic data</a:t>
            </a:r>
          </a:p>
          <a:p>
            <a:pPr lvl="1"/>
            <a:r>
              <a:rPr lang="en-US" dirty="0"/>
              <a:t>The “collection” for most real applications is constantly changing in terms of updates, additions, deletions</a:t>
            </a:r>
          </a:p>
          <a:p>
            <a:pPr lvl="2"/>
            <a:r>
              <a:rPr lang="en-US" dirty="0"/>
              <a:t>e.g., web pages</a:t>
            </a:r>
          </a:p>
          <a:p>
            <a:pPr lvl="1"/>
            <a:r>
              <a:rPr lang="en-US" dirty="0"/>
              <a:t>Acquiring or “crawling” the documents is a major task</a:t>
            </a:r>
          </a:p>
          <a:p>
            <a:pPr lvl="2"/>
            <a:r>
              <a:rPr lang="en-US" dirty="0"/>
              <a:t>Typical measures are </a:t>
            </a:r>
            <a:r>
              <a:rPr lang="en-US" i="1" dirty="0"/>
              <a:t>coverage</a:t>
            </a:r>
            <a:r>
              <a:rPr lang="en-US" dirty="0"/>
              <a:t> (how much has been indexed) and </a:t>
            </a:r>
            <a:r>
              <a:rPr lang="en-US" i="1" dirty="0"/>
              <a:t>freshness </a:t>
            </a:r>
            <a:r>
              <a:rPr lang="en-US" dirty="0"/>
              <a:t>(how recently was it indexed)</a:t>
            </a:r>
          </a:p>
          <a:p>
            <a:pPr lvl="1"/>
            <a:r>
              <a:rPr lang="en-US" dirty="0"/>
              <a:t>Updating the indexes while processing queries is also a design issue</a:t>
            </a:r>
          </a:p>
          <a:p>
            <a:pPr lvl="2"/>
            <a:endParaRPr lang="en-US"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Engine Issues</a:t>
            </a:r>
          </a:p>
        </p:txBody>
      </p:sp>
      <p:sp>
        <p:nvSpPr>
          <p:cNvPr id="3" name="Content Placeholder 2"/>
          <p:cNvSpPr>
            <a:spLocks noGrp="1"/>
          </p:cNvSpPr>
          <p:nvPr>
            <p:ph idx="1"/>
          </p:nvPr>
        </p:nvSpPr>
        <p:spPr/>
        <p:txBody>
          <a:bodyPr/>
          <a:lstStyle/>
          <a:p>
            <a:r>
              <a:rPr lang="en-US" dirty="0"/>
              <a:t>Scalability</a:t>
            </a:r>
          </a:p>
          <a:p>
            <a:pPr lvl="1"/>
            <a:r>
              <a:rPr lang="en-US" dirty="0"/>
              <a:t>Making everything work with millions of users every day, and many terabytes of documents</a:t>
            </a:r>
          </a:p>
          <a:p>
            <a:pPr lvl="1"/>
            <a:r>
              <a:rPr lang="en-US" dirty="0"/>
              <a:t>Distributed processing is essential</a:t>
            </a:r>
          </a:p>
          <a:p>
            <a:r>
              <a:rPr lang="en-US" dirty="0"/>
              <a:t>Adaptability</a:t>
            </a:r>
          </a:p>
          <a:p>
            <a:pPr lvl="1"/>
            <a:r>
              <a:rPr lang="en-US" dirty="0"/>
              <a:t>Changing and tuning search engine components such as ranking algorithm, indexing strategy, interface for different applications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Spam</a:t>
            </a:r>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dirty="0"/>
              <a:t>For Web search, spam in all its forms is one of </a:t>
            </a:r>
            <a:r>
              <a:rPr lang="en-US" u="sng" dirty="0"/>
              <a:t>the</a:t>
            </a:r>
            <a:r>
              <a:rPr lang="en-US" dirty="0"/>
              <a:t> major issues</a:t>
            </a:r>
          </a:p>
          <a:p>
            <a:r>
              <a:rPr lang="en-US" dirty="0"/>
              <a:t>Affects the efficiency of search engines and, more seriously, the </a:t>
            </a:r>
            <a:r>
              <a:rPr lang="en-US" u="sng" dirty="0"/>
              <a:t>effectiveness</a:t>
            </a:r>
            <a:r>
              <a:rPr lang="en-US" dirty="0"/>
              <a:t> of the results</a:t>
            </a:r>
          </a:p>
          <a:p>
            <a:r>
              <a:rPr lang="en-US" dirty="0"/>
              <a:t>Many types of spam</a:t>
            </a:r>
          </a:p>
          <a:p>
            <a:pPr lvl="1"/>
            <a:r>
              <a:rPr lang="en-US" dirty="0"/>
              <a:t>e.g. </a:t>
            </a:r>
            <a:r>
              <a:rPr lang="en-US" dirty="0" err="1"/>
              <a:t>spamdexing</a:t>
            </a:r>
            <a:r>
              <a:rPr lang="en-US" dirty="0"/>
              <a:t> or term spam, link spam, “optimization”</a:t>
            </a:r>
          </a:p>
          <a:p>
            <a:r>
              <a:rPr lang="en-US" dirty="0"/>
              <a:t>New subfield called </a:t>
            </a:r>
            <a:r>
              <a:rPr lang="en-US" i="1" dirty="0"/>
              <a:t>adversarial IR</a:t>
            </a:r>
            <a:r>
              <a:rPr lang="en-US" dirty="0"/>
              <a:t>, since spammers are “adversaries” with different goals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FB236039-1564-DFF9-A686-7A9131809232}"/>
              </a:ext>
            </a:extLst>
          </p:cNvPr>
          <p:cNvSpPr>
            <a:spLocks noGrp="1" noChangeArrowheads="1"/>
          </p:cNvSpPr>
          <p:nvPr>
            <p:ph type="title"/>
          </p:nvPr>
        </p:nvSpPr>
        <p:spPr>
          <a:xfrm>
            <a:off x="636588" y="76200"/>
            <a:ext cx="7772400" cy="1143000"/>
          </a:xfrm>
        </p:spPr>
        <p:txBody>
          <a:bodyPr/>
          <a:lstStyle/>
          <a:p>
            <a:pPr eaLnBrk="1" hangingPunct="1"/>
            <a:r>
              <a:rPr lang="en-US" altLang="en-US">
                <a:ea typeface="ＭＳ Ｐゴシック" panose="020B0600070205080204" pitchFamily="34" charset="-128"/>
              </a:rPr>
              <a:t>Search Engine Basics</a:t>
            </a:r>
          </a:p>
        </p:txBody>
      </p:sp>
      <p:sp>
        <p:nvSpPr>
          <p:cNvPr id="83970" name="Rectangle 3">
            <a:extLst>
              <a:ext uri="{FF2B5EF4-FFF2-40B4-BE49-F238E27FC236}">
                <a16:creationId xmlns:a16="http://schemas.microsoft.com/office/drawing/2014/main" id="{41B2845F-374D-C617-4F1F-D0B7D481B120}"/>
              </a:ext>
            </a:extLst>
          </p:cNvPr>
          <p:cNvSpPr>
            <a:spLocks noGrp="1" noChangeArrowheads="1"/>
          </p:cNvSpPr>
          <p:nvPr>
            <p:ph type="body" idx="1"/>
          </p:nvPr>
        </p:nvSpPr>
        <p:spPr>
          <a:xfrm>
            <a:off x="609600" y="1219200"/>
            <a:ext cx="7772400" cy="4114800"/>
          </a:xfrm>
        </p:spPr>
        <p:txBody>
          <a:bodyPr/>
          <a:lstStyle/>
          <a:p>
            <a:pPr eaLnBrk="1" hangingPunct="1">
              <a:lnSpc>
                <a:spcPct val="90000"/>
              </a:lnSpc>
            </a:pPr>
            <a:r>
              <a:rPr lang="en-US" altLang="en-US" sz="2800">
                <a:ea typeface="ＭＳ Ｐゴシック" panose="020B0600070205080204" pitchFamily="34" charset="-128"/>
              </a:rPr>
              <a:t>What we search – usually the World Wide Web (WWW)</a:t>
            </a:r>
          </a:p>
          <a:p>
            <a:pPr eaLnBrk="1" hangingPunct="1">
              <a:lnSpc>
                <a:spcPct val="90000"/>
              </a:lnSpc>
            </a:pPr>
            <a:r>
              <a:rPr lang="en-US" altLang="en-US" sz="2800">
                <a:ea typeface="ＭＳ Ｐゴシック" panose="020B0600070205080204" pitchFamily="34" charset="-128"/>
              </a:rPr>
              <a:t>Search engines</a:t>
            </a:r>
          </a:p>
          <a:p>
            <a:pPr lvl="1" eaLnBrk="1" hangingPunct="1">
              <a:lnSpc>
                <a:spcPct val="90000"/>
              </a:lnSpc>
            </a:pPr>
            <a:r>
              <a:rPr lang="en-US" altLang="en-US" sz="2400">
                <a:ea typeface="ＭＳ Ｐゴシック" panose="020B0600070205080204" pitchFamily="34" charset="-128"/>
              </a:rPr>
              <a:t>Types</a:t>
            </a:r>
          </a:p>
          <a:p>
            <a:pPr lvl="1" eaLnBrk="1" hangingPunct="1">
              <a:lnSpc>
                <a:spcPct val="90000"/>
              </a:lnSpc>
            </a:pPr>
            <a:r>
              <a:rPr lang="en-US" altLang="en-US" sz="2400">
                <a:ea typeface="ＭＳ Ｐゴシック" panose="020B0600070205080204" pitchFamily="34" charset="-128"/>
              </a:rPr>
              <a:t>Business models</a:t>
            </a:r>
          </a:p>
          <a:p>
            <a:pPr eaLnBrk="1" hangingPunct="1">
              <a:lnSpc>
                <a:spcPct val="90000"/>
              </a:lnSpc>
            </a:pPr>
            <a:r>
              <a:rPr lang="en-US" altLang="en-US" sz="2800">
                <a:ea typeface="ＭＳ Ｐゴシック" panose="020B0600070205080204" pitchFamily="34" charset="-128"/>
              </a:rPr>
              <a:t>Representation</a:t>
            </a:r>
          </a:p>
          <a:p>
            <a:pPr lvl="1" eaLnBrk="1" hangingPunct="1">
              <a:lnSpc>
                <a:spcPct val="90000"/>
              </a:lnSpc>
            </a:pPr>
            <a:r>
              <a:rPr lang="en-US" altLang="en-US" sz="2400">
                <a:ea typeface="ＭＳ Ｐゴシック" panose="020B0600070205080204" pitchFamily="34" charset="-128"/>
              </a:rPr>
              <a:t>Text - vectors</a:t>
            </a:r>
          </a:p>
          <a:p>
            <a:pPr eaLnBrk="1" hangingPunct="1">
              <a:lnSpc>
                <a:spcPct val="90000"/>
              </a:lnSpc>
            </a:pPr>
            <a:r>
              <a:rPr lang="en-US" altLang="en-US" sz="2800">
                <a:ea typeface="ＭＳ Ｐゴシック" panose="020B0600070205080204" pitchFamily="34" charset="-128"/>
              </a:rPr>
              <a:t>Ranking</a:t>
            </a:r>
          </a:p>
          <a:p>
            <a:pPr lvl="1" eaLnBrk="1" hangingPunct="1">
              <a:lnSpc>
                <a:spcPct val="90000"/>
              </a:lnSpc>
            </a:pPr>
            <a:r>
              <a:rPr lang="en-US" altLang="en-US" sz="2400">
                <a:ea typeface="ＭＳ Ｐゴシック" panose="020B0600070205080204" pitchFamily="34" charset="-128"/>
              </a:rPr>
              <a:t>Text similarity</a:t>
            </a:r>
          </a:p>
          <a:p>
            <a:pPr lvl="1" eaLnBrk="1" hangingPunct="1">
              <a:lnSpc>
                <a:spcPct val="90000"/>
              </a:lnSpc>
            </a:pPr>
            <a:r>
              <a:rPr lang="en-US" altLang="en-US" sz="2400">
                <a:ea typeface="ＭＳ Ｐゴシック" panose="020B0600070205080204" pitchFamily="34" charset="-128"/>
              </a:rPr>
              <a:t>Link analysis (graph search)</a:t>
            </a:r>
            <a:endParaRPr lang="en-US" altLang="en-US" sz="1800">
              <a:ea typeface="ＭＳ Ｐゴシック" panose="020B0600070205080204" pitchFamily="34" charset="-128"/>
            </a:endParaRPr>
          </a:p>
          <a:p>
            <a:pPr eaLnBrk="1" hangingPunct="1">
              <a:lnSpc>
                <a:spcPct val="90000"/>
              </a:lnSpc>
            </a:pPr>
            <a:r>
              <a:rPr lang="en-US" altLang="en-US" sz="2800">
                <a:ea typeface="ＭＳ Ｐゴシック" panose="020B0600070205080204" pitchFamily="34" charset="-128"/>
              </a:rPr>
              <a:t>Google</a:t>
            </a:r>
          </a:p>
          <a:p>
            <a:pPr lvl="1" eaLnBrk="1" hangingPunct="1">
              <a:lnSpc>
                <a:spcPct val="90000"/>
              </a:lnSpc>
            </a:pPr>
            <a:r>
              <a:rPr lang="en-US" altLang="en-US" sz="2400" b="1" u="sng">
                <a:ea typeface="ＭＳ Ｐゴシック" panose="020B0600070205080204" pitchFamily="34" charset="-128"/>
              </a:rPr>
              <a:t>THE</a:t>
            </a:r>
            <a:r>
              <a:rPr lang="en-US" altLang="en-US" sz="2400">
                <a:ea typeface="ＭＳ Ｐゴシック" panose="020B0600070205080204" pitchFamily="34" charset="-128"/>
              </a:rPr>
              <a:t> dominant search engine</a:t>
            </a:r>
          </a:p>
          <a:p>
            <a:pPr lvl="2" eaLnBrk="1" hangingPunct="1">
              <a:lnSpc>
                <a:spcPct val="90000"/>
              </a:lnSpc>
            </a:pPr>
            <a:endParaRPr lang="en-US" altLang="en-US">
              <a:ea typeface="ＭＳ Ｐゴシック" panose="020B0600070205080204" pitchFamily="34" charset="-128"/>
            </a:endParaRPr>
          </a:p>
          <a:p>
            <a:pPr eaLnBrk="1" hangingPunct="1">
              <a:lnSpc>
                <a:spcPct val="90000"/>
              </a:lnSpc>
            </a:pPr>
            <a:endParaRPr lang="en-US" altLang="en-US" sz="1800">
              <a:ea typeface="ＭＳ Ｐゴシック" panose="020B0600070205080204" pitchFamily="34" charset="-128"/>
            </a:endParaRPr>
          </a:p>
        </p:txBody>
      </p:sp>
      <p:sp>
        <p:nvSpPr>
          <p:cNvPr id="83971" name="TextBox 1">
            <a:extLst>
              <a:ext uri="{FF2B5EF4-FFF2-40B4-BE49-F238E27FC236}">
                <a16:creationId xmlns:a16="http://schemas.microsoft.com/office/drawing/2014/main" id="{A13052C2-0C52-38C0-1D6D-81E8FF096B73}"/>
              </a:ext>
            </a:extLst>
          </p:cNvPr>
          <p:cNvSpPr txBox="1">
            <a:spLocks noChangeArrowheads="1"/>
          </p:cNvSpPr>
          <p:nvPr/>
        </p:nvSpPr>
        <p:spPr bwMode="auto">
          <a:xfrm>
            <a:off x="3308350" y="3276600"/>
            <a:ext cx="892175"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1500"/>
              <a:t>{</a:t>
            </a:r>
          </a:p>
        </p:txBody>
      </p:sp>
      <p:sp>
        <p:nvSpPr>
          <p:cNvPr id="83972" name="TextBox 2">
            <a:extLst>
              <a:ext uri="{FF2B5EF4-FFF2-40B4-BE49-F238E27FC236}">
                <a16:creationId xmlns:a16="http://schemas.microsoft.com/office/drawing/2014/main" id="{90DF39EA-90C7-2C89-ADB2-F1B55BA26986}"/>
              </a:ext>
            </a:extLst>
          </p:cNvPr>
          <p:cNvSpPr txBox="1">
            <a:spLocks noChangeArrowheads="1"/>
          </p:cNvSpPr>
          <p:nvPr/>
        </p:nvSpPr>
        <p:spPr bwMode="auto">
          <a:xfrm>
            <a:off x="4179888" y="4114800"/>
            <a:ext cx="2684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800">
                <a:solidFill>
                  <a:srgbClr val="FF0000"/>
                </a:solidFill>
                <a:latin typeface="Arial" panose="020B0604020202020204" pitchFamily="34" charset="0"/>
                <a:cs typeface="Arial" panose="020B0604020202020204" pitchFamily="34" charset="0"/>
              </a:rPr>
              <a:t>Text processing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0997EBD-F49F-B190-947B-11C8380C9CDA}"/>
              </a:ext>
            </a:extLst>
          </p:cNvPr>
          <p:cNvSpPr>
            <a:spLocks noGrp="1" noChangeArrowheads="1"/>
          </p:cNvSpPr>
          <p:nvPr>
            <p:ph type="title"/>
          </p:nvPr>
        </p:nvSpPr>
        <p:spPr/>
        <p:txBody>
          <a:bodyPr/>
          <a:lstStyle/>
          <a:p>
            <a:r>
              <a:rPr lang="en-US" altLang="en-US">
                <a:ea typeface="ＭＳ Ｐゴシック" panose="020B0600070205080204" pitchFamily="34" charset="-128"/>
              </a:rPr>
              <a:t>Search Engines</a:t>
            </a:r>
          </a:p>
        </p:txBody>
      </p:sp>
      <p:sp>
        <p:nvSpPr>
          <p:cNvPr id="328707" name="Rectangle 3">
            <a:extLst>
              <a:ext uri="{FF2B5EF4-FFF2-40B4-BE49-F238E27FC236}">
                <a16:creationId xmlns:a16="http://schemas.microsoft.com/office/drawing/2014/main" id="{4A047AB6-F752-5DD7-9656-02C4AB8CF29C}"/>
              </a:ext>
            </a:extLst>
          </p:cNvPr>
          <p:cNvSpPr>
            <a:spLocks noGrp="1" noChangeArrowheads="1"/>
          </p:cNvSpPr>
          <p:nvPr>
            <p:ph type="body" idx="1"/>
          </p:nvPr>
        </p:nvSpPr>
        <p:spPr/>
        <p:txBody>
          <a:bodyPr/>
          <a:lstStyle/>
          <a:p>
            <a:r>
              <a:rPr lang="en-US" altLang="en-US">
                <a:ea typeface="ＭＳ Ｐゴシック" panose="020B0600070205080204" pitchFamily="34" charset="-128"/>
                <a:hlinkClick r:id="rId3"/>
              </a:rPr>
              <a:t>Search engines</a:t>
            </a:r>
            <a:endParaRPr lang="en-US" altLang="en-US">
              <a:ea typeface="ＭＳ Ｐゴシック" panose="020B0600070205080204" pitchFamily="34" charset="-128"/>
              <a:hlinkClick r:id="rId4"/>
            </a:endParaRPr>
          </a:p>
          <a:p>
            <a:r>
              <a:rPr lang="en-US" altLang="en-US">
                <a:ea typeface="ＭＳ Ｐゴシック" panose="020B0600070205080204" pitchFamily="34" charset="-128"/>
                <a:hlinkClick r:id="rId4"/>
              </a:rPr>
              <a:t>History of search engines</a:t>
            </a:r>
            <a:endParaRPr lang="en-US" altLang="en-US">
              <a:ea typeface="ＭＳ Ｐゴシック" panose="020B0600070205080204" pitchFamily="34" charset="-128"/>
            </a:endParaRPr>
          </a:p>
          <a:p>
            <a:r>
              <a:rPr lang="en-US" altLang="en-US">
                <a:ea typeface="ＭＳ Ｐゴシック" panose="020B0600070205080204" pitchFamily="34" charset="-128"/>
              </a:rPr>
              <a:t>There are many types: </a:t>
            </a:r>
            <a:r>
              <a:rPr lang="en-US" altLang="en-US">
                <a:ea typeface="ＭＳ Ｐゴシック" panose="020B0600070205080204" pitchFamily="34" charset="-128"/>
                <a:hlinkClick r:id="rId5"/>
              </a:rPr>
              <a:t>Wikipedia list</a:t>
            </a:r>
            <a:endParaRPr lang="en-US" altLang="en-US">
              <a:ea typeface="ＭＳ Ｐゴシック" panose="020B0600070205080204" pitchFamily="34" charset="-128"/>
            </a:endParaRPr>
          </a:p>
          <a:p>
            <a:r>
              <a:rPr lang="en-US" altLang="en-US">
                <a:ea typeface="ＭＳ Ｐゴシック" panose="020B0600070205080204" pitchFamily="34" charset="-128"/>
              </a:rPr>
              <a:t>Many types are not on this list.</a:t>
            </a:r>
          </a:p>
          <a:p>
            <a:pPr lvl="1"/>
            <a:r>
              <a:rPr lang="en-US" altLang="en-US">
                <a:ea typeface="ＭＳ Ｐゴシック" panose="020B0600070205080204" pitchFamily="34" charset="-128"/>
                <a:hlinkClick r:id="rId6"/>
              </a:rPr>
              <a:t>Academic search engines</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287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09A4E358-F88C-2AA0-74A7-30007579712C}"/>
              </a:ext>
            </a:extLst>
          </p:cNvPr>
          <p:cNvSpPr>
            <a:spLocks noGrp="1" noChangeArrowheads="1"/>
          </p:cNvSpPr>
          <p:nvPr>
            <p:ph type="title"/>
          </p:nvPr>
        </p:nvSpPr>
        <p:spPr>
          <a:xfrm>
            <a:off x="685800" y="228600"/>
            <a:ext cx="7772400" cy="1143000"/>
          </a:xfrm>
        </p:spPr>
        <p:txBody>
          <a:bodyPr/>
          <a:lstStyle/>
          <a:p>
            <a:r>
              <a:rPr lang="en-US" altLang="en-US" sz="4000" dirty="0">
                <a:ea typeface="ＭＳ Ｐゴシック" panose="020B0600070205080204" pitchFamily="34" charset="-128"/>
              </a:rPr>
              <a:t>Existing Popular IR System:</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Search Engine - Fall 2022</a:t>
            </a:r>
          </a:p>
        </p:txBody>
      </p:sp>
      <p:pic>
        <p:nvPicPr>
          <p:cNvPr id="3" name="Picture 2">
            <a:extLst>
              <a:ext uri="{FF2B5EF4-FFF2-40B4-BE49-F238E27FC236}">
                <a16:creationId xmlns:a16="http://schemas.microsoft.com/office/drawing/2014/main" id="{6C61FE95-CEE6-F8CC-CC4D-E0614B20F38A}"/>
              </a:ext>
            </a:extLst>
          </p:cNvPr>
          <p:cNvPicPr>
            <a:picLocks noChangeAspect="1"/>
          </p:cNvPicPr>
          <p:nvPr/>
        </p:nvPicPr>
        <p:blipFill>
          <a:blip r:embed="rId3"/>
          <a:stretch>
            <a:fillRect/>
          </a:stretch>
        </p:blipFill>
        <p:spPr>
          <a:xfrm>
            <a:off x="266244" y="1676400"/>
            <a:ext cx="8611512"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A98A-2888-EC0C-7C89-0373ECAD1259}"/>
              </a:ext>
            </a:extLst>
          </p:cNvPr>
          <p:cNvSpPr>
            <a:spLocks noGrp="1"/>
          </p:cNvSpPr>
          <p:nvPr>
            <p:ph type="title"/>
          </p:nvPr>
        </p:nvSpPr>
        <p:spPr/>
        <p:txBody>
          <a:bodyPr/>
          <a:lstStyle/>
          <a:p>
            <a:r>
              <a:rPr lang="en-US" dirty="0"/>
              <a:t>How do we search for?</a:t>
            </a:r>
          </a:p>
        </p:txBody>
      </p:sp>
      <p:sp>
        <p:nvSpPr>
          <p:cNvPr id="3" name="Content Placeholder 2">
            <a:extLst>
              <a:ext uri="{FF2B5EF4-FFF2-40B4-BE49-F238E27FC236}">
                <a16:creationId xmlns:a16="http://schemas.microsoft.com/office/drawing/2014/main" id="{1761E0AD-635D-06CF-BDF1-31185D93667A}"/>
              </a:ext>
            </a:extLst>
          </p:cNvPr>
          <p:cNvSpPr>
            <a:spLocks noGrp="1"/>
          </p:cNvSpPr>
          <p:nvPr>
            <p:ph idx="1"/>
          </p:nvPr>
        </p:nvSpPr>
        <p:spPr/>
        <p:txBody>
          <a:bodyPr/>
          <a:lstStyle/>
          <a:p>
            <a:r>
              <a:rPr lang="en-US" dirty="0"/>
              <a:t>Bad people</a:t>
            </a:r>
          </a:p>
          <a:p>
            <a:r>
              <a:rPr lang="en-US" dirty="0"/>
              <a:t>How to find out about sensitive topics and not be known</a:t>
            </a:r>
          </a:p>
          <a:p>
            <a:r>
              <a:rPr lang="en-US" dirty="0"/>
              <a:t>What should I </a:t>
            </a:r>
            <a:r>
              <a:rPr lang="en-US"/>
              <a:t>be afraid of</a:t>
            </a:r>
          </a:p>
        </p:txBody>
      </p:sp>
    </p:spTree>
    <p:extLst>
      <p:ext uri="{BB962C8B-B14F-4D97-AF65-F5344CB8AC3E}">
        <p14:creationId xmlns:p14="http://schemas.microsoft.com/office/powerpoint/2010/main" val="3105909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09A4E358-F88C-2AA0-74A7-30007579712C}"/>
              </a:ext>
            </a:extLst>
          </p:cNvPr>
          <p:cNvSpPr>
            <a:spLocks noGrp="1" noChangeArrowheads="1"/>
          </p:cNvSpPr>
          <p:nvPr>
            <p:ph type="title"/>
          </p:nvPr>
        </p:nvSpPr>
        <p:spPr>
          <a:xfrm>
            <a:off x="671513" y="228600"/>
            <a:ext cx="7772400" cy="1143000"/>
          </a:xfrm>
        </p:spPr>
        <p:txBody>
          <a:bodyPr/>
          <a:lstStyle/>
          <a:p>
            <a:r>
              <a:rPr lang="en-US" altLang="en-US" sz="4000" dirty="0">
                <a:ea typeface="ＭＳ Ｐゴシック" panose="020B0600070205080204" pitchFamily="34" charset="-128"/>
              </a:rPr>
              <a:t>Existing Popular IR System:</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Search Engine - Fall 2021</a:t>
            </a:r>
          </a:p>
        </p:txBody>
      </p:sp>
      <p:pic>
        <p:nvPicPr>
          <p:cNvPr id="88066" name="Picture 2">
            <a:extLst>
              <a:ext uri="{FF2B5EF4-FFF2-40B4-BE49-F238E27FC236}">
                <a16:creationId xmlns:a16="http://schemas.microsoft.com/office/drawing/2014/main" id="{AA51FCBA-FFAF-E2FD-BF40-6A377D0FA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3563"/>
            <a:ext cx="7673975"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150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FA759868-2B4B-C9A0-6FED-AA3434EBDDE6}"/>
              </a:ext>
            </a:extLst>
          </p:cNvPr>
          <p:cNvSpPr>
            <a:spLocks noGrp="1" noChangeArrowheads="1"/>
          </p:cNvSpPr>
          <p:nvPr>
            <p:ph type="title"/>
          </p:nvPr>
        </p:nvSpPr>
        <p:spPr>
          <a:xfrm>
            <a:off x="671513" y="2286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2020</a:t>
            </a:r>
          </a:p>
        </p:txBody>
      </p:sp>
      <p:pic>
        <p:nvPicPr>
          <p:cNvPr id="90114" name="Picture 2">
            <a:extLst>
              <a:ext uri="{FF2B5EF4-FFF2-40B4-BE49-F238E27FC236}">
                <a16:creationId xmlns:a16="http://schemas.microsoft.com/office/drawing/2014/main" id="{2A6F11D8-B303-8227-C5F4-30DD34A0B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398588"/>
            <a:ext cx="901065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408CA369-F362-9A74-20B9-D9B0B3BBA361}"/>
              </a:ext>
            </a:extLst>
          </p:cNvPr>
          <p:cNvSpPr>
            <a:spLocks noGrp="1" noChangeArrowheads="1"/>
          </p:cNvSpPr>
          <p:nvPr>
            <p:ph type="title"/>
          </p:nvPr>
        </p:nvSpPr>
        <p:spPr>
          <a:xfrm>
            <a:off x="671513" y="2286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2019</a:t>
            </a:r>
          </a:p>
        </p:txBody>
      </p:sp>
      <p:pic>
        <p:nvPicPr>
          <p:cNvPr id="92162" name="Picture 2">
            <a:extLst>
              <a:ext uri="{FF2B5EF4-FFF2-40B4-BE49-F238E27FC236}">
                <a16:creationId xmlns:a16="http://schemas.microsoft.com/office/drawing/2014/main" id="{091BA844-2FE6-9429-C5F0-510E477C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509713"/>
            <a:ext cx="9144001"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179C8B6F-ED50-99E5-80FB-7517634BBB15}"/>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2018</a:t>
            </a:r>
          </a:p>
        </p:txBody>
      </p:sp>
      <p:pic>
        <p:nvPicPr>
          <p:cNvPr id="94210" name="Picture 1">
            <a:extLst>
              <a:ext uri="{FF2B5EF4-FFF2-40B4-BE49-F238E27FC236}">
                <a16:creationId xmlns:a16="http://schemas.microsoft.com/office/drawing/2014/main" id="{3BE28D66-E5C4-2AFF-145E-897ED830BD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2B31C64B-1816-3C4A-345D-65FF4DE37BC8}"/>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2016</a:t>
            </a:r>
          </a:p>
        </p:txBody>
      </p:sp>
      <p:pic>
        <p:nvPicPr>
          <p:cNvPr id="96258" name="Picture 1" descr="Screen shot 2016-01-08 at 11.11.51 AM.png">
            <a:extLst>
              <a:ext uri="{FF2B5EF4-FFF2-40B4-BE49-F238E27FC236}">
                <a16:creationId xmlns:a16="http://schemas.microsoft.com/office/drawing/2014/main" id="{B1C64D1B-92ED-6BB2-393A-FDBE9E435A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089280BD-08F3-0688-3AB5-C057F9056D61}"/>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2013</a:t>
            </a:r>
          </a:p>
        </p:txBody>
      </p:sp>
      <p:pic>
        <p:nvPicPr>
          <p:cNvPr id="98306" name="Picture 3" descr="Screen shot 2013-01-05 at 2.22.26 PM.png">
            <a:extLst>
              <a:ext uri="{FF2B5EF4-FFF2-40B4-BE49-F238E27FC236}">
                <a16:creationId xmlns:a16="http://schemas.microsoft.com/office/drawing/2014/main" id="{99B16A4C-5401-A1D7-CB01-88CF79BC3E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79926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ED970161-38F1-A48A-8991-F665A82A323A}"/>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2012</a:t>
            </a:r>
          </a:p>
        </p:txBody>
      </p:sp>
      <p:pic>
        <p:nvPicPr>
          <p:cNvPr id="100354" name="Picture 3" descr="Screen shot 2012-01-09 at 10.30.07 AM.png">
            <a:extLst>
              <a:ext uri="{FF2B5EF4-FFF2-40B4-BE49-F238E27FC236}">
                <a16:creationId xmlns:a16="http://schemas.microsoft.com/office/drawing/2014/main" id="{28753B20-7651-90AD-33DF-4B67A95EE5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6707188"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25172506-34E0-F443-C133-40BC30ACE901}"/>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Existing Popular IR System:</a:t>
            </a:r>
            <a:br>
              <a:rPr lang="en-US" altLang="en-US" sz="4000">
                <a:ea typeface="ＭＳ Ｐゴシック" panose="020B0600070205080204" pitchFamily="34" charset="-128"/>
              </a:rPr>
            </a:br>
            <a:r>
              <a:rPr lang="en-US" altLang="en-US" sz="4000">
                <a:ea typeface="ＭＳ Ｐゴシック" panose="020B0600070205080204" pitchFamily="34" charset="-128"/>
              </a:rPr>
              <a:t>Search Engine - Spring 2011</a:t>
            </a:r>
          </a:p>
        </p:txBody>
      </p:sp>
      <p:pic>
        <p:nvPicPr>
          <p:cNvPr id="102402" name="Picture 3" descr="Screen shot 2011-01-05 at 11.24.07 AM.png">
            <a:extLst>
              <a:ext uri="{FF2B5EF4-FFF2-40B4-BE49-F238E27FC236}">
                <a16:creationId xmlns:a16="http://schemas.microsoft.com/office/drawing/2014/main" id="{539B7979-13B5-53D2-568D-023223F00B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70866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41F38D7C-6B4D-7D6E-DCAB-E274CC8EEAA2}"/>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Search Engine - Spring 2010</a:t>
            </a:r>
          </a:p>
        </p:txBody>
      </p:sp>
      <p:pic>
        <p:nvPicPr>
          <p:cNvPr id="104450" name="Picture 12" descr="Picture 4">
            <a:extLst>
              <a:ext uri="{FF2B5EF4-FFF2-40B4-BE49-F238E27FC236}">
                <a16:creationId xmlns:a16="http://schemas.microsoft.com/office/drawing/2014/main" id="{D32E5B61-FBD0-8835-9B52-AEC402E99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76200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53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EC197FD9-D075-6E2E-0BAF-34F594BEFE60}"/>
              </a:ext>
            </a:extLst>
          </p:cNvPr>
          <p:cNvSpPr>
            <a:spLocks noGrp="1" noChangeArrowheads="1"/>
          </p:cNvSpPr>
          <p:nvPr>
            <p:ph type="title"/>
          </p:nvPr>
        </p:nvSpPr>
        <p:spPr>
          <a:xfrm>
            <a:off x="685800" y="381000"/>
            <a:ext cx="7772400" cy="1143000"/>
          </a:xfrm>
        </p:spPr>
        <p:txBody>
          <a:bodyPr/>
          <a:lstStyle/>
          <a:p>
            <a:r>
              <a:rPr lang="en-US" altLang="en-US" sz="4000">
                <a:ea typeface="ＭＳ Ｐゴシック" panose="020B0600070205080204" pitchFamily="34" charset="-128"/>
              </a:rPr>
              <a:t>Search Engine - Spring 2009</a:t>
            </a:r>
          </a:p>
        </p:txBody>
      </p:sp>
      <p:pic>
        <p:nvPicPr>
          <p:cNvPr id="106498" name="Picture 3" descr="Picture 2">
            <a:extLst>
              <a:ext uri="{FF2B5EF4-FFF2-40B4-BE49-F238E27FC236}">
                <a16:creationId xmlns:a16="http://schemas.microsoft.com/office/drawing/2014/main" id="{7C29B1BB-980D-AD1D-A88E-F91B8D1CC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600"/>
            <a:ext cx="67056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110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8F73CD7F-9FE8-9960-9A4B-BACF76F34851}"/>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What is information retrieval</a:t>
            </a:r>
          </a:p>
        </p:txBody>
      </p:sp>
      <p:sp>
        <p:nvSpPr>
          <p:cNvPr id="308227" name="Rectangle 3">
            <a:extLst>
              <a:ext uri="{FF2B5EF4-FFF2-40B4-BE49-F238E27FC236}">
                <a16:creationId xmlns:a16="http://schemas.microsoft.com/office/drawing/2014/main" id="{B415D9E2-27AF-AEC2-CB80-BC2168C1B654}"/>
              </a:ext>
            </a:extLst>
          </p:cNvPr>
          <p:cNvSpPr>
            <a:spLocks noGrp="1" noChangeArrowheads="1"/>
          </p:cNvSpPr>
          <p:nvPr>
            <p:ph type="body" idx="1"/>
          </p:nvPr>
        </p:nvSpPr>
        <p:spPr>
          <a:xfrm>
            <a:off x="609600" y="1447800"/>
            <a:ext cx="7772400" cy="4114800"/>
          </a:xfrm>
        </p:spPr>
        <p:txBody>
          <a:bodyPr/>
          <a:lstStyle/>
          <a:p>
            <a:pPr>
              <a:lnSpc>
                <a:spcPct val="90000"/>
              </a:lnSpc>
            </a:pPr>
            <a:r>
              <a:rPr lang="en-US" altLang="en-US" sz="2800" dirty="0">
                <a:ea typeface="ＭＳ Ｐゴシック" panose="020B0600070205080204" pitchFamily="34" charset="-128"/>
              </a:rPr>
              <a:t>Gathering information from a source(s) based on an </a:t>
            </a:r>
            <a:r>
              <a:rPr lang="en-US" altLang="en-US" sz="2800" dirty="0">
                <a:solidFill>
                  <a:srgbClr val="FF0000"/>
                </a:solidFill>
                <a:ea typeface="ＭＳ Ｐゴシック" panose="020B0600070205080204" pitchFamily="34" charset="-128"/>
              </a:rPr>
              <a:t>information need </a:t>
            </a:r>
            <a:r>
              <a:rPr lang="en-US" altLang="en-US" sz="2800" dirty="0">
                <a:ea typeface="ＭＳ Ｐゴシック" panose="020B0600070205080204" pitchFamily="34" charset="-128"/>
              </a:rPr>
              <a:t>usually from a</a:t>
            </a:r>
            <a:r>
              <a:rPr lang="en-US" altLang="en-US" sz="2800" dirty="0">
                <a:solidFill>
                  <a:srgbClr val="FF0000"/>
                </a:solidFill>
                <a:ea typeface="ＭＳ Ｐゴシック" panose="020B0600070205080204" pitchFamily="34" charset="-128"/>
              </a:rPr>
              <a:t> query</a:t>
            </a:r>
            <a:endParaRPr lang="en-US" altLang="en-US" sz="2800" dirty="0">
              <a:ea typeface="ＭＳ Ｐゴシック" panose="020B0600070205080204" pitchFamily="34" charset="-128"/>
            </a:endParaRPr>
          </a:p>
          <a:p>
            <a:pPr lvl="1">
              <a:lnSpc>
                <a:spcPct val="90000"/>
              </a:lnSpc>
            </a:pPr>
            <a:r>
              <a:rPr lang="en-US" altLang="en-US" sz="2400" i="1" dirty="0">
                <a:ea typeface="ＭＳ Ｐゴシック" panose="020B0600070205080204" pitchFamily="34" charset="-128"/>
              </a:rPr>
              <a:t>Major assumption - that the information need can be specified</a:t>
            </a:r>
          </a:p>
          <a:p>
            <a:pPr lvl="1">
              <a:lnSpc>
                <a:spcPct val="90000"/>
              </a:lnSpc>
            </a:pPr>
            <a:r>
              <a:rPr lang="en-US" altLang="en-US" sz="2400" i="1" dirty="0">
                <a:ea typeface="ＭＳ Ｐゴシック" panose="020B0600070205080204" pitchFamily="34" charset="-128"/>
              </a:rPr>
              <a:t>Broad definition of information</a:t>
            </a:r>
          </a:p>
          <a:p>
            <a:pPr lvl="1">
              <a:lnSpc>
                <a:spcPct val="90000"/>
              </a:lnSpc>
            </a:pPr>
            <a:r>
              <a:rPr lang="en-US" altLang="en-US" sz="2400" i="1" dirty="0">
                <a:ea typeface="ＭＳ Ｐゴシック" panose="020B0600070205080204" pitchFamily="34" charset="-128"/>
              </a:rPr>
              <a:t>Most methods are automated - scaling</a:t>
            </a:r>
          </a:p>
          <a:p>
            <a:pPr>
              <a:lnSpc>
                <a:spcPct val="90000"/>
              </a:lnSpc>
            </a:pPr>
            <a:r>
              <a:rPr lang="en-US" altLang="en-US" sz="2800" dirty="0">
                <a:ea typeface="ＭＳ Ｐゴシック" panose="020B0600070205080204" pitchFamily="34" charset="-128"/>
              </a:rPr>
              <a:t>Sources of information</a:t>
            </a:r>
          </a:p>
          <a:p>
            <a:pPr lvl="1">
              <a:lnSpc>
                <a:spcPct val="90000"/>
              </a:lnSpc>
            </a:pPr>
            <a:r>
              <a:rPr lang="en-US" altLang="en-US" sz="2400" dirty="0">
                <a:ea typeface="ＭＳ Ｐゴシック" panose="020B0600070205080204" pitchFamily="34" charset="-128"/>
              </a:rPr>
              <a:t>Other people</a:t>
            </a:r>
          </a:p>
          <a:p>
            <a:pPr lvl="1">
              <a:lnSpc>
                <a:spcPct val="90000"/>
              </a:lnSpc>
            </a:pPr>
            <a:r>
              <a:rPr lang="en-US" altLang="en-US" sz="2400" dirty="0">
                <a:ea typeface="ＭＳ Ｐゴシック" panose="020B0600070205080204" pitchFamily="34" charset="-128"/>
              </a:rPr>
              <a:t>Archived information (libraries, maps, etc.)</a:t>
            </a:r>
          </a:p>
          <a:p>
            <a:pPr lvl="1">
              <a:lnSpc>
                <a:spcPct val="90000"/>
              </a:lnSpc>
            </a:pPr>
            <a:r>
              <a:rPr lang="en-US" altLang="en-US" sz="2400" dirty="0">
                <a:ea typeface="ＭＳ Ｐゴシック" panose="020B0600070205080204" pitchFamily="34" charset="-128"/>
              </a:rPr>
              <a:t>Social media, news services, etc.</a:t>
            </a:r>
          </a:p>
          <a:p>
            <a:pPr lvl="1">
              <a:lnSpc>
                <a:spcPct val="90000"/>
              </a:lnSpc>
            </a:pPr>
            <a:r>
              <a:rPr lang="en-US" altLang="en-US" sz="2400" dirty="0">
                <a:ea typeface="ＭＳ Ｐゴシック" panose="020B0600070205080204" pitchFamily="34" charset="-128"/>
              </a:rPr>
              <a:t>Web (search engines)</a:t>
            </a:r>
          </a:p>
          <a:p>
            <a:pPr lvl="1">
              <a:lnSpc>
                <a:spcPct val="90000"/>
              </a:lnSpc>
            </a:pPr>
            <a:r>
              <a:rPr lang="en-US" altLang="en-US" sz="2400" dirty="0">
                <a:ea typeface="ＭＳ Ｐゴシック" panose="020B0600070205080204" pitchFamily="34" charset="-128"/>
              </a:rPr>
              <a:t>Natural settings</a:t>
            </a:r>
          </a:p>
        </p:txBody>
      </p:sp>
      <p:sp>
        <p:nvSpPr>
          <p:cNvPr id="21507" name="TextBox 3">
            <a:extLst>
              <a:ext uri="{FF2B5EF4-FFF2-40B4-BE49-F238E27FC236}">
                <a16:creationId xmlns:a16="http://schemas.microsoft.com/office/drawing/2014/main" id="{D466A008-A689-D1E4-788F-E7AE0DE32C36}"/>
              </a:ext>
            </a:extLst>
          </p:cNvPr>
          <p:cNvSpPr txBox="1">
            <a:spLocks noChangeArrowheads="1"/>
          </p:cNvSpPr>
          <p:nvPr/>
        </p:nvSpPr>
        <p:spPr bwMode="auto">
          <a:xfrm>
            <a:off x="914400" y="6172200"/>
            <a:ext cx="6465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i="1" u="sng">
                <a:solidFill>
                  <a:srgbClr val="FF0000"/>
                </a:solidFill>
              </a:rPr>
              <a:t>Information retrieval is more than just web search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2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2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22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822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2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82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822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822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82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1218630D-6EE7-FF79-6620-5BE0796B43DC}"/>
              </a:ext>
            </a:extLst>
          </p:cNvPr>
          <p:cNvSpPr>
            <a:spLocks noGrp="1" noChangeArrowheads="1"/>
          </p:cNvSpPr>
          <p:nvPr>
            <p:ph type="title"/>
          </p:nvPr>
        </p:nvSpPr>
        <p:spPr/>
        <p:txBody>
          <a:bodyPr/>
          <a:lstStyle/>
          <a:p>
            <a:r>
              <a:rPr lang="en-US" altLang="en-US" sz="4000">
                <a:ea typeface="ＭＳ Ｐゴシック" panose="020B0600070205080204" pitchFamily="34" charset="-128"/>
              </a:rPr>
              <a:t>Search Engine - Fall 2006</a:t>
            </a:r>
          </a:p>
        </p:txBody>
      </p:sp>
      <p:pic>
        <p:nvPicPr>
          <p:cNvPr id="108546" name="Picture 4">
            <a:extLst>
              <a:ext uri="{FF2B5EF4-FFF2-40B4-BE49-F238E27FC236}">
                <a16:creationId xmlns:a16="http://schemas.microsoft.com/office/drawing/2014/main" id="{08635955-C4B7-E15C-9F22-4EDA07D92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362200"/>
            <a:ext cx="67818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47A74507-1134-0F88-C3E6-A535F29ED4C0}"/>
              </a:ext>
            </a:extLst>
          </p:cNvPr>
          <p:cNvSpPr>
            <a:spLocks noGrp="1" noChangeArrowheads="1"/>
          </p:cNvSpPr>
          <p:nvPr>
            <p:ph type="title"/>
          </p:nvPr>
        </p:nvSpPr>
        <p:spPr>
          <a:xfrm>
            <a:off x="685800" y="457200"/>
            <a:ext cx="7772400" cy="1143000"/>
          </a:xfrm>
        </p:spPr>
        <p:txBody>
          <a:bodyPr/>
          <a:lstStyle/>
          <a:p>
            <a:r>
              <a:rPr lang="en-US" altLang="en-US" sz="3600">
                <a:ea typeface="ＭＳ Ｐゴシック" panose="020B0600070205080204" pitchFamily="34" charset="-128"/>
              </a:rPr>
              <a:t>New search engines slowly emerging</a:t>
            </a:r>
            <a:endParaRPr lang="en-US" altLang="en-US">
              <a:ea typeface="ＭＳ Ｐゴシック" panose="020B0600070205080204" pitchFamily="34" charset="-128"/>
            </a:endParaRPr>
          </a:p>
        </p:txBody>
      </p:sp>
      <p:sp>
        <p:nvSpPr>
          <p:cNvPr id="110594" name="Rectangle 3">
            <a:extLst>
              <a:ext uri="{FF2B5EF4-FFF2-40B4-BE49-F238E27FC236}">
                <a16:creationId xmlns:a16="http://schemas.microsoft.com/office/drawing/2014/main" id="{894FED15-ADB0-05E3-03DE-5144C2CD5710}"/>
              </a:ext>
            </a:extLst>
          </p:cNvPr>
          <p:cNvSpPr>
            <a:spLocks noGrp="1" noChangeArrowheads="1"/>
          </p:cNvSpPr>
          <p:nvPr>
            <p:ph type="body" idx="1"/>
          </p:nvPr>
        </p:nvSpPr>
        <p:spPr>
          <a:xfrm>
            <a:off x="685800" y="1600200"/>
            <a:ext cx="7772400" cy="4114800"/>
          </a:xfrm>
        </p:spPr>
        <p:txBody>
          <a:bodyPr/>
          <a:lstStyle/>
          <a:p>
            <a:r>
              <a:rPr lang="en-US" altLang="en-US">
                <a:ea typeface="ＭＳ Ｐゴシック" panose="020B0600070205080204" pitchFamily="34" charset="-128"/>
              </a:rPr>
              <a:t>Reasonably new search engines</a:t>
            </a:r>
            <a:endParaRPr lang="en-US" altLang="en-US">
              <a:ea typeface="ＭＳ Ｐゴシック" panose="020B0600070205080204" pitchFamily="34" charset="-128"/>
              <a:hlinkClick r:id="rId3"/>
            </a:endParaRPr>
          </a:p>
          <a:p>
            <a:pPr lvl="1"/>
            <a:r>
              <a:rPr lang="en-US" altLang="en-US">
                <a:ea typeface="ＭＳ Ｐゴシック" panose="020B0600070205080204" pitchFamily="34" charset="-128"/>
                <a:hlinkClick r:id="rId3"/>
              </a:rPr>
              <a:t>Bing</a:t>
            </a:r>
            <a:endParaRPr lang="en-US" altLang="en-US">
              <a:ea typeface="ＭＳ Ｐゴシック" panose="020B0600070205080204" pitchFamily="34" charset="-128"/>
            </a:endParaRPr>
          </a:p>
          <a:p>
            <a:pPr lvl="1"/>
            <a:r>
              <a:rPr lang="en-US" altLang="en-US">
                <a:ea typeface="ＭＳ Ｐゴシック" panose="020B0600070205080204" pitchFamily="34" charset="-128"/>
                <a:hlinkClick r:id="rId4"/>
              </a:rPr>
              <a:t>Wolfram Alpha</a:t>
            </a:r>
            <a:endParaRPr lang="en-US" altLang="en-US">
              <a:ea typeface="ＭＳ Ｐゴシック" panose="020B0600070205080204" pitchFamily="34" charset="-128"/>
            </a:endParaRPr>
          </a:p>
          <a:p>
            <a:pPr lvl="1"/>
            <a:r>
              <a:rPr lang="en-US" altLang="en-US">
                <a:ea typeface="ＭＳ Ｐゴシック" panose="020B0600070205080204" pitchFamily="34" charset="-128"/>
                <a:hlinkClick r:id="rId5"/>
              </a:rPr>
              <a:t>Cuil</a:t>
            </a:r>
            <a:r>
              <a:rPr lang="en-US" altLang="en-US">
                <a:ea typeface="ＭＳ Ｐゴシック" panose="020B0600070205080204" pitchFamily="34" charset="-128"/>
              </a:rPr>
              <a:t> (deceased)</a:t>
            </a:r>
          </a:p>
          <a:p>
            <a:pPr lvl="2"/>
            <a:r>
              <a:rPr lang="en-US" altLang="en-US">
                <a:ea typeface="ＭＳ Ｐゴシック" panose="020B0600070205080204" pitchFamily="34" charset="-128"/>
              </a:rPr>
              <a:t>July 2008 – Sept 2010</a:t>
            </a:r>
          </a:p>
          <a:p>
            <a:pPr lvl="1"/>
            <a:r>
              <a:rPr lang="en-US" altLang="en-US">
                <a:ea typeface="ＭＳ Ｐゴシック" panose="020B0600070205080204" pitchFamily="34" charset="-128"/>
                <a:hlinkClick r:id="rId6"/>
              </a:rPr>
              <a:t>DuckDuckGo</a:t>
            </a:r>
            <a:endParaRPr lang="en-US" altLang="en-US">
              <a:ea typeface="ＭＳ Ｐゴシック" panose="020B0600070205080204" pitchFamily="34" charset="-128"/>
            </a:endParaRPr>
          </a:p>
          <a:p>
            <a:r>
              <a:rPr lang="en-US" altLang="en-US">
                <a:ea typeface="ＭＳ Ｐゴシック" panose="020B0600070205080204" pitchFamily="34" charset="-128"/>
              </a:rPr>
              <a:t>Which one is best? Ask the search engines!</a:t>
            </a:r>
          </a:p>
          <a:p>
            <a:pPr lvl="1"/>
            <a:r>
              <a:rPr lang="en-US" altLang="en-US">
                <a:ea typeface="ＭＳ Ｐゴシック" panose="020B0600070205080204" pitchFamily="34" charset="-128"/>
                <a:hlinkClick r:id="rId7"/>
              </a:rPr>
              <a:t>best search engine</a:t>
            </a:r>
            <a:endParaRPr lang="en-US" altLang="en-US">
              <a:ea typeface="ＭＳ Ｐゴシック" panose="020B0600070205080204" pitchFamily="34"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C22B3ECE-9DFD-26E5-66E6-2C9703F127D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2642" name="Content Placeholder 4">
            <a:extLst>
              <a:ext uri="{FF2B5EF4-FFF2-40B4-BE49-F238E27FC236}">
                <a16:creationId xmlns:a16="http://schemas.microsoft.com/office/drawing/2014/main" id="{F38EF822-D3E9-77B1-074C-0F110D537B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8925" y="914400"/>
            <a:ext cx="8566150" cy="48006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FB5AEC6B-64E5-A2A0-F9F5-DF5B1FA620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3666" name="Content Placeholder 4">
            <a:extLst>
              <a:ext uri="{FF2B5EF4-FFF2-40B4-BE49-F238E27FC236}">
                <a16:creationId xmlns:a16="http://schemas.microsoft.com/office/drawing/2014/main" id="{2944FAE9-6119-0868-DAC8-831105C604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762000"/>
            <a:ext cx="7781925" cy="54864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65FD5A8E-48CA-64CA-E832-14A66DCD6F4C}"/>
              </a:ext>
            </a:extLst>
          </p:cNvPr>
          <p:cNvSpPr>
            <a:spLocks noGrp="1" noChangeArrowheads="1"/>
          </p:cNvSpPr>
          <p:nvPr>
            <p:ph type="title"/>
          </p:nvPr>
        </p:nvSpPr>
        <p:spPr>
          <a:xfrm>
            <a:off x="457200" y="457200"/>
            <a:ext cx="4038600" cy="1143000"/>
          </a:xfrm>
        </p:spPr>
        <p:txBody>
          <a:bodyPr/>
          <a:lstStyle/>
          <a:p>
            <a:r>
              <a:rPr lang="en-US" altLang="en-US">
                <a:ea typeface="ＭＳ Ｐゴシック" panose="020B0600070205080204" pitchFamily="34" charset="-128"/>
              </a:rPr>
              <a:t>Why important</a:t>
            </a:r>
          </a:p>
        </p:txBody>
      </p:sp>
      <p:sp>
        <p:nvSpPr>
          <p:cNvPr id="114690" name="Rectangle 3">
            <a:extLst>
              <a:ext uri="{FF2B5EF4-FFF2-40B4-BE49-F238E27FC236}">
                <a16:creationId xmlns:a16="http://schemas.microsoft.com/office/drawing/2014/main" id="{2C872897-BE93-30D1-E8E1-DA226D8225EC}"/>
              </a:ext>
            </a:extLst>
          </p:cNvPr>
          <p:cNvSpPr>
            <a:spLocks noGrp="1" noChangeArrowheads="1"/>
          </p:cNvSpPr>
          <p:nvPr>
            <p:ph type="body" idx="1"/>
          </p:nvPr>
        </p:nvSpPr>
        <p:spPr>
          <a:xfrm>
            <a:off x="685800" y="1981200"/>
            <a:ext cx="3124200" cy="1143000"/>
          </a:xfrm>
        </p:spPr>
        <p:txBody>
          <a:bodyPr/>
          <a:lstStyle/>
          <a:p>
            <a:pPr>
              <a:lnSpc>
                <a:spcPct val="90000"/>
              </a:lnSpc>
            </a:pPr>
            <a:r>
              <a:rPr lang="en-US" altLang="en-US" sz="2400">
                <a:ea typeface="ＭＳ Ｐゴシック" panose="020B0600070205080204" pitchFamily="34" charset="-128"/>
              </a:rPr>
              <a:t>Web searchable information seems to always increase</a:t>
            </a:r>
          </a:p>
          <a:p>
            <a:pPr>
              <a:lnSpc>
                <a:spcPct val="90000"/>
              </a:lnSpc>
            </a:pPr>
            <a:endParaRPr lang="en-US" altLang="en-US" sz="2400">
              <a:ea typeface="ＭＳ Ｐゴシック" panose="020B0600070205080204" pitchFamily="34" charset="-128"/>
            </a:endParaRPr>
          </a:p>
          <a:p>
            <a:pPr>
              <a:lnSpc>
                <a:spcPct val="90000"/>
              </a:lnSpc>
            </a:pPr>
            <a:r>
              <a:rPr lang="en-US" altLang="en-US" sz="2400">
                <a:ea typeface="ＭＳ Ｐゴシック" panose="020B0600070205080204" pitchFamily="34" charset="-128"/>
              </a:rPr>
              <a:t>Enterprise search growth</a:t>
            </a:r>
          </a:p>
          <a:p>
            <a:pPr>
              <a:lnSpc>
                <a:spcPct val="90000"/>
              </a:lnSpc>
            </a:pPr>
            <a:endParaRPr lang="en-US" altLang="en-US" sz="2400">
              <a:ea typeface="ＭＳ Ｐゴシック" panose="020B0600070205080204" pitchFamily="34" charset="-128"/>
            </a:endParaRPr>
          </a:p>
          <a:p>
            <a:pPr>
              <a:lnSpc>
                <a:spcPct val="90000"/>
              </a:lnSpc>
            </a:pPr>
            <a:r>
              <a:rPr lang="en-US" altLang="en-US" sz="2400">
                <a:ea typeface="ＭＳ Ｐゴシック" panose="020B0600070205080204" pitchFamily="34" charset="-128"/>
              </a:rPr>
              <a:t>Storage is dropping radically in cost!</a:t>
            </a:r>
          </a:p>
        </p:txBody>
      </p:sp>
      <p:pic>
        <p:nvPicPr>
          <p:cNvPr id="114691" name="Picture 4">
            <a:extLst>
              <a:ext uri="{FF2B5EF4-FFF2-40B4-BE49-F238E27FC236}">
                <a16:creationId xmlns:a16="http://schemas.microsoft.com/office/drawing/2014/main" id="{AA5A2C45-7601-D735-9E82-51424F1C2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335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99E983B9-6E9A-CD4F-231E-F8A46FAF762B}"/>
              </a:ext>
            </a:extLst>
          </p:cNvPr>
          <p:cNvSpPr>
            <a:spLocks noGrp="1" noChangeArrowheads="1"/>
          </p:cNvSpPr>
          <p:nvPr>
            <p:ph type="title"/>
          </p:nvPr>
        </p:nvSpPr>
        <p:spPr>
          <a:xfrm>
            <a:off x="762000" y="152400"/>
            <a:ext cx="7772400" cy="1143000"/>
          </a:xfrm>
        </p:spPr>
        <p:txBody>
          <a:bodyPr/>
          <a:lstStyle/>
          <a:p>
            <a:r>
              <a:rPr lang="en-US" altLang="en-US">
                <a:ea typeface="ＭＳ Ｐゴシック" panose="020B0600070205080204" pitchFamily="34" charset="-128"/>
              </a:rPr>
              <a:t>Impact of search engines</a:t>
            </a:r>
          </a:p>
        </p:txBody>
      </p:sp>
      <p:sp>
        <p:nvSpPr>
          <p:cNvPr id="116738" name="Rectangle 3">
            <a:extLst>
              <a:ext uri="{FF2B5EF4-FFF2-40B4-BE49-F238E27FC236}">
                <a16:creationId xmlns:a16="http://schemas.microsoft.com/office/drawing/2014/main" id="{BC250D20-BAF9-DD1E-413D-DEA3D3B96559}"/>
              </a:ext>
            </a:extLst>
          </p:cNvPr>
          <p:cNvSpPr>
            <a:spLocks noGrp="1" noChangeArrowheads="1"/>
          </p:cNvSpPr>
          <p:nvPr>
            <p:ph type="body" idx="1"/>
          </p:nvPr>
        </p:nvSpPr>
        <p:spPr>
          <a:xfrm>
            <a:off x="533400" y="1143000"/>
            <a:ext cx="7772400" cy="4648200"/>
          </a:xfrm>
        </p:spPr>
        <p:txBody>
          <a:bodyPr/>
          <a:lstStyle/>
          <a:p>
            <a:pPr>
              <a:lnSpc>
                <a:spcPct val="90000"/>
              </a:lnSpc>
            </a:pPr>
            <a:r>
              <a:rPr lang="en-US" altLang="en-US" sz="2400">
                <a:solidFill>
                  <a:srgbClr val="FF3300"/>
                </a:solidFill>
                <a:ea typeface="ＭＳ Ｐゴシック" panose="020B0600070205080204" pitchFamily="34" charset="-128"/>
              </a:rPr>
              <a:t>Make the web scale!</a:t>
            </a:r>
          </a:p>
          <a:p>
            <a:pPr lvl="1">
              <a:lnSpc>
                <a:spcPct val="90000"/>
              </a:lnSpc>
            </a:pPr>
            <a:r>
              <a:rPr lang="en-US" altLang="en-US" sz="2000">
                <a:solidFill>
                  <a:srgbClr val="FF3300"/>
                </a:solidFill>
                <a:ea typeface="ＭＳ Ｐゴシック" panose="020B0600070205080204" pitchFamily="34" charset="-128"/>
              </a:rPr>
              <a:t>Without search engines, the web probably wouldn</a:t>
            </a:r>
            <a:r>
              <a:rPr lang="ja-JP" altLang="en-US" sz="2000">
                <a:solidFill>
                  <a:srgbClr val="FF3300"/>
                </a:solidFill>
                <a:ea typeface="ＭＳ Ｐゴシック" panose="020B0600070205080204" pitchFamily="34" charset="-128"/>
              </a:rPr>
              <a:t>’</a:t>
            </a:r>
            <a:r>
              <a:rPr lang="en-US" altLang="ja-JP" sz="2000">
                <a:solidFill>
                  <a:srgbClr val="FF3300"/>
                </a:solidFill>
                <a:ea typeface="ＭＳ Ｐゴシック" panose="020B0600070205080204" pitchFamily="34" charset="-128"/>
              </a:rPr>
              <a:t>t be that important</a:t>
            </a:r>
          </a:p>
          <a:p>
            <a:pPr>
              <a:lnSpc>
                <a:spcPct val="90000"/>
              </a:lnSpc>
            </a:pPr>
            <a:r>
              <a:rPr lang="en-US" altLang="en-US" sz="2400">
                <a:ea typeface="ＭＳ Ｐゴシック" panose="020B0600070205080204" pitchFamily="34" charset="-128"/>
              </a:rPr>
              <a:t>Unbelievable access to information</a:t>
            </a:r>
          </a:p>
          <a:p>
            <a:pPr lvl="1">
              <a:lnSpc>
                <a:spcPct val="90000"/>
              </a:lnSpc>
            </a:pPr>
            <a:r>
              <a:rPr lang="en-US" altLang="en-US" sz="2000">
                <a:ea typeface="ＭＳ Ｐゴシック" panose="020B0600070205080204" pitchFamily="34" charset="-128"/>
              </a:rPr>
              <a:t>Implications are only just being understood</a:t>
            </a:r>
          </a:p>
          <a:p>
            <a:pPr lvl="1">
              <a:lnSpc>
                <a:spcPct val="90000"/>
              </a:lnSpc>
            </a:pPr>
            <a:r>
              <a:rPr lang="en-US" altLang="en-US" sz="2000">
                <a:ea typeface="ＭＳ Ｐゴシック" panose="020B0600070205080204" pitchFamily="34" charset="-128"/>
              </a:rPr>
              <a:t>Democratization of humankind</a:t>
            </a:r>
            <a:r>
              <a:rPr lang="ja-JP" altLang="en-US" sz="2000">
                <a:ea typeface="ＭＳ Ｐゴシック" panose="020B0600070205080204" pitchFamily="34" charset="-128"/>
              </a:rPr>
              <a:t>’</a:t>
            </a:r>
            <a:r>
              <a:rPr lang="en-US" altLang="ja-JP" sz="2000">
                <a:ea typeface="ＭＳ Ｐゴシック" panose="020B0600070205080204" pitchFamily="34" charset="-128"/>
              </a:rPr>
              <a:t>s knowledge</a:t>
            </a:r>
          </a:p>
          <a:p>
            <a:pPr>
              <a:lnSpc>
                <a:spcPct val="90000"/>
              </a:lnSpc>
            </a:pPr>
            <a:r>
              <a:rPr lang="en-US" altLang="en-US" sz="2400">
                <a:ea typeface="ＭＳ Ｐゴシック" panose="020B0600070205080204" pitchFamily="34" charset="-128"/>
              </a:rPr>
              <a:t>The online world</a:t>
            </a:r>
          </a:p>
          <a:p>
            <a:pPr lvl="1">
              <a:lnSpc>
                <a:spcPct val="90000"/>
              </a:lnSpc>
            </a:pPr>
            <a:r>
              <a:rPr lang="en-US" altLang="en-US" sz="2000">
                <a:ea typeface="ＭＳ Ｐゴシック" panose="020B0600070205080204" pitchFamily="34" charset="-128"/>
              </a:rPr>
              <a:t>I </a:t>
            </a:r>
            <a:r>
              <a:rPr lang="ja-JP" altLang="en-US" sz="2000">
                <a:ea typeface="ＭＳ Ｐゴシック" panose="020B0600070205080204" pitchFamily="34" charset="-128"/>
              </a:rPr>
              <a:t>“</a:t>
            </a:r>
            <a:r>
              <a:rPr lang="en-US" altLang="ja-JP" sz="2000">
                <a:ea typeface="ＭＳ Ｐゴシック" panose="020B0600070205080204" pitchFamily="34" charset="-128"/>
              </a:rPr>
              <a:t>googled</a:t>
            </a:r>
            <a:r>
              <a:rPr lang="ja-JP" altLang="en-US" sz="2000">
                <a:ea typeface="ＭＳ Ｐゴシック" panose="020B0600070205080204" pitchFamily="34" charset="-128"/>
              </a:rPr>
              <a:t>”</a:t>
            </a:r>
            <a:r>
              <a:rPr lang="en-US" altLang="ja-JP" sz="2000">
                <a:ea typeface="ＭＳ Ｐゴシック" panose="020B0600070205080204" pitchFamily="34" charset="-128"/>
              </a:rPr>
              <a:t> him just to see …</a:t>
            </a:r>
          </a:p>
          <a:p>
            <a:pPr lvl="1">
              <a:lnSpc>
                <a:spcPct val="90000"/>
              </a:lnSpc>
            </a:pPr>
            <a:r>
              <a:rPr lang="en-US" altLang="en-US" sz="2000">
                <a:ea typeface="ＭＳ Ｐゴシック" panose="020B0600070205080204" pitchFamily="34" charset="-128"/>
              </a:rPr>
              <a:t>Search is crucial part of many</a:t>
            </a:r>
            <a:r>
              <a:rPr lang="ja-JP" altLang="en-US" sz="2000">
                <a:ea typeface="ＭＳ Ｐゴシック" panose="020B0600070205080204" pitchFamily="34" charset="-128"/>
              </a:rPr>
              <a:t>’</a:t>
            </a:r>
            <a:r>
              <a:rPr lang="en-US" altLang="ja-JP" sz="2000">
                <a:ea typeface="ＭＳ Ｐゴシック" panose="020B0600070205080204" pitchFamily="34" charset="-128"/>
              </a:rPr>
              <a:t>s </a:t>
            </a:r>
            <a:r>
              <a:rPr lang="en-US" altLang="ja-JP" sz="2000" b="1">
                <a:ea typeface="ＭＳ Ｐゴシック" panose="020B0600070205080204" pitchFamily="34" charset="-128"/>
              </a:rPr>
              <a:t>everyday</a:t>
            </a:r>
            <a:r>
              <a:rPr lang="en-US" altLang="ja-JP" sz="2000">
                <a:ea typeface="ＭＳ Ｐゴシック" panose="020B0600070205080204" pitchFamily="34" charset="-128"/>
              </a:rPr>
              <a:t> existence and 2nd most popular online activity after email</a:t>
            </a:r>
          </a:p>
          <a:p>
            <a:pPr lvl="1">
              <a:lnSpc>
                <a:spcPct val="90000"/>
              </a:lnSpc>
            </a:pPr>
            <a:r>
              <a:rPr lang="en-US" altLang="en-US" sz="2000">
                <a:ea typeface="ＭＳ Ｐゴシック" panose="020B0600070205080204" pitchFamily="34" charset="-128"/>
              </a:rPr>
              <a:t>Social interactions - blogs</a:t>
            </a:r>
          </a:p>
          <a:p>
            <a:pPr>
              <a:lnSpc>
                <a:spcPct val="90000"/>
              </a:lnSpc>
            </a:pPr>
            <a:r>
              <a:rPr lang="en-US" altLang="en-US" sz="2400">
                <a:ea typeface="ＭＳ Ｐゴシック" panose="020B0600070205080204" pitchFamily="34" charset="-128"/>
              </a:rPr>
              <a:t>The death of anonymity/privacy</a:t>
            </a:r>
          </a:p>
          <a:p>
            <a:pPr lvl="1">
              <a:lnSpc>
                <a:spcPct val="90000"/>
              </a:lnSpc>
            </a:pPr>
            <a:r>
              <a:rPr lang="en-US" altLang="en-US" sz="2000">
                <a:ea typeface="ＭＳ Ｐゴシック" panose="020B0600070205080204" pitchFamily="34" charset="-128"/>
              </a:rPr>
              <a:t>Nearly everyone is searchable</a:t>
            </a:r>
          </a:p>
          <a:p>
            <a:pPr lvl="2">
              <a:lnSpc>
                <a:spcPct val="90000"/>
              </a:lnSpc>
            </a:pPr>
            <a:r>
              <a:rPr lang="en-US" altLang="en-US" sz="1800">
                <a:ea typeface="ＭＳ Ｐゴシック" panose="020B0600070205080204" pitchFamily="34" charset="-128"/>
              </a:rPr>
              <a:t>Choicepoint</a:t>
            </a:r>
          </a:p>
          <a:p>
            <a:pPr lvl="2">
              <a:lnSpc>
                <a:spcPct val="90000"/>
              </a:lnSpc>
            </a:pPr>
            <a:r>
              <a:rPr lang="en-US" altLang="en-US" sz="1800">
                <a:ea typeface="ＭＳ Ｐゴシック" panose="020B0600070205080204" pitchFamily="34" charset="-128"/>
              </a:rPr>
              <a:t>Facebook</a:t>
            </a:r>
          </a:p>
          <a:p>
            <a:pPr>
              <a:lnSpc>
                <a:spcPct val="90000"/>
              </a:lnSpc>
            </a:pPr>
            <a:r>
              <a:rPr lang="en-US" altLang="en-US" sz="2400">
                <a:ea typeface="ＭＳ Ｐゴシック" panose="020B0600070205080204" pitchFamily="34" charset="-128"/>
              </a:rPr>
              <a:t>Digital divide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D50F109E-DF75-920C-49A9-5BC71914CDF9}"/>
              </a:ext>
            </a:extLst>
          </p:cNvPr>
          <p:cNvSpPr>
            <a:spLocks noGrp="1" noChangeArrowheads="1"/>
          </p:cNvSpPr>
          <p:nvPr>
            <p:ph type="title"/>
          </p:nvPr>
        </p:nvSpPr>
        <p:spPr/>
        <p:txBody>
          <a:bodyPr/>
          <a:lstStyle/>
          <a:p>
            <a:r>
              <a:rPr lang="en-US" altLang="en-US">
                <a:ea typeface="ＭＳ Ｐゴシック" panose="020B0600070205080204" pitchFamily="34" charset="-128"/>
              </a:rPr>
              <a:t>What is a Search Engine?</a:t>
            </a:r>
          </a:p>
        </p:txBody>
      </p:sp>
      <p:sp>
        <p:nvSpPr>
          <p:cNvPr id="118786" name="Rectangle 3">
            <a:extLst>
              <a:ext uri="{FF2B5EF4-FFF2-40B4-BE49-F238E27FC236}">
                <a16:creationId xmlns:a16="http://schemas.microsoft.com/office/drawing/2014/main" id="{C4B0681D-5207-57A7-51F6-8783FC1C8C73}"/>
              </a:ext>
            </a:extLst>
          </p:cNvPr>
          <p:cNvSpPr>
            <a:spLocks noGrp="1" noChangeArrowheads="1"/>
          </p:cNvSpPr>
          <p:nvPr>
            <p:ph type="body" idx="1"/>
          </p:nvPr>
        </p:nvSpPr>
        <p:spPr/>
        <p:txBody>
          <a:bodyPr/>
          <a:lstStyle/>
          <a:p>
            <a:r>
              <a:rPr lang="en-US" altLang="en-US">
                <a:ea typeface="ＭＳ Ｐゴシック" panose="020B0600070205080204" pitchFamily="34" charset="-128"/>
              </a:rPr>
              <a:t>An IR system with an active data harvester to actively collect information, </a:t>
            </a:r>
          </a:p>
          <a:p>
            <a:pPr lvl="1"/>
            <a:r>
              <a:rPr lang="en-US" altLang="en-US">
                <a:ea typeface="ＭＳ Ｐゴシック" panose="020B0600070205080204" pitchFamily="34" charset="-128"/>
              </a:rPr>
              <a:t>Crawler, spider, web bot</a:t>
            </a:r>
          </a:p>
          <a:p>
            <a:r>
              <a:rPr lang="en-US" altLang="en-US">
                <a:ea typeface="ＭＳ Ｐゴシック" panose="020B0600070205080204" pitchFamily="34" charset="-128"/>
              </a:rPr>
              <a:t>Search engines usually collect this information on the web or some part of it.</a:t>
            </a:r>
          </a:p>
          <a:p>
            <a:pPr lvl="1"/>
            <a:r>
              <a:rPr lang="en-US" altLang="en-US">
                <a:ea typeface="ＭＳ Ｐゴシック" panose="020B0600070205080204" pitchFamily="34" charset="-128"/>
              </a:rPr>
              <a:t>Not always – enterprise search</a:t>
            </a:r>
          </a:p>
          <a:p>
            <a:r>
              <a:rPr lang="ja-JP" altLang="en-US">
                <a:ea typeface="ＭＳ Ｐゴシック" panose="020B0600070205080204" pitchFamily="34" charset="-128"/>
              </a:rPr>
              <a:t>“</a:t>
            </a:r>
            <a:r>
              <a:rPr lang="en-US" altLang="ja-JP">
                <a:ea typeface="ＭＳ Ｐゴシック" panose="020B0600070205080204" pitchFamily="34" charset="-128"/>
              </a:rPr>
              <a:t>how search engines work</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450B9208-2FEE-77B1-67FA-197AB1354CFE}"/>
              </a:ext>
            </a:extLst>
          </p:cNvPr>
          <p:cNvSpPr>
            <a:spLocks noChangeArrowheads="1"/>
          </p:cNvSpPr>
          <p:nvPr/>
        </p:nvSpPr>
        <p:spPr bwMode="auto">
          <a:xfrm>
            <a:off x="1828800" y="19812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Interface</a:t>
            </a:r>
          </a:p>
        </p:txBody>
      </p:sp>
      <p:sp>
        <p:nvSpPr>
          <p:cNvPr id="120834" name="Rectangle 3">
            <a:extLst>
              <a:ext uri="{FF2B5EF4-FFF2-40B4-BE49-F238E27FC236}">
                <a16:creationId xmlns:a16="http://schemas.microsoft.com/office/drawing/2014/main" id="{204B7BBF-A412-4E10-F1E1-237A910265C9}"/>
              </a:ext>
            </a:extLst>
          </p:cNvPr>
          <p:cNvSpPr>
            <a:spLocks noChangeArrowheads="1"/>
          </p:cNvSpPr>
          <p:nvPr/>
        </p:nvSpPr>
        <p:spPr bwMode="auto">
          <a:xfrm>
            <a:off x="3657600" y="6858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Query Engine</a:t>
            </a:r>
          </a:p>
        </p:txBody>
      </p:sp>
      <p:sp>
        <p:nvSpPr>
          <p:cNvPr id="120835" name="Rectangle 4">
            <a:extLst>
              <a:ext uri="{FF2B5EF4-FFF2-40B4-BE49-F238E27FC236}">
                <a16:creationId xmlns:a16="http://schemas.microsoft.com/office/drawing/2014/main" id="{0E2E1191-5C7E-5541-2AFD-7F4BC0D338D0}"/>
              </a:ext>
            </a:extLst>
          </p:cNvPr>
          <p:cNvSpPr>
            <a:spLocks noChangeArrowheads="1"/>
          </p:cNvSpPr>
          <p:nvPr/>
        </p:nvSpPr>
        <p:spPr bwMode="auto">
          <a:xfrm>
            <a:off x="6248400" y="2667000"/>
            <a:ext cx="17526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Indexer</a:t>
            </a:r>
          </a:p>
        </p:txBody>
      </p:sp>
      <p:sp>
        <p:nvSpPr>
          <p:cNvPr id="120836" name="Oval 5">
            <a:extLst>
              <a:ext uri="{FF2B5EF4-FFF2-40B4-BE49-F238E27FC236}">
                <a16:creationId xmlns:a16="http://schemas.microsoft.com/office/drawing/2014/main" id="{2D65A772-0297-19E5-1690-2EF246FB205C}"/>
              </a:ext>
            </a:extLst>
          </p:cNvPr>
          <p:cNvSpPr>
            <a:spLocks noChangeArrowheads="1"/>
          </p:cNvSpPr>
          <p:nvPr/>
        </p:nvSpPr>
        <p:spPr bwMode="auto">
          <a:xfrm>
            <a:off x="6248400" y="609600"/>
            <a:ext cx="1676400" cy="914400"/>
          </a:xfrm>
          <a:prstGeom prst="ellipse">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Index</a:t>
            </a:r>
          </a:p>
        </p:txBody>
      </p:sp>
      <p:sp>
        <p:nvSpPr>
          <p:cNvPr id="120837" name="Rectangle 6">
            <a:extLst>
              <a:ext uri="{FF2B5EF4-FFF2-40B4-BE49-F238E27FC236}">
                <a16:creationId xmlns:a16="http://schemas.microsoft.com/office/drawing/2014/main" id="{647278E5-A02D-493D-0EEA-4D47D34096C4}"/>
              </a:ext>
            </a:extLst>
          </p:cNvPr>
          <p:cNvSpPr>
            <a:spLocks noChangeArrowheads="1"/>
          </p:cNvSpPr>
          <p:nvPr/>
        </p:nvSpPr>
        <p:spPr bwMode="auto">
          <a:xfrm>
            <a:off x="3886200" y="4191000"/>
            <a:ext cx="16764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en-US" altLang="en-US" sz="2400"/>
              <a:t>Crawler</a:t>
            </a:r>
          </a:p>
        </p:txBody>
      </p:sp>
      <p:sp>
        <p:nvSpPr>
          <p:cNvPr id="120838" name="Line 7">
            <a:extLst>
              <a:ext uri="{FF2B5EF4-FFF2-40B4-BE49-F238E27FC236}">
                <a16:creationId xmlns:a16="http://schemas.microsoft.com/office/drawing/2014/main" id="{DE1CB7D3-CD0F-09DC-7F98-03569D3F33C6}"/>
              </a:ext>
            </a:extLst>
          </p:cNvPr>
          <p:cNvSpPr>
            <a:spLocks noChangeShapeType="1"/>
          </p:cNvSpPr>
          <p:nvPr/>
        </p:nvSpPr>
        <p:spPr bwMode="auto">
          <a:xfrm flipH="1">
            <a:off x="3500438"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39" name="Line 8">
            <a:extLst>
              <a:ext uri="{FF2B5EF4-FFF2-40B4-BE49-F238E27FC236}">
                <a16:creationId xmlns:a16="http://schemas.microsoft.com/office/drawing/2014/main" id="{40088A19-E1F0-9082-D5DA-A541DA1728E1}"/>
              </a:ext>
            </a:extLst>
          </p:cNvPr>
          <p:cNvSpPr>
            <a:spLocks noChangeShapeType="1"/>
          </p:cNvSpPr>
          <p:nvPr/>
        </p:nvSpPr>
        <p:spPr bwMode="auto">
          <a:xfrm>
            <a:off x="5181600" y="49530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0" name="Line 9">
            <a:extLst>
              <a:ext uri="{FF2B5EF4-FFF2-40B4-BE49-F238E27FC236}">
                <a16:creationId xmlns:a16="http://schemas.microsoft.com/office/drawing/2014/main" id="{76B437FE-3D5E-AA4D-C68C-FDD0E0623381}"/>
              </a:ext>
            </a:extLst>
          </p:cNvPr>
          <p:cNvSpPr>
            <a:spLocks noChangeShapeType="1"/>
          </p:cNvSpPr>
          <p:nvPr/>
        </p:nvSpPr>
        <p:spPr bwMode="auto">
          <a:xfrm flipH="1">
            <a:off x="3886200"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1" name="Line 10">
            <a:extLst>
              <a:ext uri="{FF2B5EF4-FFF2-40B4-BE49-F238E27FC236}">
                <a16:creationId xmlns:a16="http://schemas.microsoft.com/office/drawing/2014/main" id="{C49EE902-C164-5B85-819D-461BC82CB6D5}"/>
              </a:ext>
            </a:extLst>
          </p:cNvPr>
          <p:cNvSpPr>
            <a:spLocks noChangeShapeType="1"/>
          </p:cNvSpPr>
          <p:nvPr/>
        </p:nvSpPr>
        <p:spPr bwMode="auto">
          <a:xfrm flipH="1">
            <a:off x="4191000" y="4953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2" name="Line 11">
            <a:extLst>
              <a:ext uri="{FF2B5EF4-FFF2-40B4-BE49-F238E27FC236}">
                <a16:creationId xmlns:a16="http://schemas.microsoft.com/office/drawing/2014/main" id="{1BE998B5-3428-4191-0373-F541F39361FB}"/>
              </a:ext>
            </a:extLst>
          </p:cNvPr>
          <p:cNvSpPr>
            <a:spLocks noChangeShapeType="1"/>
          </p:cNvSpPr>
          <p:nvPr/>
        </p:nvSpPr>
        <p:spPr bwMode="auto">
          <a:xfrm>
            <a:off x="4953000" y="49530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3" name="Line 12">
            <a:extLst>
              <a:ext uri="{FF2B5EF4-FFF2-40B4-BE49-F238E27FC236}">
                <a16:creationId xmlns:a16="http://schemas.microsoft.com/office/drawing/2014/main" id="{D3A4ACB2-31F3-F66C-98BC-2FD7CD3D80A4}"/>
              </a:ext>
            </a:extLst>
          </p:cNvPr>
          <p:cNvSpPr>
            <a:spLocks noChangeShapeType="1"/>
          </p:cNvSpPr>
          <p:nvPr/>
        </p:nvSpPr>
        <p:spPr bwMode="auto">
          <a:xfrm>
            <a:off x="4800600" y="4953000"/>
            <a:ext cx="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4" name="Line 13">
            <a:extLst>
              <a:ext uri="{FF2B5EF4-FFF2-40B4-BE49-F238E27FC236}">
                <a16:creationId xmlns:a16="http://schemas.microsoft.com/office/drawing/2014/main" id="{AE31BC38-BBD0-F2C3-1A77-5135DD9D8616}"/>
              </a:ext>
            </a:extLst>
          </p:cNvPr>
          <p:cNvSpPr>
            <a:spLocks noChangeShapeType="1"/>
          </p:cNvSpPr>
          <p:nvPr/>
        </p:nvSpPr>
        <p:spPr bwMode="auto">
          <a:xfrm flipV="1">
            <a:off x="4724400" y="3200400"/>
            <a:ext cx="0" cy="99060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20845" name="Line 14">
            <a:extLst>
              <a:ext uri="{FF2B5EF4-FFF2-40B4-BE49-F238E27FC236}">
                <a16:creationId xmlns:a16="http://schemas.microsoft.com/office/drawing/2014/main" id="{F145326F-88FB-EE13-E0FA-26B46CF19585}"/>
              </a:ext>
            </a:extLst>
          </p:cNvPr>
          <p:cNvSpPr>
            <a:spLocks noChangeShapeType="1"/>
          </p:cNvSpPr>
          <p:nvPr/>
        </p:nvSpPr>
        <p:spPr bwMode="auto">
          <a:xfrm>
            <a:off x="4724400" y="3200400"/>
            <a:ext cx="1524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6" name="Line 15">
            <a:extLst>
              <a:ext uri="{FF2B5EF4-FFF2-40B4-BE49-F238E27FC236}">
                <a16:creationId xmlns:a16="http://schemas.microsoft.com/office/drawing/2014/main" id="{4BB5F6C9-A388-98C9-0261-5B759EF611BD}"/>
              </a:ext>
            </a:extLst>
          </p:cNvPr>
          <p:cNvSpPr>
            <a:spLocks noChangeShapeType="1"/>
          </p:cNvSpPr>
          <p:nvPr/>
        </p:nvSpPr>
        <p:spPr bwMode="auto">
          <a:xfrm flipV="1">
            <a:off x="7162800" y="1524000"/>
            <a:ext cx="0" cy="1143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7" name="Line 16">
            <a:extLst>
              <a:ext uri="{FF2B5EF4-FFF2-40B4-BE49-F238E27FC236}">
                <a16:creationId xmlns:a16="http://schemas.microsoft.com/office/drawing/2014/main" id="{0D500431-5602-F3B4-B9B3-7CBA57060801}"/>
              </a:ext>
            </a:extLst>
          </p:cNvPr>
          <p:cNvSpPr>
            <a:spLocks noChangeShapeType="1"/>
          </p:cNvSpPr>
          <p:nvPr/>
        </p:nvSpPr>
        <p:spPr bwMode="auto">
          <a:xfrm>
            <a:off x="5410200" y="1066800"/>
            <a:ext cx="838200" cy="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8" name="Line 17">
            <a:extLst>
              <a:ext uri="{FF2B5EF4-FFF2-40B4-BE49-F238E27FC236}">
                <a16:creationId xmlns:a16="http://schemas.microsoft.com/office/drawing/2014/main" id="{6E21C80F-975F-1142-93FB-FDBC178E3FDF}"/>
              </a:ext>
            </a:extLst>
          </p:cNvPr>
          <p:cNvSpPr>
            <a:spLocks noChangeShapeType="1"/>
          </p:cNvSpPr>
          <p:nvPr/>
        </p:nvSpPr>
        <p:spPr bwMode="auto">
          <a:xfrm>
            <a:off x="2667000" y="1066800"/>
            <a:ext cx="9906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49" name="Line 18">
            <a:extLst>
              <a:ext uri="{FF2B5EF4-FFF2-40B4-BE49-F238E27FC236}">
                <a16:creationId xmlns:a16="http://schemas.microsoft.com/office/drawing/2014/main" id="{34BEBF38-CCBE-0387-23EF-9FFADE7BE5B8}"/>
              </a:ext>
            </a:extLst>
          </p:cNvPr>
          <p:cNvSpPr>
            <a:spLocks noChangeShapeType="1"/>
          </p:cNvSpPr>
          <p:nvPr/>
        </p:nvSpPr>
        <p:spPr bwMode="auto">
          <a:xfrm>
            <a:off x="2667000" y="1066800"/>
            <a:ext cx="0" cy="914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50" name="Line 19">
            <a:extLst>
              <a:ext uri="{FF2B5EF4-FFF2-40B4-BE49-F238E27FC236}">
                <a16:creationId xmlns:a16="http://schemas.microsoft.com/office/drawing/2014/main" id="{2B4F114C-73D1-5D07-B0A0-686F66721348}"/>
              </a:ext>
            </a:extLst>
          </p:cNvPr>
          <p:cNvSpPr>
            <a:spLocks noChangeShapeType="1"/>
          </p:cNvSpPr>
          <p:nvPr/>
        </p:nvSpPr>
        <p:spPr bwMode="auto">
          <a:xfrm flipH="1">
            <a:off x="1295400" y="2667000"/>
            <a:ext cx="530225"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51" name="Line 20">
            <a:extLst>
              <a:ext uri="{FF2B5EF4-FFF2-40B4-BE49-F238E27FC236}">
                <a16:creationId xmlns:a16="http://schemas.microsoft.com/office/drawing/2014/main" id="{4E34E44A-D4B0-548B-50E1-67D8EEE5893B}"/>
              </a:ext>
            </a:extLst>
          </p:cNvPr>
          <p:cNvSpPr>
            <a:spLocks noChangeShapeType="1"/>
          </p:cNvSpPr>
          <p:nvPr/>
        </p:nvSpPr>
        <p:spPr bwMode="auto">
          <a:xfrm>
            <a:off x="1371600" y="1447800"/>
            <a:ext cx="457200" cy="68580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52" name="Line 21">
            <a:extLst>
              <a:ext uri="{FF2B5EF4-FFF2-40B4-BE49-F238E27FC236}">
                <a16:creationId xmlns:a16="http://schemas.microsoft.com/office/drawing/2014/main" id="{A642B4DB-1FDC-45BD-3154-CB97DAC8520B}"/>
              </a:ext>
            </a:extLst>
          </p:cNvPr>
          <p:cNvSpPr>
            <a:spLocks noChangeShapeType="1"/>
          </p:cNvSpPr>
          <p:nvPr/>
        </p:nvSpPr>
        <p:spPr bwMode="auto">
          <a:xfrm flipH="1">
            <a:off x="914400" y="2362200"/>
            <a:ext cx="914400" cy="0"/>
          </a:xfrm>
          <a:prstGeom prst="line">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20853" name="Text Box 22">
            <a:extLst>
              <a:ext uri="{FF2B5EF4-FFF2-40B4-BE49-F238E27FC236}">
                <a16:creationId xmlns:a16="http://schemas.microsoft.com/office/drawing/2014/main" id="{9375791C-9C21-09A6-1086-5447193CE8BF}"/>
              </a:ext>
            </a:extLst>
          </p:cNvPr>
          <p:cNvSpPr txBox="1">
            <a:spLocks noChangeArrowheads="1"/>
          </p:cNvSpPr>
          <p:nvPr/>
        </p:nvSpPr>
        <p:spPr bwMode="auto">
          <a:xfrm>
            <a:off x="517525" y="3394075"/>
            <a:ext cx="877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2400"/>
              <a:t>Users</a:t>
            </a:r>
          </a:p>
        </p:txBody>
      </p:sp>
      <p:sp>
        <p:nvSpPr>
          <p:cNvPr id="120854" name="Text Box 23">
            <a:extLst>
              <a:ext uri="{FF2B5EF4-FFF2-40B4-BE49-F238E27FC236}">
                <a16:creationId xmlns:a16="http://schemas.microsoft.com/office/drawing/2014/main" id="{744BE248-31EF-B613-0065-9281C6ACC6EE}"/>
              </a:ext>
            </a:extLst>
          </p:cNvPr>
          <p:cNvSpPr txBox="1">
            <a:spLocks noChangeArrowheads="1"/>
          </p:cNvSpPr>
          <p:nvPr/>
        </p:nvSpPr>
        <p:spPr bwMode="auto">
          <a:xfrm>
            <a:off x="4267200" y="55626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2400"/>
              <a:t>Web</a:t>
            </a:r>
          </a:p>
        </p:txBody>
      </p:sp>
      <p:sp>
        <p:nvSpPr>
          <p:cNvPr id="120855" name="Text Box 24">
            <a:extLst>
              <a:ext uri="{FF2B5EF4-FFF2-40B4-BE49-F238E27FC236}">
                <a16:creationId xmlns:a16="http://schemas.microsoft.com/office/drawing/2014/main" id="{779740E2-2EF9-A043-9AFE-9D972F05CCC3}"/>
              </a:ext>
            </a:extLst>
          </p:cNvPr>
          <p:cNvSpPr txBox="1">
            <a:spLocks noChangeArrowheads="1"/>
          </p:cNvSpPr>
          <p:nvPr/>
        </p:nvSpPr>
        <p:spPr bwMode="auto">
          <a:xfrm>
            <a:off x="1828800" y="5943600"/>
            <a:ext cx="5422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b="1"/>
              <a:t>A Typical Web Search Engine</a:t>
            </a:r>
          </a:p>
        </p:txBody>
      </p:sp>
      <p:sp>
        <p:nvSpPr>
          <p:cNvPr id="120856" name="TextBox 1">
            <a:extLst>
              <a:ext uri="{FF2B5EF4-FFF2-40B4-BE49-F238E27FC236}">
                <a16:creationId xmlns:a16="http://schemas.microsoft.com/office/drawing/2014/main" id="{29E19112-62F7-32BF-3EA5-50728404BF7C}"/>
              </a:ext>
            </a:extLst>
          </p:cNvPr>
          <p:cNvSpPr txBox="1">
            <a:spLocks noChangeArrowheads="1"/>
          </p:cNvSpPr>
          <p:nvPr/>
        </p:nvSpPr>
        <p:spPr bwMode="auto">
          <a:xfrm>
            <a:off x="6276975" y="4572000"/>
            <a:ext cx="2058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b="1" i="1" u="sng">
                <a:solidFill>
                  <a:srgbClr val="FF0000"/>
                </a:solidFill>
              </a:rPr>
              <a:t>No Databases!</a:t>
            </a:r>
          </a:p>
          <a:p>
            <a:pPr>
              <a:spcBef>
                <a:spcPct val="0"/>
              </a:spcBef>
              <a:buClrTx/>
              <a:buFontTx/>
              <a:buNone/>
            </a:pPr>
            <a:r>
              <a:rPr lang="en-US" altLang="en-US" sz="2400" b="1" i="1" u="sng">
                <a:solidFill>
                  <a:srgbClr val="FF0000"/>
                </a:solidFill>
              </a:rPr>
              <a:t>Use an index</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AC0A5E49-B1F5-9576-0A28-0404E98748A3}"/>
              </a:ext>
            </a:extLst>
          </p:cNvPr>
          <p:cNvSpPr>
            <a:spLocks noGrp="1" noChangeArrowheads="1"/>
          </p:cNvSpPr>
          <p:nvPr>
            <p:ph type="title"/>
          </p:nvPr>
        </p:nvSpPr>
        <p:spPr/>
        <p:txBody>
          <a:bodyPr/>
          <a:lstStyle/>
          <a:p>
            <a:r>
              <a:rPr lang="en-US" altLang="en-US">
                <a:ea typeface="ＭＳ Ｐゴシック" panose="020B0600070205080204" pitchFamily="34" charset="-128"/>
              </a:rPr>
              <a:t>Google relevance</a:t>
            </a:r>
          </a:p>
        </p:txBody>
      </p:sp>
      <p:sp>
        <p:nvSpPr>
          <p:cNvPr id="330755" name="Text Box 3">
            <a:extLst>
              <a:ext uri="{FF2B5EF4-FFF2-40B4-BE49-F238E27FC236}">
                <a16:creationId xmlns:a16="http://schemas.microsoft.com/office/drawing/2014/main" id="{8CD3C253-47FC-AAC7-4C6E-326609AEF170}"/>
              </a:ext>
            </a:extLst>
          </p:cNvPr>
          <p:cNvSpPr txBox="1">
            <a:spLocks noChangeArrowheads="1"/>
          </p:cNvSpPr>
          <p:nvPr/>
        </p:nvSpPr>
        <p:spPr bwMode="auto">
          <a:xfrm>
            <a:off x="457200" y="1905000"/>
            <a:ext cx="868218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pPr>
            <a:r>
              <a:rPr lang="en-US" altLang="en-US" sz="3600" dirty="0"/>
              <a:t> Changed everything - 2nd gen search</a:t>
            </a:r>
          </a:p>
          <a:p>
            <a:pPr>
              <a:spcBef>
                <a:spcPct val="0"/>
              </a:spcBef>
              <a:buClrTx/>
              <a:buNone/>
            </a:pPr>
            <a:endParaRPr lang="en-US" altLang="en-US" sz="3600" dirty="0"/>
          </a:p>
          <a:p>
            <a:pPr>
              <a:spcBef>
                <a:spcPct val="0"/>
              </a:spcBef>
              <a:buClrTx/>
            </a:pPr>
            <a:r>
              <a:rPr lang="en-US" altLang="en-US" sz="3600" dirty="0"/>
              <a:t> 1st gen Search engine relevance - key words</a:t>
            </a:r>
          </a:p>
          <a:p>
            <a:pPr>
              <a:spcBef>
                <a:spcPct val="0"/>
              </a:spcBef>
              <a:buClrTx/>
            </a:pPr>
            <a:endParaRPr lang="en-US" altLang="en-US" sz="3600" dirty="0"/>
          </a:p>
          <a:p>
            <a:pPr>
              <a:spcBef>
                <a:spcPct val="0"/>
              </a:spcBef>
              <a:buClrTx/>
            </a:pPr>
            <a:r>
              <a:rPr lang="en-US" altLang="en-US" sz="3600"/>
              <a:t> Google </a:t>
            </a:r>
            <a:r>
              <a:rPr lang="en-US" altLang="en-US" sz="3600" dirty="0"/>
              <a:t>- relevance is popularity</a:t>
            </a:r>
          </a:p>
          <a:p>
            <a:pPr lvl="1">
              <a:spcBef>
                <a:spcPct val="0"/>
              </a:spcBef>
              <a:buClrTx/>
              <a:buFontTx/>
              <a:buNone/>
            </a:pPr>
            <a:r>
              <a:rPr lang="en-US" altLang="en-US" sz="3600" dirty="0"/>
              <a:t>-who links to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307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45B4D29D-7344-4ED2-B0D8-77A59FA3EDF2}"/>
              </a:ext>
            </a:extLst>
          </p:cNvPr>
          <p:cNvSpPr>
            <a:spLocks noGrp="1" noChangeArrowheads="1"/>
          </p:cNvSpPr>
          <p:nvPr>
            <p:ph type="title"/>
          </p:nvPr>
        </p:nvSpPr>
        <p:spPr/>
        <p:txBody>
          <a:bodyPr/>
          <a:lstStyle/>
          <a:p>
            <a:r>
              <a:rPr lang="en-US" altLang="en-US">
                <a:ea typeface="ＭＳ Ｐゴシック" panose="020B0600070205080204" pitchFamily="34" charset="-128"/>
              </a:rPr>
              <a:t>Crawlers</a:t>
            </a:r>
          </a:p>
        </p:txBody>
      </p:sp>
      <p:sp>
        <p:nvSpPr>
          <p:cNvPr id="124930" name="Rectangle 3">
            <a:extLst>
              <a:ext uri="{FF2B5EF4-FFF2-40B4-BE49-F238E27FC236}">
                <a16:creationId xmlns:a16="http://schemas.microsoft.com/office/drawing/2014/main" id="{6AB3FE80-C5A8-900F-2E15-A23ED275947F}"/>
              </a:ext>
            </a:extLst>
          </p:cNvPr>
          <p:cNvSpPr>
            <a:spLocks noGrp="1" noChangeArrowheads="1"/>
          </p:cNvSpPr>
          <p:nvPr>
            <p:ph type="body" idx="1"/>
          </p:nvPr>
        </p:nvSpPr>
        <p:spPr/>
        <p:txBody>
          <a:bodyPr/>
          <a:lstStyle/>
          <a:p>
            <a:r>
              <a:rPr lang="en-US" altLang="en-US">
                <a:ea typeface="ＭＳ Ｐゴシック" panose="020B0600070205080204" pitchFamily="34" charset="-128"/>
              </a:rPr>
              <a:t>Web crawlers (spiders) gather information (files, URLs, etc) from the web.</a:t>
            </a:r>
          </a:p>
          <a:p>
            <a:r>
              <a:rPr lang="en-US" altLang="en-US">
                <a:ea typeface="ＭＳ Ｐゴシック" panose="020B0600070205080204" pitchFamily="34" charset="-128"/>
              </a:rPr>
              <a:t>Primitive IR systems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1888DF5-C1C6-EACE-AEDA-88E937C90F6D}"/>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information retrieval vs ?</a:t>
            </a:r>
          </a:p>
        </p:txBody>
      </p:sp>
      <p:sp>
        <p:nvSpPr>
          <p:cNvPr id="308227" name="Rectangle 3">
            <a:extLst>
              <a:ext uri="{FF2B5EF4-FFF2-40B4-BE49-F238E27FC236}">
                <a16:creationId xmlns:a16="http://schemas.microsoft.com/office/drawing/2014/main" id="{AEC6B69F-BA08-8878-FA2A-CCE0F504B8AA}"/>
              </a:ext>
            </a:extLst>
          </p:cNvPr>
          <p:cNvSpPr>
            <a:spLocks noGrp="1" noChangeArrowheads="1"/>
          </p:cNvSpPr>
          <p:nvPr>
            <p:ph type="body" idx="1"/>
          </p:nvPr>
        </p:nvSpPr>
        <p:spPr>
          <a:xfrm>
            <a:off x="609600" y="1447800"/>
            <a:ext cx="7772400" cy="4114800"/>
          </a:xfrm>
        </p:spPr>
        <p:txBody>
          <a:bodyPr/>
          <a:lstStyle/>
          <a:p>
            <a:pPr>
              <a:lnSpc>
                <a:spcPct val="90000"/>
              </a:lnSpc>
            </a:pPr>
            <a:r>
              <a:rPr lang="en-US" altLang="en-US" sz="2400">
                <a:solidFill>
                  <a:srgbClr val="FF0000"/>
                </a:solidFill>
                <a:ea typeface="ＭＳ Ｐゴシック" panose="020B0600070205080204" pitchFamily="34" charset="-128"/>
              </a:rPr>
              <a:t>Information retrieval</a:t>
            </a:r>
            <a:r>
              <a:rPr lang="en-US" altLang="en-US" sz="2400">
                <a:ea typeface="ＭＳ Ｐゴシック" panose="020B0600070205080204" pitchFamily="34" charset="-128"/>
              </a:rPr>
              <a:t> (IR) is the activity or process of obtaining information resources relevant to an information need from a collection of information resources.</a:t>
            </a:r>
          </a:p>
          <a:p>
            <a:pPr>
              <a:lnSpc>
                <a:spcPct val="90000"/>
              </a:lnSpc>
            </a:pPr>
            <a:r>
              <a:rPr lang="en-US" altLang="en-US" sz="2400">
                <a:solidFill>
                  <a:srgbClr val="FF0000"/>
                </a:solidFill>
                <a:ea typeface="ＭＳ Ｐゴシック" panose="020B0600070205080204" pitchFamily="34" charset="-128"/>
              </a:rPr>
              <a:t>Data mining</a:t>
            </a:r>
            <a:r>
              <a:rPr lang="en-US" altLang="en-US" sz="2400">
                <a:ea typeface="ＭＳ Ｐゴシック" panose="020B0600070205080204" pitchFamily="34" charset="-128"/>
              </a:rPr>
              <a:t> is the process that attempts to discover patterns in large data sets.</a:t>
            </a:r>
          </a:p>
          <a:p>
            <a:pPr>
              <a:lnSpc>
                <a:spcPct val="90000"/>
              </a:lnSpc>
            </a:pPr>
            <a:r>
              <a:rPr lang="en-US" altLang="en-US" sz="2400">
                <a:solidFill>
                  <a:srgbClr val="FF0000"/>
                </a:solidFill>
                <a:ea typeface="ＭＳ Ｐゴシック" panose="020B0600070205080204" pitchFamily="34" charset="-128"/>
              </a:rPr>
              <a:t>Information extraction </a:t>
            </a:r>
            <a:r>
              <a:rPr lang="en-US" altLang="en-US" sz="2400">
                <a:ea typeface="ＭＳ Ｐゴシック" panose="020B0600070205080204" pitchFamily="34" charset="-128"/>
              </a:rPr>
              <a:t>(IE) is the task of automatically extracting structured information from unstructured and/or semi-structured machine-readable documents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CCF4A2F-BA14-49BC-9F5A-9D8EF6A6AC6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What is a Web Crawler?</a:t>
            </a:r>
            <a:endParaRPr lang="en-GB" altLang="en-US">
              <a:ea typeface="ＭＳ Ｐゴシック" panose="020B0600070205080204" pitchFamily="34" charset="-128"/>
            </a:endParaRPr>
          </a:p>
        </p:txBody>
      </p:sp>
      <p:sp>
        <p:nvSpPr>
          <p:cNvPr id="27651" name="Text Box 3">
            <a:extLst>
              <a:ext uri="{FF2B5EF4-FFF2-40B4-BE49-F238E27FC236}">
                <a16:creationId xmlns:a16="http://schemas.microsoft.com/office/drawing/2014/main" id="{3B86959E-B54F-E04F-B80F-A8CA673E3DBE}"/>
              </a:ext>
            </a:extLst>
          </p:cNvPr>
          <p:cNvSpPr txBox="1">
            <a:spLocks noChangeArrowheads="1"/>
          </p:cNvSpPr>
          <p:nvPr/>
        </p:nvSpPr>
        <p:spPr bwMode="auto">
          <a:xfrm>
            <a:off x="1066800" y="1447800"/>
            <a:ext cx="7162800" cy="4648200"/>
          </a:xfrm>
          <a:prstGeom prst="rect">
            <a:avLst/>
          </a:prstGeom>
          <a:noFill/>
          <a:ln w="9525">
            <a:noFill/>
            <a:miter lim="800000"/>
            <a:headEnd/>
            <a:tailEnd/>
          </a:ln>
        </p:spPr>
        <p:txBody>
          <a:bodyPr>
            <a:spAutoFit/>
          </a:bodyPr>
          <a:lstStyle/>
          <a:p>
            <a:pPr marL="339725" indent="-339725">
              <a:spcBef>
                <a:spcPct val="50000"/>
              </a:spcBef>
              <a:buFontTx/>
              <a:buChar char="•"/>
              <a:defRPr/>
            </a:pPr>
            <a:r>
              <a:rPr lang="en-US" sz="2800" b="1" dirty="0">
                <a:solidFill>
                  <a:srgbClr val="0000CC"/>
                </a:solidFill>
                <a:latin typeface="Times New Roman" charset="0"/>
              </a:rPr>
              <a:t>Also called: spider, bot, harvester</a:t>
            </a:r>
          </a:p>
          <a:p>
            <a:pPr marL="339725" indent="-339725">
              <a:spcBef>
                <a:spcPct val="50000"/>
              </a:spcBef>
              <a:buFontTx/>
              <a:buChar char="•"/>
              <a:defRPr/>
            </a:pPr>
            <a:r>
              <a:rPr lang="en-US" sz="2800" b="1" dirty="0">
                <a:solidFill>
                  <a:srgbClr val="0000CC"/>
                </a:solidFill>
                <a:latin typeface="Times New Roman" charset="0"/>
              </a:rPr>
              <a:t>The Web crawler is a foundational species!</a:t>
            </a:r>
          </a:p>
          <a:p>
            <a:pPr marL="339725" indent="-339725">
              <a:spcBef>
                <a:spcPct val="50000"/>
              </a:spcBef>
              <a:buFontTx/>
              <a:buChar char="•"/>
              <a:defRPr/>
            </a:pPr>
            <a:r>
              <a:rPr lang="en-US" sz="2800" dirty="0">
                <a:latin typeface="Times New Roman" charset="0"/>
              </a:rPr>
              <a:t>Without crawlers, search engines would not exist.</a:t>
            </a:r>
          </a:p>
          <a:p>
            <a:pPr lvl="1">
              <a:spcBef>
                <a:spcPct val="50000"/>
              </a:spcBef>
              <a:buFontTx/>
              <a:buChar char="•"/>
              <a:defRPr/>
            </a:pPr>
            <a:r>
              <a:rPr lang="en-US" sz="2800" dirty="0">
                <a:latin typeface="Times New Roman" charset="0"/>
              </a:rPr>
              <a:t> </a:t>
            </a:r>
            <a:r>
              <a:rPr lang="en-US" dirty="0">
                <a:latin typeface="Times New Roman" charset="0"/>
              </a:rPr>
              <a:t>But they get little credit!</a:t>
            </a:r>
          </a:p>
          <a:p>
            <a:pPr>
              <a:spcBef>
                <a:spcPct val="50000"/>
              </a:spcBef>
              <a:buFontTx/>
              <a:buChar char="•"/>
              <a:defRPr/>
            </a:pPr>
            <a:r>
              <a:rPr lang="en-US" sz="2800" dirty="0"/>
              <a:t>    </a:t>
            </a:r>
            <a:r>
              <a:rPr lang="en-US" sz="2800" dirty="0">
                <a:latin typeface="Times New Roman" charset="0"/>
              </a:rPr>
              <a:t>How they are controlled</a:t>
            </a:r>
          </a:p>
          <a:p>
            <a:pPr lvl="2">
              <a:spcBef>
                <a:spcPct val="50000"/>
              </a:spcBef>
              <a:defRPr/>
            </a:pPr>
            <a:r>
              <a:rPr lang="en-US" b="1" dirty="0" err="1">
                <a:solidFill>
                  <a:srgbClr val="FF0000"/>
                </a:solidFill>
                <a:latin typeface="Times New Roman" charset="0"/>
              </a:rPr>
              <a:t>Robots.txt</a:t>
            </a:r>
            <a:endParaRPr lang="en-US" b="1" dirty="0">
              <a:solidFill>
                <a:srgbClr val="FF0000"/>
              </a:solidFill>
              <a:latin typeface="Times New Roman" charset="0"/>
            </a:endParaRPr>
          </a:p>
          <a:p>
            <a:pPr marL="339725" indent="-339725">
              <a:spcBef>
                <a:spcPct val="50000"/>
              </a:spcBef>
              <a:defRPr/>
            </a:pPr>
            <a:endParaRPr lang="en-US" dirty="0">
              <a:latin typeface="Times New Roman"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FE50E5F4-1770-3462-FD87-3FE4D0920A91}"/>
              </a:ext>
            </a:extLst>
          </p:cNvPr>
          <p:cNvSpPr>
            <a:spLocks noGrp="1" noChangeArrowheads="1"/>
          </p:cNvSpPr>
          <p:nvPr>
            <p:ph type="title"/>
          </p:nvPr>
        </p:nvSpPr>
        <p:spPr>
          <a:xfrm>
            <a:off x="381000" y="0"/>
            <a:ext cx="8229600" cy="1143000"/>
          </a:xfrm>
        </p:spPr>
        <p:txBody>
          <a:bodyPr/>
          <a:lstStyle/>
          <a:p>
            <a:pPr eaLnBrk="1" hangingPunct="1"/>
            <a:r>
              <a:rPr lang="en-US" altLang="en-US">
                <a:ea typeface="ＭＳ Ｐゴシック" panose="020B0600070205080204" pitchFamily="34" charset="-128"/>
                <a:hlinkClick r:id="rId3"/>
              </a:rPr>
              <a:t>Robots Exclusion Protocol</a:t>
            </a:r>
            <a:endParaRPr lang="en-US" altLang="en-US">
              <a:ea typeface="ＭＳ Ｐゴシック" panose="020B0600070205080204" pitchFamily="34" charset="-128"/>
            </a:endParaRPr>
          </a:p>
        </p:txBody>
      </p:sp>
      <p:sp>
        <p:nvSpPr>
          <p:cNvPr id="119811" name="Rectangle 3">
            <a:extLst>
              <a:ext uri="{FF2B5EF4-FFF2-40B4-BE49-F238E27FC236}">
                <a16:creationId xmlns:a16="http://schemas.microsoft.com/office/drawing/2014/main" id="{0041F942-7155-BD45-A417-DB8F73565A85}"/>
              </a:ext>
            </a:extLst>
          </p:cNvPr>
          <p:cNvSpPr>
            <a:spLocks noGrp="1" noChangeArrowheads="1"/>
          </p:cNvSpPr>
          <p:nvPr>
            <p:ph type="body" idx="1"/>
          </p:nvPr>
        </p:nvSpPr>
        <p:spPr>
          <a:xfrm>
            <a:off x="457200" y="1066800"/>
            <a:ext cx="8229600" cy="4525963"/>
          </a:xfrm>
        </p:spPr>
        <p:txBody>
          <a:bodyPr/>
          <a:lstStyle/>
          <a:p>
            <a:pPr eaLnBrk="1" hangingPunct="1">
              <a:lnSpc>
                <a:spcPct val="90000"/>
              </a:lnSpc>
              <a:defRPr/>
            </a:pPr>
            <a:r>
              <a:rPr lang="en-US" sz="2800" b="1" i="1" dirty="0"/>
              <a:t>Site administrator</a:t>
            </a:r>
            <a:r>
              <a:rPr lang="en-US" sz="2800" dirty="0"/>
              <a:t> puts a “</a:t>
            </a:r>
            <a:r>
              <a:rPr lang="en-US" sz="2800" dirty="0" err="1"/>
              <a:t>robots.txt</a:t>
            </a:r>
            <a:r>
              <a:rPr lang="en-US" sz="2800" dirty="0"/>
              <a:t>” file at the root of the host’s web directory.</a:t>
            </a:r>
          </a:p>
          <a:p>
            <a:pPr lvl="1" eaLnBrk="1" hangingPunct="1">
              <a:lnSpc>
                <a:spcPct val="90000"/>
              </a:lnSpc>
              <a:defRPr/>
            </a:pPr>
            <a:r>
              <a:rPr lang="en-US" sz="2400" dirty="0">
                <a:hlinkClick r:id="rId4"/>
              </a:rPr>
              <a:t>http://www.ebay.com/robots.txt</a:t>
            </a:r>
            <a:endParaRPr lang="en-US" sz="2400" dirty="0"/>
          </a:p>
          <a:p>
            <a:pPr lvl="1" eaLnBrk="1" hangingPunct="1">
              <a:lnSpc>
                <a:spcPct val="90000"/>
              </a:lnSpc>
              <a:defRPr/>
            </a:pPr>
            <a:r>
              <a:rPr lang="en-US" sz="2400" dirty="0">
                <a:hlinkClick r:id="rId5"/>
              </a:rPr>
              <a:t>http://www.cnn.com/robots.txt</a:t>
            </a:r>
            <a:endParaRPr lang="en-US" sz="2400" dirty="0"/>
          </a:p>
          <a:p>
            <a:pPr lvl="1" eaLnBrk="1" hangingPunct="1">
              <a:lnSpc>
                <a:spcPct val="90000"/>
              </a:lnSpc>
              <a:defRPr/>
            </a:pPr>
            <a:r>
              <a:rPr lang="en-US" sz="2400" dirty="0">
                <a:hlinkClick r:id="rId6"/>
              </a:rPr>
              <a:t>http://clgiles.ist.psu.edu/robots.txt</a:t>
            </a:r>
            <a:endParaRPr lang="en-US" sz="2400" dirty="0"/>
          </a:p>
          <a:p>
            <a:pPr lvl="1" eaLnBrk="1" hangingPunct="1">
              <a:lnSpc>
                <a:spcPct val="90000"/>
              </a:lnSpc>
              <a:defRPr/>
            </a:pPr>
            <a:r>
              <a:rPr lang="en-US" sz="2400" dirty="0">
                <a:hlinkClick r:id="rId7"/>
              </a:rPr>
              <a:t>http://</a:t>
            </a:r>
            <a:r>
              <a:rPr lang="en-US" sz="2400" dirty="0" err="1">
                <a:hlinkClick r:id="rId7"/>
              </a:rPr>
              <a:t>en.wikipedia.org/robots.txt</a:t>
            </a:r>
            <a:endParaRPr lang="en-US" sz="2400" dirty="0"/>
          </a:p>
          <a:p>
            <a:pPr eaLnBrk="1" hangingPunct="1">
              <a:lnSpc>
                <a:spcPct val="90000"/>
              </a:lnSpc>
              <a:defRPr/>
            </a:pPr>
            <a:r>
              <a:rPr lang="en-US" sz="2800" dirty="0"/>
              <a:t>File is a list of excluded directories for a given robot (user-agent).</a:t>
            </a:r>
          </a:p>
          <a:p>
            <a:pPr lvl="1" eaLnBrk="1" hangingPunct="1">
              <a:lnSpc>
                <a:spcPct val="90000"/>
              </a:lnSpc>
              <a:defRPr/>
            </a:pPr>
            <a:r>
              <a:rPr lang="en-US" sz="2400" dirty="0"/>
              <a:t>Exclude all robots from the entire site:</a:t>
            </a:r>
          </a:p>
          <a:p>
            <a:pPr eaLnBrk="1" hangingPunct="1">
              <a:lnSpc>
                <a:spcPct val="90000"/>
              </a:lnSpc>
              <a:defRPr/>
            </a:pPr>
            <a:r>
              <a:rPr lang="en-US" sz="2800" dirty="0"/>
              <a:t>        </a:t>
            </a:r>
            <a:r>
              <a:rPr lang="en-US" sz="2400" dirty="0">
                <a:latin typeface="Courier New" charset="0"/>
              </a:rPr>
              <a:t>User-agent: *</a:t>
            </a:r>
          </a:p>
          <a:p>
            <a:pPr eaLnBrk="1" hangingPunct="1">
              <a:lnSpc>
                <a:spcPct val="90000"/>
              </a:lnSpc>
              <a:defRPr/>
            </a:pPr>
            <a:r>
              <a:rPr lang="en-US" sz="2400" dirty="0">
                <a:latin typeface="Courier New" charset="0"/>
              </a:rPr>
              <a:t>    Disallow: /</a:t>
            </a:r>
          </a:p>
          <a:p>
            <a:pPr marL="0" indent="0" eaLnBrk="1" hangingPunct="1">
              <a:lnSpc>
                <a:spcPct val="90000"/>
              </a:lnSpc>
              <a:buFontTx/>
              <a:buNone/>
              <a:defRPr/>
            </a:pPr>
            <a:r>
              <a:rPr lang="en-US" sz="2400" dirty="0"/>
              <a:t>New</a:t>
            </a:r>
            <a:r>
              <a:rPr lang="en-US" sz="2400" dirty="0">
                <a:latin typeface="Courier New" charset="0"/>
              </a:rPr>
              <a:t> Allow:</a:t>
            </a:r>
          </a:p>
          <a:p>
            <a:pPr eaLnBrk="1" hangingPunct="1">
              <a:lnSpc>
                <a:spcPct val="90000"/>
              </a:lnSpc>
              <a:defRPr/>
            </a:pPr>
            <a:endParaRPr lang="en-US" sz="2400" dirty="0">
              <a:latin typeface="Courier New" charset="0"/>
            </a:endParaRPr>
          </a:p>
          <a:p>
            <a:pPr eaLnBrk="1" hangingPunct="1">
              <a:lnSpc>
                <a:spcPct val="90000"/>
              </a:lnSpc>
              <a:defRPr/>
            </a:pPr>
            <a:r>
              <a:rPr lang="en-US" sz="2400" dirty="0">
                <a:latin typeface="Courier New" charset="0"/>
              </a:rPr>
              <a:t>Find some interesting </a:t>
            </a:r>
            <a:r>
              <a:rPr lang="en-US" sz="2400" dirty="0" err="1">
                <a:latin typeface="Courier New" charset="0"/>
              </a:rPr>
              <a:t>robots.txt</a:t>
            </a:r>
            <a:endParaRPr lang="en-US" sz="2400" dirty="0">
              <a:latin typeface="Courier New" charset="0"/>
            </a:endParaRPr>
          </a:p>
          <a:p>
            <a:pPr lvl="1" eaLnBrk="1" hangingPunct="1">
              <a:lnSpc>
                <a:spcPct val="90000"/>
              </a:lnSpc>
              <a:defRPr/>
            </a:pPr>
            <a:endParaRPr lang="en-US" sz="2400" dirty="0">
              <a:latin typeface="Courier New"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11A7297D-07EF-B7D3-B9F4-1A665808FE0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The Web of documents</a:t>
            </a:r>
          </a:p>
        </p:txBody>
      </p:sp>
      <p:sp>
        <p:nvSpPr>
          <p:cNvPr id="807939" name="Rectangle 3">
            <a:extLst>
              <a:ext uri="{FF2B5EF4-FFF2-40B4-BE49-F238E27FC236}">
                <a16:creationId xmlns:a16="http://schemas.microsoft.com/office/drawing/2014/main" id="{0ABAF767-5904-A7D8-7899-7A87A53E47C0}"/>
              </a:ext>
            </a:extLst>
          </p:cNvPr>
          <p:cNvSpPr>
            <a:spLocks noGrp="1" noChangeArrowheads="1"/>
          </p:cNvSpPr>
          <p:nvPr>
            <p:ph type="body" sz="half" idx="2"/>
          </p:nvPr>
        </p:nvSpPr>
        <p:spPr>
          <a:xfrm>
            <a:off x="3200400" y="1600200"/>
            <a:ext cx="5715000" cy="4876800"/>
          </a:xfrm>
        </p:spPr>
        <p:txBody>
          <a:bodyPr/>
          <a:lstStyle/>
          <a:p>
            <a:pPr eaLnBrk="1" hangingPunct="1">
              <a:lnSpc>
                <a:spcPct val="80000"/>
              </a:lnSpc>
            </a:pPr>
            <a:r>
              <a:rPr lang="en-US" altLang="en-US" sz="2400">
                <a:ea typeface="ＭＳ Ｐゴシック" panose="020B0600070205080204" pitchFamily="34" charset="-128"/>
              </a:rPr>
              <a:t>No design/co-ordination</a:t>
            </a:r>
          </a:p>
          <a:p>
            <a:pPr eaLnBrk="1" hangingPunct="1">
              <a:lnSpc>
                <a:spcPct val="80000"/>
              </a:lnSpc>
            </a:pPr>
            <a:r>
              <a:rPr lang="en-US" altLang="en-US" sz="2400">
                <a:ea typeface="ＭＳ Ｐゴシック" panose="020B0600070205080204" pitchFamily="34" charset="-128"/>
              </a:rPr>
              <a:t>Distributed content creation, </a:t>
            </a:r>
            <a:r>
              <a:rPr lang="en-US" altLang="en-US" sz="2400" b="1">
                <a:solidFill>
                  <a:srgbClr val="FF0000"/>
                </a:solidFill>
                <a:ea typeface="ＭＳ Ｐゴシック" panose="020B0600070205080204" pitchFamily="34" charset="-128"/>
              </a:rPr>
              <a:t>linking</a:t>
            </a:r>
            <a:r>
              <a:rPr lang="en-US" altLang="en-US" sz="2400">
                <a:ea typeface="ＭＳ Ｐゴシック" panose="020B0600070205080204" pitchFamily="34" charset="-128"/>
              </a:rPr>
              <a:t>, democratization of publishing</a:t>
            </a:r>
          </a:p>
          <a:p>
            <a:pPr eaLnBrk="1" hangingPunct="1">
              <a:lnSpc>
                <a:spcPct val="80000"/>
              </a:lnSpc>
            </a:pPr>
            <a:r>
              <a:rPr lang="en-US" altLang="en-US" sz="2400">
                <a:ea typeface="ＭＳ Ｐゴシック" panose="020B0600070205080204" pitchFamily="34" charset="-128"/>
              </a:rPr>
              <a:t>Content includes truth, lies, obsolete information, contradictions … </a:t>
            </a:r>
          </a:p>
          <a:p>
            <a:pPr eaLnBrk="1" hangingPunct="1">
              <a:lnSpc>
                <a:spcPct val="80000"/>
              </a:lnSpc>
            </a:pPr>
            <a:r>
              <a:rPr lang="en-US" altLang="en-US" sz="2400">
                <a:ea typeface="ＭＳ Ｐゴシック" panose="020B0600070205080204" pitchFamily="34" charset="-128"/>
              </a:rPr>
              <a:t>Unstructured (text, html, …), semi-structured (XML, annotated photos), structured (Databases)…</a:t>
            </a:r>
          </a:p>
          <a:p>
            <a:pPr eaLnBrk="1" hangingPunct="1">
              <a:lnSpc>
                <a:spcPct val="80000"/>
              </a:lnSpc>
            </a:pPr>
            <a:r>
              <a:rPr lang="en-US" altLang="en-US" sz="2400">
                <a:ea typeface="ＭＳ Ｐゴシック" panose="020B0600070205080204" pitchFamily="34" charset="-128"/>
              </a:rPr>
              <a:t>Scale much larger than previous text collections … but corporate records are catching up</a:t>
            </a:r>
          </a:p>
          <a:p>
            <a:pPr eaLnBrk="1" hangingPunct="1">
              <a:lnSpc>
                <a:spcPct val="80000"/>
              </a:lnSpc>
            </a:pPr>
            <a:r>
              <a:rPr lang="en-US" altLang="en-US" sz="2400">
                <a:ea typeface="ＭＳ Ｐゴシック" panose="020B0600070205080204" pitchFamily="34" charset="-128"/>
              </a:rPr>
              <a:t>Growth – slowed down from initial “volume doubling every few months” but still expanding</a:t>
            </a:r>
          </a:p>
          <a:p>
            <a:pPr eaLnBrk="1" hangingPunct="1">
              <a:lnSpc>
                <a:spcPct val="80000"/>
              </a:lnSpc>
            </a:pPr>
            <a:r>
              <a:rPr lang="en-US" altLang="en-US" sz="2400">
                <a:ea typeface="ＭＳ Ｐゴシック" panose="020B0600070205080204" pitchFamily="34" charset="-128"/>
              </a:rPr>
              <a:t>Content can be </a:t>
            </a:r>
            <a:r>
              <a:rPr lang="en-US" altLang="en-US" sz="2400" i="1">
                <a:ea typeface="ＭＳ Ｐゴシック" panose="020B0600070205080204" pitchFamily="34" charset="-128"/>
              </a:rPr>
              <a:t>dynamically generated</a:t>
            </a:r>
          </a:p>
        </p:txBody>
      </p:sp>
      <p:grpSp>
        <p:nvGrpSpPr>
          <p:cNvPr id="131075" name="Group 4">
            <a:extLst>
              <a:ext uri="{FF2B5EF4-FFF2-40B4-BE49-F238E27FC236}">
                <a16:creationId xmlns:a16="http://schemas.microsoft.com/office/drawing/2014/main" id="{085326CF-51A9-4DEE-7D58-F84F43905F40}"/>
              </a:ext>
            </a:extLst>
          </p:cNvPr>
          <p:cNvGrpSpPr>
            <a:grpSpLocks/>
          </p:cNvGrpSpPr>
          <p:nvPr/>
        </p:nvGrpSpPr>
        <p:grpSpPr bwMode="auto">
          <a:xfrm>
            <a:off x="457200" y="1905000"/>
            <a:ext cx="2438400" cy="4027488"/>
            <a:chOff x="288" y="1200"/>
            <a:chExt cx="1536" cy="2537"/>
          </a:xfrm>
        </p:grpSpPr>
        <p:grpSp>
          <p:nvGrpSpPr>
            <p:cNvPr id="131078" name="Group 5">
              <a:extLst>
                <a:ext uri="{FF2B5EF4-FFF2-40B4-BE49-F238E27FC236}">
                  <a16:creationId xmlns:a16="http://schemas.microsoft.com/office/drawing/2014/main" id="{47881937-0DAD-A354-8281-27FD6D5094C3}"/>
                </a:ext>
              </a:extLst>
            </p:cNvPr>
            <p:cNvGrpSpPr>
              <a:grpSpLocks/>
            </p:cNvGrpSpPr>
            <p:nvPr/>
          </p:nvGrpSpPr>
          <p:grpSpPr bwMode="auto">
            <a:xfrm>
              <a:off x="288" y="1200"/>
              <a:ext cx="1536" cy="2256"/>
              <a:chOff x="384" y="1968"/>
              <a:chExt cx="1536" cy="2256"/>
            </a:xfrm>
          </p:grpSpPr>
          <p:sp>
            <p:nvSpPr>
              <p:cNvPr id="131080" name="Rectangle 6">
                <a:extLst>
                  <a:ext uri="{FF2B5EF4-FFF2-40B4-BE49-F238E27FC236}">
                    <a16:creationId xmlns:a16="http://schemas.microsoft.com/office/drawing/2014/main" id="{5A96FB5A-0CC6-7BF4-96B1-BAB453127BC8}"/>
                  </a:ext>
                </a:extLst>
              </p:cNvPr>
              <p:cNvSpPr>
                <a:spLocks noChangeArrowheads="1"/>
              </p:cNvSpPr>
              <p:nvPr/>
            </p:nvSpPr>
            <p:spPr bwMode="auto">
              <a:xfrm>
                <a:off x="864" y="1968"/>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1" name="Rectangle 7">
                <a:extLst>
                  <a:ext uri="{FF2B5EF4-FFF2-40B4-BE49-F238E27FC236}">
                    <a16:creationId xmlns:a16="http://schemas.microsoft.com/office/drawing/2014/main" id="{C54F6675-64CE-BC41-D621-91D0111CEFC4}"/>
                  </a:ext>
                </a:extLst>
              </p:cNvPr>
              <p:cNvSpPr>
                <a:spLocks noChangeArrowheads="1"/>
              </p:cNvSpPr>
              <p:nvPr/>
            </p:nvSpPr>
            <p:spPr bwMode="auto">
              <a:xfrm>
                <a:off x="576" y="2688"/>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2" name="Rectangle 8">
                <a:extLst>
                  <a:ext uri="{FF2B5EF4-FFF2-40B4-BE49-F238E27FC236}">
                    <a16:creationId xmlns:a16="http://schemas.microsoft.com/office/drawing/2014/main" id="{BC8F747E-626A-6C8B-2CEC-5DE2936A3470}"/>
                  </a:ext>
                </a:extLst>
              </p:cNvPr>
              <p:cNvSpPr>
                <a:spLocks noChangeArrowheads="1"/>
              </p:cNvSpPr>
              <p:nvPr/>
            </p:nvSpPr>
            <p:spPr bwMode="auto">
              <a:xfrm>
                <a:off x="672" y="2784"/>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3" name="Rectangle 9">
                <a:extLst>
                  <a:ext uri="{FF2B5EF4-FFF2-40B4-BE49-F238E27FC236}">
                    <a16:creationId xmlns:a16="http://schemas.microsoft.com/office/drawing/2014/main" id="{FFC5B3A0-7681-6DBB-AD36-F3A5BA8A39D5}"/>
                  </a:ext>
                </a:extLst>
              </p:cNvPr>
              <p:cNvSpPr>
                <a:spLocks noChangeArrowheads="1"/>
              </p:cNvSpPr>
              <p:nvPr/>
            </p:nvSpPr>
            <p:spPr bwMode="auto">
              <a:xfrm>
                <a:off x="768" y="2880"/>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4" name="Rectangle 10">
                <a:extLst>
                  <a:ext uri="{FF2B5EF4-FFF2-40B4-BE49-F238E27FC236}">
                    <a16:creationId xmlns:a16="http://schemas.microsoft.com/office/drawing/2014/main" id="{17E861A5-0497-65ED-D9DC-3FD60E196F94}"/>
                  </a:ext>
                </a:extLst>
              </p:cNvPr>
              <p:cNvSpPr>
                <a:spLocks noChangeArrowheads="1"/>
              </p:cNvSpPr>
              <p:nvPr/>
            </p:nvSpPr>
            <p:spPr bwMode="auto">
              <a:xfrm>
                <a:off x="384" y="3552"/>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5" name="Rectangle 11">
                <a:extLst>
                  <a:ext uri="{FF2B5EF4-FFF2-40B4-BE49-F238E27FC236}">
                    <a16:creationId xmlns:a16="http://schemas.microsoft.com/office/drawing/2014/main" id="{3A9D10B7-B34C-7068-A915-86AD57434077}"/>
                  </a:ext>
                </a:extLst>
              </p:cNvPr>
              <p:cNvSpPr>
                <a:spLocks noChangeArrowheads="1"/>
              </p:cNvSpPr>
              <p:nvPr/>
            </p:nvSpPr>
            <p:spPr bwMode="auto">
              <a:xfrm>
                <a:off x="1440" y="3120"/>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6" name="Rectangle 12">
                <a:extLst>
                  <a:ext uri="{FF2B5EF4-FFF2-40B4-BE49-F238E27FC236}">
                    <a16:creationId xmlns:a16="http://schemas.microsoft.com/office/drawing/2014/main" id="{6DB0D1B2-911E-6171-6672-730629CE634C}"/>
                  </a:ext>
                </a:extLst>
              </p:cNvPr>
              <p:cNvSpPr>
                <a:spLocks noChangeArrowheads="1"/>
              </p:cNvSpPr>
              <p:nvPr/>
            </p:nvSpPr>
            <p:spPr bwMode="auto">
              <a:xfrm>
                <a:off x="1536" y="2352"/>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7" name="Rectangle 13">
                <a:extLst>
                  <a:ext uri="{FF2B5EF4-FFF2-40B4-BE49-F238E27FC236}">
                    <a16:creationId xmlns:a16="http://schemas.microsoft.com/office/drawing/2014/main" id="{3C2415CD-0A69-A9DB-F149-2467ADB26332}"/>
                  </a:ext>
                </a:extLst>
              </p:cNvPr>
              <p:cNvSpPr>
                <a:spLocks noChangeArrowheads="1"/>
              </p:cNvSpPr>
              <p:nvPr/>
            </p:nvSpPr>
            <p:spPr bwMode="auto">
              <a:xfrm>
                <a:off x="480" y="3648"/>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8" name="Rectangle 14">
                <a:extLst>
                  <a:ext uri="{FF2B5EF4-FFF2-40B4-BE49-F238E27FC236}">
                    <a16:creationId xmlns:a16="http://schemas.microsoft.com/office/drawing/2014/main" id="{F9DADFEB-B75E-D188-DC63-D6FB2BF41502}"/>
                  </a:ext>
                </a:extLst>
              </p:cNvPr>
              <p:cNvSpPr>
                <a:spLocks noChangeArrowheads="1"/>
              </p:cNvSpPr>
              <p:nvPr/>
            </p:nvSpPr>
            <p:spPr bwMode="auto">
              <a:xfrm>
                <a:off x="576" y="3744"/>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89" name="Rectangle 15">
                <a:extLst>
                  <a:ext uri="{FF2B5EF4-FFF2-40B4-BE49-F238E27FC236}">
                    <a16:creationId xmlns:a16="http://schemas.microsoft.com/office/drawing/2014/main" id="{E50C7912-78A2-41E9-6E97-1FDAAAB9B6A4}"/>
                  </a:ext>
                </a:extLst>
              </p:cNvPr>
              <p:cNvSpPr>
                <a:spLocks noChangeArrowheads="1"/>
              </p:cNvSpPr>
              <p:nvPr/>
            </p:nvSpPr>
            <p:spPr bwMode="auto">
              <a:xfrm>
                <a:off x="672" y="3840"/>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90" name="Rectangle 16">
                <a:extLst>
                  <a:ext uri="{FF2B5EF4-FFF2-40B4-BE49-F238E27FC236}">
                    <a16:creationId xmlns:a16="http://schemas.microsoft.com/office/drawing/2014/main" id="{82F8781E-1B80-6F6D-CB93-0C1E10B9FEC8}"/>
                  </a:ext>
                </a:extLst>
              </p:cNvPr>
              <p:cNvSpPr>
                <a:spLocks noChangeArrowheads="1"/>
              </p:cNvSpPr>
              <p:nvPr/>
            </p:nvSpPr>
            <p:spPr bwMode="auto">
              <a:xfrm>
                <a:off x="1632" y="2448"/>
                <a:ext cx="288" cy="384"/>
              </a:xfrm>
              <a:prstGeom prst="rect">
                <a:avLst/>
              </a:prstGeom>
              <a:solidFill>
                <a:srgbClr val="CC99FF"/>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en-US" altLang="en-US" sz="2400">
                  <a:latin typeface="Lucida Sans" panose="020B0602030504020204" pitchFamily="34" charset="77"/>
                  <a:ea typeface="Arial Unicode MS" panose="020B0604020202020204" pitchFamily="34" charset="-128"/>
                  <a:cs typeface="Arial Unicode MS" panose="020B0604020202020204" pitchFamily="34" charset="-128"/>
                </a:endParaRPr>
              </a:p>
            </p:txBody>
          </p:sp>
          <p:sp>
            <p:nvSpPr>
              <p:cNvPr id="131091" name="Line 17">
                <a:extLst>
                  <a:ext uri="{FF2B5EF4-FFF2-40B4-BE49-F238E27FC236}">
                    <a16:creationId xmlns:a16="http://schemas.microsoft.com/office/drawing/2014/main" id="{A8A1F016-39CA-3177-0B05-C29771F723F3}"/>
                  </a:ext>
                </a:extLst>
              </p:cNvPr>
              <p:cNvSpPr>
                <a:spLocks noChangeShapeType="1"/>
              </p:cNvSpPr>
              <p:nvPr/>
            </p:nvSpPr>
            <p:spPr bwMode="auto">
              <a:xfrm flipV="1">
                <a:off x="912" y="3504"/>
                <a:ext cx="432"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2" name="Line 18">
                <a:extLst>
                  <a:ext uri="{FF2B5EF4-FFF2-40B4-BE49-F238E27FC236}">
                    <a16:creationId xmlns:a16="http://schemas.microsoft.com/office/drawing/2014/main" id="{F9672AA6-4AAF-D2B8-E265-768F78C1D349}"/>
                  </a:ext>
                </a:extLst>
              </p:cNvPr>
              <p:cNvSpPr>
                <a:spLocks noChangeShapeType="1"/>
              </p:cNvSpPr>
              <p:nvPr/>
            </p:nvSpPr>
            <p:spPr bwMode="auto">
              <a:xfrm flipH="1" flipV="1">
                <a:off x="1104" y="2976"/>
                <a:ext cx="288"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3" name="Line 19">
                <a:extLst>
                  <a:ext uri="{FF2B5EF4-FFF2-40B4-BE49-F238E27FC236}">
                    <a16:creationId xmlns:a16="http://schemas.microsoft.com/office/drawing/2014/main" id="{46F78D60-40B1-48F2-EF6E-1F4AE9C5CFE6}"/>
                  </a:ext>
                </a:extLst>
              </p:cNvPr>
              <p:cNvSpPr>
                <a:spLocks noChangeShapeType="1"/>
              </p:cNvSpPr>
              <p:nvPr/>
            </p:nvSpPr>
            <p:spPr bwMode="auto">
              <a:xfrm flipV="1">
                <a:off x="1056" y="2640"/>
                <a:ext cx="43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4" name="Line 20">
                <a:extLst>
                  <a:ext uri="{FF2B5EF4-FFF2-40B4-BE49-F238E27FC236}">
                    <a16:creationId xmlns:a16="http://schemas.microsoft.com/office/drawing/2014/main" id="{506E7BD3-C6F6-6B05-998B-10FDE65D5308}"/>
                  </a:ext>
                </a:extLst>
              </p:cNvPr>
              <p:cNvSpPr>
                <a:spLocks noChangeShapeType="1"/>
              </p:cNvSpPr>
              <p:nvPr/>
            </p:nvSpPr>
            <p:spPr bwMode="auto">
              <a:xfrm>
                <a:off x="1200" y="2400"/>
                <a:ext cx="240" cy="6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5" name="Line 21">
                <a:extLst>
                  <a:ext uri="{FF2B5EF4-FFF2-40B4-BE49-F238E27FC236}">
                    <a16:creationId xmlns:a16="http://schemas.microsoft.com/office/drawing/2014/main" id="{FA1F4153-F959-A75D-F450-559931BE8960}"/>
                  </a:ext>
                </a:extLst>
              </p:cNvPr>
              <p:cNvSpPr>
                <a:spLocks noChangeShapeType="1"/>
              </p:cNvSpPr>
              <p:nvPr/>
            </p:nvSpPr>
            <p:spPr bwMode="auto">
              <a:xfrm flipV="1">
                <a:off x="1632" y="2880"/>
                <a:ext cx="96"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1096" name="Line 22">
                <a:extLst>
                  <a:ext uri="{FF2B5EF4-FFF2-40B4-BE49-F238E27FC236}">
                    <a16:creationId xmlns:a16="http://schemas.microsoft.com/office/drawing/2014/main" id="{41F0C2F8-CC03-4A25-DDE6-9B799DCE44CC}"/>
                  </a:ext>
                </a:extLst>
              </p:cNvPr>
              <p:cNvSpPr>
                <a:spLocks noChangeShapeType="1"/>
              </p:cNvSpPr>
              <p:nvPr/>
            </p:nvSpPr>
            <p:spPr bwMode="auto">
              <a:xfrm flipH="1">
                <a:off x="816" y="3360"/>
                <a:ext cx="48"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31079" name="Text Box 23">
              <a:extLst>
                <a:ext uri="{FF2B5EF4-FFF2-40B4-BE49-F238E27FC236}">
                  <a16:creationId xmlns:a16="http://schemas.microsoft.com/office/drawing/2014/main" id="{E8BD238A-1C46-3B30-8EBF-948A3BC5514A}"/>
                </a:ext>
              </a:extLst>
            </p:cNvPr>
            <p:cNvSpPr txBox="1">
              <a:spLocks noChangeArrowheads="1"/>
            </p:cNvSpPr>
            <p:nvPr/>
          </p:nvSpPr>
          <p:spPr bwMode="auto">
            <a:xfrm>
              <a:off x="417" y="3487"/>
              <a:ext cx="78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FontTx/>
                <a:buNone/>
              </a:pPr>
              <a:r>
                <a:rPr lang="en-US" altLang="en-US" sz="2000">
                  <a:latin typeface="Lucida Sans" panose="020B0602030504020204" pitchFamily="34" charset="77"/>
                  <a:ea typeface="Arial Unicode MS" panose="020B0604020202020204" pitchFamily="34" charset="-128"/>
                  <a:cs typeface="Arial Unicode MS" panose="020B0604020202020204" pitchFamily="34" charset="-128"/>
                </a:rPr>
                <a:t>The Web</a:t>
              </a:r>
            </a:p>
          </p:txBody>
        </p:sp>
      </p:grpSp>
      <p:sp>
        <p:nvSpPr>
          <p:cNvPr id="131076" name="TextBox 4">
            <a:extLst>
              <a:ext uri="{FF2B5EF4-FFF2-40B4-BE49-F238E27FC236}">
                <a16:creationId xmlns:a16="http://schemas.microsoft.com/office/drawing/2014/main" id="{D0BF480F-7AFA-AB9C-1FB7-1E567549021A}"/>
              </a:ext>
            </a:extLst>
          </p:cNvPr>
          <p:cNvSpPr txBox="1">
            <a:spLocks noChangeArrowheads="1"/>
          </p:cNvSpPr>
          <p:nvPr/>
        </p:nvSpPr>
        <p:spPr bwMode="auto">
          <a:xfrm>
            <a:off x="7620000" y="-33338"/>
            <a:ext cx="1101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en-US" altLang="en-US" sz="1600">
                <a:solidFill>
                  <a:srgbClr val="FBFCFF"/>
                </a:solidFill>
                <a:latin typeface="Lucida Sans" panose="020B0602030504020204" pitchFamily="34" charset="77"/>
                <a:ea typeface="Arial Unicode MS" panose="020B0604020202020204" pitchFamily="34" charset="-128"/>
                <a:cs typeface="Arial Unicode MS" panose="020B0604020202020204" pitchFamily="34" charset="-128"/>
              </a:rPr>
              <a:t>Sec. 19.2</a:t>
            </a:r>
          </a:p>
        </p:txBody>
      </p:sp>
      <p:sp>
        <p:nvSpPr>
          <p:cNvPr id="131077" name="Slide Number Placeholder 24">
            <a:extLst>
              <a:ext uri="{FF2B5EF4-FFF2-40B4-BE49-F238E27FC236}">
                <a16:creationId xmlns:a16="http://schemas.microsoft.com/office/drawing/2014/main" id="{09ED839B-7141-A2AD-C12B-400C5D29B9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fld id="{B92A700B-38AB-8A4C-AFEF-DA3C8B771259}" type="slidenum">
              <a:rPr lang="en-US" altLang="en-US" sz="1200">
                <a:solidFill>
                  <a:srgbClr val="898989"/>
                </a:solidFill>
                <a:latin typeface="Calibri" panose="020F0502020204030204" pitchFamily="34" charset="0"/>
                <a:ea typeface="Arial Unicode MS" panose="020B0604020202020204" pitchFamily="34" charset="-128"/>
                <a:cs typeface="Arial Unicode MS" panose="020B0604020202020204" pitchFamily="34" charset="-128"/>
              </a:rPr>
              <a:pPr eaLnBrk="1" hangingPunct="1">
                <a:spcBef>
                  <a:spcPct val="0"/>
                </a:spcBef>
                <a:buClrTx/>
                <a:buFontTx/>
                <a:buNone/>
              </a:pPr>
              <a:t>72</a:t>
            </a:fld>
            <a:endParaRPr lang="en-US" altLang="en-US" sz="1200">
              <a:solidFill>
                <a:srgbClr val="898989"/>
              </a:solidFill>
              <a:latin typeface="Calibri" panose="020F0502020204030204" pitchFamily="34"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7939">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07939">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793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793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7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E3506AED-0A36-0A88-37BA-72D9F698C45E}"/>
              </a:ext>
            </a:extLst>
          </p:cNvPr>
          <p:cNvSpPr>
            <a:spLocks noGrp="1" noChangeArrowheads="1"/>
          </p:cNvSpPr>
          <p:nvPr>
            <p:ph type="title"/>
          </p:nvPr>
        </p:nvSpPr>
        <p:spPr>
          <a:xfrm>
            <a:off x="609600" y="96838"/>
            <a:ext cx="7772400" cy="1143000"/>
          </a:xfrm>
        </p:spPr>
        <p:txBody>
          <a:bodyPr/>
          <a:lstStyle/>
          <a:p>
            <a:pPr eaLnBrk="1" hangingPunct="1"/>
            <a:r>
              <a:rPr lang="en-US" altLang="en-US">
                <a:ea typeface="ＭＳ Ｐゴシック" panose="020B0600070205080204" pitchFamily="34" charset="-128"/>
              </a:rPr>
              <a:t>PageRank Algorithm</a:t>
            </a:r>
          </a:p>
        </p:txBody>
      </p:sp>
      <p:sp>
        <p:nvSpPr>
          <p:cNvPr id="132098" name="Text Box 4">
            <a:extLst>
              <a:ext uri="{FF2B5EF4-FFF2-40B4-BE49-F238E27FC236}">
                <a16:creationId xmlns:a16="http://schemas.microsoft.com/office/drawing/2014/main" id="{9C2C398A-515F-0E46-8349-D581BCAEE591}"/>
              </a:ext>
            </a:extLst>
          </p:cNvPr>
          <p:cNvSpPr txBox="1">
            <a:spLocks noChangeArrowheads="1"/>
          </p:cNvSpPr>
          <p:nvPr/>
        </p:nvSpPr>
        <p:spPr bwMode="auto">
          <a:xfrm>
            <a:off x="1295400" y="1371600"/>
            <a:ext cx="6657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37931725" indent="-37474525">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Clr>
                <a:srgbClr val="FF0000"/>
              </a:buClr>
              <a:buFontTx/>
              <a:buNone/>
            </a:pPr>
            <a:r>
              <a:rPr lang="en-US" altLang="en-US" sz="2400">
                <a:latin typeface="Helvetica" pitchFamily="2" charset="0"/>
              </a:rPr>
              <a:t>Let </a:t>
            </a:r>
            <a:r>
              <a:rPr lang="en-US" altLang="en-US" sz="2400" i="1"/>
              <a:t>S </a:t>
            </a:r>
            <a:r>
              <a:rPr lang="en-US" altLang="en-US" sz="2400">
                <a:latin typeface="Helvetica" pitchFamily="2" charset="0"/>
              </a:rPr>
              <a:t>be the total set of pages.</a:t>
            </a:r>
          </a:p>
          <a:p>
            <a:pPr eaLnBrk="1" hangingPunct="1">
              <a:buClr>
                <a:srgbClr val="FF0000"/>
              </a:buClr>
              <a:buFontTx/>
              <a:buNone/>
            </a:pPr>
            <a:r>
              <a:rPr lang="en-US" altLang="en-US" sz="2400">
                <a:latin typeface="Helvetica" pitchFamily="2" charset="0"/>
              </a:rPr>
              <a:t>Let </a:t>
            </a:r>
            <a:r>
              <a:rPr lang="en-US" altLang="en-US" sz="2400">
                <a:sym typeface="Symbol" pitchFamily="2" charset="2"/>
              </a:rPr>
              <a:t></a:t>
            </a:r>
            <a:r>
              <a:rPr lang="en-US" altLang="en-US" sz="2400" i="1">
                <a:sym typeface="Symbol" pitchFamily="2" charset="2"/>
              </a:rPr>
              <a:t>p</a:t>
            </a:r>
            <a:r>
              <a:rPr lang="en-US" altLang="en-US" sz="2400">
                <a:sym typeface="Symbol" pitchFamily="2" charset="2"/>
              </a:rPr>
              <a:t></a:t>
            </a:r>
            <a:r>
              <a:rPr lang="en-US" altLang="en-US" sz="2400" i="1">
                <a:sym typeface="Symbol" pitchFamily="2" charset="2"/>
              </a:rPr>
              <a:t>S: E</a:t>
            </a:r>
            <a:r>
              <a:rPr lang="en-US" altLang="en-US" sz="2400">
                <a:sym typeface="Symbol" pitchFamily="2" charset="2"/>
              </a:rPr>
              <a:t>(</a:t>
            </a:r>
            <a:r>
              <a:rPr lang="en-US" altLang="en-US" sz="2400" i="1">
                <a:sym typeface="Symbol" pitchFamily="2" charset="2"/>
              </a:rPr>
              <a:t>p</a:t>
            </a:r>
            <a:r>
              <a:rPr lang="en-US" altLang="en-US" sz="2400">
                <a:sym typeface="Symbol" pitchFamily="2" charset="2"/>
              </a:rPr>
              <a:t>) = </a:t>
            </a:r>
            <a:r>
              <a:rPr lang="en-US" altLang="en-US" sz="2400">
                <a:latin typeface="Helvetica" pitchFamily="2" charset="0"/>
                <a:sym typeface="Symbol" pitchFamily="2" charset="2"/>
              </a:rPr>
              <a:t></a:t>
            </a:r>
            <a:r>
              <a:rPr lang="en-US" altLang="en-US" sz="2400">
                <a:sym typeface="Symbol" pitchFamily="2" charset="2"/>
              </a:rPr>
              <a:t>/</a:t>
            </a:r>
            <a:r>
              <a:rPr lang="en-US" altLang="en-US" sz="2400"/>
              <a:t>|</a:t>
            </a:r>
            <a:r>
              <a:rPr lang="en-US" altLang="en-US" sz="2400" i="1"/>
              <a:t>S|  </a:t>
            </a:r>
            <a:r>
              <a:rPr lang="en-US" altLang="en-US" sz="2400">
                <a:solidFill>
                  <a:schemeClr val="accent1"/>
                </a:solidFill>
              </a:rPr>
              <a:t>(for some 0&lt;</a:t>
            </a:r>
            <a:r>
              <a:rPr lang="en-US" altLang="en-US" sz="2400">
                <a:solidFill>
                  <a:schemeClr val="accent1"/>
                </a:solidFill>
                <a:sym typeface="Symbol" pitchFamily="2" charset="2"/>
              </a:rPr>
              <a:t>&lt;1</a:t>
            </a:r>
            <a:r>
              <a:rPr lang="en-US" altLang="en-US" sz="2400">
                <a:solidFill>
                  <a:schemeClr val="accent1"/>
                </a:solidFill>
                <a:latin typeface="Helvetica" pitchFamily="2" charset="0"/>
                <a:sym typeface="Symbol" pitchFamily="2" charset="2"/>
              </a:rPr>
              <a:t>, </a:t>
            </a:r>
            <a:r>
              <a:rPr lang="en-US" altLang="en-US" sz="2400">
                <a:solidFill>
                  <a:schemeClr val="accent1"/>
                </a:solidFill>
                <a:sym typeface="Symbol" pitchFamily="2" charset="2"/>
              </a:rPr>
              <a:t>e.g. 0.15</a:t>
            </a:r>
            <a:r>
              <a:rPr lang="en-US" altLang="en-US" sz="2400">
                <a:solidFill>
                  <a:schemeClr val="accent1"/>
                </a:solidFill>
                <a:latin typeface="Helvetica" pitchFamily="2" charset="0"/>
                <a:sym typeface="Symbol" pitchFamily="2" charset="2"/>
              </a:rPr>
              <a:t>)</a:t>
            </a:r>
            <a:endParaRPr lang="en-US" altLang="en-US" sz="2400">
              <a:solidFill>
                <a:schemeClr val="accent1"/>
              </a:solidFill>
              <a:latin typeface="Helvetica" pitchFamily="2" charset="0"/>
            </a:endParaRPr>
          </a:p>
          <a:p>
            <a:pPr eaLnBrk="1" hangingPunct="1">
              <a:buClr>
                <a:srgbClr val="FF0000"/>
              </a:buClr>
              <a:buFontTx/>
              <a:buNone/>
            </a:pPr>
            <a:r>
              <a:rPr lang="en-US" altLang="en-US" sz="2400">
                <a:latin typeface="Helvetica" pitchFamily="2" charset="0"/>
              </a:rPr>
              <a:t>Initialize </a:t>
            </a:r>
            <a:r>
              <a:rPr lang="en-US" altLang="en-US" sz="2400">
                <a:sym typeface="Symbol" pitchFamily="2" charset="2"/>
              </a:rPr>
              <a:t></a:t>
            </a:r>
            <a:r>
              <a:rPr lang="en-US" altLang="en-US" sz="2400" i="1">
                <a:sym typeface="Symbol" pitchFamily="2" charset="2"/>
              </a:rPr>
              <a:t>p</a:t>
            </a:r>
            <a:r>
              <a:rPr lang="en-US" altLang="en-US" sz="2400">
                <a:sym typeface="Symbol" pitchFamily="2" charset="2"/>
              </a:rPr>
              <a:t></a:t>
            </a:r>
            <a:r>
              <a:rPr lang="en-US" altLang="en-US" sz="2400" i="1">
                <a:sym typeface="Symbol" pitchFamily="2" charset="2"/>
              </a:rPr>
              <a:t>S: </a:t>
            </a:r>
            <a:r>
              <a:rPr lang="en-US" altLang="en-US" sz="2400" i="1"/>
              <a:t>R</a:t>
            </a:r>
            <a:r>
              <a:rPr lang="en-US" altLang="en-US" sz="2400"/>
              <a:t>(</a:t>
            </a:r>
            <a:r>
              <a:rPr lang="en-US" altLang="en-US" sz="2400" i="1"/>
              <a:t>p</a:t>
            </a:r>
            <a:r>
              <a:rPr lang="en-US" altLang="en-US" sz="2400"/>
              <a:t>) = 1/|</a:t>
            </a:r>
            <a:r>
              <a:rPr lang="en-US" altLang="en-US" sz="2400" i="1"/>
              <a:t>S| </a:t>
            </a:r>
          </a:p>
          <a:p>
            <a:pPr eaLnBrk="1" hangingPunct="1">
              <a:buClr>
                <a:srgbClr val="FF0000"/>
              </a:buClr>
              <a:buFontTx/>
              <a:buNone/>
            </a:pPr>
            <a:r>
              <a:rPr lang="en-US" altLang="en-US" sz="2400">
                <a:latin typeface="Helvetica" pitchFamily="2" charset="0"/>
              </a:rPr>
              <a:t>Until ranks do not change (much) </a:t>
            </a:r>
            <a:r>
              <a:rPr lang="en-US" altLang="en-US" sz="2400">
                <a:solidFill>
                  <a:schemeClr val="accent1"/>
                </a:solidFill>
                <a:latin typeface="Helvetica" pitchFamily="2" charset="0"/>
              </a:rPr>
              <a:t>(</a:t>
            </a:r>
            <a:r>
              <a:rPr lang="en-US" altLang="en-US" sz="2400" i="1">
                <a:solidFill>
                  <a:schemeClr val="accent1"/>
                </a:solidFill>
              </a:rPr>
              <a:t>convergence</a:t>
            </a:r>
            <a:r>
              <a:rPr lang="en-US" altLang="en-US" sz="2400">
                <a:solidFill>
                  <a:schemeClr val="accent1"/>
                </a:solidFill>
                <a:latin typeface="Helvetica" pitchFamily="2" charset="0"/>
              </a:rPr>
              <a:t>)</a:t>
            </a:r>
          </a:p>
          <a:p>
            <a:pPr eaLnBrk="1" hangingPunct="1">
              <a:buClr>
                <a:srgbClr val="FF0000"/>
              </a:buClr>
              <a:buFontTx/>
              <a:buNone/>
            </a:pPr>
            <a:r>
              <a:rPr lang="en-US" altLang="en-US" sz="2400">
                <a:latin typeface="Helvetica" pitchFamily="2" charset="0"/>
              </a:rPr>
              <a:t>               For each </a:t>
            </a:r>
            <a:r>
              <a:rPr lang="en-US" altLang="en-US" sz="2400" i="1">
                <a:sym typeface="Symbol" pitchFamily="2" charset="2"/>
              </a:rPr>
              <a:t>p</a:t>
            </a:r>
            <a:r>
              <a:rPr lang="en-US" altLang="en-US" sz="2400">
                <a:sym typeface="Symbol" pitchFamily="2" charset="2"/>
              </a:rPr>
              <a:t></a:t>
            </a:r>
            <a:r>
              <a:rPr lang="en-US" altLang="en-US" sz="2400" i="1">
                <a:sym typeface="Symbol" pitchFamily="2" charset="2"/>
              </a:rPr>
              <a:t>S:</a:t>
            </a:r>
          </a:p>
          <a:p>
            <a:pPr eaLnBrk="1" hangingPunct="1">
              <a:buClr>
                <a:srgbClr val="FF0000"/>
              </a:buClr>
              <a:buFontTx/>
              <a:buNone/>
            </a:pPr>
            <a:endParaRPr lang="en-US" altLang="en-US" sz="2400" i="1">
              <a:sym typeface="Symbol" pitchFamily="2" charset="2"/>
            </a:endParaRPr>
          </a:p>
          <a:p>
            <a:pPr eaLnBrk="1" hangingPunct="1">
              <a:buClr>
                <a:srgbClr val="FF0000"/>
              </a:buClr>
              <a:buFontTx/>
              <a:buNone/>
            </a:pPr>
            <a:endParaRPr lang="en-US" altLang="en-US" sz="2400" i="1">
              <a:sym typeface="Symbol" pitchFamily="2" charset="2"/>
            </a:endParaRPr>
          </a:p>
          <a:p>
            <a:pPr eaLnBrk="1" hangingPunct="1">
              <a:buClr>
                <a:srgbClr val="FF0000"/>
              </a:buClr>
              <a:buFontTx/>
              <a:buNone/>
            </a:pPr>
            <a:endParaRPr lang="en-US" altLang="en-US" sz="2400">
              <a:latin typeface="Helvetica" pitchFamily="2" charset="0"/>
            </a:endParaRPr>
          </a:p>
          <a:p>
            <a:pPr eaLnBrk="1" hangingPunct="1">
              <a:buClr>
                <a:srgbClr val="FF0000"/>
              </a:buClr>
              <a:buFontTx/>
              <a:buNone/>
            </a:pPr>
            <a:endParaRPr lang="en-US" altLang="en-US" sz="2400">
              <a:latin typeface="Helvetica" pitchFamily="2" charset="0"/>
            </a:endParaRPr>
          </a:p>
          <a:p>
            <a:pPr eaLnBrk="1" hangingPunct="1">
              <a:buClr>
                <a:srgbClr val="FF0000"/>
              </a:buClr>
              <a:buFontTx/>
              <a:buNone/>
            </a:pPr>
            <a:r>
              <a:rPr lang="en-US" altLang="en-US" sz="2400">
                <a:latin typeface="Helvetica" pitchFamily="2" charset="0"/>
              </a:rPr>
              <a:t>               For each </a:t>
            </a:r>
            <a:r>
              <a:rPr lang="en-US" altLang="en-US" sz="2400" i="1">
                <a:sym typeface="Symbol" pitchFamily="2" charset="2"/>
              </a:rPr>
              <a:t>p</a:t>
            </a:r>
            <a:r>
              <a:rPr lang="en-US" altLang="en-US" sz="2400">
                <a:sym typeface="Symbol" pitchFamily="2" charset="2"/>
              </a:rPr>
              <a:t></a:t>
            </a:r>
            <a:r>
              <a:rPr lang="en-US" altLang="en-US" sz="2400" i="1">
                <a:sym typeface="Symbol" pitchFamily="2" charset="2"/>
              </a:rPr>
              <a:t>S: R</a:t>
            </a:r>
            <a:r>
              <a:rPr lang="en-US" altLang="en-US" sz="2400">
                <a:sym typeface="Symbol" pitchFamily="2" charset="2"/>
              </a:rPr>
              <a:t>(</a:t>
            </a:r>
            <a:r>
              <a:rPr lang="en-US" altLang="en-US" sz="2400" i="1">
                <a:sym typeface="Symbol" pitchFamily="2" charset="2"/>
              </a:rPr>
              <a:t>p</a:t>
            </a:r>
            <a:r>
              <a:rPr lang="en-US" altLang="en-US" sz="2400">
                <a:sym typeface="Symbol" pitchFamily="2" charset="2"/>
              </a:rPr>
              <a:t>) =</a:t>
            </a:r>
            <a:r>
              <a:rPr lang="en-US" altLang="en-US" sz="2400" i="1">
                <a:sym typeface="Symbol" pitchFamily="2" charset="2"/>
              </a:rPr>
              <a:t> cR´</a:t>
            </a:r>
            <a:r>
              <a:rPr lang="en-US" altLang="en-US" sz="2400">
                <a:sym typeface="Symbol" pitchFamily="2" charset="2"/>
              </a:rPr>
              <a:t>(</a:t>
            </a:r>
            <a:r>
              <a:rPr lang="en-US" altLang="en-US" sz="2400" i="1">
                <a:sym typeface="Symbol" pitchFamily="2" charset="2"/>
              </a:rPr>
              <a:t>p</a:t>
            </a:r>
            <a:r>
              <a:rPr lang="en-US" altLang="en-US" sz="2400">
                <a:sym typeface="Symbol" pitchFamily="2" charset="2"/>
              </a:rPr>
              <a:t>)  </a:t>
            </a:r>
            <a:r>
              <a:rPr lang="en-US" altLang="en-US" sz="2400">
                <a:solidFill>
                  <a:schemeClr val="accent1"/>
                </a:solidFill>
                <a:sym typeface="Symbol" pitchFamily="2" charset="2"/>
              </a:rPr>
              <a:t>(</a:t>
            </a:r>
            <a:r>
              <a:rPr lang="en-US" altLang="en-US" sz="2400" i="1">
                <a:solidFill>
                  <a:schemeClr val="accent1"/>
                </a:solidFill>
                <a:sym typeface="Symbol" pitchFamily="2" charset="2"/>
              </a:rPr>
              <a:t>normalize</a:t>
            </a:r>
            <a:r>
              <a:rPr lang="en-US" altLang="en-US" sz="2400">
                <a:solidFill>
                  <a:schemeClr val="accent1"/>
                </a:solidFill>
                <a:sym typeface="Symbol" pitchFamily="2" charset="2"/>
              </a:rPr>
              <a:t>)</a:t>
            </a:r>
          </a:p>
          <a:p>
            <a:pPr eaLnBrk="1" hangingPunct="1">
              <a:buClr>
                <a:srgbClr val="FF0000"/>
              </a:buClr>
              <a:buFontTx/>
              <a:buNone/>
            </a:pPr>
            <a:endParaRPr lang="en-US" altLang="en-US" sz="2400">
              <a:latin typeface="Helvetica" pitchFamily="2" charset="0"/>
            </a:endParaRPr>
          </a:p>
          <a:p>
            <a:pPr eaLnBrk="1" hangingPunct="1">
              <a:spcBef>
                <a:spcPct val="0"/>
              </a:spcBef>
              <a:buClrTx/>
              <a:buFontTx/>
              <a:buNone/>
            </a:pPr>
            <a:endParaRPr lang="en-US" altLang="en-US" sz="2000"/>
          </a:p>
        </p:txBody>
      </p:sp>
      <p:graphicFrame>
        <p:nvGraphicFramePr>
          <p:cNvPr id="132099" name="Object 2">
            <a:extLst>
              <a:ext uri="{FF2B5EF4-FFF2-40B4-BE49-F238E27FC236}">
                <a16:creationId xmlns:a16="http://schemas.microsoft.com/office/drawing/2014/main" id="{200FE3FA-1A17-C579-CAEA-FA71CD05E607}"/>
              </a:ext>
            </a:extLst>
          </p:cNvPr>
          <p:cNvGraphicFramePr>
            <a:graphicFrameLocks noChangeAspect="1"/>
          </p:cNvGraphicFramePr>
          <p:nvPr/>
        </p:nvGraphicFramePr>
        <p:xfrm>
          <a:off x="3235325" y="3459163"/>
          <a:ext cx="3509963" cy="974725"/>
        </p:xfrm>
        <a:graphic>
          <a:graphicData uri="http://schemas.openxmlformats.org/presentationml/2006/ole">
            <mc:AlternateContent xmlns:mc="http://schemas.openxmlformats.org/markup-compatibility/2006">
              <mc:Choice xmlns:v="urn:schemas-microsoft-com:vml" Requires="v">
                <p:oleObj name="Equation" r:id="rId3" imgW="1600200" imgH="444500" progId="Equation.3">
                  <p:embed/>
                </p:oleObj>
              </mc:Choice>
              <mc:Fallback>
                <p:oleObj name="Equation" r:id="rId3" imgW="1600200" imgH="4445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25" y="3459163"/>
                        <a:ext cx="3509963"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2100" name="Object 3">
            <a:extLst>
              <a:ext uri="{FF2B5EF4-FFF2-40B4-BE49-F238E27FC236}">
                <a16:creationId xmlns:a16="http://schemas.microsoft.com/office/drawing/2014/main" id="{B42ED866-07F6-DD1E-C62B-9655E926D407}"/>
              </a:ext>
            </a:extLst>
          </p:cNvPr>
          <p:cNvGraphicFramePr>
            <a:graphicFrameLocks noChangeAspect="1"/>
          </p:cNvGraphicFramePr>
          <p:nvPr/>
        </p:nvGraphicFramePr>
        <p:xfrm>
          <a:off x="2932113" y="4565650"/>
          <a:ext cx="2057400" cy="779463"/>
        </p:xfrm>
        <a:graphic>
          <a:graphicData uri="http://schemas.openxmlformats.org/presentationml/2006/ole">
            <mc:AlternateContent xmlns:mc="http://schemas.openxmlformats.org/markup-compatibility/2006">
              <mc:Choice xmlns:v="urn:schemas-microsoft-com:vml" Requires="v">
                <p:oleObj name="Equation" r:id="rId5" imgW="939800" imgH="355600" progId="Equation.3">
                  <p:embed/>
                </p:oleObj>
              </mc:Choice>
              <mc:Fallback>
                <p:oleObj name="Equation" r:id="rId5" imgW="939800" imgH="355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113" y="4565650"/>
                        <a:ext cx="20574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2101" name="TextBox 1">
            <a:extLst>
              <a:ext uri="{FF2B5EF4-FFF2-40B4-BE49-F238E27FC236}">
                <a16:creationId xmlns:a16="http://schemas.microsoft.com/office/drawing/2014/main" id="{A64B67F4-E06A-E771-31E2-02950F1395B5}"/>
              </a:ext>
            </a:extLst>
          </p:cNvPr>
          <p:cNvSpPr txBox="1">
            <a:spLocks noChangeArrowheads="1"/>
          </p:cNvSpPr>
          <p:nvPr/>
        </p:nvSpPr>
        <p:spPr bwMode="auto">
          <a:xfrm>
            <a:off x="987425" y="6232525"/>
            <a:ext cx="6415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b="1">
                <a:solidFill>
                  <a:srgbClr val="FF0000"/>
                </a:solidFill>
              </a:rPr>
              <a:t>New algorithms to replace PageRank are being explored!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DE20E933-30B9-9966-1A51-479916AD1A4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PageRank Idea</a:t>
            </a:r>
          </a:p>
        </p:txBody>
      </p:sp>
      <p:sp>
        <p:nvSpPr>
          <p:cNvPr id="134146" name="Rectangle 3">
            <a:extLst>
              <a:ext uri="{FF2B5EF4-FFF2-40B4-BE49-F238E27FC236}">
                <a16:creationId xmlns:a16="http://schemas.microsoft.com/office/drawing/2014/main" id="{1504353F-94DA-EC41-9D01-32492EC5DBFB}"/>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Just measuring in-degree (citation count) doesn</a:t>
            </a:r>
            <a:r>
              <a:rPr lang="ja-JP" altLang="en-US" sz="2800">
                <a:ea typeface="ＭＳ Ｐゴシック" panose="020B0600070205080204" pitchFamily="34" charset="-128"/>
              </a:rPr>
              <a:t>’</a:t>
            </a:r>
            <a:r>
              <a:rPr lang="en-US" altLang="ja-JP" sz="2800">
                <a:ea typeface="ＭＳ Ｐゴシック" panose="020B0600070205080204" pitchFamily="34" charset="-128"/>
              </a:rPr>
              <a:t>t account for the authority of the source of a link.</a:t>
            </a:r>
          </a:p>
          <a:p>
            <a:pPr eaLnBrk="1" hangingPunct="1"/>
            <a:r>
              <a:rPr lang="en-US" altLang="en-US" sz="2800">
                <a:ea typeface="ＭＳ Ｐゴシック" panose="020B0600070205080204" pitchFamily="34" charset="-128"/>
              </a:rPr>
              <a:t>Initial page rank equation for page </a:t>
            </a:r>
            <a:r>
              <a:rPr lang="en-US" altLang="en-US" sz="2800" i="1">
                <a:ea typeface="ＭＳ Ｐゴシック" panose="020B0600070205080204" pitchFamily="34" charset="-128"/>
              </a:rPr>
              <a:t>p</a:t>
            </a:r>
            <a:r>
              <a:rPr lang="en-US" altLang="en-US" sz="2800">
                <a:ea typeface="ＭＳ Ｐゴシック" panose="020B0600070205080204" pitchFamily="34" charset="-128"/>
              </a:rPr>
              <a:t>:</a:t>
            </a:r>
          </a:p>
          <a:p>
            <a:pPr eaLnBrk="1" hangingPunct="1"/>
            <a:endParaRPr lang="en-US" altLang="en-US" sz="2800">
              <a:ea typeface="ＭＳ Ｐゴシック" panose="020B0600070205080204" pitchFamily="34" charset="-128"/>
            </a:endParaRPr>
          </a:p>
          <a:p>
            <a:pPr eaLnBrk="1" hangingPunct="1"/>
            <a:endParaRPr lang="en-US" altLang="en-US" sz="2800">
              <a:ea typeface="ＭＳ Ｐゴシック" panose="020B0600070205080204" pitchFamily="34" charset="-128"/>
            </a:endParaRPr>
          </a:p>
          <a:p>
            <a:pPr lvl="1" eaLnBrk="1" hangingPunct="1"/>
            <a:r>
              <a:rPr lang="en-US" altLang="en-US" sz="2400" i="1">
                <a:ea typeface="ＭＳ Ｐゴシック" panose="020B0600070205080204" pitchFamily="34" charset="-128"/>
              </a:rPr>
              <a:t>N</a:t>
            </a:r>
            <a:r>
              <a:rPr lang="en-US" altLang="en-US" sz="2400" i="1" baseline="-25000">
                <a:ea typeface="ＭＳ Ｐゴシック" panose="020B0600070205080204" pitchFamily="34" charset="-128"/>
              </a:rPr>
              <a:t>q </a:t>
            </a:r>
            <a:r>
              <a:rPr lang="en-US" altLang="en-US" sz="2400">
                <a:ea typeface="ＭＳ Ｐゴシック" panose="020B0600070205080204" pitchFamily="34" charset="-128"/>
              </a:rPr>
              <a:t>is the total number of out-links from page </a:t>
            </a:r>
            <a:r>
              <a:rPr lang="en-US" altLang="en-US" sz="2400" i="1">
                <a:ea typeface="ＭＳ Ｐゴシック" panose="020B0600070205080204" pitchFamily="34" charset="-128"/>
              </a:rPr>
              <a:t>q</a:t>
            </a:r>
            <a:r>
              <a:rPr lang="en-US" altLang="en-US" sz="2400">
                <a:ea typeface="ＭＳ Ｐゴシック" panose="020B0600070205080204" pitchFamily="34" charset="-128"/>
              </a:rPr>
              <a:t>.</a:t>
            </a:r>
            <a:endParaRPr lang="en-US" altLang="en-US" sz="2400" i="1">
              <a:ea typeface="ＭＳ Ｐゴシック" panose="020B0600070205080204" pitchFamily="34" charset="-128"/>
            </a:endParaRPr>
          </a:p>
          <a:p>
            <a:pPr lvl="1" eaLnBrk="1" hangingPunct="1"/>
            <a:r>
              <a:rPr lang="en-US" altLang="en-US" sz="2400">
                <a:ea typeface="ＭＳ Ｐゴシック" panose="020B0600070205080204" pitchFamily="34" charset="-128"/>
              </a:rPr>
              <a:t>A page, </a:t>
            </a:r>
            <a:r>
              <a:rPr lang="en-US" altLang="en-US" sz="2400" i="1">
                <a:ea typeface="ＭＳ Ｐゴシック" panose="020B0600070205080204" pitchFamily="34" charset="-128"/>
              </a:rPr>
              <a:t>q</a:t>
            </a:r>
            <a:r>
              <a:rPr lang="en-US" altLang="en-US" sz="2400">
                <a:ea typeface="ＭＳ Ｐゴシック" panose="020B0600070205080204" pitchFamily="34" charset="-128"/>
              </a:rPr>
              <a:t>, </a:t>
            </a:r>
            <a:r>
              <a:rPr lang="ja-JP" altLang="en-US" sz="2400">
                <a:ea typeface="ＭＳ Ｐゴシック" panose="020B0600070205080204" pitchFamily="34" charset="-128"/>
              </a:rPr>
              <a:t>“</a:t>
            </a:r>
            <a:r>
              <a:rPr lang="en-US" altLang="ja-JP" sz="2400">
                <a:ea typeface="ＭＳ Ｐゴシック" panose="020B0600070205080204" pitchFamily="34" charset="-128"/>
              </a:rPr>
              <a:t>gives</a:t>
            </a:r>
            <a:r>
              <a:rPr lang="ja-JP" altLang="en-US" sz="2400">
                <a:ea typeface="ＭＳ Ｐゴシック" panose="020B0600070205080204" pitchFamily="34" charset="-128"/>
              </a:rPr>
              <a:t>”</a:t>
            </a:r>
            <a:r>
              <a:rPr lang="en-US" altLang="ja-JP" sz="2400">
                <a:ea typeface="ＭＳ Ｐゴシック" panose="020B0600070205080204" pitchFamily="34" charset="-128"/>
              </a:rPr>
              <a:t> an equal fraction of its authority to all the pages it points to (e.g. </a:t>
            </a:r>
            <a:r>
              <a:rPr lang="en-US" altLang="ja-JP" sz="2400" i="1">
                <a:ea typeface="ＭＳ Ｐゴシック" panose="020B0600070205080204" pitchFamily="34" charset="-128"/>
              </a:rPr>
              <a:t>p</a:t>
            </a:r>
            <a:r>
              <a:rPr lang="en-US" altLang="ja-JP" sz="2400">
                <a:ea typeface="ＭＳ Ｐゴシック" panose="020B0600070205080204" pitchFamily="34" charset="-128"/>
              </a:rPr>
              <a:t>).</a:t>
            </a:r>
          </a:p>
          <a:p>
            <a:pPr lvl="1" eaLnBrk="1" hangingPunct="1"/>
            <a:r>
              <a:rPr lang="en-US" altLang="en-US" sz="2400" i="1">
                <a:ea typeface="ＭＳ Ｐゴシック" panose="020B0600070205080204" pitchFamily="34" charset="-128"/>
              </a:rPr>
              <a:t>c</a:t>
            </a:r>
            <a:r>
              <a:rPr lang="en-US" altLang="en-US" sz="2400">
                <a:ea typeface="ＭＳ Ｐゴシック" panose="020B0600070205080204" pitchFamily="34" charset="-128"/>
              </a:rPr>
              <a:t> is a normalizing constant set so that the </a:t>
            </a:r>
            <a:r>
              <a:rPr lang="en-US" altLang="en-US" sz="2400" u="sng">
                <a:ea typeface="ＭＳ Ｐゴシック" panose="020B0600070205080204" pitchFamily="34" charset="-128"/>
              </a:rPr>
              <a:t>rank of all pages</a:t>
            </a:r>
            <a:r>
              <a:rPr lang="en-US" altLang="en-US" sz="2400">
                <a:ea typeface="ＭＳ Ｐゴシック" panose="020B0600070205080204" pitchFamily="34" charset="-128"/>
              </a:rPr>
              <a:t> always sums to 1.</a:t>
            </a:r>
          </a:p>
        </p:txBody>
      </p:sp>
      <p:graphicFrame>
        <p:nvGraphicFramePr>
          <p:cNvPr id="134147" name="Object 2">
            <a:extLst>
              <a:ext uri="{FF2B5EF4-FFF2-40B4-BE49-F238E27FC236}">
                <a16:creationId xmlns:a16="http://schemas.microsoft.com/office/drawing/2014/main" id="{0435ADAE-32F6-7041-485D-357AA3E0D392}"/>
              </a:ext>
            </a:extLst>
          </p:cNvPr>
          <p:cNvGraphicFramePr>
            <a:graphicFrameLocks noChangeAspect="1"/>
          </p:cNvGraphicFramePr>
          <p:nvPr/>
        </p:nvGraphicFramePr>
        <p:xfrm>
          <a:off x="2590800" y="3459163"/>
          <a:ext cx="3076575" cy="1158875"/>
        </p:xfrm>
        <a:graphic>
          <a:graphicData uri="http://schemas.openxmlformats.org/presentationml/2006/ole">
            <mc:AlternateContent xmlns:mc="http://schemas.openxmlformats.org/markup-compatibility/2006">
              <mc:Choice xmlns:v="urn:schemas-microsoft-com:vml" Requires="v">
                <p:oleObj name="Equation" r:id="rId3" imgW="1181100" imgH="444500" progId="Equation.3">
                  <p:embed/>
                </p:oleObj>
              </mc:Choice>
              <mc:Fallback>
                <p:oleObj name="Equation" r:id="rId3" imgW="1181100" imgH="4445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459163"/>
                        <a:ext cx="3076575"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FB0CD699-0C3B-069E-29FE-C3A85FA49ACC}"/>
              </a:ext>
            </a:extLst>
          </p:cNvPr>
          <p:cNvSpPr>
            <a:spLocks noGrp="1" noChangeArrowheads="1"/>
          </p:cNvSpPr>
          <p:nvPr>
            <p:ph type="title"/>
          </p:nvPr>
        </p:nvSpPr>
        <p:spPr>
          <a:xfrm>
            <a:off x="304800" y="1905000"/>
            <a:ext cx="1143000" cy="990600"/>
          </a:xfrm>
        </p:spPr>
        <p:txBody>
          <a:bodyPr/>
          <a:lstStyle/>
          <a:p>
            <a:pPr eaLnBrk="1" hangingPunct="1"/>
            <a:r>
              <a:rPr lang="en-US" altLang="en-US" sz="3200">
                <a:ea typeface="ＭＳ Ｐゴシック" panose="020B0600070205080204" pitchFamily="34" charset="-128"/>
              </a:rPr>
              <a:t>3D Web</a:t>
            </a:r>
          </a:p>
        </p:txBody>
      </p:sp>
      <p:pic>
        <p:nvPicPr>
          <p:cNvPr id="136194" name="Picture 3" descr="Screen Shot 2018-02-15 at 2.15.04 PM.png">
            <a:extLst>
              <a:ext uri="{FF2B5EF4-FFF2-40B4-BE49-F238E27FC236}">
                <a16:creationId xmlns:a16="http://schemas.microsoft.com/office/drawing/2014/main" id="{26F46B55-B192-362F-49D9-BAF78DBE8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E6E75C48-D693-7D0C-FDD9-80972AB40526}"/>
              </a:ext>
            </a:extLst>
          </p:cNvPr>
          <p:cNvSpPr>
            <a:spLocks noGrp="1" noChangeArrowheads="1"/>
          </p:cNvSpPr>
          <p:nvPr>
            <p:ph type="title"/>
          </p:nvPr>
        </p:nvSpPr>
        <p:spPr>
          <a:xfrm>
            <a:off x="457200" y="533400"/>
            <a:ext cx="5486400" cy="1143000"/>
          </a:xfrm>
        </p:spPr>
        <p:txBody>
          <a:bodyPr/>
          <a:lstStyle/>
          <a:p>
            <a:r>
              <a:rPr lang="en-US" altLang="en-US" sz="3200" b="1">
                <a:solidFill>
                  <a:srgbClr val="FF0000"/>
                </a:solidFill>
                <a:ea typeface="ＭＳ Ｐゴシック" panose="020B0600070205080204" pitchFamily="34" charset="-128"/>
              </a:rPr>
              <a:t>Multiplatform Usage 2016</a:t>
            </a:r>
            <a:endParaRPr lang="en-US" altLang="en-US">
              <a:ea typeface="ＭＳ Ｐゴシック" panose="020B0600070205080204" pitchFamily="34" charset="-128"/>
            </a:endParaRPr>
          </a:p>
        </p:txBody>
      </p:sp>
      <p:pic>
        <p:nvPicPr>
          <p:cNvPr id="137218" name="Picture 2">
            <a:extLst>
              <a:ext uri="{FF2B5EF4-FFF2-40B4-BE49-F238E27FC236}">
                <a16:creationId xmlns:a16="http://schemas.microsoft.com/office/drawing/2014/main" id="{6C60C3C9-6754-817C-EB4C-B0CA3DAD2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7213"/>
            <a:ext cx="91440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Box 1">
            <a:extLst>
              <a:ext uri="{FF2B5EF4-FFF2-40B4-BE49-F238E27FC236}">
                <a16:creationId xmlns:a16="http://schemas.microsoft.com/office/drawing/2014/main" id="{7DC2820B-8769-650F-B06A-4E9AA2CBAA4A}"/>
              </a:ext>
            </a:extLst>
          </p:cNvPr>
          <p:cNvSpPr txBox="1">
            <a:spLocks noChangeArrowheads="1"/>
          </p:cNvSpPr>
          <p:nvPr/>
        </p:nvSpPr>
        <p:spPr bwMode="auto">
          <a:xfrm>
            <a:off x="1911350" y="155575"/>
            <a:ext cx="417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Effect of PageRank – </a:t>
            </a:r>
            <a:r>
              <a:rPr lang="en-US" altLang="en-US" sz="2400" b="1">
                <a:solidFill>
                  <a:srgbClr val="0000FF"/>
                </a:solidFill>
              </a:rPr>
              <a:t>Google Rules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42E49171-C57B-F9FD-43EF-62B643DF9AA5}"/>
              </a:ext>
            </a:extLst>
          </p:cNvPr>
          <p:cNvSpPr>
            <a:spLocks noGrp="1" noChangeArrowheads="1"/>
          </p:cNvSpPr>
          <p:nvPr>
            <p:ph type="title"/>
          </p:nvPr>
        </p:nvSpPr>
        <p:spPr/>
        <p:txBody>
          <a:bodyPr/>
          <a:lstStyle/>
          <a:p>
            <a:r>
              <a:rPr lang="en-US" altLang="en-US">
                <a:ea typeface="ＭＳ Ｐゴシック" panose="020B0600070205080204" pitchFamily="34" charset="-128"/>
              </a:rPr>
              <a:t>Finding Out About (FOA)</a:t>
            </a:r>
            <a:br>
              <a:rPr lang="en-US" altLang="en-US">
                <a:ea typeface="ＭＳ Ｐゴシック" panose="020B0600070205080204" pitchFamily="34" charset="-128"/>
              </a:rPr>
            </a:br>
            <a:r>
              <a:rPr lang="en-US" altLang="en-US" sz="2800">
                <a:ea typeface="ＭＳ Ｐゴシック" panose="020B0600070205080204" pitchFamily="34" charset="-128"/>
              </a:rPr>
              <a:t>(Reference R. Belew)</a:t>
            </a:r>
            <a:endParaRPr lang="en-US" altLang="en-US">
              <a:ea typeface="ＭＳ Ｐゴシック" panose="020B0600070205080204" pitchFamily="34" charset="-128"/>
            </a:endParaRPr>
          </a:p>
        </p:txBody>
      </p:sp>
      <p:sp>
        <p:nvSpPr>
          <p:cNvPr id="139266" name="Rectangle 3">
            <a:extLst>
              <a:ext uri="{FF2B5EF4-FFF2-40B4-BE49-F238E27FC236}">
                <a16:creationId xmlns:a16="http://schemas.microsoft.com/office/drawing/2014/main" id="{1B443B9C-571E-128B-A69C-474E63476991}"/>
              </a:ext>
            </a:extLst>
          </p:cNvPr>
          <p:cNvSpPr>
            <a:spLocks noGrp="1" noChangeArrowheads="1"/>
          </p:cNvSpPr>
          <p:nvPr>
            <p:ph type="body" idx="1"/>
          </p:nvPr>
        </p:nvSpPr>
        <p:spPr/>
        <p:txBody>
          <a:bodyPr/>
          <a:lstStyle/>
          <a:p>
            <a:r>
              <a:rPr lang="en-US" altLang="en-US">
                <a:ea typeface="ＭＳ Ｐゴシック" panose="020B0600070205080204" pitchFamily="34" charset="-128"/>
              </a:rPr>
              <a:t>Three phases:</a:t>
            </a:r>
          </a:p>
          <a:p>
            <a:pPr lvl="1"/>
            <a:r>
              <a:rPr lang="en-US" altLang="en-US">
                <a:ea typeface="ＭＳ Ｐゴシック" panose="020B0600070205080204" pitchFamily="34" charset="-128"/>
              </a:rPr>
              <a:t>Asking of a question (the </a:t>
            </a:r>
            <a:r>
              <a:rPr lang="en-US" altLang="en-US" i="1">
                <a:ea typeface="ＭＳ Ｐゴシック" panose="020B0600070205080204" pitchFamily="34" charset="-128"/>
              </a:rPr>
              <a:t>Information Need</a:t>
            </a:r>
            <a:r>
              <a:rPr lang="en-US" altLang="en-US">
                <a:ea typeface="ＭＳ Ｐゴシック" panose="020B0600070205080204" pitchFamily="34" charset="-128"/>
              </a:rPr>
              <a:t>)</a:t>
            </a:r>
          </a:p>
          <a:p>
            <a:pPr lvl="1"/>
            <a:r>
              <a:rPr lang="en-US" altLang="en-US">
                <a:ea typeface="ＭＳ Ｐゴシック" panose="020B0600070205080204" pitchFamily="34" charset="-128"/>
              </a:rPr>
              <a:t>Construction of an answer (IR proper)</a:t>
            </a:r>
          </a:p>
          <a:p>
            <a:pPr lvl="1"/>
            <a:r>
              <a:rPr lang="en-US" altLang="en-US">
                <a:ea typeface="ＭＳ Ｐゴシック" panose="020B0600070205080204" pitchFamily="34" charset="-128"/>
              </a:rPr>
              <a:t>Assessment of the answer (Evaluation)</a:t>
            </a:r>
          </a:p>
          <a:p>
            <a:r>
              <a:rPr lang="en-US" altLang="en-US">
                <a:ea typeface="ＭＳ Ｐゴシック" panose="020B0600070205080204" pitchFamily="34" charset="-128"/>
              </a:rPr>
              <a:t>Part of an </a:t>
            </a:r>
            <a:r>
              <a:rPr lang="en-US" altLang="en-US">
                <a:solidFill>
                  <a:schemeClr val="accent2"/>
                </a:solidFill>
                <a:ea typeface="ＭＳ Ｐゴシック" panose="020B0600070205080204" pitchFamily="34" charset="-128"/>
              </a:rPr>
              <a:t>iterative</a:t>
            </a:r>
            <a:r>
              <a:rPr lang="en-US" altLang="en-US">
                <a:solidFill>
                  <a:schemeClr val="hlink"/>
                </a:solidFill>
                <a:ea typeface="ＭＳ Ｐゴシック" panose="020B0600070205080204" pitchFamily="34" charset="-128"/>
              </a:rPr>
              <a:t> </a:t>
            </a:r>
            <a:r>
              <a:rPr lang="en-US" altLang="en-US">
                <a:ea typeface="ＭＳ Ｐゴシック" panose="020B0600070205080204" pitchFamily="34" charset="-128"/>
              </a:rPr>
              <a:t>process</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3" name="Picture 3">
            <a:extLst>
              <a:ext uri="{FF2B5EF4-FFF2-40B4-BE49-F238E27FC236}">
                <a16:creationId xmlns:a16="http://schemas.microsoft.com/office/drawing/2014/main" id="{4CC70DB5-2525-A10D-DB8C-C51542E65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25" t="18715" r="15625" b="8287"/>
          <a:stretch>
            <a:fillRect/>
          </a:stretch>
        </p:blipFill>
        <p:spPr bwMode="auto">
          <a:xfrm>
            <a:off x="457200" y="304800"/>
            <a:ext cx="8382000"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E37089B9-0104-F54B-6BA0-BA5BA98725F8}"/>
              </a:ext>
            </a:extLst>
          </p:cNvPr>
          <p:cNvSpPr>
            <a:spLocks noGrp="1" noChangeArrowheads="1"/>
          </p:cNvSpPr>
          <p:nvPr>
            <p:ph type="title"/>
          </p:nvPr>
        </p:nvSpPr>
        <p:spPr/>
        <p:txBody>
          <a:bodyPr/>
          <a:lstStyle/>
          <a:p>
            <a:r>
              <a:rPr lang="en-US" altLang="en-US">
                <a:ea typeface="ＭＳ Ｐゴシック" panose="020B0600070205080204" pitchFamily="34" charset="-128"/>
              </a:rPr>
              <a:t>IR is an Iterative Process</a:t>
            </a:r>
          </a:p>
        </p:txBody>
      </p:sp>
      <p:grpSp>
        <p:nvGrpSpPr>
          <p:cNvPr id="143362" name="Group 3">
            <a:extLst>
              <a:ext uri="{FF2B5EF4-FFF2-40B4-BE49-F238E27FC236}">
                <a16:creationId xmlns:a16="http://schemas.microsoft.com/office/drawing/2014/main" id="{82D5ABE2-D8ED-FFAF-CB02-7A429C367B43}"/>
              </a:ext>
            </a:extLst>
          </p:cNvPr>
          <p:cNvGrpSpPr>
            <a:grpSpLocks/>
          </p:cNvGrpSpPr>
          <p:nvPr/>
        </p:nvGrpSpPr>
        <p:grpSpPr bwMode="auto">
          <a:xfrm>
            <a:off x="2438400" y="2057400"/>
            <a:ext cx="4946650" cy="3459163"/>
            <a:chOff x="1584" y="576"/>
            <a:chExt cx="2145" cy="1557"/>
          </a:xfrm>
        </p:grpSpPr>
        <p:sp>
          <p:nvSpPr>
            <p:cNvPr id="143363" name="Oval 4">
              <a:extLst>
                <a:ext uri="{FF2B5EF4-FFF2-40B4-BE49-F238E27FC236}">
                  <a16:creationId xmlns:a16="http://schemas.microsoft.com/office/drawing/2014/main" id="{5552F781-C406-A339-2B20-56A7FD506D74}"/>
                </a:ext>
              </a:extLst>
            </p:cNvPr>
            <p:cNvSpPr>
              <a:spLocks noChangeArrowheads="1"/>
            </p:cNvSpPr>
            <p:nvPr/>
          </p:nvSpPr>
          <p:spPr bwMode="auto">
            <a:xfrm rot="-1800000">
              <a:off x="2824" y="735"/>
              <a:ext cx="714" cy="540"/>
            </a:xfrm>
            <a:prstGeom prst="ellipse">
              <a:avLst/>
            </a:prstGeom>
            <a:gradFill rotWithShape="0">
              <a:gsLst>
                <a:gs pos="0">
                  <a:srgbClr val="003BEF"/>
                </a:gs>
                <a:gs pos="100000">
                  <a:srgbClr val="0029A7"/>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3364" name="AutoShape 5">
              <a:extLst>
                <a:ext uri="{FF2B5EF4-FFF2-40B4-BE49-F238E27FC236}">
                  <a16:creationId xmlns:a16="http://schemas.microsoft.com/office/drawing/2014/main" id="{C7224C9A-F9B3-B76B-9830-D412FB072B93}"/>
                </a:ext>
              </a:extLst>
            </p:cNvPr>
            <p:cNvSpPr>
              <a:spLocks noChangeArrowheads="1"/>
            </p:cNvSpPr>
            <p:nvPr/>
          </p:nvSpPr>
          <p:spPr bwMode="auto">
            <a:xfrm>
              <a:off x="2942" y="824"/>
              <a:ext cx="357" cy="147"/>
            </a:xfrm>
            <a:prstGeom prst="cube">
              <a:avLst>
                <a:gd name="adj" fmla="val 24995"/>
              </a:avLst>
            </a:prstGeom>
            <a:solidFill>
              <a:srgbClr val="00FF00"/>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3365" name="AutoShape 6">
              <a:extLst>
                <a:ext uri="{FF2B5EF4-FFF2-40B4-BE49-F238E27FC236}">
                  <a16:creationId xmlns:a16="http://schemas.microsoft.com/office/drawing/2014/main" id="{3CE4D872-C1BB-1225-D629-4926ABF1BFA2}"/>
                </a:ext>
              </a:extLst>
            </p:cNvPr>
            <p:cNvSpPr>
              <a:spLocks noChangeArrowheads="1"/>
            </p:cNvSpPr>
            <p:nvPr/>
          </p:nvSpPr>
          <p:spPr bwMode="auto">
            <a:xfrm>
              <a:off x="3025" y="932"/>
              <a:ext cx="274" cy="266"/>
            </a:xfrm>
            <a:prstGeom prst="cube">
              <a:avLst>
                <a:gd name="adj" fmla="val 24995"/>
              </a:avLst>
            </a:prstGeom>
            <a:solidFill>
              <a:srgbClr val="FF00FF"/>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grpSp>
          <p:nvGrpSpPr>
            <p:cNvPr id="143366" name="Group 7">
              <a:extLst>
                <a:ext uri="{FF2B5EF4-FFF2-40B4-BE49-F238E27FC236}">
                  <a16:creationId xmlns:a16="http://schemas.microsoft.com/office/drawing/2014/main" id="{11A59471-0561-FA6E-A9A8-D013CE42BC33}"/>
                </a:ext>
              </a:extLst>
            </p:cNvPr>
            <p:cNvGrpSpPr>
              <a:grpSpLocks/>
            </p:cNvGrpSpPr>
            <p:nvPr/>
          </p:nvGrpSpPr>
          <p:grpSpPr bwMode="auto">
            <a:xfrm>
              <a:off x="1981" y="1483"/>
              <a:ext cx="873" cy="419"/>
              <a:chOff x="1491" y="2925"/>
              <a:chExt cx="2301" cy="977"/>
            </a:xfrm>
          </p:grpSpPr>
          <p:sp>
            <p:nvSpPr>
              <p:cNvPr id="317448" name="AutoShape 8" descr="Oak">
                <a:extLst>
                  <a:ext uri="{FF2B5EF4-FFF2-40B4-BE49-F238E27FC236}">
                    <a16:creationId xmlns:a16="http://schemas.microsoft.com/office/drawing/2014/main" id="{12A9EBF8-02C6-8D4F-9DE1-9CB8B0D6DB02}"/>
                  </a:ext>
                </a:extLst>
              </p:cNvPr>
              <p:cNvSpPr>
                <a:spLocks noChangeArrowheads="1"/>
              </p:cNvSpPr>
              <p:nvPr/>
            </p:nvSpPr>
            <p:spPr bwMode="auto">
              <a:xfrm>
                <a:off x="1493" y="3221"/>
                <a:ext cx="2301" cy="681"/>
              </a:xfrm>
              <a:prstGeom prst="parallelogram">
                <a:avLst>
                  <a:gd name="adj" fmla="val 84581"/>
                </a:avLst>
              </a:prstGeom>
              <a:blipFill dpi="0" rotWithShape="0">
                <a:blip r:embed="rId3"/>
                <a:srcRect/>
                <a:tile tx="0" ty="0" sx="100000" sy="100000" flip="none" algn="tl"/>
              </a:blipFill>
              <a:ln>
                <a:noFill/>
              </a:ln>
              <a:effectLst>
                <a:outerShdw blurRad="63500" dist="107763"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latin typeface="Times New Roman" charset="0"/>
                  <a:ea typeface="+mn-ea"/>
                </a:endParaRPr>
              </a:p>
            </p:txBody>
          </p:sp>
          <p:graphicFrame>
            <p:nvGraphicFramePr>
              <p:cNvPr id="143378" name="Object 2">
                <a:extLst>
                  <a:ext uri="{FF2B5EF4-FFF2-40B4-BE49-F238E27FC236}">
                    <a16:creationId xmlns:a16="http://schemas.microsoft.com/office/drawing/2014/main" id="{F7C59A68-81DD-8543-FD81-200A51EF7890}"/>
                  </a:ext>
                </a:extLst>
              </p:cNvPr>
              <p:cNvGraphicFramePr>
                <a:graphicFrameLocks/>
              </p:cNvGraphicFramePr>
              <p:nvPr/>
            </p:nvGraphicFramePr>
            <p:xfrm>
              <a:off x="1889" y="3514"/>
              <a:ext cx="484" cy="226"/>
            </p:xfrm>
            <a:graphic>
              <a:graphicData uri="http://schemas.openxmlformats.org/presentationml/2006/ole">
                <mc:AlternateContent xmlns:mc="http://schemas.openxmlformats.org/markup-compatibility/2006">
                  <mc:Choice xmlns:v="urn:schemas-microsoft-com:vml" Requires="v">
                    <p:oleObj name="Clip" r:id="rId4" imgW="3657600" imgH="1714500" progId="MS_ClipArt_Gallery.2">
                      <p:embed/>
                    </p:oleObj>
                  </mc:Choice>
                  <mc:Fallback>
                    <p:oleObj name="Clip" r:id="rId4" imgW="3657600" imgH="1714500" progId="MS_ClipArt_Gallery.2">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 y="3514"/>
                            <a:ext cx="48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43379" name="Object 3">
                <a:extLst>
                  <a:ext uri="{FF2B5EF4-FFF2-40B4-BE49-F238E27FC236}">
                    <a16:creationId xmlns:a16="http://schemas.microsoft.com/office/drawing/2014/main" id="{85AEABD3-96A7-B2D0-9E64-0ABC10C8EC30}"/>
                  </a:ext>
                </a:extLst>
              </p:cNvPr>
              <p:cNvGraphicFramePr>
                <a:graphicFrameLocks/>
              </p:cNvGraphicFramePr>
              <p:nvPr/>
            </p:nvGraphicFramePr>
            <p:xfrm>
              <a:off x="2856" y="3166"/>
              <a:ext cx="764" cy="461"/>
            </p:xfrm>
            <a:graphic>
              <a:graphicData uri="http://schemas.openxmlformats.org/presentationml/2006/ole">
                <mc:AlternateContent xmlns:mc="http://schemas.openxmlformats.org/markup-compatibility/2006">
                  <mc:Choice xmlns:v="urn:schemas-microsoft-com:vml" Requires="v">
                    <p:oleObj name="Clip" r:id="rId6" imgW="3657600" imgH="2209800" progId="MS_ClipArt_Gallery.2">
                      <p:embed/>
                    </p:oleObj>
                  </mc:Choice>
                  <mc:Fallback>
                    <p:oleObj name="Clip" r:id="rId6" imgW="3657600" imgH="2209800" progId="MS_ClipArt_Gallery.2">
                      <p:embed/>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3166"/>
                            <a:ext cx="764"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43380" name="Object 4">
                <a:extLst>
                  <a:ext uri="{FF2B5EF4-FFF2-40B4-BE49-F238E27FC236}">
                    <a16:creationId xmlns:a16="http://schemas.microsoft.com/office/drawing/2014/main" id="{57CFEC99-A3AD-4DEF-FEA7-68CA7C2EEE48}"/>
                  </a:ext>
                </a:extLst>
              </p:cNvPr>
              <p:cNvGraphicFramePr>
                <a:graphicFrameLocks/>
              </p:cNvGraphicFramePr>
              <p:nvPr/>
            </p:nvGraphicFramePr>
            <p:xfrm>
              <a:off x="2137" y="2925"/>
              <a:ext cx="673" cy="597"/>
            </p:xfrm>
            <a:graphic>
              <a:graphicData uri="http://schemas.openxmlformats.org/presentationml/2006/ole">
                <mc:AlternateContent xmlns:mc="http://schemas.openxmlformats.org/markup-compatibility/2006">
                  <mc:Choice xmlns:v="urn:schemas-microsoft-com:vml" Requires="v">
                    <p:oleObj name="Clip" r:id="rId8" imgW="3657600" imgH="3251200" progId="MS_ClipArt_Gallery.2">
                      <p:embed/>
                    </p:oleObj>
                  </mc:Choice>
                  <mc:Fallback>
                    <p:oleObj name="Clip" r:id="rId8" imgW="3657600" imgH="3251200" progId="MS_ClipArt_Gallery.2">
                      <p:embed/>
                      <p:pic>
                        <p:nvPicPr>
                          <p:cNvPr id="0" name="Object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7" y="2925"/>
                            <a:ext cx="673" cy="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143367" name="Freeform 12">
              <a:extLst>
                <a:ext uri="{FF2B5EF4-FFF2-40B4-BE49-F238E27FC236}">
                  <a16:creationId xmlns:a16="http://schemas.microsoft.com/office/drawing/2014/main" id="{7662EB36-381C-CBD1-A5D7-CFF0710C5CBB}"/>
                </a:ext>
              </a:extLst>
            </p:cNvPr>
            <p:cNvSpPr>
              <a:spLocks/>
            </p:cNvSpPr>
            <p:nvPr/>
          </p:nvSpPr>
          <p:spPr bwMode="auto">
            <a:xfrm>
              <a:off x="1680" y="768"/>
              <a:ext cx="365" cy="449"/>
            </a:xfrm>
            <a:custGeom>
              <a:avLst/>
              <a:gdLst>
                <a:gd name="T0" fmla="*/ 0 w 960"/>
                <a:gd name="T1" fmla="*/ 0 h 1048"/>
                <a:gd name="T2" fmla="*/ 0 w 960"/>
                <a:gd name="T3" fmla="*/ 0 h 1048"/>
                <a:gd name="T4" fmla="*/ 0 w 960"/>
                <a:gd name="T5" fmla="*/ 0 h 1048"/>
                <a:gd name="T6" fmla="*/ 0 w 960"/>
                <a:gd name="T7" fmla="*/ 0 h 1048"/>
                <a:gd name="T8" fmla="*/ 0 w 960"/>
                <a:gd name="T9" fmla="*/ 0 h 1048"/>
                <a:gd name="T10" fmla="*/ 0 w 960"/>
                <a:gd name="T11" fmla="*/ 0 h 1048"/>
                <a:gd name="T12" fmla="*/ 0 w 960"/>
                <a:gd name="T13" fmla="*/ 0 h 1048"/>
                <a:gd name="T14" fmla="*/ 0 w 960"/>
                <a:gd name="T15" fmla="*/ 0 h 1048"/>
                <a:gd name="T16" fmla="*/ 0 w 960"/>
                <a:gd name="T17" fmla="*/ 0 h 1048"/>
                <a:gd name="T18" fmla="*/ 0 w 960"/>
                <a:gd name="T19" fmla="*/ 0 h 1048"/>
                <a:gd name="T20" fmla="*/ 0 w 960"/>
                <a:gd name="T21" fmla="*/ 0 h 1048"/>
                <a:gd name="T22" fmla="*/ 0 w 960"/>
                <a:gd name="T23" fmla="*/ 0 h 1048"/>
                <a:gd name="T24" fmla="*/ 0 w 960"/>
                <a:gd name="T25" fmla="*/ 0 h 1048"/>
                <a:gd name="T26" fmla="*/ 0 w 960"/>
                <a:gd name="T27" fmla="*/ 0 h 1048"/>
                <a:gd name="T28" fmla="*/ 0 w 960"/>
                <a:gd name="T29" fmla="*/ 0 h 1048"/>
                <a:gd name="T30" fmla="*/ 0 w 960"/>
                <a:gd name="T31" fmla="*/ 0 h 1048"/>
                <a:gd name="T32" fmla="*/ 0 w 960"/>
                <a:gd name="T33" fmla="*/ 0 h 1048"/>
                <a:gd name="T34" fmla="*/ 0 w 960"/>
                <a:gd name="T35" fmla="*/ 0 h 1048"/>
                <a:gd name="T36" fmla="*/ 0 w 960"/>
                <a:gd name="T37" fmla="*/ 0 h 1048"/>
                <a:gd name="T38" fmla="*/ 0 w 960"/>
                <a:gd name="T39" fmla="*/ 0 h 1048"/>
                <a:gd name="T40" fmla="*/ 0 w 960"/>
                <a:gd name="T41" fmla="*/ 0 h 1048"/>
                <a:gd name="T42" fmla="*/ 0 w 960"/>
                <a:gd name="T43" fmla="*/ 0 h 1048"/>
                <a:gd name="T44" fmla="*/ 0 w 960"/>
                <a:gd name="T45" fmla="*/ 0 h 1048"/>
                <a:gd name="T46" fmla="*/ 0 w 960"/>
                <a:gd name="T47" fmla="*/ 0 h 1048"/>
                <a:gd name="T48" fmla="*/ 0 w 960"/>
                <a:gd name="T49" fmla="*/ 0 h 1048"/>
                <a:gd name="T50" fmla="*/ 0 w 960"/>
                <a:gd name="T51" fmla="*/ 0 h 1048"/>
                <a:gd name="T52" fmla="*/ 0 w 960"/>
                <a:gd name="T53" fmla="*/ 0 h 1048"/>
                <a:gd name="T54" fmla="*/ 0 w 960"/>
                <a:gd name="T55" fmla="*/ 0 h 1048"/>
                <a:gd name="T56" fmla="*/ 0 w 960"/>
                <a:gd name="T57" fmla="*/ 0 h 1048"/>
                <a:gd name="T58" fmla="*/ 0 w 960"/>
                <a:gd name="T59" fmla="*/ 0 h 1048"/>
                <a:gd name="T60" fmla="*/ 0 w 960"/>
                <a:gd name="T61" fmla="*/ 0 h 1048"/>
                <a:gd name="T62" fmla="*/ 0 w 960"/>
                <a:gd name="T63" fmla="*/ 0 h 1048"/>
                <a:gd name="T64" fmla="*/ 0 w 960"/>
                <a:gd name="T65" fmla="*/ 0 h 1048"/>
                <a:gd name="T66" fmla="*/ 0 w 960"/>
                <a:gd name="T67" fmla="*/ 0 h 10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0"/>
                <a:gd name="T103" fmla="*/ 0 h 1048"/>
                <a:gd name="T104" fmla="*/ 960 w 960"/>
                <a:gd name="T105" fmla="*/ 1048 h 10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0" h="1048">
                  <a:moveTo>
                    <a:pt x="630" y="1047"/>
                  </a:moveTo>
                  <a:lnTo>
                    <a:pt x="630" y="951"/>
                  </a:lnTo>
                  <a:lnTo>
                    <a:pt x="633" y="929"/>
                  </a:lnTo>
                  <a:lnTo>
                    <a:pt x="640" y="906"/>
                  </a:lnTo>
                  <a:lnTo>
                    <a:pt x="653" y="889"/>
                  </a:lnTo>
                  <a:lnTo>
                    <a:pt x="675" y="881"/>
                  </a:lnTo>
                  <a:lnTo>
                    <a:pt x="745" y="866"/>
                  </a:lnTo>
                  <a:lnTo>
                    <a:pt x="787" y="857"/>
                  </a:lnTo>
                  <a:lnTo>
                    <a:pt x="821" y="844"/>
                  </a:lnTo>
                  <a:lnTo>
                    <a:pt x="844" y="832"/>
                  </a:lnTo>
                  <a:lnTo>
                    <a:pt x="856" y="822"/>
                  </a:lnTo>
                  <a:lnTo>
                    <a:pt x="864" y="807"/>
                  </a:lnTo>
                  <a:lnTo>
                    <a:pt x="864" y="780"/>
                  </a:lnTo>
                  <a:lnTo>
                    <a:pt x="863" y="747"/>
                  </a:lnTo>
                  <a:lnTo>
                    <a:pt x="859" y="701"/>
                  </a:lnTo>
                  <a:lnTo>
                    <a:pt x="859" y="663"/>
                  </a:lnTo>
                  <a:lnTo>
                    <a:pt x="864" y="627"/>
                  </a:lnTo>
                  <a:lnTo>
                    <a:pt x="874" y="606"/>
                  </a:lnTo>
                  <a:lnTo>
                    <a:pt x="887" y="591"/>
                  </a:lnTo>
                  <a:lnTo>
                    <a:pt x="911" y="581"/>
                  </a:lnTo>
                  <a:lnTo>
                    <a:pt x="943" y="569"/>
                  </a:lnTo>
                  <a:lnTo>
                    <a:pt x="953" y="560"/>
                  </a:lnTo>
                  <a:lnTo>
                    <a:pt x="959" y="550"/>
                  </a:lnTo>
                  <a:lnTo>
                    <a:pt x="959" y="535"/>
                  </a:lnTo>
                  <a:lnTo>
                    <a:pt x="948" y="520"/>
                  </a:lnTo>
                  <a:lnTo>
                    <a:pt x="938" y="508"/>
                  </a:lnTo>
                  <a:lnTo>
                    <a:pt x="861" y="411"/>
                  </a:lnTo>
                  <a:lnTo>
                    <a:pt x="854" y="403"/>
                  </a:lnTo>
                  <a:lnTo>
                    <a:pt x="858" y="388"/>
                  </a:lnTo>
                  <a:lnTo>
                    <a:pt x="868" y="373"/>
                  </a:lnTo>
                  <a:lnTo>
                    <a:pt x="882" y="332"/>
                  </a:lnTo>
                  <a:lnTo>
                    <a:pt x="887" y="306"/>
                  </a:lnTo>
                  <a:lnTo>
                    <a:pt x="887" y="266"/>
                  </a:lnTo>
                  <a:lnTo>
                    <a:pt x="869" y="208"/>
                  </a:lnTo>
                  <a:lnTo>
                    <a:pt x="851" y="165"/>
                  </a:lnTo>
                  <a:lnTo>
                    <a:pt x="821" y="111"/>
                  </a:lnTo>
                  <a:lnTo>
                    <a:pt x="792" y="77"/>
                  </a:lnTo>
                  <a:lnTo>
                    <a:pt x="760" y="47"/>
                  </a:lnTo>
                  <a:lnTo>
                    <a:pt x="717" y="24"/>
                  </a:lnTo>
                  <a:lnTo>
                    <a:pt x="650" y="8"/>
                  </a:lnTo>
                  <a:lnTo>
                    <a:pt x="586" y="2"/>
                  </a:lnTo>
                  <a:lnTo>
                    <a:pt x="521" y="0"/>
                  </a:lnTo>
                  <a:lnTo>
                    <a:pt x="457" y="3"/>
                  </a:lnTo>
                  <a:lnTo>
                    <a:pt x="405" y="10"/>
                  </a:lnTo>
                  <a:lnTo>
                    <a:pt x="355" y="20"/>
                  </a:lnTo>
                  <a:lnTo>
                    <a:pt x="298" y="42"/>
                  </a:lnTo>
                  <a:lnTo>
                    <a:pt x="243" y="70"/>
                  </a:lnTo>
                  <a:lnTo>
                    <a:pt x="174" y="118"/>
                  </a:lnTo>
                  <a:lnTo>
                    <a:pt x="142" y="143"/>
                  </a:lnTo>
                  <a:lnTo>
                    <a:pt x="114" y="171"/>
                  </a:lnTo>
                  <a:lnTo>
                    <a:pt x="82" y="208"/>
                  </a:lnTo>
                  <a:lnTo>
                    <a:pt x="52" y="253"/>
                  </a:lnTo>
                  <a:lnTo>
                    <a:pt x="22" y="310"/>
                  </a:lnTo>
                  <a:lnTo>
                    <a:pt x="6" y="360"/>
                  </a:lnTo>
                  <a:lnTo>
                    <a:pt x="0" y="413"/>
                  </a:lnTo>
                  <a:lnTo>
                    <a:pt x="3" y="455"/>
                  </a:lnTo>
                  <a:lnTo>
                    <a:pt x="11" y="496"/>
                  </a:lnTo>
                  <a:lnTo>
                    <a:pt x="30" y="541"/>
                  </a:lnTo>
                  <a:lnTo>
                    <a:pt x="84" y="625"/>
                  </a:lnTo>
                  <a:lnTo>
                    <a:pt x="154" y="728"/>
                  </a:lnTo>
                  <a:lnTo>
                    <a:pt x="182" y="780"/>
                  </a:lnTo>
                  <a:lnTo>
                    <a:pt x="194" y="810"/>
                  </a:lnTo>
                  <a:lnTo>
                    <a:pt x="201" y="839"/>
                  </a:lnTo>
                  <a:lnTo>
                    <a:pt x="204" y="866"/>
                  </a:lnTo>
                  <a:lnTo>
                    <a:pt x="206" y="891"/>
                  </a:lnTo>
                  <a:lnTo>
                    <a:pt x="208" y="941"/>
                  </a:lnTo>
                  <a:lnTo>
                    <a:pt x="201" y="1047"/>
                  </a:lnTo>
                  <a:lnTo>
                    <a:pt x="630" y="1047"/>
                  </a:lnTo>
                </a:path>
              </a:pathLst>
            </a:custGeom>
            <a:solidFill>
              <a:srgbClr val="919191"/>
            </a:solidFill>
            <a:ln w="12700" cap="rnd">
              <a:solidFill>
                <a:srgbClr val="000000"/>
              </a:solidFill>
              <a:round/>
              <a:headEnd/>
              <a:tailEnd/>
            </a:ln>
          </p:spPr>
          <p:txBody>
            <a:bodyPr/>
            <a:lstStyle/>
            <a:p>
              <a:endParaRPr lang="en-US"/>
            </a:p>
          </p:txBody>
        </p:sp>
        <p:sp>
          <p:nvSpPr>
            <p:cNvPr id="143368" name="Rectangle 13">
              <a:extLst>
                <a:ext uri="{FF2B5EF4-FFF2-40B4-BE49-F238E27FC236}">
                  <a16:creationId xmlns:a16="http://schemas.microsoft.com/office/drawing/2014/main" id="{16369692-2FBD-15BD-854E-4EE1BA2EB5F5}"/>
                </a:ext>
              </a:extLst>
            </p:cNvPr>
            <p:cNvSpPr>
              <a:spLocks noChangeArrowheads="1"/>
            </p:cNvSpPr>
            <p:nvPr/>
          </p:nvSpPr>
          <p:spPr bwMode="auto">
            <a:xfrm>
              <a:off x="2982" y="1365"/>
              <a:ext cx="74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Repositories</a:t>
              </a:r>
            </a:p>
          </p:txBody>
        </p:sp>
        <p:sp>
          <p:nvSpPr>
            <p:cNvPr id="143369" name="Rectangle 14">
              <a:extLst>
                <a:ext uri="{FF2B5EF4-FFF2-40B4-BE49-F238E27FC236}">
                  <a16:creationId xmlns:a16="http://schemas.microsoft.com/office/drawing/2014/main" id="{369C2232-BCF0-C164-E9E5-45A4F767F5B8}"/>
                </a:ext>
              </a:extLst>
            </p:cNvPr>
            <p:cNvSpPr>
              <a:spLocks noChangeArrowheads="1"/>
            </p:cNvSpPr>
            <p:nvPr/>
          </p:nvSpPr>
          <p:spPr bwMode="auto">
            <a:xfrm>
              <a:off x="2214" y="1968"/>
              <a:ext cx="6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Workspace</a:t>
              </a:r>
            </a:p>
          </p:txBody>
        </p:sp>
        <p:sp>
          <p:nvSpPr>
            <p:cNvPr id="143370" name="Rectangle 15">
              <a:extLst>
                <a:ext uri="{FF2B5EF4-FFF2-40B4-BE49-F238E27FC236}">
                  <a16:creationId xmlns:a16="http://schemas.microsoft.com/office/drawing/2014/main" id="{0ADCF8BB-3A2B-884E-33E3-8CED382712B4}"/>
                </a:ext>
              </a:extLst>
            </p:cNvPr>
            <p:cNvSpPr>
              <a:spLocks noChangeArrowheads="1"/>
            </p:cNvSpPr>
            <p:nvPr/>
          </p:nvSpPr>
          <p:spPr bwMode="auto">
            <a:xfrm>
              <a:off x="1585" y="1389"/>
              <a:ext cx="38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Goals</a:t>
              </a:r>
            </a:p>
          </p:txBody>
        </p:sp>
        <p:sp>
          <p:nvSpPr>
            <p:cNvPr id="143371" name="Freeform 16">
              <a:extLst>
                <a:ext uri="{FF2B5EF4-FFF2-40B4-BE49-F238E27FC236}">
                  <a16:creationId xmlns:a16="http://schemas.microsoft.com/office/drawing/2014/main" id="{C92C29E9-C9AD-AE47-6E0A-19E8472CA859}"/>
                </a:ext>
              </a:extLst>
            </p:cNvPr>
            <p:cNvSpPr>
              <a:spLocks/>
            </p:cNvSpPr>
            <p:nvPr/>
          </p:nvSpPr>
          <p:spPr bwMode="auto">
            <a:xfrm>
              <a:off x="2194" y="1079"/>
              <a:ext cx="174" cy="282"/>
            </a:xfrm>
            <a:custGeom>
              <a:avLst/>
              <a:gdLst>
                <a:gd name="T0" fmla="*/ 0 w 460"/>
                <a:gd name="T1" fmla="*/ 0 h 657"/>
                <a:gd name="T2" fmla="*/ 0 w 460"/>
                <a:gd name="T3" fmla="*/ 0 h 657"/>
                <a:gd name="T4" fmla="*/ 0 w 460"/>
                <a:gd name="T5" fmla="*/ 0 h 657"/>
                <a:gd name="T6" fmla="*/ 0 w 460"/>
                <a:gd name="T7" fmla="*/ 0 h 657"/>
                <a:gd name="T8" fmla="*/ 0 w 460"/>
                <a:gd name="T9" fmla="*/ 0 h 657"/>
                <a:gd name="T10" fmla="*/ 0 w 460"/>
                <a:gd name="T11" fmla="*/ 0 h 657"/>
                <a:gd name="T12" fmla="*/ 0 w 460"/>
                <a:gd name="T13" fmla="*/ 0 h 657"/>
                <a:gd name="T14" fmla="*/ 0 w 460"/>
                <a:gd name="T15" fmla="*/ 0 h 657"/>
                <a:gd name="T16" fmla="*/ 0 w 460"/>
                <a:gd name="T17" fmla="*/ 0 h 657"/>
                <a:gd name="T18" fmla="*/ 0 w 460"/>
                <a:gd name="T19" fmla="*/ 0 h 657"/>
                <a:gd name="T20" fmla="*/ 0 w 460"/>
                <a:gd name="T21" fmla="*/ 0 h 657"/>
                <a:gd name="T22" fmla="*/ 0 w 460"/>
                <a:gd name="T23" fmla="*/ 0 h 657"/>
                <a:gd name="T24" fmla="*/ 0 w 460"/>
                <a:gd name="T25" fmla="*/ 0 h 657"/>
                <a:gd name="T26" fmla="*/ 0 w 460"/>
                <a:gd name="T27" fmla="*/ 0 h 657"/>
                <a:gd name="T28" fmla="*/ 0 w 460"/>
                <a:gd name="T29" fmla="*/ 0 h 657"/>
                <a:gd name="T30" fmla="*/ 0 w 460"/>
                <a:gd name="T31" fmla="*/ 0 h 657"/>
                <a:gd name="T32" fmla="*/ 0 w 460"/>
                <a:gd name="T33" fmla="*/ 0 h 657"/>
                <a:gd name="T34" fmla="*/ 0 w 460"/>
                <a:gd name="T35" fmla="*/ 0 h 657"/>
                <a:gd name="T36" fmla="*/ 0 w 460"/>
                <a:gd name="T37" fmla="*/ 0 h 657"/>
                <a:gd name="T38" fmla="*/ 0 w 460"/>
                <a:gd name="T39" fmla="*/ 0 h 657"/>
                <a:gd name="T40" fmla="*/ 0 w 460"/>
                <a:gd name="T41" fmla="*/ 0 h 657"/>
                <a:gd name="T42" fmla="*/ 0 w 460"/>
                <a:gd name="T43" fmla="*/ 0 h 657"/>
                <a:gd name="T44" fmla="*/ 0 w 460"/>
                <a:gd name="T45" fmla="*/ 0 h 657"/>
                <a:gd name="T46" fmla="*/ 0 w 460"/>
                <a:gd name="T47" fmla="*/ 0 h 657"/>
                <a:gd name="T48" fmla="*/ 0 w 460"/>
                <a:gd name="T49" fmla="*/ 0 h 657"/>
                <a:gd name="T50" fmla="*/ 0 w 460"/>
                <a:gd name="T51" fmla="*/ 0 h 657"/>
                <a:gd name="T52" fmla="*/ 0 w 460"/>
                <a:gd name="T53" fmla="*/ 0 h 657"/>
                <a:gd name="T54" fmla="*/ 0 w 460"/>
                <a:gd name="T55" fmla="*/ 0 h 657"/>
                <a:gd name="T56" fmla="*/ 0 w 460"/>
                <a:gd name="T57" fmla="*/ 0 h 657"/>
                <a:gd name="T58" fmla="*/ 0 w 460"/>
                <a:gd name="T59" fmla="*/ 0 h 657"/>
                <a:gd name="T60" fmla="*/ 0 w 460"/>
                <a:gd name="T61" fmla="*/ 0 h 657"/>
                <a:gd name="T62" fmla="*/ 0 w 460"/>
                <a:gd name="T63" fmla="*/ 0 h 657"/>
                <a:gd name="T64" fmla="*/ 0 w 460"/>
                <a:gd name="T65" fmla="*/ 0 h 657"/>
                <a:gd name="T66" fmla="*/ 0 w 460"/>
                <a:gd name="T67" fmla="*/ 0 h 657"/>
                <a:gd name="T68" fmla="*/ 0 w 460"/>
                <a:gd name="T69" fmla="*/ 0 h 657"/>
                <a:gd name="T70" fmla="*/ 0 w 460"/>
                <a:gd name="T71" fmla="*/ 0 h 657"/>
                <a:gd name="T72" fmla="*/ 0 w 460"/>
                <a:gd name="T73" fmla="*/ 0 h 657"/>
                <a:gd name="T74" fmla="*/ 0 w 460"/>
                <a:gd name="T75" fmla="*/ 0 h 657"/>
                <a:gd name="T76" fmla="*/ 0 w 460"/>
                <a:gd name="T77" fmla="*/ 0 h 657"/>
                <a:gd name="T78" fmla="*/ 0 w 460"/>
                <a:gd name="T79" fmla="*/ 0 h 657"/>
                <a:gd name="T80" fmla="*/ 0 w 460"/>
                <a:gd name="T81" fmla="*/ 0 h 657"/>
                <a:gd name="T82" fmla="*/ 0 w 460"/>
                <a:gd name="T83" fmla="*/ 0 h 657"/>
                <a:gd name="T84" fmla="*/ 0 w 460"/>
                <a:gd name="T85" fmla="*/ 0 h 657"/>
                <a:gd name="T86" fmla="*/ 0 w 460"/>
                <a:gd name="T87" fmla="*/ 0 h 657"/>
                <a:gd name="T88" fmla="*/ 0 w 460"/>
                <a:gd name="T89" fmla="*/ 0 h 657"/>
                <a:gd name="T90" fmla="*/ 0 w 460"/>
                <a:gd name="T91" fmla="*/ 0 h 657"/>
                <a:gd name="T92" fmla="*/ 0 w 460"/>
                <a:gd name="T93" fmla="*/ 0 h 657"/>
                <a:gd name="T94" fmla="*/ 0 w 460"/>
                <a:gd name="T95" fmla="*/ 0 h 657"/>
                <a:gd name="T96" fmla="*/ 0 w 460"/>
                <a:gd name="T97" fmla="*/ 0 h 657"/>
                <a:gd name="T98" fmla="*/ 0 w 460"/>
                <a:gd name="T99" fmla="*/ 0 h 657"/>
                <a:gd name="T100" fmla="*/ 0 w 460"/>
                <a:gd name="T101" fmla="*/ 0 h 657"/>
                <a:gd name="T102" fmla="*/ 0 w 460"/>
                <a:gd name="T103" fmla="*/ 0 h 657"/>
                <a:gd name="T104" fmla="*/ 0 w 460"/>
                <a:gd name="T105" fmla="*/ 0 h 657"/>
                <a:gd name="T106" fmla="*/ 0 w 460"/>
                <a:gd name="T107" fmla="*/ 0 h 657"/>
                <a:gd name="T108" fmla="*/ 0 w 460"/>
                <a:gd name="T109" fmla="*/ 0 h 657"/>
                <a:gd name="T110" fmla="*/ 0 w 460"/>
                <a:gd name="T111" fmla="*/ 0 h 657"/>
                <a:gd name="T112" fmla="*/ 0 w 460"/>
                <a:gd name="T113" fmla="*/ 0 h 657"/>
                <a:gd name="T114" fmla="*/ 0 w 460"/>
                <a:gd name="T115" fmla="*/ 0 h 657"/>
                <a:gd name="T116" fmla="*/ 0 w 460"/>
                <a:gd name="T117" fmla="*/ 0 h 657"/>
                <a:gd name="T118" fmla="*/ 0 w 460"/>
                <a:gd name="T119" fmla="*/ 0 h 657"/>
                <a:gd name="T120" fmla="*/ 0 w 460"/>
                <a:gd name="T121" fmla="*/ 0 h 657"/>
                <a:gd name="T122" fmla="*/ 0 w 460"/>
                <a:gd name="T123" fmla="*/ 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0"/>
                <a:gd name="T187" fmla="*/ 0 h 657"/>
                <a:gd name="T188" fmla="*/ 460 w 460"/>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0" h="657">
                  <a:moveTo>
                    <a:pt x="415" y="654"/>
                  </a:moveTo>
                  <a:lnTo>
                    <a:pt x="425" y="656"/>
                  </a:lnTo>
                  <a:lnTo>
                    <a:pt x="459" y="569"/>
                  </a:lnTo>
                  <a:lnTo>
                    <a:pt x="449" y="565"/>
                  </a:lnTo>
                  <a:lnTo>
                    <a:pt x="442" y="563"/>
                  </a:lnTo>
                  <a:lnTo>
                    <a:pt x="434" y="560"/>
                  </a:lnTo>
                  <a:lnTo>
                    <a:pt x="425" y="557"/>
                  </a:lnTo>
                  <a:lnTo>
                    <a:pt x="416" y="553"/>
                  </a:lnTo>
                  <a:lnTo>
                    <a:pt x="408" y="550"/>
                  </a:lnTo>
                  <a:lnTo>
                    <a:pt x="401" y="546"/>
                  </a:lnTo>
                  <a:lnTo>
                    <a:pt x="392" y="542"/>
                  </a:lnTo>
                  <a:lnTo>
                    <a:pt x="384" y="539"/>
                  </a:lnTo>
                  <a:lnTo>
                    <a:pt x="376" y="534"/>
                  </a:lnTo>
                  <a:lnTo>
                    <a:pt x="368" y="531"/>
                  </a:lnTo>
                  <a:lnTo>
                    <a:pt x="360" y="525"/>
                  </a:lnTo>
                  <a:lnTo>
                    <a:pt x="353" y="521"/>
                  </a:lnTo>
                  <a:lnTo>
                    <a:pt x="346" y="517"/>
                  </a:lnTo>
                  <a:lnTo>
                    <a:pt x="341" y="513"/>
                  </a:lnTo>
                  <a:lnTo>
                    <a:pt x="333" y="508"/>
                  </a:lnTo>
                  <a:lnTo>
                    <a:pt x="326" y="503"/>
                  </a:lnTo>
                  <a:lnTo>
                    <a:pt x="319" y="498"/>
                  </a:lnTo>
                  <a:lnTo>
                    <a:pt x="312" y="493"/>
                  </a:lnTo>
                  <a:lnTo>
                    <a:pt x="307" y="490"/>
                  </a:lnTo>
                  <a:lnTo>
                    <a:pt x="301" y="485"/>
                  </a:lnTo>
                  <a:lnTo>
                    <a:pt x="293" y="479"/>
                  </a:lnTo>
                  <a:lnTo>
                    <a:pt x="286" y="472"/>
                  </a:lnTo>
                  <a:lnTo>
                    <a:pt x="276" y="464"/>
                  </a:lnTo>
                  <a:lnTo>
                    <a:pt x="268" y="456"/>
                  </a:lnTo>
                  <a:lnTo>
                    <a:pt x="259" y="447"/>
                  </a:lnTo>
                  <a:lnTo>
                    <a:pt x="250" y="439"/>
                  </a:lnTo>
                  <a:lnTo>
                    <a:pt x="242" y="429"/>
                  </a:lnTo>
                  <a:lnTo>
                    <a:pt x="235" y="421"/>
                  </a:lnTo>
                  <a:lnTo>
                    <a:pt x="228" y="412"/>
                  </a:lnTo>
                  <a:lnTo>
                    <a:pt x="220" y="402"/>
                  </a:lnTo>
                  <a:lnTo>
                    <a:pt x="212" y="392"/>
                  </a:lnTo>
                  <a:lnTo>
                    <a:pt x="205" y="380"/>
                  </a:lnTo>
                  <a:lnTo>
                    <a:pt x="198" y="370"/>
                  </a:lnTo>
                  <a:lnTo>
                    <a:pt x="190" y="358"/>
                  </a:lnTo>
                  <a:lnTo>
                    <a:pt x="183" y="346"/>
                  </a:lnTo>
                  <a:lnTo>
                    <a:pt x="177" y="334"/>
                  </a:lnTo>
                  <a:lnTo>
                    <a:pt x="171" y="322"/>
                  </a:lnTo>
                  <a:lnTo>
                    <a:pt x="166" y="311"/>
                  </a:lnTo>
                  <a:lnTo>
                    <a:pt x="162" y="301"/>
                  </a:lnTo>
                  <a:lnTo>
                    <a:pt x="157" y="289"/>
                  </a:lnTo>
                  <a:lnTo>
                    <a:pt x="153" y="278"/>
                  </a:lnTo>
                  <a:lnTo>
                    <a:pt x="149" y="267"/>
                  </a:lnTo>
                  <a:lnTo>
                    <a:pt x="145" y="254"/>
                  </a:lnTo>
                  <a:lnTo>
                    <a:pt x="141" y="243"/>
                  </a:lnTo>
                  <a:lnTo>
                    <a:pt x="138" y="230"/>
                  </a:lnTo>
                  <a:lnTo>
                    <a:pt x="134" y="217"/>
                  </a:lnTo>
                  <a:lnTo>
                    <a:pt x="132" y="204"/>
                  </a:lnTo>
                  <a:lnTo>
                    <a:pt x="129" y="190"/>
                  </a:lnTo>
                  <a:lnTo>
                    <a:pt x="127" y="176"/>
                  </a:lnTo>
                  <a:lnTo>
                    <a:pt x="126" y="164"/>
                  </a:lnTo>
                  <a:lnTo>
                    <a:pt x="125" y="150"/>
                  </a:lnTo>
                  <a:lnTo>
                    <a:pt x="124" y="135"/>
                  </a:lnTo>
                  <a:lnTo>
                    <a:pt x="124" y="123"/>
                  </a:lnTo>
                  <a:lnTo>
                    <a:pt x="124" y="107"/>
                  </a:lnTo>
                  <a:lnTo>
                    <a:pt x="157" y="107"/>
                  </a:lnTo>
                  <a:lnTo>
                    <a:pt x="82" y="0"/>
                  </a:lnTo>
                  <a:lnTo>
                    <a:pt x="0" y="107"/>
                  </a:lnTo>
                  <a:lnTo>
                    <a:pt x="31" y="107"/>
                  </a:lnTo>
                  <a:lnTo>
                    <a:pt x="31" y="124"/>
                  </a:lnTo>
                  <a:lnTo>
                    <a:pt x="31" y="140"/>
                  </a:lnTo>
                  <a:lnTo>
                    <a:pt x="33" y="156"/>
                  </a:lnTo>
                  <a:lnTo>
                    <a:pt x="34" y="170"/>
                  </a:lnTo>
                  <a:lnTo>
                    <a:pt x="35" y="183"/>
                  </a:lnTo>
                  <a:lnTo>
                    <a:pt x="37" y="197"/>
                  </a:lnTo>
                  <a:lnTo>
                    <a:pt x="39" y="211"/>
                  </a:lnTo>
                  <a:lnTo>
                    <a:pt x="41" y="223"/>
                  </a:lnTo>
                  <a:lnTo>
                    <a:pt x="43" y="235"/>
                  </a:lnTo>
                  <a:lnTo>
                    <a:pt x="46" y="248"/>
                  </a:lnTo>
                  <a:lnTo>
                    <a:pt x="50" y="265"/>
                  </a:lnTo>
                  <a:lnTo>
                    <a:pt x="54" y="277"/>
                  </a:lnTo>
                  <a:lnTo>
                    <a:pt x="58" y="290"/>
                  </a:lnTo>
                  <a:lnTo>
                    <a:pt x="62" y="302"/>
                  </a:lnTo>
                  <a:lnTo>
                    <a:pt x="67" y="316"/>
                  </a:lnTo>
                  <a:lnTo>
                    <a:pt x="72" y="329"/>
                  </a:lnTo>
                  <a:lnTo>
                    <a:pt x="77" y="341"/>
                  </a:lnTo>
                  <a:lnTo>
                    <a:pt x="82" y="353"/>
                  </a:lnTo>
                  <a:lnTo>
                    <a:pt x="89" y="367"/>
                  </a:lnTo>
                  <a:lnTo>
                    <a:pt x="95" y="379"/>
                  </a:lnTo>
                  <a:lnTo>
                    <a:pt x="101" y="391"/>
                  </a:lnTo>
                  <a:lnTo>
                    <a:pt x="108" y="402"/>
                  </a:lnTo>
                  <a:lnTo>
                    <a:pt x="114" y="413"/>
                  </a:lnTo>
                  <a:lnTo>
                    <a:pt x="121" y="424"/>
                  </a:lnTo>
                  <a:lnTo>
                    <a:pt x="128" y="434"/>
                  </a:lnTo>
                  <a:lnTo>
                    <a:pt x="136" y="446"/>
                  </a:lnTo>
                  <a:lnTo>
                    <a:pt x="144" y="458"/>
                  </a:lnTo>
                  <a:lnTo>
                    <a:pt x="152" y="468"/>
                  </a:lnTo>
                  <a:lnTo>
                    <a:pt x="161" y="478"/>
                  </a:lnTo>
                  <a:lnTo>
                    <a:pt x="169" y="488"/>
                  </a:lnTo>
                  <a:lnTo>
                    <a:pt x="177" y="497"/>
                  </a:lnTo>
                  <a:lnTo>
                    <a:pt x="184" y="505"/>
                  </a:lnTo>
                  <a:lnTo>
                    <a:pt x="194" y="515"/>
                  </a:lnTo>
                  <a:lnTo>
                    <a:pt x="204" y="524"/>
                  </a:lnTo>
                  <a:lnTo>
                    <a:pt x="212" y="532"/>
                  </a:lnTo>
                  <a:lnTo>
                    <a:pt x="222" y="541"/>
                  </a:lnTo>
                  <a:lnTo>
                    <a:pt x="231" y="549"/>
                  </a:lnTo>
                  <a:lnTo>
                    <a:pt x="242" y="557"/>
                  </a:lnTo>
                  <a:lnTo>
                    <a:pt x="252" y="565"/>
                  </a:lnTo>
                  <a:lnTo>
                    <a:pt x="261" y="573"/>
                  </a:lnTo>
                  <a:lnTo>
                    <a:pt x="272" y="581"/>
                  </a:lnTo>
                  <a:lnTo>
                    <a:pt x="281" y="587"/>
                  </a:lnTo>
                  <a:lnTo>
                    <a:pt x="290" y="594"/>
                  </a:lnTo>
                  <a:lnTo>
                    <a:pt x="297" y="598"/>
                  </a:lnTo>
                  <a:lnTo>
                    <a:pt x="303" y="602"/>
                  </a:lnTo>
                  <a:lnTo>
                    <a:pt x="308" y="606"/>
                  </a:lnTo>
                  <a:lnTo>
                    <a:pt x="313" y="608"/>
                  </a:lnTo>
                  <a:lnTo>
                    <a:pt x="319" y="611"/>
                  </a:lnTo>
                  <a:lnTo>
                    <a:pt x="326" y="614"/>
                  </a:lnTo>
                  <a:lnTo>
                    <a:pt x="333" y="618"/>
                  </a:lnTo>
                  <a:lnTo>
                    <a:pt x="339" y="621"/>
                  </a:lnTo>
                  <a:lnTo>
                    <a:pt x="344" y="624"/>
                  </a:lnTo>
                  <a:lnTo>
                    <a:pt x="350" y="627"/>
                  </a:lnTo>
                  <a:lnTo>
                    <a:pt x="357" y="631"/>
                  </a:lnTo>
                  <a:lnTo>
                    <a:pt x="364" y="633"/>
                  </a:lnTo>
                  <a:lnTo>
                    <a:pt x="371" y="637"/>
                  </a:lnTo>
                  <a:lnTo>
                    <a:pt x="378" y="640"/>
                  </a:lnTo>
                  <a:lnTo>
                    <a:pt x="383" y="643"/>
                  </a:lnTo>
                  <a:lnTo>
                    <a:pt x="390" y="645"/>
                  </a:lnTo>
                  <a:lnTo>
                    <a:pt x="397" y="648"/>
                  </a:lnTo>
                  <a:lnTo>
                    <a:pt x="404" y="650"/>
                  </a:lnTo>
                  <a:lnTo>
                    <a:pt x="409" y="652"/>
                  </a:lnTo>
                  <a:lnTo>
                    <a:pt x="415" y="654"/>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43372" name="Freeform 17">
              <a:extLst>
                <a:ext uri="{FF2B5EF4-FFF2-40B4-BE49-F238E27FC236}">
                  <a16:creationId xmlns:a16="http://schemas.microsoft.com/office/drawing/2014/main" id="{AA97B970-BD2A-1651-00CD-EC7924113E8F}"/>
                </a:ext>
              </a:extLst>
            </p:cNvPr>
            <p:cNvSpPr>
              <a:spLocks/>
            </p:cNvSpPr>
            <p:nvPr/>
          </p:nvSpPr>
          <p:spPr bwMode="auto">
            <a:xfrm>
              <a:off x="2477" y="897"/>
              <a:ext cx="175" cy="282"/>
            </a:xfrm>
            <a:custGeom>
              <a:avLst/>
              <a:gdLst>
                <a:gd name="T0" fmla="*/ 0 w 460"/>
                <a:gd name="T1" fmla="*/ 0 h 657"/>
                <a:gd name="T2" fmla="*/ 0 w 460"/>
                <a:gd name="T3" fmla="*/ 0 h 657"/>
                <a:gd name="T4" fmla="*/ 0 w 460"/>
                <a:gd name="T5" fmla="*/ 0 h 657"/>
                <a:gd name="T6" fmla="*/ 0 w 460"/>
                <a:gd name="T7" fmla="*/ 0 h 657"/>
                <a:gd name="T8" fmla="*/ 0 w 460"/>
                <a:gd name="T9" fmla="*/ 0 h 657"/>
                <a:gd name="T10" fmla="*/ 0 w 460"/>
                <a:gd name="T11" fmla="*/ 0 h 657"/>
                <a:gd name="T12" fmla="*/ 0 w 460"/>
                <a:gd name="T13" fmla="*/ 0 h 657"/>
                <a:gd name="T14" fmla="*/ 0 w 460"/>
                <a:gd name="T15" fmla="*/ 0 h 657"/>
                <a:gd name="T16" fmla="*/ 0 w 460"/>
                <a:gd name="T17" fmla="*/ 0 h 657"/>
                <a:gd name="T18" fmla="*/ 0 w 460"/>
                <a:gd name="T19" fmla="*/ 0 h 657"/>
                <a:gd name="T20" fmla="*/ 0 w 460"/>
                <a:gd name="T21" fmla="*/ 0 h 657"/>
                <a:gd name="T22" fmla="*/ 0 w 460"/>
                <a:gd name="T23" fmla="*/ 0 h 657"/>
                <a:gd name="T24" fmla="*/ 0 w 460"/>
                <a:gd name="T25" fmla="*/ 0 h 657"/>
                <a:gd name="T26" fmla="*/ 0 w 460"/>
                <a:gd name="T27" fmla="*/ 0 h 657"/>
                <a:gd name="T28" fmla="*/ 0 w 460"/>
                <a:gd name="T29" fmla="*/ 0 h 657"/>
                <a:gd name="T30" fmla="*/ 0 w 460"/>
                <a:gd name="T31" fmla="*/ 0 h 657"/>
                <a:gd name="T32" fmla="*/ 0 w 460"/>
                <a:gd name="T33" fmla="*/ 0 h 657"/>
                <a:gd name="T34" fmla="*/ 0 w 460"/>
                <a:gd name="T35" fmla="*/ 0 h 657"/>
                <a:gd name="T36" fmla="*/ 0 w 460"/>
                <a:gd name="T37" fmla="*/ 0 h 657"/>
                <a:gd name="T38" fmla="*/ 0 w 460"/>
                <a:gd name="T39" fmla="*/ 0 h 657"/>
                <a:gd name="T40" fmla="*/ 0 w 460"/>
                <a:gd name="T41" fmla="*/ 0 h 657"/>
                <a:gd name="T42" fmla="*/ 0 w 460"/>
                <a:gd name="T43" fmla="*/ 0 h 657"/>
                <a:gd name="T44" fmla="*/ 0 w 460"/>
                <a:gd name="T45" fmla="*/ 0 h 657"/>
                <a:gd name="T46" fmla="*/ 0 w 460"/>
                <a:gd name="T47" fmla="*/ 0 h 657"/>
                <a:gd name="T48" fmla="*/ 0 w 460"/>
                <a:gd name="T49" fmla="*/ 0 h 657"/>
                <a:gd name="T50" fmla="*/ 0 w 460"/>
                <a:gd name="T51" fmla="*/ 0 h 657"/>
                <a:gd name="T52" fmla="*/ 0 w 460"/>
                <a:gd name="T53" fmla="*/ 0 h 657"/>
                <a:gd name="T54" fmla="*/ 0 w 460"/>
                <a:gd name="T55" fmla="*/ 0 h 657"/>
                <a:gd name="T56" fmla="*/ 0 w 460"/>
                <a:gd name="T57" fmla="*/ 0 h 657"/>
                <a:gd name="T58" fmla="*/ 0 w 460"/>
                <a:gd name="T59" fmla="*/ 0 h 657"/>
                <a:gd name="T60" fmla="*/ 0 w 460"/>
                <a:gd name="T61" fmla="*/ 0 h 657"/>
                <a:gd name="T62" fmla="*/ 0 w 460"/>
                <a:gd name="T63" fmla="*/ 0 h 657"/>
                <a:gd name="T64" fmla="*/ 0 w 460"/>
                <a:gd name="T65" fmla="*/ 0 h 657"/>
                <a:gd name="T66" fmla="*/ 0 w 460"/>
                <a:gd name="T67" fmla="*/ 0 h 657"/>
                <a:gd name="T68" fmla="*/ 0 w 460"/>
                <a:gd name="T69" fmla="*/ 0 h 657"/>
                <a:gd name="T70" fmla="*/ 0 w 460"/>
                <a:gd name="T71" fmla="*/ 0 h 657"/>
                <a:gd name="T72" fmla="*/ 0 w 460"/>
                <a:gd name="T73" fmla="*/ 0 h 657"/>
                <a:gd name="T74" fmla="*/ 0 w 460"/>
                <a:gd name="T75" fmla="*/ 0 h 657"/>
                <a:gd name="T76" fmla="*/ 0 w 460"/>
                <a:gd name="T77" fmla="*/ 0 h 657"/>
                <a:gd name="T78" fmla="*/ 0 w 460"/>
                <a:gd name="T79" fmla="*/ 0 h 657"/>
                <a:gd name="T80" fmla="*/ 0 w 460"/>
                <a:gd name="T81" fmla="*/ 0 h 657"/>
                <a:gd name="T82" fmla="*/ 0 w 460"/>
                <a:gd name="T83" fmla="*/ 0 h 657"/>
                <a:gd name="T84" fmla="*/ 0 w 460"/>
                <a:gd name="T85" fmla="*/ 0 h 657"/>
                <a:gd name="T86" fmla="*/ 0 w 460"/>
                <a:gd name="T87" fmla="*/ 0 h 657"/>
                <a:gd name="T88" fmla="*/ 0 w 460"/>
                <a:gd name="T89" fmla="*/ 0 h 657"/>
                <a:gd name="T90" fmla="*/ 0 w 460"/>
                <a:gd name="T91" fmla="*/ 0 h 657"/>
                <a:gd name="T92" fmla="*/ 0 w 460"/>
                <a:gd name="T93" fmla="*/ 0 h 657"/>
                <a:gd name="T94" fmla="*/ 0 w 460"/>
                <a:gd name="T95" fmla="*/ 0 h 657"/>
                <a:gd name="T96" fmla="*/ 0 w 460"/>
                <a:gd name="T97" fmla="*/ 0 h 657"/>
                <a:gd name="T98" fmla="*/ 0 w 460"/>
                <a:gd name="T99" fmla="*/ 0 h 657"/>
                <a:gd name="T100" fmla="*/ 0 w 460"/>
                <a:gd name="T101" fmla="*/ 0 h 657"/>
                <a:gd name="T102" fmla="*/ 0 w 460"/>
                <a:gd name="T103" fmla="*/ 0 h 657"/>
                <a:gd name="T104" fmla="*/ 0 w 460"/>
                <a:gd name="T105" fmla="*/ 0 h 657"/>
                <a:gd name="T106" fmla="*/ 0 w 460"/>
                <a:gd name="T107" fmla="*/ 0 h 657"/>
                <a:gd name="T108" fmla="*/ 0 w 460"/>
                <a:gd name="T109" fmla="*/ 0 h 657"/>
                <a:gd name="T110" fmla="*/ 0 w 460"/>
                <a:gd name="T111" fmla="*/ 0 h 657"/>
                <a:gd name="T112" fmla="*/ 0 w 460"/>
                <a:gd name="T113" fmla="*/ 0 h 657"/>
                <a:gd name="T114" fmla="*/ 0 w 460"/>
                <a:gd name="T115" fmla="*/ 0 h 657"/>
                <a:gd name="T116" fmla="*/ 0 w 460"/>
                <a:gd name="T117" fmla="*/ 0 h 657"/>
                <a:gd name="T118" fmla="*/ 0 w 460"/>
                <a:gd name="T119" fmla="*/ 0 h 657"/>
                <a:gd name="T120" fmla="*/ 0 w 460"/>
                <a:gd name="T121" fmla="*/ 0 h 657"/>
                <a:gd name="T122" fmla="*/ 0 w 460"/>
                <a:gd name="T123" fmla="*/ 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0"/>
                <a:gd name="T187" fmla="*/ 0 h 657"/>
                <a:gd name="T188" fmla="*/ 460 w 460"/>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0" h="657">
                  <a:moveTo>
                    <a:pt x="44" y="2"/>
                  </a:moveTo>
                  <a:lnTo>
                    <a:pt x="34" y="0"/>
                  </a:lnTo>
                  <a:lnTo>
                    <a:pt x="0" y="87"/>
                  </a:lnTo>
                  <a:lnTo>
                    <a:pt x="10" y="91"/>
                  </a:lnTo>
                  <a:lnTo>
                    <a:pt x="17" y="94"/>
                  </a:lnTo>
                  <a:lnTo>
                    <a:pt x="24" y="96"/>
                  </a:lnTo>
                  <a:lnTo>
                    <a:pt x="34" y="100"/>
                  </a:lnTo>
                  <a:lnTo>
                    <a:pt x="43" y="103"/>
                  </a:lnTo>
                  <a:lnTo>
                    <a:pt x="51" y="107"/>
                  </a:lnTo>
                  <a:lnTo>
                    <a:pt x="58" y="110"/>
                  </a:lnTo>
                  <a:lnTo>
                    <a:pt x="67" y="114"/>
                  </a:lnTo>
                  <a:lnTo>
                    <a:pt x="74" y="117"/>
                  </a:lnTo>
                  <a:lnTo>
                    <a:pt x="83" y="122"/>
                  </a:lnTo>
                  <a:lnTo>
                    <a:pt x="91" y="126"/>
                  </a:lnTo>
                  <a:lnTo>
                    <a:pt x="99" y="131"/>
                  </a:lnTo>
                  <a:lnTo>
                    <a:pt x="106" y="136"/>
                  </a:lnTo>
                  <a:lnTo>
                    <a:pt x="113" y="140"/>
                  </a:lnTo>
                  <a:lnTo>
                    <a:pt x="118" y="144"/>
                  </a:lnTo>
                  <a:lnTo>
                    <a:pt x="126" y="148"/>
                  </a:lnTo>
                  <a:lnTo>
                    <a:pt x="133" y="153"/>
                  </a:lnTo>
                  <a:lnTo>
                    <a:pt x="140" y="158"/>
                  </a:lnTo>
                  <a:lnTo>
                    <a:pt x="147" y="164"/>
                  </a:lnTo>
                  <a:lnTo>
                    <a:pt x="152" y="167"/>
                  </a:lnTo>
                  <a:lnTo>
                    <a:pt x="158" y="171"/>
                  </a:lnTo>
                  <a:lnTo>
                    <a:pt x="166" y="178"/>
                  </a:lnTo>
                  <a:lnTo>
                    <a:pt x="173" y="185"/>
                  </a:lnTo>
                  <a:lnTo>
                    <a:pt x="183" y="193"/>
                  </a:lnTo>
                  <a:lnTo>
                    <a:pt x="191" y="200"/>
                  </a:lnTo>
                  <a:lnTo>
                    <a:pt x="200" y="209"/>
                  </a:lnTo>
                  <a:lnTo>
                    <a:pt x="209" y="218"/>
                  </a:lnTo>
                  <a:lnTo>
                    <a:pt x="217" y="228"/>
                  </a:lnTo>
                  <a:lnTo>
                    <a:pt x="224" y="236"/>
                  </a:lnTo>
                  <a:lnTo>
                    <a:pt x="231" y="245"/>
                  </a:lnTo>
                  <a:lnTo>
                    <a:pt x="238" y="254"/>
                  </a:lnTo>
                  <a:lnTo>
                    <a:pt x="246" y="265"/>
                  </a:lnTo>
                  <a:lnTo>
                    <a:pt x="254" y="276"/>
                  </a:lnTo>
                  <a:lnTo>
                    <a:pt x="261" y="286"/>
                  </a:lnTo>
                  <a:lnTo>
                    <a:pt x="269" y="298"/>
                  </a:lnTo>
                  <a:lnTo>
                    <a:pt x="276" y="311"/>
                  </a:lnTo>
                  <a:lnTo>
                    <a:pt x="282" y="323"/>
                  </a:lnTo>
                  <a:lnTo>
                    <a:pt x="287" y="334"/>
                  </a:lnTo>
                  <a:lnTo>
                    <a:pt x="292" y="345"/>
                  </a:lnTo>
                  <a:lnTo>
                    <a:pt x="297" y="355"/>
                  </a:lnTo>
                  <a:lnTo>
                    <a:pt x="302" y="367"/>
                  </a:lnTo>
                  <a:lnTo>
                    <a:pt x="306" y="379"/>
                  </a:lnTo>
                  <a:lnTo>
                    <a:pt x="310" y="390"/>
                  </a:lnTo>
                  <a:lnTo>
                    <a:pt x="314" y="402"/>
                  </a:lnTo>
                  <a:lnTo>
                    <a:pt x="318" y="413"/>
                  </a:lnTo>
                  <a:lnTo>
                    <a:pt x="321" y="426"/>
                  </a:lnTo>
                  <a:lnTo>
                    <a:pt x="324" y="439"/>
                  </a:lnTo>
                  <a:lnTo>
                    <a:pt x="327" y="453"/>
                  </a:lnTo>
                  <a:lnTo>
                    <a:pt x="329" y="466"/>
                  </a:lnTo>
                  <a:lnTo>
                    <a:pt x="332" y="480"/>
                  </a:lnTo>
                  <a:lnTo>
                    <a:pt x="333" y="493"/>
                  </a:lnTo>
                  <a:lnTo>
                    <a:pt x="334" y="506"/>
                  </a:lnTo>
                  <a:lnTo>
                    <a:pt x="335" y="521"/>
                  </a:lnTo>
                  <a:lnTo>
                    <a:pt x="335" y="534"/>
                  </a:lnTo>
                  <a:lnTo>
                    <a:pt x="335" y="549"/>
                  </a:lnTo>
                  <a:lnTo>
                    <a:pt x="302" y="549"/>
                  </a:lnTo>
                  <a:lnTo>
                    <a:pt x="377" y="656"/>
                  </a:lnTo>
                  <a:lnTo>
                    <a:pt x="459" y="549"/>
                  </a:lnTo>
                  <a:lnTo>
                    <a:pt x="428" y="549"/>
                  </a:lnTo>
                  <a:lnTo>
                    <a:pt x="428" y="532"/>
                  </a:lnTo>
                  <a:lnTo>
                    <a:pt x="427" y="517"/>
                  </a:lnTo>
                  <a:lnTo>
                    <a:pt x="426" y="501"/>
                  </a:lnTo>
                  <a:lnTo>
                    <a:pt x="425" y="487"/>
                  </a:lnTo>
                  <a:lnTo>
                    <a:pt x="424" y="473"/>
                  </a:lnTo>
                  <a:lnTo>
                    <a:pt x="422" y="460"/>
                  </a:lnTo>
                  <a:lnTo>
                    <a:pt x="420" y="446"/>
                  </a:lnTo>
                  <a:lnTo>
                    <a:pt x="418" y="433"/>
                  </a:lnTo>
                  <a:lnTo>
                    <a:pt x="415" y="421"/>
                  </a:lnTo>
                  <a:lnTo>
                    <a:pt x="413" y="408"/>
                  </a:lnTo>
                  <a:lnTo>
                    <a:pt x="409" y="392"/>
                  </a:lnTo>
                  <a:lnTo>
                    <a:pt x="405" y="379"/>
                  </a:lnTo>
                  <a:lnTo>
                    <a:pt x="401" y="367"/>
                  </a:lnTo>
                  <a:lnTo>
                    <a:pt x="397" y="355"/>
                  </a:lnTo>
                  <a:lnTo>
                    <a:pt x="392" y="340"/>
                  </a:lnTo>
                  <a:lnTo>
                    <a:pt x="387" y="327"/>
                  </a:lnTo>
                  <a:lnTo>
                    <a:pt x="382" y="315"/>
                  </a:lnTo>
                  <a:lnTo>
                    <a:pt x="377" y="303"/>
                  </a:lnTo>
                  <a:lnTo>
                    <a:pt x="370" y="290"/>
                  </a:lnTo>
                  <a:lnTo>
                    <a:pt x="364" y="277"/>
                  </a:lnTo>
                  <a:lnTo>
                    <a:pt x="358" y="265"/>
                  </a:lnTo>
                  <a:lnTo>
                    <a:pt x="351" y="254"/>
                  </a:lnTo>
                  <a:lnTo>
                    <a:pt x="345" y="244"/>
                  </a:lnTo>
                  <a:lnTo>
                    <a:pt x="338" y="232"/>
                  </a:lnTo>
                  <a:lnTo>
                    <a:pt x="331" y="222"/>
                  </a:lnTo>
                  <a:lnTo>
                    <a:pt x="323" y="210"/>
                  </a:lnTo>
                  <a:lnTo>
                    <a:pt x="315" y="199"/>
                  </a:lnTo>
                  <a:lnTo>
                    <a:pt x="307" y="189"/>
                  </a:lnTo>
                  <a:lnTo>
                    <a:pt x="298" y="178"/>
                  </a:lnTo>
                  <a:lnTo>
                    <a:pt x="290" y="169"/>
                  </a:lnTo>
                  <a:lnTo>
                    <a:pt x="282" y="160"/>
                  </a:lnTo>
                  <a:lnTo>
                    <a:pt x="275" y="152"/>
                  </a:lnTo>
                  <a:lnTo>
                    <a:pt x="265" y="141"/>
                  </a:lnTo>
                  <a:lnTo>
                    <a:pt x="255" y="132"/>
                  </a:lnTo>
                  <a:lnTo>
                    <a:pt x="247" y="124"/>
                  </a:lnTo>
                  <a:lnTo>
                    <a:pt x="237" y="116"/>
                  </a:lnTo>
                  <a:lnTo>
                    <a:pt x="228" y="108"/>
                  </a:lnTo>
                  <a:lnTo>
                    <a:pt x="217" y="99"/>
                  </a:lnTo>
                  <a:lnTo>
                    <a:pt x="207" y="91"/>
                  </a:lnTo>
                  <a:lnTo>
                    <a:pt x="197" y="84"/>
                  </a:lnTo>
                  <a:lnTo>
                    <a:pt x="187" y="75"/>
                  </a:lnTo>
                  <a:lnTo>
                    <a:pt x="178" y="69"/>
                  </a:lnTo>
                  <a:lnTo>
                    <a:pt x="168" y="63"/>
                  </a:lnTo>
                  <a:lnTo>
                    <a:pt x="162" y="59"/>
                  </a:lnTo>
                  <a:lnTo>
                    <a:pt x="156" y="54"/>
                  </a:lnTo>
                  <a:lnTo>
                    <a:pt x="151" y="51"/>
                  </a:lnTo>
                  <a:lnTo>
                    <a:pt x="146" y="49"/>
                  </a:lnTo>
                  <a:lnTo>
                    <a:pt x="140" y="46"/>
                  </a:lnTo>
                  <a:lnTo>
                    <a:pt x="133" y="42"/>
                  </a:lnTo>
                  <a:lnTo>
                    <a:pt x="126" y="39"/>
                  </a:lnTo>
                  <a:lnTo>
                    <a:pt x="120" y="35"/>
                  </a:lnTo>
                  <a:lnTo>
                    <a:pt x="115" y="33"/>
                  </a:lnTo>
                  <a:lnTo>
                    <a:pt x="109" y="29"/>
                  </a:lnTo>
                  <a:lnTo>
                    <a:pt x="102" y="26"/>
                  </a:lnTo>
                  <a:lnTo>
                    <a:pt x="95" y="23"/>
                  </a:lnTo>
                  <a:lnTo>
                    <a:pt x="88" y="19"/>
                  </a:lnTo>
                  <a:lnTo>
                    <a:pt x="81" y="17"/>
                  </a:lnTo>
                  <a:lnTo>
                    <a:pt x="76" y="14"/>
                  </a:lnTo>
                  <a:lnTo>
                    <a:pt x="69" y="12"/>
                  </a:lnTo>
                  <a:lnTo>
                    <a:pt x="62" y="9"/>
                  </a:lnTo>
                  <a:lnTo>
                    <a:pt x="55" y="6"/>
                  </a:lnTo>
                  <a:lnTo>
                    <a:pt x="50" y="5"/>
                  </a:lnTo>
                  <a:lnTo>
                    <a:pt x="44" y="2"/>
                  </a:lnTo>
                </a:path>
              </a:pathLst>
            </a:custGeom>
            <a:solidFill>
              <a:srgbClr val="00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43373" name="Freeform 18">
              <a:extLst>
                <a:ext uri="{FF2B5EF4-FFF2-40B4-BE49-F238E27FC236}">
                  <a16:creationId xmlns:a16="http://schemas.microsoft.com/office/drawing/2014/main" id="{D517718E-83A9-0E26-0B96-6FE1879F2596}"/>
                </a:ext>
              </a:extLst>
            </p:cNvPr>
            <p:cNvSpPr>
              <a:spLocks/>
            </p:cNvSpPr>
            <p:nvPr/>
          </p:nvSpPr>
          <p:spPr bwMode="auto">
            <a:xfrm>
              <a:off x="2217" y="875"/>
              <a:ext cx="249" cy="193"/>
            </a:xfrm>
            <a:custGeom>
              <a:avLst/>
              <a:gdLst>
                <a:gd name="T0" fmla="*/ 0 w 655"/>
                <a:gd name="T1" fmla="*/ 0 h 450"/>
                <a:gd name="T2" fmla="*/ 0 w 655"/>
                <a:gd name="T3" fmla="*/ 0 h 450"/>
                <a:gd name="T4" fmla="*/ 0 w 655"/>
                <a:gd name="T5" fmla="*/ 0 h 450"/>
                <a:gd name="T6" fmla="*/ 0 w 655"/>
                <a:gd name="T7" fmla="*/ 0 h 450"/>
                <a:gd name="T8" fmla="*/ 0 w 655"/>
                <a:gd name="T9" fmla="*/ 0 h 450"/>
                <a:gd name="T10" fmla="*/ 0 w 655"/>
                <a:gd name="T11" fmla="*/ 0 h 450"/>
                <a:gd name="T12" fmla="*/ 0 w 655"/>
                <a:gd name="T13" fmla="*/ 0 h 450"/>
                <a:gd name="T14" fmla="*/ 0 w 655"/>
                <a:gd name="T15" fmla="*/ 0 h 450"/>
                <a:gd name="T16" fmla="*/ 0 w 655"/>
                <a:gd name="T17" fmla="*/ 0 h 450"/>
                <a:gd name="T18" fmla="*/ 0 w 655"/>
                <a:gd name="T19" fmla="*/ 0 h 450"/>
                <a:gd name="T20" fmla="*/ 0 w 655"/>
                <a:gd name="T21" fmla="*/ 0 h 450"/>
                <a:gd name="T22" fmla="*/ 0 w 655"/>
                <a:gd name="T23" fmla="*/ 0 h 450"/>
                <a:gd name="T24" fmla="*/ 0 w 655"/>
                <a:gd name="T25" fmla="*/ 0 h 450"/>
                <a:gd name="T26" fmla="*/ 0 w 655"/>
                <a:gd name="T27" fmla="*/ 0 h 450"/>
                <a:gd name="T28" fmla="*/ 0 w 655"/>
                <a:gd name="T29" fmla="*/ 0 h 450"/>
                <a:gd name="T30" fmla="*/ 0 w 655"/>
                <a:gd name="T31" fmla="*/ 0 h 450"/>
                <a:gd name="T32" fmla="*/ 0 w 655"/>
                <a:gd name="T33" fmla="*/ 0 h 450"/>
                <a:gd name="T34" fmla="*/ 0 w 655"/>
                <a:gd name="T35" fmla="*/ 0 h 450"/>
                <a:gd name="T36" fmla="*/ 0 w 655"/>
                <a:gd name="T37" fmla="*/ 0 h 450"/>
                <a:gd name="T38" fmla="*/ 0 w 655"/>
                <a:gd name="T39" fmla="*/ 0 h 450"/>
                <a:gd name="T40" fmla="*/ 0 w 655"/>
                <a:gd name="T41" fmla="*/ 0 h 450"/>
                <a:gd name="T42" fmla="*/ 0 w 655"/>
                <a:gd name="T43" fmla="*/ 0 h 450"/>
                <a:gd name="T44" fmla="*/ 0 w 655"/>
                <a:gd name="T45" fmla="*/ 0 h 450"/>
                <a:gd name="T46" fmla="*/ 0 w 655"/>
                <a:gd name="T47" fmla="*/ 0 h 450"/>
                <a:gd name="T48" fmla="*/ 0 w 655"/>
                <a:gd name="T49" fmla="*/ 0 h 450"/>
                <a:gd name="T50" fmla="*/ 0 w 655"/>
                <a:gd name="T51" fmla="*/ 0 h 450"/>
                <a:gd name="T52" fmla="*/ 0 w 655"/>
                <a:gd name="T53" fmla="*/ 0 h 450"/>
                <a:gd name="T54" fmla="*/ 0 w 655"/>
                <a:gd name="T55" fmla="*/ 0 h 450"/>
                <a:gd name="T56" fmla="*/ 0 w 655"/>
                <a:gd name="T57" fmla="*/ 0 h 450"/>
                <a:gd name="T58" fmla="*/ 0 w 655"/>
                <a:gd name="T59" fmla="*/ 0 h 450"/>
                <a:gd name="T60" fmla="*/ 0 w 655"/>
                <a:gd name="T61" fmla="*/ 0 h 450"/>
                <a:gd name="T62" fmla="*/ 0 w 655"/>
                <a:gd name="T63" fmla="*/ 0 h 450"/>
                <a:gd name="T64" fmla="*/ 0 w 655"/>
                <a:gd name="T65" fmla="*/ 0 h 450"/>
                <a:gd name="T66" fmla="*/ 0 w 655"/>
                <a:gd name="T67" fmla="*/ 0 h 450"/>
                <a:gd name="T68" fmla="*/ 0 w 655"/>
                <a:gd name="T69" fmla="*/ 0 h 450"/>
                <a:gd name="T70" fmla="*/ 0 w 655"/>
                <a:gd name="T71" fmla="*/ 0 h 450"/>
                <a:gd name="T72" fmla="*/ 0 w 655"/>
                <a:gd name="T73" fmla="*/ 0 h 450"/>
                <a:gd name="T74" fmla="*/ 0 w 655"/>
                <a:gd name="T75" fmla="*/ 0 h 450"/>
                <a:gd name="T76" fmla="*/ 0 w 655"/>
                <a:gd name="T77" fmla="*/ 0 h 450"/>
                <a:gd name="T78" fmla="*/ 0 w 655"/>
                <a:gd name="T79" fmla="*/ 0 h 450"/>
                <a:gd name="T80" fmla="*/ 0 w 655"/>
                <a:gd name="T81" fmla="*/ 0 h 450"/>
                <a:gd name="T82" fmla="*/ 0 w 655"/>
                <a:gd name="T83" fmla="*/ 0 h 450"/>
                <a:gd name="T84" fmla="*/ 0 w 655"/>
                <a:gd name="T85" fmla="*/ 0 h 450"/>
                <a:gd name="T86" fmla="*/ 0 w 655"/>
                <a:gd name="T87" fmla="*/ 0 h 450"/>
                <a:gd name="T88" fmla="*/ 0 w 655"/>
                <a:gd name="T89" fmla="*/ 0 h 450"/>
                <a:gd name="T90" fmla="*/ 0 w 655"/>
                <a:gd name="T91" fmla="*/ 0 h 450"/>
                <a:gd name="T92" fmla="*/ 0 w 655"/>
                <a:gd name="T93" fmla="*/ 0 h 450"/>
                <a:gd name="T94" fmla="*/ 0 w 655"/>
                <a:gd name="T95" fmla="*/ 0 h 450"/>
                <a:gd name="T96" fmla="*/ 0 w 655"/>
                <a:gd name="T97" fmla="*/ 0 h 450"/>
                <a:gd name="T98" fmla="*/ 0 w 655"/>
                <a:gd name="T99" fmla="*/ 0 h 450"/>
                <a:gd name="T100" fmla="*/ 0 w 655"/>
                <a:gd name="T101" fmla="*/ 0 h 450"/>
                <a:gd name="T102" fmla="*/ 0 w 655"/>
                <a:gd name="T103" fmla="*/ 0 h 450"/>
                <a:gd name="T104" fmla="*/ 0 w 655"/>
                <a:gd name="T105" fmla="*/ 0 h 450"/>
                <a:gd name="T106" fmla="*/ 0 w 655"/>
                <a:gd name="T107" fmla="*/ 0 h 450"/>
                <a:gd name="T108" fmla="*/ 0 w 655"/>
                <a:gd name="T109" fmla="*/ 0 h 450"/>
                <a:gd name="T110" fmla="*/ 0 w 655"/>
                <a:gd name="T111" fmla="*/ 0 h 450"/>
                <a:gd name="T112" fmla="*/ 0 w 655"/>
                <a:gd name="T113" fmla="*/ 0 h 450"/>
                <a:gd name="T114" fmla="*/ 0 w 655"/>
                <a:gd name="T115" fmla="*/ 0 h 450"/>
                <a:gd name="T116" fmla="*/ 0 w 655"/>
                <a:gd name="T117" fmla="*/ 0 h 450"/>
                <a:gd name="T118" fmla="*/ 0 w 655"/>
                <a:gd name="T119" fmla="*/ 0 h 450"/>
                <a:gd name="T120" fmla="*/ 0 w 655"/>
                <a:gd name="T121" fmla="*/ 0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5"/>
                <a:gd name="T184" fmla="*/ 0 h 450"/>
                <a:gd name="T185" fmla="*/ 655 w 655"/>
                <a:gd name="T186" fmla="*/ 450 h 4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5" h="450">
                  <a:moveTo>
                    <a:pt x="0" y="415"/>
                  </a:moveTo>
                  <a:lnTo>
                    <a:pt x="88" y="449"/>
                  </a:lnTo>
                  <a:lnTo>
                    <a:pt x="91" y="442"/>
                  </a:lnTo>
                  <a:lnTo>
                    <a:pt x="94" y="434"/>
                  </a:lnTo>
                  <a:lnTo>
                    <a:pt x="97" y="424"/>
                  </a:lnTo>
                  <a:lnTo>
                    <a:pt x="100" y="416"/>
                  </a:lnTo>
                  <a:lnTo>
                    <a:pt x="104" y="407"/>
                  </a:lnTo>
                  <a:lnTo>
                    <a:pt x="107" y="401"/>
                  </a:lnTo>
                  <a:lnTo>
                    <a:pt x="111" y="391"/>
                  </a:lnTo>
                  <a:lnTo>
                    <a:pt x="115" y="384"/>
                  </a:lnTo>
                  <a:lnTo>
                    <a:pt x="119" y="376"/>
                  </a:lnTo>
                  <a:lnTo>
                    <a:pt x="123" y="368"/>
                  </a:lnTo>
                  <a:lnTo>
                    <a:pt x="128" y="360"/>
                  </a:lnTo>
                  <a:lnTo>
                    <a:pt x="133" y="352"/>
                  </a:lnTo>
                  <a:lnTo>
                    <a:pt x="137" y="346"/>
                  </a:lnTo>
                  <a:lnTo>
                    <a:pt x="141" y="340"/>
                  </a:lnTo>
                  <a:lnTo>
                    <a:pt x="145" y="333"/>
                  </a:lnTo>
                  <a:lnTo>
                    <a:pt x="150" y="326"/>
                  </a:lnTo>
                  <a:lnTo>
                    <a:pt x="156" y="319"/>
                  </a:lnTo>
                  <a:lnTo>
                    <a:pt x="161" y="312"/>
                  </a:lnTo>
                  <a:lnTo>
                    <a:pt x="164" y="307"/>
                  </a:lnTo>
                  <a:lnTo>
                    <a:pt x="169" y="300"/>
                  </a:lnTo>
                  <a:lnTo>
                    <a:pt x="175" y="293"/>
                  </a:lnTo>
                  <a:lnTo>
                    <a:pt x="182" y="286"/>
                  </a:lnTo>
                  <a:lnTo>
                    <a:pt x="190" y="276"/>
                  </a:lnTo>
                  <a:lnTo>
                    <a:pt x="198" y="267"/>
                  </a:lnTo>
                  <a:lnTo>
                    <a:pt x="206" y="258"/>
                  </a:lnTo>
                  <a:lnTo>
                    <a:pt x="215" y="250"/>
                  </a:lnTo>
                  <a:lnTo>
                    <a:pt x="225" y="241"/>
                  </a:lnTo>
                  <a:lnTo>
                    <a:pt x="233" y="234"/>
                  </a:lnTo>
                  <a:lnTo>
                    <a:pt x="242" y="228"/>
                  </a:lnTo>
                  <a:lnTo>
                    <a:pt x="251" y="220"/>
                  </a:lnTo>
                  <a:lnTo>
                    <a:pt x="262" y="212"/>
                  </a:lnTo>
                  <a:lnTo>
                    <a:pt x="273" y="204"/>
                  </a:lnTo>
                  <a:lnTo>
                    <a:pt x="284" y="197"/>
                  </a:lnTo>
                  <a:lnTo>
                    <a:pt x="296" y="190"/>
                  </a:lnTo>
                  <a:lnTo>
                    <a:pt x="308" y="183"/>
                  </a:lnTo>
                  <a:lnTo>
                    <a:pt x="320" y="177"/>
                  </a:lnTo>
                  <a:lnTo>
                    <a:pt x="332" y="171"/>
                  </a:lnTo>
                  <a:lnTo>
                    <a:pt x="342" y="166"/>
                  </a:lnTo>
                  <a:lnTo>
                    <a:pt x="353" y="162"/>
                  </a:lnTo>
                  <a:lnTo>
                    <a:pt x="365" y="156"/>
                  </a:lnTo>
                  <a:lnTo>
                    <a:pt x="376" y="152"/>
                  </a:lnTo>
                  <a:lnTo>
                    <a:pt x="387" y="149"/>
                  </a:lnTo>
                  <a:lnTo>
                    <a:pt x="400" y="145"/>
                  </a:lnTo>
                  <a:lnTo>
                    <a:pt x="411" y="141"/>
                  </a:lnTo>
                  <a:lnTo>
                    <a:pt x="424" y="138"/>
                  </a:lnTo>
                  <a:lnTo>
                    <a:pt x="437" y="134"/>
                  </a:lnTo>
                  <a:lnTo>
                    <a:pt x="450" y="131"/>
                  </a:lnTo>
                  <a:lnTo>
                    <a:pt x="464" y="129"/>
                  </a:lnTo>
                  <a:lnTo>
                    <a:pt x="478" y="127"/>
                  </a:lnTo>
                  <a:lnTo>
                    <a:pt x="490" y="126"/>
                  </a:lnTo>
                  <a:lnTo>
                    <a:pt x="503" y="125"/>
                  </a:lnTo>
                  <a:lnTo>
                    <a:pt x="519" y="124"/>
                  </a:lnTo>
                  <a:lnTo>
                    <a:pt x="531" y="124"/>
                  </a:lnTo>
                  <a:lnTo>
                    <a:pt x="547" y="124"/>
                  </a:lnTo>
                  <a:lnTo>
                    <a:pt x="547" y="156"/>
                  </a:lnTo>
                  <a:lnTo>
                    <a:pt x="654" y="81"/>
                  </a:lnTo>
                  <a:lnTo>
                    <a:pt x="547" y="0"/>
                  </a:lnTo>
                  <a:lnTo>
                    <a:pt x="547" y="31"/>
                  </a:lnTo>
                  <a:lnTo>
                    <a:pt x="530" y="31"/>
                  </a:lnTo>
                  <a:lnTo>
                    <a:pt x="514" y="31"/>
                  </a:lnTo>
                  <a:lnTo>
                    <a:pt x="498" y="32"/>
                  </a:lnTo>
                  <a:lnTo>
                    <a:pt x="484" y="34"/>
                  </a:lnTo>
                  <a:lnTo>
                    <a:pt x="470" y="35"/>
                  </a:lnTo>
                  <a:lnTo>
                    <a:pt x="457" y="36"/>
                  </a:lnTo>
                  <a:lnTo>
                    <a:pt x="443" y="39"/>
                  </a:lnTo>
                  <a:lnTo>
                    <a:pt x="431" y="41"/>
                  </a:lnTo>
                  <a:lnTo>
                    <a:pt x="419" y="43"/>
                  </a:lnTo>
                  <a:lnTo>
                    <a:pt x="406" y="46"/>
                  </a:lnTo>
                  <a:lnTo>
                    <a:pt x="389" y="50"/>
                  </a:lnTo>
                  <a:lnTo>
                    <a:pt x="376" y="53"/>
                  </a:lnTo>
                  <a:lnTo>
                    <a:pt x="364" y="57"/>
                  </a:lnTo>
                  <a:lnTo>
                    <a:pt x="352" y="61"/>
                  </a:lnTo>
                  <a:lnTo>
                    <a:pt x="338" y="67"/>
                  </a:lnTo>
                  <a:lnTo>
                    <a:pt x="325" y="72"/>
                  </a:lnTo>
                  <a:lnTo>
                    <a:pt x="313" y="77"/>
                  </a:lnTo>
                  <a:lnTo>
                    <a:pt x="301" y="82"/>
                  </a:lnTo>
                  <a:lnTo>
                    <a:pt x="287" y="89"/>
                  </a:lnTo>
                  <a:lnTo>
                    <a:pt x="275" y="95"/>
                  </a:lnTo>
                  <a:lnTo>
                    <a:pt x="263" y="101"/>
                  </a:lnTo>
                  <a:lnTo>
                    <a:pt x="251" y="108"/>
                  </a:lnTo>
                  <a:lnTo>
                    <a:pt x="240" y="113"/>
                  </a:lnTo>
                  <a:lnTo>
                    <a:pt x="230" y="121"/>
                  </a:lnTo>
                  <a:lnTo>
                    <a:pt x="219" y="127"/>
                  </a:lnTo>
                  <a:lnTo>
                    <a:pt x="207" y="135"/>
                  </a:lnTo>
                  <a:lnTo>
                    <a:pt x="196" y="143"/>
                  </a:lnTo>
                  <a:lnTo>
                    <a:pt x="186" y="152"/>
                  </a:lnTo>
                  <a:lnTo>
                    <a:pt x="176" y="160"/>
                  </a:lnTo>
                  <a:lnTo>
                    <a:pt x="166" y="168"/>
                  </a:lnTo>
                  <a:lnTo>
                    <a:pt x="157" y="176"/>
                  </a:lnTo>
                  <a:lnTo>
                    <a:pt x="149" y="184"/>
                  </a:lnTo>
                  <a:lnTo>
                    <a:pt x="139" y="193"/>
                  </a:lnTo>
                  <a:lnTo>
                    <a:pt x="129" y="204"/>
                  </a:lnTo>
                  <a:lnTo>
                    <a:pt x="121" y="212"/>
                  </a:lnTo>
                  <a:lnTo>
                    <a:pt x="113" y="221"/>
                  </a:lnTo>
                  <a:lnTo>
                    <a:pt x="105" y="231"/>
                  </a:lnTo>
                  <a:lnTo>
                    <a:pt x="96" y="241"/>
                  </a:lnTo>
                  <a:lnTo>
                    <a:pt x="88" y="251"/>
                  </a:lnTo>
                  <a:lnTo>
                    <a:pt x="81" y="261"/>
                  </a:lnTo>
                  <a:lnTo>
                    <a:pt x="72" y="272"/>
                  </a:lnTo>
                  <a:lnTo>
                    <a:pt x="66" y="281"/>
                  </a:lnTo>
                  <a:lnTo>
                    <a:pt x="60" y="290"/>
                  </a:lnTo>
                  <a:lnTo>
                    <a:pt x="56" y="296"/>
                  </a:lnTo>
                  <a:lnTo>
                    <a:pt x="51" y="303"/>
                  </a:lnTo>
                  <a:lnTo>
                    <a:pt x="48" y="308"/>
                  </a:lnTo>
                  <a:lnTo>
                    <a:pt x="46" y="313"/>
                  </a:lnTo>
                  <a:lnTo>
                    <a:pt x="42" y="319"/>
                  </a:lnTo>
                  <a:lnTo>
                    <a:pt x="39" y="325"/>
                  </a:lnTo>
                  <a:lnTo>
                    <a:pt x="36" y="332"/>
                  </a:lnTo>
                  <a:lnTo>
                    <a:pt x="33" y="338"/>
                  </a:lnTo>
                  <a:lnTo>
                    <a:pt x="30" y="343"/>
                  </a:lnTo>
                  <a:lnTo>
                    <a:pt x="26" y="350"/>
                  </a:lnTo>
                  <a:lnTo>
                    <a:pt x="23" y="357"/>
                  </a:lnTo>
                  <a:lnTo>
                    <a:pt x="20" y="364"/>
                  </a:lnTo>
                  <a:lnTo>
                    <a:pt x="16" y="371"/>
                  </a:lnTo>
                  <a:lnTo>
                    <a:pt x="14" y="377"/>
                  </a:lnTo>
                  <a:lnTo>
                    <a:pt x="11" y="383"/>
                  </a:lnTo>
                  <a:lnTo>
                    <a:pt x="9" y="390"/>
                  </a:lnTo>
                  <a:lnTo>
                    <a:pt x="6" y="397"/>
                  </a:lnTo>
                  <a:lnTo>
                    <a:pt x="4" y="403"/>
                  </a:lnTo>
                  <a:lnTo>
                    <a:pt x="2" y="409"/>
                  </a:lnTo>
                  <a:lnTo>
                    <a:pt x="0" y="415"/>
                  </a:lnTo>
                </a:path>
              </a:pathLst>
            </a:custGeom>
            <a:solidFill>
              <a:srgbClr val="FF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43374" name="Freeform 19">
              <a:extLst>
                <a:ext uri="{FF2B5EF4-FFF2-40B4-BE49-F238E27FC236}">
                  <a16:creationId xmlns:a16="http://schemas.microsoft.com/office/drawing/2014/main" id="{00FFD5C8-0DE0-8FAF-34C3-CEB17D99F959}"/>
                </a:ext>
              </a:extLst>
            </p:cNvPr>
            <p:cNvSpPr>
              <a:spLocks/>
            </p:cNvSpPr>
            <p:nvPr/>
          </p:nvSpPr>
          <p:spPr bwMode="auto">
            <a:xfrm>
              <a:off x="2381" y="1191"/>
              <a:ext cx="249" cy="194"/>
            </a:xfrm>
            <a:custGeom>
              <a:avLst/>
              <a:gdLst>
                <a:gd name="T0" fmla="*/ 0 w 655"/>
                <a:gd name="T1" fmla="*/ 0 h 451"/>
                <a:gd name="T2" fmla="*/ 0 w 655"/>
                <a:gd name="T3" fmla="*/ 0 h 451"/>
                <a:gd name="T4" fmla="*/ 0 w 655"/>
                <a:gd name="T5" fmla="*/ 0 h 451"/>
                <a:gd name="T6" fmla="*/ 0 w 655"/>
                <a:gd name="T7" fmla="*/ 0 h 451"/>
                <a:gd name="T8" fmla="*/ 0 w 655"/>
                <a:gd name="T9" fmla="*/ 0 h 451"/>
                <a:gd name="T10" fmla="*/ 0 w 655"/>
                <a:gd name="T11" fmla="*/ 0 h 451"/>
                <a:gd name="T12" fmla="*/ 0 w 655"/>
                <a:gd name="T13" fmla="*/ 0 h 451"/>
                <a:gd name="T14" fmla="*/ 0 w 655"/>
                <a:gd name="T15" fmla="*/ 0 h 451"/>
                <a:gd name="T16" fmla="*/ 0 w 655"/>
                <a:gd name="T17" fmla="*/ 0 h 451"/>
                <a:gd name="T18" fmla="*/ 0 w 655"/>
                <a:gd name="T19" fmla="*/ 0 h 451"/>
                <a:gd name="T20" fmla="*/ 0 w 655"/>
                <a:gd name="T21" fmla="*/ 0 h 451"/>
                <a:gd name="T22" fmla="*/ 0 w 655"/>
                <a:gd name="T23" fmla="*/ 0 h 451"/>
                <a:gd name="T24" fmla="*/ 0 w 655"/>
                <a:gd name="T25" fmla="*/ 0 h 451"/>
                <a:gd name="T26" fmla="*/ 0 w 655"/>
                <a:gd name="T27" fmla="*/ 0 h 451"/>
                <a:gd name="T28" fmla="*/ 0 w 655"/>
                <a:gd name="T29" fmla="*/ 0 h 451"/>
                <a:gd name="T30" fmla="*/ 0 w 655"/>
                <a:gd name="T31" fmla="*/ 0 h 451"/>
                <a:gd name="T32" fmla="*/ 0 w 655"/>
                <a:gd name="T33" fmla="*/ 0 h 451"/>
                <a:gd name="T34" fmla="*/ 0 w 655"/>
                <a:gd name="T35" fmla="*/ 0 h 451"/>
                <a:gd name="T36" fmla="*/ 0 w 655"/>
                <a:gd name="T37" fmla="*/ 0 h 451"/>
                <a:gd name="T38" fmla="*/ 0 w 655"/>
                <a:gd name="T39" fmla="*/ 0 h 451"/>
                <a:gd name="T40" fmla="*/ 0 w 655"/>
                <a:gd name="T41" fmla="*/ 0 h 451"/>
                <a:gd name="T42" fmla="*/ 0 w 655"/>
                <a:gd name="T43" fmla="*/ 0 h 451"/>
                <a:gd name="T44" fmla="*/ 0 w 655"/>
                <a:gd name="T45" fmla="*/ 0 h 451"/>
                <a:gd name="T46" fmla="*/ 0 w 655"/>
                <a:gd name="T47" fmla="*/ 0 h 451"/>
                <a:gd name="T48" fmla="*/ 0 w 655"/>
                <a:gd name="T49" fmla="*/ 0 h 451"/>
                <a:gd name="T50" fmla="*/ 0 w 655"/>
                <a:gd name="T51" fmla="*/ 0 h 451"/>
                <a:gd name="T52" fmla="*/ 0 w 655"/>
                <a:gd name="T53" fmla="*/ 0 h 451"/>
                <a:gd name="T54" fmla="*/ 0 w 655"/>
                <a:gd name="T55" fmla="*/ 0 h 451"/>
                <a:gd name="T56" fmla="*/ 0 w 655"/>
                <a:gd name="T57" fmla="*/ 0 h 451"/>
                <a:gd name="T58" fmla="*/ 0 w 655"/>
                <a:gd name="T59" fmla="*/ 0 h 451"/>
                <a:gd name="T60" fmla="*/ 0 w 655"/>
                <a:gd name="T61" fmla="*/ 0 h 451"/>
                <a:gd name="T62" fmla="*/ 0 w 655"/>
                <a:gd name="T63" fmla="*/ 0 h 451"/>
                <a:gd name="T64" fmla="*/ 0 w 655"/>
                <a:gd name="T65" fmla="*/ 0 h 451"/>
                <a:gd name="T66" fmla="*/ 0 w 655"/>
                <a:gd name="T67" fmla="*/ 0 h 451"/>
                <a:gd name="T68" fmla="*/ 0 w 655"/>
                <a:gd name="T69" fmla="*/ 0 h 451"/>
                <a:gd name="T70" fmla="*/ 0 w 655"/>
                <a:gd name="T71" fmla="*/ 0 h 451"/>
                <a:gd name="T72" fmla="*/ 0 w 655"/>
                <a:gd name="T73" fmla="*/ 0 h 451"/>
                <a:gd name="T74" fmla="*/ 0 w 655"/>
                <a:gd name="T75" fmla="*/ 0 h 451"/>
                <a:gd name="T76" fmla="*/ 0 w 655"/>
                <a:gd name="T77" fmla="*/ 0 h 451"/>
                <a:gd name="T78" fmla="*/ 0 w 655"/>
                <a:gd name="T79" fmla="*/ 0 h 451"/>
                <a:gd name="T80" fmla="*/ 0 w 655"/>
                <a:gd name="T81" fmla="*/ 0 h 451"/>
                <a:gd name="T82" fmla="*/ 0 w 655"/>
                <a:gd name="T83" fmla="*/ 0 h 451"/>
                <a:gd name="T84" fmla="*/ 0 w 655"/>
                <a:gd name="T85" fmla="*/ 0 h 451"/>
                <a:gd name="T86" fmla="*/ 0 w 655"/>
                <a:gd name="T87" fmla="*/ 0 h 451"/>
                <a:gd name="T88" fmla="*/ 0 w 655"/>
                <a:gd name="T89" fmla="*/ 0 h 451"/>
                <a:gd name="T90" fmla="*/ 0 w 655"/>
                <a:gd name="T91" fmla="*/ 0 h 451"/>
                <a:gd name="T92" fmla="*/ 0 w 655"/>
                <a:gd name="T93" fmla="*/ 0 h 451"/>
                <a:gd name="T94" fmla="*/ 0 w 655"/>
                <a:gd name="T95" fmla="*/ 0 h 451"/>
                <a:gd name="T96" fmla="*/ 0 w 655"/>
                <a:gd name="T97" fmla="*/ 0 h 451"/>
                <a:gd name="T98" fmla="*/ 0 w 655"/>
                <a:gd name="T99" fmla="*/ 0 h 451"/>
                <a:gd name="T100" fmla="*/ 0 w 655"/>
                <a:gd name="T101" fmla="*/ 0 h 451"/>
                <a:gd name="T102" fmla="*/ 0 w 655"/>
                <a:gd name="T103" fmla="*/ 0 h 451"/>
                <a:gd name="T104" fmla="*/ 0 w 655"/>
                <a:gd name="T105" fmla="*/ 0 h 451"/>
                <a:gd name="T106" fmla="*/ 0 w 655"/>
                <a:gd name="T107" fmla="*/ 0 h 451"/>
                <a:gd name="T108" fmla="*/ 0 w 655"/>
                <a:gd name="T109" fmla="*/ 0 h 451"/>
                <a:gd name="T110" fmla="*/ 0 w 655"/>
                <a:gd name="T111" fmla="*/ 0 h 451"/>
                <a:gd name="T112" fmla="*/ 0 w 655"/>
                <a:gd name="T113" fmla="*/ 0 h 451"/>
                <a:gd name="T114" fmla="*/ 0 w 655"/>
                <a:gd name="T115" fmla="*/ 0 h 451"/>
                <a:gd name="T116" fmla="*/ 0 w 655"/>
                <a:gd name="T117" fmla="*/ 0 h 451"/>
                <a:gd name="T118" fmla="*/ 0 w 655"/>
                <a:gd name="T119" fmla="*/ 0 h 451"/>
                <a:gd name="T120" fmla="*/ 0 w 655"/>
                <a:gd name="T121" fmla="*/ 0 h 4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5"/>
                <a:gd name="T184" fmla="*/ 0 h 451"/>
                <a:gd name="T185" fmla="*/ 655 w 655"/>
                <a:gd name="T186" fmla="*/ 451 h 4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5" h="451">
                  <a:moveTo>
                    <a:pt x="654" y="35"/>
                  </a:moveTo>
                  <a:lnTo>
                    <a:pt x="565" y="0"/>
                  </a:lnTo>
                  <a:lnTo>
                    <a:pt x="563" y="8"/>
                  </a:lnTo>
                  <a:lnTo>
                    <a:pt x="560" y="15"/>
                  </a:lnTo>
                  <a:lnTo>
                    <a:pt x="557" y="25"/>
                  </a:lnTo>
                  <a:lnTo>
                    <a:pt x="553" y="33"/>
                  </a:lnTo>
                  <a:lnTo>
                    <a:pt x="550" y="42"/>
                  </a:lnTo>
                  <a:lnTo>
                    <a:pt x="547" y="49"/>
                  </a:lnTo>
                  <a:lnTo>
                    <a:pt x="543" y="58"/>
                  </a:lnTo>
                  <a:lnTo>
                    <a:pt x="539" y="65"/>
                  </a:lnTo>
                  <a:lnTo>
                    <a:pt x="535" y="74"/>
                  </a:lnTo>
                  <a:lnTo>
                    <a:pt x="531" y="82"/>
                  </a:lnTo>
                  <a:lnTo>
                    <a:pt x="526" y="90"/>
                  </a:lnTo>
                  <a:lnTo>
                    <a:pt x="521" y="97"/>
                  </a:lnTo>
                  <a:lnTo>
                    <a:pt x="517" y="103"/>
                  </a:lnTo>
                  <a:lnTo>
                    <a:pt x="513" y="110"/>
                  </a:lnTo>
                  <a:lnTo>
                    <a:pt x="508" y="116"/>
                  </a:lnTo>
                  <a:lnTo>
                    <a:pt x="503" y="123"/>
                  </a:lnTo>
                  <a:lnTo>
                    <a:pt x="498" y="131"/>
                  </a:lnTo>
                  <a:lnTo>
                    <a:pt x="493" y="138"/>
                  </a:lnTo>
                  <a:lnTo>
                    <a:pt x="490" y="143"/>
                  </a:lnTo>
                  <a:lnTo>
                    <a:pt x="485" y="149"/>
                  </a:lnTo>
                  <a:lnTo>
                    <a:pt x="479" y="156"/>
                  </a:lnTo>
                  <a:lnTo>
                    <a:pt x="472" y="164"/>
                  </a:lnTo>
                  <a:lnTo>
                    <a:pt x="464" y="173"/>
                  </a:lnTo>
                  <a:lnTo>
                    <a:pt x="456" y="182"/>
                  </a:lnTo>
                  <a:lnTo>
                    <a:pt x="448" y="191"/>
                  </a:lnTo>
                  <a:lnTo>
                    <a:pt x="439" y="200"/>
                  </a:lnTo>
                  <a:lnTo>
                    <a:pt x="429" y="208"/>
                  </a:lnTo>
                  <a:lnTo>
                    <a:pt x="421" y="215"/>
                  </a:lnTo>
                  <a:lnTo>
                    <a:pt x="412" y="222"/>
                  </a:lnTo>
                  <a:lnTo>
                    <a:pt x="403" y="229"/>
                  </a:lnTo>
                  <a:lnTo>
                    <a:pt x="392" y="237"/>
                  </a:lnTo>
                  <a:lnTo>
                    <a:pt x="380" y="245"/>
                  </a:lnTo>
                  <a:lnTo>
                    <a:pt x="370" y="252"/>
                  </a:lnTo>
                  <a:lnTo>
                    <a:pt x="358" y="259"/>
                  </a:lnTo>
                  <a:lnTo>
                    <a:pt x="346" y="267"/>
                  </a:lnTo>
                  <a:lnTo>
                    <a:pt x="334" y="272"/>
                  </a:lnTo>
                  <a:lnTo>
                    <a:pt x="322" y="278"/>
                  </a:lnTo>
                  <a:lnTo>
                    <a:pt x="312" y="283"/>
                  </a:lnTo>
                  <a:lnTo>
                    <a:pt x="301" y="288"/>
                  </a:lnTo>
                  <a:lnTo>
                    <a:pt x="289" y="293"/>
                  </a:lnTo>
                  <a:lnTo>
                    <a:pt x="278" y="297"/>
                  </a:lnTo>
                  <a:lnTo>
                    <a:pt x="267" y="301"/>
                  </a:lnTo>
                  <a:lnTo>
                    <a:pt x="254" y="305"/>
                  </a:lnTo>
                  <a:lnTo>
                    <a:pt x="243" y="308"/>
                  </a:lnTo>
                  <a:lnTo>
                    <a:pt x="230" y="312"/>
                  </a:lnTo>
                  <a:lnTo>
                    <a:pt x="217" y="315"/>
                  </a:lnTo>
                  <a:lnTo>
                    <a:pt x="204" y="318"/>
                  </a:lnTo>
                  <a:lnTo>
                    <a:pt x="190" y="320"/>
                  </a:lnTo>
                  <a:lnTo>
                    <a:pt x="176" y="322"/>
                  </a:lnTo>
                  <a:lnTo>
                    <a:pt x="164" y="324"/>
                  </a:lnTo>
                  <a:lnTo>
                    <a:pt x="150" y="325"/>
                  </a:lnTo>
                  <a:lnTo>
                    <a:pt x="135" y="325"/>
                  </a:lnTo>
                  <a:lnTo>
                    <a:pt x="123" y="325"/>
                  </a:lnTo>
                  <a:lnTo>
                    <a:pt x="107" y="325"/>
                  </a:lnTo>
                  <a:lnTo>
                    <a:pt x="107" y="293"/>
                  </a:lnTo>
                  <a:lnTo>
                    <a:pt x="0" y="368"/>
                  </a:lnTo>
                  <a:lnTo>
                    <a:pt x="107" y="450"/>
                  </a:lnTo>
                  <a:lnTo>
                    <a:pt x="107" y="419"/>
                  </a:lnTo>
                  <a:lnTo>
                    <a:pt x="124" y="419"/>
                  </a:lnTo>
                  <a:lnTo>
                    <a:pt x="140" y="418"/>
                  </a:lnTo>
                  <a:lnTo>
                    <a:pt x="156" y="417"/>
                  </a:lnTo>
                  <a:lnTo>
                    <a:pt x="170" y="416"/>
                  </a:lnTo>
                  <a:lnTo>
                    <a:pt x="183" y="415"/>
                  </a:lnTo>
                  <a:lnTo>
                    <a:pt x="197" y="413"/>
                  </a:lnTo>
                  <a:lnTo>
                    <a:pt x="211" y="411"/>
                  </a:lnTo>
                  <a:lnTo>
                    <a:pt x="223" y="408"/>
                  </a:lnTo>
                  <a:lnTo>
                    <a:pt x="235" y="406"/>
                  </a:lnTo>
                  <a:lnTo>
                    <a:pt x="248" y="403"/>
                  </a:lnTo>
                  <a:lnTo>
                    <a:pt x="265" y="399"/>
                  </a:lnTo>
                  <a:lnTo>
                    <a:pt x="277" y="396"/>
                  </a:lnTo>
                  <a:lnTo>
                    <a:pt x="290" y="392"/>
                  </a:lnTo>
                  <a:lnTo>
                    <a:pt x="302" y="388"/>
                  </a:lnTo>
                  <a:lnTo>
                    <a:pt x="316" y="383"/>
                  </a:lnTo>
                  <a:lnTo>
                    <a:pt x="329" y="378"/>
                  </a:lnTo>
                  <a:lnTo>
                    <a:pt x="341" y="372"/>
                  </a:lnTo>
                  <a:lnTo>
                    <a:pt x="353" y="367"/>
                  </a:lnTo>
                  <a:lnTo>
                    <a:pt x="367" y="361"/>
                  </a:lnTo>
                  <a:lnTo>
                    <a:pt x="379" y="354"/>
                  </a:lnTo>
                  <a:lnTo>
                    <a:pt x="391" y="349"/>
                  </a:lnTo>
                  <a:lnTo>
                    <a:pt x="403" y="342"/>
                  </a:lnTo>
                  <a:lnTo>
                    <a:pt x="413" y="336"/>
                  </a:lnTo>
                  <a:lnTo>
                    <a:pt x="424" y="329"/>
                  </a:lnTo>
                  <a:lnTo>
                    <a:pt x="434" y="322"/>
                  </a:lnTo>
                  <a:lnTo>
                    <a:pt x="446" y="314"/>
                  </a:lnTo>
                  <a:lnTo>
                    <a:pt x="458" y="306"/>
                  </a:lnTo>
                  <a:lnTo>
                    <a:pt x="468" y="297"/>
                  </a:lnTo>
                  <a:lnTo>
                    <a:pt x="478" y="289"/>
                  </a:lnTo>
                  <a:lnTo>
                    <a:pt x="488" y="281"/>
                  </a:lnTo>
                  <a:lnTo>
                    <a:pt x="497" y="273"/>
                  </a:lnTo>
                  <a:lnTo>
                    <a:pt x="505" y="266"/>
                  </a:lnTo>
                  <a:lnTo>
                    <a:pt x="515" y="256"/>
                  </a:lnTo>
                  <a:lnTo>
                    <a:pt x="524" y="246"/>
                  </a:lnTo>
                  <a:lnTo>
                    <a:pt x="532" y="238"/>
                  </a:lnTo>
                  <a:lnTo>
                    <a:pt x="541" y="228"/>
                  </a:lnTo>
                  <a:lnTo>
                    <a:pt x="549" y="218"/>
                  </a:lnTo>
                  <a:lnTo>
                    <a:pt x="557" y="208"/>
                  </a:lnTo>
                  <a:lnTo>
                    <a:pt x="565" y="198"/>
                  </a:lnTo>
                  <a:lnTo>
                    <a:pt x="573" y="188"/>
                  </a:lnTo>
                  <a:lnTo>
                    <a:pt x="581" y="177"/>
                  </a:lnTo>
                  <a:lnTo>
                    <a:pt x="588" y="168"/>
                  </a:lnTo>
                  <a:lnTo>
                    <a:pt x="594" y="159"/>
                  </a:lnTo>
                  <a:lnTo>
                    <a:pt x="598" y="153"/>
                  </a:lnTo>
                  <a:lnTo>
                    <a:pt x="602" y="147"/>
                  </a:lnTo>
                  <a:lnTo>
                    <a:pt x="606" y="141"/>
                  </a:lnTo>
                  <a:lnTo>
                    <a:pt x="608" y="136"/>
                  </a:lnTo>
                  <a:lnTo>
                    <a:pt x="612" y="131"/>
                  </a:lnTo>
                  <a:lnTo>
                    <a:pt x="614" y="124"/>
                  </a:lnTo>
                  <a:lnTo>
                    <a:pt x="618" y="117"/>
                  </a:lnTo>
                  <a:lnTo>
                    <a:pt x="621" y="111"/>
                  </a:lnTo>
                  <a:lnTo>
                    <a:pt x="624" y="106"/>
                  </a:lnTo>
                  <a:lnTo>
                    <a:pt x="627" y="99"/>
                  </a:lnTo>
                  <a:lnTo>
                    <a:pt x="631" y="93"/>
                  </a:lnTo>
                  <a:lnTo>
                    <a:pt x="634" y="86"/>
                  </a:lnTo>
                  <a:lnTo>
                    <a:pt x="638" y="78"/>
                  </a:lnTo>
                  <a:lnTo>
                    <a:pt x="640" y="72"/>
                  </a:lnTo>
                  <a:lnTo>
                    <a:pt x="643" y="66"/>
                  </a:lnTo>
                  <a:lnTo>
                    <a:pt x="645" y="60"/>
                  </a:lnTo>
                  <a:lnTo>
                    <a:pt x="648" y="53"/>
                  </a:lnTo>
                  <a:lnTo>
                    <a:pt x="650" y="46"/>
                  </a:lnTo>
                  <a:lnTo>
                    <a:pt x="652" y="41"/>
                  </a:lnTo>
                  <a:lnTo>
                    <a:pt x="654" y="35"/>
                  </a:lnTo>
                </a:path>
              </a:pathLst>
            </a:custGeom>
            <a:solidFill>
              <a:srgbClr val="00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43375" name="AutoShape 20">
              <a:extLst>
                <a:ext uri="{FF2B5EF4-FFF2-40B4-BE49-F238E27FC236}">
                  <a16:creationId xmlns:a16="http://schemas.microsoft.com/office/drawing/2014/main" id="{9E8FD5E2-14D0-473C-E2E2-E832206D7EB3}"/>
                </a:ext>
              </a:extLst>
            </p:cNvPr>
            <p:cNvSpPr>
              <a:spLocks noChangeArrowheads="1"/>
            </p:cNvSpPr>
            <p:nvPr/>
          </p:nvSpPr>
          <p:spPr bwMode="auto">
            <a:xfrm>
              <a:off x="1584" y="720"/>
              <a:ext cx="240" cy="24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3376" name="AutoShape 21">
              <a:extLst>
                <a:ext uri="{FF2B5EF4-FFF2-40B4-BE49-F238E27FC236}">
                  <a16:creationId xmlns:a16="http://schemas.microsoft.com/office/drawing/2014/main" id="{3F1BA28A-E708-B173-E3FB-68F12F5A229B}"/>
                </a:ext>
              </a:extLst>
            </p:cNvPr>
            <p:cNvSpPr>
              <a:spLocks noChangeArrowheads="1"/>
            </p:cNvSpPr>
            <p:nvPr/>
          </p:nvSpPr>
          <p:spPr bwMode="auto">
            <a:xfrm>
              <a:off x="1728" y="576"/>
              <a:ext cx="192" cy="192"/>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F621B06-E626-F6BE-C4EB-8958DDA60D3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5602" name="Content Placeholder 4">
            <a:extLst>
              <a:ext uri="{FF2B5EF4-FFF2-40B4-BE49-F238E27FC236}">
                <a16:creationId xmlns:a16="http://schemas.microsoft.com/office/drawing/2014/main" id="{A393A66D-7DF6-BA59-5082-909BA0721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4450" y="381000"/>
            <a:ext cx="6877050" cy="5791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09" name="AutoShape 2">
            <a:extLst>
              <a:ext uri="{FF2B5EF4-FFF2-40B4-BE49-F238E27FC236}">
                <a16:creationId xmlns:a16="http://schemas.microsoft.com/office/drawing/2014/main" id="{AEBEF300-25E0-0B51-D9A6-C034A4BC1F07}"/>
              </a:ext>
            </a:extLst>
          </p:cNvPr>
          <p:cNvSpPr>
            <a:spLocks noChangeArrowheads="1"/>
          </p:cNvSpPr>
          <p:nvPr/>
        </p:nvSpPr>
        <p:spPr bwMode="auto">
          <a:xfrm>
            <a:off x="304800" y="228600"/>
            <a:ext cx="2286000" cy="1524000"/>
          </a:xfrm>
          <a:prstGeom prst="star16">
            <a:avLst>
              <a:gd name="adj" fmla="val 37500"/>
            </a:avLst>
          </a:prstGeom>
          <a:noFill/>
          <a:ln w="508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5410" name="Rectangle 3">
            <a:extLst>
              <a:ext uri="{FF2B5EF4-FFF2-40B4-BE49-F238E27FC236}">
                <a16:creationId xmlns:a16="http://schemas.microsoft.com/office/drawing/2014/main" id="{59EEC7E8-BD0F-EEA2-8E30-FBB3DB692DB8}"/>
              </a:ext>
            </a:extLst>
          </p:cNvPr>
          <p:cNvSpPr>
            <a:spLocks noChangeArrowheads="1"/>
          </p:cNvSpPr>
          <p:nvPr/>
        </p:nvSpPr>
        <p:spPr bwMode="auto">
          <a:xfrm>
            <a:off x="762000" y="609600"/>
            <a:ext cx="1581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User</a:t>
            </a:r>
            <a:r>
              <a:rPr lang="ja-JP" altLang="en-US" sz="2000" b="1">
                <a:solidFill>
                  <a:schemeClr val="tx2"/>
                </a:solidFill>
                <a:latin typeface="Arial" panose="020B0604020202020204" pitchFamily="34" charset="0"/>
              </a:rPr>
              <a:t>’</a:t>
            </a:r>
            <a:r>
              <a:rPr lang="en-US" altLang="ja-JP" sz="2000" b="1">
                <a:solidFill>
                  <a:schemeClr val="tx2"/>
                </a:solidFill>
                <a:latin typeface="Arial" panose="020B0604020202020204" pitchFamily="34" charset="0"/>
              </a:rPr>
              <a:t>s </a:t>
            </a:r>
          </a:p>
          <a:p>
            <a:pPr>
              <a:lnSpc>
                <a:spcPct val="90000"/>
              </a:lnSpc>
              <a:spcBef>
                <a:spcPct val="0"/>
              </a:spcBef>
              <a:buClrTx/>
              <a:buFontTx/>
              <a:buNone/>
            </a:pPr>
            <a:r>
              <a:rPr lang="en-US" altLang="en-US" sz="2000" b="1">
                <a:solidFill>
                  <a:schemeClr val="tx2"/>
                </a:solidFill>
                <a:latin typeface="Arial" panose="020B0604020202020204" pitchFamily="34" charset="0"/>
              </a:rPr>
              <a:t>Information</a:t>
            </a:r>
          </a:p>
          <a:p>
            <a:pPr>
              <a:lnSpc>
                <a:spcPct val="90000"/>
              </a:lnSpc>
              <a:spcBef>
                <a:spcPct val="0"/>
              </a:spcBef>
              <a:buClrTx/>
              <a:buFontTx/>
              <a:buNone/>
            </a:pPr>
            <a:r>
              <a:rPr lang="en-US" altLang="en-US" sz="2000" b="1">
                <a:solidFill>
                  <a:schemeClr val="tx2"/>
                </a:solidFill>
                <a:latin typeface="Arial" panose="020B0604020202020204" pitchFamily="34" charset="0"/>
              </a:rPr>
              <a:t>Need</a:t>
            </a:r>
          </a:p>
        </p:txBody>
      </p:sp>
      <p:grpSp>
        <p:nvGrpSpPr>
          <p:cNvPr id="145411" name="Group 4">
            <a:extLst>
              <a:ext uri="{FF2B5EF4-FFF2-40B4-BE49-F238E27FC236}">
                <a16:creationId xmlns:a16="http://schemas.microsoft.com/office/drawing/2014/main" id="{46F6A018-D590-8AD1-F908-E92CC697150A}"/>
              </a:ext>
            </a:extLst>
          </p:cNvPr>
          <p:cNvGrpSpPr>
            <a:grpSpLocks/>
          </p:cNvGrpSpPr>
          <p:nvPr/>
        </p:nvGrpSpPr>
        <p:grpSpPr bwMode="auto">
          <a:xfrm>
            <a:off x="762000" y="2971800"/>
            <a:ext cx="1473200" cy="457200"/>
            <a:chOff x="576" y="1344"/>
            <a:chExt cx="928" cy="288"/>
          </a:xfrm>
        </p:grpSpPr>
        <p:sp>
          <p:nvSpPr>
            <p:cNvPr id="145418" name="AutoShape 5">
              <a:extLst>
                <a:ext uri="{FF2B5EF4-FFF2-40B4-BE49-F238E27FC236}">
                  <a16:creationId xmlns:a16="http://schemas.microsoft.com/office/drawing/2014/main" id="{5C9D9836-6A1C-7CA7-60F8-B4EEACF67A4F}"/>
                </a:ext>
              </a:extLst>
            </p:cNvPr>
            <p:cNvSpPr>
              <a:spLocks noChangeArrowheads="1"/>
            </p:cNvSpPr>
            <p:nvPr/>
          </p:nvSpPr>
          <p:spPr bwMode="auto">
            <a:xfrm>
              <a:off x="576" y="1344"/>
              <a:ext cx="928" cy="288"/>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5419" name="Rectangle 6">
              <a:extLst>
                <a:ext uri="{FF2B5EF4-FFF2-40B4-BE49-F238E27FC236}">
                  <a16:creationId xmlns:a16="http://schemas.microsoft.com/office/drawing/2014/main" id="{D5B47799-7EE4-A124-1FED-F5335CE3CD5A}"/>
                </a:ext>
              </a:extLst>
            </p:cNvPr>
            <p:cNvSpPr>
              <a:spLocks noChangeArrowheads="1"/>
            </p:cNvSpPr>
            <p:nvPr/>
          </p:nvSpPr>
          <p:spPr bwMode="auto">
            <a:xfrm>
              <a:off x="778" y="1371"/>
              <a:ext cx="71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Parse</a:t>
              </a:r>
            </a:p>
          </p:txBody>
        </p:sp>
      </p:grpSp>
      <p:sp>
        <p:nvSpPr>
          <p:cNvPr id="145412" name="Line 7">
            <a:extLst>
              <a:ext uri="{FF2B5EF4-FFF2-40B4-BE49-F238E27FC236}">
                <a16:creationId xmlns:a16="http://schemas.microsoft.com/office/drawing/2014/main" id="{DC1BDA58-F7A7-38E4-DE60-30B405ACE847}"/>
              </a:ext>
            </a:extLst>
          </p:cNvPr>
          <p:cNvSpPr>
            <a:spLocks noChangeShapeType="1"/>
          </p:cNvSpPr>
          <p:nvPr/>
        </p:nvSpPr>
        <p:spPr bwMode="auto">
          <a:xfrm rot="-1785862" flipH="1" flipV="1">
            <a:off x="2514600" y="2971800"/>
            <a:ext cx="695325" cy="3683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45413" name="Group 8">
            <a:extLst>
              <a:ext uri="{FF2B5EF4-FFF2-40B4-BE49-F238E27FC236}">
                <a16:creationId xmlns:a16="http://schemas.microsoft.com/office/drawing/2014/main" id="{095565BE-DF55-D0D5-882A-E5C476AEDCA3}"/>
              </a:ext>
            </a:extLst>
          </p:cNvPr>
          <p:cNvGrpSpPr>
            <a:grpSpLocks/>
          </p:cNvGrpSpPr>
          <p:nvPr/>
        </p:nvGrpSpPr>
        <p:grpSpPr bwMode="auto">
          <a:xfrm>
            <a:off x="3352800" y="2819400"/>
            <a:ext cx="1382713" cy="604838"/>
            <a:chOff x="3205" y="432"/>
            <a:chExt cx="871" cy="381"/>
          </a:xfrm>
        </p:grpSpPr>
        <p:sp>
          <p:nvSpPr>
            <p:cNvPr id="145416" name="AutoShape 9">
              <a:extLst>
                <a:ext uri="{FF2B5EF4-FFF2-40B4-BE49-F238E27FC236}">
                  <a16:creationId xmlns:a16="http://schemas.microsoft.com/office/drawing/2014/main" id="{A8D453C8-C700-6BCD-3E24-2B3C651465E5}"/>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5417" name="Rectangle 10">
              <a:extLst>
                <a:ext uri="{FF2B5EF4-FFF2-40B4-BE49-F238E27FC236}">
                  <a16:creationId xmlns:a16="http://schemas.microsoft.com/office/drawing/2014/main" id="{A7D6CA4A-8F28-CBA9-6D51-F06CA33D5948}"/>
                </a:ext>
              </a:extLst>
            </p:cNvPr>
            <p:cNvSpPr>
              <a:spLocks noChangeArrowheads="1"/>
            </p:cNvSpPr>
            <p:nvPr/>
          </p:nvSpPr>
          <p:spPr bwMode="auto">
            <a:xfrm>
              <a:off x="3312" y="576"/>
              <a:ext cx="584"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Query</a:t>
              </a:r>
            </a:p>
          </p:txBody>
        </p:sp>
      </p:grpSp>
      <p:sp>
        <p:nvSpPr>
          <p:cNvPr id="145414" name="Line 11">
            <a:extLst>
              <a:ext uri="{FF2B5EF4-FFF2-40B4-BE49-F238E27FC236}">
                <a16:creationId xmlns:a16="http://schemas.microsoft.com/office/drawing/2014/main" id="{EAA37DBF-FB34-50E5-FED3-F1D8FA31851E}"/>
              </a:ext>
            </a:extLst>
          </p:cNvPr>
          <p:cNvSpPr>
            <a:spLocks noChangeShapeType="1"/>
          </p:cNvSpPr>
          <p:nvPr/>
        </p:nvSpPr>
        <p:spPr bwMode="auto">
          <a:xfrm flipV="1">
            <a:off x="1447800" y="1828800"/>
            <a:ext cx="0" cy="11430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5415" name="Oval 12">
            <a:extLst>
              <a:ext uri="{FF2B5EF4-FFF2-40B4-BE49-F238E27FC236}">
                <a16:creationId xmlns:a16="http://schemas.microsoft.com/office/drawing/2014/main" id="{353EF3CC-9779-C2C6-6C32-6D5C1753B897}"/>
              </a:ext>
            </a:extLst>
          </p:cNvPr>
          <p:cNvSpPr>
            <a:spLocks noChangeArrowheads="1"/>
          </p:cNvSpPr>
          <p:nvPr/>
        </p:nvSpPr>
        <p:spPr bwMode="auto">
          <a:xfrm>
            <a:off x="762000" y="1981200"/>
            <a:ext cx="1524000" cy="609600"/>
          </a:xfrm>
          <a:prstGeom prst="ellipse">
            <a:avLst/>
          </a:prstGeom>
          <a:solidFill>
            <a:schemeClr val="bg2"/>
          </a:solidFill>
          <a:ln w="12700">
            <a:solidFill>
              <a:srgbClr val="3333FF"/>
            </a:solidFill>
            <a:round/>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2000">
                <a:solidFill>
                  <a:schemeClr val="tx2"/>
                </a:solidFill>
                <a:latin typeface="Arial" panose="020B0604020202020204" pitchFamily="34" charset="0"/>
              </a:rPr>
              <a:t>text input</a:t>
            </a:r>
            <a:endParaRPr lang="en-US" altLang="en-US" sz="2400">
              <a:solidFill>
                <a:schemeClr val="tx2"/>
              </a:solidFill>
              <a:latin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7457" name="Group 2">
            <a:extLst>
              <a:ext uri="{FF2B5EF4-FFF2-40B4-BE49-F238E27FC236}">
                <a16:creationId xmlns:a16="http://schemas.microsoft.com/office/drawing/2014/main" id="{C66F108B-023B-9094-976D-332A8A348C8D}"/>
              </a:ext>
            </a:extLst>
          </p:cNvPr>
          <p:cNvGrpSpPr>
            <a:grpSpLocks/>
          </p:cNvGrpSpPr>
          <p:nvPr/>
        </p:nvGrpSpPr>
        <p:grpSpPr bwMode="auto">
          <a:xfrm>
            <a:off x="5638800" y="2819400"/>
            <a:ext cx="1382713" cy="604838"/>
            <a:chOff x="3205" y="432"/>
            <a:chExt cx="871" cy="381"/>
          </a:xfrm>
        </p:grpSpPr>
        <p:sp>
          <p:nvSpPr>
            <p:cNvPr id="147467" name="AutoShape 3">
              <a:extLst>
                <a:ext uri="{FF2B5EF4-FFF2-40B4-BE49-F238E27FC236}">
                  <a16:creationId xmlns:a16="http://schemas.microsoft.com/office/drawing/2014/main" id="{1EF582B7-6A73-A4AC-BFA7-4747DC76247F}"/>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7468" name="Rectangle 4">
              <a:extLst>
                <a:ext uri="{FF2B5EF4-FFF2-40B4-BE49-F238E27FC236}">
                  <a16:creationId xmlns:a16="http://schemas.microsoft.com/office/drawing/2014/main" id="{E6F227A4-A278-CAE9-75C2-66A1CE7B19D6}"/>
                </a:ext>
              </a:extLst>
            </p:cNvPr>
            <p:cNvSpPr>
              <a:spLocks noChangeArrowheads="1"/>
            </p:cNvSpPr>
            <p:nvPr/>
          </p:nvSpPr>
          <p:spPr bwMode="auto">
            <a:xfrm>
              <a:off x="3312" y="576"/>
              <a:ext cx="54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Index</a:t>
              </a:r>
            </a:p>
          </p:txBody>
        </p:sp>
      </p:grpSp>
      <p:grpSp>
        <p:nvGrpSpPr>
          <p:cNvPr id="147458" name="Group 5">
            <a:extLst>
              <a:ext uri="{FF2B5EF4-FFF2-40B4-BE49-F238E27FC236}">
                <a16:creationId xmlns:a16="http://schemas.microsoft.com/office/drawing/2014/main" id="{7A3E1133-6FD3-4600-5085-6C7842D9DC36}"/>
              </a:ext>
            </a:extLst>
          </p:cNvPr>
          <p:cNvGrpSpPr>
            <a:grpSpLocks/>
          </p:cNvGrpSpPr>
          <p:nvPr/>
        </p:nvGrpSpPr>
        <p:grpSpPr bwMode="auto">
          <a:xfrm>
            <a:off x="5486400" y="1752600"/>
            <a:ext cx="1752600" cy="452438"/>
            <a:chOff x="3408" y="3456"/>
            <a:chExt cx="1104" cy="285"/>
          </a:xfrm>
        </p:grpSpPr>
        <p:sp>
          <p:nvSpPr>
            <p:cNvPr id="147465" name="AutoShape 6">
              <a:extLst>
                <a:ext uri="{FF2B5EF4-FFF2-40B4-BE49-F238E27FC236}">
                  <a16:creationId xmlns:a16="http://schemas.microsoft.com/office/drawing/2014/main" id="{6DAFB3DE-9E2A-32A4-E8A0-E4E6AFE146D3}"/>
                </a:ext>
              </a:extLst>
            </p:cNvPr>
            <p:cNvSpPr>
              <a:spLocks noChangeArrowheads="1"/>
            </p:cNvSpPr>
            <p:nvPr/>
          </p:nvSpPr>
          <p:spPr bwMode="auto">
            <a:xfrm>
              <a:off x="3408" y="3456"/>
              <a:ext cx="1104"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7466" name="Rectangle 7">
              <a:extLst>
                <a:ext uri="{FF2B5EF4-FFF2-40B4-BE49-F238E27FC236}">
                  <a16:creationId xmlns:a16="http://schemas.microsoft.com/office/drawing/2014/main" id="{58A94A42-7518-D260-89E1-8CC3A10D1484}"/>
                </a:ext>
              </a:extLst>
            </p:cNvPr>
            <p:cNvSpPr>
              <a:spLocks noChangeArrowheads="1"/>
            </p:cNvSpPr>
            <p:nvPr/>
          </p:nvSpPr>
          <p:spPr bwMode="auto">
            <a:xfrm>
              <a:off x="3408" y="3504"/>
              <a:ext cx="1047"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Pre-process</a:t>
              </a:r>
            </a:p>
          </p:txBody>
        </p:sp>
      </p:grpSp>
      <p:sp>
        <p:nvSpPr>
          <p:cNvPr id="147459" name="Line 8">
            <a:extLst>
              <a:ext uri="{FF2B5EF4-FFF2-40B4-BE49-F238E27FC236}">
                <a16:creationId xmlns:a16="http://schemas.microsoft.com/office/drawing/2014/main" id="{138904AA-3117-299D-4723-3BB818505299}"/>
              </a:ext>
            </a:extLst>
          </p:cNvPr>
          <p:cNvSpPr>
            <a:spLocks noChangeShapeType="1"/>
          </p:cNvSpPr>
          <p:nvPr/>
        </p:nvSpPr>
        <p:spPr bwMode="auto">
          <a:xfrm rot="-4432679">
            <a:off x="6319837" y="1147763"/>
            <a:ext cx="695325" cy="2286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7460" name="Oval 9">
            <a:extLst>
              <a:ext uri="{FF2B5EF4-FFF2-40B4-BE49-F238E27FC236}">
                <a16:creationId xmlns:a16="http://schemas.microsoft.com/office/drawing/2014/main" id="{7783890F-A46C-862F-46CC-7D2A6474AD20}"/>
              </a:ext>
            </a:extLst>
          </p:cNvPr>
          <p:cNvSpPr>
            <a:spLocks noChangeArrowheads="1"/>
          </p:cNvSpPr>
          <p:nvPr/>
        </p:nvSpPr>
        <p:spPr bwMode="auto">
          <a:xfrm rot="-1800000">
            <a:off x="6959600" y="304800"/>
            <a:ext cx="1905000" cy="13716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7461" name="AutoShape 10">
            <a:extLst>
              <a:ext uri="{FF2B5EF4-FFF2-40B4-BE49-F238E27FC236}">
                <a16:creationId xmlns:a16="http://schemas.microsoft.com/office/drawing/2014/main" id="{3B774C6F-E0CC-93E8-6373-159D6388810D}"/>
              </a:ext>
            </a:extLst>
          </p:cNvPr>
          <p:cNvSpPr>
            <a:spLocks noChangeArrowheads="1"/>
          </p:cNvSpPr>
          <p:nvPr/>
        </p:nvSpPr>
        <p:spPr bwMode="auto">
          <a:xfrm>
            <a:off x="7207250" y="577850"/>
            <a:ext cx="822325" cy="327025"/>
          </a:xfrm>
          <a:prstGeom prst="cube">
            <a:avLst>
              <a:gd name="adj" fmla="val 24995"/>
            </a:avLst>
          </a:prstGeom>
          <a:solidFill>
            <a:srgbClr val="00FF00"/>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7462" name="AutoShape 11">
            <a:extLst>
              <a:ext uri="{FF2B5EF4-FFF2-40B4-BE49-F238E27FC236}">
                <a16:creationId xmlns:a16="http://schemas.microsoft.com/office/drawing/2014/main" id="{8B649FC3-A8D1-7652-1DD7-0271DEA92AED}"/>
              </a:ext>
            </a:extLst>
          </p:cNvPr>
          <p:cNvSpPr>
            <a:spLocks noChangeArrowheads="1"/>
          </p:cNvSpPr>
          <p:nvPr/>
        </p:nvSpPr>
        <p:spPr bwMode="auto">
          <a:xfrm>
            <a:off x="7924800" y="304800"/>
            <a:ext cx="631825" cy="590550"/>
          </a:xfrm>
          <a:prstGeom prst="cube">
            <a:avLst>
              <a:gd name="adj" fmla="val 24995"/>
            </a:avLst>
          </a:prstGeom>
          <a:solidFill>
            <a:srgbClr val="FF00FF"/>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7463" name="Rectangle 12">
            <a:extLst>
              <a:ext uri="{FF2B5EF4-FFF2-40B4-BE49-F238E27FC236}">
                <a16:creationId xmlns:a16="http://schemas.microsoft.com/office/drawing/2014/main" id="{B35EBF4F-2EEB-AA32-511A-3DE3C0A6DEDB}"/>
              </a:ext>
            </a:extLst>
          </p:cNvPr>
          <p:cNvSpPr>
            <a:spLocks noChangeArrowheads="1"/>
          </p:cNvSpPr>
          <p:nvPr/>
        </p:nvSpPr>
        <p:spPr bwMode="auto">
          <a:xfrm>
            <a:off x="7162800" y="990600"/>
            <a:ext cx="155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Collections</a:t>
            </a:r>
          </a:p>
        </p:txBody>
      </p:sp>
      <p:sp>
        <p:nvSpPr>
          <p:cNvPr id="147464" name="Line 13">
            <a:extLst>
              <a:ext uri="{FF2B5EF4-FFF2-40B4-BE49-F238E27FC236}">
                <a16:creationId xmlns:a16="http://schemas.microsoft.com/office/drawing/2014/main" id="{9B729776-F1D9-9DCB-F84B-E11D9C893120}"/>
              </a:ext>
            </a:extLst>
          </p:cNvPr>
          <p:cNvSpPr>
            <a:spLocks noChangeShapeType="1"/>
          </p:cNvSpPr>
          <p:nvPr/>
        </p:nvSpPr>
        <p:spPr bwMode="auto">
          <a:xfrm flipV="1">
            <a:off x="6324600" y="2286000"/>
            <a:ext cx="20638" cy="4572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AutoShape 2">
            <a:extLst>
              <a:ext uri="{FF2B5EF4-FFF2-40B4-BE49-F238E27FC236}">
                <a16:creationId xmlns:a16="http://schemas.microsoft.com/office/drawing/2014/main" id="{64127A32-E0B8-E636-962D-6A44C74053C0}"/>
              </a:ext>
            </a:extLst>
          </p:cNvPr>
          <p:cNvSpPr>
            <a:spLocks noChangeArrowheads="1"/>
          </p:cNvSpPr>
          <p:nvPr/>
        </p:nvSpPr>
        <p:spPr bwMode="auto">
          <a:xfrm>
            <a:off x="304800" y="228600"/>
            <a:ext cx="2286000" cy="1524000"/>
          </a:xfrm>
          <a:prstGeom prst="star16">
            <a:avLst>
              <a:gd name="adj" fmla="val 37500"/>
            </a:avLst>
          </a:prstGeom>
          <a:noFill/>
          <a:ln w="508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06" name="Rectangle 3">
            <a:extLst>
              <a:ext uri="{FF2B5EF4-FFF2-40B4-BE49-F238E27FC236}">
                <a16:creationId xmlns:a16="http://schemas.microsoft.com/office/drawing/2014/main" id="{43D6B2B3-B5EB-B23E-C790-13A2A26F2812}"/>
              </a:ext>
            </a:extLst>
          </p:cNvPr>
          <p:cNvSpPr>
            <a:spLocks noChangeArrowheads="1"/>
          </p:cNvSpPr>
          <p:nvPr/>
        </p:nvSpPr>
        <p:spPr bwMode="auto">
          <a:xfrm>
            <a:off x="762000" y="609600"/>
            <a:ext cx="1581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User</a:t>
            </a:r>
            <a:r>
              <a:rPr lang="ja-JP" altLang="en-US" sz="2000" b="1">
                <a:solidFill>
                  <a:schemeClr val="tx2"/>
                </a:solidFill>
                <a:latin typeface="Arial" panose="020B0604020202020204" pitchFamily="34" charset="0"/>
              </a:rPr>
              <a:t>’</a:t>
            </a:r>
            <a:r>
              <a:rPr lang="en-US" altLang="ja-JP" sz="2000" b="1">
                <a:solidFill>
                  <a:schemeClr val="tx2"/>
                </a:solidFill>
                <a:latin typeface="Arial" panose="020B0604020202020204" pitchFamily="34" charset="0"/>
              </a:rPr>
              <a:t>s </a:t>
            </a:r>
          </a:p>
          <a:p>
            <a:pPr>
              <a:lnSpc>
                <a:spcPct val="90000"/>
              </a:lnSpc>
              <a:spcBef>
                <a:spcPct val="0"/>
              </a:spcBef>
              <a:buClrTx/>
              <a:buFontTx/>
              <a:buNone/>
            </a:pPr>
            <a:r>
              <a:rPr lang="en-US" altLang="en-US" sz="2000" b="1">
                <a:solidFill>
                  <a:schemeClr val="tx2"/>
                </a:solidFill>
                <a:latin typeface="Arial" panose="020B0604020202020204" pitchFamily="34" charset="0"/>
              </a:rPr>
              <a:t>Information</a:t>
            </a:r>
          </a:p>
          <a:p>
            <a:pPr>
              <a:lnSpc>
                <a:spcPct val="90000"/>
              </a:lnSpc>
              <a:spcBef>
                <a:spcPct val="0"/>
              </a:spcBef>
              <a:buClrTx/>
              <a:buFontTx/>
              <a:buNone/>
            </a:pPr>
            <a:r>
              <a:rPr lang="en-US" altLang="en-US" sz="2000" b="1">
                <a:solidFill>
                  <a:schemeClr val="tx2"/>
                </a:solidFill>
                <a:latin typeface="Arial" panose="020B0604020202020204" pitchFamily="34" charset="0"/>
              </a:rPr>
              <a:t>Need</a:t>
            </a:r>
          </a:p>
        </p:txBody>
      </p:sp>
      <p:grpSp>
        <p:nvGrpSpPr>
          <p:cNvPr id="149507" name="Group 4">
            <a:extLst>
              <a:ext uri="{FF2B5EF4-FFF2-40B4-BE49-F238E27FC236}">
                <a16:creationId xmlns:a16="http://schemas.microsoft.com/office/drawing/2014/main" id="{05887702-01F0-D7E4-12BB-852E9AC4FA1C}"/>
              </a:ext>
            </a:extLst>
          </p:cNvPr>
          <p:cNvGrpSpPr>
            <a:grpSpLocks/>
          </p:cNvGrpSpPr>
          <p:nvPr/>
        </p:nvGrpSpPr>
        <p:grpSpPr bwMode="auto">
          <a:xfrm>
            <a:off x="5638800" y="2819400"/>
            <a:ext cx="1382713" cy="604838"/>
            <a:chOff x="3205" y="432"/>
            <a:chExt cx="871" cy="381"/>
          </a:xfrm>
        </p:grpSpPr>
        <p:sp>
          <p:nvSpPr>
            <p:cNvPr id="149549" name="AutoShape 5">
              <a:extLst>
                <a:ext uri="{FF2B5EF4-FFF2-40B4-BE49-F238E27FC236}">
                  <a16:creationId xmlns:a16="http://schemas.microsoft.com/office/drawing/2014/main" id="{00FE42D0-33ED-1509-6D8B-8F2D3169E4E8}"/>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50" name="Rectangle 6">
              <a:extLst>
                <a:ext uri="{FF2B5EF4-FFF2-40B4-BE49-F238E27FC236}">
                  <a16:creationId xmlns:a16="http://schemas.microsoft.com/office/drawing/2014/main" id="{9FEB83F4-1EB9-AD0E-4D02-2F3B549906E0}"/>
                </a:ext>
              </a:extLst>
            </p:cNvPr>
            <p:cNvSpPr>
              <a:spLocks noChangeArrowheads="1"/>
            </p:cNvSpPr>
            <p:nvPr/>
          </p:nvSpPr>
          <p:spPr bwMode="auto">
            <a:xfrm>
              <a:off x="3312" y="576"/>
              <a:ext cx="54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Index</a:t>
              </a:r>
            </a:p>
          </p:txBody>
        </p:sp>
      </p:grpSp>
      <p:grpSp>
        <p:nvGrpSpPr>
          <p:cNvPr id="149508" name="Group 7">
            <a:extLst>
              <a:ext uri="{FF2B5EF4-FFF2-40B4-BE49-F238E27FC236}">
                <a16:creationId xmlns:a16="http://schemas.microsoft.com/office/drawing/2014/main" id="{49C2E284-C69C-5276-3697-4D353AA0B912}"/>
              </a:ext>
            </a:extLst>
          </p:cNvPr>
          <p:cNvGrpSpPr>
            <a:grpSpLocks/>
          </p:cNvGrpSpPr>
          <p:nvPr/>
        </p:nvGrpSpPr>
        <p:grpSpPr bwMode="auto">
          <a:xfrm>
            <a:off x="5486400" y="1752600"/>
            <a:ext cx="1752600" cy="452438"/>
            <a:chOff x="3408" y="3456"/>
            <a:chExt cx="1104" cy="285"/>
          </a:xfrm>
        </p:grpSpPr>
        <p:sp>
          <p:nvSpPr>
            <p:cNvPr id="149547" name="AutoShape 8">
              <a:extLst>
                <a:ext uri="{FF2B5EF4-FFF2-40B4-BE49-F238E27FC236}">
                  <a16:creationId xmlns:a16="http://schemas.microsoft.com/office/drawing/2014/main" id="{1EE17D62-3804-4F89-D91E-3DE1A1D615DA}"/>
                </a:ext>
              </a:extLst>
            </p:cNvPr>
            <p:cNvSpPr>
              <a:spLocks noChangeArrowheads="1"/>
            </p:cNvSpPr>
            <p:nvPr/>
          </p:nvSpPr>
          <p:spPr bwMode="auto">
            <a:xfrm>
              <a:off x="3408" y="3456"/>
              <a:ext cx="1104"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48" name="Rectangle 9">
              <a:extLst>
                <a:ext uri="{FF2B5EF4-FFF2-40B4-BE49-F238E27FC236}">
                  <a16:creationId xmlns:a16="http://schemas.microsoft.com/office/drawing/2014/main" id="{666A497B-79E3-ECFC-81F8-90B1D4775F9F}"/>
                </a:ext>
              </a:extLst>
            </p:cNvPr>
            <p:cNvSpPr>
              <a:spLocks noChangeArrowheads="1"/>
            </p:cNvSpPr>
            <p:nvPr/>
          </p:nvSpPr>
          <p:spPr bwMode="auto">
            <a:xfrm>
              <a:off x="3408" y="3504"/>
              <a:ext cx="1047"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Pre-process</a:t>
              </a:r>
            </a:p>
          </p:txBody>
        </p:sp>
      </p:grpSp>
      <p:grpSp>
        <p:nvGrpSpPr>
          <p:cNvPr id="149509" name="Group 10">
            <a:extLst>
              <a:ext uri="{FF2B5EF4-FFF2-40B4-BE49-F238E27FC236}">
                <a16:creationId xmlns:a16="http://schemas.microsoft.com/office/drawing/2014/main" id="{BAF24AE2-3297-8521-4993-FB3114A97692}"/>
              </a:ext>
            </a:extLst>
          </p:cNvPr>
          <p:cNvGrpSpPr>
            <a:grpSpLocks/>
          </p:cNvGrpSpPr>
          <p:nvPr/>
        </p:nvGrpSpPr>
        <p:grpSpPr bwMode="auto">
          <a:xfrm>
            <a:off x="762000" y="2971800"/>
            <a:ext cx="1473200" cy="457200"/>
            <a:chOff x="576" y="1344"/>
            <a:chExt cx="928" cy="288"/>
          </a:xfrm>
        </p:grpSpPr>
        <p:sp>
          <p:nvSpPr>
            <p:cNvPr id="149545" name="AutoShape 11">
              <a:extLst>
                <a:ext uri="{FF2B5EF4-FFF2-40B4-BE49-F238E27FC236}">
                  <a16:creationId xmlns:a16="http://schemas.microsoft.com/office/drawing/2014/main" id="{C1D59E86-DE2F-48A2-EAAF-A060FD6A01DA}"/>
                </a:ext>
              </a:extLst>
            </p:cNvPr>
            <p:cNvSpPr>
              <a:spLocks noChangeArrowheads="1"/>
            </p:cNvSpPr>
            <p:nvPr/>
          </p:nvSpPr>
          <p:spPr bwMode="auto">
            <a:xfrm>
              <a:off x="576" y="1344"/>
              <a:ext cx="928" cy="288"/>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46" name="Rectangle 12">
              <a:extLst>
                <a:ext uri="{FF2B5EF4-FFF2-40B4-BE49-F238E27FC236}">
                  <a16:creationId xmlns:a16="http://schemas.microsoft.com/office/drawing/2014/main" id="{96E03295-9621-C6FC-C1F7-825414418325}"/>
                </a:ext>
              </a:extLst>
            </p:cNvPr>
            <p:cNvSpPr>
              <a:spLocks noChangeArrowheads="1"/>
            </p:cNvSpPr>
            <p:nvPr/>
          </p:nvSpPr>
          <p:spPr bwMode="auto">
            <a:xfrm>
              <a:off x="778" y="1371"/>
              <a:ext cx="71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Parse</a:t>
              </a:r>
            </a:p>
          </p:txBody>
        </p:sp>
      </p:grpSp>
      <p:sp>
        <p:nvSpPr>
          <p:cNvPr id="149510" name="Line 13">
            <a:extLst>
              <a:ext uri="{FF2B5EF4-FFF2-40B4-BE49-F238E27FC236}">
                <a16:creationId xmlns:a16="http://schemas.microsoft.com/office/drawing/2014/main" id="{FC203C79-9A8A-A126-D88D-0D070FE2E277}"/>
              </a:ext>
            </a:extLst>
          </p:cNvPr>
          <p:cNvSpPr>
            <a:spLocks noChangeShapeType="1"/>
          </p:cNvSpPr>
          <p:nvPr/>
        </p:nvSpPr>
        <p:spPr bwMode="auto">
          <a:xfrm rot="-4432679">
            <a:off x="6319837" y="1147763"/>
            <a:ext cx="695325" cy="2286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11" name="Line 14">
            <a:extLst>
              <a:ext uri="{FF2B5EF4-FFF2-40B4-BE49-F238E27FC236}">
                <a16:creationId xmlns:a16="http://schemas.microsoft.com/office/drawing/2014/main" id="{633EE2DF-8C00-39D2-1B63-E2219F7FB3CC}"/>
              </a:ext>
            </a:extLst>
          </p:cNvPr>
          <p:cNvSpPr>
            <a:spLocks noChangeShapeType="1"/>
          </p:cNvSpPr>
          <p:nvPr/>
        </p:nvSpPr>
        <p:spPr bwMode="auto">
          <a:xfrm rot="-1785862" flipH="1" flipV="1">
            <a:off x="2514600" y="2971800"/>
            <a:ext cx="695325" cy="3683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49512" name="Group 15">
            <a:extLst>
              <a:ext uri="{FF2B5EF4-FFF2-40B4-BE49-F238E27FC236}">
                <a16:creationId xmlns:a16="http://schemas.microsoft.com/office/drawing/2014/main" id="{C621DD62-4FEE-4BB9-7402-A3ABF72362DD}"/>
              </a:ext>
            </a:extLst>
          </p:cNvPr>
          <p:cNvGrpSpPr>
            <a:grpSpLocks/>
          </p:cNvGrpSpPr>
          <p:nvPr/>
        </p:nvGrpSpPr>
        <p:grpSpPr bwMode="auto">
          <a:xfrm>
            <a:off x="4419600" y="5181600"/>
            <a:ext cx="1279525" cy="1054100"/>
            <a:chOff x="2555" y="1622"/>
            <a:chExt cx="806" cy="664"/>
          </a:xfrm>
        </p:grpSpPr>
        <p:grpSp>
          <p:nvGrpSpPr>
            <p:cNvPr id="149529" name="Group 16">
              <a:extLst>
                <a:ext uri="{FF2B5EF4-FFF2-40B4-BE49-F238E27FC236}">
                  <a16:creationId xmlns:a16="http://schemas.microsoft.com/office/drawing/2014/main" id="{762878A9-FAEB-23C6-5E8E-C37FB7E10290}"/>
                </a:ext>
              </a:extLst>
            </p:cNvPr>
            <p:cNvGrpSpPr>
              <a:grpSpLocks/>
            </p:cNvGrpSpPr>
            <p:nvPr/>
          </p:nvGrpSpPr>
          <p:grpSpPr bwMode="auto">
            <a:xfrm>
              <a:off x="2555" y="1622"/>
              <a:ext cx="806" cy="664"/>
              <a:chOff x="2555" y="1622"/>
              <a:chExt cx="806" cy="664"/>
            </a:xfrm>
          </p:grpSpPr>
          <p:grpSp>
            <p:nvGrpSpPr>
              <p:cNvPr id="149536" name="Group 17">
                <a:extLst>
                  <a:ext uri="{FF2B5EF4-FFF2-40B4-BE49-F238E27FC236}">
                    <a16:creationId xmlns:a16="http://schemas.microsoft.com/office/drawing/2014/main" id="{DCBEF89E-FD11-0CFB-6185-46068CCAD9C6}"/>
                  </a:ext>
                </a:extLst>
              </p:cNvPr>
              <p:cNvGrpSpPr>
                <a:grpSpLocks/>
              </p:cNvGrpSpPr>
              <p:nvPr/>
            </p:nvGrpSpPr>
            <p:grpSpPr bwMode="auto">
              <a:xfrm>
                <a:off x="2619" y="1622"/>
                <a:ext cx="742" cy="586"/>
                <a:chOff x="2619" y="1622"/>
                <a:chExt cx="742" cy="586"/>
              </a:xfrm>
            </p:grpSpPr>
            <p:sp>
              <p:nvSpPr>
                <p:cNvPr id="149538" name="Freeform 18">
                  <a:extLst>
                    <a:ext uri="{FF2B5EF4-FFF2-40B4-BE49-F238E27FC236}">
                      <a16:creationId xmlns:a16="http://schemas.microsoft.com/office/drawing/2014/main" id="{52E81621-8AF0-70BC-1AFF-DFBF131A5C08}"/>
                    </a:ext>
                  </a:extLst>
                </p:cNvPr>
                <p:cNvSpPr>
                  <a:spLocks/>
                </p:cNvSpPr>
                <p:nvPr/>
              </p:nvSpPr>
              <p:spPr bwMode="auto">
                <a:xfrm>
                  <a:off x="2619" y="1622"/>
                  <a:ext cx="742" cy="586"/>
                </a:xfrm>
                <a:custGeom>
                  <a:avLst/>
                  <a:gdLst>
                    <a:gd name="T0" fmla="*/ 0 w 742"/>
                    <a:gd name="T1" fmla="*/ 0 h 586"/>
                    <a:gd name="T2" fmla="*/ 741 w 742"/>
                    <a:gd name="T3" fmla="*/ 0 h 586"/>
                    <a:gd name="T4" fmla="*/ 741 w 742"/>
                    <a:gd name="T5" fmla="*/ 585 h 586"/>
                    <a:gd name="T6" fmla="*/ 0 w 742"/>
                    <a:gd name="T7" fmla="*/ 585 h 586"/>
                    <a:gd name="T8" fmla="*/ 0 w 742"/>
                    <a:gd name="T9" fmla="*/ 0 h 586"/>
                    <a:gd name="T10" fmla="*/ 0 60000 65536"/>
                    <a:gd name="T11" fmla="*/ 0 60000 65536"/>
                    <a:gd name="T12" fmla="*/ 0 60000 65536"/>
                    <a:gd name="T13" fmla="*/ 0 60000 65536"/>
                    <a:gd name="T14" fmla="*/ 0 60000 65536"/>
                    <a:gd name="T15" fmla="*/ 0 w 742"/>
                    <a:gd name="T16" fmla="*/ 0 h 586"/>
                    <a:gd name="T17" fmla="*/ 742 w 742"/>
                    <a:gd name="T18" fmla="*/ 586 h 586"/>
                  </a:gdLst>
                  <a:ahLst/>
                  <a:cxnLst>
                    <a:cxn ang="T10">
                      <a:pos x="T0" y="T1"/>
                    </a:cxn>
                    <a:cxn ang="T11">
                      <a:pos x="T2" y="T3"/>
                    </a:cxn>
                    <a:cxn ang="T12">
                      <a:pos x="T4" y="T5"/>
                    </a:cxn>
                    <a:cxn ang="T13">
                      <a:pos x="T6" y="T7"/>
                    </a:cxn>
                    <a:cxn ang="T14">
                      <a:pos x="T8" y="T9"/>
                    </a:cxn>
                  </a:cxnLst>
                  <a:rect l="T15" t="T16" r="T17" b="T18"/>
                  <a:pathLst>
                    <a:path w="742" h="586">
                      <a:moveTo>
                        <a:pt x="0" y="0"/>
                      </a:moveTo>
                      <a:lnTo>
                        <a:pt x="741" y="0"/>
                      </a:lnTo>
                      <a:lnTo>
                        <a:pt x="741" y="585"/>
                      </a:lnTo>
                      <a:lnTo>
                        <a:pt x="0" y="585"/>
                      </a:lnTo>
                      <a:lnTo>
                        <a:pt x="0" y="0"/>
                      </a:lnTo>
                    </a:path>
                  </a:pathLst>
                </a:custGeom>
                <a:solidFill>
                  <a:srgbClr val="D60093"/>
                </a:solidFill>
                <a:ln w="12700" cap="rnd">
                  <a:solidFill>
                    <a:srgbClr val="000000"/>
                  </a:solidFill>
                  <a:round/>
                  <a:headEnd/>
                  <a:tailEnd/>
                </a:ln>
              </p:spPr>
              <p:txBody>
                <a:bodyPr/>
                <a:lstStyle/>
                <a:p>
                  <a:endParaRPr lang="en-US"/>
                </a:p>
              </p:txBody>
            </p:sp>
            <p:grpSp>
              <p:nvGrpSpPr>
                <p:cNvPr id="149539" name="Group 19">
                  <a:extLst>
                    <a:ext uri="{FF2B5EF4-FFF2-40B4-BE49-F238E27FC236}">
                      <a16:creationId xmlns:a16="http://schemas.microsoft.com/office/drawing/2014/main" id="{6C5560CE-98D8-C6DA-1EF9-4C4F0127292C}"/>
                    </a:ext>
                  </a:extLst>
                </p:cNvPr>
                <p:cNvGrpSpPr>
                  <a:grpSpLocks/>
                </p:cNvGrpSpPr>
                <p:nvPr/>
              </p:nvGrpSpPr>
              <p:grpSpPr bwMode="auto">
                <a:xfrm>
                  <a:off x="2619" y="1675"/>
                  <a:ext cx="742" cy="475"/>
                  <a:chOff x="2619" y="1675"/>
                  <a:chExt cx="742" cy="475"/>
                </a:xfrm>
              </p:grpSpPr>
              <p:sp>
                <p:nvSpPr>
                  <p:cNvPr id="149540" name="Freeform 20">
                    <a:extLst>
                      <a:ext uri="{FF2B5EF4-FFF2-40B4-BE49-F238E27FC236}">
                        <a16:creationId xmlns:a16="http://schemas.microsoft.com/office/drawing/2014/main" id="{8C1F8DD2-1632-DCAE-7EC5-4CFE9DD8BFCA}"/>
                      </a:ext>
                    </a:extLst>
                  </p:cNvPr>
                  <p:cNvSpPr>
                    <a:spLocks/>
                  </p:cNvSpPr>
                  <p:nvPr/>
                </p:nvSpPr>
                <p:spPr bwMode="auto">
                  <a:xfrm>
                    <a:off x="2619" y="167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49541" name="Freeform 21">
                    <a:extLst>
                      <a:ext uri="{FF2B5EF4-FFF2-40B4-BE49-F238E27FC236}">
                        <a16:creationId xmlns:a16="http://schemas.microsoft.com/office/drawing/2014/main" id="{4C117B5C-E9EB-C848-6C5C-4262929828D5}"/>
                      </a:ext>
                    </a:extLst>
                  </p:cNvPr>
                  <p:cNvSpPr>
                    <a:spLocks/>
                  </p:cNvSpPr>
                  <p:nvPr/>
                </p:nvSpPr>
                <p:spPr bwMode="auto">
                  <a:xfrm>
                    <a:off x="2619" y="1780"/>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49542" name="Freeform 22">
                    <a:extLst>
                      <a:ext uri="{FF2B5EF4-FFF2-40B4-BE49-F238E27FC236}">
                        <a16:creationId xmlns:a16="http://schemas.microsoft.com/office/drawing/2014/main" id="{AD869D96-3848-EB90-3B0A-40152EFD94BA}"/>
                      </a:ext>
                    </a:extLst>
                  </p:cNvPr>
                  <p:cNvSpPr>
                    <a:spLocks/>
                  </p:cNvSpPr>
                  <p:nvPr/>
                </p:nvSpPr>
                <p:spPr bwMode="auto">
                  <a:xfrm>
                    <a:off x="2619" y="188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49543" name="Freeform 23">
                    <a:extLst>
                      <a:ext uri="{FF2B5EF4-FFF2-40B4-BE49-F238E27FC236}">
                        <a16:creationId xmlns:a16="http://schemas.microsoft.com/office/drawing/2014/main" id="{C0882184-D8AB-41AD-6639-FD95BB277199}"/>
                      </a:ext>
                    </a:extLst>
                  </p:cNvPr>
                  <p:cNvSpPr>
                    <a:spLocks/>
                  </p:cNvSpPr>
                  <p:nvPr/>
                </p:nvSpPr>
                <p:spPr bwMode="auto">
                  <a:xfrm>
                    <a:off x="2619" y="1992"/>
                    <a:ext cx="742" cy="52"/>
                  </a:xfrm>
                  <a:custGeom>
                    <a:avLst/>
                    <a:gdLst>
                      <a:gd name="T0" fmla="*/ 0 w 742"/>
                      <a:gd name="T1" fmla="*/ 0 h 52"/>
                      <a:gd name="T2" fmla="*/ 741 w 742"/>
                      <a:gd name="T3" fmla="*/ 0 h 52"/>
                      <a:gd name="T4" fmla="*/ 741 w 742"/>
                      <a:gd name="T5" fmla="*/ 51 h 52"/>
                      <a:gd name="T6" fmla="*/ 0 w 742"/>
                      <a:gd name="T7" fmla="*/ 51 h 52"/>
                      <a:gd name="T8" fmla="*/ 0 w 742"/>
                      <a:gd name="T9" fmla="*/ 0 h 52"/>
                      <a:gd name="T10" fmla="*/ 0 60000 65536"/>
                      <a:gd name="T11" fmla="*/ 0 60000 65536"/>
                      <a:gd name="T12" fmla="*/ 0 60000 65536"/>
                      <a:gd name="T13" fmla="*/ 0 60000 65536"/>
                      <a:gd name="T14" fmla="*/ 0 60000 65536"/>
                      <a:gd name="T15" fmla="*/ 0 w 742"/>
                      <a:gd name="T16" fmla="*/ 0 h 52"/>
                      <a:gd name="T17" fmla="*/ 742 w 742"/>
                      <a:gd name="T18" fmla="*/ 52 h 52"/>
                    </a:gdLst>
                    <a:ahLst/>
                    <a:cxnLst>
                      <a:cxn ang="T10">
                        <a:pos x="T0" y="T1"/>
                      </a:cxn>
                      <a:cxn ang="T11">
                        <a:pos x="T2" y="T3"/>
                      </a:cxn>
                      <a:cxn ang="T12">
                        <a:pos x="T4" y="T5"/>
                      </a:cxn>
                      <a:cxn ang="T13">
                        <a:pos x="T6" y="T7"/>
                      </a:cxn>
                      <a:cxn ang="T14">
                        <a:pos x="T8" y="T9"/>
                      </a:cxn>
                    </a:cxnLst>
                    <a:rect l="T15" t="T16" r="T17" b="T18"/>
                    <a:pathLst>
                      <a:path w="742" h="52">
                        <a:moveTo>
                          <a:pt x="0" y="0"/>
                        </a:moveTo>
                        <a:lnTo>
                          <a:pt x="741" y="0"/>
                        </a:lnTo>
                        <a:lnTo>
                          <a:pt x="741" y="51"/>
                        </a:lnTo>
                        <a:lnTo>
                          <a:pt x="0" y="51"/>
                        </a:lnTo>
                        <a:lnTo>
                          <a:pt x="0" y="0"/>
                        </a:lnTo>
                      </a:path>
                    </a:pathLst>
                  </a:custGeom>
                  <a:solidFill>
                    <a:srgbClr val="D60093"/>
                  </a:solidFill>
                  <a:ln w="12700" cap="rnd">
                    <a:solidFill>
                      <a:srgbClr val="000000"/>
                    </a:solidFill>
                    <a:round/>
                    <a:headEnd/>
                    <a:tailEnd/>
                  </a:ln>
                </p:spPr>
                <p:txBody>
                  <a:bodyPr/>
                  <a:lstStyle/>
                  <a:p>
                    <a:endParaRPr lang="en-US"/>
                  </a:p>
                </p:txBody>
              </p:sp>
              <p:sp>
                <p:nvSpPr>
                  <p:cNvPr id="149544" name="Freeform 24">
                    <a:extLst>
                      <a:ext uri="{FF2B5EF4-FFF2-40B4-BE49-F238E27FC236}">
                        <a16:creationId xmlns:a16="http://schemas.microsoft.com/office/drawing/2014/main" id="{84F60060-D568-83FB-E23C-0A966BF2E8AA}"/>
                      </a:ext>
                    </a:extLst>
                  </p:cNvPr>
                  <p:cNvSpPr>
                    <a:spLocks/>
                  </p:cNvSpPr>
                  <p:nvPr/>
                </p:nvSpPr>
                <p:spPr bwMode="auto">
                  <a:xfrm>
                    <a:off x="2619" y="2096"/>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grpSp>
          </p:grpSp>
          <p:sp>
            <p:nvSpPr>
              <p:cNvPr id="149537" name="Freeform 25">
                <a:extLst>
                  <a:ext uri="{FF2B5EF4-FFF2-40B4-BE49-F238E27FC236}">
                    <a16:creationId xmlns:a16="http://schemas.microsoft.com/office/drawing/2014/main" id="{A9156238-2C45-32E1-40A6-65720C7718BC}"/>
                  </a:ext>
                </a:extLst>
              </p:cNvPr>
              <p:cNvSpPr>
                <a:spLocks/>
              </p:cNvSpPr>
              <p:nvPr/>
            </p:nvSpPr>
            <p:spPr bwMode="auto">
              <a:xfrm>
                <a:off x="2555" y="1661"/>
                <a:ext cx="742" cy="625"/>
              </a:xfrm>
              <a:custGeom>
                <a:avLst/>
                <a:gdLst>
                  <a:gd name="T0" fmla="*/ 0 w 742"/>
                  <a:gd name="T1" fmla="*/ 0 h 625"/>
                  <a:gd name="T2" fmla="*/ 741 w 742"/>
                  <a:gd name="T3" fmla="*/ 0 h 625"/>
                  <a:gd name="T4" fmla="*/ 741 w 742"/>
                  <a:gd name="T5" fmla="*/ 624 h 625"/>
                  <a:gd name="T6" fmla="*/ 0 w 742"/>
                  <a:gd name="T7" fmla="*/ 624 h 625"/>
                  <a:gd name="T8" fmla="*/ 0 w 742"/>
                  <a:gd name="T9" fmla="*/ 0 h 625"/>
                  <a:gd name="T10" fmla="*/ 0 60000 65536"/>
                  <a:gd name="T11" fmla="*/ 0 60000 65536"/>
                  <a:gd name="T12" fmla="*/ 0 60000 65536"/>
                  <a:gd name="T13" fmla="*/ 0 60000 65536"/>
                  <a:gd name="T14" fmla="*/ 0 60000 65536"/>
                  <a:gd name="T15" fmla="*/ 0 w 742"/>
                  <a:gd name="T16" fmla="*/ 0 h 625"/>
                  <a:gd name="T17" fmla="*/ 742 w 742"/>
                  <a:gd name="T18" fmla="*/ 625 h 625"/>
                </a:gdLst>
                <a:ahLst/>
                <a:cxnLst>
                  <a:cxn ang="T10">
                    <a:pos x="T0" y="T1"/>
                  </a:cxn>
                  <a:cxn ang="T11">
                    <a:pos x="T2" y="T3"/>
                  </a:cxn>
                  <a:cxn ang="T12">
                    <a:pos x="T4" y="T5"/>
                  </a:cxn>
                  <a:cxn ang="T13">
                    <a:pos x="T6" y="T7"/>
                  </a:cxn>
                  <a:cxn ang="T14">
                    <a:pos x="T8" y="T9"/>
                  </a:cxn>
                </a:cxnLst>
                <a:rect l="T15" t="T16" r="T17" b="T18"/>
                <a:pathLst>
                  <a:path w="742" h="625">
                    <a:moveTo>
                      <a:pt x="0" y="0"/>
                    </a:moveTo>
                    <a:lnTo>
                      <a:pt x="741" y="0"/>
                    </a:lnTo>
                    <a:lnTo>
                      <a:pt x="741" y="624"/>
                    </a:lnTo>
                    <a:lnTo>
                      <a:pt x="0" y="624"/>
                    </a:lnTo>
                    <a:lnTo>
                      <a:pt x="0" y="0"/>
                    </a:lnTo>
                  </a:path>
                </a:pathLst>
              </a:custGeom>
              <a:solidFill>
                <a:srgbClr val="D60093"/>
              </a:solidFill>
              <a:ln w="12700" cap="rnd">
                <a:solidFill>
                  <a:srgbClr val="000000"/>
                </a:solidFill>
                <a:round/>
                <a:headEnd/>
                <a:tailEnd/>
              </a:ln>
            </p:spPr>
            <p:txBody>
              <a:bodyPr/>
              <a:lstStyle/>
              <a:p>
                <a:endParaRPr lang="en-US"/>
              </a:p>
            </p:txBody>
          </p:sp>
        </p:grpSp>
        <p:sp>
          <p:nvSpPr>
            <p:cNvPr id="149530" name="Line 26">
              <a:extLst>
                <a:ext uri="{FF2B5EF4-FFF2-40B4-BE49-F238E27FC236}">
                  <a16:creationId xmlns:a16="http://schemas.microsoft.com/office/drawing/2014/main" id="{E29F5B76-F572-990C-A9A7-5E44FEF6B1C8}"/>
                </a:ext>
              </a:extLst>
            </p:cNvPr>
            <p:cNvSpPr>
              <a:spLocks noChangeShapeType="1"/>
            </p:cNvSpPr>
            <p:nvPr/>
          </p:nvSpPr>
          <p:spPr bwMode="auto">
            <a:xfrm>
              <a:off x="2784" y="1778"/>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31" name="Line 27">
              <a:extLst>
                <a:ext uri="{FF2B5EF4-FFF2-40B4-BE49-F238E27FC236}">
                  <a16:creationId xmlns:a16="http://schemas.microsoft.com/office/drawing/2014/main" id="{E14FBCF3-CD47-81BF-6AE8-DC0DE5B1DD00}"/>
                </a:ext>
              </a:extLst>
            </p:cNvPr>
            <p:cNvSpPr>
              <a:spLocks noChangeShapeType="1"/>
            </p:cNvSpPr>
            <p:nvPr/>
          </p:nvSpPr>
          <p:spPr bwMode="auto">
            <a:xfrm>
              <a:off x="2784" y="1857"/>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32" name="Line 28">
              <a:extLst>
                <a:ext uri="{FF2B5EF4-FFF2-40B4-BE49-F238E27FC236}">
                  <a16:creationId xmlns:a16="http://schemas.microsoft.com/office/drawing/2014/main" id="{CBF363A1-906C-C71F-C58D-B06D4B3A7DCC}"/>
                </a:ext>
              </a:extLst>
            </p:cNvPr>
            <p:cNvSpPr>
              <a:spLocks noChangeShapeType="1"/>
            </p:cNvSpPr>
            <p:nvPr/>
          </p:nvSpPr>
          <p:spPr bwMode="auto">
            <a:xfrm>
              <a:off x="2784" y="1935"/>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33" name="Line 29">
              <a:extLst>
                <a:ext uri="{FF2B5EF4-FFF2-40B4-BE49-F238E27FC236}">
                  <a16:creationId xmlns:a16="http://schemas.microsoft.com/office/drawing/2014/main" id="{D44692D7-FAC9-AAC0-CED8-4AECFC327B19}"/>
                </a:ext>
              </a:extLst>
            </p:cNvPr>
            <p:cNvSpPr>
              <a:spLocks noChangeShapeType="1"/>
            </p:cNvSpPr>
            <p:nvPr/>
          </p:nvSpPr>
          <p:spPr bwMode="auto">
            <a:xfrm>
              <a:off x="2784" y="2013"/>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34" name="Line 30">
              <a:extLst>
                <a:ext uri="{FF2B5EF4-FFF2-40B4-BE49-F238E27FC236}">
                  <a16:creationId xmlns:a16="http://schemas.microsoft.com/office/drawing/2014/main" id="{88512C7B-A553-E76E-7DA2-3783A827C7AA}"/>
                </a:ext>
              </a:extLst>
            </p:cNvPr>
            <p:cNvSpPr>
              <a:spLocks noChangeShapeType="1"/>
            </p:cNvSpPr>
            <p:nvPr/>
          </p:nvSpPr>
          <p:spPr bwMode="auto">
            <a:xfrm>
              <a:off x="2784" y="2091"/>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35" name="Line 31">
              <a:extLst>
                <a:ext uri="{FF2B5EF4-FFF2-40B4-BE49-F238E27FC236}">
                  <a16:creationId xmlns:a16="http://schemas.microsoft.com/office/drawing/2014/main" id="{8499025B-8765-6F53-0CD0-AEB183A718EE}"/>
                </a:ext>
              </a:extLst>
            </p:cNvPr>
            <p:cNvSpPr>
              <a:spLocks noChangeShapeType="1"/>
            </p:cNvSpPr>
            <p:nvPr/>
          </p:nvSpPr>
          <p:spPr bwMode="auto">
            <a:xfrm>
              <a:off x="2784" y="2169"/>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49513" name="Oval 32">
            <a:extLst>
              <a:ext uri="{FF2B5EF4-FFF2-40B4-BE49-F238E27FC236}">
                <a16:creationId xmlns:a16="http://schemas.microsoft.com/office/drawing/2014/main" id="{B4E3942E-B8ED-D528-26C9-C9C7C5FDF60D}"/>
              </a:ext>
            </a:extLst>
          </p:cNvPr>
          <p:cNvSpPr>
            <a:spLocks noChangeArrowheads="1"/>
          </p:cNvSpPr>
          <p:nvPr/>
        </p:nvSpPr>
        <p:spPr bwMode="auto">
          <a:xfrm rot="-1800000">
            <a:off x="6959600" y="304800"/>
            <a:ext cx="1905000" cy="13716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14" name="AutoShape 33">
            <a:extLst>
              <a:ext uri="{FF2B5EF4-FFF2-40B4-BE49-F238E27FC236}">
                <a16:creationId xmlns:a16="http://schemas.microsoft.com/office/drawing/2014/main" id="{7F951C3F-56B7-6D48-DAB6-62E166E36F59}"/>
              </a:ext>
            </a:extLst>
          </p:cNvPr>
          <p:cNvSpPr>
            <a:spLocks noChangeArrowheads="1"/>
          </p:cNvSpPr>
          <p:nvPr/>
        </p:nvSpPr>
        <p:spPr bwMode="auto">
          <a:xfrm>
            <a:off x="7207250" y="577850"/>
            <a:ext cx="822325" cy="327025"/>
          </a:xfrm>
          <a:prstGeom prst="cube">
            <a:avLst>
              <a:gd name="adj" fmla="val 24995"/>
            </a:avLst>
          </a:prstGeom>
          <a:solidFill>
            <a:srgbClr val="00FF00"/>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15" name="AutoShape 34">
            <a:extLst>
              <a:ext uri="{FF2B5EF4-FFF2-40B4-BE49-F238E27FC236}">
                <a16:creationId xmlns:a16="http://schemas.microsoft.com/office/drawing/2014/main" id="{079A3DD2-BAD8-D904-299F-D9A1632E29AF}"/>
              </a:ext>
            </a:extLst>
          </p:cNvPr>
          <p:cNvSpPr>
            <a:spLocks noChangeArrowheads="1"/>
          </p:cNvSpPr>
          <p:nvPr/>
        </p:nvSpPr>
        <p:spPr bwMode="auto">
          <a:xfrm>
            <a:off x="7924800" y="304800"/>
            <a:ext cx="631825" cy="590550"/>
          </a:xfrm>
          <a:prstGeom prst="cube">
            <a:avLst>
              <a:gd name="adj" fmla="val 24995"/>
            </a:avLst>
          </a:prstGeom>
          <a:solidFill>
            <a:srgbClr val="FF00FF"/>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16" name="Rectangle 35">
            <a:extLst>
              <a:ext uri="{FF2B5EF4-FFF2-40B4-BE49-F238E27FC236}">
                <a16:creationId xmlns:a16="http://schemas.microsoft.com/office/drawing/2014/main" id="{A36E24D3-669E-19F0-E8A2-AE810EC4304A}"/>
              </a:ext>
            </a:extLst>
          </p:cNvPr>
          <p:cNvSpPr>
            <a:spLocks noChangeArrowheads="1"/>
          </p:cNvSpPr>
          <p:nvPr/>
        </p:nvSpPr>
        <p:spPr bwMode="auto">
          <a:xfrm>
            <a:off x="7162800" y="990600"/>
            <a:ext cx="155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Collections</a:t>
            </a:r>
          </a:p>
        </p:txBody>
      </p:sp>
      <p:grpSp>
        <p:nvGrpSpPr>
          <p:cNvPr id="149517" name="Group 36">
            <a:extLst>
              <a:ext uri="{FF2B5EF4-FFF2-40B4-BE49-F238E27FC236}">
                <a16:creationId xmlns:a16="http://schemas.microsoft.com/office/drawing/2014/main" id="{4E2AAD78-4BA4-8EC9-D5EE-F53E6EC630D8}"/>
              </a:ext>
            </a:extLst>
          </p:cNvPr>
          <p:cNvGrpSpPr>
            <a:grpSpLocks/>
          </p:cNvGrpSpPr>
          <p:nvPr/>
        </p:nvGrpSpPr>
        <p:grpSpPr bwMode="auto">
          <a:xfrm>
            <a:off x="4191000" y="4114800"/>
            <a:ext cx="1943100" cy="452438"/>
            <a:chOff x="2736" y="2592"/>
            <a:chExt cx="1224" cy="285"/>
          </a:xfrm>
        </p:grpSpPr>
        <p:sp>
          <p:nvSpPr>
            <p:cNvPr id="149527" name="AutoShape 37">
              <a:extLst>
                <a:ext uri="{FF2B5EF4-FFF2-40B4-BE49-F238E27FC236}">
                  <a16:creationId xmlns:a16="http://schemas.microsoft.com/office/drawing/2014/main" id="{46F13A63-54D6-D79B-4EBC-CBBC827C336E}"/>
                </a:ext>
              </a:extLst>
            </p:cNvPr>
            <p:cNvSpPr>
              <a:spLocks noChangeArrowheads="1"/>
            </p:cNvSpPr>
            <p:nvPr/>
          </p:nvSpPr>
          <p:spPr bwMode="auto">
            <a:xfrm>
              <a:off x="2736" y="2592"/>
              <a:ext cx="1220"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28" name="Rectangle 38">
              <a:extLst>
                <a:ext uri="{FF2B5EF4-FFF2-40B4-BE49-F238E27FC236}">
                  <a16:creationId xmlns:a16="http://schemas.microsoft.com/office/drawing/2014/main" id="{F22CAB92-171C-0248-F324-5B9F7896B0A4}"/>
                </a:ext>
              </a:extLst>
            </p:cNvPr>
            <p:cNvSpPr>
              <a:spLocks noChangeArrowheads="1"/>
            </p:cNvSpPr>
            <p:nvPr/>
          </p:nvSpPr>
          <p:spPr bwMode="auto">
            <a:xfrm>
              <a:off x="2736" y="2640"/>
              <a:ext cx="1224"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0"/>
                </a:spcBef>
                <a:buClrTx/>
                <a:buFontTx/>
                <a:buNone/>
              </a:pPr>
              <a:r>
                <a:rPr lang="en-US" altLang="en-US" sz="2000" b="1">
                  <a:solidFill>
                    <a:schemeClr val="tx2"/>
                  </a:solidFill>
                  <a:latin typeface="Arial" panose="020B0604020202020204" pitchFamily="34" charset="0"/>
                </a:rPr>
                <a:t>Rank or Match</a:t>
              </a:r>
            </a:p>
          </p:txBody>
        </p:sp>
      </p:grpSp>
      <p:sp>
        <p:nvSpPr>
          <p:cNvPr id="149518" name="Line 39">
            <a:extLst>
              <a:ext uri="{FF2B5EF4-FFF2-40B4-BE49-F238E27FC236}">
                <a16:creationId xmlns:a16="http://schemas.microsoft.com/office/drawing/2014/main" id="{AD760A9D-AA78-A9C0-B048-B5B4C869C4A5}"/>
              </a:ext>
            </a:extLst>
          </p:cNvPr>
          <p:cNvSpPr>
            <a:spLocks noChangeShapeType="1"/>
          </p:cNvSpPr>
          <p:nvPr/>
        </p:nvSpPr>
        <p:spPr bwMode="auto">
          <a:xfrm flipV="1">
            <a:off x="6324600" y="2286000"/>
            <a:ext cx="20638" cy="4572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49519" name="Group 40">
            <a:extLst>
              <a:ext uri="{FF2B5EF4-FFF2-40B4-BE49-F238E27FC236}">
                <a16:creationId xmlns:a16="http://schemas.microsoft.com/office/drawing/2014/main" id="{F73490E9-FE9F-8325-DF62-B978B3E7A167}"/>
              </a:ext>
            </a:extLst>
          </p:cNvPr>
          <p:cNvGrpSpPr>
            <a:grpSpLocks/>
          </p:cNvGrpSpPr>
          <p:nvPr/>
        </p:nvGrpSpPr>
        <p:grpSpPr bwMode="auto">
          <a:xfrm>
            <a:off x="3352800" y="2819400"/>
            <a:ext cx="1382713" cy="604838"/>
            <a:chOff x="3205" y="432"/>
            <a:chExt cx="871" cy="381"/>
          </a:xfrm>
        </p:grpSpPr>
        <p:sp>
          <p:nvSpPr>
            <p:cNvPr id="149525" name="AutoShape 41">
              <a:extLst>
                <a:ext uri="{FF2B5EF4-FFF2-40B4-BE49-F238E27FC236}">
                  <a16:creationId xmlns:a16="http://schemas.microsoft.com/office/drawing/2014/main" id="{2A3C4815-594E-6F54-F487-BD3DADBCBF85}"/>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49526" name="Rectangle 42">
              <a:extLst>
                <a:ext uri="{FF2B5EF4-FFF2-40B4-BE49-F238E27FC236}">
                  <a16:creationId xmlns:a16="http://schemas.microsoft.com/office/drawing/2014/main" id="{7B1A1808-91CC-A21E-D260-0078B89F1984}"/>
                </a:ext>
              </a:extLst>
            </p:cNvPr>
            <p:cNvSpPr>
              <a:spLocks noChangeArrowheads="1"/>
            </p:cNvSpPr>
            <p:nvPr/>
          </p:nvSpPr>
          <p:spPr bwMode="auto">
            <a:xfrm>
              <a:off x="3312" y="576"/>
              <a:ext cx="584"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Query</a:t>
              </a:r>
            </a:p>
          </p:txBody>
        </p:sp>
      </p:grpSp>
      <p:sp>
        <p:nvSpPr>
          <p:cNvPr id="149520" name="Line 43">
            <a:extLst>
              <a:ext uri="{FF2B5EF4-FFF2-40B4-BE49-F238E27FC236}">
                <a16:creationId xmlns:a16="http://schemas.microsoft.com/office/drawing/2014/main" id="{BA0CE95E-47B7-B613-4DB1-B46A7F8D8DEA}"/>
              </a:ext>
            </a:extLst>
          </p:cNvPr>
          <p:cNvSpPr>
            <a:spLocks noChangeShapeType="1"/>
          </p:cNvSpPr>
          <p:nvPr/>
        </p:nvSpPr>
        <p:spPr bwMode="auto">
          <a:xfrm rot="28197" flipH="1" flipV="1">
            <a:off x="4114800" y="3581400"/>
            <a:ext cx="695325" cy="3683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21" name="Line 44">
            <a:extLst>
              <a:ext uri="{FF2B5EF4-FFF2-40B4-BE49-F238E27FC236}">
                <a16:creationId xmlns:a16="http://schemas.microsoft.com/office/drawing/2014/main" id="{FA5B4EA3-5D33-032C-9827-3CAE440AABF9}"/>
              </a:ext>
            </a:extLst>
          </p:cNvPr>
          <p:cNvSpPr>
            <a:spLocks noChangeShapeType="1"/>
          </p:cNvSpPr>
          <p:nvPr/>
        </p:nvSpPr>
        <p:spPr bwMode="auto">
          <a:xfrm rot="6986949" flipH="1" flipV="1">
            <a:off x="5327650" y="3589338"/>
            <a:ext cx="695325" cy="3810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22" name="Line 45">
            <a:extLst>
              <a:ext uri="{FF2B5EF4-FFF2-40B4-BE49-F238E27FC236}">
                <a16:creationId xmlns:a16="http://schemas.microsoft.com/office/drawing/2014/main" id="{160E28B6-FE7C-506E-F9DD-8B3CAF791371}"/>
              </a:ext>
            </a:extLst>
          </p:cNvPr>
          <p:cNvSpPr>
            <a:spLocks noChangeShapeType="1"/>
          </p:cNvSpPr>
          <p:nvPr/>
        </p:nvSpPr>
        <p:spPr bwMode="auto">
          <a:xfrm flipV="1">
            <a:off x="5029200" y="4648200"/>
            <a:ext cx="20638" cy="5334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23" name="Line 46">
            <a:extLst>
              <a:ext uri="{FF2B5EF4-FFF2-40B4-BE49-F238E27FC236}">
                <a16:creationId xmlns:a16="http://schemas.microsoft.com/office/drawing/2014/main" id="{487AB8A3-92DC-4E32-19A5-4BDD32347498}"/>
              </a:ext>
            </a:extLst>
          </p:cNvPr>
          <p:cNvSpPr>
            <a:spLocks noChangeShapeType="1"/>
          </p:cNvSpPr>
          <p:nvPr/>
        </p:nvSpPr>
        <p:spPr bwMode="auto">
          <a:xfrm flipV="1">
            <a:off x="1447800" y="1828800"/>
            <a:ext cx="0" cy="11430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49524" name="Oval 47">
            <a:extLst>
              <a:ext uri="{FF2B5EF4-FFF2-40B4-BE49-F238E27FC236}">
                <a16:creationId xmlns:a16="http://schemas.microsoft.com/office/drawing/2014/main" id="{01D43FBE-1ABB-3879-4801-3066AD8C00A8}"/>
              </a:ext>
            </a:extLst>
          </p:cNvPr>
          <p:cNvSpPr>
            <a:spLocks noChangeArrowheads="1"/>
          </p:cNvSpPr>
          <p:nvPr/>
        </p:nvSpPr>
        <p:spPr bwMode="auto">
          <a:xfrm>
            <a:off x="762000" y="1981200"/>
            <a:ext cx="1524000" cy="609600"/>
          </a:xfrm>
          <a:prstGeom prst="ellipse">
            <a:avLst/>
          </a:prstGeom>
          <a:solidFill>
            <a:schemeClr val="bg2"/>
          </a:solidFill>
          <a:ln w="12700">
            <a:solidFill>
              <a:srgbClr val="3333FF"/>
            </a:solidFill>
            <a:round/>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2000">
                <a:solidFill>
                  <a:schemeClr val="tx2"/>
                </a:solidFill>
                <a:latin typeface="Arial" panose="020B0604020202020204" pitchFamily="34" charset="0"/>
              </a:rPr>
              <a:t>text input</a:t>
            </a:r>
            <a:endParaRPr lang="en-US" altLang="en-US" sz="2400">
              <a:solidFill>
                <a:schemeClr val="tx2"/>
              </a:solidFill>
              <a:latin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3" name="AutoShape 2">
            <a:extLst>
              <a:ext uri="{FF2B5EF4-FFF2-40B4-BE49-F238E27FC236}">
                <a16:creationId xmlns:a16="http://schemas.microsoft.com/office/drawing/2014/main" id="{FE2A5059-A42C-D6D1-7A0F-DFEB0646E532}"/>
              </a:ext>
            </a:extLst>
          </p:cNvPr>
          <p:cNvSpPr>
            <a:spLocks noChangeArrowheads="1"/>
          </p:cNvSpPr>
          <p:nvPr/>
        </p:nvSpPr>
        <p:spPr bwMode="auto">
          <a:xfrm>
            <a:off x="304800" y="228600"/>
            <a:ext cx="2286000" cy="1524000"/>
          </a:xfrm>
          <a:prstGeom prst="star16">
            <a:avLst>
              <a:gd name="adj" fmla="val 37500"/>
            </a:avLst>
          </a:prstGeom>
          <a:noFill/>
          <a:ln w="508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54" name="Rectangle 3">
            <a:extLst>
              <a:ext uri="{FF2B5EF4-FFF2-40B4-BE49-F238E27FC236}">
                <a16:creationId xmlns:a16="http://schemas.microsoft.com/office/drawing/2014/main" id="{C27022AB-BEF2-2CC6-139A-1E47ABF89878}"/>
              </a:ext>
            </a:extLst>
          </p:cNvPr>
          <p:cNvSpPr>
            <a:spLocks noChangeArrowheads="1"/>
          </p:cNvSpPr>
          <p:nvPr/>
        </p:nvSpPr>
        <p:spPr bwMode="auto">
          <a:xfrm>
            <a:off x="762000" y="609600"/>
            <a:ext cx="1581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User</a:t>
            </a:r>
            <a:r>
              <a:rPr lang="ja-JP" altLang="en-US" sz="2000" b="1">
                <a:solidFill>
                  <a:schemeClr val="tx2"/>
                </a:solidFill>
                <a:latin typeface="Arial" panose="020B0604020202020204" pitchFamily="34" charset="0"/>
              </a:rPr>
              <a:t>’</a:t>
            </a:r>
            <a:r>
              <a:rPr lang="en-US" altLang="ja-JP" sz="2000" b="1">
                <a:solidFill>
                  <a:schemeClr val="tx2"/>
                </a:solidFill>
                <a:latin typeface="Arial" panose="020B0604020202020204" pitchFamily="34" charset="0"/>
              </a:rPr>
              <a:t>s </a:t>
            </a:r>
          </a:p>
          <a:p>
            <a:pPr>
              <a:lnSpc>
                <a:spcPct val="90000"/>
              </a:lnSpc>
              <a:spcBef>
                <a:spcPct val="0"/>
              </a:spcBef>
              <a:buClrTx/>
              <a:buFontTx/>
              <a:buNone/>
            </a:pPr>
            <a:r>
              <a:rPr lang="en-US" altLang="en-US" sz="2000" b="1">
                <a:solidFill>
                  <a:schemeClr val="tx2"/>
                </a:solidFill>
                <a:latin typeface="Arial" panose="020B0604020202020204" pitchFamily="34" charset="0"/>
              </a:rPr>
              <a:t>Information</a:t>
            </a:r>
          </a:p>
          <a:p>
            <a:pPr>
              <a:lnSpc>
                <a:spcPct val="90000"/>
              </a:lnSpc>
              <a:spcBef>
                <a:spcPct val="0"/>
              </a:spcBef>
              <a:buClrTx/>
              <a:buFontTx/>
              <a:buNone/>
            </a:pPr>
            <a:r>
              <a:rPr lang="en-US" altLang="en-US" sz="2000" b="1">
                <a:solidFill>
                  <a:schemeClr val="tx2"/>
                </a:solidFill>
                <a:latin typeface="Arial" panose="020B0604020202020204" pitchFamily="34" charset="0"/>
              </a:rPr>
              <a:t>Need</a:t>
            </a:r>
          </a:p>
        </p:txBody>
      </p:sp>
      <p:grpSp>
        <p:nvGrpSpPr>
          <p:cNvPr id="151555" name="Group 4">
            <a:extLst>
              <a:ext uri="{FF2B5EF4-FFF2-40B4-BE49-F238E27FC236}">
                <a16:creationId xmlns:a16="http://schemas.microsoft.com/office/drawing/2014/main" id="{AF261481-260D-616C-6F8F-D8866E54E6AC}"/>
              </a:ext>
            </a:extLst>
          </p:cNvPr>
          <p:cNvGrpSpPr>
            <a:grpSpLocks/>
          </p:cNvGrpSpPr>
          <p:nvPr/>
        </p:nvGrpSpPr>
        <p:grpSpPr bwMode="auto">
          <a:xfrm>
            <a:off x="5638800" y="2819400"/>
            <a:ext cx="1382713" cy="604838"/>
            <a:chOff x="3205" y="432"/>
            <a:chExt cx="871" cy="381"/>
          </a:xfrm>
        </p:grpSpPr>
        <p:sp>
          <p:nvSpPr>
            <p:cNvPr id="151601" name="AutoShape 5">
              <a:extLst>
                <a:ext uri="{FF2B5EF4-FFF2-40B4-BE49-F238E27FC236}">
                  <a16:creationId xmlns:a16="http://schemas.microsoft.com/office/drawing/2014/main" id="{993104B1-AF5F-5B44-381B-731640D51DD6}"/>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602" name="Rectangle 6">
              <a:extLst>
                <a:ext uri="{FF2B5EF4-FFF2-40B4-BE49-F238E27FC236}">
                  <a16:creationId xmlns:a16="http://schemas.microsoft.com/office/drawing/2014/main" id="{1E9347D2-DD96-7894-50F6-705C53BDDC2F}"/>
                </a:ext>
              </a:extLst>
            </p:cNvPr>
            <p:cNvSpPr>
              <a:spLocks noChangeArrowheads="1"/>
            </p:cNvSpPr>
            <p:nvPr/>
          </p:nvSpPr>
          <p:spPr bwMode="auto">
            <a:xfrm>
              <a:off x="3312" y="576"/>
              <a:ext cx="54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Index</a:t>
              </a:r>
            </a:p>
          </p:txBody>
        </p:sp>
      </p:grpSp>
      <p:grpSp>
        <p:nvGrpSpPr>
          <p:cNvPr id="151556" name="Group 7">
            <a:extLst>
              <a:ext uri="{FF2B5EF4-FFF2-40B4-BE49-F238E27FC236}">
                <a16:creationId xmlns:a16="http://schemas.microsoft.com/office/drawing/2014/main" id="{C4D33F2E-0D08-2CFF-247E-B8109FC5E1B3}"/>
              </a:ext>
            </a:extLst>
          </p:cNvPr>
          <p:cNvGrpSpPr>
            <a:grpSpLocks/>
          </p:cNvGrpSpPr>
          <p:nvPr/>
        </p:nvGrpSpPr>
        <p:grpSpPr bwMode="auto">
          <a:xfrm>
            <a:off x="5486400" y="1752600"/>
            <a:ext cx="1752600" cy="452438"/>
            <a:chOff x="3408" y="3456"/>
            <a:chExt cx="1104" cy="285"/>
          </a:xfrm>
        </p:grpSpPr>
        <p:sp>
          <p:nvSpPr>
            <p:cNvPr id="151599" name="AutoShape 8">
              <a:extLst>
                <a:ext uri="{FF2B5EF4-FFF2-40B4-BE49-F238E27FC236}">
                  <a16:creationId xmlns:a16="http://schemas.microsoft.com/office/drawing/2014/main" id="{DA1D664C-4996-DDA2-BC4A-82A9D51AD3B5}"/>
                </a:ext>
              </a:extLst>
            </p:cNvPr>
            <p:cNvSpPr>
              <a:spLocks noChangeArrowheads="1"/>
            </p:cNvSpPr>
            <p:nvPr/>
          </p:nvSpPr>
          <p:spPr bwMode="auto">
            <a:xfrm>
              <a:off x="3408" y="3456"/>
              <a:ext cx="1104"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600" name="Rectangle 9">
              <a:extLst>
                <a:ext uri="{FF2B5EF4-FFF2-40B4-BE49-F238E27FC236}">
                  <a16:creationId xmlns:a16="http://schemas.microsoft.com/office/drawing/2014/main" id="{C9AC92C0-8FE0-9CD8-B074-F7E079F4F871}"/>
                </a:ext>
              </a:extLst>
            </p:cNvPr>
            <p:cNvSpPr>
              <a:spLocks noChangeArrowheads="1"/>
            </p:cNvSpPr>
            <p:nvPr/>
          </p:nvSpPr>
          <p:spPr bwMode="auto">
            <a:xfrm>
              <a:off x="3408" y="3504"/>
              <a:ext cx="1047"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Pre-process</a:t>
              </a:r>
            </a:p>
          </p:txBody>
        </p:sp>
      </p:grpSp>
      <p:grpSp>
        <p:nvGrpSpPr>
          <p:cNvPr id="151557" name="Group 10">
            <a:extLst>
              <a:ext uri="{FF2B5EF4-FFF2-40B4-BE49-F238E27FC236}">
                <a16:creationId xmlns:a16="http://schemas.microsoft.com/office/drawing/2014/main" id="{5458D3AC-AFCC-432A-9271-6F2189380328}"/>
              </a:ext>
            </a:extLst>
          </p:cNvPr>
          <p:cNvGrpSpPr>
            <a:grpSpLocks/>
          </p:cNvGrpSpPr>
          <p:nvPr/>
        </p:nvGrpSpPr>
        <p:grpSpPr bwMode="auto">
          <a:xfrm>
            <a:off x="762000" y="2971800"/>
            <a:ext cx="1473200" cy="457200"/>
            <a:chOff x="576" y="1344"/>
            <a:chExt cx="928" cy="288"/>
          </a:xfrm>
        </p:grpSpPr>
        <p:sp>
          <p:nvSpPr>
            <p:cNvPr id="151597" name="AutoShape 11">
              <a:extLst>
                <a:ext uri="{FF2B5EF4-FFF2-40B4-BE49-F238E27FC236}">
                  <a16:creationId xmlns:a16="http://schemas.microsoft.com/office/drawing/2014/main" id="{7BB6CACC-5C56-DA9C-27E1-7A17BB787D6C}"/>
                </a:ext>
              </a:extLst>
            </p:cNvPr>
            <p:cNvSpPr>
              <a:spLocks noChangeArrowheads="1"/>
            </p:cNvSpPr>
            <p:nvPr/>
          </p:nvSpPr>
          <p:spPr bwMode="auto">
            <a:xfrm>
              <a:off x="576" y="1344"/>
              <a:ext cx="928" cy="288"/>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98" name="Rectangle 12">
              <a:extLst>
                <a:ext uri="{FF2B5EF4-FFF2-40B4-BE49-F238E27FC236}">
                  <a16:creationId xmlns:a16="http://schemas.microsoft.com/office/drawing/2014/main" id="{4B70EF01-750E-74DC-9BAD-8118FB36CD36}"/>
                </a:ext>
              </a:extLst>
            </p:cNvPr>
            <p:cNvSpPr>
              <a:spLocks noChangeArrowheads="1"/>
            </p:cNvSpPr>
            <p:nvPr/>
          </p:nvSpPr>
          <p:spPr bwMode="auto">
            <a:xfrm>
              <a:off x="778" y="1371"/>
              <a:ext cx="710"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Parse</a:t>
              </a:r>
            </a:p>
          </p:txBody>
        </p:sp>
      </p:grpSp>
      <p:sp>
        <p:nvSpPr>
          <p:cNvPr id="151558" name="Line 13">
            <a:extLst>
              <a:ext uri="{FF2B5EF4-FFF2-40B4-BE49-F238E27FC236}">
                <a16:creationId xmlns:a16="http://schemas.microsoft.com/office/drawing/2014/main" id="{13303D4A-D057-CFC1-2313-D9E45D977E4D}"/>
              </a:ext>
            </a:extLst>
          </p:cNvPr>
          <p:cNvSpPr>
            <a:spLocks noChangeShapeType="1"/>
          </p:cNvSpPr>
          <p:nvPr/>
        </p:nvSpPr>
        <p:spPr bwMode="auto">
          <a:xfrm rot="-4432679">
            <a:off x="6319837" y="1147763"/>
            <a:ext cx="695325" cy="2286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59" name="Line 14">
            <a:extLst>
              <a:ext uri="{FF2B5EF4-FFF2-40B4-BE49-F238E27FC236}">
                <a16:creationId xmlns:a16="http://schemas.microsoft.com/office/drawing/2014/main" id="{4387267C-9B52-8529-2E67-243C7D5B37F9}"/>
              </a:ext>
            </a:extLst>
          </p:cNvPr>
          <p:cNvSpPr>
            <a:spLocks noChangeShapeType="1"/>
          </p:cNvSpPr>
          <p:nvPr/>
        </p:nvSpPr>
        <p:spPr bwMode="auto">
          <a:xfrm rot="-1785862" flipH="1" flipV="1">
            <a:off x="2514600" y="2971800"/>
            <a:ext cx="695325" cy="3683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51560" name="Group 15">
            <a:extLst>
              <a:ext uri="{FF2B5EF4-FFF2-40B4-BE49-F238E27FC236}">
                <a16:creationId xmlns:a16="http://schemas.microsoft.com/office/drawing/2014/main" id="{F673333C-9E01-6AF7-7CF7-BC4E135C666B}"/>
              </a:ext>
            </a:extLst>
          </p:cNvPr>
          <p:cNvGrpSpPr>
            <a:grpSpLocks/>
          </p:cNvGrpSpPr>
          <p:nvPr/>
        </p:nvGrpSpPr>
        <p:grpSpPr bwMode="auto">
          <a:xfrm>
            <a:off x="4419600" y="5181600"/>
            <a:ext cx="1279525" cy="1054100"/>
            <a:chOff x="2555" y="1622"/>
            <a:chExt cx="806" cy="664"/>
          </a:xfrm>
        </p:grpSpPr>
        <p:grpSp>
          <p:nvGrpSpPr>
            <p:cNvPr id="151581" name="Group 16">
              <a:extLst>
                <a:ext uri="{FF2B5EF4-FFF2-40B4-BE49-F238E27FC236}">
                  <a16:creationId xmlns:a16="http://schemas.microsoft.com/office/drawing/2014/main" id="{2596D539-87EC-9C33-E53D-5898F0E9F3D7}"/>
                </a:ext>
              </a:extLst>
            </p:cNvPr>
            <p:cNvGrpSpPr>
              <a:grpSpLocks/>
            </p:cNvGrpSpPr>
            <p:nvPr/>
          </p:nvGrpSpPr>
          <p:grpSpPr bwMode="auto">
            <a:xfrm>
              <a:off x="2555" y="1622"/>
              <a:ext cx="806" cy="664"/>
              <a:chOff x="2555" y="1622"/>
              <a:chExt cx="806" cy="664"/>
            </a:xfrm>
          </p:grpSpPr>
          <p:grpSp>
            <p:nvGrpSpPr>
              <p:cNvPr id="151588" name="Group 17">
                <a:extLst>
                  <a:ext uri="{FF2B5EF4-FFF2-40B4-BE49-F238E27FC236}">
                    <a16:creationId xmlns:a16="http://schemas.microsoft.com/office/drawing/2014/main" id="{FA0D8092-67E9-1431-6162-E38BA9DF53A2}"/>
                  </a:ext>
                </a:extLst>
              </p:cNvPr>
              <p:cNvGrpSpPr>
                <a:grpSpLocks/>
              </p:cNvGrpSpPr>
              <p:nvPr/>
            </p:nvGrpSpPr>
            <p:grpSpPr bwMode="auto">
              <a:xfrm>
                <a:off x="2619" y="1622"/>
                <a:ext cx="742" cy="586"/>
                <a:chOff x="2619" y="1622"/>
                <a:chExt cx="742" cy="586"/>
              </a:xfrm>
            </p:grpSpPr>
            <p:sp>
              <p:nvSpPr>
                <p:cNvPr id="151590" name="Freeform 18">
                  <a:extLst>
                    <a:ext uri="{FF2B5EF4-FFF2-40B4-BE49-F238E27FC236}">
                      <a16:creationId xmlns:a16="http://schemas.microsoft.com/office/drawing/2014/main" id="{A369165D-6773-964B-12A4-08109531C006}"/>
                    </a:ext>
                  </a:extLst>
                </p:cNvPr>
                <p:cNvSpPr>
                  <a:spLocks/>
                </p:cNvSpPr>
                <p:nvPr/>
              </p:nvSpPr>
              <p:spPr bwMode="auto">
                <a:xfrm>
                  <a:off x="2619" y="1622"/>
                  <a:ext cx="742" cy="586"/>
                </a:xfrm>
                <a:custGeom>
                  <a:avLst/>
                  <a:gdLst>
                    <a:gd name="T0" fmla="*/ 0 w 742"/>
                    <a:gd name="T1" fmla="*/ 0 h 586"/>
                    <a:gd name="T2" fmla="*/ 741 w 742"/>
                    <a:gd name="T3" fmla="*/ 0 h 586"/>
                    <a:gd name="T4" fmla="*/ 741 w 742"/>
                    <a:gd name="T5" fmla="*/ 585 h 586"/>
                    <a:gd name="T6" fmla="*/ 0 w 742"/>
                    <a:gd name="T7" fmla="*/ 585 h 586"/>
                    <a:gd name="T8" fmla="*/ 0 w 742"/>
                    <a:gd name="T9" fmla="*/ 0 h 586"/>
                    <a:gd name="T10" fmla="*/ 0 60000 65536"/>
                    <a:gd name="T11" fmla="*/ 0 60000 65536"/>
                    <a:gd name="T12" fmla="*/ 0 60000 65536"/>
                    <a:gd name="T13" fmla="*/ 0 60000 65536"/>
                    <a:gd name="T14" fmla="*/ 0 60000 65536"/>
                    <a:gd name="T15" fmla="*/ 0 w 742"/>
                    <a:gd name="T16" fmla="*/ 0 h 586"/>
                    <a:gd name="T17" fmla="*/ 742 w 742"/>
                    <a:gd name="T18" fmla="*/ 586 h 586"/>
                  </a:gdLst>
                  <a:ahLst/>
                  <a:cxnLst>
                    <a:cxn ang="T10">
                      <a:pos x="T0" y="T1"/>
                    </a:cxn>
                    <a:cxn ang="T11">
                      <a:pos x="T2" y="T3"/>
                    </a:cxn>
                    <a:cxn ang="T12">
                      <a:pos x="T4" y="T5"/>
                    </a:cxn>
                    <a:cxn ang="T13">
                      <a:pos x="T6" y="T7"/>
                    </a:cxn>
                    <a:cxn ang="T14">
                      <a:pos x="T8" y="T9"/>
                    </a:cxn>
                  </a:cxnLst>
                  <a:rect l="T15" t="T16" r="T17" b="T18"/>
                  <a:pathLst>
                    <a:path w="742" h="586">
                      <a:moveTo>
                        <a:pt x="0" y="0"/>
                      </a:moveTo>
                      <a:lnTo>
                        <a:pt x="741" y="0"/>
                      </a:lnTo>
                      <a:lnTo>
                        <a:pt x="741" y="585"/>
                      </a:lnTo>
                      <a:lnTo>
                        <a:pt x="0" y="585"/>
                      </a:lnTo>
                      <a:lnTo>
                        <a:pt x="0" y="0"/>
                      </a:lnTo>
                    </a:path>
                  </a:pathLst>
                </a:custGeom>
                <a:solidFill>
                  <a:srgbClr val="D60093"/>
                </a:solidFill>
                <a:ln w="12700" cap="rnd">
                  <a:solidFill>
                    <a:srgbClr val="000000"/>
                  </a:solidFill>
                  <a:round/>
                  <a:headEnd/>
                  <a:tailEnd/>
                </a:ln>
              </p:spPr>
              <p:txBody>
                <a:bodyPr/>
                <a:lstStyle/>
                <a:p>
                  <a:endParaRPr lang="en-US"/>
                </a:p>
              </p:txBody>
            </p:sp>
            <p:grpSp>
              <p:nvGrpSpPr>
                <p:cNvPr id="151591" name="Group 19">
                  <a:extLst>
                    <a:ext uri="{FF2B5EF4-FFF2-40B4-BE49-F238E27FC236}">
                      <a16:creationId xmlns:a16="http://schemas.microsoft.com/office/drawing/2014/main" id="{9BE95978-383C-4E07-9D3F-66C5C49FDA67}"/>
                    </a:ext>
                  </a:extLst>
                </p:cNvPr>
                <p:cNvGrpSpPr>
                  <a:grpSpLocks/>
                </p:cNvGrpSpPr>
                <p:nvPr/>
              </p:nvGrpSpPr>
              <p:grpSpPr bwMode="auto">
                <a:xfrm>
                  <a:off x="2619" y="1675"/>
                  <a:ext cx="742" cy="475"/>
                  <a:chOff x="2619" y="1675"/>
                  <a:chExt cx="742" cy="475"/>
                </a:xfrm>
              </p:grpSpPr>
              <p:sp>
                <p:nvSpPr>
                  <p:cNvPr id="151592" name="Freeform 20">
                    <a:extLst>
                      <a:ext uri="{FF2B5EF4-FFF2-40B4-BE49-F238E27FC236}">
                        <a16:creationId xmlns:a16="http://schemas.microsoft.com/office/drawing/2014/main" id="{44345F0E-1A9D-35CF-8F98-DAC73EE9784C}"/>
                      </a:ext>
                    </a:extLst>
                  </p:cNvPr>
                  <p:cNvSpPr>
                    <a:spLocks/>
                  </p:cNvSpPr>
                  <p:nvPr/>
                </p:nvSpPr>
                <p:spPr bwMode="auto">
                  <a:xfrm>
                    <a:off x="2619" y="167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51593" name="Freeform 21">
                    <a:extLst>
                      <a:ext uri="{FF2B5EF4-FFF2-40B4-BE49-F238E27FC236}">
                        <a16:creationId xmlns:a16="http://schemas.microsoft.com/office/drawing/2014/main" id="{F8072E09-16D1-8BF4-9331-651AC051C00A}"/>
                      </a:ext>
                    </a:extLst>
                  </p:cNvPr>
                  <p:cNvSpPr>
                    <a:spLocks/>
                  </p:cNvSpPr>
                  <p:nvPr/>
                </p:nvSpPr>
                <p:spPr bwMode="auto">
                  <a:xfrm>
                    <a:off x="2619" y="1780"/>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51594" name="Freeform 22">
                    <a:extLst>
                      <a:ext uri="{FF2B5EF4-FFF2-40B4-BE49-F238E27FC236}">
                        <a16:creationId xmlns:a16="http://schemas.microsoft.com/office/drawing/2014/main" id="{B850FC82-604A-E700-9CAF-547663DD308D}"/>
                      </a:ext>
                    </a:extLst>
                  </p:cNvPr>
                  <p:cNvSpPr>
                    <a:spLocks/>
                  </p:cNvSpPr>
                  <p:nvPr/>
                </p:nvSpPr>
                <p:spPr bwMode="auto">
                  <a:xfrm>
                    <a:off x="2619" y="1885"/>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sp>
                <p:nvSpPr>
                  <p:cNvPr id="151595" name="Freeform 23">
                    <a:extLst>
                      <a:ext uri="{FF2B5EF4-FFF2-40B4-BE49-F238E27FC236}">
                        <a16:creationId xmlns:a16="http://schemas.microsoft.com/office/drawing/2014/main" id="{A95594B0-4807-F670-64BB-E09DCEB674AA}"/>
                      </a:ext>
                    </a:extLst>
                  </p:cNvPr>
                  <p:cNvSpPr>
                    <a:spLocks/>
                  </p:cNvSpPr>
                  <p:nvPr/>
                </p:nvSpPr>
                <p:spPr bwMode="auto">
                  <a:xfrm>
                    <a:off x="2619" y="1992"/>
                    <a:ext cx="742" cy="52"/>
                  </a:xfrm>
                  <a:custGeom>
                    <a:avLst/>
                    <a:gdLst>
                      <a:gd name="T0" fmla="*/ 0 w 742"/>
                      <a:gd name="T1" fmla="*/ 0 h 52"/>
                      <a:gd name="T2" fmla="*/ 741 w 742"/>
                      <a:gd name="T3" fmla="*/ 0 h 52"/>
                      <a:gd name="T4" fmla="*/ 741 w 742"/>
                      <a:gd name="T5" fmla="*/ 51 h 52"/>
                      <a:gd name="T6" fmla="*/ 0 w 742"/>
                      <a:gd name="T7" fmla="*/ 51 h 52"/>
                      <a:gd name="T8" fmla="*/ 0 w 742"/>
                      <a:gd name="T9" fmla="*/ 0 h 52"/>
                      <a:gd name="T10" fmla="*/ 0 60000 65536"/>
                      <a:gd name="T11" fmla="*/ 0 60000 65536"/>
                      <a:gd name="T12" fmla="*/ 0 60000 65536"/>
                      <a:gd name="T13" fmla="*/ 0 60000 65536"/>
                      <a:gd name="T14" fmla="*/ 0 60000 65536"/>
                      <a:gd name="T15" fmla="*/ 0 w 742"/>
                      <a:gd name="T16" fmla="*/ 0 h 52"/>
                      <a:gd name="T17" fmla="*/ 742 w 742"/>
                      <a:gd name="T18" fmla="*/ 52 h 52"/>
                    </a:gdLst>
                    <a:ahLst/>
                    <a:cxnLst>
                      <a:cxn ang="T10">
                        <a:pos x="T0" y="T1"/>
                      </a:cxn>
                      <a:cxn ang="T11">
                        <a:pos x="T2" y="T3"/>
                      </a:cxn>
                      <a:cxn ang="T12">
                        <a:pos x="T4" y="T5"/>
                      </a:cxn>
                      <a:cxn ang="T13">
                        <a:pos x="T6" y="T7"/>
                      </a:cxn>
                      <a:cxn ang="T14">
                        <a:pos x="T8" y="T9"/>
                      </a:cxn>
                    </a:cxnLst>
                    <a:rect l="T15" t="T16" r="T17" b="T18"/>
                    <a:pathLst>
                      <a:path w="742" h="52">
                        <a:moveTo>
                          <a:pt x="0" y="0"/>
                        </a:moveTo>
                        <a:lnTo>
                          <a:pt x="741" y="0"/>
                        </a:lnTo>
                        <a:lnTo>
                          <a:pt x="741" y="51"/>
                        </a:lnTo>
                        <a:lnTo>
                          <a:pt x="0" y="51"/>
                        </a:lnTo>
                        <a:lnTo>
                          <a:pt x="0" y="0"/>
                        </a:lnTo>
                      </a:path>
                    </a:pathLst>
                  </a:custGeom>
                  <a:solidFill>
                    <a:srgbClr val="D60093"/>
                  </a:solidFill>
                  <a:ln w="12700" cap="rnd">
                    <a:solidFill>
                      <a:srgbClr val="000000"/>
                    </a:solidFill>
                    <a:round/>
                    <a:headEnd/>
                    <a:tailEnd/>
                  </a:ln>
                </p:spPr>
                <p:txBody>
                  <a:bodyPr/>
                  <a:lstStyle/>
                  <a:p>
                    <a:endParaRPr lang="en-US"/>
                  </a:p>
                </p:txBody>
              </p:sp>
              <p:sp>
                <p:nvSpPr>
                  <p:cNvPr id="151596" name="Freeform 24">
                    <a:extLst>
                      <a:ext uri="{FF2B5EF4-FFF2-40B4-BE49-F238E27FC236}">
                        <a16:creationId xmlns:a16="http://schemas.microsoft.com/office/drawing/2014/main" id="{459736A7-5E36-770F-EFC3-C5CB474336C7}"/>
                      </a:ext>
                    </a:extLst>
                  </p:cNvPr>
                  <p:cNvSpPr>
                    <a:spLocks/>
                  </p:cNvSpPr>
                  <p:nvPr/>
                </p:nvSpPr>
                <p:spPr bwMode="auto">
                  <a:xfrm>
                    <a:off x="2619" y="2096"/>
                    <a:ext cx="742" cy="54"/>
                  </a:xfrm>
                  <a:custGeom>
                    <a:avLst/>
                    <a:gdLst>
                      <a:gd name="T0" fmla="*/ 0 w 742"/>
                      <a:gd name="T1" fmla="*/ 0 h 54"/>
                      <a:gd name="T2" fmla="*/ 741 w 742"/>
                      <a:gd name="T3" fmla="*/ 0 h 54"/>
                      <a:gd name="T4" fmla="*/ 741 w 742"/>
                      <a:gd name="T5" fmla="*/ 53 h 54"/>
                      <a:gd name="T6" fmla="*/ 0 w 742"/>
                      <a:gd name="T7" fmla="*/ 53 h 54"/>
                      <a:gd name="T8" fmla="*/ 0 w 742"/>
                      <a:gd name="T9" fmla="*/ 0 h 54"/>
                      <a:gd name="T10" fmla="*/ 0 60000 65536"/>
                      <a:gd name="T11" fmla="*/ 0 60000 65536"/>
                      <a:gd name="T12" fmla="*/ 0 60000 65536"/>
                      <a:gd name="T13" fmla="*/ 0 60000 65536"/>
                      <a:gd name="T14" fmla="*/ 0 60000 65536"/>
                      <a:gd name="T15" fmla="*/ 0 w 742"/>
                      <a:gd name="T16" fmla="*/ 0 h 54"/>
                      <a:gd name="T17" fmla="*/ 742 w 742"/>
                      <a:gd name="T18" fmla="*/ 54 h 54"/>
                    </a:gdLst>
                    <a:ahLst/>
                    <a:cxnLst>
                      <a:cxn ang="T10">
                        <a:pos x="T0" y="T1"/>
                      </a:cxn>
                      <a:cxn ang="T11">
                        <a:pos x="T2" y="T3"/>
                      </a:cxn>
                      <a:cxn ang="T12">
                        <a:pos x="T4" y="T5"/>
                      </a:cxn>
                      <a:cxn ang="T13">
                        <a:pos x="T6" y="T7"/>
                      </a:cxn>
                      <a:cxn ang="T14">
                        <a:pos x="T8" y="T9"/>
                      </a:cxn>
                    </a:cxnLst>
                    <a:rect l="T15" t="T16" r="T17" b="T18"/>
                    <a:pathLst>
                      <a:path w="742" h="54">
                        <a:moveTo>
                          <a:pt x="0" y="0"/>
                        </a:moveTo>
                        <a:lnTo>
                          <a:pt x="741" y="0"/>
                        </a:lnTo>
                        <a:lnTo>
                          <a:pt x="741" y="53"/>
                        </a:lnTo>
                        <a:lnTo>
                          <a:pt x="0" y="53"/>
                        </a:lnTo>
                        <a:lnTo>
                          <a:pt x="0" y="0"/>
                        </a:lnTo>
                      </a:path>
                    </a:pathLst>
                  </a:custGeom>
                  <a:solidFill>
                    <a:srgbClr val="D60093"/>
                  </a:solidFill>
                  <a:ln w="12700" cap="rnd">
                    <a:solidFill>
                      <a:srgbClr val="000000"/>
                    </a:solidFill>
                    <a:round/>
                    <a:headEnd/>
                    <a:tailEnd/>
                  </a:ln>
                </p:spPr>
                <p:txBody>
                  <a:bodyPr/>
                  <a:lstStyle/>
                  <a:p>
                    <a:endParaRPr lang="en-US"/>
                  </a:p>
                </p:txBody>
              </p:sp>
            </p:grpSp>
          </p:grpSp>
          <p:sp>
            <p:nvSpPr>
              <p:cNvPr id="151589" name="Freeform 25">
                <a:extLst>
                  <a:ext uri="{FF2B5EF4-FFF2-40B4-BE49-F238E27FC236}">
                    <a16:creationId xmlns:a16="http://schemas.microsoft.com/office/drawing/2014/main" id="{21782A68-B339-40BD-6ADB-700087E28E33}"/>
                  </a:ext>
                </a:extLst>
              </p:cNvPr>
              <p:cNvSpPr>
                <a:spLocks/>
              </p:cNvSpPr>
              <p:nvPr/>
            </p:nvSpPr>
            <p:spPr bwMode="auto">
              <a:xfrm>
                <a:off x="2555" y="1661"/>
                <a:ext cx="742" cy="625"/>
              </a:xfrm>
              <a:custGeom>
                <a:avLst/>
                <a:gdLst>
                  <a:gd name="T0" fmla="*/ 0 w 742"/>
                  <a:gd name="T1" fmla="*/ 0 h 625"/>
                  <a:gd name="T2" fmla="*/ 741 w 742"/>
                  <a:gd name="T3" fmla="*/ 0 h 625"/>
                  <a:gd name="T4" fmla="*/ 741 w 742"/>
                  <a:gd name="T5" fmla="*/ 624 h 625"/>
                  <a:gd name="T6" fmla="*/ 0 w 742"/>
                  <a:gd name="T7" fmla="*/ 624 h 625"/>
                  <a:gd name="T8" fmla="*/ 0 w 742"/>
                  <a:gd name="T9" fmla="*/ 0 h 625"/>
                  <a:gd name="T10" fmla="*/ 0 60000 65536"/>
                  <a:gd name="T11" fmla="*/ 0 60000 65536"/>
                  <a:gd name="T12" fmla="*/ 0 60000 65536"/>
                  <a:gd name="T13" fmla="*/ 0 60000 65536"/>
                  <a:gd name="T14" fmla="*/ 0 60000 65536"/>
                  <a:gd name="T15" fmla="*/ 0 w 742"/>
                  <a:gd name="T16" fmla="*/ 0 h 625"/>
                  <a:gd name="T17" fmla="*/ 742 w 742"/>
                  <a:gd name="T18" fmla="*/ 625 h 625"/>
                </a:gdLst>
                <a:ahLst/>
                <a:cxnLst>
                  <a:cxn ang="T10">
                    <a:pos x="T0" y="T1"/>
                  </a:cxn>
                  <a:cxn ang="T11">
                    <a:pos x="T2" y="T3"/>
                  </a:cxn>
                  <a:cxn ang="T12">
                    <a:pos x="T4" y="T5"/>
                  </a:cxn>
                  <a:cxn ang="T13">
                    <a:pos x="T6" y="T7"/>
                  </a:cxn>
                  <a:cxn ang="T14">
                    <a:pos x="T8" y="T9"/>
                  </a:cxn>
                </a:cxnLst>
                <a:rect l="T15" t="T16" r="T17" b="T18"/>
                <a:pathLst>
                  <a:path w="742" h="625">
                    <a:moveTo>
                      <a:pt x="0" y="0"/>
                    </a:moveTo>
                    <a:lnTo>
                      <a:pt x="741" y="0"/>
                    </a:lnTo>
                    <a:lnTo>
                      <a:pt x="741" y="624"/>
                    </a:lnTo>
                    <a:lnTo>
                      <a:pt x="0" y="624"/>
                    </a:lnTo>
                    <a:lnTo>
                      <a:pt x="0" y="0"/>
                    </a:lnTo>
                  </a:path>
                </a:pathLst>
              </a:custGeom>
              <a:solidFill>
                <a:srgbClr val="D60093"/>
              </a:solidFill>
              <a:ln w="12700" cap="rnd">
                <a:solidFill>
                  <a:srgbClr val="000000"/>
                </a:solidFill>
                <a:round/>
                <a:headEnd/>
                <a:tailEnd/>
              </a:ln>
            </p:spPr>
            <p:txBody>
              <a:bodyPr/>
              <a:lstStyle/>
              <a:p>
                <a:endParaRPr lang="en-US"/>
              </a:p>
            </p:txBody>
          </p:sp>
        </p:grpSp>
        <p:sp>
          <p:nvSpPr>
            <p:cNvPr id="151582" name="Line 26">
              <a:extLst>
                <a:ext uri="{FF2B5EF4-FFF2-40B4-BE49-F238E27FC236}">
                  <a16:creationId xmlns:a16="http://schemas.microsoft.com/office/drawing/2014/main" id="{7007FF39-FDDF-1801-2C27-691AC9969761}"/>
                </a:ext>
              </a:extLst>
            </p:cNvPr>
            <p:cNvSpPr>
              <a:spLocks noChangeShapeType="1"/>
            </p:cNvSpPr>
            <p:nvPr/>
          </p:nvSpPr>
          <p:spPr bwMode="auto">
            <a:xfrm>
              <a:off x="2784" y="1778"/>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83" name="Line 27">
              <a:extLst>
                <a:ext uri="{FF2B5EF4-FFF2-40B4-BE49-F238E27FC236}">
                  <a16:creationId xmlns:a16="http://schemas.microsoft.com/office/drawing/2014/main" id="{420B2A29-4C67-6642-C752-4A7D967FD544}"/>
                </a:ext>
              </a:extLst>
            </p:cNvPr>
            <p:cNvSpPr>
              <a:spLocks noChangeShapeType="1"/>
            </p:cNvSpPr>
            <p:nvPr/>
          </p:nvSpPr>
          <p:spPr bwMode="auto">
            <a:xfrm>
              <a:off x="2784" y="1857"/>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84" name="Line 28">
              <a:extLst>
                <a:ext uri="{FF2B5EF4-FFF2-40B4-BE49-F238E27FC236}">
                  <a16:creationId xmlns:a16="http://schemas.microsoft.com/office/drawing/2014/main" id="{8341E070-E884-9459-3532-01434ED0DA36}"/>
                </a:ext>
              </a:extLst>
            </p:cNvPr>
            <p:cNvSpPr>
              <a:spLocks noChangeShapeType="1"/>
            </p:cNvSpPr>
            <p:nvPr/>
          </p:nvSpPr>
          <p:spPr bwMode="auto">
            <a:xfrm>
              <a:off x="2784" y="1935"/>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85" name="Line 29">
              <a:extLst>
                <a:ext uri="{FF2B5EF4-FFF2-40B4-BE49-F238E27FC236}">
                  <a16:creationId xmlns:a16="http://schemas.microsoft.com/office/drawing/2014/main" id="{80F8FCD5-5DBD-7247-B066-43123848E49A}"/>
                </a:ext>
              </a:extLst>
            </p:cNvPr>
            <p:cNvSpPr>
              <a:spLocks noChangeShapeType="1"/>
            </p:cNvSpPr>
            <p:nvPr/>
          </p:nvSpPr>
          <p:spPr bwMode="auto">
            <a:xfrm>
              <a:off x="2784" y="2013"/>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86" name="Line 30">
              <a:extLst>
                <a:ext uri="{FF2B5EF4-FFF2-40B4-BE49-F238E27FC236}">
                  <a16:creationId xmlns:a16="http://schemas.microsoft.com/office/drawing/2014/main" id="{5AE56587-7C87-AAA8-D0EF-B553E5107FF8}"/>
                </a:ext>
              </a:extLst>
            </p:cNvPr>
            <p:cNvSpPr>
              <a:spLocks noChangeShapeType="1"/>
            </p:cNvSpPr>
            <p:nvPr/>
          </p:nvSpPr>
          <p:spPr bwMode="auto">
            <a:xfrm>
              <a:off x="2784" y="2091"/>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87" name="Line 31">
              <a:extLst>
                <a:ext uri="{FF2B5EF4-FFF2-40B4-BE49-F238E27FC236}">
                  <a16:creationId xmlns:a16="http://schemas.microsoft.com/office/drawing/2014/main" id="{C15CA075-DF8A-2828-8CEF-40E5A0435DC7}"/>
                </a:ext>
              </a:extLst>
            </p:cNvPr>
            <p:cNvSpPr>
              <a:spLocks noChangeShapeType="1"/>
            </p:cNvSpPr>
            <p:nvPr/>
          </p:nvSpPr>
          <p:spPr bwMode="auto">
            <a:xfrm>
              <a:off x="2784" y="2169"/>
              <a:ext cx="32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51561" name="Oval 32">
            <a:extLst>
              <a:ext uri="{FF2B5EF4-FFF2-40B4-BE49-F238E27FC236}">
                <a16:creationId xmlns:a16="http://schemas.microsoft.com/office/drawing/2014/main" id="{2F874B6D-9B0F-5A4E-1D81-3E14A8FAE82E}"/>
              </a:ext>
            </a:extLst>
          </p:cNvPr>
          <p:cNvSpPr>
            <a:spLocks noChangeArrowheads="1"/>
          </p:cNvSpPr>
          <p:nvPr/>
        </p:nvSpPr>
        <p:spPr bwMode="auto">
          <a:xfrm rot="-1800000">
            <a:off x="6959600" y="304800"/>
            <a:ext cx="1905000" cy="13716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62" name="AutoShape 33">
            <a:extLst>
              <a:ext uri="{FF2B5EF4-FFF2-40B4-BE49-F238E27FC236}">
                <a16:creationId xmlns:a16="http://schemas.microsoft.com/office/drawing/2014/main" id="{CA17677A-9BE5-1A76-D3EC-C140AFDF63A7}"/>
              </a:ext>
            </a:extLst>
          </p:cNvPr>
          <p:cNvSpPr>
            <a:spLocks noChangeArrowheads="1"/>
          </p:cNvSpPr>
          <p:nvPr/>
        </p:nvSpPr>
        <p:spPr bwMode="auto">
          <a:xfrm>
            <a:off x="7207250" y="577850"/>
            <a:ext cx="822325" cy="327025"/>
          </a:xfrm>
          <a:prstGeom prst="cube">
            <a:avLst>
              <a:gd name="adj" fmla="val 24995"/>
            </a:avLst>
          </a:prstGeom>
          <a:solidFill>
            <a:srgbClr val="00FF00"/>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63" name="AutoShape 34">
            <a:extLst>
              <a:ext uri="{FF2B5EF4-FFF2-40B4-BE49-F238E27FC236}">
                <a16:creationId xmlns:a16="http://schemas.microsoft.com/office/drawing/2014/main" id="{A1E37531-5D31-B89E-1CF4-56B53F85A0E0}"/>
              </a:ext>
            </a:extLst>
          </p:cNvPr>
          <p:cNvSpPr>
            <a:spLocks noChangeArrowheads="1"/>
          </p:cNvSpPr>
          <p:nvPr/>
        </p:nvSpPr>
        <p:spPr bwMode="auto">
          <a:xfrm>
            <a:off x="7924800" y="304800"/>
            <a:ext cx="631825" cy="590550"/>
          </a:xfrm>
          <a:prstGeom prst="cube">
            <a:avLst>
              <a:gd name="adj" fmla="val 24995"/>
            </a:avLst>
          </a:prstGeom>
          <a:solidFill>
            <a:srgbClr val="FF00FF"/>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64" name="Rectangle 35">
            <a:extLst>
              <a:ext uri="{FF2B5EF4-FFF2-40B4-BE49-F238E27FC236}">
                <a16:creationId xmlns:a16="http://schemas.microsoft.com/office/drawing/2014/main" id="{DA7AF7A5-C861-34DD-FD17-0AA7155A55D2}"/>
              </a:ext>
            </a:extLst>
          </p:cNvPr>
          <p:cNvSpPr>
            <a:spLocks noChangeArrowheads="1"/>
          </p:cNvSpPr>
          <p:nvPr/>
        </p:nvSpPr>
        <p:spPr bwMode="auto">
          <a:xfrm>
            <a:off x="7162800" y="990600"/>
            <a:ext cx="155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latin typeface="Arial" panose="020B0604020202020204" pitchFamily="34" charset="0"/>
              </a:rPr>
              <a:t>Collections</a:t>
            </a:r>
          </a:p>
        </p:txBody>
      </p:sp>
      <p:grpSp>
        <p:nvGrpSpPr>
          <p:cNvPr id="151565" name="Group 36">
            <a:extLst>
              <a:ext uri="{FF2B5EF4-FFF2-40B4-BE49-F238E27FC236}">
                <a16:creationId xmlns:a16="http://schemas.microsoft.com/office/drawing/2014/main" id="{005356F4-583A-2019-4C64-73770DEBB40C}"/>
              </a:ext>
            </a:extLst>
          </p:cNvPr>
          <p:cNvGrpSpPr>
            <a:grpSpLocks/>
          </p:cNvGrpSpPr>
          <p:nvPr/>
        </p:nvGrpSpPr>
        <p:grpSpPr bwMode="auto">
          <a:xfrm>
            <a:off x="4191000" y="4114800"/>
            <a:ext cx="1943100" cy="452438"/>
            <a:chOff x="2736" y="2592"/>
            <a:chExt cx="1224" cy="285"/>
          </a:xfrm>
        </p:grpSpPr>
        <p:sp>
          <p:nvSpPr>
            <p:cNvPr id="151579" name="AutoShape 37">
              <a:extLst>
                <a:ext uri="{FF2B5EF4-FFF2-40B4-BE49-F238E27FC236}">
                  <a16:creationId xmlns:a16="http://schemas.microsoft.com/office/drawing/2014/main" id="{C0D79702-1EF4-EAFF-D051-09C21743EB66}"/>
                </a:ext>
              </a:extLst>
            </p:cNvPr>
            <p:cNvSpPr>
              <a:spLocks noChangeArrowheads="1"/>
            </p:cNvSpPr>
            <p:nvPr/>
          </p:nvSpPr>
          <p:spPr bwMode="auto">
            <a:xfrm>
              <a:off x="2736" y="2592"/>
              <a:ext cx="1220"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80" name="Rectangle 38">
              <a:extLst>
                <a:ext uri="{FF2B5EF4-FFF2-40B4-BE49-F238E27FC236}">
                  <a16:creationId xmlns:a16="http://schemas.microsoft.com/office/drawing/2014/main" id="{B1570717-5BAC-AA94-AF05-F073C57F1507}"/>
                </a:ext>
              </a:extLst>
            </p:cNvPr>
            <p:cNvSpPr>
              <a:spLocks noChangeArrowheads="1"/>
            </p:cNvSpPr>
            <p:nvPr/>
          </p:nvSpPr>
          <p:spPr bwMode="auto">
            <a:xfrm>
              <a:off x="2736" y="2640"/>
              <a:ext cx="1224"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0"/>
                </a:spcBef>
                <a:buClrTx/>
                <a:buFontTx/>
                <a:buNone/>
              </a:pPr>
              <a:r>
                <a:rPr lang="en-US" altLang="en-US" sz="2000" b="1">
                  <a:solidFill>
                    <a:schemeClr val="tx2"/>
                  </a:solidFill>
                  <a:latin typeface="Arial" panose="020B0604020202020204" pitchFamily="34" charset="0"/>
                </a:rPr>
                <a:t>Rank or Match</a:t>
              </a:r>
            </a:p>
          </p:txBody>
        </p:sp>
      </p:grpSp>
      <p:sp>
        <p:nvSpPr>
          <p:cNvPr id="151566" name="Line 39">
            <a:extLst>
              <a:ext uri="{FF2B5EF4-FFF2-40B4-BE49-F238E27FC236}">
                <a16:creationId xmlns:a16="http://schemas.microsoft.com/office/drawing/2014/main" id="{583FB9A1-4C4C-0F53-9E7C-8536B6AC7B9B}"/>
              </a:ext>
            </a:extLst>
          </p:cNvPr>
          <p:cNvSpPr>
            <a:spLocks noChangeShapeType="1"/>
          </p:cNvSpPr>
          <p:nvPr/>
        </p:nvSpPr>
        <p:spPr bwMode="auto">
          <a:xfrm flipV="1">
            <a:off x="6324600" y="2286000"/>
            <a:ext cx="20638" cy="4572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51567" name="Group 40">
            <a:extLst>
              <a:ext uri="{FF2B5EF4-FFF2-40B4-BE49-F238E27FC236}">
                <a16:creationId xmlns:a16="http://schemas.microsoft.com/office/drawing/2014/main" id="{57B4452B-99ED-5AA0-5FED-1E7EAB8D7125}"/>
              </a:ext>
            </a:extLst>
          </p:cNvPr>
          <p:cNvGrpSpPr>
            <a:grpSpLocks/>
          </p:cNvGrpSpPr>
          <p:nvPr/>
        </p:nvGrpSpPr>
        <p:grpSpPr bwMode="auto">
          <a:xfrm>
            <a:off x="3352800" y="2819400"/>
            <a:ext cx="1382713" cy="604838"/>
            <a:chOff x="3205" y="432"/>
            <a:chExt cx="871" cy="381"/>
          </a:xfrm>
        </p:grpSpPr>
        <p:sp>
          <p:nvSpPr>
            <p:cNvPr id="151577" name="AutoShape 41">
              <a:extLst>
                <a:ext uri="{FF2B5EF4-FFF2-40B4-BE49-F238E27FC236}">
                  <a16:creationId xmlns:a16="http://schemas.microsoft.com/office/drawing/2014/main" id="{E7A74AE8-B271-EAB8-2D36-0D281458B033}"/>
                </a:ext>
              </a:extLst>
            </p:cNvPr>
            <p:cNvSpPr>
              <a:spLocks noChangeArrowheads="1"/>
            </p:cNvSpPr>
            <p:nvPr/>
          </p:nvSpPr>
          <p:spPr bwMode="auto">
            <a:xfrm>
              <a:off x="3205" y="432"/>
              <a:ext cx="871" cy="377"/>
            </a:xfrm>
            <a:prstGeom prst="cube">
              <a:avLst>
                <a:gd name="adj" fmla="val 24995"/>
              </a:avLst>
            </a:prstGeom>
            <a:noFill/>
            <a:ln w="508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78" name="Rectangle 42">
              <a:extLst>
                <a:ext uri="{FF2B5EF4-FFF2-40B4-BE49-F238E27FC236}">
                  <a16:creationId xmlns:a16="http://schemas.microsoft.com/office/drawing/2014/main" id="{CED7F296-6DDF-303F-DC83-C0891E0B3BFC}"/>
                </a:ext>
              </a:extLst>
            </p:cNvPr>
            <p:cNvSpPr>
              <a:spLocks noChangeArrowheads="1"/>
            </p:cNvSpPr>
            <p:nvPr/>
          </p:nvSpPr>
          <p:spPr bwMode="auto">
            <a:xfrm>
              <a:off x="3312" y="576"/>
              <a:ext cx="584"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buClrTx/>
                <a:buFontTx/>
                <a:buNone/>
              </a:pPr>
              <a:r>
                <a:rPr lang="en-US" altLang="en-US" sz="2000" b="1">
                  <a:solidFill>
                    <a:schemeClr val="tx2"/>
                  </a:solidFill>
                  <a:latin typeface="Arial" panose="020B0604020202020204" pitchFamily="34" charset="0"/>
                </a:rPr>
                <a:t>Query</a:t>
              </a:r>
            </a:p>
          </p:txBody>
        </p:sp>
      </p:grpSp>
      <p:sp>
        <p:nvSpPr>
          <p:cNvPr id="151568" name="Line 43">
            <a:extLst>
              <a:ext uri="{FF2B5EF4-FFF2-40B4-BE49-F238E27FC236}">
                <a16:creationId xmlns:a16="http://schemas.microsoft.com/office/drawing/2014/main" id="{243C0047-075C-F16F-1BA2-428F08330981}"/>
              </a:ext>
            </a:extLst>
          </p:cNvPr>
          <p:cNvSpPr>
            <a:spLocks noChangeShapeType="1"/>
          </p:cNvSpPr>
          <p:nvPr/>
        </p:nvSpPr>
        <p:spPr bwMode="auto">
          <a:xfrm rot="28197" flipH="1" flipV="1">
            <a:off x="4114800" y="3581400"/>
            <a:ext cx="695325" cy="3683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69" name="Line 44">
            <a:extLst>
              <a:ext uri="{FF2B5EF4-FFF2-40B4-BE49-F238E27FC236}">
                <a16:creationId xmlns:a16="http://schemas.microsoft.com/office/drawing/2014/main" id="{2D09F622-D159-6B4A-65D7-EA7482D37AFA}"/>
              </a:ext>
            </a:extLst>
          </p:cNvPr>
          <p:cNvSpPr>
            <a:spLocks noChangeShapeType="1"/>
          </p:cNvSpPr>
          <p:nvPr/>
        </p:nvSpPr>
        <p:spPr bwMode="auto">
          <a:xfrm rot="6986949" flipH="1" flipV="1">
            <a:off x="5327650" y="3589338"/>
            <a:ext cx="695325" cy="3810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70" name="Line 45">
            <a:extLst>
              <a:ext uri="{FF2B5EF4-FFF2-40B4-BE49-F238E27FC236}">
                <a16:creationId xmlns:a16="http://schemas.microsoft.com/office/drawing/2014/main" id="{C6F54F10-5283-EBF0-7A3B-5A29119EED9B}"/>
              </a:ext>
            </a:extLst>
          </p:cNvPr>
          <p:cNvSpPr>
            <a:spLocks noChangeShapeType="1"/>
          </p:cNvSpPr>
          <p:nvPr/>
        </p:nvSpPr>
        <p:spPr bwMode="auto">
          <a:xfrm flipV="1">
            <a:off x="5029200" y="4648200"/>
            <a:ext cx="20638" cy="5334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71" name="Line 46">
            <a:extLst>
              <a:ext uri="{FF2B5EF4-FFF2-40B4-BE49-F238E27FC236}">
                <a16:creationId xmlns:a16="http://schemas.microsoft.com/office/drawing/2014/main" id="{EC15258D-9C2F-BB9E-8984-D54A4E22A588}"/>
              </a:ext>
            </a:extLst>
          </p:cNvPr>
          <p:cNvSpPr>
            <a:spLocks noChangeShapeType="1"/>
          </p:cNvSpPr>
          <p:nvPr/>
        </p:nvSpPr>
        <p:spPr bwMode="auto">
          <a:xfrm flipV="1">
            <a:off x="1447800" y="1828800"/>
            <a:ext cx="0" cy="1143000"/>
          </a:xfrm>
          <a:prstGeom prst="line">
            <a:avLst/>
          </a:prstGeom>
          <a:noFill/>
          <a:ln w="50800">
            <a:solidFill>
              <a:srgbClr val="FF66CC"/>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1572" name="Oval 47">
            <a:extLst>
              <a:ext uri="{FF2B5EF4-FFF2-40B4-BE49-F238E27FC236}">
                <a16:creationId xmlns:a16="http://schemas.microsoft.com/office/drawing/2014/main" id="{815103EC-BEE1-548E-B739-6438BF7601EA}"/>
              </a:ext>
            </a:extLst>
          </p:cNvPr>
          <p:cNvSpPr>
            <a:spLocks noChangeArrowheads="1"/>
          </p:cNvSpPr>
          <p:nvPr/>
        </p:nvSpPr>
        <p:spPr bwMode="auto">
          <a:xfrm>
            <a:off x="762000" y="1981200"/>
            <a:ext cx="1524000" cy="609600"/>
          </a:xfrm>
          <a:prstGeom prst="ellipse">
            <a:avLst/>
          </a:prstGeom>
          <a:solidFill>
            <a:schemeClr val="bg2"/>
          </a:solidFill>
          <a:ln w="12700">
            <a:solidFill>
              <a:srgbClr val="3333FF"/>
            </a:solidFill>
            <a:round/>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2000">
                <a:solidFill>
                  <a:schemeClr val="tx2"/>
                </a:solidFill>
                <a:latin typeface="Arial" panose="020B0604020202020204" pitchFamily="34" charset="0"/>
              </a:rPr>
              <a:t>text input</a:t>
            </a:r>
            <a:endParaRPr lang="en-US" altLang="en-US" sz="2400">
              <a:solidFill>
                <a:schemeClr val="tx2"/>
              </a:solidFill>
              <a:latin typeface="Arial" panose="020B0604020202020204" pitchFamily="34" charset="0"/>
            </a:endParaRPr>
          </a:p>
        </p:txBody>
      </p:sp>
      <p:sp>
        <p:nvSpPr>
          <p:cNvPr id="151573" name="Freeform 48">
            <a:extLst>
              <a:ext uri="{FF2B5EF4-FFF2-40B4-BE49-F238E27FC236}">
                <a16:creationId xmlns:a16="http://schemas.microsoft.com/office/drawing/2014/main" id="{B150D35A-0DF2-B0E5-1F69-A74C5C71A86C}"/>
              </a:ext>
            </a:extLst>
          </p:cNvPr>
          <p:cNvSpPr>
            <a:spLocks/>
          </p:cNvSpPr>
          <p:nvPr/>
        </p:nvSpPr>
        <p:spPr bwMode="auto">
          <a:xfrm>
            <a:off x="1905000" y="3657600"/>
            <a:ext cx="2603500" cy="2222500"/>
          </a:xfrm>
          <a:custGeom>
            <a:avLst/>
            <a:gdLst>
              <a:gd name="T0" fmla="*/ 2147483646 w 1640"/>
              <a:gd name="T1" fmla="*/ 2147483646 h 1400"/>
              <a:gd name="T2" fmla="*/ 2147483646 w 1640"/>
              <a:gd name="T3" fmla="*/ 2147483646 h 1400"/>
              <a:gd name="T4" fmla="*/ 2147483646 w 1640"/>
              <a:gd name="T5" fmla="*/ 2147483646 h 1400"/>
              <a:gd name="T6" fmla="*/ 0 w 1640"/>
              <a:gd name="T7" fmla="*/ 0 h 1400"/>
              <a:gd name="T8" fmla="*/ 0 60000 65536"/>
              <a:gd name="T9" fmla="*/ 0 60000 65536"/>
              <a:gd name="T10" fmla="*/ 0 60000 65536"/>
              <a:gd name="T11" fmla="*/ 0 60000 65536"/>
              <a:gd name="T12" fmla="*/ 0 w 1640"/>
              <a:gd name="T13" fmla="*/ 0 h 1400"/>
              <a:gd name="T14" fmla="*/ 1640 w 1640"/>
              <a:gd name="T15" fmla="*/ 1400 h 1400"/>
            </a:gdLst>
            <a:ahLst/>
            <a:cxnLst>
              <a:cxn ang="T8">
                <a:pos x="T0" y="T1"/>
              </a:cxn>
              <a:cxn ang="T9">
                <a:pos x="T2" y="T3"/>
              </a:cxn>
              <a:cxn ang="T10">
                <a:pos x="T4" y="T5"/>
              </a:cxn>
              <a:cxn ang="T11">
                <a:pos x="T6" y="T7"/>
              </a:cxn>
            </a:cxnLst>
            <a:rect l="T12" t="T13" r="T14" b="T15"/>
            <a:pathLst>
              <a:path w="1640" h="1400">
                <a:moveTo>
                  <a:pt x="1584" y="1344"/>
                </a:moveTo>
                <a:cubicBezTo>
                  <a:pt x="1612" y="1372"/>
                  <a:pt x="1640" y="1400"/>
                  <a:pt x="1440" y="1344"/>
                </a:cubicBezTo>
                <a:cubicBezTo>
                  <a:pt x="1240" y="1288"/>
                  <a:pt x="624" y="1232"/>
                  <a:pt x="384" y="1008"/>
                </a:cubicBezTo>
                <a:cubicBezTo>
                  <a:pt x="144" y="784"/>
                  <a:pt x="72" y="392"/>
                  <a:pt x="0" y="0"/>
                </a:cubicBezTo>
              </a:path>
            </a:pathLst>
          </a:custGeom>
          <a:noFill/>
          <a:ln w="38100">
            <a:solidFill>
              <a:srgbClr val="33CC33"/>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51574" name="Group 49">
            <a:extLst>
              <a:ext uri="{FF2B5EF4-FFF2-40B4-BE49-F238E27FC236}">
                <a16:creationId xmlns:a16="http://schemas.microsoft.com/office/drawing/2014/main" id="{67453CD3-526D-2E72-DEC7-3A008FF9EFD4}"/>
              </a:ext>
            </a:extLst>
          </p:cNvPr>
          <p:cNvGrpSpPr>
            <a:grpSpLocks/>
          </p:cNvGrpSpPr>
          <p:nvPr/>
        </p:nvGrpSpPr>
        <p:grpSpPr bwMode="auto">
          <a:xfrm>
            <a:off x="839788" y="5638800"/>
            <a:ext cx="2719387" cy="452438"/>
            <a:chOff x="2702" y="2592"/>
            <a:chExt cx="1299" cy="285"/>
          </a:xfrm>
        </p:grpSpPr>
        <p:sp>
          <p:nvSpPr>
            <p:cNvPr id="151575" name="AutoShape 50">
              <a:extLst>
                <a:ext uri="{FF2B5EF4-FFF2-40B4-BE49-F238E27FC236}">
                  <a16:creationId xmlns:a16="http://schemas.microsoft.com/office/drawing/2014/main" id="{AB91B49F-D3B2-0F84-CC50-6CC63BDF834F}"/>
                </a:ext>
              </a:extLst>
            </p:cNvPr>
            <p:cNvSpPr>
              <a:spLocks noChangeArrowheads="1"/>
            </p:cNvSpPr>
            <p:nvPr/>
          </p:nvSpPr>
          <p:spPr bwMode="auto">
            <a:xfrm>
              <a:off x="2736" y="2592"/>
              <a:ext cx="1220" cy="280"/>
            </a:xfrm>
            <a:prstGeom prst="roundRect">
              <a:avLst>
                <a:gd name="adj" fmla="val 12495"/>
              </a:avLst>
            </a:prstGeom>
            <a:noFill/>
            <a:ln w="508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51576" name="Rectangle 51">
              <a:extLst>
                <a:ext uri="{FF2B5EF4-FFF2-40B4-BE49-F238E27FC236}">
                  <a16:creationId xmlns:a16="http://schemas.microsoft.com/office/drawing/2014/main" id="{86096E2C-C31D-838F-004A-721E1FBF896D}"/>
                </a:ext>
              </a:extLst>
            </p:cNvPr>
            <p:cNvSpPr>
              <a:spLocks noChangeArrowheads="1"/>
            </p:cNvSpPr>
            <p:nvPr/>
          </p:nvSpPr>
          <p:spPr bwMode="auto">
            <a:xfrm>
              <a:off x="2702" y="2640"/>
              <a:ext cx="1299" cy="23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0"/>
                </a:spcBef>
                <a:buClrTx/>
                <a:buFontTx/>
                <a:buNone/>
              </a:pPr>
              <a:r>
                <a:rPr lang="en-US" altLang="en-US" sz="2000" b="1">
                  <a:solidFill>
                    <a:schemeClr val="accent2"/>
                  </a:solidFill>
                  <a:latin typeface="Arial" panose="020B0604020202020204" pitchFamily="34" charset="0"/>
                </a:rPr>
                <a:t>Query Reformulation</a:t>
              </a: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8B0B2C37-AAAC-7639-28FE-81A30AE63698}"/>
              </a:ext>
            </a:extLst>
          </p:cNvPr>
          <p:cNvSpPr>
            <a:spLocks noGrp="1" noChangeArrowheads="1"/>
          </p:cNvSpPr>
          <p:nvPr>
            <p:ph type="title"/>
          </p:nvPr>
        </p:nvSpPr>
        <p:spPr>
          <a:xfrm>
            <a:off x="685800" y="457200"/>
            <a:ext cx="7772400" cy="1143000"/>
          </a:xfrm>
        </p:spPr>
        <p:txBody>
          <a:bodyPr/>
          <a:lstStyle/>
          <a:p>
            <a:r>
              <a:rPr lang="en-US" altLang="en-US">
                <a:ea typeface="ＭＳ Ｐゴシック" panose="020B0600070205080204" pitchFamily="34" charset="-128"/>
              </a:rPr>
              <a:t>Question Asking</a:t>
            </a:r>
          </a:p>
        </p:txBody>
      </p:sp>
      <p:sp>
        <p:nvSpPr>
          <p:cNvPr id="153602" name="Rectangle 3">
            <a:extLst>
              <a:ext uri="{FF2B5EF4-FFF2-40B4-BE49-F238E27FC236}">
                <a16:creationId xmlns:a16="http://schemas.microsoft.com/office/drawing/2014/main" id="{44DA151F-25BC-7665-3E54-14316F30EB64}"/>
              </a:ext>
            </a:extLst>
          </p:cNvPr>
          <p:cNvSpPr>
            <a:spLocks noGrp="1" noChangeArrowheads="1"/>
          </p:cNvSpPr>
          <p:nvPr>
            <p:ph type="body" idx="1"/>
          </p:nvPr>
        </p:nvSpPr>
        <p:spPr>
          <a:xfrm>
            <a:off x="533400" y="1371600"/>
            <a:ext cx="7772400" cy="4114800"/>
          </a:xfrm>
        </p:spPr>
        <p:txBody>
          <a:bodyPr/>
          <a:lstStyle/>
          <a:p>
            <a:r>
              <a:rPr lang="en-US" altLang="en-US">
                <a:ea typeface="ＭＳ Ｐゴシック" panose="020B0600070205080204" pitchFamily="34" charset="-128"/>
              </a:rPr>
              <a:t>Person asking = </a:t>
            </a:r>
            <a:r>
              <a:rPr lang="ja-JP" altLang="en-US">
                <a:ea typeface="ＭＳ Ｐゴシック" panose="020B0600070205080204" pitchFamily="34" charset="-128"/>
              </a:rPr>
              <a:t>“</a:t>
            </a:r>
            <a:r>
              <a:rPr lang="en-US" altLang="ja-JP">
                <a:ea typeface="ＭＳ Ｐゴシック" panose="020B0600070205080204" pitchFamily="34" charset="-128"/>
              </a:rPr>
              <a:t>user</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sz="2400">
                <a:ea typeface="ＭＳ Ｐゴシック" panose="020B0600070205080204" pitchFamily="34" charset="-128"/>
              </a:rPr>
              <a:t>In a frame of mind, a cognitive state</a:t>
            </a:r>
          </a:p>
          <a:p>
            <a:pPr lvl="1"/>
            <a:r>
              <a:rPr lang="en-US" altLang="en-US" sz="2400">
                <a:ea typeface="ＭＳ Ｐゴシック" panose="020B0600070205080204" pitchFamily="34" charset="-128"/>
              </a:rPr>
              <a:t>Aware of a gap in their knowledge</a:t>
            </a:r>
          </a:p>
          <a:p>
            <a:pPr lvl="1"/>
            <a:r>
              <a:rPr lang="en-US" altLang="en-US" sz="2400">
                <a:ea typeface="ＭＳ Ｐゴシック" panose="020B0600070205080204" pitchFamily="34" charset="-128"/>
              </a:rPr>
              <a:t>May not be able to fully define this gap</a:t>
            </a:r>
            <a:endParaRPr lang="en-US" altLang="en-US">
              <a:ea typeface="ＭＳ Ｐゴシック" panose="020B0600070205080204" pitchFamily="34" charset="-128"/>
            </a:endParaRPr>
          </a:p>
          <a:p>
            <a:r>
              <a:rPr lang="en-US" altLang="en-US">
                <a:ea typeface="ＭＳ Ｐゴシック" panose="020B0600070205080204" pitchFamily="34" charset="-128"/>
              </a:rPr>
              <a:t>Paradox of Finding Out About something: </a:t>
            </a:r>
          </a:p>
          <a:p>
            <a:pPr lvl="1"/>
            <a:r>
              <a:rPr lang="en-US" altLang="en-US" sz="2400">
                <a:ea typeface="ＭＳ Ｐゴシック" panose="020B0600070205080204" pitchFamily="34" charset="-128"/>
              </a:rPr>
              <a:t>If user knew the question to ask, there would often be no work to do. </a:t>
            </a:r>
          </a:p>
          <a:p>
            <a:pPr lvl="2"/>
            <a:r>
              <a:rPr lang="ja-JP" altLang="en-US" sz="2000">
                <a:solidFill>
                  <a:schemeClr val="accent2"/>
                </a:solidFill>
                <a:ea typeface="ＭＳ Ｐゴシック" panose="020B0600070205080204" pitchFamily="34" charset="-128"/>
              </a:rPr>
              <a:t>“</a:t>
            </a:r>
            <a:r>
              <a:rPr lang="en-US" altLang="ja-JP" sz="2000">
                <a:solidFill>
                  <a:schemeClr val="accent2"/>
                </a:solidFill>
                <a:ea typeface="ＭＳ Ｐゴシック" panose="020B0600070205080204" pitchFamily="34" charset="-128"/>
              </a:rPr>
              <a:t>The need to describe that which you do not know in order to find it</a:t>
            </a:r>
            <a:r>
              <a:rPr lang="ja-JP" altLang="en-US" sz="2000">
                <a:solidFill>
                  <a:schemeClr val="accent2"/>
                </a:solidFill>
                <a:ea typeface="ＭＳ Ｐゴシック" panose="020B0600070205080204" pitchFamily="34" charset="-128"/>
              </a:rPr>
              <a:t>”</a:t>
            </a:r>
            <a:r>
              <a:rPr lang="en-US" altLang="ja-JP" sz="2000">
                <a:ea typeface="ＭＳ Ｐゴシック" panose="020B0600070205080204" pitchFamily="34" charset="-128"/>
              </a:rPr>
              <a:t> Roland Hjerppe</a:t>
            </a:r>
            <a:endParaRPr lang="en-US" altLang="ja-JP">
              <a:ea typeface="ＭＳ Ｐゴシック" panose="020B0600070205080204" pitchFamily="34" charset="-128"/>
            </a:endParaRPr>
          </a:p>
          <a:p>
            <a:r>
              <a:rPr lang="en-US" altLang="en-US">
                <a:ea typeface="ＭＳ Ｐゴシック" panose="020B0600070205080204" pitchFamily="34" charset="-128"/>
              </a:rPr>
              <a:t>Query</a:t>
            </a:r>
          </a:p>
          <a:p>
            <a:pPr lvl="1"/>
            <a:r>
              <a:rPr lang="en-US" altLang="en-US" sz="2400">
                <a:ea typeface="ＭＳ Ｐゴシック" panose="020B0600070205080204" pitchFamily="34" charset="-128"/>
              </a:rPr>
              <a:t>External expression of this ill-defined state</a:t>
            </a:r>
            <a:endParaRPr lang="en-US" altLang="en-US">
              <a:ea typeface="ＭＳ Ｐゴシック" panose="020B0600070205080204" pitchFamily="34" charset="-128"/>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063A59DB-2662-F979-FE17-E1407DF3C033}"/>
              </a:ext>
            </a:extLst>
          </p:cNvPr>
          <p:cNvSpPr>
            <a:spLocks noGrp="1" noChangeArrowheads="1"/>
          </p:cNvSpPr>
          <p:nvPr>
            <p:ph type="title"/>
          </p:nvPr>
        </p:nvSpPr>
        <p:spPr>
          <a:xfrm>
            <a:off x="685800" y="381000"/>
            <a:ext cx="7772400" cy="1143000"/>
          </a:xfrm>
        </p:spPr>
        <p:txBody>
          <a:bodyPr/>
          <a:lstStyle/>
          <a:p>
            <a:r>
              <a:rPr lang="en-US" altLang="en-US">
                <a:ea typeface="ＭＳ Ｐゴシック" panose="020B0600070205080204" pitchFamily="34" charset="-128"/>
              </a:rPr>
              <a:t>Question Answering</a:t>
            </a:r>
          </a:p>
        </p:txBody>
      </p:sp>
      <p:sp>
        <p:nvSpPr>
          <p:cNvPr id="155650" name="Rectangle 3">
            <a:extLst>
              <a:ext uri="{FF2B5EF4-FFF2-40B4-BE49-F238E27FC236}">
                <a16:creationId xmlns:a16="http://schemas.microsoft.com/office/drawing/2014/main" id="{A0FCBD7F-D7C0-AA6D-AF66-9FFE8857AF10}"/>
              </a:ext>
            </a:extLst>
          </p:cNvPr>
          <p:cNvSpPr>
            <a:spLocks noGrp="1" noChangeArrowheads="1"/>
          </p:cNvSpPr>
          <p:nvPr>
            <p:ph type="body" idx="1"/>
          </p:nvPr>
        </p:nvSpPr>
        <p:spPr>
          <a:xfrm>
            <a:off x="685800" y="1524000"/>
            <a:ext cx="7772400" cy="4114800"/>
          </a:xfrm>
        </p:spPr>
        <p:txBody>
          <a:bodyPr/>
          <a:lstStyle/>
          <a:p>
            <a:r>
              <a:rPr lang="en-US" altLang="en-US">
                <a:ea typeface="ＭＳ Ｐゴシック" panose="020B0600070205080204" pitchFamily="34" charset="-128"/>
              </a:rPr>
              <a:t>Consider - question answerer is </a:t>
            </a:r>
            <a:r>
              <a:rPr lang="en-US" altLang="en-US">
                <a:solidFill>
                  <a:schemeClr val="accent2"/>
                </a:solidFill>
                <a:ea typeface="ＭＳ Ｐゴシック" panose="020B0600070205080204" pitchFamily="34" charset="-128"/>
              </a:rPr>
              <a:t>human</a:t>
            </a:r>
            <a:r>
              <a:rPr lang="en-US" altLang="en-US">
                <a:ea typeface="ＭＳ Ｐゴシック" panose="020B0600070205080204" pitchFamily="34" charset="-128"/>
              </a:rPr>
              <a:t>.</a:t>
            </a:r>
          </a:p>
          <a:p>
            <a:pPr lvl="1"/>
            <a:r>
              <a:rPr lang="en-US" altLang="en-US" sz="2400">
                <a:ea typeface="ＭＳ Ｐゴシック" panose="020B0600070205080204" pitchFamily="34" charset="-128"/>
              </a:rPr>
              <a:t>Can they translate the user</a:t>
            </a:r>
            <a:r>
              <a:rPr lang="ja-JP" altLang="en-US" sz="2400">
                <a:ea typeface="ＭＳ Ｐゴシック" panose="020B0600070205080204" pitchFamily="34" charset="-128"/>
              </a:rPr>
              <a:t>’</a:t>
            </a:r>
            <a:r>
              <a:rPr lang="en-US" altLang="ja-JP" sz="2400">
                <a:ea typeface="ＭＳ Ｐゴシック" panose="020B0600070205080204" pitchFamily="34" charset="-128"/>
              </a:rPr>
              <a:t>s ill-defined question into a better one?</a:t>
            </a:r>
          </a:p>
          <a:p>
            <a:pPr lvl="1"/>
            <a:r>
              <a:rPr lang="en-US" altLang="en-US" sz="2400">
                <a:ea typeface="ＭＳ Ｐゴシック" panose="020B0600070205080204" pitchFamily="34" charset="-128"/>
              </a:rPr>
              <a:t>Do they know the answer themselves?</a:t>
            </a:r>
          </a:p>
          <a:p>
            <a:pPr lvl="1"/>
            <a:r>
              <a:rPr lang="en-US" altLang="en-US" sz="2400">
                <a:ea typeface="ＭＳ Ｐゴシック" panose="020B0600070205080204" pitchFamily="34" charset="-128"/>
              </a:rPr>
              <a:t>Are they able to verbalize this answer?</a:t>
            </a:r>
          </a:p>
          <a:p>
            <a:pPr lvl="1"/>
            <a:r>
              <a:rPr lang="en-US" altLang="en-US" sz="2400">
                <a:ea typeface="ＭＳ Ｐゴシック" panose="020B0600070205080204" pitchFamily="34" charset="-128"/>
              </a:rPr>
              <a:t>Will the user understand this verbalization?</a:t>
            </a:r>
          </a:p>
          <a:p>
            <a:pPr lvl="1"/>
            <a:r>
              <a:rPr lang="en-US" altLang="en-US" sz="2400">
                <a:ea typeface="ＭＳ Ｐゴシック" panose="020B0600070205080204" pitchFamily="34" charset="-128"/>
              </a:rPr>
              <a:t>Can they provide the needed background?</a:t>
            </a:r>
            <a:endParaRPr lang="en-US" altLang="en-US">
              <a:ea typeface="ＭＳ Ｐゴシック" panose="020B0600070205080204" pitchFamily="34" charset="-128"/>
            </a:endParaRPr>
          </a:p>
          <a:p>
            <a:pPr lvl="1">
              <a:buFontTx/>
              <a:buNone/>
            </a:pPr>
            <a:endParaRPr lang="en-US" altLang="en-US">
              <a:ea typeface="ＭＳ Ｐゴシック" panose="020B0600070205080204" pitchFamily="34" charset="-128"/>
            </a:endParaRPr>
          </a:p>
          <a:p>
            <a:r>
              <a:rPr lang="en-US" altLang="en-US">
                <a:ea typeface="ＭＳ Ｐゴシック" panose="020B0600070205080204" pitchFamily="34" charset="-128"/>
              </a:rPr>
              <a:t>Consider - answerer is a </a:t>
            </a:r>
            <a:r>
              <a:rPr lang="en-US" altLang="en-US">
                <a:solidFill>
                  <a:schemeClr val="accent2"/>
                </a:solidFill>
                <a:ea typeface="ＭＳ Ｐゴシック" panose="020B0600070205080204" pitchFamily="34" charset="-128"/>
              </a:rPr>
              <a:t>computer system</a:t>
            </a:r>
            <a:r>
              <a:rPr lang="en-US" altLang="en-US">
                <a:ea typeface="ＭＳ Ｐゴシック" panose="020B0600070205080204" pitchFamily="34" charset="-128"/>
              </a:rPr>
              <a:t>.</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5B3C2A82-795E-1CC2-8174-409204824D23}"/>
              </a:ext>
            </a:extLst>
          </p:cNvPr>
          <p:cNvSpPr>
            <a:spLocks noGrp="1" noChangeArrowheads="1"/>
          </p:cNvSpPr>
          <p:nvPr>
            <p:ph type="title"/>
          </p:nvPr>
        </p:nvSpPr>
        <p:spPr/>
        <p:txBody>
          <a:bodyPr/>
          <a:lstStyle/>
          <a:p>
            <a:r>
              <a:rPr lang="en-US" altLang="en-US">
                <a:ea typeface="ＭＳ Ｐゴシック" panose="020B0600070205080204" pitchFamily="34" charset="-128"/>
              </a:rPr>
              <a:t>Assessing the Answer to an IR System</a:t>
            </a:r>
          </a:p>
        </p:txBody>
      </p:sp>
      <p:sp>
        <p:nvSpPr>
          <p:cNvPr id="214019" name="Rectangle 3">
            <a:extLst>
              <a:ext uri="{FF2B5EF4-FFF2-40B4-BE49-F238E27FC236}">
                <a16:creationId xmlns:a16="http://schemas.microsoft.com/office/drawing/2014/main" id="{6976227C-2991-5FB6-8E1D-6CFCAC715F1A}"/>
              </a:ext>
            </a:extLst>
          </p:cNvPr>
          <p:cNvSpPr>
            <a:spLocks noGrp="1" noChangeArrowheads="1"/>
          </p:cNvSpPr>
          <p:nvPr>
            <p:ph type="body" idx="1"/>
          </p:nvPr>
        </p:nvSpPr>
        <p:spPr/>
        <p:txBody>
          <a:bodyPr/>
          <a:lstStyle/>
          <a:p>
            <a:r>
              <a:rPr lang="en-US" altLang="en-US">
                <a:ea typeface="ＭＳ Ｐゴシック" panose="020B0600070205080204" pitchFamily="34" charset="-128"/>
              </a:rPr>
              <a:t>How well does it answer the question?</a:t>
            </a:r>
          </a:p>
          <a:p>
            <a:pPr lvl="1"/>
            <a:r>
              <a:rPr lang="en-US" altLang="en-US">
                <a:ea typeface="ＭＳ Ｐゴシック" panose="020B0600070205080204" pitchFamily="34" charset="-128"/>
              </a:rPr>
              <a:t>Complete answer?  Partial? </a:t>
            </a:r>
          </a:p>
          <a:p>
            <a:pPr lvl="1"/>
            <a:r>
              <a:rPr lang="en-US" altLang="en-US">
                <a:ea typeface="ＭＳ Ｐゴシック" panose="020B0600070205080204" pitchFamily="34" charset="-128"/>
              </a:rPr>
              <a:t>Background Information?</a:t>
            </a:r>
          </a:p>
          <a:p>
            <a:pPr lvl="1"/>
            <a:r>
              <a:rPr lang="en-US" altLang="en-US">
                <a:ea typeface="ＭＳ Ｐゴシック" panose="020B0600070205080204" pitchFamily="34" charset="-128"/>
              </a:rPr>
              <a:t>Hints for further exploration?</a:t>
            </a:r>
          </a:p>
          <a:p>
            <a:r>
              <a:rPr lang="en-US" altLang="en-US">
                <a:ea typeface="ＭＳ Ｐゴシック" panose="020B0600070205080204" pitchFamily="34" charset="-128"/>
              </a:rPr>
              <a:t>How </a:t>
            </a:r>
            <a:r>
              <a:rPr lang="en-US" altLang="en-US">
                <a:solidFill>
                  <a:srgbClr val="FF3300"/>
                </a:solidFill>
                <a:ea typeface="ＭＳ Ｐゴシック" panose="020B0600070205080204" pitchFamily="34" charset="-128"/>
              </a:rPr>
              <a:t>relevant</a:t>
            </a:r>
            <a:r>
              <a:rPr lang="en-US" altLang="en-US">
                <a:ea typeface="ＭＳ Ｐゴシック" panose="020B0600070205080204" pitchFamily="34" charset="-128"/>
              </a:rPr>
              <a:t> is it to the user?</a:t>
            </a:r>
          </a:p>
          <a:p>
            <a:r>
              <a:rPr lang="en-US" altLang="en-US">
                <a:ea typeface="ＭＳ Ｐゴシック" panose="020B0600070205080204" pitchFamily="34" charset="-128"/>
              </a:rPr>
              <a:t>Notion of </a:t>
            </a:r>
            <a:r>
              <a:rPr lang="en-US" altLang="en-US">
                <a:solidFill>
                  <a:srgbClr val="FF3300"/>
                </a:solidFill>
                <a:ea typeface="ＭＳ Ｐゴシック" panose="020B0600070205080204" pitchFamily="34" charset="-128"/>
              </a:rPr>
              <a:t>relevance</a:t>
            </a:r>
            <a:r>
              <a:rPr lang="en-US" altLang="en-US">
                <a:ea typeface="ＭＳ Ｐゴシック" panose="020B0600070205080204" pitchFamily="34" charset="-128"/>
              </a:rPr>
              <a:t>.</a:t>
            </a:r>
          </a:p>
          <a:p>
            <a:r>
              <a:rPr lang="en-US" altLang="en-US">
                <a:ea typeface="ＭＳ Ｐゴシック" panose="020B0600070205080204" pitchFamily="34" charset="-128"/>
              </a:rPr>
              <a:t>What about IBM</a:t>
            </a:r>
            <a:r>
              <a:rPr lang="ja-JP" altLang="en-US">
                <a:ea typeface="ＭＳ Ｐゴシック" panose="020B0600070205080204" pitchFamily="34" charset="-128"/>
              </a:rPr>
              <a:t>’</a:t>
            </a:r>
            <a:r>
              <a:rPr lang="en-US" altLang="ja-JP">
                <a:ea typeface="ＭＳ Ｐゴシック" panose="020B0600070205080204" pitchFamily="34" charset="-128"/>
              </a:rPr>
              <a:t>s </a:t>
            </a:r>
            <a:r>
              <a:rPr lang="en-US" altLang="ja-JP">
                <a:solidFill>
                  <a:srgbClr val="0000FF"/>
                </a:solidFill>
                <a:ea typeface="ＭＳ Ｐゴシック" panose="020B0600070205080204" pitchFamily="34" charset="-128"/>
              </a:rPr>
              <a:t>Watson</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40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0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401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401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4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AC1352E1-31C4-4B23-AB9A-CF1E17F49190}"/>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Watson</a:t>
            </a:r>
          </a:p>
        </p:txBody>
      </p:sp>
      <p:sp>
        <p:nvSpPr>
          <p:cNvPr id="159746" name="Content Placeholder 2">
            <a:extLst>
              <a:ext uri="{FF2B5EF4-FFF2-40B4-BE49-F238E27FC236}">
                <a16:creationId xmlns:a16="http://schemas.microsoft.com/office/drawing/2014/main" id="{44DE1307-FC76-E484-ACB0-5366E55A6133}"/>
              </a:ext>
            </a:extLst>
          </p:cNvPr>
          <p:cNvSpPr>
            <a:spLocks noGrp="1" noChangeArrowheads="1"/>
          </p:cNvSpPr>
          <p:nvPr>
            <p:ph idx="4294967295"/>
          </p:nvPr>
        </p:nvSpPr>
        <p:spPr>
          <a:xfrm>
            <a:off x="457200" y="1600200"/>
            <a:ext cx="4191000" cy="4525963"/>
          </a:xfrm>
        </p:spPr>
        <p:txBody>
          <a:bodyPr/>
          <a:lstStyle/>
          <a:p>
            <a:pPr eaLnBrk="1" hangingPunct="1">
              <a:lnSpc>
                <a:spcPct val="90000"/>
              </a:lnSpc>
            </a:pPr>
            <a:r>
              <a:rPr lang="en-US" altLang="en-US">
                <a:ea typeface="ＭＳ Ｐゴシック" panose="020B0600070205080204" pitchFamily="34" charset="-128"/>
              </a:rPr>
              <a:t>IBM’s Artificial Intelligence computer system</a:t>
            </a:r>
          </a:p>
          <a:p>
            <a:pPr eaLnBrk="1" hangingPunct="1">
              <a:lnSpc>
                <a:spcPct val="90000"/>
              </a:lnSpc>
            </a:pPr>
            <a:r>
              <a:rPr lang="en-US" altLang="en-US">
                <a:ea typeface="ＭＳ Ｐゴシック" panose="020B0600070205080204" pitchFamily="34" charset="-128"/>
              </a:rPr>
              <a:t>Capable of answering questions in natural language</a:t>
            </a:r>
          </a:p>
          <a:p>
            <a:pPr eaLnBrk="1" hangingPunct="1">
              <a:lnSpc>
                <a:spcPct val="90000"/>
              </a:lnSpc>
            </a:pPr>
            <a:r>
              <a:rPr lang="en-US" altLang="en-US">
                <a:ea typeface="ＭＳ Ｐゴシック" panose="020B0600070205080204" pitchFamily="34" charset="-128"/>
              </a:rPr>
              <a:t>Competed against champions on Jeopardy and won</a:t>
            </a:r>
          </a:p>
        </p:txBody>
      </p:sp>
      <p:pic>
        <p:nvPicPr>
          <p:cNvPr id="159747" name="Picture 2" descr="File:Watson's avatar.jpg">
            <a:extLst>
              <a:ext uri="{FF2B5EF4-FFF2-40B4-BE49-F238E27FC236}">
                <a16:creationId xmlns:a16="http://schemas.microsoft.com/office/drawing/2014/main" id="{2C5E3186-AC3E-333A-B370-9FA6B5872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0"/>
            <a:ext cx="42576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E7DBCF20-B1F0-0082-626D-6490DA272D12}"/>
              </a:ext>
            </a:extLst>
          </p:cNvPr>
          <p:cNvSpPr>
            <a:spLocks noGrp="1" noChangeArrowheads="1"/>
          </p:cNvSpPr>
          <p:nvPr>
            <p:ph type="title"/>
          </p:nvPr>
        </p:nvSpPr>
        <p:spPr>
          <a:xfrm>
            <a:off x="609600" y="304800"/>
            <a:ext cx="8316913" cy="533400"/>
          </a:xfrm>
        </p:spPr>
        <p:txBody>
          <a:bodyPr/>
          <a:lstStyle/>
          <a:p>
            <a:r>
              <a:rPr lang="en-US" altLang="en-US">
                <a:solidFill>
                  <a:srgbClr val="FF0000"/>
                </a:solidFill>
                <a:ea typeface="ＭＳ Ｐゴシック" panose="020B0600070205080204" pitchFamily="34" charset="-128"/>
              </a:rPr>
              <a:t>But not everything goes as planned</a:t>
            </a:r>
          </a:p>
        </p:txBody>
      </p:sp>
      <p:pic>
        <p:nvPicPr>
          <p:cNvPr id="160770" name="Content Placeholder 4">
            <a:extLst>
              <a:ext uri="{FF2B5EF4-FFF2-40B4-BE49-F238E27FC236}">
                <a16:creationId xmlns:a16="http://schemas.microsoft.com/office/drawing/2014/main" id="{F7F6D4CE-663D-973C-6001-F6066E5860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70513" y="1295400"/>
            <a:ext cx="3556000" cy="4525963"/>
          </a:xfrm>
        </p:spPr>
      </p:pic>
      <p:pic>
        <p:nvPicPr>
          <p:cNvPr id="160771" name="Picture 6">
            <a:extLst>
              <a:ext uri="{FF2B5EF4-FFF2-40B4-BE49-F238E27FC236}">
                <a16:creationId xmlns:a16="http://schemas.microsoft.com/office/drawing/2014/main" id="{29274F26-B64C-0FDA-34C6-CB5357D5E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8638"/>
            <a:ext cx="51308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2">
            <a:extLst>
              <a:ext uri="{FF2B5EF4-FFF2-40B4-BE49-F238E27FC236}">
                <a16:creationId xmlns:a16="http://schemas.microsoft.com/office/drawing/2014/main" id="{395BDDFA-3ACE-954C-BDB0-269855C093EF}"/>
              </a:ext>
            </a:extLst>
          </p:cNvPr>
          <p:cNvSpPr txBox="1">
            <a:spLocks noChangeArrowheads="1"/>
          </p:cNvSpPr>
          <p:nvPr/>
        </p:nvSpPr>
        <p:spPr bwMode="auto">
          <a:xfrm>
            <a:off x="544513" y="5821363"/>
            <a:ext cx="4498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i="1">
                <a:solidFill>
                  <a:srgbClr val="0070C0"/>
                </a:solidFill>
              </a:rPr>
              <a:t>Contender for the ”most notorious hype” award.</a:t>
            </a:r>
          </a:p>
        </p:txBody>
      </p:sp>
      <p:sp>
        <p:nvSpPr>
          <p:cNvPr id="160773" name="TextBox 5">
            <a:extLst>
              <a:ext uri="{FF2B5EF4-FFF2-40B4-BE49-F238E27FC236}">
                <a16:creationId xmlns:a16="http://schemas.microsoft.com/office/drawing/2014/main" id="{A5ADCCD2-1D83-4820-2A6C-C4EFBBDB3104}"/>
              </a:ext>
            </a:extLst>
          </p:cNvPr>
          <p:cNvSpPr txBox="1">
            <a:spLocks noChangeArrowheads="1"/>
          </p:cNvSpPr>
          <p:nvPr/>
        </p:nvSpPr>
        <p:spPr bwMode="auto">
          <a:xfrm>
            <a:off x="914400" y="5181600"/>
            <a:ext cx="3559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Real Fake news and advertisements!</a:t>
            </a:r>
          </a:p>
        </p:txBody>
      </p:sp>
      <p:sp>
        <p:nvSpPr>
          <p:cNvPr id="160774" name="TextBox 7">
            <a:extLst>
              <a:ext uri="{FF2B5EF4-FFF2-40B4-BE49-F238E27FC236}">
                <a16:creationId xmlns:a16="http://schemas.microsoft.com/office/drawing/2014/main" id="{22EA1E85-7E64-8360-E60F-8B08C998418A}"/>
              </a:ext>
            </a:extLst>
          </p:cNvPr>
          <p:cNvSpPr txBox="1">
            <a:spLocks noChangeArrowheads="1"/>
          </p:cNvSpPr>
          <p:nvPr/>
        </p:nvSpPr>
        <p:spPr bwMode="auto">
          <a:xfrm>
            <a:off x="5334000" y="6477000"/>
            <a:ext cx="2430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IEEE Spectrum, April,’19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DF77B3FA-94CE-7C9F-0A87-AE2A66837708}"/>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IR is usually a dialog</a:t>
            </a:r>
          </a:p>
        </p:txBody>
      </p:sp>
      <p:sp>
        <p:nvSpPr>
          <p:cNvPr id="161794" name="Rectangle 3">
            <a:extLst>
              <a:ext uri="{FF2B5EF4-FFF2-40B4-BE49-F238E27FC236}">
                <a16:creationId xmlns:a16="http://schemas.microsoft.com/office/drawing/2014/main" id="{3B0FEC20-FB1D-31C8-4B20-511901F5222A}"/>
              </a:ext>
            </a:extLst>
          </p:cNvPr>
          <p:cNvSpPr>
            <a:spLocks noGrp="1" noChangeArrowheads="1"/>
          </p:cNvSpPr>
          <p:nvPr>
            <p:ph type="body" idx="1"/>
          </p:nvPr>
        </p:nvSpPr>
        <p:spPr>
          <a:xfrm>
            <a:off x="457200" y="3657600"/>
            <a:ext cx="7772400" cy="4114800"/>
          </a:xfrm>
        </p:spPr>
        <p:txBody>
          <a:bodyPr/>
          <a:lstStyle/>
          <a:p>
            <a:pPr lvl="1">
              <a:lnSpc>
                <a:spcPct val="120000"/>
              </a:lnSpc>
            </a:pPr>
            <a:r>
              <a:rPr lang="en-US" altLang="en-US" sz="2400">
                <a:ea typeface="ＭＳ Ｐゴシック" panose="020B0600070205080204" pitchFamily="34" charset="-128"/>
              </a:rPr>
              <a:t>The exchange doesn</a:t>
            </a:r>
            <a:r>
              <a:rPr lang="ja-JP" altLang="en-US" sz="2400">
                <a:ea typeface="ＭＳ Ｐゴシック" panose="020B0600070205080204" pitchFamily="34" charset="-128"/>
              </a:rPr>
              <a:t>’</a:t>
            </a:r>
            <a:r>
              <a:rPr lang="en-US" altLang="ja-JP" sz="2400">
                <a:ea typeface="ＭＳ Ｐゴシック" panose="020B0600070205080204" pitchFamily="34" charset="-128"/>
              </a:rPr>
              <a:t>t end with first answer</a:t>
            </a:r>
          </a:p>
          <a:p>
            <a:pPr lvl="1">
              <a:lnSpc>
                <a:spcPct val="120000"/>
              </a:lnSpc>
            </a:pPr>
            <a:r>
              <a:rPr lang="en-US" altLang="en-US" sz="2400">
                <a:ea typeface="ＭＳ Ｐゴシック" panose="020B0600070205080204" pitchFamily="34" charset="-128"/>
              </a:rPr>
              <a:t>User can recognize </a:t>
            </a:r>
            <a:r>
              <a:rPr lang="en-US" altLang="en-US" sz="2400">
                <a:solidFill>
                  <a:schemeClr val="accent2"/>
                </a:solidFill>
                <a:ea typeface="ＭＳ Ｐゴシック" panose="020B0600070205080204" pitchFamily="34" charset="-128"/>
              </a:rPr>
              <a:t>elements</a:t>
            </a:r>
            <a:r>
              <a:rPr lang="en-US" altLang="en-US" sz="2400">
                <a:ea typeface="ＭＳ Ｐゴシック" panose="020B0600070205080204" pitchFamily="34" charset="-128"/>
              </a:rPr>
              <a:t> of a useful answer</a:t>
            </a:r>
          </a:p>
          <a:p>
            <a:pPr lvl="1">
              <a:lnSpc>
                <a:spcPct val="120000"/>
              </a:lnSpc>
            </a:pPr>
            <a:r>
              <a:rPr lang="en-US" altLang="en-US" sz="2400">
                <a:ea typeface="ＭＳ Ｐゴシック" panose="020B0600070205080204" pitchFamily="34" charset="-128"/>
              </a:rPr>
              <a:t>Questions and understanding changes as the process continues.</a:t>
            </a:r>
          </a:p>
        </p:txBody>
      </p:sp>
      <p:grpSp>
        <p:nvGrpSpPr>
          <p:cNvPr id="161795" name="Group 4">
            <a:extLst>
              <a:ext uri="{FF2B5EF4-FFF2-40B4-BE49-F238E27FC236}">
                <a16:creationId xmlns:a16="http://schemas.microsoft.com/office/drawing/2014/main" id="{1483848F-0C0A-2F27-2F69-DE3E936CFFCD}"/>
              </a:ext>
            </a:extLst>
          </p:cNvPr>
          <p:cNvGrpSpPr>
            <a:grpSpLocks/>
          </p:cNvGrpSpPr>
          <p:nvPr/>
        </p:nvGrpSpPr>
        <p:grpSpPr bwMode="auto">
          <a:xfrm>
            <a:off x="2590800" y="1143000"/>
            <a:ext cx="3101975" cy="2105025"/>
            <a:chOff x="1584" y="576"/>
            <a:chExt cx="1954" cy="1326"/>
          </a:xfrm>
        </p:grpSpPr>
        <p:sp>
          <p:nvSpPr>
            <p:cNvPr id="161796" name="Oval 5">
              <a:extLst>
                <a:ext uri="{FF2B5EF4-FFF2-40B4-BE49-F238E27FC236}">
                  <a16:creationId xmlns:a16="http://schemas.microsoft.com/office/drawing/2014/main" id="{24B4CC18-7C43-2DA7-5543-BBD51DF12CE8}"/>
                </a:ext>
              </a:extLst>
            </p:cNvPr>
            <p:cNvSpPr>
              <a:spLocks noChangeArrowheads="1"/>
            </p:cNvSpPr>
            <p:nvPr/>
          </p:nvSpPr>
          <p:spPr bwMode="auto">
            <a:xfrm rot="-1800000">
              <a:off x="2824" y="735"/>
              <a:ext cx="714" cy="540"/>
            </a:xfrm>
            <a:prstGeom prst="ellipse">
              <a:avLst/>
            </a:prstGeom>
            <a:gradFill rotWithShape="0">
              <a:gsLst>
                <a:gs pos="0">
                  <a:srgbClr val="003BEF"/>
                </a:gs>
                <a:gs pos="100000">
                  <a:srgbClr val="0029A7"/>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61797" name="AutoShape 6">
              <a:extLst>
                <a:ext uri="{FF2B5EF4-FFF2-40B4-BE49-F238E27FC236}">
                  <a16:creationId xmlns:a16="http://schemas.microsoft.com/office/drawing/2014/main" id="{57ED187C-F2C3-D2D4-A1AA-3E4FDD34701C}"/>
                </a:ext>
              </a:extLst>
            </p:cNvPr>
            <p:cNvSpPr>
              <a:spLocks noChangeArrowheads="1"/>
            </p:cNvSpPr>
            <p:nvPr/>
          </p:nvSpPr>
          <p:spPr bwMode="auto">
            <a:xfrm>
              <a:off x="2942" y="824"/>
              <a:ext cx="357" cy="147"/>
            </a:xfrm>
            <a:prstGeom prst="cube">
              <a:avLst>
                <a:gd name="adj" fmla="val 24995"/>
              </a:avLst>
            </a:prstGeom>
            <a:solidFill>
              <a:srgbClr val="00FF00"/>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61798" name="AutoShape 7">
              <a:extLst>
                <a:ext uri="{FF2B5EF4-FFF2-40B4-BE49-F238E27FC236}">
                  <a16:creationId xmlns:a16="http://schemas.microsoft.com/office/drawing/2014/main" id="{B2F7C081-C828-6363-5A07-A9B5692B2D3A}"/>
                </a:ext>
              </a:extLst>
            </p:cNvPr>
            <p:cNvSpPr>
              <a:spLocks noChangeArrowheads="1"/>
            </p:cNvSpPr>
            <p:nvPr/>
          </p:nvSpPr>
          <p:spPr bwMode="auto">
            <a:xfrm>
              <a:off x="3025" y="932"/>
              <a:ext cx="274" cy="266"/>
            </a:xfrm>
            <a:prstGeom prst="cube">
              <a:avLst>
                <a:gd name="adj" fmla="val 24995"/>
              </a:avLst>
            </a:prstGeom>
            <a:solidFill>
              <a:srgbClr val="FF00FF"/>
            </a:solidFill>
            <a:ln w="12700">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grpSp>
          <p:nvGrpSpPr>
            <p:cNvPr id="161799" name="Group 8">
              <a:extLst>
                <a:ext uri="{FF2B5EF4-FFF2-40B4-BE49-F238E27FC236}">
                  <a16:creationId xmlns:a16="http://schemas.microsoft.com/office/drawing/2014/main" id="{E73D8AF2-5BC6-96E0-2FD4-966B2943D93B}"/>
                </a:ext>
              </a:extLst>
            </p:cNvPr>
            <p:cNvGrpSpPr>
              <a:grpSpLocks/>
            </p:cNvGrpSpPr>
            <p:nvPr/>
          </p:nvGrpSpPr>
          <p:grpSpPr bwMode="auto">
            <a:xfrm>
              <a:off x="1981" y="1483"/>
              <a:ext cx="873" cy="419"/>
              <a:chOff x="1491" y="2925"/>
              <a:chExt cx="2301" cy="977"/>
            </a:xfrm>
          </p:grpSpPr>
          <p:sp>
            <p:nvSpPr>
              <p:cNvPr id="216073" name="AutoShape 9" descr="Oak">
                <a:extLst>
                  <a:ext uri="{FF2B5EF4-FFF2-40B4-BE49-F238E27FC236}">
                    <a16:creationId xmlns:a16="http://schemas.microsoft.com/office/drawing/2014/main" id="{2F78FDEC-41CA-4D40-8C44-3EB7EB25E00E}"/>
                  </a:ext>
                </a:extLst>
              </p:cNvPr>
              <p:cNvSpPr>
                <a:spLocks noChangeArrowheads="1"/>
              </p:cNvSpPr>
              <p:nvPr/>
            </p:nvSpPr>
            <p:spPr bwMode="auto">
              <a:xfrm>
                <a:off x="1491" y="3221"/>
                <a:ext cx="2301" cy="681"/>
              </a:xfrm>
              <a:prstGeom prst="parallelogram">
                <a:avLst>
                  <a:gd name="adj" fmla="val 84581"/>
                </a:avLst>
              </a:prstGeom>
              <a:blipFill dpi="0" rotWithShape="0">
                <a:blip r:embed="rId3"/>
                <a:srcRect/>
                <a:tile tx="0" ty="0" sx="100000" sy="100000" flip="none" algn="tl"/>
              </a:blipFill>
              <a:ln>
                <a:noFill/>
              </a:ln>
              <a:effectLst>
                <a:outerShdw blurRad="63500" dist="107763"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latin typeface="Times New Roman" charset="0"/>
                  <a:ea typeface="+mn-ea"/>
                </a:endParaRPr>
              </a:p>
            </p:txBody>
          </p:sp>
          <p:graphicFrame>
            <p:nvGraphicFramePr>
              <p:cNvPr id="161808" name="Object 2">
                <a:extLst>
                  <a:ext uri="{FF2B5EF4-FFF2-40B4-BE49-F238E27FC236}">
                    <a16:creationId xmlns:a16="http://schemas.microsoft.com/office/drawing/2014/main" id="{F7E6F356-7315-3934-47D7-1DBE173D72F0}"/>
                  </a:ext>
                </a:extLst>
              </p:cNvPr>
              <p:cNvGraphicFramePr>
                <a:graphicFrameLocks/>
              </p:cNvGraphicFramePr>
              <p:nvPr/>
            </p:nvGraphicFramePr>
            <p:xfrm>
              <a:off x="1889" y="3514"/>
              <a:ext cx="484" cy="226"/>
            </p:xfrm>
            <a:graphic>
              <a:graphicData uri="http://schemas.openxmlformats.org/presentationml/2006/ole">
                <mc:AlternateContent xmlns:mc="http://schemas.openxmlformats.org/markup-compatibility/2006">
                  <mc:Choice xmlns:v="urn:schemas-microsoft-com:vml" Requires="v">
                    <p:oleObj name="Clip" r:id="rId4" imgW="3657600" imgH="1714500" progId="MS_ClipArt_Gallery.2">
                      <p:embed/>
                    </p:oleObj>
                  </mc:Choice>
                  <mc:Fallback>
                    <p:oleObj name="Clip" r:id="rId4" imgW="3657600" imgH="1714500" progId="MS_ClipArt_Gallery.2">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 y="3514"/>
                            <a:ext cx="484"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1809" name="Object 3">
                <a:extLst>
                  <a:ext uri="{FF2B5EF4-FFF2-40B4-BE49-F238E27FC236}">
                    <a16:creationId xmlns:a16="http://schemas.microsoft.com/office/drawing/2014/main" id="{F3868354-D88B-C214-02FC-CBCE9F9E8855}"/>
                  </a:ext>
                </a:extLst>
              </p:cNvPr>
              <p:cNvGraphicFramePr>
                <a:graphicFrameLocks/>
              </p:cNvGraphicFramePr>
              <p:nvPr/>
            </p:nvGraphicFramePr>
            <p:xfrm>
              <a:off x="2856" y="3166"/>
              <a:ext cx="764" cy="461"/>
            </p:xfrm>
            <a:graphic>
              <a:graphicData uri="http://schemas.openxmlformats.org/presentationml/2006/ole">
                <mc:AlternateContent xmlns:mc="http://schemas.openxmlformats.org/markup-compatibility/2006">
                  <mc:Choice xmlns:v="urn:schemas-microsoft-com:vml" Requires="v">
                    <p:oleObj name="Clip" r:id="rId6" imgW="3657600" imgH="2209800" progId="MS_ClipArt_Gallery.2">
                      <p:embed/>
                    </p:oleObj>
                  </mc:Choice>
                  <mc:Fallback>
                    <p:oleObj name="Clip" r:id="rId6" imgW="3657600" imgH="2209800" progId="MS_ClipArt_Gallery.2">
                      <p:embed/>
                      <p:pic>
                        <p:nvPicPr>
                          <p:cNvPr id="0" name="Object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3166"/>
                            <a:ext cx="764"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61810" name="Object 4">
                <a:extLst>
                  <a:ext uri="{FF2B5EF4-FFF2-40B4-BE49-F238E27FC236}">
                    <a16:creationId xmlns:a16="http://schemas.microsoft.com/office/drawing/2014/main" id="{D160C051-97B5-D960-BD8C-A0C760218926}"/>
                  </a:ext>
                </a:extLst>
              </p:cNvPr>
              <p:cNvGraphicFramePr>
                <a:graphicFrameLocks/>
              </p:cNvGraphicFramePr>
              <p:nvPr/>
            </p:nvGraphicFramePr>
            <p:xfrm>
              <a:off x="2137" y="2925"/>
              <a:ext cx="673" cy="597"/>
            </p:xfrm>
            <a:graphic>
              <a:graphicData uri="http://schemas.openxmlformats.org/presentationml/2006/ole">
                <mc:AlternateContent xmlns:mc="http://schemas.openxmlformats.org/markup-compatibility/2006">
                  <mc:Choice xmlns:v="urn:schemas-microsoft-com:vml" Requires="v">
                    <p:oleObj name="Clip" r:id="rId8" imgW="3657600" imgH="3251200" progId="MS_ClipArt_Gallery.2">
                      <p:embed/>
                    </p:oleObj>
                  </mc:Choice>
                  <mc:Fallback>
                    <p:oleObj name="Clip" r:id="rId8" imgW="3657600" imgH="3251200" progId="MS_ClipArt_Gallery.2">
                      <p:embed/>
                      <p:pic>
                        <p:nvPicPr>
                          <p:cNvPr id="0" name="Object 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7" y="2925"/>
                            <a:ext cx="673" cy="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161800" name="Freeform 13">
              <a:extLst>
                <a:ext uri="{FF2B5EF4-FFF2-40B4-BE49-F238E27FC236}">
                  <a16:creationId xmlns:a16="http://schemas.microsoft.com/office/drawing/2014/main" id="{888699EA-FFD3-9566-6D97-97651EEE1ED7}"/>
                </a:ext>
              </a:extLst>
            </p:cNvPr>
            <p:cNvSpPr>
              <a:spLocks/>
            </p:cNvSpPr>
            <p:nvPr/>
          </p:nvSpPr>
          <p:spPr bwMode="auto">
            <a:xfrm>
              <a:off x="1680" y="768"/>
              <a:ext cx="365" cy="449"/>
            </a:xfrm>
            <a:custGeom>
              <a:avLst/>
              <a:gdLst>
                <a:gd name="T0" fmla="*/ 0 w 960"/>
                <a:gd name="T1" fmla="*/ 0 h 1048"/>
                <a:gd name="T2" fmla="*/ 0 w 960"/>
                <a:gd name="T3" fmla="*/ 0 h 1048"/>
                <a:gd name="T4" fmla="*/ 0 w 960"/>
                <a:gd name="T5" fmla="*/ 0 h 1048"/>
                <a:gd name="T6" fmla="*/ 0 w 960"/>
                <a:gd name="T7" fmla="*/ 0 h 1048"/>
                <a:gd name="T8" fmla="*/ 0 w 960"/>
                <a:gd name="T9" fmla="*/ 0 h 1048"/>
                <a:gd name="T10" fmla="*/ 0 w 960"/>
                <a:gd name="T11" fmla="*/ 0 h 1048"/>
                <a:gd name="T12" fmla="*/ 0 w 960"/>
                <a:gd name="T13" fmla="*/ 0 h 1048"/>
                <a:gd name="T14" fmla="*/ 0 w 960"/>
                <a:gd name="T15" fmla="*/ 0 h 1048"/>
                <a:gd name="T16" fmla="*/ 0 w 960"/>
                <a:gd name="T17" fmla="*/ 0 h 1048"/>
                <a:gd name="T18" fmla="*/ 0 w 960"/>
                <a:gd name="T19" fmla="*/ 0 h 1048"/>
                <a:gd name="T20" fmla="*/ 0 w 960"/>
                <a:gd name="T21" fmla="*/ 0 h 1048"/>
                <a:gd name="T22" fmla="*/ 0 w 960"/>
                <a:gd name="T23" fmla="*/ 0 h 1048"/>
                <a:gd name="T24" fmla="*/ 0 w 960"/>
                <a:gd name="T25" fmla="*/ 0 h 1048"/>
                <a:gd name="T26" fmla="*/ 0 w 960"/>
                <a:gd name="T27" fmla="*/ 0 h 1048"/>
                <a:gd name="T28" fmla="*/ 0 w 960"/>
                <a:gd name="T29" fmla="*/ 0 h 1048"/>
                <a:gd name="T30" fmla="*/ 0 w 960"/>
                <a:gd name="T31" fmla="*/ 0 h 1048"/>
                <a:gd name="T32" fmla="*/ 0 w 960"/>
                <a:gd name="T33" fmla="*/ 0 h 1048"/>
                <a:gd name="T34" fmla="*/ 0 w 960"/>
                <a:gd name="T35" fmla="*/ 0 h 1048"/>
                <a:gd name="T36" fmla="*/ 0 w 960"/>
                <a:gd name="T37" fmla="*/ 0 h 1048"/>
                <a:gd name="T38" fmla="*/ 0 w 960"/>
                <a:gd name="T39" fmla="*/ 0 h 1048"/>
                <a:gd name="T40" fmla="*/ 0 w 960"/>
                <a:gd name="T41" fmla="*/ 0 h 1048"/>
                <a:gd name="T42" fmla="*/ 0 w 960"/>
                <a:gd name="T43" fmla="*/ 0 h 1048"/>
                <a:gd name="T44" fmla="*/ 0 w 960"/>
                <a:gd name="T45" fmla="*/ 0 h 1048"/>
                <a:gd name="T46" fmla="*/ 0 w 960"/>
                <a:gd name="T47" fmla="*/ 0 h 1048"/>
                <a:gd name="T48" fmla="*/ 0 w 960"/>
                <a:gd name="T49" fmla="*/ 0 h 1048"/>
                <a:gd name="T50" fmla="*/ 0 w 960"/>
                <a:gd name="T51" fmla="*/ 0 h 1048"/>
                <a:gd name="T52" fmla="*/ 0 w 960"/>
                <a:gd name="T53" fmla="*/ 0 h 1048"/>
                <a:gd name="T54" fmla="*/ 0 w 960"/>
                <a:gd name="T55" fmla="*/ 0 h 1048"/>
                <a:gd name="T56" fmla="*/ 0 w 960"/>
                <a:gd name="T57" fmla="*/ 0 h 1048"/>
                <a:gd name="T58" fmla="*/ 0 w 960"/>
                <a:gd name="T59" fmla="*/ 0 h 1048"/>
                <a:gd name="T60" fmla="*/ 0 w 960"/>
                <a:gd name="T61" fmla="*/ 0 h 1048"/>
                <a:gd name="T62" fmla="*/ 0 w 960"/>
                <a:gd name="T63" fmla="*/ 0 h 1048"/>
                <a:gd name="T64" fmla="*/ 0 w 960"/>
                <a:gd name="T65" fmla="*/ 0 h 1048"/>
                <a:gd name="T66" fmla="*/ 0 w 960"/>
                <a:gd name="T67" fmla="*/ 0 h 10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0"/>
                <a:gd name="T103" fmla="*/ 0 h 1048"/>
                <a:gd name="T104" fmla="*/ 960 w 960"/>
                <a:gd name="T105" fmla="*/ 1048 h 10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0" h="1048">
                  <a:moveTo>
                    <a:pt x="630" y="1047"/>
                  </a:moveTo>
                  <a:lnTo>
                    <a:pt x="630" y="951"/>
                  </a:lnTo>
                  <a:lnTo>
                    <a:pt x="633" y="929"/>
                  </a:lnTo>
                  <a:lnTo>
                    <a:pt x="640" y="906"/>
                  </a:lnTo>
                  <a:lnTo>
                    <a:pt x="653" y="889"/>
                  </a:lnTo>
                  <a:lnTo>
                    <a:pt x="675" y="881"/>
                  </a:lnTo>
                  <a:lnTo>
                    <a:pt x="745" y="866"/>
                  </a:lnTo>
                  <a:lnTo>
                    <a:pt x="787" y="857"/>
                  </a:lnTo>
                  <a:lnTo>
                    <a:pt x="821" y="844"/>
                  </a:lnTo>
                  <a:lnTo>
                    <a:pt x="844" y="832"/>
                  </a:lnTo>
                  <a:lnTo>
                    <a:pt x="856" y="822"/>
                  </a:lnTo>
                  <a:lnTo>
                    <a:pt x="864" y="807"/>
                  </a:lnTo>
                  <a:lnTo>
                    <a:pt x="864" y="780"/>
                  </a:lnTo>
                  <a:lnTo>
                    <a:pt x="863" y="747"/>
                  </a:lnTo>
                  <a:lnTo>
                    <a:pt x="859" y="701"/>
                  </a:lnTo>
                  <a:lnTo>
                    <a:pt x="859" y="663"/>
                  </a:lnTo>
                  <a:lnTo>
                    <a:pt x="864" y="627"/>
                  </a:lnTo>
                  <a:lnTo>
                    <a:pt x="874" y="606"/>
                  </a:lnTo>
                  <a:lnTo>
                    <a:pt x="887" y="591"/>
                  </a:lnTo>
                  <a:lnTo>
                    <a:pt x="911" y="581"/>
                  </a:lnTo>
                  <a:lnTo>
                    <a:pt x="943" y="569"/>
                  </a:lnTo>
                  <a:lnTo>
                    <a:pt x="953" y="560"/>
                  </a:lnTo>
                  <a:lnTo>
                    <a:pt x="959" y="550"/>
                  </a:lnTo>
                  <a:lnTo>
                    <a:pt x="959" y="535"/>
                  </a:lnTo>
                  <a:lnTo>
                    <a:pt x="948" y="520"/>
                  </a:lnTo>
                  <a:lnTo>
                    <a:pt x="938" y="508"/>
                  </a:lnTo>
                  <a:lnTo>
                    <a:pt x="861" y="411"/>
                  </a:lnTo>
                  <a:lnTo>
                    <a:pt x="854" y="403"/>
                  </a:lnTo>
                  <a:lnTo>
                    <a:pt x="858" y="388"/>
                  </a:lnTo>
                  <a:lnTo>
                    <a:pt x="868" y="373"/>
                  </a:lnTo>
                  <a:lnTo>
                    <a:pt x="882" y="332"/>
                  </a:lnTo>
                  <a:lnTo>
                    <a:pt x="887" y="306"/>
                  </a:lnTo>
                  <a:lnTo>
                    <a:pt x="887" y="266"/>
                  </a:lnTo>
                  <a:lnTo>
                    <a:pt x="869" y="208"/>
                  </a:lnTo>
                  <a:lnTo>
                    <a:pt x="851" y="165"/>
                  </a:lnTo>
                  <a:lnTo>
                    <a:pt x="821" y="111"/>
                  </a:lnTo>
                  <a:lnTo>
                    <a:pt x="792" y="77"/>
                  </a:lnTo>
                  <a:lnTo>
                    <a:pt x="760" y="47"/>
                  </a:lnTo>
                  <a:lnTo>
                    <a:pt x="717" y="24"/>
                  </a:lnTo>
                  <a:lnTo>
                    <a:pt x="650" y="8"/>
                  </a:lnTo>
                  <a:lnTo>
                    <a:pt x="586" y="2"/>
                  </a:lnTo>
                  <a:lnTo>
                    <a:pt x="521" y="0"/>
                  </a:lnTo>
                  <a:lnTo>
                    <a:pt x="457" y="3"/>
                  </a:lnTo>
                  <a:lnTo>
                    <a:pt x="405" y="10"/>
                  </a:lnTo>
                  <a:lnTo>
                    <a:pt x="355" y="20"/>
                  </a:lnTo>
                  <a:lnTo>
                    <a:pt x="298" y="42"/>
                  </a:lnTo>
                  <a:lnTo>
                    <a:pt x="243" y="70"/>
                  </a:lnTo>
                  <a:lnTo>
                    <a:pt x="174" y="118"/>
                  </a:lnTo>
                  <a:lnTo>
                    <a:pt x="142" y="143"/>
                  </a:lnTo>
                  <a:lnTo>
                    <a:pt x="114" y="171"/>
                  </a:lnTo>
                  <a:lnTo>
                    <a:pt x="82" y="208"/>
                  </a:lnTo>
                  <a:lnTo>
                    <a:pt x="52" y="253"/>
                  </a:lnTo>
                  <a:lnTo>
                    <a:pt x="22" y="310"/>
                  </a:lnTo>
                  <a:lnTo>
                    <a:pt x="6" y="360"/>
                  </a:lnTo>
                  <a:lnTo>
                    <a:pt x="0" y="413"/>
                  </a:lnTo>
                  <a:lnTo>
                    <a:pt x="3" y="455"/>
                  </a:lnTo>
                  <a:lnTo>
                    <a:pt x="11" y="496"/>
                  </a:lnTo>
                  <a:lnTo>
                    <a:pt x="30" y="541"/>
                  </a:lnTo>
                  <a:lnTo>
                    <a:pt x="84" y="625"/>
                  </a:lnTo>
                  <a:lnTo>
                    <a:pt x="154" y="728"/>
                  </a:lnTo>
                  <a:lnTo>
                    <a:pt x="182" y="780"/>
                  </a:lnTo>
                  <a:lnTo>
                    <a:pt x="194" y="810"/>
                  </a:lnTo>
                  <a:lnTo>
                    <a:pt x="201" y="839"/>
                  </a:lnTo>
                  <a:lnTo>
                    <a:pt x="204" y="866"/>
                  </a:lnTo>
                  <a:lnTo>
                    <a:pt x="206" y="891"/>
                  </a:lnTo>
                  <a:lnTo>
                    <a:pt x="208" y="941"/>
                  </a:lnTo>
                  <a:lnTo>
                    <a:pt x="201" y="1047"/>
                  </a:lnTo>
                  <a:lnTo>
                    <a:pt x="630" y="1047"/>
                  </a:lnTo>
                </a:path>
              </a:pathLst>
            </a:custGeom>
            <a:solidFill>
              <a:srgbClr val="919191"/>
            </a:solidFill>
            <a:ln w="12700" cap="rnd">
              <a:solidFill>
                <a:srgbClr val="000000"/>
              </a:solidFill>
              <a:round/>
              <a:headEnd/>
              <a:tailEnd/>
            </a:ln>
          </p:spPr>
          <p:txBody>
            <a:bodyPr/>
            <a:lstStyle/>
            <a:p>
              <a:endParaRPr lang="en-US"/>
            </a:p>
          </p:txBody>
        </p:sp>
        <p:sp>
          <p:nvSpPr>
            <p:cNvPr id="161801" name="Freeform 14">
              <a:extLst>
                <a:ext uri="{FF2B5EF4-FFF2-40B4-BE49-F238E27FC236}">
                  <a16:creationId xmlns:a16="http://schemas.microsoft.com/office/drawing/2014/main" id="{49E771F5-BB55-70FF-4B46-586B9D24E2C5}"/>
                </a:ext>
              </a:extLst>
            </p:cNvPr>
            <p:cNvSpPr>
              <a:spLocks/>
            </p:cNvSpPr>
            <p:nvPr/>
          </p:nvSpPr>
          <p:spPr bwMode="auto">
            <a:xfrm>
              <a:off x="2194" y="1079"/>
              <a:ext cx="174" cy="282"/>
            </a:xfrm>
            <a:custGeom>
              <a:avLst/>
              <a:gdLst>
                <a:gd name="T0" fmla="*/ 0 w 460"/>
                <a:gd name="T1" fmla="*/ 0 h 657"/>
                <a:gd name="T2" fmla="*/ 0 w 460"/>
                <a:gd name="T3" fmla="*/ 0 h 657"/>
                <a:gd name="T4" fmla="*/ 0 w 460"/>
                <a:gd name="T5" fmla="*/ 0 h 657"/>
                <a:gd name="T6" fmla="*/ 0 w 460"/>
                <a:gd name="T7" fmla="*/ 0 h 657"/>
                <a:gd name="T8" fmla="*/ 0 w 460"/>
                <a:gd name="T9" fmla="*/ 0 h 657"/>
                <a:gd name="T10" fmla="*/ 0 w 460"/>
                <a:gd name="T11" fmla="*/ 0 h 657"/>
                <a:gd name="T12" fmla="*/ 0 w 460"/>
                <a:gd name="T13" fmla="*/ 0 h 657"/>
                <a:gd name="T14" fmla="*/ 0 w 460"/>
                <a:gd name="T15" fmla="*/ 0 h 657"/>
                <a:gd name="T16" fmla="*/ 0 w 460"/>
                <a:gd name="T17" fmla="*/ 0 h 657"/>
                <a:gd name="T18" fmla="*/ 0 w 460"/>
                <a:gd name="T19" fmla="*/ 0 h 657"/>
                <a:gd name="T20" fmla="*/ 0 w 460"/>
                <a:gd name="T21" fmla="*/ 0 h 657"/>
                <a:gd name="T22" fmla="*/ 0 w 460"/>
                <a:gd name="T23" fmla="*/ 0 h 657"/>
                <a:gd name="T24" fmla="*/ 0 w 460"/>
                <a:gd name="T25" fmla="*/ 0 h 657"/>
                <a:gd name="T26" fmla="*/ 0 w 460"/>
                <a:gd name="T27" fmla="*/ 0 h 657"/>
                <a:gd name="T28" fmla="*/ 0 w 460"/>
                <a:gd name="T29" fmla="*/ 0 h 657"/>
                <a:gd name="T30" fmla="*/ 0 w 460"/>
                <a:gd name="T31" fmla="*/ 0 h 657"/>
                <a:gd name="T32" fmla="*/ 0 w 460"/>
                <a:gd name="T33" fmla="*/ 0 h 657"/>
                <a:gd name="T34" fmla="*/ 0 w 460"/>
                <a:gd name="T35" fmla="*/ 0 h 657"/>
                <a:gd name="T36" fmla="*/ 0 w 460"/>
                <a:gd name="T37" fmla="*/ 0 h 657"/>
                <a:gd name="T38" fmla="*/ 0 w 460"/>
                <a:gd name="T39" fmla="*/ 0 h 657"/>
                <a:gd name="T40" fmla="*/ 0 w 460"/>
                <a:gd name="T41" fmla="*/ 0 h 657"/>
                <a:gd name="T42" fmla="*/ 0 w 460"/>
                <a:gd name="T43" fmla="*/ 0 h 657"/>
                <a:gd name="T44" fmla="*/ 0 w 460"/>
                <a:gd name="T45" fmla="*/ 0 h 657"/>
                <a:gd name="T46" fmla="*/ 0 w 460"/>
                <a:gd name="T47" fmla="*/ 0 h 657"/>
                <a:gd name="T48" fmla="*/ 0 w 460"/>
                <a:gd name="T49" fmla="*/ 0 h 657"/>
                <a:gd name="T50" fmla="*/ 0 w 460"/>
                <a:gd name="T51" fmla="*/ 0 h 657"/>
                <a:gd name="T52" fmla="*/ 0 w 460"/>
                <a:gd name="T53" fmla="*/ 0 h 657"/>
                <a:gd name="T54" fmla="*/ 0 w 460"/>
                <a:gd name="T55" fmla="*/ 0 h 657"/>
                <a:gd name="T56" fmla="*/ 0 w 460"/>
                <a:gd name="T57" fmla="*/ 0 h 657"/>
                <a:gd name="T58" fmla="*/ 0 w 460"/>
                <a:gd name="T59" fmla="*/ 0 h 657"/>
                <a:gd name="T60" fmla="*/ 0 w 460"/>
                <a:gd name="T61" fmla="*/ 0 h 657"/>
                <a:gd name="T62" fmla="*/ 0 w 460"/>
                <a:gd name="T63" fmla="*/ 0 h 657"/>
                <a:gd name="T64" fmla="*/ 0 w 460"/>
                <a:gd name="T65" fmla="*/ 0 h 657"/>
                <a:gd name="T66" fmla="*/ 0 w 460"/>
                <a:gd name="T67" fmla="*/ 0 h 657"/>
                <a:gd name="T68" fmla="*/ 0 w 460"/>
                <a:gd name="T69" fmla="*/ 0 h 657"/>
                <a:gd name="T70" fmla="*/ 0 w 460"/>
                <a:gd name="T71" fmla="*/ 0 h 657"/>
                <a:gd name="T72" fmla="*/ 0 w 460"/>
                <a:gd name="T73" fmla="*/ 0 h 657"/>
                <a:gd name="T74" fmla="*/ 0 w 460"/>
                <a:gd name="T75" fmla="*/ 0 h 657"/>
                <a:gd name="T76" fmla="*/ 0 w 460"/>
                <a:gd name="T77" fmla="*/ 0 h 657"/>
                <a:gd name="T78" fmla="*/ 0 w 460"/>
                <a:gd name="T79" fmla="*/ 0 h 657"/>
                <a:gd name="T80" fmla="*/ 0 w 460"/>
                <a:gd name="T81" fmla="*/ 0 h 657"/>
                <a:gd name="T82" fmla="*/ 0 w 460"/>
                <a:gd name="T83" fmla="*/ 0 h 657"/>
                <a:gd name="T84" fmla="*/ 0 w 460"/>
                <a:gd name="T85" fmla="*/ 0 h 657"/>
                <a:gd name="T86" fmla="*/ 0 w 460"/>
                <a:gd name="T87" fmla="*/ 0 h 657"/>
                <a:gd name="T88" fmla="*/ 0 w 460"/>
                <a:gd name="T89" fmla="*/ 0 h 657"/>
                <a:gd name="T90" fmla="*/ 0 w 460"/>
                <a:gd name="T91" fmla="*/ 0 h 657"/>
                <a:gd name="T92" fmla="*/ 0 w 460"/>
                <a:gd name="T93" fmla="*/ 0 h 657"/>
                <a:gd name="T94" fmla="*/ 0 w 460"/>
                <a:gd name="T95" fmla="*/ 0 h 657"/>
                <a:gd name="T96" fmla="*/ 0 w 460"/>
                <a:gd name="T97" fmla="*/ 0 h 657"/>
                <a:gd name="T98" fmla="*/ 0 w 460"/>
                <a:gd name="T99" fmla="*/ 0 h 657"/>
                <a:gd name="T100" fmla="*/ 0 w 460"/>
                <a:gd name="T101" fmla="*/ 0 h 657"/>
                <a:gd name="T102" fmla="*/ 0 w 460"/>
                <a:gd name="T103" fmla="*/ 0 h 657"/>
                <a:gd name="T104" fmla="*/ 0 w 460"/>
                <a:gd name="T105" fmla="*/ 0 h 657"/>
                <a:gd name="T106" fmla="*/ 0 w 460"/>
                <a:gd name="T107" fmla="*/ 0 h 657"/>
                <a:gd name="T108" fmla="*/ 0 w 460"/>
                <a:gd name="T109" fmla="*/ 0 h 657"/>
                <a:gd name="T110" fmla="*/ 0 w 460"/>
                <a:gd name="T111" fmla="*/ 0 h 657"/>
                <a:gd name="T112" fmla="*/ 0 w 460"/>
                <a:gd name="T113" fmla="*/ 0 h 657"/>
                <a:gd name="T114" fmla="*/ 0 w 460"/>
                <a:gd name="T115" fmla="*/ 0 h 657"/>
                <a:gd name="T116" fmla="*/ 0 w 460"/>
                <a:gd name="T117" fmla="*/ 0 h 657"/>
                <a:gd name="T118" fmla="*/ 0 w 460"/>
                <a:gd name="T119" fmla="*/ 0 h 657"/>
                <a:gd name="T120" fmla="*/ 0 w 460"/>
                <a:gd name="T121" fmla="*/ 0 h 657"/>
                <a:gd name="T122" fmla="*/ 0 w 460"/>
                <a:gd name="T123" fmla="*/ 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0"/>
                <a:gd name="T187" fmla="*/ 0 h 657"/>
                <a:gd name="T188" fmla="*/ 460 w 460"/>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0" h="657">
                  <a:moveTo>
                    <a:pt x="415" y="654"/>
                  </a:moveTo>
                  <a:lnTo>
                    <a:pt x="425" y="656"/>
                  </a:lnTo>
                  <a:lnTo>
                    <a:pt x="459" y="569"/>
                  </a:lnTo>
                  <a:lnTo>
                    <a:pt x="449" y="565"/>
                  </a:lnTo>
                  <a:lnTo>
                    <a:pt x="442" y="563"/>
                  </a:lnTo>
                  <a:lnTo>
                    <a:pt x="434" y="560"/>
                  </a:lnTo>
                  <a:lnTo>
                    <a:pt x="425" y="557"/>
                  </a:lnTo>
                  <a:lnTo>
                    <a:pt x="416" y="553"/>
                  </a:lnTo>
                  <a:lnTo>
                    <a:pt x="408" y="550"/>
                  </a:lnTo>
                  <a:lnTo>
                    <a:pt x="401" y="546"/>
                  </a:lnTo>
                  <a:lnTo>
                    <a:pt x="392" y="542"/>
                  </a:lnTo>
                  <a:lnTo>
                    <a:pt x="384" y="539"/>
                  </a:lnTo>
                  <a:lnTo>
                    <a:pt x="376" y="534"/>
                  </a:lnTo>
                  <a:lnTo>
                    <a:pt x="368" y="531"/>
                  </a:lnTo>
                  <a:lnTo>
                    <a:pt x="360" y="525"/>
                  </a:lnTo>
                  <a:lnTo>
                    <a:pt x="353" y="521"/>
                  </a:lnTo>
                  <a:lnTo>
                    <a:pt x="346" y="517"/>
                  </a:lnTo>
                  <a:lnTo>
                    <a:pt x="341" y="513"/>
                  </a:lnTo>
                  <a:lnTo>
                    <a:pt x="333" y="508"/>
                  </a:lnTo>
                  <a:lnTo>
                    <a:pt x="326" y="503"/>
                  </a:lnTo>
                  <a:lnTo>
                    <a:pt x="319" y="498"/>
                  </a:lnTo>
                  <a:lnTo>
                    <a:pt x="312" y="493"/>
                  </a:lnTo>
                  <a:lnTo>
                    <a:pt x="307" y="490"/>
                  </a:lnTo>
                  <a:lnTo>
                    <a:pt x="301" y="485"/>
                  </a:lnTo>
                  <a:lnTo>
                    <a:pt x="293" y="479"/>
                  </a:lnTo>
                  <a:lnTo>
                    <a:pt x="286" y="472"/>
                  </a:lnTo>
                  <a:lnTo>
                    <a:pt x="276" y="464"/>
                  </a:lnTo>
                  <a:lnTo>
                    <a:pt x="268" y="456"/>
                  </a:lnTo>
                  <a:lnTo>
                    <a:pt x="259" y="447"/>
                  </a:lnTo>
                  <a:lnTo>
                    <a:pt x="250" y="439"/>
                  </a:lnTo>
                  <a:lnTo>
                    <a:pt x="242" y="429"/>
                  </a:lnTo>
                  <a:lnTo>
                    <a:pt x="235" y="421"/>
                  </a:lnTo>
                  <a:lnTo>
                    <a:pt x="228" y="412"/>
                  </a:lnTo>
                  <a:lnTo>
                    <a:pt x="220" y="402"/>
                  </a:lnTo>
                  <a:lnTo>
                    <a:pt x="212" y="392"/>
                  </a:lnTo>
                  <a:lnTo>
                    <a:pt x="205" y="380"/>
                  </a:lnTo>
                  <a:lnTo>
                    <a:pt x="198" y="370"/>
                  </a:lnTo>
                  <a:lnTo>
                    <a:pt x="190" y="358"/>
                  </a:lnTo>
                  <a:lnTo>
                    <a:pt x="183" y="346"/>
                  </a:lnTo>
                  <a:lnTo>
                    <a:pt x="177" y="334"/>
                  </a:lnTo>
                  <a:lnTo>
                    <a:pt x="171" y="322"/>
                  </a:lnTo>
                  <a:lnTo>
                    <a:pt x="166" y="311"/>
                  </a:lnTo>
                  <a:lnTo>
                    <a:pt x="162" y="301"/>
                  </a:lnTo>
                  <a:lnTo>
                    <a:pt x="157" y="289"/>
                  </a:lnTo>
                  <a:lnTo>
                    <a:pt x="153" y="278"/>
                  </a:lnTo>
                  <a:lnTo>
                    <a:pt x="149" y="267"/>
                  </a:lnTo>
                  <a:lnTo>
                    <a:pt x="145" y="254"/>
                  </a:lnTo>
                  <a:lnTo>
                    <a:pt x="141" y="243"/>
                  </a:lnTo>
                  <a:lnTo>
                    <a:pt x="138" y="230"/>
                  </a:lnTo>
                  <a:lnTo>
                    <a:pt x="134" y="217"/>
                  </a:lnTo>
                  <a:lnTo>
                    <a:pt x="132" y="204"/>
                  </a:lnTo>
                  <a:lnTo>
                    <a:pt x="129" y="190"/>
                  </a:lnTo>
                  <a:lnTo>
                    <a:pt x="127" y="176"/>
                  </a:lnTo>
                  <a:lnTo>
                    <a:pt x="126" y="164"/>
                  </a:lnTo>
                  <a:lnTo>
                    <a:pt x="125" y="150"/>
                  </a:lnTo>
                  <a:lnTo>
                    <a:pt x="124" y="135"/>
                  </a:lnTo>
                  <a:lnTo>
                    <a:pt x="124" y="123"/>
                  </a:lnTo>
                  <a:lnTo>
                    <a:pt x="124" y="107"/>
                  </a:lnTo>
                  <a:lnTo>
                    <a:pt x="157" y="107"/>
                  </a:lnTo>
                  <a:lnTo>
                    <a:pt x="82" y="0"/>
                  </a:lnTo>
                  <a:lnTo>
                    <a:pt x="0" y="107"/>
                  </a:lnTo>
                  <a:lnTo>
                    <a:pt x="31" y="107"/>
                  </a:lnTo>
                  <a:lnTo>
                    <a:pt x="31" y="124"/>
                  </a:lnTo>
                  <a:lnTo>
                    <a:pt x="31" y="140"/>
                  </a:lnTo>
                  <a:lnTo>
                    <a:pt x="33" y="156"/>
                  </a:lnTo>
                  <a:lnTo>
                    <a:pt x="34" y="170"/>
                  </a:lnTo>
                  <a:lnTo>
                    <a:pt x="35" y="183"/>
                  </a:lnTo>
                  <a:lnTo>
                    <a:pt x="37" y="197"/>
                  </a:lnTo>
                  <a:lnTo>
                    <a:pt x="39" y="211"/>
                  </a:lnTo>
                  <a:lnTo>
                    <a:pt x="41" y="223"/>
                  </a:lnTo>
                  <a:lnTo>
                    <a:pt x="43" y="235"/>
                  </a:lnTo>
                  <a:lnTo>
                    <a:pt x="46" y="248"/>
                  </a:lnTo>
                  <a:lnTo>
                    <a:pt x="50" y="265"/>
                  </a:lnTo>
                  <a:lnTo>
                    <a:pt x="54" y="277"/>
                  </a:lnTo>
                  <a:lnTo>
                    <a:pt x="58" y="290"/>
                  </a:lnTo>
                  <a:lnTo>
                    <a:pt x="62" y="302"/>
                  </a:lnTo>
                  <a:lnTo>
                    <a:pt x="67" y="316"/>
                  </a:lnTo>
                  <a:lnTo>
                    <a:pt x="72" y="329"/>
                  </a:lnTo>
                  <a:lnTo>
                    <a:pt x="77" y="341"/>
                  </a:lnTo>
                  <a:lnTo>
                    <a:pt x="82" y="353"/>
                  </a:lnTo>
                  <a:lnTo>
                    <a:pt x="89" y="367"/>
                  </a:lnTo>
                  <a:lnTo>
                    <a:pt x="95" y="379"/>
                  </a:lnTo>
                  <a:lnTo>
                    <a:pt x="101" y="391"/>
                  </a:lnTo>
                  <a:lnTo>
                    <a:pt x="108" y="402"/>
                  </a:lnTo>
                  <a:lnTo>
                    <a:pt x="114" y="413"/>
                  </a:lnTo>
                  <a:lnTo>
                    <a:pt x="121" y="424"/>
                  </a:lnTo>
                  <a:lnTo>
                    <a:pt x="128" y="434"/>
                  </a:lnTo>
                  <a:lnTo>
                    <a:pt x="136" y="446"/>
                  </a:lnTo>
                  <a:lnTo>
                    <a:pt x="144" y="458"/>
                  </a:lnTo>
                  <a:lnTo>
                    <a:pt x="152" y="468"/>
                  </a:lnTo>
                  <a:lnTo>
                    <a:pt x="161" y="478"/>
                  </a:lnTo>
                  <a:lnTo>
                    <a:pt x="169" y="488"/>
                  </a:lnTo>
                  <a:lnTo>
                    <a:pt x="177" y="497"/>
                  </a:lnTo>
                  <a:lnTo>
                    <a:pt x="184" y="505"/>
                  </a:lnTo>
                  <a:lnTo>
                    <a:pt x="194" y="515"/>
                  </a:lnTo>
                  <a:lnTo>
                    <a:pt x="204" y="524"/>
                  </a:lnTo>
                  <a:lnTo>
                    <a:pt x="212" y="532"/>
                  </a:lnTo>
                  <a:lnTo>
                    <a:pt x="222" y="541"/>
                  </a:lnTo>
                  <a:lnTo>
                    <a:pt x="231" y="549"/>
                  </a:lnTo>
                  <a:lnTo>
                    <a:pt x="242" y="557"/>
                  </a:lnTo>
                  <a:lnTo>
                    <a:pt x="252" y="565"/>
                  </a:lnTo>
                  <a:lnTo>
                    <a:pt x="261" y="573"/>
                  </a:lnTo>
                  <a:lnTo>
                    <a:pt x="272" y="581"/>
                  </a:lnTo>
                  <a:lnTo>
                    <a:pt x="281" y="587"/>
                  </a:lnTo>
                  <a:lnTo>
                    <a:pt x="290" y="594"/>
                  </a:lnTo>
                  <a:lnTo>
                    <a:pt x="297" y="598"/>
                  </a:lnTo>
                  <a:lnTo>
                    <a:pt x="303" y="602"/>
                  </a:lnTo>
                  <a:lnTo>
                    <a:pt x="308" y="606"/>
                  </a:lnTo>
                  <a:lnTo>
                    <a:pt x="313" y="608"/>
                  </a:lnTo>
                  <a:lnTo>
                    <a:pt x="319" y="611"/>
                  </a:lnTo>
                  <a:lnTo>
                    <a:pt x="326" y="614"/>
                  </a:lnTo>
                  <a:lnTo>
                    <a:pt x="333" y="618"/>
                  </a:lnTo>
                  <a:lnTo>
                    <a:pt x="339" y="621"/>
                  </a:lnTo>
                  <a:lnTo>
                    <a:pt x="344" y="624"/>
                  </a:lnTo>
                  <a:lnTo>
                    <a:pt x="350" y="627"/>
                  </a:lnTo>
                  <a:lnTo>
                    <a:pt x="357" y="631"/>
                  </a:lnTo>
                  <a:lnTo>
                    <a:pt x="364" y="633"/>
                  </a:lnTo>
                  <a:lnTo>
                    <a:pt x="371" y="637"/>
                  </a:lnTo>
                  <a:lnTo>
                    <a:pt x="378" y="640"/>
                  </a:lnTo>
                  <a:lnTo>
                    <a:pt x="383" y="643"/>
                  </a:lnTo>
                  <a:lnTo>
                    <a:pt x="390" y="645"/>
                  </a:lnTo>
                  <a:lnTo>
                    <a:pt x="397" y="648"/>
                  </a:lnTo>
                  <a:lnTo>
                    <a:pt x="404" y="650"/>
                  </a:lnTo>
                  <a:lnTo>
                    <a:pt x="409" y="652"/>
                  </a:lnTo>
                  <a:lnTo>
                    <a:pt x="415" y="654"/>
                  </a:lnTo>
                </a:path>
              </a:pathLst>
            </a:custGeom>
            <a:solidFill>
              <a:srgbClr val="FF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61802" name="Freeform 15">
              <a:extLst>
                <a:ext uri="{FF2B5EF4-FFF2-40B4-BE49-F238E27FC236}">
                  <a16:creationId xmlns:a16="http://schemas.microsoft.com/office/drawing/2014/main" id="{4C07C463-13D9-6870-FEA7-0108E2AE5548}"/>
                </a:ext>
              </a:extLst>
            </p:cNvPr>
            <p:cNvSpPr>
              <a:spLocks/>
            </p:cNvSpPr>
            <p:nvPr/>
          </p:nvSpPr>
          <p:spPr bwMode="auto">
            <a:xfrm>
              <a:off x="2477" y="897"/>
              <a:ext cx="175" cy="282"/>
            </a:xfrm>
            <a:custGeom>
              <a:avLst/>
              <a:gdLst>
                <a:gd name="T0" fmla="*/ 0 w 460"/>
                <a:gd name="T1" fmla="*/ 0 h 657"/>
                <a:gd name="T2" fmla="*/ 0 w 460"/>
                <a:gd name="T3" fmla="*/ 0 h 657"/>
                <a:gd name="T4" fmla="*/ 0 w 460"/>
                <a:gd name="T5" fmla="*/ 0 h 657"/>
                <a:gd name="T6" fmla="*/ 0 w 460"/>
                <a:gd name="T7" fmla="*/ 0 h 657"/>
                <a:gd name="T8" fmla="*/ 0 w 460"/>
                <a:gd name="T9" fmla="*/ 0 h 657"/>
                <a:gd name="T10" fmla="*/ 0 w 460"/>
                <a:gd name="T11" fmla="*/ 0 h 657"/>
                <a:gd name="T12" fmla="*/ 0 w 460"/>
                <a:gd name="T13" fmla="*/ 0 h 657"/>
                <a:gd name="T14" fmla="*/ 0 w 460"/>
                <a:gd name="T15" fmla="*/ 0 h 657"/>
                <a:gd name="T16" fmla="*/ 0 w 460"/>
                <a:gd name="T17" fmla="*/ 0 h 657"/>
                <a:gd name="T18" fmla="*/ 0 w 460"/>
                <a:gd name="T19" fmla="*/ 0 h 657"/>
                <a:gd name="T20" fmla="*/ 0 w 460"/>
                <a:gd name="T21" fmla="*/ 0 h 657"/>
                <a:gd name="T22" fmla="*/ 0 w 460"/>
                <a:gd name="T23" fmla="*/ 0 h 657"/>
                <a:gd name="T24" fmla="*/ 0 w 460"/>
                <a:gd name="T25" fmla="*/ 0 h 657"/>
                <a:gd name="T26" fmla="*/ 0 w 460"/>
                <a:gd name="T27" fmla="*/ 0 h 657"/>
                <a:gd name="T28" fmla="*/ 0 w 460"/>
                <a:gd name="T29" fmla="*/ 0 h 657"/>
                <a:gd name="T30" fmla="*/ 0 w 460"/>
                <a:gd name="T31" fmla="*/ 0 h 657"/>
                <a:gd name="T32" fmla="*/ 0 w 460"/>
                <a:gd name="T33" fmla="*/ 0 h 657"/>
                <a:gd name="T34" fmla="*/ 0 w 460"/>
                <a:gd name="T35" fmla="*/ 0 h 657"/>
                <a:gd name="T36" fmla="*/ 0 w 460"/>
                <a:gd name="T37" fmla="*/ 0 h 657"/>
                <a:gd name="T38" fmla="*/ 0 w 460"/>
                <a:gd name="T39" fmla="*/ 0 h 657"/>
                <a:gd name="T40" fmla="*/ 0 w 460"/>
                <a:gd name="T41" fmla="*/ 0 h 657"/>
                <a:gd name="T42" fmla="*/ 0 w 460"/>
                <a:gd name="T43" fmla="*/ 0 h 657"/>
                <a:gd name="T44" fmla="*/ 0 w 460"/>
                <a:gd name="T45" fmla="*/ 0 h 657"/>
                <a:gd name="T46" fmla="*/ 0 w 460"/>
                <a:gd name="T47" fmla="*/ 0 h 657"/>
                <a:gd name="T48" fmla="*/ 0 w 460"/>
                <a:gd name="T49" fmla="*/ 0 h 657"/>
                <a:gd name="T50" fmla="*/ 0 w 460"/>
                <a:gd name="T51" fmla="*/ 0 h 657"/>
                <a:gd name="T52" fmla="*/ 0 w 460"/>
                <a:gd name="T53" fmla="*/ 0 h 657"/>
                <a:gd name="T54" fmla="*/ 0 w 460"/>
                <a:gd name="T55" fmla="*/ 0 h 657"/>
                <a:gd name="T56" fmla="*/ 0 w 460"/>
                <a:gd name="T57" fmla="*/ 0 h 657"/>
                <a:gd name="T58" fmla="*/ 0 w 460"/>
                <a:gd name="T59" fmla="*/ 0 h 657"/>
                <a:gd name="T60" fmla="*/ 0 w 460"/>
                <a:gd name="T61" fmla="*/ 0 h 657"/>
                <a:gd name="T62" fmla="*/ 0 w 460"/>
                <a:gd name="T63" fmla="*/ 0 h 657"/>
                <a:gd name="T64" fmla="*/ 0 w 460"/>
                <a:gd name="T65" fmla="*/ 0 h 657"/>
                <a:gd name="T66" fmla="*/ 0 w 460"/>
                <a:gd name="T67" fmla="*/ 0 h 657"/>
                <a:gd name="T68" fmla="*/ 0 w 460"/>
                <a:gd name="T69" fmla="*/ 0 h 657"/>
                <a:gd name="T70" fmla="*/ 0 w 460"/>
                <a:gd name="T71" fmla="*/ 0 h 657"/>
                <a:gd name="T72" fmla="*/ 0 w 460"/>
                <a:gd name="T73" fmla="*/ 0 h 657"/>
                <a:gd name="T74" fmla="*/ 0 w 460"/>
                <a:gd name="T75" fmla="*/ 0 h 657"/>
                <a:gd name="T76" fmla="*/ 0 w 460"/>
                <a:gd name="T77" fmla="*/ 0 h 657"/>
                <a:gd name="T78" fmla="*/ 0 w 460"/>
                <a:gd name="T79" fmla="*/ 0 h 657"/>
                <a:gd name="T80" fmla="*/ 0 w 460"/>
                <a:gd name="T81" fmla="*/ 0 h 657"/>
                <a:gd name="T82" fmla="*/ 0 w 460"/>
                <a:gd name="T83" fmla="*/ 0 h 657"/>
                <a:gd name="T84" fmla="*/ 0 w 460"/>
                <a:gd name="T85" fmla="*/ 0 h 657"/>
                <a:gd name="T86" fmla="*/ 0 w 460"/>
                <a:gd name="T87" fmla="*/ 0 h 657"/>
                <a:gd name="T88" fmla="*/ 0 w 460"/>
                <a:gd name="T89" fmla="*/ 0 h 657"/>
                <a:gd name="T90" fmla="*/ 0 w 460"/>
                <a:gd name="T91" fmla="*/ 0 h 657"/>
                <a:gd name="T92" fmla="*/ 0 w 460"/>
                <a:gd name="T93" fmla="*/ 0 h 657"/>
                <a:gd name="T94" fmla="*/ 0 w 460"/>
                <a:gd name="T95" fmla="*/ 0 h 657"/>
                <a:gd name="T96" fmla="*/ 0 w 460"/>
                <a:gd name="T97" fmla="*/ 0 h 657"/>
                <a:gd name="T98" fmla="*/ 0 w 460"/>
                <a:gd name="T99" fmla="*/ 0 h 657"/>
                <a:gd name="T100" fmla="*/ 0 w 460"/>
                <a:gd name="T101" fmla="*/ 0 h 657"/>
                <a:gd name="T102" fmla="*/ 0 w 460"/>
                <a:gd name="T103" fmla="*/ 0 h 657"/>
                <a:gd name="T104" fmla="*/ 0 w 460"/>
                <a:gd name="T105" fmla="*/ 0 h 657"/>
                <a:gd name="T106" fmla="*/ 0 w 460"/>
                <a:gd name="T107" fmla="*/ 0 h 657"/>
                <a:gd name="T108" fmla="*/ 0 w 460"/>
                <a:gd name="T109" fmla="*/ 0 h 657"/>
                <a:gd name="T110" fmla="*/ 0 w 460"/>
                <a:gd name="T111" fmla="*/ 0 h 657"/>
                <a:gd name="T112" fmla="*/ 0 w 460"/>
                <a:gd name="T113" fmla="*/ 0 h 657"/>
                <a:gd name="T114" fmla="*/ 0 w 460"/>
                <a:gd name="T115" fmla="*/ 0 h 657"/>
                <a:gd name="T116" fmla="*/ 0 w 460"/>
                <a:gd name="T117" fmla="*/ 0 h 657"/>
                <a:gd name="T118" fmla="*/ 0 w 460"/>
                <a:gd name="T119" fmla="*/ 0 h 657"/>
                <a:gd name="T120" fmla="*/ 0 w 460"/>
                <a:gd name="T121" fmla="*/ 0 h 657"/>
                <a:gd name="T122" fmla="*/ 0 w 460"/>
                <a:gd name="T123" fmla="*/ 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0"/>
                <a:gd name="T187" fmla="*/ 0 h 657"/>
                <a:gd name="T188" fmla="*/ 460 w 460"/>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0" h="657">
                  <a:moveTo>
                    <a:pt x="44" y="2"/>
                  </a:moveTo>
                  <a:lnTo>
                    <a:pt x="34" y="0"/>
                  </a:lnTo>
                  <a:lnTo>
                    <a:pt x="0" y="87"/>
                  </a:lnTo>
                  <a:lnTo>
                    <a:pt x="10" y="91"/>
                  </a:lnTo>
                  <a:lnTo>
                    <a:pt x="17" y="94"/>
                  </a:lnTo>
                  <a:lnTo>
                    <a:pt x="24" y="96"/>
                  </a:lnTo>
                  <a:lnTo>
                    <a:pt x="34" y="100"/>
                  </a:lnTo>
                  <a:lnTo>
                    <a:pt x="43" y="103"/>
                  </a:lnTo>
                  <a:lnTo>
                    <a:pt x="51" y="107"/>
                  </a:lnTo>
                  <a:lnTo>
                    <a:pt x="58" y="110"/>
                  </a:lnTo>
                  <a:lnTo>
                    <a:pt x="67" y="114"/>
                  </a:lnTo>
                  <a:lnTo>
                    <a:pt x="74" y="117"/>
                  </a:lnTo>
                  <a:lnTo>
                    <a:pt x="83" y="122"/>
                  </a:lnTo>
                  <a:lnTo>
                    <a:pt x="91" y="126"/>
                  </a:lnTo>
                  <a:lnTo>
                    <a:pt x="99" y="131"/>
                  </a:lnTo>
                  <a:lnTo>
                    <a:pt x="106" y="136"/>
                  </a:lnTo>
                  <a:lnTo>
                    <a:pt x="113" y="140"/>
                  </a:lnTo>
                  <a:lnTo>
                    <a:pt x="118" y="144"/>
                  </a:lnTo>
                  <a:lnTo>
                    <a:pt x="126" y="148"/>
                  </a:lnTo>
                  <a:lnTo>
                    <a:pt x="133" y="153"/>
                  </a:lnTo>
                  <a:lnTo>
                    <a:pt x="140" y="158"/>
                  </a:lnTo>
                  <a:lnTo>
                    <a:pt x="147" y="164"/>
                  </a:lnTo>
                  <a:lnTo>
                    <a:pt x="152" y="167"/>
                  </a:lnTo>
                  <a:lnTo>
                    <a:pt x="158" y="171"/>
                  </a:lnTo>
                  <a:lnTo>
                    <a:pt x="166" y="178"/>
                  </a:lnTo>
                  <a:lnTo>
                    <a:pt x="173" y="185"/>
                  </a:lnTo>
                  <a:lnTo>
                    <a:pt x="183" y="193"/>
                  </a:lnTo>
                  <a:lnTo>
                    <a:pt x="191" y="200"/>
                  </a:lnTo>
                  <a:lnTo>
                    <a:pt x="200" y="209"/>
                  </a:lnTo>
                  <a:lnTo>
                    <a:pt x="209" y="218"/>
                  </a:lnTo>
                  <a:lnTo>
                    <a:pt x="217" y="228"/>
                  </a:lnTo>
                  <a:lnTo>
                    <a:pt x="224" y="236"/>
                  </a:lnTo>
                  <a:lnTo>
                    <a:pt x="231" y="245"/>
                  </a:lnTo>
                  <a:lnTo>
                    <a:pt x="238" y="254"/>
                  </a:lnTo>
                  <a:lnTo>
                    <a:pt x="246" y="265"/>
                  </a:lnTo>
                  <a:lnTo>
                    <a:pt x="254" y="276"/>
                  </a:lnTo>
                  <a:lnTo>
                    <a:pt x="261" y="286"/>
                  </a:lnTo>
                  <a:lnTo>
                    <a:pt x="269" y="298"/>
                  </a:lnTo>
                  <a:lnTo>
                    <a:pt x="276" y="311"/>
                  </a:lnTo>
                  <a:lnTo>
                    <a:pt x="282" y="323"/>
                  </a:lnTo>
                  <a:lnTo>
                    <a:pt x="287" y="334"/>
                  </a:lnTo>
                  <a:lnTo>
                    <a:pt x="292" y="345"/>
                  </a:lnTo>
                  <a:lnTo>
                    <a:pt x="297" y="355"/>
                  </a:lnTo>
                  <a:lnTo>
                    <a:pt x="302" y="367"/>
                  </a:lnTo>
                  <a:lnTo>
                    <a:pt x="306" y="379"/>
                  </a:lnTo>
                  <a:lnTo>
                    <a:pt x="310" y="390"/>
                  </a:lnTo>
                  <a:lnTo>
                    <a:pt x="314" y="402"/>
                  </a:lnTo>
                  <a:lnTo>
                    <a:pt x="318" y="413"/>
                  </a:lnTo>
                  <a:lnTo>
                    <a:pt x="321" y="426"/>
                  </a:lnTo>
                  <a:lnTo>
                    <a:pt x="324" y="439"/>
                  </a:lnTo>
                  <a:lnTo>
                    <a:pt x="327" y="453"/>
                  </a:lnTo>
                  <a:lnTo>
                    <a:pt x="329" y="466"/>
                  </a:lnTo>
                  <a:lnTo>
                    <a:pt x="332" y="480"/>
                  </a:lnTo>
                  <a:lnTo>
                    <a:pt x="333" y="493"/>
                  </a:lnTo>
                  <a:lnTo>
                    <a:pt x="334" y="506"/>
                  </a:lnTo>
                  <a:lnTo>
                    <a:pt x="335" y="521"/>
                  </a:lnTo>
                  <a:lnTo>
                    <a:pt x="335" y="534"/>
                  </a:lnTo>
                  <a:lnTo>
                    <a:pt x="335" y="549"/>
                  </a:lnTo>
                  <a:lnTo>
                    <a:pt x="302" y="549"/>
                  </a:lnTo>
                  <a:lnTo>
                    <a:pt x="377" y="656"/>
                  </a:lnTo>
                  <a:lnTo>
                    <a:pt x="459" y="549"/>
                  </a:lnTo>
                  <a:lnTo>
                    <a:pt x="428" y="549"/>
                  </a:lnTo>
                  <a:lnTo>
                    <a:pt x="428" y="532"/>
                  </a:lnTo>
                  <a:lnTo>
                    <a:pt x="427" y="517"/>
                  </a:lnTo>
                  <a:lnTo>
                    <a:pt x="426" y="501"/>
                  </a:lnTo>
                  <a:lnTo>
                    <a:pt x="425" y="487"/>
                  </a:lnTo>
                  <a:lnTo>
                    <a:pt x="424" y="473"/>
                  </a:lnTo>
                  <a:lnTo>
                    <a:pt x="422" y="460"/>
                  </a:lnTo>
                  <a:lnTo>
                    <a:pt x="420" y="446"/>
                  </a:lnTo>
                  <a:lnTo>
                    <a:pt x="418" y="433"/>
                  </a:lnTo>
                  <a:lnTo>
                    <a:pt x="415" y="421"/>
                  </a:lnTo>
                  <a:lnTo>
                    <a:pt x="413" y="408"/>
                  </a:lnTo>
                  <a:lnTo>
                    <a:pt x="409" y="392"/>
                  </a:lnTo>
                  <a:lnTo>
                    <a:pt x="405" y="379"/>
                  </a:lnTo>
                  <a:lnTo>
                    <a:pt x="401" y="367"/>
                  </a:lnTo>
                  <a:lnTo>
                    <a:pt x="397" y="355"/>
                  </a:lnTo>
                  <a:lnTo>
                    <a:pt x="392" y="340"/>
                  </a:lnTo>
                  <a:lnTo>
                    <a:pt x="387" y="327"/>
                  </a:lnTo>
                  <a:lnTo>
                    <a:pt x="382" y="315"/>
                  </a:lnTo>
                  <a:lnTo>
                    <a:pt x="377" y="303"/>
                  </a:lnTo>
                  <a:lnTo>
                    <a:pt x="370" y="290"/>
                  </a:lnTo>
                  <a:lnTo>
                    <a:pt x="364" y="277"/>
                  </a:lnTo>
                  <a:lnTo>
                    <a:pt x="358" y="265"/>
                  </a:lnTo>
                  <a:lnTo>
                    <a:pt x="351" y="254"/>
                  </a:lnTo>
                  <a:lnTo>
                    <a:pt x="345" y="244"/>
                  </a:lnTo>
                  <a:lnTo>
                    <a:pt x="338" y="232"/>
                  </a:lnTo>
                  <a:lnTo>
                    <a:pt x="331" y="222"/>
                  </a:lnTo>
                  <a:lnTo>
                    <a:pt x="323" y="210"/>
                  </a:lnTo>
                  <a:lnTo>
                    <a:pt x="315" y="199"/>
                  </a:lnTo>
                  <a:lnTo>
                    <a:pt x="307" y="189"/>
                  </a:lnTo>
                  <a:lnTo>
                    <a:pt x="298" y="178"/>
                  </a:lnTo>
                  <a:lnTo>
                    <a:pt x="290" y="169"/>
                  </a:lnTo>
                  <a:lnTo>
                    <a:pt x="282" y="160"/>
                  </a:lnTo>
                  <a:lnTo>
                    <a:pt x="275" y="152"/>
                  </a:lnTo>
                  <a:lnTo>
                    <a:pt x="265" y="141"/>
                  </a:lnTo>
                  <a:lnTo>
                    <a:pt x="255" y="132"/>
                  </a:lnTo>
                  <a:lnTo>
                    <a:pt x="247" y="124"/>
                  </a:lnTo>
                  <a:lnTo>
                    <a:pt x="237" y="116"/>
                  </a:lnTo>
                  <a:lnTo>
                    <a:pt x="228" y="108"/>
                  </a:lnTo>
                  <a:lnTo>
                    <a:pt x="217" y="99"/>
                  </a:lnTo>
                  <a:lnTo>
                    <a:pt x="207" y="91"/>
                  </a:lnTo>
                  <a:lnTo>
                    <a:pt x="197" y="84"/>
                  </a:lnTo>
                  <a:lnTo>
                    <a:pt x="187" y="75"/>
                  </a:lnTo>
                  <a:lnTo>
                    <a:pt x="178" y="69"/>
                  </a:lnTo>
                  <a:lnTo>
                    <a:pt x="168" y="63"/>
                  </a:lnTo>
                  <a:lnTo>
                    <a:pt x="162" y="59"/>
                  </a:lnTo>
                  <a:lnTo>
                    <a:pt x="156" y="54"/>
                  </a:lnTo>
                  <a:lnTo>
                    <a:pt x="151" y="51"/>
                  </a:lnTo>
                  <a:lnTo>
                    <a:pt x="146" y="49"/>
                  </a:lnTo>
                  <a:lnTo>
                    <a:pt x="140" y="46"/>
                  </a:lnTo>
                  <a:lnTo>
                    <a:pt x="133" y="42"/>
                  </a:lnTo>
                  <a:lnTo>
                    <a:pt x="126" y="39"/>
                  </a:lnTo>
                  <a:lnTo>
                    <a:pt x="120" y="35"/>
                  </a:lnTo>
                  <a:lnTo>
                    <a:pt x="115" y="33"/>
                  </a:lnTo>
                  <a:lnTo>
                    <a:pt x="109" y="29"/>
                  </a:lnTo>
                  <a:lnTo>
                    <a:pt x="102" y="26"/>
                  </a:lnTo>
                  <a:lnTo>
                    <a:pt x="95" y="23"/>
                  </a:lnTo>
                  <a:lnTo>
                    <a:pt x="88" y="19"/>
                  </a:lnTo>
                  <a:lnTo>
                    <a:pt x="81" y="17"/>
                  </a:lnTo>
                  <a:lnTo>
                    <a:pt x="76" y="14"/>
                  </a:lnTo>
                  <a:lnTo>
                    <a:pt x="69" y="12"/>
                  </a:lnTo>
                  <a:lnTo>
                    <a:pt x="62" y="9"/>
                  </a:lnTo>
                  <a:lnTo>
                    <a:pt x="55" y="6"/>
                  </a:lnTo>
                  <a:lnTo>
                    <a:pt x="50" y="5"/>
                  </a:lnTo>
                  <a:lnTo>
                    <a:pt x="44" y="2"/>
                  </a:lnTo>
                </a:path>
              </a:pathLst>
            </a:custGeom>
            <a:solidFill>
              <a:srgbClr val="00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61803" name="Freeform 16">
              <a:extLst>
                <a:ext uri="{FF2B5EF4-FFF2-40B4-BE49-F238E27FC236}">
                  <a16:creationId xmlns:a16="http://schemas.microsoft.com/office/drawing/2014/main" id="{5FDD8ACC-8011-8193-F6AC-CDCD3C79E114}"/>
                </a:ext>
              </a:extLst>
            </p:cNvPr>
            <p:cNvSpPr>
              <a:spLocks/>
            </p:cNvSpPr>
            <p:nvPr/>
          </p:nvSpPr>
          <p:spPr bwMode="auto">
            <a:xfrm>
              <a:off x="2217" y="875"/>
              <a:ext cx="249" cy="193"/>
            </a:xfrm>
            <a:custGeom>
              <a:avLst/>
              <a:gdLst>
                <a:gd name="T0" fmla="*/ 0 w 655"/>
                <a:gd name="T1" fmla="*/ 0 h 450"/>
                <a:gd name="T2" fmla="*/ 0 w 655"/>
                <a:gd name="T3" fmla="*/ 0 h 450"/>
                <a:gd name="T4" fmla="*/ 0 w 655"/>
                <a:gd name="T5" fmla="*/ 0 h 450"/>
                <a:gd name="T6" fmla="*/ 0 w 655"/>
                <a:gd name="T7" fmla="*/ 0 h 450"/>
                <a:gd name="T8" fmla="*/ 0 w 655"/>
                <a:gd name="T9" fmla="*/ 0 h 450"/>
                <a:gd name="T10" fmla="*/ 0 w 655"/>
                <a:gd name="T11" fmla="*/ 0 h 450"/>
                <a:gd name="T12" fmla="*/ 0 w 655"/>
                <a:gd name="T13" fmla="*/ 0 h 450"/>
                <a:gd name="T14" fmla="*/ 0 w 655"/>
                <a:gd name="T15" fmla="*/ 0 h 450"/>
                <a:gd name="T16" fmla="*/ 0 w 655"/>
                <a:gd name="T17" fmla="*/ 0 h 450"/>
                <a:gd name="T18" fmla="*/ 0 w 655"/>
                <a:gd name="T19" fmla="*/ 0 h 450"/>
                <a:gd name="T20" fmla="*/ 0 w 655"/>
                <a:gd name="T21" fmla="*/ 0 h 450"/>
                <a:gd name="T22" fmla="*/ 0 w 655"/>
                <a:gd name="T23" fmla="*/ 0 h 450"/>
                <a:gd name="T24" fmla="*/ 0 w 655"/>
                <a:gd name="T25" fmla="*/ 0 h 450"/>
                <a:gd name="T26" fmla="*/ 0 w 655"/>
                <a:gd name="T27" fmla="*/ 0 h 450"/>
                <a:gd name="T28" fmla="*/ 0 w 655"/>
                <a:gd name="T29" fmla="*/ 0 h 450"/>
                <a:gd name="T30" fmla="*/ 0 w 655"/>
                <a:gd name="T31" fmla="*/ 0 h 450"/>
                <a:gd name="T32" fmla="*/ 0 w 655"/>
                <a:gd name="T33" fmla="*/ 0 h 450"/>
                <a:gd name="T34" fmla="*/ 0 w 655"/>
                <a:gd name="T35" fmla="*/ 0 h 450"/>
                <a:gd name="T36" fmla="*/ 0 w 655"/>
                <a:gd name="T37" fmla="*/ 0 h 450"/>
                <a:gd name="T38" fmla="*/ 0 w 655"/>
                <a:gd name="T39" fmla="*/ 0 h 450"/>
                <a:gd name="T40" fmla="*/ 0 w 655"/>
                <a:gd name="T41" fmla="*/ 0 h 450"/>
                <a:gd name="T42" fmla="*/ 0 w 655"/>
                <a:gd name="T43" fmla="*/ 0 h 450"/>
                <a:gd name="T44" fmla="*/ 0 w 655"/>
                <a:gd name="T45" fmla="*/ 0 h 450"/>
                <a:gd name="T46" fmla="*/ 0 w 655"/>
                <a:gd name="T47" fmla="*/ 0 h 450"/>
                <a:gd name="T48" fmla="*/ 0 w 655"/>
                <a:gd name="T49" fmla="*/ 0 h 450"/>
                <a:gd name="T50" fmla="*/ 0 w 655"/>
                <a:gd name="T51" fmla="*/ 0 h 450"/>
                <a:gd name="T52" fmla="*/ 0 w 655"/>
                <a:gd name="T53" fmla="*/ 0 h 450"/>
                <a:gd name="T54" fmla="*/ 0 w 655"/>
                <a:gd name="T55" fmla="*/ 0 h 450"/>
                <a:gd name="T56" fmla="*/ 0 w 655"/>
                <a:gd name="T57" fmla="*/ 0 h 450"/>
                <a:gd name="T58" fmla="*/ 0 w 655"/>
                <a:gd name="T59" fmla="*/ 0 h 450"/>
                <a:gd name="T60" fmla="*/ 0 w 655"/>
                <a:gd name="T61" fmla="*/ 0 h 450"/>
                <a:gd name="T62" fmla="*/ 0 w 655"/>
                <a:gd name="T63" fmla="*/ 0 h 450"/>
                <a:gd name="T64" fmla="*/ 0 w 655"/>
                <a:gd name="T65" fmla="*/ 0 h 450"/>
                <a:gd name="T66" fmla="*/ 0 w 655"/>
                <a:gd name="T67" fmla="*/ 0 h 450"/>
                <a:gd name="T68" fmla="*/ 0 w 655"/>
                <a:gd name="T69" fmla="*/ 0 h 450"/>
                <a:gd name="T70" fmla="*/ 0 w 655"/>
                <a:gd name="T71" fmla="*/ 0 h 450"/>
                <a:gd name="T72" fmla="*/ 0 w 655"/>
                <a:gd name="T73" fmla="*/ 0 h 450"/>
                <a:gd name="T74" fmla="*/ 0 w 655"/>
                <a:gd name="T75" fmla="*/ 0 h 450"/>
                <a:gd name="T76" fmla="*/ 0 w 655"/>
                <a:gd name="T77" fmla="*/ 0 h 450"/>
                <a:gd name="T78" fmla="*/ 0 w 655"/>
                <a:gd name="T79" fmla="*/ 0 h 450"/>
                <a:gd name="T80" fmla="*/ 0 w 655"/>
                <a:gd name="T81" fmla="*/ 0 h 450"/>
                <a:gd name="T82" fmla="*/ 0 w 655"/>
                <a:gd name="T83" fmla="*/ 0 h 450"/>
                <a:gd name="T84" fmla="*/ 0 w 655"/>
                <a:gd name="T85" fmla="*/ 0 h 450"/>
                <a:gd name="T86" fmla="*/ 0 w 655"/>
                <a:gd name="T87" fmla="*/ 0 h 450"/>
                <a:gd name="T88" fmla="*/ 0 w 655"/>
                <a:gd name="T89" fmla="*/ 0 h 450"/>
                <a:gd name="T90" fmla="*/ 0 w 655"/>
                <a:gd name="T91" fmla="*/ 0 h 450"/>
                <a:gd name="T92" fmla="*/ 0 w 655"/>
                <a:gd name="T93" fmla="*/ 0 h 450"/>
                <a:gd name="T94" fmla="*/ 0 w 655"/>
                <a:gd name="T95" fmla="*/ 0 h 450"/>
                <a:gd name="T96" fmla="*/ 0 w 655"/>
                <a:gd name="T97" fmla="*/ 0 h 450"/>
                <a:gd name="T98" fmla="*/ 0 w 655"/>
                <a:gd name="T99" fmla="*/ 0 h 450"/>
                <a:gd name="T100" fmla="*/ 0 w 655"/>
                <a:gd name="T101" fmla="*/ 0 h 450"/>
                <a:gd name="T102" fmla="*/ 0 w 655"/>
                <a:gd name="T103" fmla="*/ 0 h 450"/>
                <a:gd name="T104" fmla="*/ 0 w 655"/>
                <a:gd name="T105" fmla="*/ 0 h 450"/>
                <a:gd name="T106" fmla="*/ 0 w 655"/>
                <a:gd name="T107" fmla="*/ 0 h 450"/>
                <a:gd name="T108" fmla="*/ 0 w 655"/>
                <a:gd name="T109" fmla="*/ 0 h 450"/>
                <a:gd name="T110" fmla="*/ 0 w 655"/>
                <a:gd name="T111" fmla="*/ 0 h 450"/>
                <a:gd name="T112" fmla="*/ 0 w 655"/>
                <a:gd name="T113" fmla="*/ 0 h 450"/>
                <a:gd name="T114" fmla="*/ 0 w 655"/>
                <a:gd name="T115" fmla="*/ 0 h 450"/>
                <a:gd name="T116" fmla="*/ 0 w 655"/>
                <a:gd name="T117" fmla="*/ 0 h 450"/>
                <a:gd name="T118" fmla="*/ 0 w 655"/>
                <a:gd name="T119" fmla="*/ 0 h 450"/>
                <a:gd name="T120" fmla="*/ 0 w 655"/>
                <a:gd name="T121" fmla="*/ 0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5"/>
                <a:gd name="T184" fmla="*/ 0 h 450"/>
                <a:gd name="T185" fmla="*/ 655 w 655"/>
                <a:gd name="T186" fmla="*/ 450 h 4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5" h="450">
                  <a:moveTo>
                    <a:pt x="0" y="415"/>
                  </a:moveTo>
                  <a:lnTo>
                    <a:pt x="88" y="449"/>
                  </a:lnTo>
                  <a:lnTo>
                    <a:pt x="91" y="442"/>
                  </a:lnTo>
                  <a:lnTo>
                    <a:pt x="94" y="434"/>
                  </a:lnTo>
                  <a:lnTo>
                    <a:pt x="97" y="424"/>
                  </a:lnTo>
                  <a:lnTo>
                    <a:pt x="100" y="416"/>
                  </a:lnTo>
                  <a:lnTo>
                    <a:pt x="104" y="407"/>
                  </a:lnTo>
                  <a:lnTo>
                    <a:pt x="107" y="401"/>
                  </a:lnTo>
                  <a:lnTo>
                    <a:pt x="111" y="391"/>
                  </a:lnTo>
                  <a:lnTo>
                    <a:pt x="115" y="384"/>
                  </a:lnTo>
                  <a:lnTo>
                    <a:pt x="119" y="376"/>
                  </a:lnTo>
                  <a:lnTo>
                    <a:pt x="123" y="368"/>
                  </a:lnTo>
                  <a:lnTo>
                    <a:pt x="128" y="360"/>
                  </a:lnTo>
                  <a:lnTo>
                    <a:pt x="133" y="352"/>
                  </a:lnTo>
                  <a:lnTo>
                    <a:pt x="137" y="346"/>
                  </a:lnTo>
                  <a:lnTo>
                    <a:pt x="141" y="340"/>
                  </a:lnTo>
                  <a:lnTo>
                    <a:pt x="145" y="333"/>
                  </a:lnTo>
                  <a:lnTo>
                    <a:pt x="150" y="326"/>
                  </a:lnTo>
                  <a:lnTo>
                    <a:pt x="156" y="319"/>
                  </a:lnTo>
                  <a:lnTo>
                    <a:pt x="161" y="312"/>
                  </a:lnTo>
                  <a:lnTo>
                    <a:pt x="164" y="307"/>
                  </a:lnTo>
                  <a:lnTo>
                    <a:pt x="169" y="300"/>
                  </a:lnTo>
                  <a:lnTo>
                    <a:pt x="175" y="293"/>
                  </a:lnTo>
                  <a:lnTo>
                    <a:pt x="182" y="286"/>
                  </a:lnTo>
                  <a:lnTo>
                    <a:pt x="190" y="276"/>
                  </a:lnTo>
                  <a:lnTo>
                    <a:pt x="198" y="267"/>
                  </a:lnTo>
                  <a:lnTo>
                    <a:pt x="206" y="258"/>
                  </a:lnTo>
                  <a:lnTo>
                    <a:pt x="215" y="250"/>
                  </a:lnTo>
                  <a:lnTo>
                    <a:pt x="225" y="241"/>
                  </a:lnTo>
                  <a:lnTo>
                    <a:pt x="233" y="234"/>
                  </a:lnTo>
                  <a:lnTo>
                    <a:pt x="242" y="228"/>
                  </a:lnTo>
                  <a:lnTo>
                    <a:pt x="251" y="220"/>
                  </a:lnTo>
                  <a:lnTo>
                    <a:pt x="262" y="212"/>
                  </a:lnTo>
                  <a:lnTo>
                    <a:pt x="273" y="204"/>
                  </a:lnTo>
                  <a:lnTo>
                    <a:pt x="284" y="197"/>
                  </a:lnTo>
                  <a:lnTo>
                    <a:pt x="296" y="190"/>
                  </a:lnTo>
                  <a:lnTo>
                    <a:pt x="308" y="183"/>
                  </a:lnTo>
                  <a:lnTo>
                    <a:pt x="320" y="177"/>
                  </a:lnTo>
                  <a:lnTo>
                    <a:pt x="332" y="171"/>
                  </a:lnTo>
                  <a:lnTo>
                    <a:pt x="342" y="166"/>
                  </a:lnTo>
                  <a:lnTo>
                    <a:pt x="353" y="162"/>
                  </a:lnTo>
                  <a:lnTo>
                    <a:pt x="365" y="156"/>
                  </a:lnTo>
                  <a:lnTo>
                    <a:pt x="376" y="152"/>
                  </a:lnTo>
                  <a:lnTo>
                    <a:pt x="387" y="149"/>
                  </a:lnTo>
                  <a:lnTo>
                    <a:pt x="400" y="145"/>
                  </a:lnTo>
                  <a:lnTo>
                    <a:pt x="411" y="141"/>
                  </a:lnTo>
                  <a:lnTo>
                    <a:pt x="424" y="138"/>
                  </a:lnTo>
                  <a:lnTo>
                    <a:pt x="437" y="134"/>
                  </a:lnTo>
                  <a:lnTo>
                    <a:pt x="450" y="131"/>
                  </a:lnTo>
                  <a:lnTo>
                    <a:pt x="464" y="129"/>
                  </a:lnTo>
                  <a:lnTo>
                    <a:pt x="478" y="127"/>
                  </a:lnTo>
                  <a:lnTo>
                    <a:pt x="490" y="126"/>
                  </a:lnTo>
                  <a:lnTo>
                    <a:pt x="503" y="125"/>
                  </a:lnTo>
                  <a:lnTo>
                    <a:pt x="519" y="124"/>
                  </a:lnTo>
                  <a:lnTo>
                    <a:pt x="531" y="124"/>
                  </a:lnTo>
                  <a:lnTo>
                    <a:pt x="547" y="124"/>
                  </a:lnTo>
                  <a:lnTo>
                    <a:pt x="547" y="156"/>
                  </a:lnTo>
                  <a:lnTo>
                    <a:pt x="654" y="81"/>
                  </a:lnTo>
                  <a:lnTo>
                    <a:pt x="547" y="0"/>
                  </a:lnTo>
                  <a:lnTo>
                    <a:pt x="547" y="31"/>
                  </a:lnTo>
                  <a:lnTo>
                    <a:pt x="530" y="31"/>
                  </a:lnTo>
                  <a:lnTo>
                    <a:pt x="514" y="31"/>
                  </a:lnTo>
                  <a:lnTo>
                    <a:pt x="498" y="32"/>
                  </a:lnTo>
                  <a:lnTo>
                    <a:pt x="484" y="34"/>
                  </a:lnTo>
                  <a:lnTo>
                    <a:pt x="470" y="35"/>
                  </a:lnTo>
                  <a:lnTo>
                    <a:pt x="457" y="36"/>
                  </a:lnTo>
                  <a:lnTo>
                    <a:pt x="443" y="39"/>
                  </a:lnTo>
                  <a:lnTo>
                    <a:pt x="431" y="41"/>
                  </a:lnTo>
                  <a:lnTo>
                    <a:pt x="419" y="43"/>
                  </a:lnTo>
                  <a:lnTo>
                    <a:pt x="406" y="46"/>
                  </a:lnTo>
                  <a:lnTo>
                    <a:pt x="389" y="50"/>
                  </a:lnTo>
                  <a:lnTo>
                    <a:pt x="376" y="53"/>
                  </a:lnTo>
                  <a:lnTo>
                    <a:pt x="364" y="57"/>
                  </a:lnTo>
                  <a:lnTo>
                    <a:pt x="352" y="61"/>
                  </a:lnTo>
                  <a:lnTo>
                    <a:pt x="338" y="67"/>
                  </a:lnTo>
                  <a:lnTo>
                    <a:pt x="325" y="72"/>
                  </a:lnTo>
                  <a:lnTo>
                    <a:pt x="313" y="77"/>
                  </a:lnTo>
                  <a:lnTo>
                    <a:pt x="301" y="82"/>
                  </a:lnTo>
                  <a:lnTo>
                    <a:pt x="287" y="89"/>
                  </a:lnTo>
                  <a:lnTo>
                    <a:pt x="275" y="95"/>
                  </a:lnTo>
                  <a:lnTo>
                    <a:pt x="263" y="101"/>
                  </a:lnTo>
                  <a:lnTo>
                    <a:pt x="251" y="108"/>
                  </a:lnTo>
                  <a:lnTo>
                    <a:pt x="240" y="113"/>
                  </a:lnTo>
                  <a:lnTo>
                    <a:pt x="230" y="121"/>
                  </a:lnTo>
                  <a:lnTo>
                    <a:pt x="219" y="127"/>
                  </a:lnTo>
                  <a:lnTo>
                    <a:pt x="207" y="135"/>
                  </a:lnTo>
                  <a:lnTo>
                    <a:pt x="196" y="143"/>
                  </a:lnTo>
                  <a:lnTo>
                    <a:pt x="186" y="152"/>
                  </a:lnTo>
                  <a:lnTo>
                    <a:pt x="176" y="160"/>
                  </a:lnTo>
                  <a:lnTo>
                    <a:pt x="166" y="168"/>
                  </a:lnTo>
                  <a:lnTo>
                    <a:pt x="157" y="176"/>
                  </a:lnTo>
                  <a:lnTo>
                    <a:pt x="149" y="184"/>
                  </a:lnTo>
                  <a:lnTo>
                    <a:pt x="139" y="193"/>
                  </a:lnTo>
                  <a:lnTo>
                    <a:pt x="129" y="204"/>
                  </a:lnTo>
                  <a:lnTo>
                    <a:pt x="121" y="212"/>
                  </a:lnTo>
                  <a:lnTo>
                    <a:pt x="113" y="221"/>
                  </a:lnTo>
                  <a:lnTo>
                    <a:pt x="105" y="231"/>
                  </a:lnTo>
                  <a:lnTo>
                    <a:pt x="96" y="241"/>
                  </a:lnTo>
                  <a:lnTo>
                    <a:pt x="88" y="251"/>
                  </a:lnTo>
                  <a:lnTo>
                    <a:pt x="81" y="261"/>
                  </a:lnTo>
                  <a:lnTo>
                    <a:pt x="72" y="272"/>
                  </a:lnTo>
                  <a:lnTo>
                    <a:pt x="66" y="281"/>
                  </a:lnTo>
                  <a:lnTo>
                    <a:pt x="60" y="290"/>
                  </a:lnTo>
                  <a:lnTo>
                    <a:pt x="56" y="296"/>
                  </a:lnTo>
                  <a:lnTo>
                    <a:pt x="51" y="303"/>
                  </a:lnTo>
                  <a:lnTo>
                    <a:pt x="48" y="308"/>
                  </a:lnTo>
                  <a:lnTo>
                    <a:pt x="46" y="313"/>
                  </a:lnTo>
                  <a:lnTo>
                    <a:pt x="42" y="319"/>
                  </a:lnTo>
                  <a:lnTo>
                    <a:pt x="39" y="325"/>
                  </a:lnTo>
                  <a:lnTo>
                    <a:pt x="36" y="332"/>
                  </a:lnTo>
                  <a:lnTo>
                    <a:pt x="33" y="338"/>
                  </a:lnTo>
                  <a:lnTo>
                    <a:pt x="30" y="343"/>
                  </a:lnTo>
                  <a:lnTo>
                    <a:pt x="26" y="350"/>
                  </a:lnTo>
                  <a:lnTo>
                    <a:pt x="23" y="357"/>
                  </a:lnTo>
                  <a:lnTo>
                    <a:pt x="20" y="364"/>
                  </a:lnTo>
                  <a:lnTo>
                    <a:pt x="16" y="371"/>
                  </a:lnTo>
                  <a:lnTo>
                    <a:pt x="14" y="377"/>
                  </a:lnTo>
                  <a:lnTo>
                    <a:pt x="11" y="383"/>
                  </a:lnTo>
                  <a:lnTo>
                    <a:pt x="9" y="390"/>
                  </a:lnTo>
                  <a:lnTo>
                    <a:pt x="6" y="397"/>
                  </a:lnTo>
                  <a:lnTo>
                    <a:pt x="4" y="403"/>
                  </a:lnTo>
                  <a:lnTo>
                    <a:pt x="2" y="409"/>
                  </a:lnTo>
                  <a:lnTo>
                    <a:pt x="0" y="415"/>
                  </a:lnTo>
                </a:path>
              </a:pathLst>
            </a:custGeom>
            <a:solidFill>
              <a:srgbClr val="FF0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61804" name="Freeform 17">
              <a:extLst>
                <a:ext uri="{FF2B5EF4-FFF2-40B4-BE49-F238E27FC236}">
                  <a16:creationId xmlns:a16="http://schemas.microsoft.com/office/drawing/2014/main" id="{9A91F29F-3EFC-E459-C5B8-790734C2BFA2}"/>
                </a:ext>
              </a:extLst>
            </p:cNvPr>
            <p:cNvSpPr>
              <a:spLocks/>
            </p:cNvSpPr>
            <p:nvPr/>
          </p:nvSpPr>
          <p:spPr bwMode="auto">
            <a:xfrm>
              <a:off x="2381" y="1191"/>
              <a:ext cx="249" cy="194"/>
            </a:xfrm>
            <a:custGeom>
              <a:avLst/>
              <a:gdLst>
                <a:gd name="T0" fmla="*/ 0 w 655"/>
                <a:gd name="T1" fmla="*/ 0 h 451"/>
                <a:gd name="T2" fmla="*/ 0 w 655"/>
                <a:gd name="T3" fmla="*/ 0 h 451"/>
                <a:gd name="T4" fmla="*/ 0 w 655"/>
                <a:gd name="T5" fmla="*/ 0 h 451"/>
                <a:gd name="T6" fmla="*/ 0 w 655"/>
                <a:gd name="T7" fmla="*/ 0 h 451"/>
                <a:gd name="T8" fmla="*/ 0 w 655"/>
                <a:gd name="T9" fmla="*/ 0 h 451"/>
                <a:gd name="T10" fmla="*/ 0 w 655"/>
                <a:gd name="T11" fmla="*/ 0 h 451"/>
                <a:gd name="T12" fmla="*/ 0 w 655"/>
                <a:gd name="T13" fmla="*/ 0 h 451"/>
                <a:gd name="T14" fmla="*/ 0 w 655"/>
                <a:gd name="T15" fmla="*/ 0 h 451"/>
                <a:gd name="T16" fmla="*/ 0 w 655"/>
                <a:gd name="T17" fmla="*/ 0 h 451"/>
                <a:gd name="T18" fmla="*/ 0 w 655"/>
                <a:gd name="T19" fmla="*/ 0 h 451"/>
                <a:gd name="T20" fmla="*/ 0 w 655"/>
                <a:gd name="T21" fmla="*/ 0 h 451"/>
                <a:gd name="T22" fmla="*/ 0 w 655"/>
                <a:gd name="T23" fmla="*/ 0 h 451"/>
                <a:gd name="T24" fmla="*/ 0 w 655"/>
                <a:gd name="T25" fmla="*/ 0 h 451"/>
                <a:gd name="T26" fmla="*/ 0 w 655"/>
                <a:gd name="T27" fmla="*/ 0 h 451"/>
                <a:gd name="T28" fmla="*/ 0 w 655"/>
                <a:gd name="T29" fmla="*/ 0 h 451"/>
                <a:gd name="T30" fmla="*/ 0 w 655"/>
                <a:gd name="T31" fmla="*/ 0 h 451"/>
                <a:gd name="T32" fmla="*/ 0 w 655"/>
                <a:gd name="T33" fmla="*/ 0 h 451"/>
                <a:gd name="T34" fmla="*/ 0 w 655"/>
                <a:gd name="T35" fmla="*/ 0 h 451"/>
                <a:gd name="T36" fmla="*/ 0 w 655"/>
                <a:gd name="T37" fmla="*/ 0 h 451"/>
                <a:gd name="T38" fmla="*/ 0 w 655"/>
                <a:gd name="T39" fmla="*/ 0 h 451"/>
                <a:gd name="T40" fmla="*/ 0 w 655"/>
                <a:gd name="T41" fmla="*/ 0 h 451"/>
                <a:gd name="T42" fmla="*/ 0 w 655"/>
                <a:gd name="T43" fmla="*/ 0 h 451"/>
                <a:gd name="T44" fmla="*/ 0 w 655"/>
                <a:gd name="T45" fmla="*/ 0 h 451"/>
                <a:gd name="T46" fmla="*/ 0 w 655"/>
                <a:gd name="T47" fmla="*/ 0 h 451"/>
                <a:gd name="T48" fmla="*/ 0 w 655"/>
                <a:gd name="T49" fmla="*/ 0 h 451"/>
                <a:gd name="T50" fmla="*/ 0 w 655"/>
                <a:gd name="T51" fmla="*/ 0 h 451"/>
                <a:gd name="T52" fmla="*/ 0 w 655"/>
                <a:gd name="T53" fmla="*/ 0 h 451"/>
                <a:gd name="T54" fmla="*/ 0 w 655"/>
                <a:gd name="T55" fmla="*/ 0 h 451"/>
                <a:gd name="T56" fmla="*/ 0 w 655"/>
                <a:gd name="T57" fmla="*/ 0 h 451"/>
                <a:gd name="T58" fmla="*/ 0 w 655"/>
                <a:gd name="T59" fmla="*/ 0 h 451"/>
                <a:gd name="T60" fmla="*/ 0 w 655"/>
                <a:gd name="T61" fmla="*/ 0 h 451"/>
                <a:gd name="T62" fmla="*/ 0 w 655"/>
                <a:gd name="T63" fmla="*/ 0 h 451"/>
                <a:gd name="T64" fmla="*/ 0 w 655"/>
                <a:gd name="T65" fmla="*/ 0 h 451"/>
                <a:gd name="T66" fmla="*/ 0 w 655"/>
                <a:gd name="T67" fmla="*/ 0 h 451"/>
                <a:gd name="T68" fmla="*/ 0 w 655"/>
                <a:gd name="T69" fmla="*/ 0 h 451"/>
                <a:gd name="T70" fmla="*/ 0 w 655"/>
                <a:gd name="T71" fmla="*/ 0 h 451"/>
                <a:gd name="T72" fmla="*/ 0 w 655"/>
                <a:gd name="T73" fmla="*/ 0 h 451"/>
                <a:gd name="T74" fmla="*/ 0 w 655"/>
                <a:gd name="T75" fmla="*/ 0 h 451"/>
                <a:gd name="T76" fmla="*/ 0 w 655"/>
                <a:gd name="T77" fmla="*/ 0 h 451"/>
                <a:gd name="T78" fmla="*/ 0 w 655"/>
                <a:gd name="T79" fmla="*/ 0 h 451"/>
                <a:gd name="T80" fmla="*/ 0 w 655"/>
                <a:gd name="T81" fmla="*/ 0 h 451"/>
                <a:gd name="T82" fmla="*/ 0 w 655"/>
                <a:gd name="T83" fmla="*/ 0 h 451"/>
                <a:gd name="T84" fmla="*/ 0 w 655"/>
                <a:gd name="T85" fmla="*/ 0 h 451"/>
                <a:gd name="T86" fmla="*/ 0 w 655"/>
                <a:gd name="T87" fmla="*/ 0 h 451"/>
                <a:gd name="T88" fmla="*/ 0 w 655"/>
                <a:gd name="T89" fmla="*/ 0 h 451"/>
                <a:gd name="T90" fmla="*/ 0 w 655"/>
                <a:gd name="T91" fmla="*/ 0 h 451"/>
                <a:gd name="T92" fmla="*/ 0 w 655"/>
                <a:gd name="T93" fmla="*/ 0 h 451"/>
                <a:gd name="T94" fmla="*/ 0 w 655"/>
                <a:gd name="T95" fmla="*/ 0 h 451"/>
                <a:gd name="T96" fmla="*/ 0 w 655"/>
                <a:gd name="T97" fmla="*/ 0 h 451"/>
                <a:gd name="T98" fmla="*/ 0 w 655"/>
                <a:gd name="T99" fmla="*/ 0 h 451"/>
                <a:gd name="T100" fmla="*/ 0 w 655"/>
                <a:gd name="T101" fmla="*/ 0 h 451"/>
                <a:gd name="T102" fmla="*/ 0 w 655"/>
                <a:gd name="T103" fmla="*/ 0 h 451"/>
                <a:gd name="T104" fmla="*/ 0 w 655"/>
                <a:gd name="T105" fmla="*/ 0 h 451"/>
                <a:gd name="T106" fmla="*/ 0 w 655"/>
                <a:gd name="T107" fmla="*/ 0 h 451"/>
                <a:gd name="T108" fmla="*/ 0 w 655"/>
                <a:gd name="T109" fmla="*/ 0 h 451"/>
                <a:gd name="T110" fmla="*/ 0 w 655"/>
                <a:gd name="T111" fmla="*/ 0 h 451"/>
                <a:gd name="T112" fmla="*/ 0 w 655"/>
                <a:gd name="T113" fmla="*/ 0 h 451"/>
                <a:gd name="T114" fmla="*/ 0 w 655"/>
                <a:gd name="T115" fmla="*/ 0 h 451"/>
                <a:gd name="T116" fmla="*/ 0 w 655"/>
                <a:gd name="T117" fmla="*/ 0 h 451"/>
                <a:gd name="T118" fmla="*/ 0 w 655"/>
                <a:gd name="T119" fmla="*/ 0 h 451"/>
                <a:gd name="T120" fmla="*/ 0 w 655"/>
                <a:gd name="T121" fmla="*/ 0 h 4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5"/>
                <a:gd name="T184" fmla="*/ 0 h 451"/>
                <a:gd name="T185" fmla="*/ 655 w 655"/>
                <a:gd name="T186" fmla="*/ 451 h 4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5" h="451">
                  <a:moveTo>
                    <a:pt x="654" y="35"/>
                  </a:moveTo>
                  <a:lnTo>
                    <a:pt x="565" y="0"/>
                  </a:lnTo>
                  <a:lnTo>
                    <a:pt x="563" y="8"/>
                  </a:lnTo>
                  <a:lnTo>
                    <a:pt x="560" y="15"/>
                  </a:lnTo>
                  <a:lnTo>
                    <a:pt x="557" y="25"/>
                  </a:lnTo>
                  <a:lnTo>
                    <a:pt x="553" y="33"/>
                  </a:lnTo>
                  <a:lnTo>
                    <a:pt x="550" y="42"/>
                  </a:lnTo>
                  <a:lnTo>
                    <a:pt x="547" y="49"/>
                  </a:lnTo>
                  <a:lnTo>
                    <a:pt x="543" y="58"/>
                  </a:lnTo>
                  <a:lnTo>
                    <a:pt x="539" y="65"/>
                  </a:lnTo>
                  <a:lnTo>
                    <a:pt x="535" y="74"/>
                  </a:lnTo>
                  <a:lnTo>
                    <a:pt x="531" y="82"/>
                  </a:lnTo>
                  <a:lnTo>
                    <a:pt x="526" y="90"/>
                  </a:lnTo>
                  <a:lnTo>
                    <a:pt x="521" y="97"/>
                  </a:lnTo>
                  <a:lnTo>
                    <a:pt x="517" y="103"/>
                  </a:lnTo>
                  <a:lnTo>
                    <a:pt x="513" y="110"/>
                  </a:lnTo>
                  <a:lnTo>
                    <a:pt x="508" y="116"/>
                  </a:lnTo>
                  <a:lnTo>
                    <a:pt x="503" y="123"/>
                  </a:lnTo>
                  <a:lnTo>
                    <a:pt x="498" y="131"/>
                  </a:lnTo>
                  <a:lnTo>
                    <a:pt x="493" y="138"/>
                  </a:lnTo>
                  <a:lnTo>
                    <a:pt x="490" y="143"/>
                  </a:lnTo>
                  <a:lnTo>
                    <a:pt x="485" y="149"/>
                  </a:lnTo>
                  <a:lnTo>
                    <a:pt x="479" y="156"/>
                  </a:lnTo>
                  <a:lnTo>
                    <a:pt x="472" y="164"/>
                  </a:lnTo>
                  <a:lnTo>
                    <a:pt x="464" y="173"/>
                  </a:lnTo>
                  <a:lnTo>
                    <a:pt x="456" y="182"/>
                  </a:lnTo>
                  <a:lnTo>
                    <a:pt x="448" y="191"/>
                  </a:lnTo>
                  <a:lnTo>
                    <a:pt x="439" y="200"/>
                  </a:lnTo>
                  <a:lnTo>
                    <a:pt x="429" y="208"/>
                  </a:lnTo>
                  <a:lnTo>
                    <a:pt x="421" y="215"/>
                  </a:lnTo>
                  <a:lnTo>
                    <a:pt x="412" y="222"/>
                  </a:lnTo>
                  <a:lnTo>
                    <a:pt x="403" y="229"/>
                  </a:lnTo>
                  <a:lnTo>
                    <a:pt x="392" y="237"/>
                  </a:lnTo>
                  <a:lnTo>
                    <a:pt x="380" y="245"/>
                  </a:lnTo>
                  <a:lnTo>
                    <a:pt x="370" y="252"/>
                  </a:lnTo>
                  <a:lnTo>
                    <a:pt x="358" y="259"/>
                  </a:lnTo>
                  <a:lnTo>
                    <a:pt x="346" y="267"/>
                  </a:lnTo>
                  <a:lnTo>
                    <a:pt x="334" y="272"/>
                  </a:lnTo>
                  <a:lnTo>
                    <a:pt x="322" y="278"/>
                  </a:lnTo>
                  <a:lnTo>
                    <a:pt x="312" y="283"/>
                  </a:lnTo>
                  <a:lnTo>
                    <a:pt x="301" y="288"/>
                  </a:lnTo>
                  <a:lnTo>
                    <a:pt x="289" y="293"/>
                  </a:lnTo>
                  <a:lnTo>
                    <a:pt x="278" y="297"/>
                  </a:lnTo>
                  <a:lnTo>
                    <a:pt x="267" y="301"/>
                  </a:lnTo>
                  <a:lnTo>
                    <a:pt x="254" y="305"/>
                  </a:lnTo>
                  <a:lnTo>
                    <a:pt x="243" y="308"/>
                  </a:lnTo>
                  <a:lnTo>
                    <a:pt x="230" y="312"/>
                  </a:lnTo>
                  <a:lnTo>
                    <a:pt x="217" y="315"/>
                  </a:lnTo>
                  <a:lnTo>
                    <a:pt x="204" y="318"/>
                  </a:lnTo>
                  <a:lnTo>
                    <a:pt x="190" y="320"/>
                  </a:lnTo>
                  <a:lnTo>
                    <a:pt x="176" y="322"/>
                  </a:lnTo>
                  <a:lnTo>
                    <a:pt x="164" y="324"/>
                  </a:lnTo>
                  <a:lnTo>
                    <a:pt x="150" y="325"/>
                  </a:lnTo>
                  <a:lnTo>
                    <a:pt x="135" y="325"/>
                  </a:lnTo>
                  <a:lnTo>
                    <a:pt x="123" y="325"/>
                  </a:lnTo>
                  <a:lnTo>
                    <a:pt x="107" y="325"/>
                  </a:lnTo>
                  <a:lnTo>
                    <a:pt x="107" y="293"/>
                  </a:lnTo>
                  <a:lnTo>
                    <a:pt x="0" y="368"/>
                  </a:lnTo>
                  <a:lnTo>
                    <a:pt x="107" y="450"/>
                  </a:lnTo>
                  <a:lnTo>
                    <a:pt x="107" y="419"/>
                  </a:lnTo>
                  <a:lnTo>
                    <a:pt x="124" y="419"/>
                  </a:lnTo>
                  <a:lnTo>
                    <a:pt x="140" y="418"/>
                  </a:lnTo>
                  <a:lnTo>
                    <a:pt x="156" y="417"/>
                  </a:lnTo>
                  <a:lnTo>
                    <a:pt x="170" y="416"/>
                  </a:lnTo>
                  <a:lnTo>
                    <a:pt x="183" y="415"/>
                  </a:lnTo>
                  <a:lnTo>
                    <a:pt x="197" y="413"/>
                  </a:lnTo>
                  <a:lnTo>
                    <a:pt x="211" y="411"/>
                  </a:lnTo>
                  <a:lnTo>
                    <a:pt x="223" y="408"/>
                  </a:lnTo>
                  <a:lnTo>
                    <a:pt x="235" y="406"/>
                  </a:lnTo>
                  <a:lnTo>
                    <a:pt x="248" y="403"/>
                  </a:lnTo>
                  <a:lnTo>
                    <a:pt x="265" y="399"/>
                  </a:lnTo>
                  <a:lnTo>
                    <a:pt x="277" y="396"/>
                  </a:lnTo>
                  <a:lnTo>
                    <a:pt x="290" y="392"/>
                  </a:lnTo>
                  <a:lnTo>
                    <a:pt x="302" y="388"/>
                  </a:lnTo>
                  <a:lnTo>
                    <a:pt x="316" y="383"/>
                  </a:lnTo>
                  <a:lnTo>
                    <a:pt x="329" y="378"/>
                  </a:lnTo>
                  <a:lnTo>
                    <a:pt x="341" y="372"/>
                  </a:lnTo>
                  <a:lnTo>
                    <a:pt x="353" y="367"/>
                  </a:lnTo>
                  <a:lnTo>
                    <a:pt x="367" y="361"/>
                  </a:lnTo>
                  <a:lnTo>
                    <a:pt x="379" y="354"/>
                  </a:lnTo>
                  <a:lnTo>
                    <a:pt x="391" y="349"/>
                  </a:lnTo>
                  <a:lnTo>
                    <a:pt x="403" y="342"/>
                  </a:lnTo>
                  <a:lnTo>
                    <a:pt x="413" y="336"/>
                  </a:lnTo>
                  <a:lnTo>
                    <a:pt x="424" y="329"/>
                  </a:lnTo>
                  <a:lnTo>
                    <a:pt x="434" y="322"/>
                  </a:lnTo>
                  <a:lnTo>
                    <a:pt x="446" y="314"/>
                  </a:lnTo>
                  <a:lnTo>
                    <a:pt x="458" y="306"/>
                  </a:lnTo>
                  <a:lnTo>
                    <a:pt x="468" y="297"/>
                  </a:lnTo>
                  <a:lnTo>
                    <a:pt x="478" y="289"/>
                  </a:lnTo>
                  <a:lnTo>
                    <a:pt x="488" y="281"/>
                  </a:lnTo>
                  <a:lnTo>
                    <a:pt x="497" y="273"/>
                  </a:lnTo>
                  <a:lnTo>
                    <a:pt x="505" y="266"/>
                  </a:lnTo>
                  <a:lnTo>
                    <a:pt x="515" y="256"/>
                  </a:lnTo>
                  <a:lnTo>
                    <a:pt x="524" y="246"/>
                  </a:lnTo>
                  <a:lnTo>
                    <a:pt x="532" y="238"/>
                  </a:lnTo>
                  <a:lnTo>
                    <a:pt x="541" y="228"/>
                  </a:lnTo>
                  <a:lnTo>
                    <a:pt x="549" y="218"/>
                  </a:lnTo>
                  <a:lnTo>
                    <a:pt x="557" y="208"/>
                  </a:lnTo>
                  <a:lnTo>
                    <a:pt x="565" y="198"/>
                  </a:lnTo>
                  <a:lnTo>
                    <a:pt x="573" y="188"/>
                  </a:lnTo>
                  <a:lnTo>
                    <a:pt x="581" y="177"/>
                  </a:lnTo>
                  <a:lnTo>
                    <a:pt x="588" y="168"/>
                  </a:lnTo>
                  <a:lnTo>
                    <a:pt x="594" y="159"/>
                  </a:lnTo>
                  <a:lnTo>
                    <a:pt x="598" y="153"/>
                  </a:lnTo>
                  <a:lnTo>
                    <a:pt x="602" y="147"/>
                  </a:lnTo>
                  <a:lnTo>
                    <a:pt x="606" y="141"/>
                  </a:lnTo>
                  <a:lnTo>
                    <a:pt x="608" y="136"/>
                  </a:lnTo>
                  <a:lnTo>
                    <a:pt x="612" y="131"/>
                  </a:lnTo>
                  <a:lnTo>
                    <a:pt x="614" y="124"/>
                  </a:lnTo>
                  <a:lnTo>
                    <a:pt x="618" y="117"/>
                  </a:lnTo>
                  <a:lnTo>
                    <a:pt x="621" y="111"/>
                  </a:lnTo>
                  <a:lnTo>
                    <a:pt x="624" y="106"/>
                  </a:lnTo>
                  <a:lnTo>
                    <a:pt x="627" y="99"/>
                  </a:lnTo>
                  <a:lnTo>
                    <a:pt x="631" y="93"/>
                  </a:lnTo>
                  <a:lnTo>
                    <a:pt x="634" y="86"/>
                  </a:lnTo>
                  <a:lnTo>
                    <a:pt x="638" y="78"/>
                  </a:lnTo>
                  <a:lnTo>
                    <a:pt x="640" y="72"/>
                  </a:lnTo>
                  <a:lnTo>
                    <a:pt x="643" y="66"/>
                  </a:lnTo>
                  <a:lnTo>
                    <a:pt x="645" y="60"/>
                  </a:lnTo>
                  <a:lnTo>
                    <a:pt x="648" y="53"/>
                  </a:lnTo>
                  <a:lnTo>
                    <a:pt x="650" y="46"/>
                  </a:lnTo>
                  <a:lnTo>
                    <a:pt x="652" y="41"/>
                  </a:lnTo>
                  <a:lnTo>
                    <a:pt x="654" y="35"/>
                  </a:lnTo>
                </a:path>
              </a:pathLst>
            </a:custGeom>
            <a:solidFill>
              <a:srgbClr val="00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61805" name="AutoShape 18">
              <a:extLst>
                <a:ext uri="{FF2B5EF4-FFF2-40B4-BE49-F238E27FC236}">
                  <a16:creationId xmlns:a16="http://schemas.microsoft.com/office/drawing/2014/main" id="{F9C4C6A1-1C40-60F4-79C5-9171CEA70056}"/>
                </a:ext>
              </a:extLst>
            </p:cNvPr>
            <p:cNvSpPr>
              <a:spLocks noChangeArrowheads="1"/>
            </p:cNvSpPr>
            <p:nvPr/>
          </p:nvSpPr>
          <p:spPr bwMode="auto">
            <a:xfrm>
              <a:off x="1584" y="720"/>
              <a:ext cx="240" cy="240"/>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
          <p:nvSpPr>
            <p:cNvPr id="161806" name="AutoShape 19">
              <a:extLst>
                <a:ext uri="{FF2B5EF4-FFF2-40B4-BE49-F238E27FC236}">
                  <a16:creationId xmlns:a16="http://schemas.microsoft.com/office/drawing/2014/main" id="{A50F9C01-7A81-13B5-1599-DFD5292B3D65}"/>
                </a:ext>
              </a:extLst>
            </p:cNvPr>
            <p:cNvSpPr>
              <a:spLocks noChangeArrowheads="1"/>
            </p:cNvSpPr>
            <p:nvPr/>
          </p:nvSpPr>
          <p:spPr bwMode="auto">
            <a:xfrm>
              <a:off x="1728" y="576"/>
              <a:ext cx="192" cy="192"/>
            </a:xfrm>
            <a:prstGeom prst="sun">
              <a:avLst>
                <a:gd name="adj" fmla="val 25000"/>
              </a:avLst>
            </a:prstGeom>
            <a:solidFill>
              <a:schemeClr val="accent1"/>
            </a:solidFill>
            <a:ln w="12700">
              <a:solidFill>
                <a:schemeClr val="tx1"/>
              </a:solidFill>
              <a:miter lim="800000"/>
              <a:headEnd type="none" w="sm" len="sm"/>
              <a:tailEnd type="none" w="sm" len="sm"/>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4AD78C4-CDDE-7F66-E8FE-9761FF993546}"/>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Search and Big Data</a:t>
            </a:r>
          </a:p>
        </p:txBody>
      </p:sp>
      <p:pic>
        <p:nvPicPr>
          <p:cNvPr id="26626" name="Picture 5" descr="Screen shot 2013-01-01 at 12.10.46 PM.png">
            <a:extLst>
              <a:ext uri="{FF2B5EF4-FFF2-40B4-BE49-F238E27FC236}">
                <a16:creationId xmlns:a16="http://schemas.microsoft.com/office/drawing/2014/main" id="{7A09E33E-98C3-825A-E2F2-55F18D8410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013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722B5DA0-0806-9C04-4AF0-1E0D8760B9C8}"/>
              </a:ext>
            </a:extLst>
          </p:cNvPr>
          <p:cNvSpPr>
            <a:spLocks noGrp="1" noChangeArrowheads="1"/>
          </p:cNvSpPr>
          <p:nvPr>
            <p:ph type="title"/>
          </p:nvPr>
        </p:nvSpPr>
        <p:spPr/>
        <p:txBody>
          <a:bodyPr/>
          <a:lstStyle/>
          <a:p>
            <a:r>
              <a:rPr lang="en-US" altLang="en-US">
                <a:ea typeface="ＭＳ Ｐゴシック" panose="020B0600070205080204" pitchFamily="34" charset="-128"/>
              </a:rPr>
              <a:t>Information Seeking Behavior</a:t>
            </a:r>
          </a:p>
        </p:txBody>
      </p:sp>
      <p:sp>
        <p:nvSpPr>
          <p:cNvPr id="268291" name="Rectangle 3">
            <a:extLst>
              <a:ext uri="{FF2B5EF4-FFF2-40B4-BE49-F238E27FC236}">
                <a16:creationId xmlns:a16="http://schemas.microsoft.com/office/drawing/2014/main" id="{195EB04E-100C-F871-5565-C77AA215768D}"/>
              </a:ext>
            </a:extLst>
          </p:cNvPr>
          <p:cNvSpPr>
            <a:spLocks noGrp="1" noChangeArrowheads="1"/>
          </p:cNvSpPr>
          <p:nvPr>
            <p:ph type="body" idx="1"/>
          </p:nvPr>
        </p:nvSpPr>
        <p:spPr/>
        <p:txBody>
          <a:bodyPr/>
          <a:lstStyle/>
          <a:p>
            <a:r>
              <a:rPr lang="en-US" altLang="en-US" sz="3600">
                <a:ea typeface="ＭＳ Ｐゴシック" panose="020B0600070205080204" pitchFamily="34" charset="-128"/>
              </a:rPr>
              <a:t>Two parts of the process:</a:t>
            </a:r>
          </a:p>
          <a:p>
            <a:pPr lvl="1"/>
            <a:r>
              <a:rPr lang="en-US" altLang="en-US" sz="4000">
                <a:solidFill>
                  <a:srgbClr val="FF3300"/>
                </a:solidFill>
                <a:ea typeface="ＭＳ Ｐゴシック" panose="020B0600070205080204" pitchFamily="34" charset="-128"/>
              </a:rPr>
              <a:t>search</a:t>
            </a:r>
            <a:r>
              <a:rPr lang="en-US" altLang="en-US" sz="4000">
                <a:ea typeface="ＭＳ Ｐゴシック" panose="020B0600070205080204" pitchFamily="34" charset="-128"/>
              </a:rPr>
              <a:t> and </a:t>
            </a:r>
            <a:r>
              <a:rPr lang="en-US" altLang="en-US" sz="4000">
                <a:solidFill>
                  <a:srgbClr val="FF3300"/>
                </a:solidFill>
                <a:ea typeface="ＭＳ Ｐゴシック" panose="020B0600070205080204" pitchFamily="34" charset="-128"/>
              </a:rPr>
              <a:t>retrieval</a:t>
            </a:r>
            <a:r>
              <a:rPr lang="en-US" altLang="en-US" sz="4000">
                <a:ea typeface="ＭＳ Ｐゴシック" panose="020B0600070205080204" pitchFamily="34" charset="-128"/>
              </a:rPr>
              <a:t> </a:t>
            </a:r>
          </a:p>
          <a:p>
            <a:pPr lvl="1"/>
            <a:r>
              <a:rPr lang="en-US" altLang="en-US" sz="4000">
                <a:solidFill>
                  <a:srgbClr val="FF3300"/>
                </a:solidFill>
                <a:ea typeface="ＭＳ Ｐゴシック" panose="020B0600070205080204" pitchFamily="34" charset="-128"/>
              </a:rPr>
              <a:t>analysis</a:t>
            </a:r>
            <a:r>
              <a:rPr lang="en-US" altLang="en-US" sz="4000">
                <a:ea typeface="ＭＳ Ｐゴシック" panose="020B0600070205080204" pitchFamily="34" charset="-128"/>
              </a:rPr>
              <a:t> and </a:t>
            </a:r>
            <a:r>
              <a:rPr lang="en-US" altLang="en-US" sz="4000">
                <a:solidFill>
                  <a:srgbClr val="FF3300"/>
                </a:solidFill>
                <a:ea typeface="ＭＳ Ｐゴシック" panose="020B0600070205080204" pitchFamily="34" charset="-128"/>
              </a:rPr>
              <a:t>synthesis</a:t>
            </a:r>
            <a:r>
              <a:rPr lang="en-US" altLang="en-US" sz="4000">
                <a:ea typeface="ＭＳ Ｐゴシック" panose="020B0600070205080204" pitchFamily="34" charset="-128"/>
              </a:rPr>
              <a:t> of search results</a:t>
            </a:r>
          </a:p>
          <a:p>
            <a:r>
              <a:rPr lang="en-US" altLang="en-US" sz="3600">
                <a:ea typeface="ＭＳ Ｐゴシック" panose="020B0600070205080204" pitchFamily="34" charset="-128"/>
              </a:rPr>
              <a:t>examples?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68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68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8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933223B6-6754-F2E3-6CF2-BBF3D48F777F}"/>
              </a:ext>
            </a:extLst>
          </p:cNvPr>
          <p:cNvSpPr>
            <a:spLocks noGrp="1" noChangeArrowheads="1"/>
          </p:cNvSpPr>
          <p:nvPr>
            <p:ph type="title"/>
          </p:nvPr>
        </p:nvSpPr>
        <p:spPr/>
        <p:txBody>
          <a:bodyPr/>
          <a:lstStyle/>
          <a:p>
            <a:r>
              <a:rPr lang="en-US" altLang="en-US">
                <a:ea typeface="ＭＳ Ｐゴシック" panose="020B0600070205080204" pitchFamily="34" charset="-128"/>
              </a:rPr>
              <a:t>Information Retrieval</a:t>
            </a:r>
          </a:p>
        </p:txBody>
      </p:sp>
      <p:sp>
        <p:nvSpPr>
          <p:cNvPr id="165890" name="Rectangle 3">
            <a:extLst>
              <a:ext uri="{FF2B5EF4-FFF2-40B4-BE49-F238E27FC236}">
                <a16:creationId xmlns:a16="http://schemas.microsoft.com/office/drawing/2014/main" id="{C205F65D-B8FC-556E-55AE-0B38B1921B51}"/>
              </a:ext>
            </a:extLst>
          </p:cNvPr>
          <p:cNvSpPr>
            <a:spLocks noGrp="1" noChangeArrowheads="1"/>
          </p:cNvSpPr>
          <p:nvPr>
            <p:ph type="body" idx="1"/>
          </p:nvPr>
        </p:nvSpPr>
        <p:spPr/>
        <p:txBody>
          <a:bodyPr/>
          <a:lstStyle/>
          <a:p>
            <a:r>
              <a:rPr lang="en-US" altLang="en-US">
                <a:ea typeface="ＭＳ Ｐゴシック" panose="020B0600070205080204" pitchFamily="34" charset="-128"/>
              </a:rPr>
              <a:t>Revised Goal Statement:</a:t>
            </a:r>
          </a:p>
          <a:p>
            <a:pPr>
              <a:buFontTx/>
              <a:buNone/>
            </a:pPr>
            <a:endParaRPr lang="en-US" altLang="en-US">
              <a:ea typeface="ＭＳ Ｐゴシック" panose="020B0600070205080204" pitchFamily="34" charset="-128"/>
            </a:endParaRPr>
          </a:p>
          <a:p>
            <a:pPr lvl="1" algn="ctr">
              <a:buFontTx/>
              <a:buNone/>
            </a:pPr>
            <a:r>
              <a:rPr lang="en-US" altLang="en-US">
                <a:solidFill>
                  <a:schemeClr val="accent2"/>
                </a:solidFill>
                <a:ea typeface="ＭＳ Ｐゴシック" panose="020B0600070205080204" pitchFamily="34" charset="-128"/>
              </a:rPr>
              <a:t>Build a system that retrieves documents that users are </a:t>
            </a:r>
            <a:r>
              <a:rPr lang="en-US" altLang="en-US" b="1" i="1">
                <a:solidFill>
                  <a:schemeClr val="accent2"/>
                </a:solidFill>
                <a:ea typeface="ＭＳ Ｐゴシック" panose="020B0600070205080204" pitchFamily="34" charset="-128"/>
              </a:rPr>
              <a:t>likely</a:t>
            </a:r>
            <a:r>
              <a:rPr lang="en-US" altLang="en-US">
                <a:solidFill>
                  <a:schemeClr val="accent2"/>
                </a:solidFill>
                <a:ea typeface="ＭＳ Ｐゴシック" panose="020B0600070205080204" pitchFamily="34" charset="-128"/>
              </a:rPr>
              <a:t> to find </a:t>
            </a:r>
            <a:r>
              <a:rPr lang="en-US" altLang="en-US">
                <a:solidFill>
                  <a:srgbClr val="FF3300"/>
                </a:solidFill>
                <a:ea typeface="ＭＳ Ｐゴシック" panose="020B0600070205080204" pitchFamily="34" charset="-128"/>
              </a:rPr>
              <a:t>relevant </a:t>
            </a:r>
            <a:r>
              <a:rPr lang="en-US" altLang="en-US">
                <a:solidFill>
                  <a:schemeClr val="accent2"/>
                </a:solidFill>
                <a:ea typeface="ＭＳ Ｐゴシック" panose="020B0600070205080204" pitchFamily="34" charset="-128"/>
              </a:rPr>
              <a:t>to their queries.</a:t>
            </a:r>
            <a:endParaRPr lang="en-US" altLang="en-US">
              <a:ea typeface="ＭＳ Ｐゴシック" panose="020B0600070205080204" pitchFamily="34" charset="-128"/>
            </a:endParaRPr>
          </a:p>
          <a:p>
            <a:pPr lvl="1" algn="ctr">
              <a:buFontTx/>
              <a:buNone/>
            </a:pPr>
            <a:endParaRPr lang="en-US" altLang="en-US">
              <a:ea typeface="ＭＳ Ｐゴシック" panose="020B0600070205080204" pitchFamily="34" charset="-128"/>
            </a:endParaRPr>
          </a:p>
          <a:p>
            <a:r>
              <a:rPr lang="en-US" altLang="en-US">
                <a:ea typeface="ＭＳ Ｐゴシック" panose="020B0600070205080204" pitchFamily="34" charset="-128"/>
              </a:rPr>
              <a:t>This set of assumptions underlies the field of Information Retrieval.</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51D0D31-A313-34B8-195A-40FCB038175A}"/>
              </a:ext>
            </a:extLst>
          </p:cNvPr>
          <p:cNvSpPr>
            <a:spLocks noGrp="1" noChangeArrowheads="1"/>
          </p:cNvSpPr>
          <p:nvPr>
            <p:ph type="title"/>
          </p:nvPr>
        </p:nvSpPr>
        <p:spPr/>
        <p:txBody>
          <a:bodyPr/>
          <a:lstStyle/>
          <a:p>
            <a:r>
              <a:rPr lang="en-US" altLang="en-US">
                <a:ea typeface="ＭＳ Ｐゴシック" panose="020B0600070205080204" pitchFamily="34" charset="-128"/>
              </a:rPr>
              <a:t>Structure of an IR System</a:t>
            </a:r>
          </a:p>
        </p:txBody>
      </p:sp>
      <p:sp>
        <p:nvSpPr>
          <p:cNvPr id="167938" name="Rectangle 3">
            <a:extLst>
              <a:ext uri="{FF2B5EF4-FFF2-40B4-BE49-F238E27FC236}">
                <a16:creationId xmlns:a16="http://schemas.microsoft.com/office/drawing/2014/main" id="{4D76231A-F2E6-E9D4-106A-BAB3709C1E90}"/>
              </a:ext>
            </a:extLst>
          </p:cNvPr>
          <p:cNvSpPr>
            <a:spLocks noChangeArrowheads="1"/>
          </p:cNvSpPr>
          <p:nvPr/>
        </p:nvSpPr>
        <p:spPr bwMode="auto">
          <a:xfrm>
            <a:off x="214313" y="1670050"/>
            <a:ext cx="58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Search</a:t>
            </a:r>
          </a:p>
          <a:p>
            <a:pPr>
              <a:spcBef>
                <a:spcPct val="0"/>
              </a:spcBef>
              <a:buClrTx/>
              <a:buFontTx/>
              <a:buNone/>
            </a:pPr>
            <a:r>
              <a:rPr lang="en-US" altLang="en-US" sz="1000">
                <a:latin typeface="Arial" panose="020B0604020202020204" pitchFamily="34" charset="0"/>
              </a:rPr>
              <a:t>Line</a:t>
            </a:r>
          </a:p>
        </p:txBody>
      </p:sp>
      <p:sp>
        <p:nvSpPr>
          <p:cNvPr id="167939" name="AutoShape 4">
            <a:extLst>
              <a:ext uri="{FF2B5EF4-FFF2-40B4-BE49-F238E27FC236}">
                <a16:creationId xmlns:a16="http://schemas.microsoft.com/office/drawing/2014/main" id="{BFEC7FD5-B0A7-972A-B965-5DF4179A3A86}"/>
              </a:ext>
            </a:extLst>
          </p:cNvPr>
          <p:cNvSpPr>
            <a:spLocks noChangeArrowheads="1"/>
          </p:cNvSpPr>
          <p:nvPr/>
        </p:nvSpPr>
        <p:spPr bwMode="auto">
          <a:xfrm>
            <a:off x="7683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Interest profiles</a:t>
            </a:r>
          </a:p>
          <a:p>
            <a:pPr algn="ctr">
              <a:spcBef>
                <a:spcPct val="0"/>
              </a:spcBef>
              <a:buClrTx/>
              <a:buFontTx/>
              <a:buNone/>
            </a:pPr>
            <a:r>
              <a:rPr lang="en-US" altLang="en-US" sz="1000">
                <a:latin typeface="Arial" panose="020B0604020202020204" pitchFamily="34" charset="0"/>
              </a:rPr>
              <a:t>&amp; Queries</a:t>
            </a:r>
          </a:p>
        </p:txBody>
      </p:sp>
      <p:sp>
        <p:nvSpPr>
          <p:cNvPr id="167940" name="AutoShape 5">
            <a:extLst>
              <a:ext uri="{FF2B5EF4-FFF2-40B4-BE49-F238E27FC236}">
                <a16:creationId xmlns:a16="http://schemas.microsoft.com/office/drawing/2014/main" id="{1DB2DDD6-6405-15E3-A48C-4A3CB18650DF}"/>
              </a:ext>
            </a:extLst>
          </p:cNvPr>
          <p:cNvSpPr>
            <a:spLocks noChangeArrowheads="1"/>
          </p:cNvSpPr>
          <p:nvPr/>
        </p:nvSpPr>
        <p:spPr bwMode="auto">
          <a:xfrm>
            <a:off x="67881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Documents </a:t>
            </a:r>
          </a:p>
          <a:p>
            <a:pPr algn="ctr">
              <a:spcBef>
                <a:spcPct val="0"/>
              </a:spcBef>
              <a:buClrTx/>
              <a:buFontTx/>
              <a:buNone/>
            </a:pPr>
            <a:r>
              <a:rPr lang="en-US" altLang="en-US" sz="1000">
                <a:latin typeface="Arial" panose="020B0604020202020204" pitchFamily="34" charset="0"/>
              </a:rPr>
              <a:t>&amp; data</a:t>
            </a:r>
          </a:p>
        </p:txBody>
      </p:sp>
      <p:sp>
        <p:nvSpPr>
          <p:cNvPr id="167941" name="AutoShape 6">
            <a:extLst>
              <a:ext uri="{FF2B5EF4-FFF2-40B4-BE49-F238E27FC236}">
                <a16:creationId xmlns:a16="http://schemas.microsoft.com/office/drawing/2014/main" id="{D884D050-AFC1-9E9E-6EBB-08386A1DE331}"/>
              </a:ext>
            </a:extLst>
          </p:cNvPr>
          <p:cNvSpPr>
            <a:spLocks noChangeArrowheads="1"/>
          </p:cNvSpPr>
          <p:nvPr/>
        </p:nvSpPr>
        <p:spPr bwMode="auto">
          <a:xfrm rot="10800000" flipH="1" flipV="1">
            <a:off x="3359150" y="2444750"/>
            <a:ext cx="2273300" cy="1739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Rules of the game =</a:t>
            </a:r>
          </a:p>
          <a:p>
            <a:pPr algn="ctr">
              <a:spcBef>
                <a:spcPct val="0"/>
              </a:spcBef>
              <a:buClrTx/>
              <a:buFontTx/>
              <a:buNone/>
            </a:pPr>
            <a:r>
              <a:rPr lang="en-US" altLang="en-US" sz="1000">
                <a:latin typeface="Arial" panose="020B0604020202020204" pitchFamily="34" charset="0"/>
              </a:rPr>
              <a:t>Rules for subject indexing +</a:t>
            </a:r>
          </a:p>
          <a:p>
            <a:pPr algn="ctr">
              <a:spcBef>
                <a:spcPct val="0"/>
              </a:spcBef>
              <a:buClrTx/>
              <a:buFontTx/>
              <a:buNone/>
            </a:pPr>
            <a:r>
              <a:rPr lang="en-US" altLang="en-US" sz="1000">
                <a:latin typeface="Arial" panose="020B0604020202020204" pitchFamily="34" charset="0"/>
              </a:rPr>
              <a:t>Thesaurus (which consists of</a:t>
            </a:r>
          </a:p>
          <a:p>
            <a:pPr algn="ctr">
              <a:spcBef>
                <a:spcPct val="0"/>
              </a:spcBef>
              <a:buClrTx/>
              <a:buFontTx/>
              <a:buNone/>
            </a:pPr>
            <a:endParaRPr lang="en-US" altLang="en-US" sz="1000">
              <a:latin typeface="Arial" panose="020B0604020202020204" pitchFamily="34" charset="0"/>
            </a:endParaRPr>
          </a:p>
          <a:p>
            <a:pPr algn="ctr">
              <a:spcBef>
                <a:spcPct val="0"/>
              </a:spcBef>
              <a:buClrTx/>
              <a:buFontTx/>
              <a:buNone/>
            </a:pPr>
            <a:r>
              <a:rPr lang="en-US" altLang="en-US" sz="1000">
                <a:latin typeface="Arial" panose="020B0604020202020204" pitchFamily="34" charset="0"/>
              </a:rPr>
              <a:t>Lead-In</a:t>
            </a:r>
          </a:p>
          <a:p>
            <a:pPr algn="ctr">
              <a:spcBef>
                <a:spcPct val="0"/>
              </a:spcBef>
              <a:buClrTx/>
              <a:buFontTx/>
              <a:buNone/>
            </a:pPr>
            <a:r>
              <a:rPr lang="en-US" altLang="en-US" sz="1000">
                <a:latin typeface="Arial" panose="020B0604020202020204" pitchFamily="34" charset="0"/>
              </a:rPr>
              <a:t>Vocabulary</a:t>
            </a:r>
          </a:p>
          <a:p>
            <a:pPr algn="ctr">
              <a:spcBef>
                <a:spcPct val="0"/>
              </a:spcBef>
              <a:buClrTx/>
              <a:buFontTx/>
              <a:buNone/>
            </a:pPr>
            <a:r>
              <a:rPr lang="en-US" altLang="en-US" sz="1000">
                <a:latin typeface="Arial" panose="020B0604020202020204" pitchFamily="34" charset="0"/>
              </a:rPr>
              <a:t>and</a:t>
            </a:r>
          </a:p>
          <a:p>
            <a:pPr algn="ctr">
              <a:spcBef>
                <a:spcPct val="0"/>
              </a:spcBef>
              <a:buClrTx/>
              <a:buFontTx/>
              <a:buNone/>
            </a:pPr>
            <a:r>
              <a:rPr lang="en-US" altLang="en-US" sz="1000">
                <a:latin typeface="Arial" panose="020B0604020202020204" pitchFamily="34" charset="0"/>
              </a:rPr>
              <a:t>Indexing</a:t>
            </a:r>
          </a:p>
          <a:p>
            <a:pPr algn="ctr">
              <a:spcBef>
                <a:spcPct val="0"/>
              </a:spcBef>
              <a:buClrTx/>
              <a:buFontTx/>
              <a:buNone/>
            </a:pPr>
            <a:r>
              <a:rPr lang="en-US" altLang="en-US" sz="1000">
                <a:latin typeface="Arial" panose="020B0604020202020204" pitchFamily="34" charset="0"/>
              </a:rPr>
              <a:t>Language </a:t>
            </a:r>
          </a:p>
        </p:txBody>
      </p:sp>
      <p:sp>
        <p:nvSpPr>
          <p:cNvPr id="167942" name="Rectangle 7">
            <a:extLst>
              <a:ext uri="{FF2B5EF4-FFF2-40B4-BE49-F238E27FC236}">
                <a16:creationId xmlns:a16="http://schemas.microsoft.com/office/drawing/2014/main" id="{33C17D20-BC28-E074-DEC0-363EB9E492EC}"/>
              </a:ext>
            </a:extLst>
          </p:cNvPr>
          <p:cNvSpPr>
            <a:spLocks noChangeArrowheads="1"/>
          </p:cNvSpPr>
          <p:nvPr/>
        </p:nvSpPr>
        <p:spPr bwMode="auto">
          <a:xfrm>
            <a:off x="8367713" y="1670050"/>
            <a:ext cx="625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Storage</a:t>
            </a:r>
          </a:p>
          <a:p>
            <a:pPr>
              <a:spcBef>
                <a:spcPct val="0"/>
              </a:spcBef>
              <a:buClrTx/>
              <a:buFontTx/>
              <a:buNone/>
            </a:pPr>
            <a:r>
              <a:rPr lang="en-US" altLang="en-US" sz="1000">
                <a:latin typeface="Arial" panose="020B0604020202020204" pitchFamily="34" charset="0"/>
              </a:rPr>
              <a:t>Line</a:t>
            </a:r>
          </a:p>
        </p:txBody>
      </p:sp>
      <p:sp>
        <p:nvSpPr>
          <p:cNvPr id="167943" name="Rectangle 8">
            <a:extLst>
              <a:ext uri="{FF2B5EF4-FFF2-40B4-BE49-F238E27FC236}">
                <a16:creationId xmlns:a16="http://schemas.microsoft.com/office/drawing/2014/main" id="{99ED111F-0F18-2856-5A1D-1241CA994F3C}"/>
              </a:ext>
            </a:extLst>
          </p:cNvPr>
          <p:cNvSpPr>
            <a:spLocks noChangeArrowheads="1"/>
          </p:cNvSpPr>
          <p:nvPr/>
        </p:nvSpPr>
        <p:spPr bwMode="auto">
          <a:xfrm>
            <a:off x="3968750" y="61023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Potentially </a:t>
            </a:r>
          </a:p>
          <a:p>
            <a:pPr algn="ctr">
              <a:spcBef>
                <a:spcPct val="0"/>
              </a:spcBef>
              <a:buClrTx/>
              <a:buFontTx/>
              <a:buNone/>
            </a:pPr>
            <a:r>
              <a:rPr lang="en-US" altLang="en-US" sz="1000">
                <a:latin typeface="Arial" panose="020B0604020202020204" pitchFamily="34" charset="0"/>
              </a:rPr>
              <a:t>Relevant</a:t>
            </a:r>
          </a:p>
          <a:p>
            <a:pPr algn="ctr">
              <a:spcBef>
                <a:spcPct val="0"/>
              </a:spcBef>
              <a:buClrTx/>
              <a:buFontTx/>
              <a:buNone/>
            </a:pPr>
            <a:r>
              <a:rPr lang="en-US" altLang="en-US" sz="1000">
                <a:latin typeface="Arial" panose="020B0604020202020204" pitchFamily="34" charset="0"/>
              </a:rPr>
              <a:t>Documents</a:t>
            </a:r>
          </a:p>
        </p:txBody>
      </p:sp>
      <p:sp>
        <p:nvSpPr>
          <p:cNvPr id="167944" name="Rectangle 9">
            <a:extLst>
              <a:ext uri="{FF2B5EF4-FFF2-40B4-BE49-F238E27FC236}">
                <a16:creationId xmlns:a16="http://schemas.microsoft.com/office/drawing/2014/main" id="{6D880BDC-562D-0F03-C0C8-05206F1FF863}"/>
              </a:ext>
            </a:extLst>
          </p:cNvPr>
          <p:cNvSpPr>
            <a:spLocks noChangeArrowheads="1"/>
          </p:cNvSpPr>
          <p:nvPr/>
        </p:nvSpPr>
        <p:spPr bwMode="auto">
          <a:xfrm>
            <a:off x="3892550" y="5111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Comparison/</a:t>
            </a:r>
          </a:p>
          <a:p>
            <a:pPr algn="ctr">
              <a:spcBef>
                <a:spcPct val="0"/>
              </a:spcBef>
              <a:buClrTx/>
              <a:buFontTx/>
              <a:buNone/>
            </a:pPr>
            <a:r>
              <a:rPr lang="en-US" altLang="en-US" sz="1000">
                <a:latin typeface="Arial" panose="020B0604020202020204" pitchFamily="34" charset="0"/>
              </a:rPr>
              <a:t>Matching</a:t>
            </a:r>
          </a:p>
        </p:txBody>
      </p:sp>
      <p:sp>
        <p:nvSpPr>
          <p:cNvPr id="167945" name="Line 10">
            <a:extLst>
              <a:ext uri="{FF2B5EF4-FFF2-40B4-BE49-F238E27FC236}">
                <a16:creationId xmlns:a16="http://schemas.microsoft.com/office/drawing/2014/main" id="{8D514B2F-ECC7-1096-E1A5-3194A9AAC4E4}"/>
              </a:ext>
            </a:extLst>
          </p:cNvPr>
          <p:cNvSpPr>
            <a:spLocks noChangeShapeType="1"/>
          </p:cNvSpPr>
          <p:nvPr/>
        </p:nvSpPr>
        <p:spPr bwMode="auto">
          <a:xfrm>
            <a:off x="539750" y="22860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46" name="AutoShape 11">
            <a:extLst>
              <a:ext uri="{FF2B5EF4-FFF2-40B4-BE49-F238E27FC236}">
                <a16:creationId xmlns:a16="http://schemas.microsoft.com/office/drawing/2014/main" id="{E61D8FB8-51AF-F6D6-5DC0-5B37C8D5B3AD}"/>
              </a:ext>
            </a:extLst>
          </p:cNvPr>
          <p:cNvSpPr>
            <a:spLocks noChangeArrowheads="1"/>
          </p:cNvSpPr>
          <p:nvPr/>
        </p:nvSpPr>
        <p:spPr bwMode="auto">
          <a:xfrm>
            <a:off x="6921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Store1: Profiles/</a:t>
            </a:r>
          </a:p>
          <a:p>
            <a:pPr algn="ctr">
              <a:spcBef>
                <a:spcPct val="0"/>
              </a:spcBef>
              <a:buClrTx/>
              <a:buFontTx/>
              <a:buNone/>
            </a:pPr>
            <a:r>
              <a:rPr lang="en-US" altLang="en-US" sz="1000">
                <a:latin typeface="Arial" panose="020B0604020202020204" pitchFamily="34" charset="0"/>
              </a:rPr>
              <a:t>Search requests</a:t>
            </a:r>
          </a:p>
        </p:txBody>
      </p:sp>
      <p:sp>
        <p:nvSpPr>
          <p:cNvPr id="167947" name="AutoShape 12">
            <a:extLst>
              <a:ext uri="{FF2B5EF4-FFF2-40B4-BE49-F238E27FC236}">
                <a16:creationId xmlns:a16="http://schemas.microsoft.com/office/drawing/2014/main" id="{A7A7A059-A814-7EDE-60C9-BFF9B82582BB}"/>
              </a:ext>
            </a:extLst>
          </p:cNvPr>
          <p:cNvSpPr>
            <a:spLocks noChangeArrowheads="1"/>
          </p:cNvSpPr>
          <p:nvPr/>
        </p:nvSpPr>
        <p:spPr bwMode="auto">
          <a:xfrm>
            <a:off x="68643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Store2: Document</a:t>
            </a:r>
          </a:p>
          <a:p>
            <a:pPr algn="ctr">
              <a:spcBef>
                <a:spcPct val="0"/>
              </a:spcBef>
              <a:buClrTx/>
              <a:buFontTx/>
              <a:buNone/>
            </a:pPr>
            <a:r>
              <a:rPr lang="en-US" altLang="en-US" sz="1000">
                <a:latin typeface="Arial" panose="020B0604020202020204" pitchFamily="34" charset="0"/>
              </a:rPr>
              <a:t>representations</a:t>
            </a:r>
          </a:p>
        </p:txBody>
      </p:sp>
      <p:sp>
        <p:nvSpPr>
          <p:cNvPr id="167948" name="Line 13">
            <a:extLst>
              <a:ext uri="{FF2B5EF4-FFF2-40B4-BE49-F238E27FC236}">
                <a16:creationId xmlns:a16="http://schemas.microsoft.com/office/drawing/2014/main" id="{7E86818D-414C-0BCF-4136-15B7AA97728E}"/>
              </a:ext>
            </a:extLst>
          </p:cNvPr>
          <p:cNvSpPr>
            <a:spLocks noChangeShapeType="1"/>
          </p:cNvSpPr>
          <p:nvPr/>
        </p:nvSpPr>
        <p:spPr bwMode="auto">
          <a:xfrm flipH="1">
            <a:off x="2051050" y="3276600"/>
            <a:ext cx="15367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49" name="Line 14">
            <a:extLst>
              <a:ext uri="{FF2B5EF4-FFF2-40B4-BE49-F238E27FC236}">
                <a16:creationId xmlns:a16="http://schemas.microsoft.com/office/drawing/2014/main" id="{511E01D6-B661-74D6-1325-8B57B00F2397}"/>
              </a:ext>
            </a:extLst>
          </p:cNvPr>
          <p:cNvSpPr>
            <a:spLocks noChangeShapeType="1"/>
          </p:cNvSpPr>
          <p:nvPr/>
        </p:nvSpPr>
        <p:spPr bwMode="auto">
          <a:xfrm>
            <a:off x="5416550" y="3276600"/>
            <a:ext cx="15113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0" name="Line 15">
            <a:extLst>
              <a:ext uri="{FF2B5EF4-FFF2-40B4-BE49-F238E27FC236}">
                <a16:creationId xmlns:a16="http://schemas.microsoft.com/office/drawing/2014/main" id="{2B77A00B-7C01-E039-FF3E-1F52BA9A7563}"/>
              </a:ext>
            </a:extLst>
          </p:cNvPr>
          <p:cNvSpPr>
            <a:spLocks noChangeShapeType="1"/>
          </p:cNvSpPr>
          <p:nvPr/>
        </p:nvSpPr>
        <p:spPr bwMode="auto">
          <a:xfrm>
            <a:off x="533400" y="2292350"/>
            <a:ext cx="0" cy="3644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51" name="Line 17">
            <a:extLst>
              <a:ext uri="{FF2B5EF4-FFF2-40B4-BE49-F238E27FC236}">
                <a16:creationId xmlns:a16="http://schemas.microsoft.com/office/drawing/2014/main" id="{5EBE203B-4126-E623-F03D-990402954497}"/>
              </a:ext>
            </a:extLst>
          </p:cNvPr>
          <p:cNvSpPr>
            <a:spLocks noChangeShapeType="1"/>
          </p:cNvSpPr>
          <p:nvPr/>
        </p:nvSpPr>
        <p:spPr bwMode="auto">
          <a:xfrm flipV="1">
            <a:off x="8610600" y="2279650"/>
            <a:ext cx="0" cy="3670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52" name="Line 18">
            <a:extLst>
              <a:ext uri="{FF2B5EF4-FFF2-40B4-BE49-F238E27FC236}">
                <a16:creationId xmlns:a16="http://schemas.microsoft.com/office/drawing/2014/main" id="{BB36DF69-38EA-8C26-DFCA-251F228268EF}"/>
              </a:ext>
            </a:extLst>
          </p:cNvPr>
          <p:cNvSpPr>
            <a:spLocks noChangeShapeType="1"/>
          </p:cNvSpPr>
          <p:nvPr/>
        </p:nvSpPr>
        <p:spPr bwMode="auto">
          <a:xfrm>
            <a:off x="14478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3" name="Line 19">
            <a:extLst>
              <a:ext uri="{FF2B5EF4-FFF2-40B4-BE49-F238E27FC236}">
                <a16:creationId xmlns:a16="http://schemas.microsoft.com/office/drawing/2014/main" id="{B69FF517-57B9-A1A9-D98D-3A62BB45028B}"/>
              </a:ext>
            </a:extLst>
          </p:cNvPr>
          <p:cNvSpPr>
            <a:spLocks noChangeShapeType="1"/>
          </p:cNvSpPr>
          <p:nvPr/>
        </p:nvSpPr>
        <p:spPr bwMode="auto">
          <a:xfrm>
            <a:off x="7543800" y="32829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4" name="Line 20">
            <a:extLst>
              <a:ext uri="{FF2B5EF4-FFF2-40B4-BE49-F238E27FC236}">
                <a16:creationId xmlns:a16="http://schemas.microsoft.com/office/drawing/2014/main" id="{3B42E059-7058-51CC-3A6E-BCE953DD8FE7}"/>
              </a:ext>
            </a:extLst>
          </p:cNvPr>
          <p:cNvSpPr>
            <a:spLocks noChangeShapeType="1"/>
          </p:cNvSpPr>
          <p:nvPr/>
        </p:nvSpPr>
        <p:spPr bwMode="auto">
          <a:xfrm>
            <a:off x="74676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5" name="Line 21">
            <a:extLst>
              <a:ext uri="{FF2B5EF4-FFF2-40B4-BE49-F238E27FC236}">
                <a16:creationId xmlns:a16="http://schemas.microsoft.com/office/drawing/2014/main" id="{F80D3641-E5AC-1D86-7CB6-0B30C9D6BC3B}"/>
              </a:ext>
            </a:extLst>
          </p:cNvPr>
          <p:cNvSpPr>
            <a:spLocks noChangeShapeType="1"/>
          </p:cNvSpPr>
          <p:nvPr/>
        </p:nvSpPr>
        <p:spPr bwMode="auto">
          <a:xfrm>
            <a:off x="1447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6" name="Line 22">
            <a:extLst>
              <a:ext uri="{FF2B5EF4-FFF2-40B4-BE49-F238E27FC236}">
                <a16:creationId xmlns:a16="http://schemas.microsoft.com/office/drawing/2014/main" id="{6DC8A4EF-6A03-1B23-80EF-A6C31CEF1870}"/>
              </a:ext>
            </a:extLst>
          </p:cNvPr>
          <p:cNvSpPr>
            <a:spLocks noChangeShapeType="1"/>
          </p:cNvSpPr>
          <p:nvPr/>
        </p:nvSpPr>
        <p:spPr bwMode="auto">
          <a:xfrm>
            <a:off x="1447800" y="3206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57" name="Rectangle 23">
            <a:extLst>
              <a:ext uri="{FF2B5EF4-FFF2-40B4-BE49-F238E27FC236}">
                <a16:creationId xmlns:a16="http://schemas.microsoft.com/office/drawing/2014/main" id="{A6206BD1-800E-EBE3-7105-03BCED9E5F90}"/>
              </a:ext>
            </a:extLst>
          </p:cNvPr>
          <p:cNvSpPr>
            <a:spLocks noChangeArrowheads="1"/>
          </p:cNvSpPr>
          <p:nvPr/>
        </p:nvSpPr>
        <p:spPr bwMode="auto">
          <a:xfrm>
            <a:off x="6940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Indexing </a:t>
            </a:r>
          </a:p>
          <a:p>
            <a:pPr algn="ctr">
              <a:spcBef>
                <a:spcPct val="0"/>
              </a:spcBef>
              <a:buClrTx/>
              <a:buFontTx/>
              <a:buNone/>
            </a:pPr>
            <a:r>
              <a:rPr lang="en-US" altLang="en-US" sz="1000">
                <a:latin typeface="Arial" panose="020B0604020202020204" pitchFamily="34" charset="0"/>
              </a:rPr>
              <a:t>(Descriptive and </a:t>
            </a:r>
          </a:p>
          <a:p>
            <a:pPr algn="ctr">
              <a:spcBef>
                <a:spcPct val="0"/>
              </a:spcBef>
              <a:buClrTx/>
              <a:buFontTx/>
              <a:buNone/>
            </a:pPr>
            <a:r>
              <a:rPr lang="en-US" altLang="en-US" sz="1000">
                <a:latin typeface="Arial" panose="020B0604020202020204" pitchFamily="34" charset="0"/>
              </a:rPr>
              <a:t>Subject)</a:t>
            </a:r>
          </a:p>
        </p:txBody>
      </p:sp>
      <p:sp>
        <p:nvSpPr>
          <p:cNvPr id="167958" name="Rectangle 24">
            <a:extLst>
              <a:ext uri="{FF2B5EF4-FFF2-40B4-BE49-F238E27FC236}">
                <a16:creationId xmlns:a16="http://schemas.microsoft.com/office/drawing/2014/main" id="{DF989A01-C715-2BBD-4593-C934E05EE536}"/>
              </a:ext>
            </a:extLst>
          </p:cNvPr>
          <p:cNvSpPr>
            <a:spLocks noChangeArrowheads="1"/>
          </p:cNvSpPr>
          <p:nvPr/>
        </p:nvSpPr>
        <p:spPr bwMode="auto">
          <a:xfrm>
            <a:off x="844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Formulating query in </a:t>
            </a:r>
          </a:p>
          <a:p>
            <a:pPr algn="ctr">
              <a:spcBef>
                <a:spcPct val="0"/>
              </a:spcBef>
              <a:buClrTx/>
              <a:buFontTx/>
              <a:buNone/>
            </a:pPr>
            <a:r>
              <a:rPr lang="en-US" altLang="en-US" sz="1000">
                <a:latin typeface="Arial" panose="020B0604020202020204" pitchFamily="34" charset="0"/>
              </a:rPr>
              <a:t>terms of </a:t>
            </a:r>
          </a:p>
          <a:p>
            <a:pPr algn="ctr">
              <a:spcBef>
                <a:spcPct val="0"/>
              </a:spcBef>
              <a:buClrTx/>
              <a:buFontTx/>
              <a:buNone/>
            </a:pPr>
            <a:r>
              <a:rPr lang="en-US" altLang="en-US" sz="1000">
                <a:latin typeface="Arial" panose="020B0604020202020204" pitchFamily="34" charset="0"/>
              </a:rPr>
              <a:t>descriptors</a:t>
            </a:r>
          </a:p>
        </p:txBody>
      </p:sp>
      <p:sp>
        <p:nvSpPr>
          <p:cNvPr id="167959" name="Rectangle 25">
            <a:extLst>
              <a:ext uri="{FF2B5EF4-FFF2-40B4-BE49-F238E27FC236}">
                <a16:creationId xmlns:a16="http://schemas.microsoft.com/office/drawing/2014/main" id="{4CD87A4C-DFA7-D3F9-F1C9-9CF404BCAC2D}"/>
              </a:ext>
            </a:extLst>
          </p:cNvPr>
          <p:cNvSpPr>
            <a:spLocks noChangeArrowheads="1"/>
          </p:cNvSpPr>
          <p:nvPr/>
        </p:nvSpPr>
        <p:spPr bwMode="auto">
          <a:xfrm>
            <a:off x="844550" y="38925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profiles</a:t>
            </a:r>
          </a:p>
        </p:txBody>
      </p:sp>
      <p:sp>
        <p:nvSpPr>
          <p:cNvPr id="167960" name="Line 26">
            <a:extLst>
              <a:ext uri="{FF2B5EF4-FFF2-40B4-BE49-F238E27FC236}">
                <a16:creationId xmlns:a16="http://schemas.microsoft.com/office/drawing/2014/main" id="{280B2EF9-8B57-4506-5117-19C0D9A0CDD9}"/>
              </a:ext>
            </a:extLst>
          </p:cNvPr>
          <p:cNvSpPr>
            <a:spLocks noChangeShapeType="1"/>
          </p:cNvSpPr>
          <p:nvPr/>
        </p:nvSpPr>
        <p:spPr bwMode="auto">
          <a:xfrm>
            <a:off x="3663950" y="3200400"/>
            <a:ext cx="1739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61" name="Line 27">
            <a:extLst>
              <a:ext uri="{FF2B5EF4-FFF2-40B4-BE49-F238E27FC236}">
                <a16:creationId xmlns:a16="http://schemas.microsoft.com/office/drawing/2014/main" id="{1D09DA3D-0BCE-BD94-B751-36C9D3C82573}"/>
              </a:ext>
            </a:extLst>
          </p:cNvPr>
          <p:cNvSpPr>
            <a:spLocks noChangeShapeType="1"/>
          </p:cNvSpPr>
          <p:nvPr/>
        </p:nvSpPr>
        <p:spPr bwMode="auto">
          <a:xfrm>
            <a:off x="4495800" y="4197350"/>
            <a:ext cx="0" cy="9017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2" name="Line 28">
            <a:extLst>
              <a:ext uri="{FF2B5EF4-FFF2-40B4-BE49-F238E27FC236}">
                <a16:creationId xmlns:a16="http://schemas.microsoft.com/office/drawing/2014/main" id="{46D54015-FD7F-95EB-2768-977AF86C147E}"/>
              </a:ext>
            </a:extLst>
          </p:cNvPr>
          <p:cNvSpPr>
            <a:spLocks noChangeShapeType="1"/>
          </p:cNvSpPr>
          <p:nvPr/>
        </p:nvSpPr>
        <p:spPr bwMode="auto">
          <a:xfrm flipH="1">
            <a:off x="2127250" y="4197350"/>
            <a:ext cx="17653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3" name="Line 29">
            <a:extLst>
              <a:ext uri="{FF2B5EF4-FFF2-40B4-BE49-F238E27FC236}">
                <a16:creationId xmlns:a16="http://schemas.microsoft.com/office/drawing/2014/main" id="{4A0DB66F-529B-0E34-0D3F-D59DD5D21015}"/>
              </a:ext>
            </a:extLst>
          </p:cNvPr>
          <p:cNvSpPr>
            <a:spLocks noChangeShapeType="1"/>
          </p:cNvSpPr>
          <p:nvPr/>
        </p:nvSpPr>
        <p:spPr bwMode="auto">
          <a:xfrm>
            <a:off x="5111750" y="4197350"/>
            <a:ext cx="17399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4" name="Line 30">
            <a:extLst>
              <a:ext uri="{FF2B5EF4-FFF2-40B4-BE49-F238E27FC236}">
                <a16:creationId xmlns:a16="http://schemas.microsoft.com/office/drawing/2014/main" id="{BD026084-A0E9-C5C8-EFE7-C864A804D9BA}"/>
              </a:ext>
            </a:extLst>
          </p:cNvPr>
          <p:cNvSpPr>
            <a:spLocks noChangeShapeType="1"/>
          </p:cNvSpPr>
          <p:nvPr/>
        </p:nvSpPr>
        <p:spPr bwMode="auto">
          <a:xfrm>
            <a:off x="7543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5" name="Rectangle 31">
            <a:extLst>
              <a:ext uri="{FF2B5EF4-FFF2-40B4-BE49-F238E27FC236}">
                <a16:creationId xmlns:a16="http://schemas.microsoft.com/office/drawing/2014/main" id="{6F838EAD-E092-3418-957D-71A08DFDD73B}"/>
              </a:ext>
            </a:extLst>
          </p:cNvPr>
          <p:cNvSpPr>
            <a:spLocks noChangeArrowheads="1"/>
          </p:cNvSpPr>
          <p:nvPr/>
        </p:nvSpPr>
        <p:spPr bwMode="auto">
          <a:xfrm>
            <a:off x="6940550" y="3968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Documents</a:t>
            </a:r>
          </a:p>
        </p:txBody>
      </p:sp>
      <p:sp>
        <p:nvSpPr>
          <p:cNvPr id="167966" name="Line 32">
            <a:extLst>
              <a:ext uri="{FF2B5EF4-FFF2-40B4-BE49-F238E27FC236}">
                <a16:creationId xmlns:a16="http://schemas.microsoft.com/office/drawing/2014/main" id="{59B27E9C-DDC5-FA21-7F15-1641A1CDA2D0}"/>
              </a:ext>
            </a:extLst>
          </p:cNvPr>
          <p:cNvSpPr>
            <a:spLocks noChangeShapeType="1"/>
          </p:cNvSpPr>
          <p:nvPr/>
        </p:nvSpPr>
        <p:spPr bwMode="auto">
          <a:xfrm>
            <a:off x="1911350" y="5410200"/>
            <a:ext cx="19685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7" name="Line 33">
            <a:extLst>
              <a:ext uri="{FF2B5EF4-FFF2-40B4-BE49-F238E27FC236}">
                <a16:creationId xmlns:a16="http://schemas.microsoft.com/office/drawing/2014/main" id="{50CE692F-3DF8-72F6-E0EA-48F7CC18E934}"/>
              </a:ext>
            </a:extLst>
          </p:cNvPr>
          <p:cNvSpPr>
            <a:spLocks noChangeShapeType="1"/>
          </p:cNvSpPr>
          <p:nvPr/>
        </p:nvSpPr>
        <p:spPr bwMode="auto">
          <a:xfrm flipH="1">
            <a:off x="5099050" y="5410200"/>
            <a:ext cx="191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8" name="Line 34">
            <a:extLst>
              <a:ext uri="{FF2B5EF4-FFF2-40B4-BE49-F238E27FC236}">
                <a16:creationId xmlns:a16="http://schemas.microsoft.com/office/drawing/2014/main" id="{74BC463E-2E08-9B08-EA24-7B6C8D07C4E5}"/>
              </a:ext>
            </a:extLst>
          </p:cNvPr>
          <p:cNvSpPr>
            <a:spLocks noChangeShapeType="1"/>
          </p:cNvSpPr>
          <p:nvPr/>
        </p:nvSpPr>
        <p:spPr bwMode="auto">
          <a:xfrm>
            <a:off x="4495800" y="5721350"/>
            <a:ext cx="0" cy="368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69" name="Rectangle 35">
            <a:extLst>
              <a:ext uri="{FF2B5EF4-FFF2-40B4-BE49-F238E27FC236}">
                <a16:creationId xmlns:a16="http://schemas.microsoft.com/office/drawing/2014/main" id="{7AA8B50C-1317-0B88-E09F-2CD5A1D02F4A}"/>
              </a:ext>
            </a:extLst>
          </p:cNvPr>
          <p:cNvSpPr>
            <a:spLocks noChangeArrowheads="1"/>
          </p:cNvSpPr>
          <p:nvPr/>
        </p:nvSpPr>
        <p:spPr bwMode="auto">
          <a:xfrm>
            <a:off x="3262313" y="2051050"/>
            <a:ext cx="2538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Information Storage and Retrieval System</a:t>
            </a:r>
          </a:p>
        </p:txBody>
      </p:sp>
      <p:sp>
        <p:nvSpPr>
          <p:cNvPr id="167970" name="Rectangle 36">
            <a:extLst>
              <a:ext uri="{FF2B5EF4-FFF2-40B4-BE49-F238E27FC236}">
                <a16:creationId xmlns:a16="http://schemas.microsoft.com/office/drawing/2014/main" id="{F0B0C3BF-D163-97F4-228E-127400949F6B}"/>
              </a:ext>
            </a:extLst>
          </p:cNvPr>
          <p:cNvSpPr>
            <a:spLocks noChangeArrowheads="1"/>
          </p:cNvSpPr>
          <p:nvPr/>
        </p:nvSpPr>
        <p:spPr bwMode="auto">
          <a:xfrm>
            <a:off x="7239000" y="5943600"/>
            <a:ext cx="14795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800" i="1">
                <a:latin typeface="Arial" panose="020B0604020202020204" pitchFamily="34" charset="0"/>
              </a:rPr>
              <a:t>Adapted from Soergel,  p. 19</a:t>
            </a:r>
          </a:p>
        </p:txBody>
      </p:sp>
      <p:sp>
        <p:nvSpPr>
          <p:cNvPr id="167971" name="Line 16">
            <a:extLst>
              <a:ext uri="{FF2B5EF4-FFF2-40B4-BE49-F238E27FC236}">
                <a16:creationId xmlns:a16="http://schemas.microsoft.com/office/drawing/2014/main" id="{5333500B-8EFA-5A7C-A3F0-4B3CB47ED57A}"/>
              </a:ext>
            </a:extLst>
          </p:cNvPr>
          <p:cNvSpPr>
            <a:spLocks noChangeShapeType="1"/>
          </p:cNvSpPr>
          <p:nvPr/>
        </p:nvSpPr>
        <p:spPr bwMode="auto">
          <a:xfrm>
            <a:off x="539750" y="59436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7972" name="Rectangle 37">
            <a:extLst>
              <a:ext uri="{FF2B5EF4-FFF2-40B4-BE49-F238E27FC236}">
                <a16:creationId xmlns:a16="http://schemas.microsoft.com/office/drawing/2014/main" id="{CDFE0EAC-1C49-FFC5-A8BF-14A99812C427}"/>
              </a:ext>
            </a:extLst>
          </p:cNvPr>
          <p:cNvSpPr>
            <a:spLocks noChangeArrowheads="1"/>
          </p:cNvSpPr>
          <p:nvPr/>
        </p:nvSpPr>
        <p:spPr bwMode="auto">
          <a:xfrm>
            <a:off x="533400" y="2286000"/>
            <a:ext cx="8077200" cy="3657600"/>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067677E7-9AD3-FED5-AC08-F3541399133A}"/>
              </a:ext>
            </a:extLst>
          </p:cNvPr>
          <p:cNvSpPr>
            <a:spLocks noGrp="1" noChangeArrowheads="1"/>
          </p:cNvSpPr>
          <p:nvPr>
            <p:ph type="title"/>
          </p:nvPr>
        </p:nvSpPr>
        <p:spPr/>
        <p:txBody>
          <a:bodyPr/>
          <a:lstStyle/>
          <a:p>
            <a:r>
              <a:rPr lang="en-US" altLang="en-US">
                <a:ea typeface="ＭＳ Ｐゴシック" panose="020B0600070205080204" pitchFamily="34" charset="-128"/>
              </a:rPr>
              <a:t>Structure of an IR System</a:t>
            </a:r>
          </a:p>
        </p:txBody>
      </p:sp>
      <p:sp>
        <p:nvSpPr>
          <p:cNvPr id="169986" name="Rectangle 3">
            <a:extLst>
              <a:ext uri="{FF2B5EF4-FFF2-40B4-BE49-F238E27FC236}">
                <a16:creationId xmlns:a16="http://schemas.microsoft.com/office/drawing/2014/main" id="{C79B5178-1A15-A31B-412D-38DD3CAEACE6}"/>
              </a:ext>
            </a:extLst>
          </p:cNvPr>
          <p:cNvSpPr>
            <a:spLocks noChangeArrowheads="1"/>
          </p:cNvSpPr>
          <p:nvPr/>
        </p:nvSpPr>
        <p:spPr bwMode="auto">
          <a:xfrm>
            <a:off x="214313" y="1670050"/>
            <a:ext cx="58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Search</a:t>
            </a:r>
          </a:p>
          <a:p>
            <a:pPr>
              <a:spcBef>
                <a:spcPct val="0"/>
              </a:spcBef>
              <a:buClrTx/>
              <a:buFontTx/>
              <a:buNone/>
            </a:pPr>
            <a:r>
              <a:rPr lang="en-US" altLang="en-US" sz="1000">
                <a:latin typeface="Arial" panose="020B0604020202020204" pitchFamily="34" charset="0"/>
              </a:rPr>
              <a:t>Line</a:t>
            </a:r>
          </a:p>
        </p:txBody>
      </p:sp>
      <p:sp>
        <p:nvSpPr>
          <p:cNvPr id="169987" name="AutoShape 4">
            <a:extLst>
              <a:ext uri="{FF2B5EF4-FFF2-40B4-BE49-F238E27FC236}">
                <a16:creationId xmlns:a16="http://schemas.microsoft.com/office/drawing/2014/main" id="{59F080C6-47D6-3AD5-37C3-A69EEE731AC3}"/>
              </a:ext>
            </a:extLst>
          </p:cNvPr>
          <p:cNvSpPr>
            <a:spLocks noChangeArrowheads="1"/>
          </p:cNvSpPr>
          <p:nvPr/>
        </p:nvSpPr>
        <p:spPr bwMode="auto">
          <a:xfrm>
            <a:off x="7683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Interest profiles</a:t>
            </a:r>
          </a:p>
          <a:p>
            <a:pPr algn="ctr">
              <a:spcBef>
                <a:spcPct val="0"/>
              </a:spcBef>
              <a:buClrTx/>
              <a:buFontTx/>
              <a:buNone/>
            </a:pPr>
            <a:r>
              <a:rPr lang="en-US" altLang="en-US" sz="1000">
                <a:latin typeface="Arial" panose="020B0604020202020204" pitchFamily="34" charset="0"/>
              </a:rPr>
              <a:t>&amp; Queries</a:t>
            </a:r>
          </a:p>
        </p:txBody>
      </p:sp>
      <p:sp>
        <p:nvSpPr>
          <p:cNvPr id="169988" name="AutoShape 5">
            <a:extLst>
              <a:ext uri="{FF2B5EF4-FFF2-40B4-BE49-F238E27FC236}">
                <a16:creationId xmlns:a16="http://schemas.microsoft.com/office/drawing/2014/main" id="{D11E4085-D658-2BEB-7AF5-CDE4D03D13D7}"/>
              </a:ext>
            </a:extLst>
          </p:cNvPr>
          <p:cNvSpPr>
            <a:spLocks noChangeArrowheads="1"/>
          </p:cNvSpPr>
          <p:nvPr/>
        </p:nvSpPr>
        <p:spPr bwMode="auto">
          <a:xfrm>
            <a:off x="67881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Documents </a:t>
            </a:r>
          </a:p>
          <a:p>
            <a:pPr algn="ctr">
              <a:spcBef>
                <a:spcPct val="0"/>
              </a:spcBef>
              <a:buClrTx/>
              <a:buFontTx/>
              <a:buNone/>
            </a:pPr>
            <a:r>
              <a:rPr lang="en-US" altLang="en-US" sz="1000">
                <a:latin typeface="Arial" panose="020B0604020202020204" pitchFamily="34" charset="0"/>
              </a:rPr>
              <a:t>&amp; data</a:t>
            </a:r>
          </a:p>
        </p:txBody>
      </p:sp>
      <p:sp>
        <p:nvSpPr>
          <p:cNvPr id="169989" name="AutoShape 6">
            <a:extLst>
              <a:ext uri="{FF2B5EF4-FFF2-40B4-BE49-F238E27FC236}">
                <a16:creationId xmlns:a16="http://schemas.microsoft.com/office/drawing/2014/main" id="{E21C7959-301E-2332-135E-E0313B85D0CD}"/>
              </a:ext>
            </a:extLst>
          </p:cNvPr>
          <p:cNvSpPr>
            <a:spLocks noChangeArrowheads="1"/>
          </p:cNvSpPr>
          <p:nvPr/>
        </p:nvSpPr>
        <p:spPr bwMode="auto">
          <a:xfrm rot="10800000" flipH="1" flipV="1">
            <a:off x="3359150" y="2444750"/>
            <a:ext cx="2273300" cy="1739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Rules of the game =</a:t>
            </a:r>
          </a:p>
          <a:p>
            <a:pPr algn="ctr">
              <a:spcBef>
                <a:spcPct val="0"/>
              </a:spcBef>
              <a:buClrTx/>
              <a:buFontTx/>
              <a:buNone/>
            </a:pPr>
            <a:r>
              <a:rPr lang="en-US" altLang="en-US" sz="1000">
                <a:latin typeface="Arial" panose="020B0604020202020204" pitchFamily="34" charset="0"/>
              </a:rPr>
              <a:t>Rules for subject indexing +</a:t>
            </a:r>
          </a:p>
          <a:p>
            <a:pPr algn="ctr">
              <a:spcBef>
                <a:spcPct val="0"/>
              </a:spcBef>
              <a:buClrTx/>
              <a:buFontTx/>
              <a:buNone/>
            </a:pPr>
            <a:r>
              <a:rPr lang="en-US" altLang="en-US" sz="1000">
                <a:latin typeface="Arial" panose="020B0604020202020204" pitchFamily="34" charset="0"/>
              </a:rPr>
              <a:t>Thesaurus (which consists of</a:t>
            </a:r>
          </a:p>
          <a:p>
            <a:pPr algn="ctr">
              <a:spcBef>
                <a:spcPct val="0"/>
              </a:spcBef>
              <a:buClrTx/>
              <a:buFontTx/>
              <a:buNone/>
            </a:pPr>
            <a:endParaRPr lang="en-US" altLang="en-US" sz="1000">
              <a:latin typeface="Arial" panose="020B0604020202020204" pitchFamily="34" charset="0"/>
            </a:endParaRPr>
          </a:p>
          <a:p>
            <a:pPr algn="ctr">
              <a:spcBef>
                <a:spcPct val="0"/>
              </a:spcBef>
              <a:buClrTx/>
              <a:buFontTx/>
              <a:buNone/>
            </a:pPr>
            <a:r>
              <a:rPr lang="en-US" altLang="en-US" sz="1000">
                <a:latin typeface="Arial" panose="020B0604020202020204" pitchFamily="34" charset="0"/>
              </a:rPr>
              <a:t>Lead-In</a:t>
            </a:r>
          </a:p>
          <a:p>
            <a:pPr algn="ctr">
              <a:spcBef>
                <a:spcPct val="0"/>
              </a:spcBef>
              <a:buClrTx/>
              <a:buFontTx/>
              <a:buNone/>
            </a:pPr>
            <a:r>
              <a:rPr lang="en-US" altLang="en-US" sz="1000">
                <a:latin typeface="Arial" panose="020B0604020202020204" pitchFamily="34" charset="0"/>
              </a:rPr>
              <a:t>Vocabulary</a:t>
            </a:r>
          </a:p>
          <a:p>
            <a:pPr algn="ctr">
              <a:spcBef>
                <a:spcPct val="0"/>
              </a:spcBef>
              <a:buClrTx/>
              <a:buFontTx/>
              <a:buNone/>
            </a:pPr>
            <a:r>
              <a:rPr lang="en-US" altLang="en-US" sz="1000">
                <a:latin typeface="Arial" panose="020B0604020202020204" pitchFamily="34" charset="0"/>
              </a:rPr>
              <a:t>and</a:t>
            </a:r>
          </a:p>
          <a:p>
            <a:pPr algn="ctr">
              <a:spcBef>
                <a:spcPct val="0"/>
              </a:spcBef>
              <a:buClrTx/>
              <a:buFontTx/>
              <a:buNone/>
            </a:pPr>
            <a:r>
              <a:rPr lang="en-US" altLang="en-US" sz="1000">
                <a:latin typeface="Arial" panose="020B0604020202020204" pitchFamily="34" charset="0"/>
              </a:rPr>
              <a:t>Indexing</a:t>
            </a:r>
          </a:p>
          <a:p>
            <a:pPr algn="ctr">
              <a:spcBef>
                <a:spcPct val="0"/>
              </a:spcBef>
              <a:buClrTx/>
              <a:buFontTx/>
              <a:buNone/>
            </a:pPr>
            <a:r>
              <a:rPr lang="en-US" altLang="en-US" sz="1000">
                <a:latin typeface="Arial" panose="020B0604020202020204" pitchFamily="34" charset="0"/>
              </a:rPr>
              <a:t>Language </a:t>
            </a:r>
          </a:p>
        </p:txBody>
      </p:sp>
      <p:sp>
        <p:nvSpPr>
          <p:cNvPr id="169990" name="Rectangle 7">
            <a:extLst>
              <a:ext uri="{FF2B5EF4-FFF2-40B4-BE49-F238E27FC236}">
                <a16:creationId xmlns:a16="http://schemas.microsoft.com/office/drawing/2014/main" id="{4C373405-D7DD-B700-CE12-32C10706DA63}"/>
              </a:ext>
            </a:extLst>
          </p:cNvPr>
          <p:cNvSpPr>
            <a:spLocks noChangeArrowheads="1"/>
          </p:cNvSpPr>
          <p:nvPr/>
        </p:nvSpPr>
        <p:spPr bwMode="auto">
          <a:xfrm>
            <a:off x="8367713" y="1670050"/>
            <a:ext cx="625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Storage</a:t>
            </a:r>
          </a:p>
          <a:p>
            <a:pPr>
              <a:spcBef>
                <a:spcPct val="0"/>
              </a:spcBef>
              <a:buClrTx/>
              <a:buFontTx/>
              <a:buNone/>
            </a:pPr>
            <a:r>
              <a:rPr lang="en-US" altLang="en-US" sz="1000">
                <a:latin typeface="Arial" panose="020B0604020202020204" pitchFamily="34" charset="0"/>
              </a:rPr>
              <a:t>Line</a:t>
            </a:r>
          </a:p>
        </p:txBody>
      </p:sp>
      <p:sp>
        <p:nvSpPr>
          <p:cNvPr id="169991" name="Rectangle 8">
            <a:extLst>
              <a:ext uri="{FF2B5EF4-FFF2-40B4-BE49-F238E27FC236}">
                <a16:creationId xmlns:a16="http://schemas.microsoft.com/office/drawing/2014/main" id="{3BBC087F-357B-818B-F455-98F640BE2A99}"/>
              </a:ext>
            </a:extLst>
          </p:cNvPr>
          <p:cNvSpPr>
            <a:spLocks noChangeArrowheads="1"/>
          </p:cNvSpPr>
          <p:nvPr/>
        </p:nvSpPr>
        <p:spPr bwMode="auto">
          <a:xfrm>
            <a:off x="3968750" y="61023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Potentially </a:t>
            </a:r>
          </a:p>
          <a:p>
            <a:pPr algn="ctr">
              <a:spcBef>
                <a:spcPct val="0"/>
              </a:spcBef>
              <a:buClrTx/>
              <a:buFontTx/>
              <a:buNone/>
            </a:pPr>
            <a:r>
              <a:rPr lang="en-US" altLang="en-US" sz="1000">
                <a:latin typeface="Arial" panose="020B0604020202020204" pitchFamily="34" charset="0"/>
              </a:rPr>
              <a:t>Relevant</a:t>
            </a:r>
          </a:p>
          <a:p>
            <a:pPr algn="ctr">
              <a:spcBef>
                <a:spcPct val="0"/>
              </a:spcBef>
              <a:buClrTx/>
              <a:buFontTx/>
              <a:buNone/>
            </a:pPr>
            <a:r>
              <a:rPr lang="en-US" altLang="en-US" sz="1000">
                <a:latin typeface="Arial" panose="020B0604020202020204" pitchFamily="34" charset="0"/>
              </a:rPr>
              <a:t>Documents</a:t>
            </a:r>
          </a:p>
        </p:txBody>
      </p:sp>
      <p:sp>
        <p:nvSpPr>
          <p:cNvPr id="169992" name="Rectangle 9">
            <a:extLst>
              <a:ext uri="{FF2B5EF4-FFF2-40B4-BE49-F238E27FC236}">
                <a16:creationId xmlns:a16="http://schemas.microsoft.com/office/drawing/2014/main" id="{D09E5B77-F140-ADFA-1D32-AD3C4991E45C}"/>
              </a:ext>
            </a:extLst>
          </p:cNvPr>
          <p:cNvSpPr>
            <a:spLocks noChangeArrowheads="1"/>
          </p:cNvSpPr>
          <p:nvPr/>
        </p:nvSpPr>
        <p:spPr bwMode="auto">
          <a:xfrm>
            <a:off x="3892550" y="5111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Comparison/</a:t>
            </a:r>
          </a:p>
          <a:p>
            <a:pPr algn="ctr">
              <a:spcBef>
                <a:spcPct val="0"/>
              </a:spcBef>
              <a:buClrTx/>
              <a:buFontTx/>
              <a:buNone/>
            </a:pPr>
            <a:r>
              <a:rPr lang="en-US" altLang="en-US" sz="1000">
                <a:latin typeface="Arial" panose="020B0604020202020204" pitchFamily="34" charset="0"/>
              </a:rPr>
              <a:t>Matching</a:t>
            </a:r>
          </a:p>
        </p:txBody>
      </p:sp>
      <p:sp>
        <p:nvSpPr>
          <p:cNvPr id="169993" name="Line 10">
            <a:extLst>
              <a:ext uri="{FF2B5EF4-FFF2-40B4-BE49-F238E27FC236}">
                <a16:creationId xmlns:a16="http://schemas.microsoft.com/office/drawing/2014/main" id="{F3442826-8306-8B39-8D88-52A4D15C8C24}"/>
              </a:ext>
            </a:extLst>
          </p:cNvPr>
          <p:cNvSpPr>
            <a:spLocks noChangeShapeType="1"/>
          </p:cNvSpPr>
          <p:nvPr/>
        </p:nvSpPr>
        <p:spPr bwMode="auto">
          <a:xfrm>
            <a:off x="539750" y="22860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4" name="AutoShape 11">
            <a:extLst>
              <a:ext uri="{FF2B5EF4-FFF2-40B4-BE49-F238E27FC236}">
                <a16:creationId xmlns:a16="http://schemas.microsoft.com/office/drawing/2014/main" id="{4BC9137F-1CD4-BC27-3D0F-C26B546FFD63}"/>
              </a:ext>
            </a:extLst>
          </p:cNvPr>
          <p:cNvSpPr>
            <a:spLocks noChangeArrowheads="1"/>
          </p:cNvSpPr>
          <p:nvPr/>
        </p:nvSpPr>
        <p:spPr bwMode="auto">
          <a:xfrm>
            <a:off x="6921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Store1: Profiles/</a:t>
            </a:r>
          </a:p>
          <a:p>
            <a:pPr algn="ctr">
              <a:spcBef>
                <a:spcPct val="0"/>
              </a:spcBef>
              <a:buClrTx/>
              <a:buFontTx/>
              <a:buNone/>
            </a:pPr>
            <a:r>
              <a:rPr lang="en-US" altLang="en-US" sz="1000">
                <a:latin typeface="Arial" panose="020B0604020202020204" pitchFamily="34" charset="0"/>
              </a:rPr>
              <a:t>Search requests</a:t>
            </a:r>
          </a:p>
        </p:txBody>
      </p:sp>
      <p:sp>
        <p:nvSpPr>
          <p:cNvPr id="169995" name="AutoShape 12">
            <a:extLst>
              <a:ext uri="{FF2B5EF4-FFF2-40B4-BE49-F238E27FC236}">
                <a16:creationId xmlns:a16="http://schemas.microsoft.com/office/drawing/2014/main" id="{960DB40C-BAD1-F318-DF14-BCA4888C0E9B}"/>
              </a:ext>
            </a:extLst>
          </p:cNvPr>
          <p:cNvSpPr>
            <a:spLocks noChangeArrowheads="1"/>
          </p:cNvSpPr>
          <p:nvPr/>
        </p:nvSpPr>
        <p:spPr bwMode="auto">
          <a:xfrm>
            <a:off x="68643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Store2: Document</a:t>
            </a:r>
          </a:p>
          <a:p>
            <a:pPr algn="ctr">
              <a:spcBef>
                <a:spcPct val="0"/>
              </a:spcBef>
              <a:buClrTx/>
              <a:buFontTx/>
              <a:buNone/>
            </a:pPr>
            <a:r>
              <a:rPr lang="en-US" altLang="en-US" sz="1000">
                <a:latin typeface="Arial" panose="020B0604020202020204" pitchFamily="34" charset="0"/>
              </a:rPr>
              <a:t>representations</a:t>
            </a:r>
          </a:p>
        </p:txBody>
      </p:sp>
      <p:sp>
        <p:nvSpPr>
          <p:cNvPr id="169996" name="Line 13">
            <a:extLst>
              <a:ext uri="{FF2B5EF4-FFF2-40B4-BE49-F238E27FC236}">
                <a16:creationId xmlns:a16="http://schemas.microsoft.com/office/drawing/2014/main" id="{71042396-2D3C-9375-3DB5-A57B91859137}"/>
              </a:ext>
            </a:extLst>
          </p:cNvPr>
          <p:cNvSpPr>
            <a:spLocks noChangeShapeType="1"/>
          </p:cNvSpPr>
          <p:nvPr/>
        </p:nvSpPr>
        <p:spPr bwMode="auto">
          <a:xfrm flipH="1">
            <a:off x="2051050" y="3276600"/>
            <a:ext cx="15367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7" name="Line 14">
            <a:extLst>
              <a:ext uri="{FF2B5EF4-FFF2-40B4-BE49-F238E27FC236}">
                <a16:creationId xmlns:a16="http://schemas.microsoft.com/office/drawing/2014/main" id="{79B66004-E56A-A04F-354F-1DD38EA76950}"/>
              </a:ext>
            </a:extLst>
          </p:cNvPr>
          <p:cNvSpPr>
            <a:spLocks noChangeShapeType="1"/>
          </p:cNvSpPr>
          <p:nvPr/>
        </p:nvSpPr>
        <p:spPr bwMode="auto">
          <a:xfrm>
            <a:off x="5416550" y="3276600"/>
            <a:ext cx="15113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9998" name="Line 15">
            <a:extLst>
              <a:ext uri="{FF2B5EF4-FFF2-40B4-BE49-F238E27FC236}">
                <a16:creationId xmlns:a16="http://schemas.microsoft.com/office/drawing/2014/main" id="{32DB48BF-4388-7FA9-67AA-28D94AFFBA9D}"/>
              </a:ext>
            </a:extLst>
          </p:cNvPr>
          <p:cNvSpPr>
            <a:spLocks noChangeShapeType="1"/>
          </p:cNvSpPr>
          <p:nvPr/>
        </p:nvSpPr>
        <p:spPr bwMode="auto">
          <a:xfrm>
            <a:off x="533400" y="2292350"/>
            <a:ext cx="0" cy="3644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9999" name="Line 16">
            <a:extLst>
              <a:ext uri="{FF2B5EF4-FFF2-40B4-BE49-F238E27FC236}">
                <a16:creationId xmlns:a16="http://schemas.microsoft.com/office/drawing/2014/main" id="{BB1BFB29-8099-EAA8-6D20-C8D94A71CDF0}"/>
              </a:ext>
            </a:extLst>
          </p:cNvPr>
          <p:cNvSpPr>
            <a:spLocks noChangeShapeType="1"/>
          </p:cNvSpPr>
          <p:nvPr/>
        </p:nvSpPr>
        <p:spPr bwMode="auto">
          <a:xfrm>
            <a:off x="539750" y="59436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0000" name="Line 17">
            <a:extLst>
              <a:ext uri="{FF2B5EF4-FFF2-40B4-BE49-F238E27FC236}">
                <a16:creationId xmlns:a16="http://schemas.microsoft.com/office/drawing/2014/main" id="{1ECF957D-3830-C696-9C30-2430BBEEEDB4}"/>
              </a:ext>
            </a:extLst>
          </p:cNvPr>
          <p:cNvSpPr>
            <a:spLocks noChangeShapeType="1"/>
          </p:cNvSpPr>
          <p:nvPr/>
        </p:nvSpPr>
        <p:spPr bwMode="auto">
          <a:xfrm flipV="1">
            <a:off x="8610600" y="2279650"/>
            <a:ext cx="0" cy="3670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0001" name="Line 18">
            <a:extLst>
              <a:ext uri="{FF2B5EF4-FFF2-40B4-BE49-F238E27FC236}">
                <a16:creationId xmlns:a16="http://schemas.microsoft.com/office/drawing/2014/main" id="{0379F8BA-D0E9-D605-C3F2-248A41BA3B55}"/>
              </a:ext>
            </a:extLst>
          </p:cNvPr>
          <p:cNvSpPr>
            <a:spLocks noChangeShapeType="1"/>
          </p:cNvSpPr>
          <p:nvPr/>
        </p:nvSpPr>
        <p:spPr bwMode="auto">
          <a:xfrm>
            <a:off x="14478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2" name="Line 19">
            <a:extLst>
              <a:ext uri="{FF2B5EF4-FFF2-40B4-BE49-F238E27FC236}">
                <a16:creationId xmlns:a16="http://schemas.microsoft.com/office/drawing/2014/main" id="{AF57D684-A2B7-B408-8F27-95F7DEE37740}"/>
              </a:ext>
            </a:extLst>
          </p:cNvPr>
          <p:cNvSpPr>
            <a:spLocks noChangeShapeType="1"/>
          </p:cNvSpPr>
          <p:nvPr/>
        </p:nvSpPr>
        <p:spPr bwMode="auto">
          <a:xfrm>
            <a:off x="7543800" y="32829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3" name="Line 20">
            <a:extLst>
              <a:ext uri="{FF2B5EF4-FFF2-40B4-BE49-F238E27FC236}">
                <a16:creationId xmlns:a16="http://schemas.microsoft.com/office/drawing/2014/main" id="{78DBB74F-272F-74BC-A3CB-9DC67999001E}"/>
              </a:ext>
            </a:extLst>
          </p:cNvPr>
          <p:cNvSpPr>
            <a:spLocks noChangeShapeType="1"/>
          </p:cNvSpPr>
          <p:nvPr/>
        </p:nvSpPr>
        <p:spPr bwMode="auto">
          <a:xfrm>
            <a:off x="74676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4" name="Line 21">
            <a:extLst>
              <a:ext uri="{FF2B5EF4-FFF2-40B4-BE49-F238E27FC236}">
                <a16:creationId xmlns:a16="http://schemas.microsoft.com/office/drawing/2014/main" id="{AFBD997E-3E19-E2CD-875F-653E7B0E5F0B}"/>
              </a:ext>
            </a:extLst>
          </p:cNvPr>
          <p:cNvSpPr>
            <a:spLocks noChangeShapeType="1"/>
          </p:cNvSpPr>
          <p:nvPr/>
        </p:nvSpPr>
        <p:spPr bwMode="auto">
          <a:xfrm>
            <a:off x="1447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5" name="Line 22">
            <a:extLst>
              <a:ext uri="{FF2B5EF4-FFF2-40B4-BE49-F238E27FC236}">
                <a16:creationId xmlns:a16="http://schemas.microsoft.com/office/drawing/2014/main" id="{A41E2521-D788-E322-A434-0C3216D8C7A9}"/>
              </a:ext>
            </a:extLst>
          </p:cNvPr>
          <p:cNvSpPr>
            <a:spLocks noChangeShapeType="1"/>
          </p:cNvSpPr>
          <p:nvPr/>
        </p:nvSpPr>
        <p:spPr bwMode="auto">
          <a:xfrm>
            <a:off x="1447800" y="3206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06" name="Rectangle 23">
            <a:extLst>
              <a:ext uri="{FF2B5EF4-FFF2-40B4-BE49-F238E27FC236}">
                <a16:creationId xmlns:a16="http://schemas.microsoft.com/office/drawing/2014/main" id="{19E43ECF-EDD0-6F3E-938D-A09BAE6C0649}"/>
              </a:ext>
            </a:extLst>
          </p:cNvPr>
          <p:cNvSpPr>
            <a:spLocks noChangeArrowheads="1"/>
          </p:cNvSpPr>
          <p:nvPr/>
        </p:nvSpPr>
        <p:spPr bwMode="auto">
          <a:xfrm>
            <a:off x="6940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Indexing </a:t>
            </a:r>
          </a:p>
          <a:p>
            <a:pPr algn="ctr">
              <a:spcBef>
                <a:spcPct val="0"/>
              </a:spcBef>
              <a:buClrTx/>
              <a:buFontTx/>
              <a:buNone/>
            </a:pPr>
            <a:r>
              <a:rPr lang="en-US" altLang="en-US" sz="1000">
                <a:latin typeface="Arial" panose="020B0604020202020204" pitchFamily="34" charset="0"/>
              </a:rPr>
              <a:t>(Descriptive and </a:t>
            </a:r>
          </a:p>
          <a:p>
            <a:pPr algn="ctr">
              <a:spcBef>
                <a:spcPct val="0"/>
              </a:spcBef>
              <a:buClrTx/>
              <a:buFontTx/>
              <a:buNone/>
            </a:pPr>
            <a:r>
              <a:rPr lang="en-US" altLang="en-US" sz="1000">
                <a:latin typeface="Arial" panose="020B0604020202020204" pitchFamily="34" charset="0"/>
              </a:rPr>
              <a:t>Subject)</a:t>
            </a:r>
          </a:p>
        </p:txBody>
      </p:sp>
      <p:sp>
        <p:nvSpPr>
          <p:cNvPr id="170007" name="Rectangle 24">
            <a:extLst>
              <a:ext uri="{FF2B5EF4-FFF2-40B4-BE49-F238E27FC236}">
                <a16:creationId xmlns:a16="http://schemas.microsoft.com/office/drawing/2014/main" id="{959E0A80-9946-9350-59B3-FDF757FAF8F5}"/>
              </a:ext>
            </a:extLst>
          </p:cNvPr>
          <p:cNvSpPr>
            <a:spLocks noChangeArrowheads="1"/>
          </p:cNvSpPr>
          <p:nvPr/>
        </p:nvSpPr>
        <p:spPr bwMode="auto">
          <a:xfrm>
            <a:off x="844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Formulating query in </a:t>
            </a:r>
          </a:p>
          <a:p>
            <a:pPr algn="ctr">
              <a:spcBef>
                <a:spcPct val="0"/>
              </a:spcBef>
              <a:buClrTx/>
              <a:buFontTx/>
              <a:buNone/>
            </a:pPr>
            <a:r>
              <a:rPr lang="en-US" altLang="en-US" sz="1000">
                <a:latin typeface="Arial" panose="020B0604020202020204" pitchFamily="34" charset="0"/>
              </a:rPr>
              <a:t>terms of </a:t>
            </a:r>
          </a:p>
          <a:p>
            <a:pPr algn="ctr">
              <a:spcBef>
                <a:spcPct val="0"/>
              </a:spcBef>
              <a:buClrTx/>
              <a:buFontTx/>
              <a:buNone/>
            </a:pPr>
            <a:r>
              <a:rPr lang="en-US" altLang="en-US" sz="1000">
                <a:latin typeface="Arial" panose="020B0604020202020204" pitchFamily="34" charset="0"/>
              </a:rPr>
              <a:t>descriptors</a:t>
            </a:r>
          </a:p>
        </p:txBody>
      </p:sp>
      <p:sp>
        <p:nvSpPr>
          <p:cNvPr id="170008" name="Rectangle 25">
            <a:extLst>
              <a:ext uri="{FF2B5EF4-FFF2-40B4-BE49-F238E27FC236}">
                <a16:creationId xmlns:a16="http://schemas.microsoft.com/office/drawing/2014/main" id="{34B5DF02-1AEE-EE87-45C8-92DAEC84F456}"/>
              </a:ext>
            </a:extLst>
          </p:cNvPr>
          <p:cNvSpPr>
            <a:spLocks noChangeArrowheads="1"/>
          </p:cNvSpPr>
          <p:nvPr/>
        </p:nvSpPr>
        <p:spPr bwMode="auto">
          <a:xfrm>
            <a:off x="844550" y="38925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profiles</a:t>
            </a:r>
          </a:p>
        </p:txBody>
      </p:sp>
      <p:sp>
        <p:nvSpPr>
          <p:cNvPr id="170009" name="Line 26">
            <a:extLst>
              <a:ext uri="{FF2B5EF4-FFF2-40B4-BE49-F238E27FC236}">
                <a16:creationId xmlns:a16="http://schemas.microsoft.com/office/drawing/2014/main" id="{2B270DE5-2D7A-9989-EECB-88AF3A3337F2}"/>
              </a:ext>
            </a:extLst>
          </p:cNvPr>
          <p:cNvSpPr>
            <a:spLocks noChangeShapeType="1"/>
          </p:cNvSpPr>
          <p:nvPr/>
        </p:nvSpPr>
        <p:spPr bwMode="auto">
          <a:xfrm>
            <a:off x="3663950" y="3200400"/>
            <a:ext cx="1739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0010" name="Line 27">
            <a:extLst>
              <a:ext uri="{FF2B5EF4-FFF2-40B4-BE49-F238E27FC236}">
                <a16:creationId xmlns:a16="http://schemas.microsoft.com/office/drawing/2014/main" id="{656B38BA-7232-452B-CB41-FC4874F45A89}"/>
              </a:ext>
            </a:extLst>
          </p:cNvPr>
          <p:cNvSpPr>
            <a:spLocks noChangeShapeType="1"/>
          </p:cNvSpPr>
          <p:nvPr/>
        </p:nvSpPr>
        <p:spPr bwMode="auto">
          <a:xfrm>
            <a:off x="4495800" y="4197350"/>
            <a:ext cx="0" cy="9017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1" name="Line 28">
            <a:extLst>
              <a:ext uri="{FF2B5EF4-FFF2-40B4-BE49-F238E27FC236}">
                <a16:creationId xmlns:a16="http://schemas.microsoft.com/office/drawing/2014/main" id="{A603A82E-8DBE-152C-F8A7-019F912D614E}"/>
              </a:ext>
            </a:extLst>
          </p:cNvPr>
          <p:cNvSpPr>
            <a:spLocks noChangeShapeType="1"/>
          </p:cNvSpPr>
          <p:nvPr/>
        </p:nvSpPr>
        <p:spPr bwMode="auto">
          <a:xfrm flipH="1">
            <a:off x="2127250" y="4197350"/>
            <a:ext cx="17653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2" name="Line 29">
            <a:extLst>
              <a:ext uri="{FF2B5EF4-FFF2-40B4-BE49-F238E27FC236}">
                <a16:creationId xmlns:a16="http://schemas.microsoft.com/office/drawing/2014/main" id="{796447AB-FEA8-B9EC-2465-F81FCE0D33B4}"/>
              </a:ext>
            </a:extLst>
          </p:cNvPr>
          <p:cNvSpPr>
            <a:spLocks noChangeShapeType="1"/>
          </p:cNvSpPr>
          <p:nvPr/>
        </p:nvSpPr>
        <p:spPr bwMode="auto">
          <a:xfrm>
            <a:off x="5111750" y="4197350"/>
            <a:ext cx="17399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3" name="Line 30">
            <a:extLst>
              <a:ext uri="{FF2B5EF4-FFF2-40B4-BE49-F238E27FC236}">
                <a16:creationId xmlns:a16="http://schemas.microsoft.com/office/drawing/2014/main" id="{F26B97D4-5E74-E29C-FFA2-574C5FE5209F}"/>
              </a:ext>
            </a:extLst>
          </p:cNvPr>
          <p:cNvSpPr>
            <a:spLocks noChangeShapeType="1"/>
          </p:cNvSpPr>
          <p:nvPr/>
        </p:nvSpPr>
        <p:spPr bwMode="auto">
          <a:xfrm>
            <a:off x="7543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4" name="Rectangle 31">
            <a:extLst>
              <a:ext uri="{FF2B5EF4-FFF2-40B4-BE49-F238E27FC236}">
                <a16:creationId xmlns:a16="http://schemas.microsoft.com/office/drawing/2014/main" id="{D89DA71C-B789-715A-D993-E20AA74C1792}"/>
              </a:ext>
            </a:extLst>
          </p:cNvPr>
          <p:cNvSpPr>
            <a:spLocks noChangeArrowheads="1"/>
          </p:cNvSpPr>
          <p:nvPr/>
        </p:nvSpPr>
        <p:spPr bwMode="auto">
          <a:xfrm>
            <a:off x="6940550" y="3968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Documents</a:t>
            </a:r>
          </a:p>
        </p:txBody>
      </p:sp>
      <p:sp>
        <p:nvSpPr>
          <p:cNvPr id="170015" name="Line 32">
            <a:extLst>
              <a:ext uri="{FF2B5EF4-FFF2-40B4-BE49-F238E27FC236}">
                <a16:creationId xmlns:a16="http://schemas.microsoft.com/office/drawing/2014/main" id="{09971F64-7A60-FB25-B4E5-DB6CC98871C3}"/>
              </a:ext>
            </a:extLst>
          </p:cNvPr>
          <p:cNvSpPr>
            <a:spLocks noChangeShapeType="1"/>
          </p:cNvSpPr>
          <p:nvPr/>
        </p:nvSpPr>
        <p:spPr bwMode="auto">
          <a:xfrm>
            <a:off x="1911350" y="5410200"/>
            <a:ext cx="19685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6" name="Line 33">
            <a:extLst>
              <a:ext uri="{FF2B5EF4-FFF2-40B4-BE49-F238E27FC236}">
                <a16:creationId xmlns:a16="http://schemas.microsoft.com/office/drawing/2014/main" id="{3A0C5AE6-95E3-CBA9-E4A7-BF7774926D41}"/>
              </a:ext>
            </a:extLst>
          </p:cNvPr>
          <p:cNvSpPr>
            <a:spLocks noChangeShapeType="1"/>
          </p:cNvSpPr>
          <p:nvPr/>
        </p:nvSpPr>
        <p:spPr bwMode="auto">
          <a:xfrm flipH="1">
            <a:off x="5099050" y="5410200"/>
            <a:ext cx="191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7" name="Line 34">
            <a:extLst>
              <a:ext uri="{FF2B5EF4-FFF2-40B4-BE49-F238E27FC236}">
                <a16:creationId xmlns:a16="http://schemas.microsoft.com/office/drawing/2014/main" id="{6285059D-4A1E-BBC3-E1D5-8916A49591E0}"/>
              </a:ext>
            </a:extLst>
          </p:cNvPr>
          <p:cNvSpPr>
            <a:spLocks noChangeShapeType="1"/>
          </p:cNvSpPr>
          <p:nvPr/>
        </p:nvSpPr>
        <p:spPr bwMode="auto">
          <a:xfrm>
            <a:off x="4495800" y="5721350"/>
            <a:ext cx="0" cy="368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0018" name="Rectangle 35">
            <a:extLst>
              <a:ext uri="{FF2B5EF4-FFF2-40B4-BE49-F238E27FC236}">
                <a16:creationId xmlns:a16="http://schemas.microsoft.com/office/drawing/2014/main" id="{4011C6D1-E269-778C-9281-CE5A1A0358EB}"/>
              </a:ext>
            </a:extLst>
          </p:cNvPr>
          <p:cNvSpPr>
            <a:spLocks noChangeArrowheads="1"/>
          </p:cNvSpPr>
          <p:nvPr/>
        </p:nvSpPr>
        <p:spPr bwMode="auto">
          <a:xfrm>
            <a:off x="3262313" y="2051050"/>
            <a:ext cx="2538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Information Storage and Retrieval System</a:t>
            </a:r>
          </a:p>
        </p:txBody>
      </p:sp>
      <p:sp>
        <p:nvSpPr>
          <p:cNvPr id="170019" name="Rectangle 36">
            <a:extLst>
              <a:ext uri="{FF2B5EF4-FFF2-40B4-BE49-F238E27FC236}">
                <a16:creationId xmlns:a16="http://schemas.microsoft.com/office/drawing/2014/main" id="{863E6FF8-0E6D-E480-C605-A588DE5E1612}"/>
              </a:ext>
            </a:extLst>
          </p:cNvPr>
          <p:cNvSpPr>
            <a:spLocks noChangeArrowheads="1"/>
          </p:cNvSpPr>
          <p:nvPr/>
        </p:nvSpPr>
        <p:spPr bwMode="auto">
          <a:xfrm>
            <a:off x="7239000" y="5943600"/>
            <a:ext cx="14795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800" i="1">
                <a:latin typeface="Arial" panose="020B0604020202020204" pitchFamily="34" charset="0"/>
              </a:rPr>
              <a:t>Adapted from Soergel,  p. 19</a:t>
            </a:r>
          </a:p>
        </p:txBody>
      </p:sp>
      <p:sp>
        <p:nvSpPr>
          <p:cNvPr id="170020" name="Rectangle 37">
            <a:extLst>
              <a:ext uri="{FF2B5EF4-FFF2-40B4-BE49-F238E27FC236}">
                <a16:creationId xmlns:a16="http://schemas.microsoft.com/office/drawing/2014/main" id="{2F6419FC-70B2-DA7D-0790-8FBBB6293DE9}"/>
              </a:ext>
            </a:extLst>
          </p:cNvPr>
          <p:cNvSpPr>
            <a:spLocks noChangeArrowheads="1"/>
          </p:cNvSpPr>
          <p:nvPr/>
        </p:nvSpPr>
        <p:spPr bwMode="auto">
          <a:xfrm>
            <a:off x="2057400" y="2286000"/>
            <a:ext cx="6553200" cy="3657600"/>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912522A3-CC62-CBDD-83E2-9FC37522A9BE}"/>
              </a:ext>
            </a:extLst>
          </p:cNvPr>
          <p:cNvSpPr>
            <a:spLocks noGrp="1" noChangeArrowheads="1"/>
          </p:cNvSpPr>
          <p:nvPr>
            <p:ph type="title"/>
          </p:nvPr>
        </p:nvSpPr>
        <p:spPr/>
        <p:txBody>
          <a:bodyPr/>
          <a:lstStyle/>
          <a:p>
            <a:r>
              <a:rPr lang="en-US" altLang="en-US">
                <a:ea typeface="ＭＳ Ｐゴシック" panose="020B0600070205080204" pitchFamily="34" charset="-128"/>
              </a:rPr>
              <a:t>Structure of an IR System</a:t>
            </a:r>
          </a:p>
        </p:txBody>
      </p:sp>
      <p:sp>
        <p:nvSpPr>
          <p:cNvPr id="172034" name="Rectangle 3">
            <a:extLst>
              <a:ext uri="{FF2B5EF4-FFF2-40B4-BE49-F238E27FC236}">
                <a16:creationId xmlns:a16="http://schemas.microsoft.com/office/drawing/2014/main" id="{2A67E119-CCC3-22F6-B999-BE23F8C6E9C5}"/>
              </a:ext>
            </a:extLst>
          </p:cNvPr>
          <p:cNvSpPr>
            <a:spLocks noChangeArrowheads="1"/>
          </p:cNvSpPr>
          <p:nvPr/>
        </p:nvSpPr>
        <p:spPr bwMode="auto">
          <a:xfrm>
            <a:off x="214313" y="1670050"/>
            <a:ext cx="58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Search</a:t>
            </a:r>
          </a:p>
          <a:p>
            <a:pPr>
              <a:spcBef>
                <a:spcPct val="0"/>
              </a:spcBef>
              <a:buClrTx/>
              <a:buFontTx/>
              <a:buNone/>
            </a:pPr>
            <a:r>
              <a:rPr lang="en-US" altLang="en-US" sz="1000">
                <a:latin typeface="Arial" panose="020B0604020202020204" pitchFamily="34" charset="0"/>
              </a:rPr>
              <a:t>Line</a:t>
            </a:r>
          </a:p>
        </p:txBody>
      </p:sp>
      <p:sp>
        <p:nvSpPr>
          <p:cNvPr id="172035" name="AutoShape 4">
            <a:extLst>
              <a:ext uri="{FF2B5EF4-FFF2-40B4-BE49-F238E27FC236}">
                <a16:creationId xmlns:a16="http://schemas.microsoft.com/office/drawing/2014/main" id="{3BC4D974-174E-FD65-93B5-2AF125597B59}"/>
              </a:ext>
            </a:extLst>
          </p:cNvPr>
          <p:cNvSpPr>
            <a:spLocks noChangeArrowheads="1"/>
          </p:cNvSpPr>
          <p:nvPr/>
        </p:nvSpPr>
        <p:spPr bwMode="auto">
          <a:xfrm>
            <a:off x="7683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Interest profiles</a:t>
            </a:r>
          </a:p>
          <a:p>
            <a:pPr algn="ctr">
              <a:spcBef>
                <a:spcPct val="0"/>
              </a:spcBef>
              <a:buClrTx/>
              <a:buFontTx/>
              <a:buNone/>
            </a:pPr>
            <a:r>
              <a:rPr lang="en-US" altLang="en-US" sz="1000">
                <a:latin typeface="Arial" panose="020B0604020202020204" pitchFamily="34" charset="0"/>
              </a:rPr>
              <a:t>&amp; Queries</a:t>
            </a:r>
          </a:p>
        </p:txBody>
      </p:sp>
      <p:sp>
        <p:nvSpPr>
          <p:cNvPr id="172036" name="AutoShape 5">
            <a:extLst>
              <a:ext uri="{FF2B5EF4-FFF2-40B4-BE49-F238E27FC236}">
                <a16:creationId xmlns:a16="http://schemas.microsoft.com/office/drawing/2014/main" id="{E3369D60-BAAB-CA89-FF1D-742379C07A1F}"/>
              </a:ext>
            </a:extLst>
          </p:cNvPr>
          <p:cNvSpPr>
            <a:spLocks noChangeArrowheads="1"/>
          </p:cNvSpPr>
          <p:nvPr/>
        </p:nvSpPr>
        <p:spPr bwMode="auto">
          <a:xfrm>
            <a:off x="67881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Documents </a:t>
            </a:r>
          </a:p>
          <a:p>
            <a:pPr algn="ctr">
              <a:spcBef>
                <a:spcPct val="0"/>
              </a:spcBef>
              <a:buClrTx/>
              <a:buFontTx/>
              <a:buNone/>
            </a:pPr>
            <a:r>
              <a:rPr lang="en-US" altLang="en-US" sz="1000">
                <a:latin typeface="Arial" panose="020B0604020202020204" pitchFamily="34" charset="0"/>
              </a:rPr>
              <a:t>&amp; data</a:t>
            </a:r>
          </a:p>
        </p:txBody>
      </p:sp>
      <p:sp>
        <p:nvSpPr>
          <p:cNvPr id="172037" name="AutoShape 6">
            <a:extLst>
              <a:ext uri="{FF2B5EF4-FFF2-40B4-BE49-F238E27FC236}">
                <a16:creationId xmlns:a16="http://schemas.microsoft.com/office/drawing/2014/main" id="{79BBF8A9-1CF1-019C-B3AD-E47FE67ADE58}"/>
              </a:ext>
            </a:extLst>
          </p:cNvPr>
          <p:cNvSpPr>
            <a:spLocks noChangeArrowheads="1"/>
          </p:cNvSpPr>
          <p:nvPr/>
        </p:nvSpPr>
        <p:spPr bwMode="auto">
          <a:xfrm rot="10800000" flipH="1" flipV="1">
            <a:off x="3359150" y="2444750"/>
            <a:ext cx="2273300" cy="1739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Rules of the game =</a:t>
            </a:r>
          </a:p>
          <a:p>
            <a:pPr algn="ctr">
              <a:spcBef>
                <a:spcPct val="0"/>
              </a:spcBef>
              <a:buClrTx/>
              <a:buFontTx/>
              <a:buNone/>
            </a:pPr>
            <a:r>
              <a:rPr lang="en-US" altLang="en-US" sz="1000">
                <a:latin typeface="Arial" panose="020B0604020202020204" pitchFamily="34" charset="0"/>
              </a:rPr>
              <a:t>Rules for subject indexing +</a:t>
            </a:r>
          </a:p>
          <a:p>
            <a:pPr algn="ctr">
              <a:spcBef>
                <a:spcPct val="0"/>
              </a:spcBef>
              <a:buClrTx/>
              <a:buFontTx/>
              <a:buNone/>
            </a:pPr>
            <a:r>
              <a:rPr lang="en-US" altLang="en-US" sz="1000">
                <a:latin typeface="Arial" panose="020B0604020202020204" pitchFamily="34" charset="0"/>
              </a:rPr>
              <a:t>Thesaurus (which consists of</a:t>
            </a:r>
          </a:p>
          <a:p>
            <a:pPr algn="ctr">
              <a:spcBef>
                <a:spcPct val="0"/>
              </a:spcBef>
              <a:buClrTx/>
              <a:buFontTx/>
              <a:buNone/>
            </a:pPr>
            <a:endParaRPr lang="en-US" altLang="en-US" sz="1000">
              <a:latin typeface="Arial" panose="020B0604020202020204" pitchFamily="34" charset="0"/>
            </a:endParaRPr>
          </a:p>
          <a:p>
            <a:pPr algn="ctr">
              <a:spcBef>
                <a:spcPct val="0"/>
              </a:spcBef>
              <a:buClrTx/>
              <a:buFontTx/>
              <a:buNone/>
            </a:pPr>
            <a:r>
              <a:rPr lang="en-US" altLang="en-US" sz="1000">
                <a:latin typeface="Arial" panose="020B0604020202020204" pitchFamily="34" charset="0"/>
              </a:rPr>
              <a:t>Lead-In</a:t>
            </a:r>
          </a:p>
          <a:p>
            <a:pPr algn="ctr">
              <a:spcBef>
                <a:spcPct val="0"/>
              </a:spcBef>
              <a:buClrTx/>
              <a:buFontTx/>
              <a:buNone/>
            </a:pPr>
            <a:r>
              <a:rPr lang="en-US" altLang="en-US" sz="1000">
                <a:latin typeface="Arial" panose="020B0604020202020204" pitchFamily="34" charset="0"/>
              </a:rPr>
              <a:t>Vocabulary</a:t>
            </a:r>
          </a:p>
          <a:p>
            <a:pPr algn="ctr">
              <a:spcBef>
                <a:spcPct val="0"/>
              </a:spcBef>
              <a:buClrTx/>
              <a:buFontTx/>
              <a:buNone/>
            </a:pPr>
            <a:r>
              <a:rPr lang="en-US" altLang="en-US" sz="1000">
                <a:latin typeface="Arial" panose="020B0604020202020204" pitchFamily="34" charset="0"/>
              </a:rPr>
              <a:t>and</a:t>
            </a:r>
          </a:p>
          <a:p>
            <a:pPr algn="ctr">
              <a:spcBef>
                <a:spcPct val="0"/>
              </a:spcBef>
              <a:buClrTx/>
              <a:buFontTx/>
              <a:buNone/>
            </a:pPr>
            <a:r>
              <a:rPr lang="en-US" altLang="en-US" sz="1000">
                <a:latin typeface="Arial" panose="020B0604020202020204" pitchFamily="34" charset="0"/>
              </a:rPr>
              <a:t>Indexing</a:t>
            </a:r>
          </a:p>
          <a:p>
            <a:pPr algn="ctr">
              <a:spcBef>
                <a:spcPct val="0"/>
              </a:spcBef>
              <a:buClrTx/>
              <a:buFontTx/>
              <a:buNone/>
            </a:pPr>
            <a:r>
              <a:rPr lang="en-US" altLang="en-US" sz="1000">
                <a:latin typeface="Arial" panose="020B0604020202020204" pitchFamily="34" charset="0"/>
              </a:rPr>
              <a:t>Language </a:t>
            </a:r>
          </a:p>
        </p:txBody>
      </p:sp>
      <p:sp>
        <p:nvSpPr>
          <p:cNvPr id="172038" name="Rectangle 7">
            <a:extLst>
              <a:ext uri="{FF2B5EF4-FFF2-40B4-BE49-F238E27FC236}">
                <a16:creationId xmlns:a16="http://schemas.microsoft.com/office/drawing/2014/main" id="{072ED575-978C-75E4-BF03-E80B59E2C4DA}"/>
              </a:ext>
            </a:extLst>
          </p:cNvPr>
          <p:cNvSpPr>
            <a:spLocks noChangeArrowheads="1"/>
          </p:cNvSpPr>
          <p:nvPr/>
        </p:nvSpPr>
        <p:spPr bwMode="auto">
          <a:xfrm>
            <a:off x="8367713" y="1670050"/>
            <a:ext cx="625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Storage</a:t>
            </a:r>
          </a:p>
          <a:p>
            <a:pPr>
              <a:spcBef>
                <a:spcPct val="0"/>
              </a:spcBef>
              <a:buClrTx/>
              <a:buFontTx/>
              <a:buNone/>
            </a:pPr>
            <a:r>
              <a:rPr lang="en-US" altLang="en-US" sz="1000">
                <a:latin typeface="Arial" panose="020B0604020202020204" pitchFamily="34" charset="0"/>
              </a:rPr>
              <a:t>Line</a:t>
            </a:r>
          </a:p>
        </p:txBody>
      </p:sp>
      <p:sp>
        <p:nvSpPr>
          <p:cNvPr id="172039" name="Rectangle 8">
            <a:extLst>
              <a:ext uri="{FF2B5EF4-FFF2-40B4-BE49-F238E27FC236}">
                <a16:creationId xmlns:a16="http://schemas.microsoft.com/office/drawing/2014/main" id="{B6D7B4BD-E7C6-6FCC-13C4-634C749B8111}"/>
              </a:ext>
            </a:extLst>
          </p:cNvPr>
          <p:cNvSpPr>
            <a:spLocks noChangeArrowheads="1"/>
          </p:cNvSpPr>
          <p:nvPr/>
        </p:nvSpPr>
        <p:spPr bwMode="auto">
          <a:xfrm>
            <a:off x="3968750" y="61023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Potentially </a:t>
            </a:r>
          </a:p>
          <a:p>
            <a:pPr algn="ctr">
              <a:spcBef>
                <a:spcPct val="0"/>
              </a:spcBef>
              <a:buClrTx/>
              <a:buFontTx/>
              <a:buNone/>
            </a:pPr>
            <a:r>
              <a:rPr lang="en-US" altLang="en-US" sz="1000">
                <a:latin typeface="Arial" panose="020B0604020202020204" pitchFamily="34" charset="0"/>
              </a:rPr>
              <a:t>Relevant</a:t>
            </a:r>
          </a:p>
          <a:p>
            <a:pPr algn="ctr">
              <a:spcBef>
                <a:spcPct val="0"/>
              </a:spcBef>
              <a:buClrTx/>
              <a:buFontTx/>
              <a:buNone/>
            </a:pPr>
            <a:r>
              <a:rPr lang="en-US" altLang="en-US" sz="1000">
                <a:latin typeface="Arial" panose="020B0604020202020204" pitchFamily="34" charset="0"/>
              </a:rPr>
              <a:t>Documents</a:t>
            </a:r>
          </a:p>
        </p:txBody>
      </p:sp>
      <p:sp>
        <p:nvSpPr>
          <p:cNvPr id="172040" name="Rectangle 9">
            <a:extLst>
              <a:ext uri="{FF2B5EF4-FFF2-40B4-BE49-F238E27FC236}">
                <a16:creationId xmlns:a16="http://schemas.microsoft.com/office/drawing/2014/main" id="{042419C5-63C4-0E80-8257-FFD8A40430B9}"/>
              </a:ext>
            </a:extLst>
          </p:cNvPr>
          <p:cNvSpPr>
            <a:spLocks noChangeArrowheads="1"/>
          </p:cNvSpPr>
          <p:nvPr/>
        </p:nvSpPr>
        <p:spPr bwMode="auto">
          <a:xfrm>
            <a:off x="3892550" y="5111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Comparison/</a:t>
            </a:r>
          </a:p>
          <a:p>
            <a:pPr algn="ctr">
              <a:spcBef>
                <a:spcPct val="0"/>
              </a:spcBef>
              <a:buClrTx/>
              <a:buFontTx/>
              <a:buNone/>
            </a:pPr>
            <a:r>
              <a:rPr lang="en-US" altLang="en-US" sz="1000">
                <a:latin typeface="Arial" panose="020B0604020202020204" pitchFamily="34" charset="0"/>
              </a:rPr>
              <a:t>Matching</a:t>
            </a:r>
          </a:p>
        </p:txBody>
      </p:sp>
      <p:sp>
        <p:nvSpPr>
          <p:cNvPr id="172041" name="Line 10">
            <a:extLst>
              <a:ext uri="{FF2B5EF4-FFF2-40B4-BE49-F238E27FC236}">
                <a16:creationId xmlns:a16="http://schemas.microsoft.com/office/drawing/2014/main" id="{65B7E54A-8CF4-9121-ECFC-6FEFC3621EDD}"/>
              </a:ext>
            </a:extLst>
          </p:cNvPr>
          <p:cNvSpPr>
            <a:spLocks noChangeShapeType="1"/>
          </p:cNvSpPr>
          <p:nvPr/>
        </p:nvSpPr>
        <p:spPr bwMode="auto">
          <a:xfrm>
            <a:off x="539750" y="22860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2" name="AutoShape 11">
            <a:extLst>
              <a:ext uri="{FF2B5EF4-FFF2-40B4-BE49-F238E27FC236}">
                <a16:creationId xmlns:a16="http://schemas.microsoft.com/office/drawing/2014/main" id="{8BE80693-2DAD-FC10-0300-099741D8ED0D}"/>
              </a:ext>
            </a:extLst>
          </p:cNvPr>
          <p:cNvSpPr>
            <a:spLocks noChangeArrowheads="1"/>
          </p:cNvSpPr>
          <p:nvPr/>
        </p:nvSpPr>
        <p:spPr bwMode="auto">
          <a:xfrm>
            <a:off x="6921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Store1: Profiles/</a:t>
            </a:r>
          </a:p>
          <a:p>
            <a:pPr algn="ctr">
              <a:spcBef>
                <a:spcPct val="0"/>
              </a:spcBef>
              <a:buClrTx/>
              <a:buFontTx/>
              <a:buNone/>
            </a:pPr>
            <a:r>
              <a:rPr lang="en-US" altLang="en-US" sz="1000">
                <a:latin typeface="Arial" panose="020B0604020202020204" pitchFamily="34" charset="0"/>
              </a:rPr>
              <a:t>Search requests</a:t>
            </a:r>
          </a:p>
        </p:txBody>
      </p:sp>
      <p:sp>
        <p:nvSpPr>
          <p:cNvPr id="172043" name="AutoShape 12">
            <a:extLst>
              <a:ext uri="{FF2B5EF4-FFF2-40B4-BE49-F238E27FC236}">
                <a16:creationId xmlns:a16="http://schemas.microsoft.com/office/drawing/2014/main" id="{3241E642-3461-7DA2-AF1A-96410E78E441}"/>
              </a:ext>
            </a:extLst>
          </p:cNvPr>
          <p:cNvSpPr>
            <a:spLocks noChangeArrowheads="1"/>
          </p:cNvSpPr>
          <p:nvPr/>
        </p:nvSpPr>
        <p:spPr bwMode="auto">
          <a:xfrm>
            <a:off x="68643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Store2: Document</a:t>
            </a:r>
          </a:p>
          <a:p>
            <a:pPr algn="ctr">
              <a:spcBef>
                <a:spcPct val="0"/>
              </a:spcBef>
              <a:buClrTx/>
              <a:buFontTx/>
              <a:buNone/>
            </a:pPr>
            <a:r>
              <a:rPr lang="en-US" altLang="en-US" sz="1000">
                <a:latin typeface="Arial" panose="020B0604020202020204" pitchFamily="34" charset="0"/>
              </a:rPr>
              <a:t>representations</a:t>
            </a:r>
          </a:p>
        </p:txBody>
      </p:sp>
      <p:sp>
        <p:nvSpPr>
          <p:cNvPr id="172044" name="Line 13">
            <a:extLst>
              <a:ext uri="{FF2B5EF4-FFF2-40B4-BE49-F238E27FC236}">
                <a16:creationId xmlns:a16="http://schemas.microsoft.com/office/drawing/2014/main" id="{29C9ADBB-24B0-5357-B40F-E1531CEBA102}"/>
              </a:ext>
            </a:extLst>
          </p:cNvPr>
          <p:cNvSpPr>
            <a:spLocks noChangeShapeType="1"/>
          </p:cNvSpPr>
          <p:nvPr/>
        </p:nvSpPr>
        <p:spPr bwMode="auto">
          <a:xfrm flipH="1">
            <a:off x="2051050" y="3276600"/>
            <a:ext cx="15367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5" name="Line 14">
            <a:extLst>
              <a:ext uri="{FF2B5EF4-FFF2-40B4-BE49-F238E27FC236}">
                <a16:creationId xmlns:a16="http://schemas.microsoft.com/office/drawing/2014/main" id="{AF17CD00-168A-6EE7-C9CE-0486DDDCFF28}"/>
              </a:ext>
            </a:extLst>
          </p:cNvPr>
          <p:cNvSpPr>
            <a:spLocks noChangeShapeType="1"/>
          </p:cNvSpPr>
          <p:nvPr/>
        </p:nvSpPr>
        <p:spPr bwMode="auto">
          <a:xfrm>
            <a:off x="5416550" y="3276600"/>
            <a:ext cx="15113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46" name="Line 15">
            <a:extLst>
              <a:ext uri="{FF2B5EF4-FFF2-40B4-BE49-F238E27FC236}">
                <a16:creationId xmlns:a16="http://schemas.microsoft.com/office/drawing/2014/main" id="{59114D17-5D86-A47C-B5F2-1F23F881B598}"/>
              </a:ext>
            </a:extLst>
          </p:cNvPr>
          <p:cNvSpPr>
            <a:spLocks noChangeShapeType="1"/>
          </p:cNvSpPr>
          <p:nvPr/>
        </p:nvSpPr>
        <p:spPr bwMode="auto">
          <a:xfrm>
            <a:off x="533400" y="2292350"/>
            <a:ext cx="0" cy="3644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7" name="Line 16">
            <a:extLst>
              <a:ext uri="{FF2B5EF4-FFF2-40B4-BE49-F238E27FC236}">
                <a16:creationId xmlns:a16="http://schemas.microsoft.com/office/drawing/2014/main" id="{A93B1742-8A18-9D52-1493-D79C2FEAAA54}"/>
              </a:ext>
            </a:extLst>
          </p:cNvPr>
          <p:cNvSpPr>
            <a:spLocks noChangeShapeType="1"/>
          </p:cNvSpPr>
          <p:nvPr/>
        </p:nvSpPr>
        <p:spPr bwMode="auto">
          <a:xfrm>
            <a:off x="539750" y="59436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8" name="Line 17">
            <a:extLst>
              <a:ext uri="{FF2B5EF4-FFF2-40B4-BE49-F238E27FC236}">
                <a16:creationId xmlns:a16="http://schemas.microsoft.com/office/drawing/2014/main" id="{5E22D446-5849-52A3-B9EC-A8AF995F4877}"/>
              </a:ext>
            </a:extLst>
          </p:cNvPr>
          <p:cNvSpPr>
            <a:spLocks noChangeShapeType="1"/>
          </p:cNvSpPr>
          <p:nvPr/>
        </p:nvSpPr>
        <p:spPr bwMode="auto">
          <a:xfrm flipV="1">
            <a:off x="8610600" y="2279650"/>
            <a:ext cx="0" cy="3670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9" name="Line 18">
            <a:extLst>
              <a:ext uri="{FF2B5EF4-FFF2-40B4-BE49-F238E27FC236}">
                <a16:creationId xmlns:a16="http://schemas.microsoft.com/office/drawing/2014/main" id="{B58968A1-7D5D-617F-2CD1-DC23DFD5545E}"/>
              </a:ext>
            </a:extLst>
          </p:cNvPr>
          <p:cNvSpPr>
            <a:spLocks noChangeShapeType="1"/>
          </p:cNvSpPr>
          <p:nvPr/>
        </p:nvSpPr>
        <p:spPr bwMode="auto">
          <a:xfrm>
            <a:off x="14478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0" name="Line 19">
            <a:extLst>
              <a:ext uri="{FF2B5EF4-FFF2-40B4-BE49-F238E27FC236}">
                <a16:creationId xmlns:a16="http://schemas.microsoft.com/office/drawing/2014/main" id="{15B1B1E8-B725-2D75-71B8-D514A341D9B8}"/>
              </a:ext>
            </a:extLst>
          </p:cNvPr>
          <p:cNvSpPr>
            <a:spLocks noChangeShapeType="1"/>
          </p:cNvSpPr>
          <p:nvPr/>
        </p:nvSpPr>
        <p:spPr bwMode="auto">
          <a:xfrm>
            <a:off x="7543800" y="32829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1" name="Line 20">
            <a:extLst>
              <a:ext uri="{FF2B5EF4-FFF2-40B4-BE49-F238E27FC236}">
                <a16:creationId xmlns:a16="http://schemas.microsoft.com/office/drawing/2014/main" id="{5B9B24B9-DAF5-182B-E2F7-BA8907416D42}"/>
              </a:ext>
            </a:extLst>
          </p:cNvPr>
          <p:cNvSpPr>
            <a:spLocks noChangeShapeType="1"/>
          </p:cNvSpPr>
          <p:nvPr/>
        </p:nvSpPr>
        <p:spPr bwMode="auto">
          <a:xfrm>
            <a:off x="74676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2" name="Line 21">
            <a:extLst>
              <a:ext uri="{FF2B5EF4-FFF2-40B4-BE49-F238E27FC236}">
                <a16:creationId xmlns:a16="http://schemas.microsoft.com/office/drawing/2014/main" id="{B227E09D-F396-E759-9CF3-C692BA872B12}"/>
              </a:ext>
            </a:extLst>
          </p:cNvPr>
          <p:cNvSpPr>
            <a:spLocks noChangeShapeType="1"/>
          </p:cNvSpPr>
          <p:nvPr/>
        </p:nvSpPr>
        <p:spPr bwMode="auto">
          <a:xfrm>
            <a:off x="1447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3" name="Line 22">
            <a:extLst>
              <a:ext uri="{FF2B5EF4-FFF2-40B4-BE49-F238E27FC236}">
                <a16:creationId xmlns:a16="http://schemas.microsoft.com/office/drawing/2014/main" id="{B9A6DAD5-4E38-ACAF-6DB2-EF98EB19CB6A}"/>
              </a:ext>
            </a:extLst>
          </p:cNvPr>
          <p:cNvSpPr>
            <a:spLocks noChangeShapeType="1"/>
          </p:cNvSpPr>
          <p:nvPr/>
        </p:nvSpPr>
        <p:spPr bwMode="auto">
          <a:xfrm>
            <a:off x="1447800" y="3206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4" name="Rectangle 23">
            <a:extLst>
              <a:ext uri="{FF2B5EF4-FFF2-40B4-BE49-F238E27FC236}">
                <a16:creationId xmlns:a16="http://schemas.microsoft.com/office/drawing/2014/main" id="{FCF15CE1-F417-B155-15BA-350E19C53187}"/>
              </a:ext>
            </a:extLst>
          </p:cNvPr>
          <p:cNvSpPr>
            <a:spLocks noChangeArrowheads="1"/>
          </p:cNvSpPr>
          <p:nvPr/>
        </p:nvSpPr>
        <p:spPr bwMode="auto">
          <a:xfrm>
            <a:off x="6940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Indexing </a:t>
            </a:r>
          </a:p>
          <a:p>
            <a:pPr algn="ctr">
              <a:spcBef>
                <a:spcPct val="0"/>
              </a:spcBef>
              <a:buClrTx/>
              <a:buFontTx/>
              <a:buNone/>
            </a:pPr>
            <a:r>
              <a:rPr lang="en-US" altLang="en-US" sz="1000">
                <a:latin typeface="Arial" panose="020B0604020202020204" pitchFamily="34" charset="0"/>
              </a:rPr>
              <a:t>(Descriptive and </a:t>
            </a:r>
          </a:p>
          <a:p>
            <a:pPr algn="ctr">
              <a:spcBef>
                <a:spcPct val="0"/>
              </a:spcBef>
              <a:buClrTx/>
              <a:buFontTx/>
              <a:buNone/>
            </a:pPr>
            <a:r>
              <a:rPr lang="en-US" altLang="en-US" sz="1000">
                <a:latin typeface="Arial" panose="020B0604020202020204" pitchFamily="34" charset="0"/>
              </a:rPr>
              <a:t>Subject)</a:t>
            </a:r>
          </a:p>
        </p:txBody>
      </p:sp>
      <p:sp>
        <p:nvSpPr>
          <p:cNvPr id="172055" name="Rectangle 24">
            <a:extLst>
              <a:ext uri="{FF2B5EF4-FFF2-40B4-BE49-F238E27FC236}">
                <a16:creationId xmlns:a16="http://schemas.microsoft.com/office/drawing/2014/main" id="{D7154343-9356-381B-1CAE-DAB081FF161A}"/>
              </a:ext>
            </a:extLst>
          </p:cNvPr>
          <p:cNvSpPr>
            <a:spLocks noChangeArrowheads="1"/>
          </p:cNvSpPr>
          <p:nvPr/>
        </p:nvSpPr>
        <p:spPr bwMode="auto">
          <a:xfrm>
            <a:off x="844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Formulating query in </a:t>
            </a:r>
          </a:p>
          <a:p>
            <a:pPr algn="ctr">
              <a:spcBef>
                <a:spcPct val="0"/>
              </a:spcBef>
              <a:buClrTx/>
              <a:buFontTx/>
              <a:buNone/>
            </a:pPr>
            <a:r>
              <a:rPr lang="en-US" altLang="en-US" sz="1000">
                <a:latin typeface="Arial" panose="020B0604020202020204" pitchFamily="34" charset="0"/>
              </a:rPr>
              <a:t>terms of </a:t>
            </a:r>
          </a:p>
          <a:p>
            <a:pPr algn="ctr">
              <a:spcBef>
                <a:spcPct val="0"/>
              </a:spcBef>
              <a:buClrTx/>
              <a:buFontTx/>
              <a:buNone/>
            </a:pPr>
            <a:r>
              <a:rPr lang="en-US" altLang="en-US" sz="1000">
                <a:latin typeface="Arial" panose="020B0604020202020204" pitchFamily="34" charset="0"/>
              </a:rPr>
              <a:t>descriptors</a:t>
            </a:r>
          </a:p>
        </p:txBody>
      </p:sp>
      <p:sp>
        <p:nvSpPr>
          <p:cNvPr id="172056" name="Rectangle 25">
            <a:extLst>
              <a:ext uri="{FF2B5EF4-FFF2-40B4-BE49-F238E27FC236}">
                <a16:creationId xmlns:a16="http://schemas.microsoft.com/office/drawing/2014/main" id="{289BEB86-656C-F036-699F-1422798909E5}"/>
              </a:ext>
            </a:extLst>
          </p:cNvPr>
          <p:cNvSpPr>
            <a:spLocks noChangeArrowheads="1"/>
          </p:cNvSpPr>
          <p:nvPr/>
        </p:nvSpPr>
        <p:spPr bwMode="auto">
          <a:xfrm>
            <a:off x="844550" y="38925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profiles</a:t>
            </a:r>
          </a:p>
        </p:txBody>
      </p:sp>
      <p:sp>
        <p:nvSpPr>
          <p:cNvPr id="172057" name="Line 26">
            <a:extLst>
              <a:ext uri="{FF2B5EF4-FFF2-40B4-BE49-F238E27FC236}">
                <a16:creationId xmlns:a16="http://schemas.microsoft.com/office/drawing/2014/main" id="{2334FC3D-11A5-5B4B-6938-269A752C74AA}"/>
              </a:ext>
            </a:extLst>
          </p:cNvPr>
          <p:cNvSpPr>
            <a:spLocks noChangeShapeType="1"/>
          </p:cNvSpPr>
          <p:nvPr/>
        </p:nvSpPr>
        <p:spPr bwMode="auto">
          <a:xfrm>
            <a:off x="3663950" y="3200400"/>
            <a:ext cx="1739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58" name="Line 27">
            <a:extLst>
              <a:ext uri="{FF2B5EF4-FFF2-40B4-BE49-F238E27FC236}">
                <a16:creationId xmlns:a16="http://schemas.microsoft.com/office/drawing/2014/main" id="{A9D35F7D-1837-420B-0123-9C7F488BA559}"/>
              </a:ext>
            </a:extLst>
          </p:cNvPr>
          <p:cNvSpPr>
            <a:spLocks noChangeShapeType="1"/>
          </p:cNvSpPr>
          <p:nvPr/>
        </p:nvSpPr>
        <p:spPr bwMode="auto">
          <a:xfrm>
            <a:off x="4495800" y="4197350"/>
            <a:ext cx="0" cy="9017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59" name="Line 28">
            <a:extLst>
              <a:ext uri="{FF2B5EF4-FFF2-40B4-BE49-F238E27FC236}">
                <a16:creationId xmlns:a16="http://schemas.microsoft.com/office/drawing/2014/main" id="{7BA367E8-4A04-50E9-8B76-3AE42A534F6E}"/>
              </a:ext>
            </a:extLst>
          </p:cNvPr>
          <p:cNvSpPr>
            <a:spLocks noChangeShapeType="1"/>
          </p:cNvSpPr>
          <p:nvPr/>
        </p:nvSpPr>
        <p:spPr bwMode="auto">
          <a:xfrm flipH="1">
            <a:off x="2127250" y="4197350"/>
            <a:ext cx="17653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0" name="Line 29">
            <a:extLst>
              <a:ext uri="{FF2B5EF4-FFF2-40B4-BE49-F238E27FC236}">
                <a16:creationId xmlns:a16="http://schemas.microsoft.com/office/drawing/2014/main" id="{48FC1B4F-C17C-BA95-909D-F13A16AF0AB1}"/>
              </a:ext>
            </a:extLst>
          </p:cNvPr>
          <p:cNvSpPr>
            <a:spLocks noChangeShapeType="1"/>
          </p:cNvSpPr>
          <p:nvPr/>
        </p:nvSpPr>
        <p:spPr bwMode="auto">
          <a:xfrm>
            <a:off x="5111750" y="4197350"/>
            <a:ext cx="17399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1" name="Line 30">
            <a:extLst>
              <a:ext uri="{FF2B5EF4-FFF2-40B4-BE49-F238E27FC236}">
                <a16:creationId xmlns:a16="http://schemas.microsoft.com/office/drawing/2014/main" id="{01155BAB-FD35-8817-7DDE-58CB270EB2BC}"/>
              </a:ext>
            </a:extLst>
          </p:cNvPr>
          <p:cNvSpPr>
            <a:spLocks noChangeShapeType="1"/>
          </p:cNvSpPr>
          <p:nvPr/>
        </p:nvSpPr>
        <p:spPr bwMode="auto">
          <a:xfrm>
            <a:off x="7543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2" name="Rectangle 31">
            <a:extLst>
              <a:ext uri="{FF2B5EF4-FFF2-40B4-BE49-F238E27FC236}">
                <a16:creationId xmlns:a16="http://schemas.microsoft.com/office/drawing/2014/main" id="{F1EC73CF-F68C-D12C-8550-B99C1134899E}"/>
              </a:ext>
            </a:extLst>
          </p:cNvPr>
          <p:cNvSpPr>
            <a:spLocks noChangeArrowheads="1"/>
          </p:cNvSpPr>
          <p:nvPr/>
        </p:nvSpPr>
        <p:spPr bwMode="auto">
          <a:xfrm>
            <a:off x="6940550" y="3968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Documents</a:t>
            </a:r>
          </a:p>
        </p:txBody>
      </p:sp>
      <p:sp>
        <p:nvSpPr>
          <p:cNvPr id="172063" name="Line 32">
            <a:extLst>
              <a:ext uri="{FF2B5EF4-FFF2-40B4-BE49-F238E27FC236}">
                <a16:creationId xmlns:a16="http://schemas.microsoft.com/office/drawing/2014/main" id="{3C3BBB14-9230-937A-B833-E65344C210AE}"/>
              </a:ext>
            </a:extLst>
          </p:cNvPr>
          <p:cNvSpPr>
            <a:spLocks noChangeShapeType="1"/>
          </p:cNvSpPr>
          <p:nvPr/>
        </p:nvSpPr>
        <p:spPr bwMode="auto">
          <a:xfrm>
            <a:off x="1911350" y="5410200"/>
            <a:ext cx="19685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4" name="Line 33">
            <a:extLst>
              <a:ext uri="{FF2B5EF4-FFF2-40B4-BE49-F238E27FC236}">
                <a16:creationId xmlns:a16="http://schemas.microsoft.com/office/drawing/2014/main" id="{9AEACB60-CB46-87A3-7D89-9D4796CB05A9}"/>
              </a:ext>
            </a:extLst>
          </p:cNvPr>
          <p:cNvSpPr>
            <a:spLocks noChangeShapeType="1"/>
          </p:cNvSpPr>
          <p:nvPr/>
        </p:nvSpPr>
        <p:spPr bwMode="auto">
          <a:xfrm flipH="1">
            <a:off x="5099050" y="5410200"/>
            <a:ext cx="191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5" name="Line 34">
            <a:extLst>
              <a:ext uri="{FF2B5EF4-FFF2-40B4-BE49-F238E27FC236}">
                <a16:creationId xmlns:a16="http://schemas.microsoft.com/office/drawing/2014/main" id="{6F5C8D6A-C6C7-8C59-AC14-9562B10D504F}"/>
              </a:ext>
            </a:extLst>
          </p:cNvPr>
          <p:cNvSpPr>
            <a:spLocks noChangeShapeType="1"/>
          </p:cNvSpPr>
          <p:nvPr/>
        </p:nvSpPr>
        <p:spPr bwMode="auto">
          <a:xfrm>
            <a:off x="4495800" y="5721350"/>
            <a:ext cx="0" cy="368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2066" name="Rectangle 35">
            <a:extLst>
              <a:ext uri="{FF2B5EF4-FFF2-40B4-BE49-F238E27FC236}">
                <a16:creationId xmlns:a16="http://schemas.microsoft.com/office/drawing/2014/main" id="{F01701FD-A9A5-9E43-7A57-9F549E10BFE1}"/>
              </a:ext>
            </a:extLst>
          </p:cNvPr>
          <p:cNvSpPr>
            <a:spLocks noChangeArrowheads="1"/>
          </p:cNvSpPr>
          <p:nvPr/>
        </p:nvSpPr>
        <p:spPr bwMode="auto">
          <a:xfrm>
            <a:off x="3262313" y="2051050"/>
            <a:ext cx="2538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Information Storage and Retrieval System</a:t>
            </a:r>
          </a:p>
        </p:txBody>
      </p:sp>
      <p:sp>
        <p:nvSpPr>
          <p:cNvPr id="172067" name="Rectangle 36">
            <a:extLst>
              <a:ext uri="{FF2B5EF4-FFF2-40B4-BE49-F238E27FC236}">
                <a16:creationId xmlns:a16="http://schemas.microsoft.com/office/drawing/2014/main" id="{62D48D7D-6AC6-BF9D-CE6E-8D2155321D6E}"/>
              </a:ext>
            </a:extLst>
          </p:cNvPr>
          <p:cNvSpPr>
            <a:spLocks noChangeArrowheads="1"/>
          </p:cNvSpPr>
          <p:nvPr/>
        </p:nvSpPr>
        <p:spPr bwMode="auto">
          <a:xfrm>
            <a:off x="7239000" y="5943600"/>
            <a:ext cx="14795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800" i="1">
                <a:latin typeface="Arial" panose="020B0604020202020204" pitchFamily="34" charset="0"/>
              </a:rPr>
              <a:t>Adapted from Soergel,  p. 19</a:t>
            </a:r>
          </a:p>
        </p:txBody>
      </p:sp>
      <p:sp>
        <p:nvSpPr>
          <p:cNvPr id="172068" name="Rectangle 37">
            <a:extLst>
              <a:ext uri="{FF2B5EF4-FFF2-40B4-BE49-F238E27FC236}">
                <a16:creationId xmlns:a16="http://schemas.microsoft.com/office/drawing/2014/main" id="{8D1911AB-A1F7-B6B1-ACD8-7E6379B44BDA}"/>
              </a:ext>
            </a:extLst>
          </p:cNvPr>
          <p:cNvSpPr>
            <a:spLocks noChangeArrowheads="1"/>
          </p:cNvSpPr>
          <p:nvPr/>
        </p:nvSpPr>
        <p:spPr bwMode="auto">
          <a:xfrm>
            <a:off x="533400" y="2286000"/>
            <a:ext cx="6400800" cy="3657600"/>
          </a:xfrm>
          <a:prstGeom prst="rect">
            <a:avLst/>
          </a:prstGeom>
          <a:solidFill>
            <a:schemeClr val="tx2"/>
          </a:solidFill>
          <a:ln w="9525">
            <a:solidFill>
              <a:schemeClr val="tx1"/>
            </a:solidFill>
            <a:miter lim="800000"/>
            <a:headEnd/>
            <a:tailEnd/>
          </a:ln>
        </p:spPr>
        <p:txBody>
          <a:bodyPr wrap="none"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endParaRPr lang="en-US" altLang="en-US" sz="240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DAFDD30E-3209-22CE-09F5-ED6228E641FF}"/>
              </a:ext>
            </a:extLst>
          </p:cNvPr>
          <p:cNvSpPr>
            <a:spLocks noGrp="1" noChangeArrowheads="1"/>
          </p:cNvSpPr>
          <p:nvPr>
            <p:ph type="title"/>
          </p:nvPr>
        </p:nvSpPr>
        <p:spPr/>
        <p:txBody>
          <a:bodyPr/>
          <a:lstStyle/>
          <a:p>
            <a:r>
              <a:rPr lang="en-US" altLang="en-US">
                <a:ea typeface="ＭＳ Ｐゴシック" panose="020B0600070205080204" pitchFamily="34" charset="-128"/>
              </a:rPr>
              <a:t>Structure of an IR System</a:t>
            </a:r>
          </a:p>
        </p:txBody>
      </p:sp>
      <p:sp>
        <p:nvSpPr>
          <p:cNvPr id="174082" name="Rectangle 3">
            <a:extLst>
              <a:ext uri="{FF2B5EF4-FFF2-40B4-BE49-F238E27FC236}">
                <a16:creationId xmlns:a16="http://schemas.microsoft.com/office/drawing/2014/main" id="{08F1C2F7-BBDA-BEA5-0BCE-EA756E172942}"/>
              </a:ext>
            </a:extLst>
          </p:cNvPr>
          <p:cNvSpPr>
            <a:spLocks noChangeArrowheads="1"/>
          </p:cNvSpPr>
          <p:nvPr/>
        </p:nvSpPr>
        <p:spPr bwMode="auto">
          <a:xfrm>
            <a:off x="214313" y="1670050"/>
            <a:ext cx="58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Search</a:t>
            </a:r>
          </a:p>
          <a:p>
            <a:pPr>
              <a:spcBef>
                <a:spcPct val="0"/>
              </a:spcBef>
              <a:buClrTx/>
              <a:buFontTx/>
              <a:buNone/>
            </a:pPr>
            <a:r>
              <a:rPr lang="en-US" altLang="en-US" sz="1000">
                <a:latin typeface="Arial" panose="020B0604020202020204" pitchFamily="34" charset="0"/>
              </a:rPr>
              <a:t>Line</a:t>
            </a:r>
          </a:p>
        </p:txBody>
      </p:sp>
      <p:sp>
        <p:nvSpPr>
          <p:cNvPr id="174083" name="AutoShape 4">
            <a:extLst>
              <a:ext uri="{FF2B5EF4-FFF2-40B4-BE49-F238E27FC236}">
                <a16:creationId xmlns:a16="http://schemas.microsoft.com/office/drawing/2014/main" id="{3E169417-D246-C6CD-6D8C-6C98C9A1E6E6}"/>
              </a:ext>
            </a:extLst>
          </p:cNvPr>
          <p:cNvSpPr>
            <a:spLocks noChangeArrowheads="1"/>
          </p:cNvSpPr>
          <p:nvPr/>
        </p:nvSpPr>
        <p:spPr bwMode="auto">
          <a:xfrm>
            <a:off x="7683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Interest profiles</a:t>
            </a:r>
          </a:p>
          <a:p>
            <a:pPr algn="ctr">
              <a:spcBef>
                <a:spcPct val="0"/>
              </a:spcBef>
              <a:buClrTx/>
              <a:buFontTx/>
              <a:buNone/>
            </a:pPr>
            <a:r>
              <a:rPr lang="en-US" altLang="en-US" sz="1000">
                <a:latin typeface="Arial" panose="020B0604020202020204" pitchFamily="34" charset="0"/>
              </a:rPr>
              <a:t>&amp; Queries</a:t>
            </a:r>
          </a:p>
        </p:txBody>
      </p:sp>
      <p:sp>
        <p:nvSpPr>
          <p:cNvPr id="174084" name="AutoShape 5">
            <a:extLst>
              <a:ext uri="{FF2B5EF4-FFF2-40B4-BE49-F238E27FC236}">
                <a16:creationId xmlns:a16="http://schemas.microsoft.com/office/drawing/2014/main" id="{FA74784A-CDFF-4646-D60F-F73B387B9949}"/>
              </a:ext>
            </a:extLst>
          </p:cNvPr>
          <p:cNvSpPr>
            <a:spLocks noChangeArrowheads="1"/>
          </p:cNvSpPr>
          <p:nvPr/>
        </p:nvSpPr>
        <p:spPr bwMode="auto">
          <a:xfrm>
            <a:off x="6788150" y="1758950"/>
            <a:ext cx="1435100" cy="444500"/>
          </a:xfrm>
          <a:prstGeom prst="parallelogram">
            <a:avLst>
              <a:gd name="adj" fmla="val 80699"/>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Documents </a:t>
            </a:r>
          </a:p>
          <a:p>
            <a:pPr algn="ctr">
              <a:spcBef>
                <a:spcPct val="0"/>
              </a:spcBef>
              <a:buClrTx/>
              <a:buFontTx/>
              <a:buNone/>
            </a:pPr>
            <a:r>
              <a:rPr lang="en-US" altLang="en-US" sz="1000">
                <a:latin typeface="Arial" panose="020B0604020202020204" pitchFamily="34" charset="0"/>
              </a:rPr>
              <a:t>&amp; data</a:t>
            </a:r>
          </a:p>
        </p:txBody>
      </p:sp>
      <p:sp>
        <p:nvSpPr>
          <p:cNvPr id="174085" name="AutoShape 6">
            <a:extLst>
              <a:ext uri="{FF2B5EF4-FFF2-40B4-BE49-F238E27FC236}">
                <a16:creationId xmlns:a16="http://schemas.microsoft.com/office/drawing/2014/main" id="{44BEC89E-63C5-96E5-1104-01D0D5CAAD17}"/>
              </a:ext>
            </a:extLst>
          </p:cNvPr>
          <p:cNvSpPr>
            <a:spLocks noChangeArrowheads="1"/>
          </p:cNvSpPr>
          <p:nvPr/>
        </p:nvSpPr>
        <p:spPr bwMode="auto">
          <a:xfrm rot="10800000" flipH="1" flipV="1">
            <a:off x="3359150" y="2444750"/>
            <a:ext cx="2273300" cy="17399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399" y="21600"/>
                </a:lnTo>
                <a:lnTo>
                  <a:pt x="16201" y="21600"/>
                </a:lnTo>
                <a:lnTo>
                  <a:pt x="21600" y="0"/>
                </a:lnTo>
                <a:lnTo>
                  <a:pt x="0" y="0"/>
                </a:lnTo>
                <a:close/>
              </a:path>
            </a:pathLst>
          </a:cu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Rules of the game =</a:t>
            </a:r>
          </a:p>
          <a:p>
            <a:pPr algn="ctr">
              <a:spcBef>
                <a:spcPct val="0"/>
              </a:spcBef>
              <a:buClrTx/>
              <a:buFontTx/>
              <a:buNone/>
            </a:pPr>
            <a:r>
              <a:rPr lang="en-US" altLang="en-US" sz="1000">
                <a:latin typeface="Arial" panose="020B0604020202020204" pitchFamily="34" charset="0"/>
              </a:rPr>
              <a:t>Rules for subject indexing +</a:t>
            </a:r>
          </a:p>
          <a:p>
            <a:pPr algn="ctr">
              <a:spcBef>
                <a:spcPct val="0"/>
              </a:spcBef>
              <a:buClrTx/>
              <a:buFontTx/>
              <a:buNone/>
            </a:pPr>
            <a:r>
              <a:rPr lang="en-US" altLang="en-US" sz="1000">
                <a:latin typeface="Arial" panose="020B0604020202020204" pitchFamily="34" charset="0"/>
              </a:rPr>
              <a:t>Thesaurus (which consists of</a:t>
            </a:r>
          </a:p>
          <a:p>
            <a:pPr algn="ctr">
              <a:spcBef>
                <a:spcPct val="0"/>
              </a:spcBef>
              <a:buClrTx/>
              <a:buFontTx/>
              <a:buNone/>
            </a:pPr>
            <a:endParaRPr lang="en-US" altLang="en-US" sz="1000">
              <a:latin typeface="Arial" panose="020B0604020202020204" pitchFamily="34" charset="0"/>
            </a:endParaRPr>
          </a:p>
          <a:p>
            <a:pPr algn="ctr">
              <a:spcBef>
                <a:spcPct val="0"/>
              </a:spcBef>
              <a:buClrTx/>
              <a:buFontTx/>
              <a:buNone/>
            </a:pPr>
            <a:r>
              <a:rPr lang="en-US" altLang="en-US" sz="1000">
                <a:latin typeface="Arial" panose="020B0604020202020204" pitchFamily="34" charset="0"/>
              </a:rPr>
              <a:t>Lead-In</a:t>
            </a:r>
          </a:p>
          <a:p>
            <a:pPr algn="ctr">
              <a:spcBef>
                <a:spcPct val="0"/>
              </a:spcBef>
              <a:buClrTx/>
              <a:buFontTx/>
              <a:buNone/>
            </a:pPr>
            <a:r>
              <a:rPr lang="en-US" altLang="en-US" sz="1000">
                <a:latin typeface="Arial" panose="020B0604020202020204" pitchFamily="34" charset="0"/>
              </a:rPr>
              <a:t>Vocabulary</a:t>
            </a:r>
          </a:p>
          <a:p>
            <a:pPr algn="ctr">
              <a:spcBef>
                <a:spcPct val="0"/>
              </a:spcBef>
              <a:buClrTx/>
              <a:buFontTx/>
              <a:buNone/>
            </a:pPr>
            <a:r>
              <a:rPr lang="en-US" altLang="en-US" sz="1000">
                <a:latin typeface="Arial" panose="020B0604020202020204" pitchFamily="34" charset="0"/>
              </a:rPr>
              <a:t>and</a:t>
            </a:r>
          </a:p>
          <a:p>
            <a:pPr algn="ctr">
              <a:spcBef>
                <a:spcPct val="0"/>
              </a:spcBef>
              <a:buClrTx/>
              <a:buFontTx/>
              <a:buNone/>
            </a:pPr>
            <a:r>
              <a:rPr lang="en-US" altLang="en-US" sz="1000">
                <a:latin typeface="Arial" panose="020B0604020202020204" pitchFamily="34" charset="0"/>
              </a:rPr>
              <a:t>Indexing</a:t>
            </a:r>
          </a:p>
          <a:p>
            <a:pPr algn="ctr">
              <a:spcBef>
                <a:spcPct val="0"/>
              </a:spcBef>
              <a:buClrTx/>
              <a:buFontTx/>
              <a:buNone/>
            </a:pPr>
            <a:r>
              <a:rPr lang="en-US" altLang="en-US" sz="1000">
                <a:latin typeface="Arial" panose="020B0604020202020204" pitchFamily="34" charset="0"/>
              </a:rPr>
              <a:t>Language </a:t>
            </a:r>
          </a:p>
        </p:txBody>
      </p:sp>
      <p:sp>
        <p:nvSpPr>
          <p:cNvPr id="174086" name="Rectangle 7">
            <a:extLst>
              <a:ext uri="{FF2B5EF4-FFF2-40B4-BE49-F238E27FC236}">
                <a16:creationId xmlns:a16="http://schemas.microsoft.com/office/drawing/2014/main" id="{227626A5-1962-BE57-B903-65C462DFE9D6}"/>
              </a:ext>
            </a:extLst>
          </p:cNvPr>
          <p:cNvSpPr>
            <a:spLocks noChangeArrowheads="1"/>
          </p:cNvSpPr>
          <p:nvPr/>
        </p:nvSpPr>
        <p:spPr bwMode="auto">
          <a:xfrm>
            <a:off x="8367713" y="1670050"/>
            <a:ext cx="6254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Storage</a:t>
            </a:r>
          </a:p>
          <a:p>
            <a:pPr>
              <a:spcBef>
                <a:spcPct val="0"/>
              </a:spcBef>
              <a:buClrTx/>
              <a:buFontTx/>
              <a:buNone/>
            </a:pPr>
            <a:r>
              <a:rPr lang="en-US" altLang="en-US" sz="1000">
                <a:latin typeface="Arial" panose="020B0604020202020204" pitchFamily="34" charset="0"/>
              </a:rPr>
              <a:t>Line</a:t>
            </a:r>
          </a:p>
        </p:txBody>
      </p:sp>
      <p:sp>
        <p:nvSpPr>
          <p:cNvPr id="174087" name="Rectangle 8">
            <a:extLst>
              <a:ext uri="{FF2B5EF4-FFF2-40B4-BE49-F238E27FC236}">
                <a16:creationId xmlns:a16="http://schemas.microsoft.com/office/drawing/2014/main" id="{E5DE92C9-9BC4-720F-3C77-5244E15B6DA5}"/>
              </a:ext>
            </a:extLst>
          </p:cNvPr>
          <p:cNvSpPr>
            <a:spLocks noChangeArrowheads="1"/>
          </p:cNvSpPr>
          <p:nvPr/>
        </p:nvSpPr>
        <p:spPr bwMode="auto">
          <a:xfrm>
            <a:off x="3968750" y="61023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Potentially </a:t>
            </a:r>
          </a:p>
          <a:p>
            <a:pPr algn="ctr">
              <a:spcBef>
                <a:spcPct val="0"/>
              </a:spcBef>
              <a:buClrTx/>
              <a:buFontTx/>
              <a:buNone/>
            </a:pPr>
            <a:r>
              <a:rPr lang="en-US" altLang="en-US" sz="1000">
                <a:latin typeface="Arial" panose="020B0604020202020204" pitchFamily="34" charset="0"/>
              </a:rPr>
              <a:t>Relevant</a:t>
            </a:r>
          </a:p>
          <a:p>
            <a:pPr algn="ctr">
              <a:spcBef>
                <a:spcPct val="0"/>
              </a:spcBef>
              <a:buClrTx/>
              <a:buFontTx/>
              <a:buNone/>
            </a:pPr>
            <a:r>
              <a:rPr lang="en-US" altLang="en-US" sz="1000">
                <a:latin typeface="Arial" panose="020B0604020202020204" pitchFamily="34" charset="0"/>
              </a:rPr>
              <a:t>Documents</a:t>
            </a:r>
          </a:p>
        </p:txBody>
      </p:sp>
      <p:sp>
        <p:nvSpPr>
          <p:cNvPr id="174088" name="Rectangle 9">
            <a:extLst>
              <a:ext uri="{FF2B5EF4-FFF2-40B4-BE49-F238E27FC236}">
                <a16:creationId xmlns:a16="http://schemas.microsoft.com/office/drawing/2014/main" id="{957CF2A7-9EBB-F4E8-6219-36DE0A38EE71}"/>
              </a:ext>
            </a:extLst>
          </p:cNvPr>
          <p:cNvSpPr>
            <a:spLocks noChangeArrowheads="1"/>
          </p:cNvSpPr>
          <p:nvPr/>
        </p:nvSpPr>
        <p:spPr bwMode="auto">
          <a:xfrm>
            <a:off x="3892550" y="5111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Comparison/</a:t>
            </a:r>
          </a:p>
          <a:p>
            <a:pPr algn="ctr">
              <a:spcBef>
                <a:spcPct val="0"/>
              </a:spcBef>
              <a:buClrTx/>
              <a:buFontTx/>
              <a:buNone/>
            </a:pPr>
            <a:r>
              <a:rPr lang="en-US" altLang="en-US" sz="1000">
                <a:latin typeface="Arial" panose="020B0604020202020204" pitchFamily="34" charset="0"/>
              </a:rPr>
              <a:t>Matching</a:t>
            </a:r>
          </a:p>
        </p:txBody>
      </p:sp>
      <p:sp>
        <p:nvSpPr>
          <p:cNvPr id="174089" name="Line 10">
            <a:extLst>
              <a:ext uri="{FF2B5EF4-FFF2-40B4-BE49-F238E27FC236}">
                <a16:creationId xmlns:a16="http://schemas.microsoft.com/office/drawing/2014/main" id="{AD0E0317-065C-DF66-8F61-109CB5A2C83F}"/>
              </a:ext>
            </a:extLst>
          </p:cNvPr>
          <p:cNvSpPr>
            <a:spLocks noChangeShapeType="1"/>
          </p:cNvSpPr>
          <p:nvPr/>
        </p:nvSpPr>
        <p:spPr bwMode="auto">
          <a:xfrm>
            <a:off x="539750" y="22860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090" name="AutoShape 11">
            <a:extLst>
              <a:ext uri="{FF2B5EF4-FFF2-40B4-BE49-F238E27FC236}">
                <a16:creationId xmlns:a16="http://schemas.microsoft.com/office/drawing/2014/main" id="{1145098F-5616-BD0A-6002-3D03796BFD6B}"/>
              </a:ext>
            </a:extLst>
          </p:cNvPr>
          <p:cNvSpPr>
            <a:spLocks noChangeArrowheads="1"/>
          </p:cNvSpPr>
          <p:nvPr/>
        </p:nvSpPr>
        <p:spPr bwMode="auto">
          <a:xfrm>
            <a:off x="6921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Store1: Profiles/</a:t>
            </a:r>
          </a:p>
          <a:p>
            <a:pPr algn="ctr">
              <a:spcBef>
                <a:spcPct val="0"/>
              </a:spcBef>
              <a:buClrTx/>
              <a:buFontTx/>
              <a:buNone/>
            </a:pPr>
            <a:r>
              <a:rPr lang="en-US" altLang="en-US" sz="1000">
                <a:latin typeface="Arial" panose="020B0604020202020204" pitchFamily="34" charset="0"/>
              </a:rPr>
              <a:t>Search requests</a:t>
            </a:r>
          </a:p>
        </p:txBody>
      </p:sp>
      <p:sp>
        <p:nvSpPr>
          <p:cNvPr id="174091" name="AutoShape 12">
            <a:extLst>
              <a:ext uri="{FF2B5EF4-FFF2-40B4-BE49-F238E27FC236}">
                <a16:creationId xmlns:a16="http://schemas.microsoft.com/office/drawing/2014/main" id="{2D8A4023-A38B-4702-365A-C0B6076ECBC1}"/>
              </a:ext>
            </a:extLst>
          </p:cNvPr>
          <p:cNvSpPr>
            <a:spLocks noChangeArrowheads="1"/>
          </p:cNvSpPr>
          <p:nvPr/>
        </p:nvSpPr>
        <p:spPr bwMode="auto">
          <a:xfrm>
            <a:off x="6864350" y="5035550"/>
            <a:ext cx="1358900" cy="673100"/>
          </a:xfrm>
          <a:prstGeom prst="parallelogram">
            <a:avLst>
              <a:gd name="adj" fmla="val 50462"/>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Store2: Document</a:t>
            </a:r>
          </a:p>
          <a:p>
            <a:pPr algn="ctr">
              <a:spcBef>
                <a:spcPct val="0"/>
              </a:spcBef>
              <a:buClrTx/>
              <a:buFontTx/>
              <a:buNone/>
            </a:pPr>
            <a:r>
              <a:rPr lang="en-US" altLang="en-US" sz="1000">
                <a:latin typeface="Arial" panose="020B0604020202020204" pitchFamily="34" charset="0"/>
              </a:rPr>
              <a:t>representations</a:t>
            </a:r>
          </a:p>
        </p:txBody>
      </p:sp>
      <p:sp>
        <p:nvSpPr>
          <p:cNvPr id="174092" name="Line 13">
            <a:extLst>
              <a:ext uri="{FF2B5EF4-FFF2-40B4-BE49-F238E27FC236}">
                <a16:creationId xmlns:a16="http://schemas.microsoft.com/office/drawing/2014/main" id="{F4088A77-9057-5EBE-CE9A-31B683531C54}"/>
              </a:ext>
            </a:extLst>
          </p:cNvPr>
          <p:cNvSpPr>
            <a:spLocks noChangeShapeType="1"/>
          </p:cNvSpPr>
          <p:nvPr/>
        </p:nvSpPr>
        <p:spPr bwMode="auto">
          <a:xfrm flipH="1">
            <a:off x="2051050" y="3276600"/>
            <a:ext cx="15367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093" name="Line 14">
            <a:extLst>
              <a:ext uri="{FF2B5EF4-FFF2-40B4-BE49-F238E27FC236}">
                <a16:creationId xmlns:a16="http://schemas.microsoft.com/office/drawing/2014/main" id="{91E811E9-51E0-E856-7E7E-44155DA26E71}"/>
              </a:ext>
            </a:extLst>
          </p:cNvPr>
          <p:cNvSpPr>
            <a:spLocks noChangeShapeType="1"/>
          </p:cNvSpPr>
          <p:nvPr/>
        </p:nvSpPr>
        <p:spPr bwMode="auto">
          <a:xfrm>
            <a:off x="5416550" y="3276600"/>
            <a:ext cx="1511300"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094" name="Line 15">
            <a:extLst>
              <a:ext uri="{FF2B5EF4-FFF2-40B4-BE49-F238E27FC236}">
                <a16:creationId xmlns:a16="http://schemas.microsoft.com/office/drawing/2014/main" id="{BC20033D-4671-F914-543C-BF95F74274F3}"/>
              </a:ext>
            </a:extLst>
          </p:cNvPr>
          <p:cNvSpPr>
            <a:spLocks noChangeShapeType="1"/>
          </p:cNvSpPr>
          <p:nvPr/>
        </p:nvSpPr>
        <p:spPr bwMode="auto">
          <a:xfrm>
            <a:off x="533400" y="2292350"/>
            <a:ext cx="0" cy="3644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095" name="Line 16">
            <a:extLst>
              <a:ext uri="{FF2B5EF4-FFF2-40B4-BE49-F238E27FC236}">
                <a16:creationId xmlns:a16="http://schemas.microsoft.com/office/drawing/2014/main" id="{EDE55281-459B-FACF-C808-9DD5C5484765}"/>
              </a:ext>
            </a:extLst>
          </p:cNvPr>
          <p:cNvSpPr>
            <a:spLocks noChangeShapeType="1"/>
          </p:cNvSpPr>
          <p:nvPr/>
        </p:nvSpPr>
        <p:spPr bwMode="auto">
          <a:xfrm>
            <a:off x="539750" y="5943600"/>
            <a:ext cx="80645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096" name="Line 17">
            <a:extLst>
              <a:ext uri="{FF2B5EF4-FFF2-40B4-BE49-F238E27FC236}">
                <a16:creationId xmlns:a16="http://schemas.microsoft.com/office/drawing/2014/main" id="{37747821-AED8-68DB-6600-24F9CED0A5A9}"/>
              </a:ext>
            </a:extLst>
          </p:cNvPr>
          <p:cNvSpPr>
            <a:spLocks noChangeShapeType="1"/>
          </p:cNvSpPr>
          <p:nvPr/>
        </p:nvSpPr>
        <p:spPr bwMode="auto">
          <a:xfrm flipV="1">
            <a:off x="8610600" y="2279650"/>
            <a:ext cx="0" cy="3670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097" name="Line 18">
            <a:extLst>
              <a:ext uri="{FF2B5EF4-FFF2-40B4-BE49-F238E27FC236}">
                <a16:creationId xmlns:a16="http://schemas.microsoft.com/office/drawing/2014/main" id="{513596EA-258E-7D4C-6EE9-A6686CADADCC}"/>
              </a:ext>
            </a:extLst>
          </p:cNvPr>
          <p:cNvSpPr>
            <a:spLocks noChangeShapeType="1"/>
          </p:cNvSpPr>
          <p:nvPr/>
        </p:nvSpPr>
        <p:spPr bwMode="auto">
          <a:xfrm>
            <a:off x="14478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098" name="Line 19">
            <a:extLst>
              <a:ext uri="{FF2B5EF4-FFF2-40B4-BE49-F238E27FC236}">
                <a16:creationId xmlns:a16="http://schemas.microsoft.com/office/drawing/2014/main" id="{C664ECDD-37AD-6889-F290-809FC8D919E0}"/>
              </a:ext>
            </a:extLst>
          </p:cNvPr>
          <p:cNvSpPr>
            <a:spLocks noChangeShapeType="1"/>
          </p:cNvSpPr>
          <p:nvPr/>
        </p:nvSpPr>
        <p:spPr bwMode="auto">
          <a:xfrm>
            <a:off x="7543800" y="32829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099" name="Line 20">
            <a:extLst>
              <a:ext uri="{FF2B5EF4-FFF2-40B4-BE49-F238E27FC236}">
                <a16:creationId xmlns:a16="http://schemas.microsoft.com/office/drawing/2014/main" id="{D8A6F2D5-B68A-2FCE-6879-139E1A3F1587}"/>
              </a:ext>
            </a:extLst>
          </p:cNvPr>
          <p:cNvSpPr>
            <a:spLocks noChangeShapeType="1"/>
          </p:cNvSpPr>
          <p:nvPr/>
        </p:nvSpPr>
        <p:spPr bwMode="auto">
          <a:xfrm>
            <a:off x="7467600" y="22161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0" name="Line 21">
            <a:extLst>
              <a:ext uri="{FF2B5EF4-FFF2-40B4-BE49-F238E27FC236}">
                <a16:creationId xmlns:a16="http://schemas.microsoft.com/office/drawing/2014/main" id="{833DDDC7-1BF9-3DC3-BD03-527E5F71B61F}"/>
              </a:ext>
            </a:extLst>
          </p:cNvPr>
          <p:cNvSpPr>
            <a:spLocks noChangeShapeType="1"/>
          </p:cNvSpPr>
          <p:nvPr/>
        </p:nvSpPr>
        <p:spPr bwMode="auto">
          <a:xfrm>
            <a:off x="1447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1" name="Line 22">
            <a:extLst>
              <a:ext uri="{FF2B5EF4-FFF2-40B4-BE49-F238E27FC236}">
                <a16:creationId xmlns:a16="http://schemas.microsoft.com/office/drawing/2014/main" id="{06E62DAC-9C67-3E75-E287-4B4D9D7FD548}"/>
              </a:ext>
            </a:extLst>
          </p:cNvPr>
          <p:cNvSpPr>
            <a:spLocks noChangeShapeType="1"/>
          </p:cNvSpPr>
          <p:nvPr/>
        </p:nvSpPr>
        <p:spPr bwMode="auto">
          <a:xfrm>
            <a:off x="1447800" y="3206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2" name="Rectangle 23">
            <a:extLst>
              <a:ext uri="{FF2B5EF4-FFF2-40B4-BE49-F238E27FC236}">
                <a16:creationId xmlns:a16="http://schemas.microsoft.com/office/drawing/2014/main" id="{74979E39-63E1-93D7-899B-46B578747FAC}"/>
              </a:ext>
            </a:extLst>
          </p:cNvPr>
          <p:cNvSpPr>
            <a:spLocks noChangeArrowheads="1"/>
          </p:cNvSpPr>
          <p:nvPr/>
        </p:nvSpPr>
        <p:spPr bwMode="auto">
          <a:xfrm>
            <a:off x="6940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Indexing </a:t>
            </a:r>
          </a:p>
          <a:p>
            <a:pPr algn="ctr">
              <a:spcBef>
                <a:spcPct val="0"/>
              </a:spcBef>
              <a:buClrTx/>
              <a:buFontTx/>
              <a:buNone/>
            </a:pPr>
            <a:r>
              <a:rPr lang="en-US" altLang="en-US" sz="1000">
                <a:latin typeface="Arial" panose="020B0604020202020204" pitchFamily="34" charset="0"/>
              </a:rPr>
              <a:t>(Descriptive and </a:t>
            </a:r>
          </a:p>
          <a:p>
            <a:pPr algn="ctr">
              <a:spcBef>
                <a:spcPct val="0"/>
              </a:spcBef>
              <a:buClrTx/>
              <a:buFontTx/>
              <a:buNone/>
            </a:pPr>
            <a:r>
              <a:rPr lang="en-US" altLang="en-US" sz="1000">
                <a:latin typeface="Arial" panose="020B0604020202020204" pitchFamily="34" charset="0"/>
              </a:rPr>
              <a:t>Subject)</a:t>
            </a:r>
          </a:p>
        </p:txBody>
      </p:sp>
      <p:sp>
        <p:nvSpPr>
          <p:cNvPr id="174103" name="Rectangle 24">
            <a:extLst>
              <a:ext uri="{FF2B5EF4-FFF2-40B4-BE49-F238E27FC236}">
                <a16:creationId xmlns:a16="http://schemas.microsoft.com/office/drawing/2014/main" id="{1BF55536-9264-0EE1-4717-A35676344A2E}"/>
              </a:ext>
            </a:extLst>
          </p:cNvPr>
          <p:cNvSpPr>
            <a:spLocks noChangeArrowheads="1"/>
          </p:cNvSpPr>
          <p:nvPr/>
        </p:nvSpPr>
        <p:spPr bwMode="auto">
          <a:xfrm>
            <a:off x="844550" y="29019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Formulating query in </a:t>
            </a:r>
          </a:p>
          <a:p>
            <a:pPr algn="ctr">
              <a:spcBef>
                <a:spcPct val="0"/>
              </a:spcBef>
              <a:buClrTx/>
              <a:buFontTx/>
              <a:buNone/>
            </a:pPr>
            <a:r>
              <a:rPr lang="en-US" altLang="en-US" sz="1000">
                <a:latin typeface="Arial" panose="020B0604020202020204" pitchFamily="34" charset="0"/>
              </a:rPr>
              <a:t>terms of </a:t>
            </a:r>
          </a:p>
          <a:p>
            <a:pPr algn="ctr">
              <a:spcBef>
                <a:spcPct val="0"/>
              </a:spcBef>
              <a:buClrTx/>
              <a:buFontTx/>
              <a:buNone/>
            </a:pPr>
            <a:r>
              <a:rPr lang="en-US" altLang="en-US" sz="1000">
                <a:latin typeface="Arial" panose="020B0604020202020204" pitchFamily="34" charset="0"/>
              </a:rPr>
              <a:t>descriptors</a:t>
            </a:r>
          </a:p>
        </p:txBody>
      </p:sp>
      <p:sp>
        <p:nvSpPr>
          <p:cNvPr id="174104" name="Rectangle 25">
            <a:extLst>
              <a:ext uri="{FF2B5EF4-FFF2-40B4-BE49-F238E27FC236}">
                <a16:creationId xmlns:a16="http://schemas.microsoft.com/office/drawing/2014/main" id="{726D694E-B960-69E4-2487-B5871E782D09}"/>
              </a:ext>
            </a:extLst>
          </p:cNvPr>
          <p:cNvSpPr>
            <a:spLocks noChangeArrowheads="1"/>
          </p:cNvSpPr>
          <p:nvPr/>
        </p:nvSpPr>
        <p:spPr bwMode="auto">
          <a:xfrm>
            <a:off x="844550" y="38925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profiles</a:t>
            </a:r>
          </a:p>
        </p:txBody>
      </p:sp>
      <p:sp>
        <p:nvSpPr>
          <p:cNvPr id="174105" name="Line 26">
            <a:extLst>
              <a:ext uri="{FF2B5EF4-FFF2-40B4-BE49-F238E27FC236}">
                <a16:creationId xmlns:a16="http://schemas.microsoft.com/office/drawing/2014/main" id="{7F6A265F-30A9-AF4D-27C5-39CA544807BC}"/>
              </a:ext>
            </a:extLst>
          </p:cNvPr>
          <p:cNvSpPr>
            <a:spLocks noChangeShapeType="1"/>
          </p:cNvSpPr>
          <p:nvPr/>
        </p:nvSpPr>
        <p:spPr bwMode="auto">
          <a:xfrm>
            <a:off x="3663950" y="3200400"/>
            <a:ext cx="1739900"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06" name="Line 27">
            <a:extLst>
              <a:ext uri="{FF2B5EF4-FFF2-40B4-BE49-F238E27FC236}">
                <a16:creationId xmlns:a16="http://schemas.microsoft.com/office/drawing/2014/main" id="{DE29662B-0EBB-E96E-CBA2-B15E28B632ED}"/>
              </a:ext>
            </a:extLst>
          </p:cNvPr>
          <p:cNvSpPr>
            <a:spLocks noChangeShapeType="1"/>
          </p:cNvSpPr>
          <p:nvPr/>
        </p:nvSpPr>
        <p:spPr bwMode="auto">
          <a:xfrm>
            <a:off x="4495800" y="4197350"/>
            <a:ext cx="0" cy="9017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7" name="Line 28">
            <a:extLst>
              <a:ext uri="{FF2B5EF4-FFF2-40B4-BE49-F238E27FC236}">
                <a16:creationId xmlns:a16="http://schemas.microsoft.com/office/drawing/2014/main" id="{91C40A71-F8A3-41B6-30E3-E0613E2BB87F}"/>
              </a:ext>
            </a:extLst>
          </p:cNvPr>
          <p:cNvSpPr>
            <a:spLocks noChangeShapeType="1"/>
          </p:cNvSpPr>
          <p:nvPr/>
        </p:nvSpPr>
        <p:spPr bwMode="auto">
          <a:xfrm flipH="1">
            <a:off x="2127250" y="4197350"/>
            <a:ext cx="17653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8" name="Line 29">
            <a:extLst>
              <a:ext uri="{FF2B5EF4-FFF2-40B4-BE49-F238E27FC236}">
                <a16:creationId xmlns:a16="http://schemas.microsoft.com/office/drawing/2014/main" id="{2571687F-261D-4F62-A6D5-55B0E96245C9}"/>
              </a:ext>
            </a:extLst>
          </p:cNvPr>
          <p:cNvSpPr>
            <a:spLocks noChangeShapeType="1"/>
          </p:cNvSpPr>
          <p:nvPr/>
        </p:nvSpPr>
        <p:spPr bwMode="auto">
          <a:xfrm>
            <a:off x="5111750" y="4197350"/>
            <a:ext cx="1739900" cy="82550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09" name="Line 30">
            <a:extLst>
              <a:ext uri="{FF2B5EF4-FFF2-40B4-BE49-F238E27FC236}">
                <a16:creationId xmlns:a16="http://schemas.microsoft.com/office/drawing/2014/main" id="{6FA487FB-9FFF-FEB4-780D-E221E1BB5443}"/>
              </a:ext>
            </a:extLst>
          </p:cNvPr>
          <p:cNvSpPr>
            <a:spLocks noChangeShapeType="1"/>
          </p:cNvSpPr>
          <p:nvPr/>
        </p:nvSpPr>
        <p:spPr bwMode="auto">
          <a:xfrm>
            <a:off x="7543800" y="4349750"/>
            <a:ext cx="0" cy="6731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10" name="Rectangle 31">
            <a:extLst>
              <a:ext uri="{FF2B5EF4-FFF2-40B4-BE49-F238E27FC236}">
                <a16:creationId xmlns:a16="http://schemas.microsoft.com/office/drawing/2014/main" id="{826F1793-B8D0-22F4-607A-7329885C7C9B}"/>
              </a:ext>
            </a:extLst>
          </p:cNvPr>
          <p:cNvSpPr>
            <a:spLocks noChangeArrowheads="1"/>
          </p:cNvSpPr>
          <p:nvPr/>
        </p:nvSpPr>
        <p:spPr bwMode="auto">
          <a:xfrm>
            <a:off x="6940550" y="3968750"/>
            <a:ext cx="1206500" cy="596900"/>
          </a:xfrm>
          <a:prstGeom prst="rect">
            <a:avLst/>
          </a:prstGeom>
          <a:solidFill>
            <a:schemeClr val="accent1"/>
          </a:solidFill>
          <a:ln w="12700">
            <a:solidFill>
              <a:schemeClr val="tx1"/>
            </a:solidFill>
            <a:miter lim="800000"/>
            <a:headEnd/>
            <a:tailEnd/>
          </a:ln>
        </p:spPr>
        <p:txBody>
          <a:bodyPr wrap="none" lIns="90488" tIns="44450" rIns="90488" bIns="44450" anchor="ct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FontTx/>
              <a:buNone/>
            </a:pPr>
            <a:r>
              <a:rPr lang="en-US" altLang="en-US" sz="1000">
                <a:latin typeface="Arial" panose="020B0604020202020204" pitchFamily="34" charset="0"/>
              </a:rPr>
              <a:t>Storage of </a:t>
            </a:r>
          </a:p>
          <a:p>
            <a:pPr algn="ctr">
              <a:spcBef>
                <a:spcPct val="0"/>
              </a:spcBef>
              <a:buClrTx/>
              <a:buFontTx/>
              <a:buNone/>
            </a:pPr>
            <a:r>
              <a:rPr lang="en-US" altLang="en-US" sz="1000">
                <a:latin typeface="Arial" panose="020B0604020202020204" pitchFamily="34" charset="0"/>
              </a:rPr>
              <a:t>Documents</a:t>
            </a:r>
          </a:p>
        </p:txBody>
      </p:sp>
      <p:sp>
        <p:nvSpPr>
          <p:cNvPr id="174111" name="Line 32">
            <a:extLst>
              <a:ext uri="{FF2B5EF4-FFF2-40B4-BE49-F238E27FC236}">
                <a16:creationId xmlns:a16="http://schemas.microsoft.com/office/drawing/2014/main" id="{4463C58E-3F09-56A9-6DD3-4C5C9EFCFEC6}"/>
              </a:ext>
            </a:extLst>
          </p:cNvPr>
          <p:cNvSpPr>
            <a:spLocks noChangeShapeType="1"/>
          </p:cNvSpPr>
          <p:nvPr/>
        </p:nvSpPr>
        <p:spPr bwMode="auto">
          <a:xfrm>
            <a:off x="1911350" y="5410200"/>
            <a:ext cx="19685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12" name="Line 33">
            <a:extLst>
              <a:ext uri="{FF2B5EF4-FFF2-40B4-BE49-F238E27FC236}">
                <a16:creationId xmlns:a16="http://schemas.microsoft.com/office/drawing/2014/main" id="{B7568B84-C83B-C31E-AFAE-D233F3540AA6}"/>
              </a:ext>
            </a:extLst>
          </p:cNvPr>
          <p:cNvSpPr>
            <a:spLocks noChangeShapeType="1"/>
          </p:cNvSpPr>
          <p:nvPr/>
        </p:nvSpPr>
        <p:spPr bwMode="auto">
          <a:xfrm flipH="1">
            <a:off x="5099050" y="5410200"/>
            <a:ext cx="19177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13" name="Line 34">
            <a:extLst>
              <a:ext uri="{FF2B5EF4-FFF2-40B4-BE49-F238E27FC236}">
                <a16:creationId xmlns:a16="http://schemas.microsoft.com/office/drawing/2014/main" id="{61D70D76-910A-64D6-0DC0-33CE776DF92F}"/>
              </a:ext>
            </a:extLst>
          </p:cNvPr>
          <p:cNvSpPr>
            <a:spLocks noChangeShapeType="1"/>
          </p:cNvSpPr>
          <p:nvPr/>
        </p:nvSpPr>
        <p:spPr bwMode="auto">
          <a:xfrm>
            <a:off x="4495800" y="5721350"/>
            <a:ext cx="0" cy="368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14" name="Rectangle 35">
            <a:extLst>
              <a:ext uri="{FF2B5EF4-FFF2-40B4-BE49-F238E27FC236}">
                <a16:creationId xmlns:a16="http://schemas.microsoft.com/office/drawing/2014/main" id="{BAAE3199-D75D-B21E-9DA0-4B7E6B404348}"/>
              </a:ext>
            </a:extLst>
          </p:cNvPr>
          <p:cNvSpPr>
            <a:spLocks noChangeArrowheads="1"/>
          </p:cNvSpPr>
          <p:nvPr/>
        </p:nvSpPr>
        <p:spPr bwMode="auto">
          <a:xfrm>
            <a:off x="3262313" y="2051050"/>
            <a:ext cx="2538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1000">
                <a:latin typeface="Arial" panose="020B0604020202020204" pitchFamily="34" charset="0"/>
              </a:rPr>
              <a:t>Information Storage and Retrieval System</a:t>
            </a:r>
          </a:p>
        </p:txBody>
      </p:sp>
      <p:sp>
        <p:nvSpPr>
          <p:cNvPr id="174115" name="Rectangle 36">
            <a:extLst>
              <a:ext uri="{FF2B5EF4-FFF2-40B4-BE49-F238E27FC236}">
                <a16:creationId xmlns:a16="http://schemas.microsoft.com/office/drawing/2014/main" id="{167512FD-826B-786E-1574-88518F193B00}"/>
              </a:ext>
            </a:extLst>
          </p:cNvPr>
          <p:cNvSpPr>
            <a:spLocks noChangeArrowheads="1"/>
          </p:cNvSpPr>
          <p:nvPr/>
        </p:nvSpPr>
        <p:spPr bwMode="auto">
          <a:xfrm>
            <a:off x="7239000" y="5943600"/>
            <a:ext cx="14795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800" i="1">
                <a:latin typeface="Arial" panose="020B0604020202020204" pitchFamily="34" charset="0"/>
              </a:rPr>
              <a:t>Adapted from Soergel,  p. 19</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5E384783-8037-033F-551B-D055D602A8CA}"/>
              </a:ext>
            </a:extLst>
          </p:cNvPr>
          <p:cNvSpPr>
            <a:spLocks noGrp="1" noChangeArrowheads="1"/>
          </p:cNvSpPr>
          <p:nvPr>
            <p:ph type="title"/>
          </p:nvPr>
        </p:nvSpPr>
        <p:spPr/>
        <p:txBody>
          <a:bodyPr/>
          <a:lstStyle/>
          <a:p>
            <a:r>
              <a:rPr lang="en-US" altLang="en-US">
                <a:ea typeface="ＭＳ Ｐゴシック" panose="020B0600070205080204" pitchFamily="34" charset="-128"/>
              </a:rPr>
              <a:t>Measures of performance</a:t>
            </a:r>
          </a:p>
        </p:txBody>
      </p:sp>
      <p:sp>
        <p:nvSpPr>
          <p:cNvPr id="319491" name="Rectangle 3">
            <a:extLst>
              <a:ext uri="{FF2B5EF4-FFF2-40B4-BE49-F238E27FC236}">
                <a16:creationId xmlns:a16="http://schemas.microsoft.com/office/drawing/2014/main" id="{31FD3044-2B4C-7D7B-B376-80A0D9D3B0E1}"/>
              </a:ext>
            </a:extLst>
          </p:cNvPr>
          <p:cNvSpPr>
            <a:spLocks noGrp="1" noChangeArrowheads="1"/>
          </p:cNvSpPr>
          <p:nvPr>
            <p:ph type="body" idx="1"/>
          </p:nvPr>
        </p:nvSpPr>
        <p:spPr/>
        <p:txBody>
          <a:bodyPr/>
          <a:lstStyle/>
          <a:p>
            <a:r>
              <a:rPr lang="en-US" altLang="en-US">
                <a:ea typeface="ＭＳ Ｐゴシック" panose="020B0600070205080204" pitchFamily="34" charset="-128"/>
              </a:rPr>
              <a:t>How good is that IR system?</a:t>
            </a:r>
          </a:p>
          <a:p>
            <a:r>
              <a:rPr lang="en-US" altLang="en-US">
                <a:ea typeface="ＭＳ Ｐゴシック" panose="020B0600070205080204" pitchFamily="34" charset="-128"/>
              </a:rPr>
              <a:t>BUDLITE SEARCH – never fills you 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94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extBox 3">
            <a:extLst>
              <a:ext uri="{FF2B5EF4-FFF2-40B4-BE49-F238E27FC236}">
                <a16:creationId xmlns:a16="http://schemas.microsoft.com/office/drawing/2014/main" id="{C6C04EB4-20E2-1413-506D-24E501D1E769}"/>
              </a:ext>
            </a:extLst>
          </p:cNvPr>
          <p:cNvSpPr txBox="1">
            <a:spLocks noChangeArrowheads="1"/>
          </p:cNvSpPr>
          <p:nvPr/>
        </p:nvSpPr>
        <p:spPr bwMode="auto">
          <a:xfrm>
            <a:off x="4011613" y="304800"/>
            <a:ext cx="110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3600"/>
              <a:t>2017</a:t>
            </a:r>
          </a:p>
        </p:txBody>
      </p:sp>
      <p:pic>
        <p:nvPicPr>
          <p:cNvPr id="178178" name="Picture 1">
            <a:extLst>
              <a:ext uri="{FF2B5EF4-FFF2-40B4-BE49-F238E27FC236}">
                <a16:creationId xmlns:a16="http://schemas.microsoft.com/office/drawing/2014/main" id="{6410A011-335E-CC2C-9AA3-D4FFA0C2A3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900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1" name="TextBox 3">
            <a:extLst>
              <a:ext uri="{FF2B5EF4-FFF2-40B4-BE49-F238E27FC236}">
                <a16:creationId xmlns:a16="http://schemas.microsoft.com/office/drawing/2014/main" id="{1872180A-910E-7436-D1EA-D0656EABC3FB}"/>
              </a:ext>
            </a:extLst>
          </p:cNvPr>
          <p:cNvSpPr txBox="1">
            <a:spLocks noChangeArrowheads="1"/>
          </p:cNvSpPr>
          <p:nvPr/>
        </p:nvSpPr>
        <p:spPr bwMode="auto">
          <a:xfrm>
            <a:off x="4191000" y="3048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2012</a:t>
            </a:r>
          </a:p>
        </p:txBody>
      </p:sp>
      <p:pic>
        <p:nvPicPr>
          <p:cNvPr id="179202" name="Picture 1" descr="search1802-01.jpg">
            <a:extLst>
              <a:ext uri="{FF2B5EF4-FFF2-40B4-BE49-F238E27FC236}">
                <a16:creationId xmlns:a16="http://schemas.microsoft.com/office/drawing/2014/main" id="{B74317D2-A764-9A3C-B6F1-D71E62A06F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extBox 3">
            <a:extLst>
              <a:ext uri="{FF2B5EF4-FFF2-40B4-BE49-F238E27FC236}">
                <a16:creationId xmlns:a16="http://schemas.microsoft.com/office/drawing/2014/main" id="{1C6CD5A5-7462-6062-E576-E2A3D8CF454A}"/>
              </a:ext>
            </a:extLst>
          </p:cNvPr>
          <p:cNvSpPr txBox="1">
            <a:spLocks noChangeArrowheads="1"/>
          </p:cNvSpPr>
          <p:nvPr/>
        </p:nvSpPr>
        <p:spPr bwMode="auto">
          <a:xfrm>
            <a:off x="1371600" y="838200"/>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a:t>March 2016 – Net Share Market</a:t>
            </a:r>
          </a:p>
        </p:txBody>
      </p:sp>
      <p:pic>
        <p:nvPicPr>
          <p:cNvPr id="180226" name="Picture 2">
            <a:extLst>
              <a:ext uri="{FF2B5EF4-FFF2-40B4-BE49-F238E27FC236}">
                <a16:creationId xmlns:a16="http://schemas.microsoft.com/office/drawing/2014/main" id="{C0772BA7-739B-9E9F-76AC-19F94B0ABC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381000"/>
            <a:ext cx="9104313"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Box 1">
            <a:extLst>
              <a:ext uri="{FF2B5EF4-FFF2-40B4-BE49-F238E27FC236}">
                <a16:creationId xmlns:a16="http://schemas.microsoft.com/office/drawing/2014/main" id="{036243F9-7BE1-6494-7040-7C86440A9589}"/>
              </a:ext>
            </a:extLst>
          </p:cNvPr>
          <p:cNvSpPr txBox="1">
            <a:spLocks noChangeArrowheads="1"/>
          </p:cNvSpPr>
          <p:nvPr/>
        </p:nvSpPr>
        <p:spPr bwMode="auto">
          <a:xfrm>
            <a:off x="4495800" y="938213"/>
            <a:ext cx="184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FF3300"/>
              </a:buClr>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1"/>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rgbClr val="FF9900"/>
              </a:buClr>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r>
              <a:rPr lang="en-US" altLang="en-US" sz="2400" b="1">
                <a:solidFill>
                  <a:srgbClr val="FF0000"/>
                </a:solidFill>
              </a:rPr>
              <a:t>Trillions a year</a:t>
            </a:r>
          </a:p>
        </p:txBody>
      </p:sp>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3361</TotalTime>
  <Words>4867</Words>
  <Application>Microsoft Macintosh PowerPoint</Application>
  <PresentationFormat>On-screen Show (4:3)</PresentationFormat>
  <Paragraphs>937</Paragraphs>
  <Slides>122</Slides>
  <Notes>87</Notes>
  <HiddenSlides>19</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34" baseType="lpstr">
      <vt:lpstr>Arial</vt:lpstr>
      <vt:lpstr>Calibri</vt:lpstr>
      <vt:lpstr>Californian FB</vt:lpstr>
      <vt:lpstr>Courier New</vt:lpstr>
      <vt:lpstr>Georgia</vt:lpstr>
      <vt:lpstr>Helvetica</vt:lpstr>
      <vt:lpstr>Lucida Grande</vt:lpstr>
      <vt:lpstr>Lucida Sans</vt:lpstr>
      <vt:lpstr>Times New Roman</vt:lpstr>
      <vt:lpstr>Blank Presentation</vt:lpstr>
      <vt:lpstr>Equation</vt:lpstr>
      <vt:lpstr>Clip</vt:lpstr>
      <vt:lpstr>What are search engines and information retrieval (IR) Why is it important? Why do we care?</vt:lpstr>
      <vt:lpstr>Overview</vt:lpstr>
      <vt:lpstr>Search engines</vt:lpstr>
      <vt:lpstr>What are search engines?</vt:lpstr>
      <vt:lpstr>How do we search for?</vt:lpstr>
      <vt:lpstr>What is information retrieval</vt:lpstr>
      <vt:lpstr>information retrieval vs ?</vt:lpstr>
      <vt:lpstr>PowerPoint Presentation</vt:lpstr>
      <vt:lpstr>Search and Big Data</vt:lpstr>
      <vt:lpstr>Data, information, knowledge </vt:lpstr>
      <vt:lpstr>How much information is there?</vt:lpstr>
      <vt:lpstr>How much data?</vt:lpstr>
      <vt:lpstr>Ideal Information Retrieval</vt:lpstr>
      <vt:lpstr>What is relevance?</vt:lpstr>
      <vt:lpstr>How is IR accomplished</vt:lpstr>
      <vt:lpstr>Information to be retrieved</vt:lpstr>
      <vt:lpstr>The information acquisition process</vt:lpstr>
      <vt:lpstr>What IR assumes</vt:lpstr>
      <vt:lpstr>What is search?</vt:lpstr>
      <vt:lpstr>What is SEARCH?</vt:lpstr>
      <vt:lpstr>What IR is usually not about</vt:lpstr>
      <vt:lpstr>PowerPoint Presentation</vt:lpstr>
      <vt:lpstr>Good enough is the enemy of perfect</vt:lpstr>
      <vt:lpstr>What an IR system should do</vt:lpstr>
      <vt:lpstr>What is relevance?</vt:lpstr>
      <vt:lpstr>How good is the IR system</vt:lpstr>
      <vt:lpstr>How good is the IR system</vt:lpstr>
      <vt:lpstr>How IR systems work</vt:lpstr>
      <vt:lpstr>Some IR History</vt:lpstr>
      <vt:lpstr>Vannevar  Bush - Memex - 1945</vt:lpstr>
      <vt:lpstr>Bush 1945 – As We May Think</vt:lpstr>
      <vt:lpstr>Quotes from As We May Think</vt:lpstr>
      <vt:lpstr>Nelson’s Hypertext</vt:lpstr>
      <vt:lpstr>Engelbart’s oNLine System (1968)</vt:lpstr>
      <vt:lpstr>Tim Berners-Lee’s WWW</vt:lpstr>
      <vt:lpstr>Mosaic – The Web Browser that changed history </vt:lpstr>
      <vt:lpstr>Difference between the internet and the web</vt:lpstr>
      <vt:lpstr>Math/data structures/algorithms used in search engines</vt:lpstr>
      <vt:lpstr>Measuring the Growth or Cost of Work or Hardness of a Problem – Big O</vt:lpstr>
      <vt:lpstr>IR and Search Engines</vt:lpstr>
      <vt:lpstr>IR and Search Engines</vt:lpstr>
      <vt:lpstr>IR and Search Engines</vt:lpstr>
      <vt:lpstr>Search Engine Issues</vt:lpstr>
      <vt:lpstr>Search Engine Issues</vt:lpstr>
      <vt:lpstr>Search Engine Issues</vt:lpstr>
      <vt:lpstr>Spam</vt:lpstr>
      <vt:lpstr>Search Engine Basics</vt:lpstr>
      <vt:lpstr>Search Engines</vt:lpstr>
      <vt:lpstr>Existing Popular IR System: Search Engine - Fall 2022</vt:lpstr>
      <vt:lpstr>Existing Popular IR System: Search Engine - Fall 2021</vt:lpstr>
      <vt:lpstr>Existing Popular IR System: Search Engine - Spring 2020</vt:lpstr>
      <vt:lpstr>Existing Popular IR System: Search Engine - Spring 2019</vt:lpstr>
      <vt:lpstr>Existing Popular IR System: Search Engine - Spring 2018</vt:lpstr>
      <vt:lpstr>Existing Popular IR System: Search Engine - Spring 2016</vt:lpstr>
      <vt:lpstr>Existing Popular IR System: Search Engine - Spring 2013</vt:lpstr>
      <vt:lpstr>Existing Popular IR System: Search Engine - Spring 2012</vt:lpstr>
      <vt:lpstr>Existing Popular IR System: Search Engine - Spring 2011</vt:lpstr>
      <vt:lpstr>Search Engine - Spring 2010</vt:lpstr>
      <vt:lpstr>Search Engine - Spring 2009</vt:lpstr>
      <vt:lpstr>Search Engine - Fall 2006</vt:lpstr>
      <vt:lpstr>New search engines slowly emerging</vt:lpstr>
      <vt:lpstr>PowerPoint Presentation</vt:lpstr>
      <vt:lpstr>PowerPoint Presentation</vt:lpstr>
      <vt:lpstr>Why important</vt:lpstr>
      <vt:lpstr>Impact of search engines</vt:lpstr>
      <vt:lpstr>What is a Search Engine?</vt:lpstr>
      <vt:lpstr>PowerPoint Presentation</vt:lpstr>
      <vt:lpstr>Google relevance</vt:lpstr>
      <vt:lpstr>Crawlers</vt:lpstr>
      <vt:lpstr>What is a Web Crawler?</vt:lpstr>
      <vt:lpstr>Robots Exclusion Protocol</vt:lpstr>
      <vt:lpstr>The Web of documents</vt:lpstr>
      <vt:lpstr>PageRank Algorithm</vt:lpstr>
      <vt:lpstr>PageRank Idea</vt:lpstr>
      <vt:lpstr>3D Web</vt:lpstr>
      <vt:lpstr>Multiplatform Usage 2016</vt:lpstr>
      <vt:lpstr>Finding Out About (FOA) (Reference R. Belew)</vt:lpstr>
      <vt:lpstr>PowerPoint Presentation</vt:lpstr>
      <vt:lpstr>IR is an Iterative Process</vt:lpstr>
      <vt:lpstr>PowerPoint Presentation</vt:lpstr>
      <vt:lpstr>PowerPoint Presentation</vt:lpstr>
      <vt:lpstr>PowerPoint Presentation</vt:lpstr>
      <vt:lpstr>PowerPoint Presentation</vt:lpstr>
      <vt:lpstr>Question Asking</vt:lpstr>
      <vt:lpstr>Question Answering</vt:lpstr>
      <vt:lpstr>Assessing the Answer to an IR System</vt:lpstr>
      <vt:lpstr>Watson</vt:lpstr>
      <vt:lpstr>But not everything goes as planned</vt:lpstr>
      <vt:lpstr>IR is usually a dialog</vt:lpstr>
      <vt:lpstr>Information Seeking Behavior</vt:lpstr>
      <vt:lpstr>Information Retrieval</vt:lpstr>
      <vt:lpstr>Structure of an IR System</vt:lpstr>
      <vt:lpstr>Structure of an IR System</vt:lpstr>
      <vt:lpstr>Structure of an IR System</vt:lpstr>
      <vt:lpstr>Structure of an IR System</vt:lpstr>
      <vt:lpstr>Measures of performance</vt:lpstr>
      <vt:lpstr>PowerPoint Presentation</vt:lpstr>
      <vt:lpstr>PowerPoint Presentation</vt:lpstr>
      <vt:lpstr>PowerPoint Presentation</vt:lpstr>
      <vt:lpstr>Are Google rankings fair? Are any search engines rankings fair?</vt:lpstr>
      <vt:lpstr>Breaking Google with queries</vt:lpstr>
      <vt:lpstr>What is role of search engines in society</vt:lpstr>
      <vt:lpstr>Social implications of public search engines</vt:lpstr>
      <vt:lpstr>Which search engine to use?</vt:lpstr>
      <vt:lpstr>Google vs Bing</vt:lpstr>
      <vt:lpstr>PowerPoint Presentation</vt:lpstr>
      <vt:lpstr>Open Source Search/Indexing Tools</vt:lpstr>
      <vt:lpstr>PowerPoint Presentation</vt:lpstr>
      <vt:lpstr>Google vs Bing</vt:lpstr>
      <vt:lpstr>Google vs Bing</vt:lpstr>
      <vt:lpstr>How Does Google Work?</vt:lpstr>
      <vt:lpstr>Future of Search: Semantic Web and Natural Language Processing Search</vt:lpstr>
      <vt:lpstr>PowerPoint Presentation</vt:lpstr>
      <vt:lpstr>AI Google </vt:lpstr>
      <vt:lpstr>Google of the future</vt:lpstr>
      <vt:lpstr>What next? GoogleFace or Faceoogle</vt:lpstr>
      <vt:lpstr>Do search engines still matter?</vt:lpstr>
      <vt:lpstr>PowerPoint Presentation</vt:lpstr>
      <vt:lpstr>Search in the Future? </vt:lpstr>
      <vt:lpstr>What we covered</vt:lpstr>
      <vt:lpstr>Some Research directions in IR</vt:lpstr>
      <vt:lpstr>Is Information Retrieval?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Information Retrieval (IR)?</dc:title>
  <dc:creator>Microsoft Office User</dc:creator>
  <cp:lastModifiedBy>Giles, C Lee</cp:lastModifiedBy>
  <cp:revision>45</cp:revision>
  <cp:lastPrinted>1998-10-06T15:47:32Z</cp:lastPrinted>
  <dcterms:created xsi:type="dcterms:W3CDTF">2017-01-09T15:50:28Z</dcterms:created>
  <dcterms:modified xsi:type="dcterms:W3CDTF">2022-08-23T17:38:36Z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ray@sherlock.berkeley.edu</vt:lpwstr>
  </property>
  <property fmtid="{D5CDD505-2E9C-101B-9397-08002B2CF9AE}" pid="8" name="HomePage">
    <vt:lpwstr>http://sims.berkeley.edu/~ray</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H:\Classes\Sims202\f98</vt:lpwstr>
  </property>
</Properties>
</file>