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6"/>
  </p:notesMasterIdLst>
  <p:handoutMasterIdLst>
    <p:handoutMasterId r:id="rId47"/>
  </p:handoutMasterIdLst>
  <p:sldIdLst>
    <p:sldId id="517" r:id="rId2"/>
    <p:sldId id="518" r:id="rId3"/>
    <p:sldId id="533" r:id="rId4"/>
    <p:sldId id="519" r:id="rId5"/>
    <p:sldId id="534" r:id="rId6"/>
    <p:sldId id="520" r:id="rId7"/>
    <p:sldId id="521" r:id="rId8"/>
    <p:sldId id="522" r:id="rId9"/>
    <p:sldId id="531" r:id="rId10"/>
    <p:sldId id="550" r:id="rId11"/>
    <p:sldId id="523" r:id="rId12"/>
    <p:sldId id="524" r:id="rId13"/>
    <p:sldId id="529" r:id="rId14"/>
    <p:sldId id="538" r:id="rId15"/>
    <p:sldId id="539" r:id="rId16"/>
    <p:sldId id="542" r:id="rId17"/>
    <p:sldId id="549" r:id="rId18"/>
    <p:sldId id="537" r:id="rId19"/>
    <p:sldId id="540" r:id="rId20"/>
    <p:sldId id="545" r:id="rId21"/>
    <p:sldId id="541" r:id="rId22"/>
    <p:sldId id="547" r:id="rId23"/>
    <p:sldId id="559" r:id="rId24"/>
    <p:sldId id="551" r:id="rId25"/>
    <p:sldId id="552" r:id="rId26"/>
    <p:sldId id="553" r:id="rId27"/>
    <p:sldId id="555" r:id="rId28"/>
    <p:sldId id="557" r:id="rId29"/>
    <p:sldId id="560" r:id="rId30"/>
    <p:sldId id="558" r:id="rId31"/>
    <p:sldId id="535" r:id="rId32"/>
    <p:sldId id="543" r:id="rId33"/>
    <p:sldId id="548" r:id="rId34"/>
    <p:sldId id="554" r:id="rId35"/>
    <p:sldId id="544" r:id="rId36"/>
    <p:sldId id="556" r:id="rId37"/>
    <p:sldId id="532" r:id="rId38"/>
    <p:sldId id="546" r:id="rId39"/>
    <p:sldId id="525" r:id="rId40"/>
    <p:sldId id="526" r:id="rId41"/>
    <p:sldId id="527" r:id="rId42"/>
    <p:sldId id="528" r:id="rId43"/>
    <p:sldId id="536" r:id="rId44"/>
    <p:sldId id="530" r:id="rId4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FF99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86"/>
    <p:restoredTop sz="94591"/>
  </p:normalViewPr>
  <p:slideViewPr>
    <p:cSldViewPr>
      <p:cViewPr varScale="1">
        <p:scale>
          <a:sx n="138" d="100"/>
          <a:sy n="138" d="100"/>
        </p:scale>
        <p:origin x="1768"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662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662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662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0046224-3512-A740-AF14-CB3E2EEB0492}" type="slidenum">
              <a:rPr lang="en-US"/>
              <a:pPr>
                <a:defRPr/>
              </a:pPr>
              <a:t>‹#›</a:t>
            </a:fld>
            <a:endParaRPr lang="en-US"/>
          </a:p>
        </p:txBody>
      </p:sp>
    </p:spTree>
    <p:extLst>
      <p:ext uri="{BB962C8B-B14F-4D97-AF65-F5344CB8AC3E}">
        <p14:creationId xmlns:p14="http://schemas.microsoft.com/office/powerpoint/2010/main" val="3474898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05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8057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8058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058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8058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66C58EE-30A5-EF4C-8888-023CE0224D99}" type="slidenum">
              <a:rPr lang="en-US"/>
              <a:pPr>
                <a:defRPr/>
              </a:pPr>
              <a:t>‹#›</a:t>
            </a:fld>
            <a:endParaRPr lang="en-US"/>
          </a:p>
        </p:txBody>
      </p:sp>
    </p:spTree>
    <p:extLst>
      <p:ext uri="{BB962C8B-B14F-4D97-AF65-F5344CB8AC3E}">
        <p14:creationId xmlns:p14="http://schemas.microsoft.com/office/powerpoint/2010/main" val="11772325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7681E03C-A251-5641-9EF7-52BA094AD47E}" type="slidenum">
              <a:rPr lang="en-US"/>
              <a:pPr/>
              <a:t>1</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910516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51078E77-B742-CB4F-A4D6-98AE6B400BE4}" type="slidenum">
              <a:rPr lang="en-US"/>
              <a:pPr/>
              <a:t>11</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98763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B07EC0FE-D1AD-4940-BE9A-14414F9C42B0}" type="slidenum">
              <a:rPr lang="en-US"/>
              <a:pPr/>
              <a:t>12</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063088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F0B26DD4-1466-274B-8B1E-E932917DC540}" type="slidenum">
              <a:rPr lang="en-US"/>
              <a:pPr/>
              <a:t>13</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0554718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F0B26DD4-1466-274B-8B1E-E932917DC540}" type="slidenum">
              <a:rPr lang="en-US"/>
              <a:pPr/>
              <a:t>14</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099820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F0B26DD4-1466-274B-8B1E-E932917DC540}" type="slidenum">
              <a:rPr lang="en-US"/>
              <a:pPr/>
              <a:t>15</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2840659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F0B26DD4-1466-274B-8B1E-E932917DC540}" type="slidenum">
              <a:rPr lang="en-US"/>
              <a:pPr/>
              <a:t>16</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145846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F0B26DD4-1466-274B-8B1E-E932917DC540}" type="slidenum">
              <a:rPr lang="en-US"/>
              <a:pPr/>
              <a:t>18</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2327319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F0B26DD4-1466-274B-8B1E-E932917DC540}" type="slidenum">
              <a:rPr lang="en-US"/>
              <a:pPr/>
              <a:t>19</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7508049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F0B26DD4-1466-274B-8B1E-E932917DC540}" type="slidenum">
              <a:rPr lang="en-US"/>
              <a:pPr/>
              <a:t>20</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23060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F0B26DD4-1466-274B-8B1E-E932917DC540}" type="slidenum">
              <a:rPr lang="en-US"/>
              <a:pPr/>
              <a:t>21</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957039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5E701245-B117-874F-882C-CF4FA43C48FB}" type="slidenum">
              <a:rPr lang="en-US"/>
              <a:pPr/>
              <a:t>2</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8699641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F0B26DD4-1466-274B-8B1E-E932917DC540}" type="slidenum">
              <a:rPr lang="en-US"/>
              <a:pPr/>
              <a:t>22</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646342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31314684-3785-0947-8BA6-1CDA2937F484}" type="slidenum">
              <a:rPr lang="en-US"/>
              <a:pPr/>
              <a:t>31</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173017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31314684-3785-0947-8BA6-1CDA2937F484}" type="slidenum">
              <a:rPr lang="en-US"/>
              <a:pPr/>
              <a:t>32</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9384839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31314684-3785-0947-8BA6-1CDA2937F484}" type="slidenum">
              <a:rPr lang="en-US"/>
              <a:pPr/>
              <a:t>33</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5502822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31314684-3785-0947-8BA6-1CDA2937F484}" type="slidenum">
              <a:rPr lang="en-US"/>
              <a:pPr/>
              <a:t>34</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9563897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31314684-3785-0947-8BA6-1CDA2937F484}" type="slidenum">
              <a:rPr lang="en-US"/>
              <a:pPr/>
              <a:t>35</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1962683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BD0A0E6-000D-264B-A57A-50CBE6A0C036}" type="slidenum">
              <a:rPr lang="en-US"/>
              <a:pPr/>
              <a:t>37</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6888016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BD0A0E6-000D-264B-A57A-50CBE6A0C036}" type="slidenum">
              <a:rPr lang="en-US"/>
              <a:pPr/>
              <a:t>38</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4740177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7FA23AA0-0DAA-1648-8A6D-7A7A47E58178}" type="slidenum">
              <a:rPr lang="en-US"/>
              <a:pPr/>
              <a:t>39</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7520708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88DB7FC1-1967-494E-90EF-D19E40A8A7F5}" type="slidenum">
              <a:rPr lang="en-US"/>
              <a:pPr/>
              <a:t>40</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759041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CFEB8E41-6494-C443-A532-2BA85ACDC9CD}" type="slidenum">
              <a:rPr lang="en-US"/>
              <a:pPr/>
              <a:t>3</a:t>
            </a:fld>
            <a:endParaRPr 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4183464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BA7CA20E-59B5-C44C-BF17-49E96C8F1A39}" type="slidenum">
              <a:rPr lang="en-US"/>
              <a:pPr/>
              <a:t>41</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1643501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082AE87C-F893-F149-A85D-623CB65BD397}" type="slidenum">
              <a:rPr lang="en-US"/>
              <a:pPr/>
              <a:t>42</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3614753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55201A3E-9D43-3548-A1F0-2C09DD13A9DE}" type="slidenum">
              <a:rPr lang="en-US"/>
              <a:pPr/>
              <a:t>43</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072705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5AB38060-B2C3-BF47-9689-255ED973AF03}" type="slidenum">
              <a:rPr lang="en-US"/>
              <a:pPr/>
              <a:t>44</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745748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223D43D0-747F-EF46-A3EC-CA4831D0E605}" type="slidenum">
              <a:rPr lang="en-US"/>
              <a:pPr/>
              <a:t>4</a:t>
            </a:fld>
            <a:endParaRPr 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080891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5E76BBB0-C747-3D4B-ADA0-A241ABA6A154}" type="slidenum">
              <a:rPr lang="en-US"/>
              <a:pPr/>
              <a:t>5</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982547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E6C6D455-EAA0-E044-A7A1-EC2E00F62B91}" type="slidenum">
              <a:rPr lang="en-US"/>
              <a:pPr/>
              <a:t>6</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680659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561C004F-741A-8140-AB39-DCAFDFAA547E}" type="slidenum">
              <a:rPr lang="en-US"/>
              <a:pPr/>
              <a:t>7</a:t>
            </a:fld>
            <a:endParaRPr lang="en-US"/>
          </a:p>
        </p:txBody>
      </p:sp>
      <p:sp>
        <p:nvSpPr>
          <p:cNvPr id="28675" name="Rectangle 2"/>
          <p:cNvSpPr>
            <a:spLocks noGrp="1" noRot="1" noChangeAspect="1" noChangeArrowheads="1" noTextEdit="1"/>
          </p:cNvSpPr>
          <p:nvPr>
            <p:ph type="sldImg"/>
          </p:nvPr>
        </p:nvSpPr>
        <p:spPr>
          <a:xfrm>
            <a:off x="1144588" y="687388"/>
            <a:ext cx="4570412" cy="3427412"/>
          </a:xfrm>
          <a:solidFill>
            <a:srgbClr val="FFFFFF"/>
          </a:solidFill>
          <a:ln/>
        </p:spPr>
      </p:sp>
      <p:sp>
        <p:nvSpPr>
          <p:cNvPr id="28676" name="Rectangle 3"/>
          <p:cNvSpPr>
            <a:spLocks noGrp="1" noChangeArrowheads="1"/>
          </p:cNvSpPr>
          <p:nvPr>
            <p:ph type="body" idx="1"/>
          </p:nvPr>
        </p:nvSpPr>
        <p:spPr>
          <a:xfrm>
            <a:off x="914400" y="4343400"/>
            <a:ext cx="5029200" cy="4113213"/>
          </a:xfrm>
          <a:solidFill>
            <a:srgbClr val="FFFFFF"/>
          </a:solidFill>
          <a:ln>
            <a:solidFill>
              <a:srgbClr val="000000"/>
            </a:solidFill>
          </a:ln>
        </p:spPr>
        <p:txBody>
          <a:bodyPr/>
          <a:lstStyle/>
          <a:p>
            <a:r>
              <a:rPr lang="en-US"/>
              <a:t>Most organizations do not invest resources in improving search, whereas Internet search engine companies employee hundreds, and thousands in some cases, of developers whose sole mission is to improve search.</a:t>
            </a:r>
          </a:p>
          <a:p>
            <a:endParaRPr lang="en-US"/>
          </a:p>
          <a:p>
            <a:r>
              <a:rPr lang="en-US"/>
              <a:t>User task</a:t>
            </a:r>
          </a:p>
          <a:p>
            <a:r>
              <a:rPr lang="en-US"/>
              <a:t>Searching on the Internet is more frequently geared towards finding a starting point and gathering background information on a particular topic, whereas searching at work is focused more on finding the right answer to a specific question, which is a much harder goal to achieve.</a:t>
            </a:r>
          </a:p>
          <a:p>
            <a:endParaRPr lang="en-US"/>
          </a:p>
          <a:p>
            <a:r>
              <a:rPr lang="en-US"/>
              <a:t>Statistical Data</a:t>
            </a:r>
          </a:p>
          <a:p>
            <a:r>
              <a:rPr lang="en-US"/>
              <a:t>Internet search engines are able to constantly analyze and improve their ranking algorithms based large amounts of statistical data they collect about their users searches.  One example is click through rates on documents that are returned for a particular query.  Enterprises, IF they have the resources to purchase or build functionality like this, have far fewer data points on which to base these calculations.  Some of the algorithms in use on the Internet simply won’t work in the Enterprise.</a:t>
            </a:r>
          </a:p>
          <a:p>
            <a:endParaRPr lang="en-US"/>
          </a:p>
          <a:p>
            <a:r>
              <a:rPr lang="en-US"/>
              <a:t>Another major difference is with Enterprise content.  Documents within organizations tend not to contain many links to each other – so the use of in-link analysis also will not work for most Enterprises.</a:t>
            </a:r>
          </a:p>
        </p:txBody>
      </p:sp>
    </p:spTree>
    <p:extLst>
      <p:ext uri="{BB962C8B-B14F-4D97-AF65-F5344CB8AC3E}">
        <p14:creationId xmlns:p14="http://schemas.microsoft.com/office/powerpoint/2010/main" val="984429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0ABFCFFC-85A9-4C4C-89AB-9916C23D3C15}" type="slidenum">
              <a:rPr lang="en-US"/>
              <a:pPr/>
              <a:t>8</a:t>
            </a:fld>
            <a:endParaRPr lang="en-US"/>
          </a:p>
        </p:txBody>
      </p:sp>
      <p:sp>
        <p:nvSpPr>
          <p:cNvPr id="30723" name="Rectangle 2"/>
          <p:cNvSpPr>
            <a:spLocks noGrp="1" noRot="1" noChangeAspect="1" noChangeArrowheads="1" noTextEdit="1"/>
          </p:cNvSpPr>
          <p:nvPr>
            <p:ph type="sldImg"/>
          </p:nvPr>
        </p:nvSpPr>
        <p:spPr>
          <a:xfrm>
            <a:off x="1144588" y="687388"/>
            <a:ext cx="4570412" cy="3427412"/>
          </a:xfrm>
          <a:solidFill>
            <a:srgbClr val="FFFFFF"/>
          </a:solidFill>
          <a:ln/>
        </p:spPr>
      </p:sp>
      <p:sp>
        <p:nvSpPr>
          <p:cNvPr id="30724" name="Rectangle 3"/>
          <p:cNvSpPr>
            <a:spLocks noGrp="1" noChangeArrowheads="1"/>
          </p:cNvSpPr>
          <p:nvPr>
            <p:ph type="body" idx="1"/>
          </p:nvPr>
        </p:nvSpPr>
        <p:spPr>
          <a:xfrm>
            <a:off x="914400" y="4343400"/>
            <a:ext cx="5029200" cy="4113213"/>
          </a:xfrm>
          <a:solidFill>
            <a:srgbClr val="FFFFFF"/>
          </a:solidFill>
          <a:ln>
            <a:solidFill>
              <a:srgbClr val="000000"/>
            </a:solidFill>
          </a:ln>
        </p:spPr>
        <p:txBody>
          <a:bodyPr/>
          <a:lstStyle/>
          <a:p>
            <a:r>
              <a:rPr lang="en-US"/>
              <a:t>Most organizations do not invest resources in improving search, whereas Internet search engine companies employee hundreds, and thousands in some cases, of developers whose sole mission is to improve search.</a:t>
            </a:r>
          </a:p>
          <a:p>
            <a:endParaRPr lang="en-US"/>
          </a:p>
          <a:p>
            <a:r>
              <a:rPr lang="en-US"/>
              <a:t>User task</a:t>
            </a:r>
          </a:p>
          <a:p>
            <a:r>
              <a:rPr lang="en-US"/>
              <a:t>Searching on the Internet is more frequently geared towards finding a starting point and gathering background information on a particular topic, whereas searching at work is focused more on finding the right answer to a specific question, which is a much harder goal to achieve.</a:t>
            </a:r>
          </a:p>
          <a:p>
            <a:endParaRPr lang="en-US"/>
          </a:p>
          <a:p>
            <a:r>
              <a:rPr lang="en-US"/>
              <a:t>Statistical Data</a:t>
            </a:r>
          </a:p>
          <a:p>
            <a:r>
              <a:rPr lang="en-US"/>
              <a:t>Internet search engines are able to constantly analyze and improve their ranking algorithms based large amounts of statistical data they collect about their users searches.  One example is click through rates on documents that are returned for a particular query.  Enterprises, IF they have the resources to purchase or build functionality like this, have far fewer data points on which to base these calculations.  Some of the algorithms in use on the Internet simply won’t work in the Enterprise.</a:t>
            </a:r>
          </a:p>
          <a:p>
            <a:endParaRPr lang="en-US"/>
          </a:p>
          <a:p>
            <a:r>
              <a:rPr lang="en-US"/>
              <a:t>Another major difference is with Enterprise content.  Documents within organizations tend not to contain many links to each other – so the use of in-link analysis also will not work for most Enterprises.</a:t>
            </a:r>
          </a:p>
        </p:txBody>
      </p:sp>
    </p:spTree>
    <p:extLst>
      <p:ext uri="{BB962C8B-B14F-4D97-AF65-F5344CB8AC3E}">
        <p14:creationId xmlns:p14="http://schemas.microsoft.com/office/powerpoint/2010/main" val="1088152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598EA4D1-3BCF-2C44-BDA7-61901801CC29}" type="slidenum">
              <a:rPr lang="en-US"/>
              <a:pPr/>
              <a:t>9</a:t>
            </a:fld>
            <a:endParaRPr lang="en-US"/>
          </a:p>
        </p:txBody>
      </p:sp>
      <p:sp>
        <p:nvSpPr>
          <p:cNvPr id="32771" name="Rectangle 2"/>
          <p:cNvSpPr>
            <a:spLocks noGrp="1" noRot="1" noChangeAspect="1" noChangeArrowheads="1" noTextEdit="1"/>
          </p:cNvSpPr>
          <p:nvPr>
            <p:ph type="sldImg"/>
          </p:nvPr>
        </p:nvSpPr>
        <p:spPr>
          <a:xfrm>
            <a:off x="1144588" y="687388"/>
            <a:ext cx="4570412" cy="3427412"/>
          </a:xfrm>
          <a:solidFill>
            <a:srgbClr val="FFFFFF"/>
          </a:solidFill>
          <a:ln/>
        </p:spPr>
      </p:sp>
      <p:sp>
        <p:nvSpPr>
          <p:cNvPr id="32772" name="Rectangle 3"/>
          <p:cNvSpPr>
            <a:spLocks noGrp="1" noChangeArrowheads="1"/>
          </p:cNvSpPr>
          <p:nvPr>
            <p:ph type="body" idx="1"/>
          </p:nvPr>
        </p:nvSpPr>
        <p:spPr>
          <a:xfrm>
            <a:off x="914400" y="4343400"/>
            <a:ext cx="5029200" cy="4113213"/>
          </a:xfrm>
          <a:solidFill>
            <a:srgbClr val="FFFFFF"/>
          </a:solidFill>
          <a:ln>
            <a:solidFill>
              <a:srgbClr val="000000"/>
            </a:solidFill>
          </a:ln>
        </p:spPr>
        <p:txBody>
          <a:bodyPr/>
          <a:lstStyle/>
          <a:p>
            <a:r>
              <a:rPr lang="en-US"/>
              <a:t>Most organizations do not invest resources in improving search, whereas Internet search engine companies employee hundreds, and thousands in some cases, of developers whose sole mission is to improve search.</a:t>
            </a:r>
          </a:p>
          <a:p>
            <a:endParaRPr lang="en-US"/>
          </a:p>
          <a:p>
            <a:r>
              <a:rPr lang="en-US"/>
              <a:t>User task</a:t>
            </a:r>
          </a:p>
          <a:p>
            <a:r>
              <a:rPr lang="en-US"/>
              <a:t>Searching on the Internet is more frequently geared towards finding a starting point and gathering background information on a particular topic, whereas searching at work is focused more on finding the right answer to a specific question, which is a much harder goal to achieve.</a:t>
            </a:r>
          </a:p>
          <a:p>
            <a:endParaRPr lang="en-US"/>
          </a:p>
          <a:p>
            <a:r>
              <a:rPr lang="en-US"/>
              <a:t>Statistical Data</a:t>
            </a:r>
          </a:p>
          <a:p>
            <a:r>
              <a:rPr lang="en-US"/>
              <a:t>Internet search engines are able to constantly analyze and improve their ranking algorithms based large amounts of statistical data they collect about their users searches.  One example is click through rates on documents that are returned for a particular query.  Enterprises, IF they have the resources to purchase or build functionality like this, have far fewer data points on which to base these calculations.  Some of the algorithms in use on the Internet simply won’t work in the Enterprise.</a:t>
            </a:r>
          </a:p>
          <a:p>
            <a:endParaRPr lang="en-US"/>
          </a:p>
          <a:p>
            <a:r>
              <a:rPr lang="en-US"/>
              <a:t>Another major difference is with Enterprise content.  Documents within organizations tend not to contain many links to each other – so the use of in-link analysis also will not work for most Enterprises.</a:t>
            </a:r>
          </a:p>
        </p:txBody>
      </p:sp>
    </p:spTree>
    <p:extLst>
      <p:ext uri="{BB962C8B-B14F-4D97-AF65-F5344CB8AC3E}">
        <p14:creationId xmlns:p14="http://schemas.microsoft.com/office/powerpoint/2010/main" val="616128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40B9FE80-DE29-2542-970D-B62ED927A8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139FA465-3E85-BA4C-8C8E-0837BB057D8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A3D0EDA0-8F5E-6344-8174-B16D644A016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287D6E92-5B46-8845-ACD9-9E7B71CE2AF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AB235E31-A97D-2E44-AEE4-8BEBF375E57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F384DC86-A592-1B40-93B1-0D10A648710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1EF153A6-BFEE-FF4B-A295-8EB58F4DA1B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6F5E4C25-AB3E-E747-99A5-400F41799D2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480C382-5714-5F4E-9767-7F65C1E2AD4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6DC7BA6D-FE37-1C44-A20B-F2126C9A973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FE3FA09-561B-6D47-95AE-EE42A45BDD9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6553200" y="64770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880C6C5-C743-084A-BE4A-26ECBAFEAA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accent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accent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accent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accent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accent2"/>
          </a:solidFill>
          <a:latin typeface="Times New Roman" charset="0"/>
          <a:ea typeface="ＭＳ Ｐゴシック" charset="-128"/>
          <a:cs typeface="ＭＳ Ｐゴシック" charset="-128"/>
        </a:defRPr>
      </a:lvl5pPr>
      <a:lvl6pPr marL="457200" algn="ctr" rtl="0" eaLnBrk="0" fontAlgn="base" hangingPunct="0">
        <a:spcBef>
          <a:spcPct val="0"/>
        </a:spcBef>
        <a:spcAft>
          <a:spcPct val="0"/>
        </a:spcAft>
        <a:defRPr sz="4400">
          <a:solidFill>
            <a:schemeClr val="accent2"/>
          </a:solidFill>
          <a:latin typeface="Times New Roman" charset="0"/>
        </a:defRPr>
      </a:lvl6pPr>
      <a:lvl7pPr marL="914400" algn="ctr" rtl="0" eaLnBrk="0" fontAlgn="base" hangingPunct="0">
        <a:spcBef>
          <a:spcPct val="0"/>
        </a:spcBef>
        <a:spcAft>
          <a:spcPct val="0"/>
        </a:spcAft>
        <a:defRPr sz="4400">
          <a:solidFill>
            <a:schemeClr val="accent2"/>
          </a:solidFill>
          <a:latin typeface="Times New Roman" charset="0"/>
        </a:defRPr>
      </a:lvl7pPr>
      <a:lvl8pPr marL="1371600" algn="ctr" rtl="0" eaLnBrk="0" fontAlgn="base" hangingPunct="0">
        <a:spcBef>
          <a:spcPct val="0"/>
        </a:spcBef>
        <a:spcAft>
          <a:spcPct val="0"/>
        </a:spcAft>
        <a:defRPr sz="4400">
          <a:solidFill>
            <a:schemeClr val="accent2"/>
          </a:solidFill>
          <a:latin typeface="Times New Roman" charset="0"/>
        </a:defRPr>
      </a:lvl8pPr>
      <a:lvl9pPr marL="1828800" algn="ctr" rtl="0" eaLnBrk="0" fontAlgn="base" hangingPunct="0">
        <a:spcBef>
          <a:spcPct val="0"/>
        </a:spcBef>
        <a:spcAft>
          <a:spcPct val="0"/>
        </a:spcAft>
        <a:defRPr sz="4400">
          <a:solidFill>
            <a:schemeClr val="accent2"/>
          </a:solidFill>
          <a:latin typeface="Times New Roman" charset="0"/>
        </a:defRPr>
      </a:lvl9pPr>
    </p:titleStyle>
    <p:bodyStyle>
      <a:lvl1pPr marL="342900" indent="-342900" algn="l" rtl="0" eaLnBrk="0" fontAlgn="base" hangingPunct="0">
        <a:spcBef>
          <a:spcPct val="20000"/>
        </a:spcBef>
        <a:spcAft>
          <a:spcPct val="0"/>
        </a:spcAft>
        <a:buClr>
          <a:schemeClr val="accent2"/>
        </a:buClr>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FF3300"/>
        </a:buClr>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accent1"/>
        </a:buClr>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rgbClr val="FF9900"/>
        </a:buClr>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accent2"/>
        </a:buClr>
        <a:buChar char="»"/>
        <a:defRPr sz="2000">
          <a:solidFill>
            <a:schemeClr val="tx1"/>
          </a:solidFill>
          <a:latin typeface="+mn-lt"/>
          <a:ea typeface="ＭＳ Ｐゴシック" charset="-128"/>
        </a:defRPr>
      </a:lvl5pPr>
      <a:lvl6pPr marL="2514600" indent="-228600" algn="l" rtl="0" eaLnBrk="0" fontAlgn="base" hangingPunct="0">
        <a:spcBef>
          <a:spcPct val="20000"/>
        </a:spcBef>
        <a:spcAft>
          <a:spcPct val="0"/>
        </a:spcAft>
        <a:buClr>
          <a:schemeClr val="accent2"/>
        </a:buClr>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lr>
          <a:schemeClr val="accent2"/>
        </a:buClr>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lr>
          <a:schemeClr val="accent2"/>
        </a:buClr>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lr>
          <a:schemeClr val="accent2"/>
        </a:buClr>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www.enterprisesearchanddiscovery.com/2018/"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enterprisesearchanddiscovery.com/2022/default.aspx"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en.wikipedia.org/wiki/List_of_enterprise_search_vendor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en.wikipedia.org/wiki/List_of_enterprise_search_vendor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en.wikipedia.org/wiki/List_of_enterprise_search_vendor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en.wikipedia.org/wiki/List_of_enterprise_search_vendor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financesonline.com/site-search/"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en.wikipedia.org/wiki/List_of_enterprise_search_vendors#Free_and_open_source_enterprise_search_software"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www.searchtools.com/tools/tools-opensource.html"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www.psu.edu/" TargetMode="External"/><Relationship Id="rId3" Type="http://schemas.openxmlformats.org/officeDocument/2006/relationships/hyperlink" Target="http://www.hon.ch/MedHunt" TargetMode="External"/><Relationship Id="rId7" Type="http://schemas.openxmlformats.org/officeDocument/2006/relationships/hyperlink" Target="http://www.technorati.com/" TargetMode="External"/><Relationship Id="rId12" Type="http://schemas.openxmlformats.org/officeDocument/2006/relationships/hyperlink" Target="http://www.baidu.com"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www.chemfinder.com" TargetMode="External"/><Relationship Id="rId11" Type="http://schemas.openxmlformats.org/officeDocument/2006/relationships/hyperlink" Target="http://www.imbd.com" TargetMode="External"/><Relationship Id="rId5" Type="http://schemas.openxmlformats.org/officeDocument/2006/relationships/hyperlink" Target="http://citeseer.ist.psu.edu" TargetMode="External"/><Relationship Id="rId10" Type="http://schemas.openxmlformats.org/officeDocument/2006/relationships/hyperlink" Target="http://airliners.net" TargetMode="External"/><Relationship Id="rId4" Type="http://schemas.openxmlformats.org/officeDocument/2006/relationships/hyperlink" Target="http://www.koders.com" TargetMode="External"/><Relationship Id="rId9" Type="http://schemas.openxmlformats.org/officeDocument/2006/relationships/hyperlink" Target="http://www.ditto.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earchenginewatch.com/link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www.searchtools.com/" TargetMode="External"/><Relationship Id="rId4" Type="http://schemas.openxmlformats.org/officeDocument/2006/relationships/hyperlink" Target="http://searchengineguide.com/"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en.wikipedia.org/wiki/BotSeer"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List_of_search_engin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en.wikipedia.org/wiki/List_of_academic_databases_and_search_engine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Enterprise_search"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en.wikipedia.org/wiki/enterprise_search"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Faceted_search"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38200" y="533400"/>
            <a:ext cx="8001000" cy="2247900"/>
          </a:xfrm>
        </p:spPr>
        <p:txBody>
          <a:bodyPr/>
          <a:lstStyle/>
          <a:p>
            <a:br>
              <a:rPr lang="en-US" dirty="0"/>
            </a:br>
            <a:r>
              <a:rPr lang="en-US" dirty="0"/>
              <a:t>Specialty/Vertical Search Engines</a:t>
            </a:r>
            <a:br>
              <a:rPr lang="en-US" dirty="0"/>
            </a:br>
            <a:r>
              <a:rPr lang="en-US" dirty="0"/>
              <a:t>Enterprise Search</a:t>
            </a:r>
            <a:endParaRPr lang="en-US" sz="4000" dirty="0"/>
          </a:p>
        </p:txBody>
      </p:sp>
      <p:sp>
        <p:nvSpPr>
          <p:cNvPr id="15363" name="Text Box 3"/>
          <p:cNvSpPr txBox="1">
            <a:spLocks noChangeArrowheads="1"/>
          </p:cNvSpPr>
          <p:nvPr/>
        </p:nvSpPr>
        <p:spPr bwMode="auto">
          <a:xfrm>
            <a:off x="838200" y="3124200"/>
            <a:ext cx="7772400" cy="1554163"/>
          </a:xfrm>
          <a:prstGeom prst="rect">
            <a:avLst/>
          </a:prstGeom>
          <a:noFill/>
          <a:ln w="12700">
            <a:noFill/>
            <a:miter lim="800000"/>
            <a:headEnd/>
            <a:tailEnd/>
          </a:ln>
        </p:spPr>
        <p:txBody>
          <a:bodyPr>
            <a:prstTxWarp prst="textNoShape">
              <a:avLst/>
            </a:prstTxWarp>
            <a:spAutoFit/>
          </a:bodyPr>
          <a:lstStyle/>
          <a:p>
            <a:pPr algn="ctr">
              <a:spcBef>
                <a:spcPct val="50000"/>
              </a:spcBef>
            </a:pPr>
            <a:r>
              <a:rPr lang="en-US" sz="3200">
                <a:latin typeface="Arial" charset="0"/>
              </a:rPr>
              <a:t>Thanks to Jennifer </a:t>
            </a:r>
            <a:br>
              <a:rPr lang="en-US" sz="3200">
                <a:latin typeface="Arial" charset="0"/>
              </a:rPr>
            </a:br>
            <a:r>
              <a:rPr lang="en-US" sz="3200">
                <a:latin typeface="Arial" charset="0"/>
              </a:rPr>
              <a:t>English, T.B. Rajashekar</a:t>
            </a:r>
            <a:br>
              <a:rPr lang="en-US" sz="3200">
                <a:latin typeface="Arial" charset="0"/>
              </a:rPr>
            </a:br>
            <a:endParaRPr lang="en-US" sz="3200">
              <a:latin typeface="Arial" charset="0"/>
            </a:endParaRPr>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3AD04-6DBE-704B-BC88-C4A16F79912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931D31D-A89E-3F46-8A0B-C8E2A9E97144}"/>
              </a:ext>
            </a:extLst>
          </p:cNvPr>
          <p:cNvPicPr>
            <a:picLocks noGrp="1" noChangeAspect="1"/>
          </p:cNvPicPr>
          <p:nvPr>
            <p:ph idx="1"/>
          </p:nvPr>
        </p:nvPicPr>
        <p:blipFill>
          <a:blip r:embed="rId2"/>
          <a:stretch>
            <a:fillRect/>
          </a:stretch>
        </p:blipFill>
        <p:spPr>
          <a:xfrm>
            <a:off x="1790700" y="609600"/>
            <a:ext cx="5562600" cy="5529687"/>
          </a:xfrm>
        </p:spPr>
      </p:pic>
    </p:spTree>
    <p:extLst>
      <p:ext uri="{BB962C8B-B14F-4D97-AF65-F5344CB8AC3E}">
        <p14:creationId xmlns:p14="http://schemas.microsoft.com/office/powerpoint/2010/main" val="1161653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t>Specialty Search Engines - Advantages</a:t>
            </a:r>
          </a:p>
        </p:txBody>
      </p:sp>
      <p:sp>
        <p:nvSpPr>
          <p:cNvPr id="33795" name="Rectangle 3"/>
          <p:cNvSpPr>
            <a:spLocks noGrp="1" noChangeArrowheads="1"/>
          </p:cNvSpPr>
          <p:nvPr>
            <p:ph type="body" idx="1"/>
          </p:nvPr>
        </p:nvSpPr>
        <p:spPr/>
        <p:txBody>
          <a:bodyPr/>
          <a:lstStyle/>
          <a:p>
            <a:r>
              <a:rPr lang="en-US"/>
              <a:t>Saves time</a:t>
            </a:r>
          </a:p>
          <a:p>
            <a:r>
              <a:rPr lang="en-US"/>
              <a:t>Greater relevance</a:t>
            </a:r>
          </a:p>
          <a:p>
            <a:pPr lvl="1"/>
            <a:r>
              <a:rPr lang="en-US"/>
              <a:t>Unique indexes</a:t>
            </a:r>
          </a:p>
          <a:p>
            <a:pPr lvl="2"/>
            <a:r>
              <a:rPr lang="en-US"/>
              <a:t>Car search: Jaguar, etc</a:t>
            </a:r>
          </a:p>
          <a:p>
            <a:pPr lvl="2"/>
            <a:r>
              <a:rPr lang="en-US"/>
              <a:t>CiteSeerX</a:t>
            </a:r>
          </a:p>
          <a:p>
            <a:pPr lvl="3"/>
            <a:r>
              <a:rPr lang="en-US"/>
              <a:t>Searches academic documents</a:t>
            </a:r>
          </a:p>
          <a:p>
            <a:r>
              <a:rPr lang="en-US"/>
              <a:t>Vetted database, unique entries and annotations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t>Specialty Search Engines -Disadvantages</a:t>
            </a:r>
          </a:p>
        </p:txBody>
      </p:sp>
      <p:sp>
        <p:nvSpPr>
          <p:cNvPr id="35843" name="Rectangle 3"/>
          <p:cNvSpPr>
            <a:spLocks noGrp="1" noChangeArrowheads="1"/>
          </p:cNvSpPr>
          <p:nvPr>
            <p:ph type="body" idx="1"/>
          </p:nvPr>
        </p:nvSpPr>
        <p:spPr/>
        <p:txBody>
          <a:bodyPr/>
          <a:lstStyle/>
          <a:p>
            <a:r>
              <a:rPr lang="en-US"/>
              <a:t>Maintenance overhead</a:t>
            </a:r>
          </a:p>
          <a:p>
            <a:pPr lvl="1"/>
            <a:r>
              <a:rPr lang="en-US"/>
              <a:t>Constant crawling</a:t>
            </a:r>
          </a:p>
          <a:p>
            <a:pPr lvl="1"/>
            <a:r>
              <a:rPr lang="en-US"/>
              <a:t>System management</a:t>
            </a:r>
          </a:p>
          <a:p>
            <a:pPr lvl="2"/>
            <a:r>
              <a:rPr lang="en-US"/>
              <a:t>Google custom search (CSE) eliminates this</a:t>
            </a:r>
          </a:p>
          <a:p>
            <a:r>
              <a:rPr lang="en-US"/>
              <a:t>Interface design</a:t>
            </a:r>
          </a:p>
          <a:p>
            <a:pPr lvl="1"/>
            <a:r>
              <a:rPr lang="en-US"/>
              <a:t>Naïve users</a:t>
            </a:r>
          </a:p>
          <a:p>
            <a:r>
              <a:rPr lang="en-US"/>
              <a:t> Freshness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09600" y="152400"/>
            <a:ext cx="7772400" cy="1143000"/>
          </a:xfrm>
        </p:spPr>
        <p:txBody>
          <a:bodyPr/>
          <a:lstStyle/>
          <a:p>
            <a:r>
              <a:rPr lang="en-US" sz="3600" dirty="0"/>
              <a:t>Enterprise Commercial Search Market Place – 2007</a:t>
            </a:r>
            <a:endParaRPr lang="en-US" dirty="0"/>
          </a:p>
        </p:txBody>
      </p:sp>
      <p:pic>
        <p:nvPicPr>
          <p:cNvPr id="37891" name="Picture 4" descr="Picture 2"/>
          <p:cNvPicPr>
            <a:picLocks noChangeAspect="1" noChangeArrowheads="1"/>
          </p:cNvPicPr>
          <p:nvPr/>
        </p:nvPicPr>
        <p:blipFill>
          <a:blip r:embed="rId3"/>
          <a:srcRect/>
          <a:stretch>
            <a:fillRect/>
          </a:stretch>
        </p:blipFill>
        <p:spPr bwMode="auto">
          <a:xfrm>
            <a:off x="2362200" y="1295400"/>
            <a:ext cx="4562475" cy="5348288"/>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09600" y="152400"/>
            <a:ext cx="7772400" cy="1143000"/>
          </a:xfrm>
        </p:spPr>
        <p:txBody>
          <a:bodyPr/>
          <a:lstStyle/>
          <a:p>
            <a:r>
              <a:rPr lang="en-US" sz="3600" dirty="0"/>
              <a:t>Enterprise Commercial Search Market Place – 2009</a:t>
            </a:r>
            <a:endParaRPr lang="en-US" dirty="0"/>
          </a:p>
        </p:txBody>
      </p:sp>
      <p:pic>
        <p:nvPicPr>
          <p:cNvPr id="4" name="Picture 3" descr="Screen shot 2014-01-27 at 9.29.36 AM.png"/>
          <p:cNvPicPr>
            <a:picLocks noChangeAspect="1"/>
          </p:cNvPicPr>
          <p:nvPr/>
        </p:nvPicPr>
        <p:blipFill>
          <a:blip r:embed="rId3"/>
          <a:stretch>
            <a:fillRect/>
          </a:stretch>
        </p:blipFill>
        <p:spPr>
          <a:xfrm>
            <a:off x="1828800" y="1181100"/>
            <a:ext cx="5765800" cy="56769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09600" y="152400"/>
            <a:ext cx="7772400" cy="1143000"/>
          </a:xfrm>
        </p:spPr>
        <p:txBody>
          <a:bodyPr/>
          <a:lstStyle/>
          <a:p>
            <a:r>
              <a:rPr lang="en-US" sz="3600" dirty="0"/>
              <a:t>Enterprise Commercial Search Market Place – 2012</a:t>
            </a:r>
            <a:endParaRPr lang="en-US" dirty="0"/>
          </a:p>
        </p:txBody>
      </p:sp>
      <p:pic>
        <p:nvPicPr>
          <p:cNvPr id="5" name="Picture 4" descr="Screen shot 2014-01-27 at 9.31.35 AM.png"/>
          <p:cNvPicPr>
            <a:picLocks noChangeAspect="1"/>
          </p:cNvPicPr>
          <p:nvPr/>
        </p:nvPicPr>
        <p:blipFill>
          <a:blip r:embed="rId3"/>
          <a:stretch>
            <a:fillRect/>
          </a:stretch>
        </p:blipFill>
        <p:spPr>
          <a:xfrm>
            <a:off x="1524000" y="1227713"/>
            <a:ext cx="5257800" cy="563028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26824" y="1524000"/>
            <a:ext cx="2544975" cy="1143000"/>
          </a:xfrm>
        </p:spPr>
        <p:txBody>
          <a:bodyPr/>
          <a:lstStyle/>
          <a:p>
            <a:r>
              <a:rPr lang="en-US" sz="3600" dirty="0"/>
              <a:t>Enterprise Commercial Search Market Place – 2015</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0465" y="32825"/>
            <a:ext cx="6262363" cy="6692900"/>
          </a:xfrm>
          <a:prstGeom prst="rect">
            <a:avLst/>
          </a:prstGeom>
        </p:spPr>
      </p:pic>
    </p:spTree>
    <p:extLst>
      <p:ext uri="{BB962C8B-B14F-4D97-AF65-F5344CB8AC3E}">
        <p14:creationId xmlns:p14="http://schemas.microsoft.com/office/powerpoint/2010/main" val="1495780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79611-206B-1F47-AE17-8E94BD72A60D}"/>
              </a:ext>
            </a:extLst>
          </p:cNvPr>
          <p:cNvSpPr>
            <a:spLocks noGrp="1"/>
          </p:cNvSpPr>
          <p:nvPr>
            <p:ph type="title"/>
          </p:nvPr>
        </p:nvSpPr>
        <p:spPr/>
        <p:txBody>
          <a:bodyPr/>
          <a:lstStyle/>
          <a:p>
            <a:r>
              <a:rPr lang="en-US" dirty="0"/>
              <a:t>Enterprise Growth</a:t>
            </a:r>
          </a:p>
        </p:txBody>
      </p:sp>
      <p:pic>
        <p:nvPicPr>
          <p:cNvPr id="5" name="Content Placeholder 4">
            <a:extLst>
              <a:ext uri="{FF2B5EF4-FFF2-40B4-BE49-F238E27FC236}">
                <a16:creationId xmlns:a16="http://schemas.microsoft.com/office/drawing/2014/main" id="{B46A2C27-9B30-D443-92D4-676B64740E2E}"/>
              </a:ext>
            </a:extLst>
          </p:cNvPr>
          <p:cNvPicPr>
            <a:picLocks noGrp="1" noChangeAspect="1"/>
          </p:cNvPicPr>
          <p:nvPr>
            <p:ph idx="1"/>
          </p:nvPr>
        </p:nvPicPr>
        <p:blipFill>
          <a:blip r:embed="rId2"/>
          <a:stretch>
            <a:fillRect/>
          </a:stretch>
        </p:blipFill>
        <p:spPr>
          <a:xfrm>
            <a:off x="457200" y="1524000"/>
            <a:ext cx="7086600" cy="4647491"/>
          </a:xfrm>
        </p:spPr>
      </p:pic>
      <p:sp>
        <p:nvSpPr>
          <p:cNvPr id="6" name="TextBox 5">
            <a:extLst>
              <a:ext uri="{FF2B5EF4-FFF2-40B4-BE49-F238E27FC236}">
                <a16:creationId xmlns:a16="http://schemas.microsoft.com/office/drawing/2014/main" id="{2CFE6AC9-D61F-1146-8608-3F6502167006}"/>
              </a:ext>
            </a:extLst>
          </p:cNvPr>
          <p:cNvSpPr txBox="1"/>
          <p:nvPr/>
        </p:nvSpPr>
        <p:spPr>
          <a:xfrm>
            <a:off x="7543800" y="3124200"/>
            <a:ext cx="1157689" cy="461665"/>
          </a:xfrm>
          <a:prstGeom prst="rect">
            <a:avLst/>
          </a:prstGeom>
          <a:noFill/>
        </p:spPr>
        <p:txBody>
          <a:bodyPr wrap="none" rtlCol="0">
            <a:spAutoFit/>
          </a:bodyPr>
          <a:lstStyle/>
          <a:p>
            <a:r>
              <a:rPr lang="en-US" dirty="0"/>
              <a:t>Billions</a:t>
            </a:r>
          </a:p>
        </p:txBody>
      </p:sp>
    </p:spTree>
    <p:extLst>
      <p:ext uri="{BB962C8B-B14F-4D97-AF65-F5344CB8AC3E}">
        <p14:creationId xmlns:p14="http://schemas.microsoft.com/office/powerpoint/2010/main" val="3428374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Screen shot 2014-01-26 at 4.38.55 PM.png"/>
          <p:cNvPicPr>
            <a:picLocks noChangeAspect="1"/>
          </p:cNvPicPr>
          <p:nvPr/>
        </p:nvPicPr>
        <p:blipFill>
          <a:blip r:embed="rId3"/>
          <a:stretch>
            <a:fillRect/>
          </a:stretch>
        </p:blipFill>
        <p:spPr>
          <a:xfrm>
            <a:off x="34924" y="381000"/>
            <a:ext cx="9109076" cy="6858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Screen shot 2016-01-25 at 8.57.1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055935"/>
          </a:xfrm>
          <a:prstGeom prst="rect">
            <a:avLst/>
          </a:prstGeom>
        </p:spPr>
      </p:pic>
    </p:spTree>
    <p:extLst>
      <p:ext uri="{BB962C8B-B14F-4D97-AF65-F5344CB8AC3E}">
        <p14:creationId xmlns:p14="http://schemas.microsoft.com/office/powerpoint/2010/main" val="418836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srcRect/>
          <a:stretch>
            <a:fillRect/>
          </a:stretch>
        </p:blipFill>
        <p:spPr bwMode="auto">
          <a:xfrm>
            <a:off x="36513" y="31750"/>
            <a:ext cx="9069387" cy="67945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224" y="0"/>
            <a:ext cx="8946776" cy="6858000"/>
          </a:xfrm>
          <a:prstGeom prst="rect">
            <a:avLst/>
          </a:prstGeom>
        </p:spPr>
      </p:pic>
    </p:spTree>
    <p:extLst>
      <p:ext uri="{BB962C8B-B14F-4D97-AF65-F5344CB8AC3E}">
        <p14:creationId xmlns:p14="http://schemas.microsoft.com/office/powerpoint/2010/main" val="2046945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Screen shot 2016-01-25 at 8.57.3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4800"/>
            <a:ext cx="9144000" cy="5944987"/>
          </a:xfrm>
          <a:prstGeom prst="rect">
            <a:avLst/>
          </a:prstGeom>
        </p:spPr>
      </p:pic>
    </p:spTree>
    <p:extLst>
      <p:ext uri="{BB962C8B-B14F-4D97-AF65-F5344CB8AC3E}">
        <p14:creationId xmlns:p14="http://schemas.microsoft.com/office/powerpoint/2010/main" val="8856015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0700"/>
            <a:ext cx="9144000" cy="5793362"/>
          </a:xfrm>
          <a:prstGeom prst="rect">
            <a:avLst/>
          </a:prstGeom>
        </p:spPr>
      </p:pic>
      <p:sp>
        <p:nvSpPr>
          <p:cNvPr id="2" name="TextBox 1">
            <a:extLst>
              <a:ext uri="{FF2B5EF4-FFF2-40B4-BE49-F238E27FC236}">
                <a16:creationId xmlns:a16="http://schemas.microsoft.com/office/drawing/2014/main" id="{ED59F6E2-4FFA-0440-988C-DDF9DB640F06}"/>
              </a:ext>
            </a:extLst>
          </p:cNvPr>
          <p:cNvSpPr txBox="1"/>
          <p:nvPr/>
        </p:nvSpPr>
        <p:spPr>
          <a:xfrm>
            <a:off x="762000" y="69921"/>
            <a:ext cx="6651244" cy="461665"/>
          </a:xfrm>
          <a:prstGeom prst="rect">
            <a:avLst/>
          </a:prstGeom>
          <a:noFill/>
        </p:spPr>
        <p:txBody>
          <a:bodyPr wrap="none" rtlCol="0">
            <a:spAutoFit/>
          </a:bodyPr>
          <a:lstStyle/>
          <a:p>
            <a:r>
              <a:rPr lang="en-US" dirty="0">
                <a:hlinkClick r:id="rId4"/>
              </a:rPr>
              <a:t>http://www.enterprisesearchanddiscovery.com/2018/</a:t>
            </a:r>
            <a:endParaRPr lang="en-US" dirty="0"/>
          </a:p>
        </p:txBody>
      </p:sp>
    </p:spTree>
    <p:extLst>
      <p:ext uri="{BB962C8B-B14F-4D97-AF65-F5344CB8AC3E}">
        <p14:creationId xmlns:p14="http://schemas.microsoft.com/office/powerpoint/2010/main" val="4719979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D26957C-AF0F-B507-3B26-3496C60FF1AE}"/>
              </a:ext>
            </a:extLst>
          </p:cNvPr>
          <p:cNvPicPr>
            <a:picLocks noGrp="1" noChangeAspect="1"/>
          </p:cNvPicPr>
          <p:nvPr>
            <p:ph idx="1"/>
          </p:nvPr>
        </p:nvPicPr>
        <p:blipFill>
          <a:blip r:embed="rId2"/>
          <a:stretch>
            <a:fillRect/>
          </a:stretch>
        </p:blipFill>
        <p:spPr>
          <a:xfrm>
            <a:off x="914399" y="838200"/>
            <a:ext cx="7393329" cy="5600700"/>
          </a:xfrm>
        </p:spPr>
      </p:pic>
      <p:sp>
        <p:nvSpPr>
          <p:cNvPr id="6" name="TextBox 5">
            <a:extLst>
              <a:ext uri="{FF2B5EF4-FFF2-40B4-BE49-F238E27FC236}">
                <a16:creationId xmlns:a16="http://schemas.microsoft.com/office/drawing/2014/main" id="{9EE0B99D-8863-9D7D-0B1E-85943A2CD433}"/>
              </a:ext>
            </a:extLst>
          </p:cNvPr>
          <p:cNvSpPr txBox="1"/>
          <p:nvPr/>
        </p:nvSpPr>
        <p:spPr>
          <a:xfrm>
            <a:off x="609600" y="188267"/>
            <a:ext cx="8265468" cy="830997"/>
          </a:xfrm>
          <a:prstGeom prst="rect">
            <a:avLst/>
          </a:prstGeom>
          <a:noFill/>
        </p:spPr>
        <p:txBody>
          <a:bodyPr wrap="none" rtlCol="0">
            <a:spAutoFit/>
          </a:bodyPr>
          <a:lstStyle/>
          <a:p>
            <a:r>
              <a:rPr lang="en-US" dirty="0">
                <a:hlinkClick r:id="rId3"/>
              </a:rPr>
              <a:t>https://www.enterprisesearchanddiscovery.com/2022/default.aspx</a:t>
            </a:r>
            <a:endParaRPr lang="en-US" dirty="0"/>
          </a:p>
          <a:p>
            <a:endParaRPr lang="en-US" dirty="0"/>
          </a:p>
        </p:txBody>
      </p:sp>
    </p:spTree>
    <p:extLst>
      <p:ext uri="{BB962C8B-B14F-4D97-AF65-F5344CB8AC3E}">
        <p14:creationId xmlns:p14="http://schemas.microsoft.com/office/powerpoint/2010/main" val="16458290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18D69-3D7B-8C47-AD3C-243762AC49F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BBDF999-811C-4548-BC20-FBB2816007A2}"/>
              </a:ext>
            </a:extLst>
          </p:cNvPr>
          <p:cNvPicPr>
            <a:picLocks noGrp="1" noChangeAspect="1"/>
          </p:cNvPicPr>
          <p:nvPr>
            <p:ph idx="1"/>
          </p:nvPr>
        </p:nvPicPr>
        <p:blipFill>
          <a:blip r:embed="rId2"/>
          <a:stretch>
            <a:fillRect/>
          </a:stretch>
        </p:blipFill>
        <p:spPr>
          <a:xfrm>
            <a:off x="152400" y="304800"/>
            <a:ext cx="8567476" cy="5791200"/>
          </a:xfrm>
        </p:spPr>
      </p:pic>
    </p:spTree>
    <p:extLst>
      <p:ext uri="{BB962C8B-B14F-4D97-AF65-F5344CB8AC3E}">
        <p14:creationId xmlns:p14="http://schemas.microsoft.com/office/powerpoint/2010/main" val="1331750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C587F-ED60-0848-B7E2-CE767FCC8A2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3BB0920-AF9E-ED44-AD2C-405E889CBFB2}"/>
              </a:ext>
            </a:extLst>
          </p:cNvPr>
          <p:cNvPicPr>
            <a:picLocks noGrp="1" noChangeAspect="1"/>
          </p:cNvPicPr>
          <p:nvPr>
            <p:ph idx="1"/>
          </p:nvPr>
        </p:nvPicPr>
        <p:blipFill>
          <a:blip r:embed="rId2"/>
          <a:stretch>
            <a:fillRect/>
          </a:stretch>
        </p:blipFill>
        <p:spPr>
          <a:xfrm>
            <a:off x="213852" y="1153886"/>
            <a:ext cx="8930148" cy="4800600"/>
          </a:xfrm>
        </p:spPr>
      </p:pic>
    </p:spTree>
    <p:extLst>
      <p:ext uri="{BB962C8B-B14F-4D97-AF65-F5344CB8AC3E}">
        <p14:creationId xmlns:p14="http://schemas.microsoft.com/office/powerpoint/2010/main" val="3981386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6AA67-0345-5E45-81A4-456629C0E4D9}"/>
              </a:ext>
            </a:extLst>
          </p:cNvPr>
          <p:cNvSpPr>
            <a:spLocks noGrp="1"/>
          </p:cNvSpPr>
          <p:nvPr>
            <p:ph type="title"/>
          </p:nvPr>
        </p:nvSpPr>
        <p:spPr/>
        <p:txBody>
          <a:bodyPr/>
          <a:lstStyle/>
          <a:p>
            <a:endParaRPr lang="en-US"/>
          </a:p>
        </p:txBody>
      </p:sp>
      <p:pic>
        <p:nvPicPr>
          <p:cNvPr id="9" name="Content Placeholder 8">
            <a:extLst>
              <a:ext uri="{FF2B5EF4-FFF2-40B4-BE49-F238E27FC236}">
                <a16:creationId xmlns:a16="http://schemas.microsoft.com/office/drawing/2014/main" id="{4B61F562-943A-1545-8AB3-092F844DD7E7}"/>
              </a:ext>
            </a:extLst>
          </p:cNvPr>
          <p:cNvPicPr>
            <a:picLocks noGrp="1" noChangeAspect="1"/>
          </p:cNvPicPr>
          <p:nvPr>
            <p:ph idx="1"/>
          </p:nvPr>
        </p:nvPicPr>
        <p:blipFill>
          <a:blip r:embed="rId2"/>
          <a:stretch>
            <a:fillRect/>
          </a:stretch>
        </p:blipFill>
        <p:spPr>
          <a:xfrm>
            <a:off x="381000" y="609600"/>
            <a:ext cx="8419255" cy="5562600"/>
          </a:xfrm>
        </p:spPr>
      </p:pic>
    </p:spTree>
    <p:extLst>
      <p:ext uri="{BB962C8B-B14F-4D97-AF65-F5344CB8AC3E}">
        <p14:creationId xmlns:p14="http://schemas.microsoft.com/office/powerpoint/2010/main" val="15783663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93023-5152-EC4D-979E-73AD1F47B86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A6C94CA-4A87-5240-A028-D220F5C067C0}"/>
              </a:ext>
            </a:extLst>
          </p:cNvPr>
          <p:cNvPicPr>
            <a:picLocks noGrp="1" noChangeAspect="1"/>
          </p:cNvPicPr>
          <p:nvPr>
            <p:ph idx="1"/>
          </p:nvPr>
        </p:nvPicPr>
        <p:blipFill>
          <a:blip r:embed="rId2"/>
          <a:stretch>
            <a:fillRect/>
          </a:stretch>
        </p:blipFill>
        <p:spPr>
          <a:xfrm>
            <a:off x="304800" y="457200"/>
            <a:ext cx="8598670" cy="6019800"/>
          </a:xfrm>
        </p:spPr>
      </p:pic>
    </p:spTree>
    <p:extLst>
      <p:ext uri="{BB962C8B-B14F-4D97-AF65-F5344CB8AC3E}">
        <p14:creationId xmlns:p14="http://schemas.microsoft.com/office/powerpoint/2010/main" val="18401396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DA3E9-669A-614E-A027-C36B825E8053}"/>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41EE701A-412E-F04B-AF1C-D7FE9D7F5FFB}"/>
              </a:ext>
            </a:extLst>
          </p:cNvPr>
          <p:cNvPicPr>
            <a:picLocks noGrp="1" noChangeAspect="1"/>
          </p:cNvPicPr>
          <p:nvPr>
            <p:ph idx="1"/>
          </p:nvPr>
        </p:nvPicPr>
        <p:blipFill>
          <a:blip r:embed="rId2"/>
          <a:stretch>
            <a:fillRect/>
          </a:stretch>
        </p:blipFill>
        <p:spPr>
          <a:xfrm>
            <a:off x="1752600" y="152400"/>
            <a:ext cx="5334000" cy="6518711"/>
          </a:xfrm>
        </p:spPr>
      </p:pic>
    </p:spTree>
    <p:extLst>
      <p:ext uri="{BB962C8B-B14F-4D97-AF65-F5344CB8AC3E}">
        <p14:creationId xmlns:p14="http://schemas.microsoft.com/office/powerpoint/2010/main" val="5867913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3B09B-54D1-B575-1AC5-2E0FA9092808}"/>
              </a:ext>
            </a:extLst>
          </p:cNvPr>
          <p:cNvSpPr>
            <a:spLocks noGrp="1"/>
          </p:cNvSpPr>
          <p:nvPr>
            <p:ph type="title"/>
          </p:nvPr>
        </p:nvSpPr>
        <p:spPr/>
        <p:txBody>
          <a:bodyPr/>
          <a:lstStyle/>
          <a:p>
            <a:r>
              <a:rPr lang="en-US" dirty="0" err="1"/>
              <a:t>ElasticON</a:t>
            </a:r>
            <a:endParaRPr lang="en-US" dirty="0"/>
          </a:p>
        </p:txBody>
      </p:sp>
      <p:pic>
        <p:nvPicPr>
          <p:cNvPr id="5" name="Content Placeholder 4">
            <a:extLst>
              <a:ext uri="{FF2B5EF4-FFF2-40B4-BE49-F238E27FC236}">
                <a16:creationId xmlns:a16="http://schemas.microsoft.com/office/drawing/2014/main" id="{A2BF68DB-F318-FD14-A048-E55E3005F146}"/>
              </a:ext>
            </a:extLst>
          </p:cNvPr>
          <p:cNvPicPr>
            <a:picLocks noGrp="1" noChangeAspect="1"/>
          </p:cNvPicPr>
          <p:nvPr>
            <p:ph idx="1"/>
          </p:nvPr>
        </p:nvPicPr>
        <p:blipFill>
          <a:blip r:embed="rId2"/>
          <a:stretch>
            <a:fillRect/>
          </a:stretch>
        </p:blipFill>
        <p:spPr>
          <a:xfrm>
            <a:off x="304800" y="2209800"/>
            <a:ext cx="8669084" cy="2762283"/>
          </a:xfrm>
        </p:spPr>
      </p:pic>
    </p:spTree>
    <p:extLst>
      <p:ext uri="{BB962C8B-B14F-4D97-AF65-F5344CB8AC3E}">
        <p14:creationId xmlns:p14="http://schemas.microsoft.com/office/powerpoint/2010/main" val="3716094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09600" y="152400"/>
            <a:ext cx="7772400" cy="1143000"/>
          </a:xfrm>
        </p:spPr>
        <p:txBody>
          <a:bodyPr/>
          <a:lstStyle/>
          <a:p>
            <a:r>
              <a:rPr lang="en-US"/>
              <a:t>Specialty Search Engines</a:t>
            </a:r>
          </a:p>
        </p:txBody>
      </p:sp>
      <p:sp>
        <p:nvSpPr>
          <p:cNvPr id="19459" name="Rectangle 3"/>
          <p:cNvSpPr>
            <a:spLocks noGrp="1" noChangeArrowheads="1"/>
          </p:cNvSpPr>
          <p:nvPr>
            <p:ph type="body" idx="1"/>
          </p:nvPr>
        </p:nvSpPr>
        <p:spPr>
          <a:xfrm>
            <a:off x="685800" y="1219200"/>
            <a:ext cx="7772400" cy="4114800"/>
          </a:xfrm>
        </p:spPr>
        <p:txBody>
          <a:bodyPr/>
          <a:lstStyle/>
          <a:p>
            <a:pPr>
              <a:lnSpc>
                <a:spcPct val="90000"/>
              </a:lnSpc>
            </a:pPr>
            <a:r>
              <a:rPr lang="en-US" sz="2400" dirty="0"/>
              <a:t>Focuses on a specific type of information</a:t>
            </a:r>
          </a:p>
          <a:p>
            <a:pPr lvl="1">
              <a:lnSpc>
                <a:spcPct val="90000"/>
              </a:lnSpc>
            </a:pPr>
            <a:r>
              <a:rPr lang="en-US" sz="2000" dirty="0"/>
              <a:t>Subject area, geographic area, resource type, enterprise</a:t>
            </a:r>
          </a:p>
          <a:p>
            <a:pPr lvl="1">
              <a:lnSpc>
                <a:spcPct val="90000"/>
              </a:lnSpc>
            </a:pPr>
            <a:r>
              <a:rPr lang="en-US" sz="2000" dirty="0"/>
              <a:t>Also called </a:t>
            </a:r>
          </a:p>
          <a:p>
            <a:pPr lvl="2">
              <a:lnSpc>
                <a:spcPct val="90000"/>
              </a:lnSpc>
            </a:pPr>
            <a:r>
              <a:rPr lang="en-US" sz="1800" dirty="0"/>
              <a:t>Niche search</a:t>
            </a:r>
          </a:p>
          <a:p>
            <a:pPr lvl="2">
              <a:lnSpc>
                <a:spcPct val="90000"/>
              </a:lnSpc>
            </a:pPr>
            <a:r>
              <a:rPr lang="en-US" sz="1800" dirty="0"/>
              <a:t>Vertical search</a:t>
            </a:r>
          </a:p>
          <a:p>
            <a:pPr lvl="2">
              <a:lnSpc>
                <a:spcPct val="90000"/>
              </a:lnSpc>
            </a:pPr>
            <a:r>
              <a:rPr lang="en-US" sz="1800" b="1" i="1" dirty="0">
                <a:solidFill>
                  <a:srgbClr val="FF0000"/>
                </a:solidFill>
              </a:rPr>
              <a:t>Enterprise search</a:t>
            </a:r>
          </a:p>
          <a:p>
            <a:pPr>
              <a:lnSpc>
                <a:spcPct val="90000"/>
              </a:lnSpc>
            </a:pPr>
            <a:r>
              <a:rPr lang="en-US" sz="2400" dirty="0"/>
              <a:t>Can be part of a general purpose engine</a:t>
            </a:r>
          </a:p>
          <a:p>
            <a:pPr>
              <a:lnSpc>
                <a:spcPct val="90000"/>
              </a:lnSpc>
            </a:pPr>
            <a:r>
              <a:rPr lang="en-US" sz="2400" dirty="0"/>
              <a:t>Can use a crawler to build the document collection</a:t>
            </a:r>
          </a:p>
          <a:p>
            <a:pPr lvl="1">
              <a:lnSpc>
                <a:spcPct val="90000"/>
              </a:lnSpc>
            </a:pPr>
            <a:r>
              <a:rPr lang="en-US" sz="2000" dirty="0"/>
              <a:t>Web pages</a:t>
            </a:r>
          </a:p>
          <a:p>
            <a:pPr lvl="1">
              <a:lnSpc>
                <a:spcPct val="90000"/>
              </a:lnSpc>
            </a:pPr>
            <a:r>
              <a:rPr lang="en-US" sz="2000" dirty="0"/>
              <a:t>Other </a:t>
            </a:r>
            <a:r>
              <a:rPr lang="en-US" sz="2000" i="1" u="sng" dirty="0"/>
              <a:t>information</a:t>
            </a:r>
            <a:r>
              <a:rPr lang="en-US" sz="2000" dirty="0"/>
              <a:t> specific to the area of focus, or combine crawler with human built directory</a:t>
            </a:r>
          </a:p>
          <a:p>
            <a:pPr lvl="1">
              <a:lnSpc>
                <a:spcPct val="90000"/>
              </a:lnSpc>
            </a:pPr>
            <a:r>
              <a:rPr lang="en-US" sz="2000" dirty="0"/>
              <a:t>Crawler is </a:t>
            </a:r>
            <a:r>
              <a:rPr lang="en-US" sz="2000" dirty="0">
                <a:solidFill>
                  <a:srgbClr val="FF0000"/>
                </a:solidFill>
              </a:rPr>
              <a:t>focused</a:t>
            </a:r>
            <a:r>
              <a:rPr lang="en-US" sz="2000" dirty="0"/>
              <a:t> (focused crawler)</a:t>
            </a:r>
          </a:p>
          <a:p>
            <a:pPr>
              <a:lnSpc>
                <a:spcPct val="90000"/>
              </a:lnSpc>
            </a:pPr>
            <a:r>
              <a:rPr lang="en-US" sz="2400" dirty="0"/>
              <a:t>Information resources to be indexed</a:t>
            </a:r>
          </a:p>
          <a:p>
            <a:pPr lvl="1">
              <a:lnSpc>
                <a:spcPct val="90000"/>
              </a:lnSpc>
            </a:pPr>
            <a:r>
              <a:rPr lang="en-US" sz="2000" dirty="0">
                <a:solidFill>
                  <a:srgbClr val="FF3300"/>
                </a:solidFill>
              </a:rPr>
              <a:t>Internal</a:t>
            </a:r>
            <a:r>
              <a:rPr lang="en-US" sz="2000" dirty="0"/>
              <a:t> to an organization</a:t>
            </a:r>
          </a:p>
          <a:p>
            <a:pPr lvl="1">
              <a:lnSpc>
                <a:spcPct val="90000"/>
              </a:lnSpc>
            </a:pPr>
            <a:r>
              <a:rPr lang="en-US" sz="2000" dirty="0"/>
              <a:t>External - web</a:t>
            </a:r>
          </a:p>
          <a:p>
            <a:pPr lvl="1">
              <a:lnSpc>
                <a:spcPct val="90000"/>
              </a:lnSpc>
            </a:pPr>
            <a:r>
              <a:rPr lang="en-US" sz="2000" dirty="0"/>
              <a:t>Both</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D4C83-C772-E74B-8656-364AD759574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0451CC9-BF79-F143-8008-A8D0A91D9DB3}"/>
              </a:ext>
            </a:extLst>
          </p:cNvPr>
          <p:cNvPicPr>
            <a:picLocks noGrp="1" noChangeAspect="1"/>
          </p:cNvPicPr>
          <p:nvPr>
            <p:ph idx="1"/>
          </p:nvPr>
        </p:nvPicPr>
        <p:blipFill>
          <a:blip r:embed="rId2"/>
          <a:stretch>
            <a:fillRect/>
          </a:stretch>
        </p:blipFill>
        <p:spPr>
          <a:xfrm>
            <a:off x="404078" y="609600"/>
            <a:ext cx="8335844" cy="4948451"/>
          </a:xfrm>
        </p:spPr>
      </p:pic>
    </p:spTree>
    <p:extLst>
      <p:ext uri="{BB962C8B-B14F-4D97-AF65-F5344CB8AC3E}">
        <p14:creationId xmlns:p14="http://schemas.microsoft.com/office/powerpoint/2010/main" val="9672606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09600" y="152400"/>
            <a:ext cx="7772400" cy="1143000"/>
          </a:xfrm>
        </p:spPr>
        <p:txBody>
          <a:bodyPr/>
          <a:lstStyle/>
          <a:p>
            <a:r>
              <a:rPr lang="en-US" sz="3600" dirty="0"/>
              <a:t>Enterprise Commercial Search Market Place – 2014</a:t>
            </a:r>
            <a:endParaRPr lang="en-US" dirty="0"/>
          </a:p>
        </p:txBody>
      </p:sp>
      <p:sp>
        <p:nvSpPr>
          <p:cNvPr id="39939" name="TextBox 3"/>
          <p:cNvSpPr txBox="1">
            <a:spLocks noChangeArrowheads="1"/>
          </p:cNvSpPr>
          <p:nvPr/>
        </p:nvSpPr>
        <p:spPr bwMode="auto">
          <a:xfrm>
            <a:off x="1676400" y="1828800"/>
            <a:ext cx="6398546" cy="4339650"/>
          </a:xfrm>
          <a:prstGeom prst="rect">
            <a:avLst/>
          </a:prstGeom>
          <a:noFill/>
          <a:ln w="9525">
            <a:noFill/>
            <a:miter lim="800000"/>
            <a:headEnd/>
            <a:tailEnd/>
          </a:ln>
        </p:spPr>
        <p:txBody>
          <a:bodyPr wrap="none">
            <a:prstTxWarp prst="textNoShape">
              <a:avLst/>
            </a:prstTxWarp>
            <a:spAutoFit/>
          </a:bodyPr>
          <a:lstStyle/>
          <a:p>
            <a:r>
              <a:rPr lang="en-US" sz="2800" dirty="0">
                <a:solidFill>
                  <a:srgbClr val="FF0000"/>
                </a:solidFill>
                <a:hlinkClick r:id="rId3"/>
              </a:rPr>
              <a:t>Lots of enterprise platforms</a:t>
            </a:r>
            <a:endParaRPr lang="en-US" sz="2800" dirty="0">
              <a:solidFill>
                <a:srgbClr val="FF0000"/>
              </a:solidFill>
            </a:endParaRPr>
          </a:p>
          <a:p>
            <a:endParaRPr lang="en-US" sz="2800" dirty="0">
              <a:solidFill>
                <a:srgbClr val="FF0000"/>
              </a:solidFill>
            </a:endParaRPr>
          </a:p>
          <a:p>
            <a:r>
              <a:rPr lang="en-US" sz="2800" dirty="0">
                <a:solidFill>
                  <a:srgbClr val="FF0000"/>
                </a:solidFill>
              </a:rPr>
              <a:t>The Big Three/Four</a:t>
            </a:r>
          </a:p>
          <a:p>
            <a:endParaRPr lang="en-US" dirty="0"/>
          </a:p>
          <a:p>
            <a:pPr>
              <a:buFont typeface="Arial" charset="0"/>
              <a:buChar char="•"/>
            </a:pPr>
            <a:r>
              <a:rPr lang="en-US" dirty="0"/>
              <a:t> Google Search Appliance – discontinued in 2019</a:t>
            </a:r>
          </a:p>
          <a:p>
            <a:pPr>
              <a:buFont typeface="Arial" charset="0"/>
              <a:buChar char="•"/>
            </a:pPr>
            <a:endParaRPr lang="en-US" dirty="0"/>
          </a:p>
          <a:p>
            <a:pPr>
              <a:buFont typeface="Arial" charset="0"/>
              <a:buChar char="•"/>
            </a:pPr>
            <a:r>
              <a:rPr lang="en-US" dirty="0"/>
              <a:t> Microsoft </a:t>
            </a:r>
            <a:r>
              <a:rPr lang="en-US" dirty="0" err="1"/>
              <a:t>Sharepoint</a:t>
            </a:r>
            <a:endParaRPr lang="en-US" dirty="0"/>
          </a:p>
          <a:p>
            <a:pPr>
              <a:buFont typeface="Arial" charset="0"/>
              <a:buChar char="•"/>
            </a:pPr>
            <a:endParaRPr lang="en-US" dirty="0"/>
          </a:p>
          <a:p>
            <a:pPr>
              <a:buFont typeface="Arial" charset="0"/>
              <a:buChar char="•"/>
            </a:pPr>
            <a:r>
              <a:rPr lang="en-US" dirty="0"/>
              <a:t> </a:t>
            </a:r>
            <a:r>
              <a:rPr lang="en-US" dirty="0" err="1"/>
              <a:t>Solr</a:t>
            </a:r>
            <a:r>
              <a:rPr lang="en-US" dirty="0"/>
              <a:t>-Elastic Lucene – embedded</a:t>
            </a:r>
          </a:p>
          <a:p>
            <a:pPr>
              <a:buFont typeface="Arial" charset="0"/>
              <a:buChar char="•"/>
            </a:pPr>
            <a:endParaRPr lang="en-US" dirty="0"/>
          </a:p>
          <a:p>
            <a:pPr>
              <a:buFont typeface="Arial" charset="0"/>
              <a:buChar char="•"/>
            </a:pPr>
            <a:r>
              <a:rPr lang="en-US" dirty="0"/>
              <a:t> IBM Watson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09600" y="152400"/>
            <a:ext cx="7772400" cy="1143000"/>
          </a:xfrm>
        </p:spPr>
        <p:txBody>
          <a:bodyPr/>
          <a:lstStyle/>
          <a:p>
            <a:r>
              <a:rPr lang="en-US" sz="3600" dirty="0"/>
              <a:t>Enterprise Commercial Search Market Place – 2017</a:t>
            </a:r>
            <a:endParaRPr lang="en-US" dirty="0"/>
          </a:p>
        </p:txBody>
      </p:sp>
      <p:sp>
        <p:nvSpPr>
          <p:cNvPr id="39939" name="TextBox 3"/>
          <p:cNvSpPr txBox="1">
            <a:spLocks noChangeArrowheads="1"/>
          </p:cNvSpPr>
          <p:nvPr/>
        </p:nvSpPr>
        <p:spPr bwMode="auto">
          <a:xfrm>
            <a:off x="1296494" y="1202871"/>
            <a:ext cx="6398611" cy="5816977"/>
          </a:xfrm>
          <a:prstGeom prst="rect">
            <a:avLst/>
          </a:prstGeom>
          <a:noFill/>
          <a:ln w="9525">
            <a:noFill/>
            <a:miter lim="800000"/>
            <a:headEnd/>
            <a:tailEnd/>
          </a:ln>
        </p:spPr>
        <p:txBody>
          <a:bodyPr wrap="none">
            <a:prstTxWarp prst="textNoShape">
              <a:avLst/>
            </a:prstTxWarp>
            <a:spAutoFit/>
          </a:bodyPr>
          <a:lstStyle/>
          <a:p>
            <a:r>
              <a:rPr lang="en-US" sz="2800" dirty="0">
                <a:solidFill>
                  <a:srgbClr val="FF0000"/>
                </a:solidFill>
                <a:hlinkClick r:id="rId3"/>
              </a:rPr>
              <a:t>Lots of enterprise platforms</a:t>
            </a:r>
            <a:endParaRPr lang="en-US" sz="2800" dirty="0">
              <a:solidFill>
                <a:srgbClr val="FF0000"/>
              </a:solidFill>
            </a:endParaRPr>
          </a:p>
          <a:p>
            <a:endParaRPr lang="en-US" sz="2800" dirty="0">
              <a:solidFill>
                <a:srgbClr val="FF0000"/>
              </a:solidFill>
            </a:endParaRPr>
          </a:p>
          <a:p>
            <a:r>
              <a:rPr lang="en-US" sz="2800" dirty="0">
                <a:solidFill>
                  <a:srgbClr val="FF0000"/>
                </a:solidFill>
              </a:rPr>
              <a:t>The Big Three</a:t>
            </a:r>
          </a:p>
          <a:p>
            <a:endParaRPr lang="en-US" dirty="0"/>
          </a:p>
          <a:p>
            <a:pPr>
              <a:buFont typeface="Arial" charset="0"/>
              <a:buChar char="•"/>
            </a:pPr>
            <a:r>
              <a:rPr lang="en-US" dirty="0"/>
              <a:t> Google Search Appliance – discontinued in 2019</a:t>
            </a:r>
          </a:p>
          <a:p>
            <a:pPr>
              <a:buFont typeface="Arial" charset="0"/>
              <a:buChar char="•"/>
            </a:pPr>
            <a:endParaRPr lang="en-US" dirty="0"/>
          </a:p>
          <a:p>
            <a:pPr>
              <a:buFont typeface="Arial" charset="0"/>
              <a:buChar char="•"/>
            </a:pPr>
            <a:r>
              <a:rPr lang="en-US" dirty="0"/>
              <a:t> Microsoft </a:t>
            </a:r>
            <a:r>
              <a:rPr lang="en-US" dirty="0" err="1"/>
              <a:t>Sharepoint</a:t>
            </a:r>
            <a:endParaRPr lang="en-US" dirty="0"/>
          </a:p>
          <a:p>
            <a:pPr>
              <a:buFont typeface="Arial" charset="0"/>
              <a:buChar char="•"/>
            </a:pPr>
            <a:endParaRPr lang="en-US" dirty="0"/>
          </a:p>
          <a:p>
            <a:pPr>
              <a:buFont typeface="Arial" charset="0"/>
              <a:buChar char="•"/>
            </a:pPr>
            <a:r>
              <a:rPr lang="en-US" dirty="0"/>
              <a:t> </a:t>
            </a:r>
            <a:r>
              <a:rPr lang="en-US" dirty="0" err="1"/>
              <a:t>Solr</a:t>
            </a:r>
            <a:r>
              <a:rPr lang="en-US" dirty="0"/>
              <a:t>-Elastic Lucene – open source – embedded</a:t>
            </a:r>
          </a:p>
          <a:p>
            <a:pPr>
              <a:buFont typeface="Arial" charset="0"/>
              <a:buChar char="•"/>
            </a:pPr>
            <a:endParaRPr lang="en-US" dirty="0"/>
          </a:p>
          <a:p>
            <a:r>
              <a:rPr lang="en-US" dirty="0"/>
              <a:t>Next – enterprise search in the cloud</a:t>
            </a:r>
          </a:p>
          <a:p>
            <a:pPr marL="800100" lvl="1" indent="-342900">
              <a:buFont typeface="Arial" charset="0"/>
              <a:buChar char="•"/>
            </a:pPr>
            <a:r>
              <a:rPr lang="en-US" dirty="0"/>
              <a:t>Google</a:t>
            </a:r>
          </a:p>
          <a:p>
            <a:pPr marL="800100" lvl="1" indent="-342900">
              <a:buFont typeface="Arial" charset="0"/>
              <a:buChar char="•"/>
            </a:pPr>
            <a:r>
              <a:rPr lang="en-US" dirty="0"/>
              <a:t>Amazon</a:t>
            </a:r>
          </a:p>
          <a:p>
            <a:pPr marL="800100" lvl="1" indent="-342900">
              <a:buFont typeface="Arial" charset="0"/>
              <a:buChar char="•"/>
            </a:pPr>
            <a:r>
              <a:rPr lang="en-US" dirty="0"/>
              <a:t>others</a:t>
            </a:r>
          </a:p>
          <a:p>
            <a:pPr>
              <a:buFont typeface="Arial" charset="0"/>
              <a:buChar char="•"/>
            </a:pPr>
            <a:endParaRPr lang="en-US" dirty="0"/>
          </a:p>
        </p:txBody>
      </p:sp>
    </p:spTree>
    <p:extLst>
      <p:ext uri="{BB962C8B-B14F-4D97-AF65-F5344CB8AC3E}">
        <p14:creationId xmlns:p14="http://schemas.microsoft.com/office/powerpoint/2010/main" val="11276540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09599" y="59871"/>
            <a:ext cx="7772400" cy="854529"/>
          </a:xfrm>
        </p:spPr>
        <p:txBody>
          <a:bodyPr/>
          <a:lstStyle/>
          <a:p>
            <a:r>
              <a:rPr lang="en-US" sz="2800" dirty="0"/>
              <a:t>Enterprise Commercial Search Market Place – 2018</a:t>
            </a:r>
            <a:endParaRPr lang="en-US" sz="3600" dirty="0"/>
          </a:p>
        </p:txBody>
      </p:sp>
      <p:sp>
        <p:nvSpPr>
          <p:cNvPr id="39939" name="TextBox 3"/>
          <p:cNvSpPr txBox="1">
            <a:spLocks noChangeArrowheads="1"/>
          </p:cNvSpPr>
          <p:nvPr/>
        </p:nvSpPr>
        <p:spPr bwMode="auto">
          <a:xfrm>
            <a:off x="1296526" y="762000"/>
            <a:ext cx="6398546" cy="6555641"/>
          </a:xfrm>
          <a:prstGeom prst="rect">
            <a:avLst/>
          </a:prstGeom>
          <a:noFill/>
          <a:ln w="9525">
            <a:noFill/>
            <a:miter lim="800000"/>
            <a:headEnd/>
            <a:tailEnd/>
          </a:ln>
        </p:spPr>
        <p:txBody>
          <a:bodyPr wrap="none">
            <a:prstTxWarp prst="textNoShape">
              <a:avLst/>
            </a:prstTxWarp>
            <a:spAutoFit/>
          </a:bodyPr>
          <a:lstStyle/>
          <a:p>
            <a:r>
              <a:rPr lang="en-US" sz="2800" dirty="0">
                <a:solidFill>
                  <a:srgbClr val="FF0000"/>
                </a:solidFill>
                <a:hlinkClick r:id="rId3"/>
              </a:rPr>
              <a:t>Lots of enterprise platforms</a:t>
            </a:r>
            <a:endParaRPr lang="en-US" sz="2800" dirty="0">
              <a:solidFill>
                <a:srgbClr val="FF0000"/>
              </a:solidFill>
            </a:endParaRPr>
          </a:p>
          <a:p>
            <a:endParaRPr lang="en-US" sz="2800" dirty="0">
              <a:solidFill>
                <a:srgbClr val="FF0000"/>
              </a:solidFill>
            </a:endParaRPr>
          </a:p>
          <a:p>
            <a:r>
              <a:rPr lang="en-US" sz="2800" dirty="0">
                <a:solidFill>
                  <a:srgbClr val="FF0000"/>
                </a:solidFill>
              </a:rPr>
              <a:t>The Big Three</a:t>
            </a:r>
          </a:p>
          <a:p>
            <a:endParaRPr lang="en-US" dirty="0"/>
          </a:p>
          <a:p>
            <a:pPr>
              <a:buFont typeface="Arial" charset="0"/>
              <a:buChar char="•"/>
            </a:pPr>
            <a:r>
              <a:rPr lang="en-US" dirty="0"/>
              <a:t> Google Search Appliance – discontinued in 2019</a:t>
            </a:r>
          </a:p>
          <a:p>
            <a:pPr>
              <a:buFont typeface="Arial" charset="0"/>
              <a:buChar char="•"/>
            </a:pPr>
            <a:endParaRPr lang="en-US" dirty="0"/>
          </a:p>
          <a:p>
            <a:pPr>
              <a:buFont typeface="Arial" charset="0"/>
              <a:buChar char="•"/>
            </a:pPr>
            <a:r>
              <a:rPr lang="en-US" dirty="0"/>
              <a:t> Microsoft </a:t>
            </a:r>
            <a:r>
              <a:rPr lang="en-US" dirty="0" err="1"/>
              <a:t>Sharepoint</a:t>
            </a:r>
            <a:endParaRPr lang="en-US" dirty="0"/>
          </a:p>
          <a:p>
            <a:pPr>
              <a:buFont typeface="Arial" charset="0"/>
              <a:buChar char="•"/>
            </a:pPr>
            <a:endParaRPr lang="en-US" dirty="0"/>
          </a:p>
          <a:p>
            <a:pPr>
              <a:buFont typeface="Arial" charset="0"/>
              <a:buChar char="•"/>
            </a:pPr>
            <a:r>
              <a:rPr lang="en-US" dirty="0"/>
              <a:t> </a:t>
            </a:r>
            <a:r>
              <a:rPr lang="en-US" dirty="0" err="1"/>
              <a:t>Solr</a:t>
            </a:r>
            <a:r>
              <a:rPr lang="en-US" dirty="0"/>
              <a:t>-Elastic Lucene – open source – embedded</a:t>
            </a:r>
          </a:p>
          <a:p>
            <a:pPr>
              <a:buFont typeface="Arial" charset="0"/>
              <a:buChar char="•"/>
            </a:pPr>
            <a:endParaRPr lang="en-US" dirty="0"/>
          </a:p>
          <a:p>
            <a:pPr>
              <a:buFont typeface="Arial" charset="0"/>
              <a:buChar char="•"/>
            </a:pPr>
            <a:r>
              <a:rPr lang="en-US" dirty="0"/>
              <a:t> IBM Watson (?)</a:t>
            </a:r>
          </a:p>
          <a:p>
            <a:pPr>
              <a:buFont typeface="Arial" charset="0"/>
              <a:buChar char="•"/>
            </a:pPr>
            <a:endParaRPr lang="en-US" dirty="0"/>
          </a:p>
          <a:p>
            <a:r>
              <a:rPr lang="en-US" dirty="0"/>
              <a:t>Next – enterprise search in the cloud</a:t>
            </a:r>
          </a:p>
          <a:p>
            <a:pPr marL="800100" lvl="1" indent="-342900">
              <a:buFont typeface="Arial" charset="0"/>
              <a:buChar char="•"/>
            </a:pPr>
            <a:r>
              <a:rPr lang="en-US" dirty="0"/>
              <a:t>Google</a:t>
            </a:r>
          </a:p>
          <a:p>
            <a:pPr marL="800100" lvl="1" indent="-342900">
              <a:buFont typeface="Arial" charset="0"/>
              <a:buChar char="•"/>
            </a:pPr>
            <a:r>
              <a:rPr lang="en-US" dirty="0"/>
              <a:t>Amazon</a:t>
            </a:r>
          </a:p>
          <a:p>
            <a:pPr marL="800100" lvl="1" indent="-342900">
              <a:buFont typeface="Arial" charset="0"/>
              <a:buChar char="•"/>
            </a:pPr>
            <a:r>
              <a:rPr lang="en-US" dirty="0"/>
              <a:t>others</a:t>
            </a:r>
          </a:p>
          <a:p>
            <a:pPr>
              <a:buFont typeface="Arial" charset="0"/>
              <a:buChar char="•"/>
            </a:pPr>
            <a:endParaRPr lang="en-US" dirty="0"/>
          </a:p>
        </p:txBody>
      </p:sp>
    </p:spTree>
    <p:extLst>
      <p:ext uri="{BB962C8B-B14F-4D97-AF65-F5344CB8AC3E}">
        <p14:creationId xmlns:p14="http://schemas.microsoft.com/office/powerpoint/2010/main" val="30830870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09599" y="59871"/>
            <a:ext cx="7772400" cy="854529"/>
          </a:xfrm>
        </p:spPr>
        <p:txBody>
          <a:bodyPr/>
          <a:lstStyle/>
          <a:p>
            <a:r>
              <a:rPr lang="en-US" sz="2800" dirty="0"/>
              <a:t>Enterprise Commercial Search Market Place – 2020</a:t>
            </a:r>
            <a:endParaRPr lang="en-US" sz="3600" dirty="0"/>
          </a:p>
        </p:txBody>
      </p:sp>
      <p:sp>
        <p:nvSpPr>
          <p:cNvPr id="39939" name="TextBox 3"/>
          <p:cNvSpPr txBox="1">
            <a:spLocks noChangeArrowheads="1"/>
          </p:cNvSpPr>
          <p:nvPr/>
        </p:nvSpPr>
        <p:spPr bwMode="auto">
          <a:xfrm>
            <a:off x="1296526" y="762000"/>
            <a:ext cx="7250703" cy="6555641"/>
          </a:xfrm>
          <a:prstGeom prst="rect">
            <a:avLst/>
          </a:prstGeom>
          <a:noFill/>
          <a:ln w="9525">
            <a:noFill/>
            <a:miter lim="800000"/>
            <a:headEnd/>
            <a:tailEnd/>
          </a:ln>
        </p:spPr>
        <p:txBody>
          <a:bodyPr wrap="none">
            <a:prstTxWarp prst="textNoShape">
              <a:avLst/>
            </a:prstTxWarp>
            <a:spAutoFit/>
          </a:bodyPr>
          <a:lstStyle/>
          <a:p>
            <a:r>
              <a:rPr lang="en-US" sz="2800" dirty="0">
                <a:solidFill>
                  <a:srgbClr val="FF0000"/>
                </a:solidFill>
                <a:hlinkClick r:id="rId3"/>
              </a:rPr>
              <a:t>Lots of enterprise platforms</a:t>
            </a:r>
            <a:endParaRPr lang="en-US" sz="2800" dirty="0">
              <a:solidFill>
                <a:srgbClr val="FF0000"/>
              </a:solidFill>
            </a:endParaRPr>
          </a:p>
          <a:p>
            <a:endParaRPr lang="en-US" sz="2800" dirty="0">
              <a:solidFill>
                <a:srgbClr val="FF0000"/>
              </a:solidFill>
            </a:endParaRPr>
          </a:p>
          <a:p>
            <a:r>
              <a:rPr lang="en-US" sz="2800" dirty="0">
                <a:solidFill>
                  <a:srgbClr val="FF0000"/>
                </a:solidFill>
              </a:rPr>
              <a:t>The Big Three</a:t>
            </a:r>
          </a:p>
          <a:p>
            <a:endParaRPr lang="en-US" dirty="0"/>
          </a:p>
          <a:p>
            <a:pPr>
              <a:buFont typeface="Arial" charset="0"/>
              <a:buChar char="•"/>
            </a:pPr>
            <a:r>
              <a:rPr lang="en-US" dirty="0"/>
              <a:t> Google Search Appliance – discontinued in 2019</a:t>
            </a:r>
          </a:p>
          <a:p>
            <a:pPr>
              <a:buFont typeface="Arial" charset="0"/>
              <a:buChar char="•"/>
            </a:pPr>
            <a:endParaRPr lang="en-US" dirty="0"/>
          </a:p>
          <a:p>
            <a:pPr>
              <a:buFont typeface="Arial" charset="0"/>
              <a:buChar char="•"/>
            </a:pPr>
            <a:r>
              <a:rPr lang="en-US" dirty="0"/>
              <a:t> Microsoft </a:t>
            </a:r>
            <a:r>
              <a:rPr lang="en-US" dirty="0" err="1"/>
              <a:t>Sharepoint</a:t>
            </a:r>
            <a:endParaRPr lang="en-US" dirty="0"/>
          </a:p>
          <a:p>
            <a:pPr>
              <a:buFont typeface="Arial" charset="0"/>
              <a:buChar char="•"/>
            </a:pPr>
            <a:endParaRPr lang="en-US" dirty="0"/>
          </a:p>
          <a:p>
            <a:pPr>
              <a:buFont typeface="Arial" charset="0"/>
              <a:buChar char="•"/>
            </a:pPr>
            <a:r>
              <a:rPr lang="en-US" dirty="0"/>
              <a:t> </a:t>
            </a:r>
            <a:r>
              <a:rPr lang="en-US" dirty="0" err="1"/>
              <a:t>Solr</a:t>
            </a:r>
            <a:r>
              <a:rPr lang="en-US" dirty="0"/>
              <a:t> or Elasticsearch Lucene – open source – embedded</a:t>
            </a:r>
          </a:p>
          <a:p>
            <a:pPr>
              <a:buFont typeface="Arial" charset="0"/>
              <a:buChar char="•"/>
            </a:pPr>
            <a:endParaRPr lang="en-US" dirty="0"/>
          </a:p>
          <a:p>
            <a:pPr>
              <a:buFont typeface="Arial" charset="0"/>
              <a:buChar char="•"/>
            </a:pPr>
            <a:r>
              <a:rPr lang="en-US" dirty="0"/>
              <a:t> IBM Watson (?)</a:t>
            </a:r>
          </a:p>
          <a:p>
            <a:pPr>
              <a:buFont typeface="Arial" charset="0"/>
              <a:buChar char="•"/>
            </a:pPr>
            <a:endParaRPr lang="en-US" dirty="0"/>
          </a:p>
          <a:p>
            <a:r>
              <a:rPr lang="en-US" dirty="0"/>
              <a:t>Next – enterprise search in the cloud</a:t>
            </a:r>
          </a:p>
          <a:p>
            <a:pPr marL="800100" lvl="1" indent="-342900">
              <a:buFont typeface="Arial" charset="0"/>
              <a:buChar char="•"/>
            </a:pPr>
            <a:r>
              <a:rPr lang="en-US" dirty="0"/>
              <a:t>Google</a:t>
            </a:r>
          </a:p>
          <a:p>
            <a:pPr marL="800100" lvl="1" indent="-342900">
              <a:buFont typeface="Arial" charset="0"/>
              <a:buChar char="•"/>
            </a:pPr>
            <a:r>
              <a:rPr lang="en-US" dirty="0"/>
              <a:t>Amazon</a:t>
            </a:r>
          </a:p>
          <a:p>
            <a:pPr marL="800100" lvl="1" indent="-342900">
              <a:buFont typeface="Arial" charset="0"/>
              <a:buChar char="•"/>
            </a:pPr>
            <a:r>
              <a:rPr lang="en-US" dirty="0"/>
              <a:t>others</a:t>
            </a:r>
          </a:p>
          <a:p>
            <a:pPr>
              <a:buFont typeface="Arial" charset="0"/>
              <a:buChar char="•"/>
            </a:pPr>
            <a:endParaRPr lang="en-US" dirty="0"/>
          </a:p>
        </p:txBody>
      </p:sp>
    </p:spTree>
    <p:extLst>
      <p:ext uri="{BB962C8B-B14F-4D97-AF65-F5344CB8AC3E}">
        <p14:creationId xmlns:p14="http://schemas.microsoft.com/office/powerpoint/2010/main" val="431639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09600" y="152400"/>
            <a:ext cx="7772400" cy="1143000"/>
          </a:xfrm>
        </p:spPr>
        <p:txBody>
          <a:bodyPr/>
          <a:lstStyle/>
          <a:p>
            <a:r>
              <a:rPr lang="en-US" sz="3600" dirty="0"/>
              <a:t>Google Enterprise Search Appliance  – Dead?</a:t>
            </a:r>
            <a:endParaRPr lang="en-US" dirty="0"/>
          </a:p>
        </p:txBody>
      </p:sp>
      <p:sp>
        <p:nvSpPr>
          <p:cNvPr id="39939" name="TextBox 3"/>
          <p:cNvSpPr txBox="1">
            <a:spLocks noChangeArrowheads="1"/>
          </p:cNvSpPr>
          <p:nvPr/>
        </p:nvSpPr>
        <p:spPr bwMode="auto">
          <a:xfrm>
            <a:off x="838200" y="1828800"/>
            <a:ext cx="5867400" cy="3539430"/>
          </a:xfrm>
          <a:prstGeom prst="rect">
            <a:avLst/>
          </a:prstGeom>
          <a:noFill/>
          <a:ln w="9525">
            <a:noFill/>
            <a:miter lim="800000"/>
            <a:headEnd/>
            <a:tailEnd/>
          </a:ln>
        </p:spPr>
        <p:txBody>
          <a:bodyPr wrap="square">
            <a:prstTxWarp prst="textNoShape">
              <a:avLst/>
            </a:prstTxWarp>
            <a:spAutoFit/>
          </a:bodyPr>
          <a:lstStyle/>
          <a:p>
            <a:pPr marL="342900" indent="-342900">
              <a:buFont typeface="Arial" charset="0"/>
              <a:buChar char="•"/>
            </a:pPr>
            <a:r>
              <a:rPr lang="en-US" sz="2800" dirty="0"/>
              <a:t>Issues</a:t>
            </a:r>
          </a:p>
          <a:p>
            <a:pPr marL="342900" indent="-342900">
              <a:buFont typeface="Arial" charset="0"/>
              <a:buChar char="•"/>
            </a:pPr>
            <a:r>
              <a:rPr lang="en-US" sz="2800" dirty="0"/>
              <a:t>Web search is not enterprise search</a:t>
            </a:r>
          </a:p>
          <a:p>
            <a:pPr marL="342900" indent="-342900">
              <a:buFont typeface="Arial" charset="0"/>
              <a:buChar char="•"/>
            </a:pPr>
            <a:r>
              <a:rPr lang="en-US" sz="2800" dirty="0"/>
              <a:t>Enterprise search is hard</a:t>
            </a:r>
          </a:p>
          <a:p>
            <a:pPr marL="800100" lvl="1" indent="-342900">
              <a:buFont typeface="Arial" charset="0"/>
              <a:buChar char="•"/>
            </a:pPr>
            <a:r>
              <a:rPr lang="en-US" sz="2800" dirty="0"/>
              <a:t>No links</a:t>
            </a:r>
          </a:p>
          <a:p>
            <a:pPr marL="342900" indent="-342900">
              <a:buFont typeface="Arial" charset="0"/>
              <a:buChar char="•"/>
            </a:pPr>
            <a:r>
              <a:rPr lang="en-US" sz="2800" dirty="0"/>
              <a:t>Customized search is necessary</a:t>
            </a:r>
          </a:p>
          <a:p>
            <a:pPr marL="342900" indent="-342900">
              <a:buFont typeface="Arial" charset="0"/>
              <a:buChar char="•"/>
            </a:pPr>
            <a:r>
              <a:rPr lang="en-US" sz="2800" dirty="0"/>
              <a:t>Application specific</a:t>
            </a:r>
            <a:endParaRPr lang="en-US" dirty="0"/>
          </a:p>
          <a:p>
            <a:pPr marL="342900" indent="-342900">
              <a:buFont typeface="Arial" charset="0"/>
              <a:buChar char="•"/>
            </a:pPr>
            <a:endParaRPr lang="en-US" sz="2800" dirty="0"/>
          </a:p>
          <a:p>
            <a:pPr marL="342900" indent="-342900">
              <a:buFont typeface="Arial" charset="0"/>
              <a:buChar char="•"/>
            </a:pPr>
            <a:r>
              <a:rPr lang="en-US" sz="2800" dirty="0"/>
              <a:t>Solution – move to the cloud</a:t>
            </a:r>
          </a:p>
        </p:txBody>
      </p:sp>
    </p:spTree>
    <p:extLst>
      <p:ext uri="{BB962C8B-B14F-4D97-AF65-F5344CB8AC3E}">
        <p14:creationId xmlns:p14="http://schemas.microsoft.com/office/powerpoint/2010/main" val="9581143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A794C-B659-7942-A925-A50F10A06297}"/>
              </a:ext>
            </a:extLst>
          </p:cNvPr>
          <p:cNvSpPr>
            <a:spLocks noGrp="1"/>
          </p:cNvSpPr>
          <p:nvPr>
            <p:ph type="title"/>
          </p:nvPr>
        </p:nvSpPr>
        <p:spPr>
          <a:xfrm>
            <a:off x="433810" y="228600"/>
            <a:ext cx="7772400" cy="1143000"/>
          </a:xfrm>
        </p:spPr>
        <p:txBody>
          <a:bodyPr/>
          <a:lstStyle/>
          <a:p>
            <a:r>
              <a:rPr lang="en-US" dirty="0">
                <a:hlinkClick r:id="rId2"/>
              </a:rPr>
              <a:t>Best Enterprise Tools 2021</a:t>
            </a:r>
            <a:endParaRPr lang="en-US" dirty="0"/>
          </a:p>
        </p:txBody>
      </p:sp>
      <p:pic>
        <p:nvPicPr>
          <p:cNvPr id="5" name="Content Placeholder 4">
            <a:extLst>
              <a:ext uri="{FF2B5EF4-FFF2-40B4-BE49-F238E27FC236}">
                <a16:creationId xmlns:a16="http://schemas.microsoft.com/office/drawing/2014/main" id="{BE796965-ADF0-0A47-9842-5E8B3C3A669C}"/>
              </a:ext>
            </a:extLst>
          </p:cNvPr>
          <p:cNvPicPr>
            <a:picLocks noGrp="1" noChangeAspect="1"/>
          </p:cNvPicPr>
          <p:nvPr>
            <p:ph idx="1"/>
          </p:nvPr>
        </p:nvPicPr>
        <p:blipFill>
          <a:blip r:embed="rId3"/>
          <a:stretch>
            <a:fillRect/>
          </a:stretch>
        </p:blipFill>
        <p:spPr>
          <a:xfrm>
            <a:off x="1295400" y="1607226"/>
            <a:ext cx="6562668" cy="4869774"/>
          </a:xfrm>
        </p:spPr>
      </p:pic>
    </p:spTree>
    <p:extLst>
      <p:ext uri="{BB962C8B-B14F-4D97-AF65-F5344CB8AC3E}">
        <p14:creationId xmlns:p14="http://schemas.microsoft.com/office/powerpoint/2010/main" val="3814612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152400"/>
            <a:ext cx="7772400" cy="1143000"/>
          </a:xfrm>
        </p:spPr>
        <p:txBody>
          <a:bodyPr/>
          <a:lstStyle/>
          <a:p>
            <a:r>
              <a:rPr lang="en-US" sz="3600"/>
              <a:t>Open Source Search/Indexing Tools</a:t>
            </a:r>
            <a:endParaRPr lang="en-US"/>
          </a:p>
        </p:txBody>
      </p:sp>
      <p:sp>
        <p:nvSpPr>
          <p:cNvPr id="41988" name="Text Box 5"/>
          <p:cNvSpPr txBox="1">
            <a:spLocks noChangeArrowheads="1"/>
          </p:cNvSpPr>
          <p:nvPr/>
        </p:nvSpPr>
        <p:spPr bwMode="auto">
          <a:xfrm>
            <a:off x="4953000" y="5791200"/>
            <a:ext cx="2826928" cy="461665"/>
          </a:xfrm>
          <a:prstGeom prst="rect">
            <a:avLst/>
          </a:prstGeom>
          <a:noFill/>
          <a:ln w="9525">
            <a:noFill/>
            <a:miter lim="800000"/>
            <a:headEnd/>
            <a:tailEnd/>
          </a:ln>
        </p:spPr>
        <p:txBody>
          <a:bodyPr wrap="none">
            <a:prstTxWarp prst="textNoShape">
              <a:avLst/>
            </a:prstTxWarp>
            <a:spAutoFit/>
          </a:bodyPr>
          <a:lstStyle/>
          <a:p>
            <a:r>
              <a:rPr lang="en-US" dirty="0">
                <a:hlinkClick r:id="rId3"/>
              </a:rPr>
              <a:t>Wikipedai-open-tools</a:t>
            </a:r>
            <a:endParaRPr lang="en-US" sz="32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1295400"/>
            <a:ext cx="5626100" cy="43434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152400"/>
            <a:ext cx="7772400" cy="1143000"/>
          </a:xfrm>
        </p:spPr>
        <p:txBody>
          <a:bodyPr/>
          <a:lstStyle/>
          <a:p>
            <a:r>
              <a:rPr lang="en-US" sz="3600"/>
              <a:t>Open Source Search/Indexing Tools</a:t>
            </a:r>
            <a:endParaRPr lang="en-US"/>
          </a:p>
        </p:txBody>
      </p:sp>
      <p:pic>
        <p:nvPicPr>
          <p:cNvPr id="41987" name="Picture 4" descr="Picture 1"/>
          <p:cNvPicPr>
            <a:picLocks noChangeAspect="1" noChangeArrowheads="1"/>
          </p:cNvPicPr>
          <p:nvPr/>
        </p:nvPicPr>
        <p:blipFill>
          <a:blip r:embed="rId3"/>
          <a:srcRect/>
          <a:stretch>
            <a:fillRect/>
          </a:stretch>
        </p:blipFill>
        <p:spPr bwMode="auto">
          <a:xfrm>
            <a:off x="533400" y="1143000"/>
            <a:ext cx="5791200" cy="4681538"/>
          </a:xfrm>
          <a:prstGeom prst="rect">
            <a:avLst/>
          </a:prstGeom>
          <a:noFill/>
          <a:ln w="9525">
            <a:noFill/>
            <a:miter lim="800000"/>
            <a:headEnd/>
            <a:tailEnd/>
          </a:ln>
        </p:spPr>
      </p:pic>
      <p:sp>
        <p:nvSpPr>
          <p:cNvPr id="41988" name="Text Box 5"/>
          <p:cNvSpPr txBox="1">
            <a:spLocks noChangeArrowheads="1"/>
          </p:cNvSpPr>
          <p:nvPr/>
        </p:nvSpPr>
        <p:spPr bwMode="auto">
          <a:xfrm>
            <a:off x="6629400" y="1828800"/>
            <a:ext cx="1606550" cy="457200"/>
          </a:xfrm>
          <a:prstGeom prst="rect">
            <a:avLst/>
          </a:prstGeom>
          <a:noFill/>
          <a:ln w="9525">
            <a:noFill/>
            <a:miter lim="800000"/>
            <a:headEnd/>
            <a:tailEnd/>
          </a:ln>
        </p:spPr>
        <p:txBody>
          <a:bodyPr wrap="none">
            <a:prstTxWarp prst="textNoShape">
              <a:avLst/>
            </a:prstTxWarp>
            <a:spAutoFit/>
          </a:bodyPr>
          <a:lstStyle/>
          <a:p>
            <a:r>
              <a:rPr lang="en-US" dirty="0">
                <a:hlinkClick r:id="rId4"/>
              </a:rPr>
              <a:t>Searchtools</a:t>
            </a:r>
            <a:endParaRPr lang="en-US" sz="3200" dirty="0"/>
          </a:p>
        </p:txBody>
      </p:sp>
    </p:spTree>
    <p:extLst>
      <p:ext uri="{BB962C8B-B14F-4D97-AF65-F5344CB8AC3E}">
        <p14:creationId xmlns:p14="http://schemas.microsoft.com/office/powerpoint/2010/main" val="13701993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152400"/>
            <a:ext cx="7772400" cy="1028700"/>
          </a:xfrm>
        </p:spPr>
        <p:txBody>
          <a:bodyPr/>
          <a:lstStyle/>
          <a:p>
            <a:r>
              <a:rPr lang="en-US"/>
              <a:t>Specialty Search - Examples</a:t>
            </a:r>
          </a:p>
        </p:txBody>
      </p:sp>
      <p:sp>
        <p:nvSpPr>
          <p:cNvPr id="44035" name="Rectangle 3"/>
          <p:cNvSpPr>
            <a:spLocks noGrp="1" noChangeArrowheads="1"/>
          </p:cNvSpPr>
          <p:nvPr>
            <p:ph type="body" idx="1"/>
          </p:nvPr>
        </p:nvSpPr>
        <p:spPr>
          <a:xfrm>
            <a:off x="838200" y="1219200"/>
            <a:ext cx="7924800" cy="5029200"/>
          </a:xfrm>
        </p:spPr>
        <p:txBody>
          <a:bodyPr/>
          <a:lstStyle/>
          <a:p>
            <a:pPr lvl="1">
              <a:lnSpc>
                <a:spcPct val="90000"/>
              </a:lnSpc>
            </a:pPr>
            <a:r>
              <a:rPr lang="en-US" sz="2000"/>
              <a:t>Science and Medicine:</a:t>
            </a:r>
          </a:p>
          <a:p>
            <a:pPr lvl="2">
              <a:lnSpc>
                <a:spcPct val="90000"/>
              </a:lnSpc>
            </a:pPr>
            <a:r>
              <a:rPr lang="en-US" sz="1800"/>
              <a:t>Medhunt (</a:t>
            </a:r>
            <a:r>
              <a:rPr lang="en-US" sz="1800">
                <a:hlinkClick r:id="rId3"/>
              </a:rPr>
              <a:t>www.hon.ch/MedHunt</a:t>
            </a:r>
            <a:r>
              <a:rPr lang="en-US" sz="1800"/>
              <a:t>)</a:t>
            </a:r>
          </a:p>
          <a:p>
            <a:pPr lvl="2">
              <a:lnSpc>
                <a:spcPct val="90000"/>
              </a:lnSpc>
            </a:pPr>
            <a:r>
              <a:rPr lang="en-US" sz="1800"/>
              <a:t>Code search (</a:t>
            </a:r>
            <a:r>
              <a:rPr lang="en-US" sz="1800">
                <a:hlinkClick r:id="rId4"/>
              </a:rPr>
              <a:t>www.koders.com</a:t>
            </a:r>
            <a:r>
              <a:rPr lang="en-US" sz="1800"/>
              <a:t>)</a:t>
            </a:r>
          </a:p>
          <a:p>
            <a:pPr lvl="2">
              <a:lnSpc>
                <a:spcPct val="90000"/>
              </a:lnSpc>
            </a:pPr>
            <a:r>
              <a:rPr lang="en-US" sz="1800"/>
              <a:t>CiteSeerX (</a:t>
            </a:r>
            <a:r>
              <a:rPr lang="en-US" sz="1800">
                <a:hlinkClick r:id="rId5"/>
              </a:rPr>
              <a:t>citeseerx.ist.psu.edu</a:t>
            </a:r>
            <a:r>
              <a:rPr lang="en-US" sz="1800"/>
              <a:t>)</a:t>
            </a:r>
          </a:p>
          <a:p>
            <a:pPr lvl="2">
              <a:lnSpc>
                <a:spcPct val="90000"/>
              </a:lnSpc>
            </a:pPr>
            <a:r>
              <a:rPr lang="en-US" sz="1800"/>
              <a:t>Chemfinder (</a:t>
            </a:r>
            <a:r>
              <a:rPr lang="en-US" sz="1800">
                <a:hlinkClick r:id="rId6"/>
              </a:rPr>
              <a:t>www.chemfinder.com</a:t>
            </a:r>
            <a:r>
              <a:rPr lang="en-US" sz="1800"/>
              <a:t>)</a:t>
            </a:r>
          </a:p>
          <a:p>
            <a:pPr lvl="1">
              <a:lnSpc>
                <a:spcPct val="90000"/>
              </a:lnSpc>
            </a:pPr>
            <a:r>
              <a:rPr lang="en-US" sz="2000"/>
              <a:t>Blob search</a:t>
            </a:r>
          </a:p>
          <a:p>
            <a:pPr lvl="2">
              <a:lnSpc>
                <a:spcPct val="90000"/>
              </a:lnSpc>
            </a:pPr>
            <a:r>
              <a:rPr lang="en-US" sz="1800">
                <a:hlinkClick r:id="rId7"/>
              </a:rPr>
              <a:t>www.technorati.com</a:t>
            </a:r>
            <a:endParaRPr lang="en-US" sz="1800"/>
          </a:p>
          <a:p>
            <a:pPr lvl="1">
              <a:lnSpc>
                <a:spcPct val="90000"/>
              </a:lnSpc>
            </a:pPr>
            <a:r>
              <a:rPr lang="en-US" sz="2000"/>
              <a:t>Enterprise</a:t>
            </a:r>
          </a:p>
          <a:p>
            <a:pPr lvl="2">
              <a:lnSpc>
                <a:spcPct val="90000"/>
              </a:lnSpc>
            </a:pPr>
            <a:r>
              <a:rPr lang="en-US" sz="1800">
                <a:hlinkClick r:id="rId8"/>
              </a:rPr>
              <a:t>www.psu.edu</a:t>
            </a:r>
            <a:endParaRPr lang="en-US" sz="1800"/>
          </a:p>
          <a:p>
            <a:pPr lvl="1">
              <a:lnSpc>
                <a:spcPct val="90000"/>
              </a:lnSpc>
            </a:pPr>
            <a:r>
              <a:rPr lang="en-US" sz="2000"/>
              <a:t>News</a:t>
            </a:r>
          </a:p>
          <a:p>
            <a:pPr lvl="2">
              <a:lnSpc>
                <a:spcPct val="90000"/>
              </a:lnSpc>
            </a:pPr>
            <a:r>
              <a:rPr lang="en-US" sz="1800"/>
              <a:t>news.google.com/news</a:t>
            </a:r>
          </a:p>
          <a:p>
            <a:pPr lvl="1">
              <a:lnSpc>
                <a:spcPct val="90000"/>
              </a:lnSpc>
            </a:pPr>
            <a:r>
              <a:rPr lang="en-US" sz="2000"/>
              <a:t>Multimedia</a:t>
            </a:r>
          </a:p>
          <a:p>
            <a:pPr lvl="2">
              <a:lnSpc>
                <a:spcPct val="90000"/>
              </a:lnSpc>
            </a:pPr>
            <a:r>
              <a:rPr lang="en-US" sz="1800"/>
              <a:t>Images - </a:t>
            </a:r>
            <a:r>
              <a:rPr lang="en-US" sz="1800">
                <a:hlinkClick r:id="rId9"/>
              </a:rPr>
              <a:t>ditto.com</a:t>
            </a:r>
            <a:endParaRPr lang="en-US" sz="1800"/>
          </a:p>
          <a:p>
            <a:pPr lvl="2">
              <a:lnSpc>
                <a:spcPct val="90000"/>
              </a:lnSpc>
            </a:pPr>
            <a:r>
              <a:rPr lang="en-US" sz="1800"/>
              <a:t>Airline images - </a:t>
            </a:r>
            <a:r>
              <a:rPr lang="en-US" sz="1800">
                <a:hlinkClick r:id="rId10"/>
              </a:rPr>
              <a:t>www.airliners.net</a:t>
            </a:r>
            <a:endParaRPr lang="en-US" sz="1800"/>
          </a:p>
          <a:p>
            <a:pPr lvl="2">
              <a:lnSpc>
                <a:spcPct val="90000"/>
              </a:lnSpc>
            </a:pPr>
            <a:r>
              <a:rPr lang="en-US" sz="1800"/>
              <a:t>Movies - </a:t>
            </a:r>
            <a:r>
              <a:rPr lang="en-US" sz="1800">
                <a:hlinkClick r:id="rId11"/>
              </a:rPr>
              <a:t>www.imbd.com</a:t>
            </a:r>
            <a:endParaRPr lang="en-US" sz="1800"/>
          </a:p>
          <a:p>
            <a:pPr lvl="1">
              <a:lnSpc>
                <a:spcPct val="90000"/>
              </a:lnSpc>
            </a:pPr>
            <a:r>
              <a:rPr lang="en-US" sz="2000"/>
              <a:t>Countries</a:t>
            </a:r>
          </a:p>
          <a:p>
            <a:pPr lvl="2">
              <a:lnSpc>
                <a:spcPct val="90000"/>
              </a:lnSpc>
            </a:pPr>
            <a:r>
              <a:rPr lang="en-US" sz="1800"/>
              <a:t>China: </a:t>
            </a:r>
            <a:r>
              <a:rPr lang="en-US" sz="1800">
                <a:hlinkClick r:id="rId12"/>
              </a:rPr>
              <a:t>www.baidu.com</a:t>
            </a:r>
            <a:endParaRPr lang="en-US" sz="2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09600" y="152400"/>
            <a:ext cx="7772400" cy="1143000"/>
          </a:xfrm>
        </p:spPr>
        <p:txBody>
          <a:bodyPr/>
          <a:lstStyle/>
          <a:p>
            <a:r>
              <a:rPr lang="en-US"/>
              <a:t>Why Specialty Search Engines</a:t>
            </a:r>
          </a:p>
        </p:txBody>
      </p:sp>
      <p:sp>
        <p:nvSpPr>
          <p:cNvPr id="21507" name="Rectangle 3"/>
          <p:cNvSpPr>
            <a:spLocks noGrp="1" noChangeArrowheads="1"/>
          </p:cNvSpPr>
          <p:nvPr>
            <p:ph type="body" idx="1"/>
          </p:nvPr>
        </p:nvSpPr>
        <p:spPr>
          <a:xfrm>
            <a:off x="685800" y="1219200"/>
            <a:ext cx="7772400" cy="4114800"/>
          </a:xfrm>
        </p:spPr>
        <p:txBody>
          <a:bodyPr/>
          <a:lstStyle/>
          <a:p>
            <a:pPr>
              <a:lnSpc>
                <a:spcPct val="90000"/>
              </a:lnSpc>
              <a:buFontTx/>
              <a:buNone/>
            </a:pPr>
            <a:r>
              <a:rPr lang="en-US" sz="2800">
                <a:solidFill>
                  <a:srgbClr val="FF0000"/>
                </a:solidFill>
              </a:rPr>
              <a:t>Focused collection </a:t>
            </a:r>
          </a:p>
          <a:p>
            <a:pPr>
              <a:lnSpc>
                <a:spcPct val="90000"/>
              </a:lnSpc>
            </a:pPr>
            <a:r>
              <a:rPr lang="en-US" sz="2800"/>
              <a:t>Improved relevance</a:t>
            </a:r>
          </a:p>
          <a:p>
            <a:pPr>
              <a:lnSpc>
                <a:spcPct val="90000"/>
              </a:lnSpc>
            </a:pPr>
            <a:r>
              <a:rPr lang="en-US" sz="2800"/>
              <a:t>Faster search</a:t>
            </a:r>
          </a:p>
          <a:p>
            <a:pPr>
              <a:lnSpc>
                <a:spcPct val="90000"/>
              </a:lnSpc>
            </a:pPr>
            <a:r>
              <a:rPr lang="en-US" sz="2800"/>
              <a:t>Specialized features</a:t>
            </a:r>
          </a:p>
          <a:p>
            <a:pPr>
              <a:lnSpc>
                <a:spcPct val="90000"/>
              </a:lnSpc>
            </a:pPr>
            <a:r>
              <a:rPr lang="en-US" sz="2800"/>
              <a:t>Easter to maintain</a:t>
            </a:r>
          </a:p>
          <a:p>
            <a:pPr>
              <a:lnSpc>
                <a:spcPct val="90000"/>
              </a:lnSpc>
            </a:pPr>
            <a:r>
              <a:rPr lang="en-US" sz="2800"/>
              <a:t>Privacy</a:t>
            </a:r>
          </a:p>
          <a:p>
            <a:pPr>
              <a:lnSpc>
                <a:spcPct val="90000"/>
              </a:lnSpc>
            </a:pPr>
            <a:r>
              <a:rPr lang="en-US" sz="2800"/>
              <a:t>More up to date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t>Specialty Search Location</a:t>
            </a:r>
          </a:p>
        </p:txBody>
      </p:sp>
      <p:sp>
        <p:nvSpPr>
          <p:cNvPr id="46083" name="Rectangle 3"/>
          <p:cNvSpPr>
            <a:spLocks noGrp="1" noChangeArrowheads="1"/>
          </p:cNvSpPr>
          <p:nvPr>
            <p:ph type="body" idx="1"/>
          </p:nvPr>
        </p:nvSpPr>
        <p:spPr/>
        <p:txBody>
          <a:bodyPr/>
          <a:lstStyle/>
          <a:p>
            <a:pPr>
              <a:lnSpc>
                <a:spcPct val="90000"/>
              </a:lnSpc>
            </a:pPr>
            <a:r>
              <a:rPr lang="en-US" sz="2800"/>
              <a:t>How to find specialty search engines?</a:t>
            </a:r>
          </a:p>
          <a:p>
            <a:pPr lvl="1">
              <a:lnSpc>
                <a:spcPct val="90000"/>
              </a:lnSpc>
            </a:pPr>
            <a:r>
              <a:rPr lang="en-US" sz="2400">
                <a:hlinkClick r:id="rId3"/>
              </a:rPr>
              <a:t>searchenginewatch.com/links</a:t>
            </a:r>
            <a:endParaRPr lang="en-US" sz="2400"/>
          </a:p>
          <a:p>
            <a:pPr lvl="1">
              <a:lnSpc>
                <a:spcPct val="90000"/>
              </a:lnSpc>
            </a:pPr>
            <a:r>
              <a:rPr lang="en-US" sz="2400">
                <a:hlinkClick r:id="rId4"/>
              </a:rPr>
              <a:t>Searchengineguide.com</a:t>
            </a:r>
            <a:endParaRPr lang="en-US" sz="2400"/>
          </a:p>
          <a:p>
            <a:pPr>
              <a:lnSpc>
                <a:spcPct val="90000"/>
              </a:lnSpc>
            </a:pPr>
            <a:r>
              <a:rPr lang="en-US" sz="2800"/>
              <a:t>Search engine tools</a:t>
            </a:r>
          </a:p>
          <a:p>
            <a:pPr lvl="1">
              <a:lnSpc>
                <a:spcPct val="90000"/>
              </a:lnSpc>
            </a:pPr>
            <a:r>
              <a:rPr lang="en-US" sz="2400">
                <a:hlinkClick r:id="rId5"/>
              </a:rPr>
              <a:t>www.searchtools.com/</a:t>
            </a:r>
            <a:endParaRPr lang="en-US" sz="2400"/>
          </a:p>
          <a:p>
            <a:pPr>
              <a:lnSpc>
                <a:spcPct val="90000"/>
              </a:lnSpc>
              <a:buFontTx/>
              <a:buNone/>
            </a:pPr>
            <a:endParaRPr lang="en-US" sz="2800"/>
          </a:p>
          <a:p>
            <a:pPr lvl="1">
              <a:lnSpc>
                <a:spcPct val="90000"/>
              </a:lnSpc>
            </a:pPr>
            <a:endParaRPr lang="en-US" sz="24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t>Specialty Search</a:t>
            </a:r>
            <a:br>
              <a:rPr lang="en-US"/>
            </a:br>
            <a:r>
              <a:rPr lang="en-US"/>
              <a:t>software approaches</a:t>
            </a:r>
          </a:p>
        </p:txBody>
      </p:sp>
      <p:sp>
        <p:nvSpPr>
          <p:cNvPr id="48131" name="Rectangle 3"/>
          <p:cNvSpPr>
            <a:spLocks noGrp="1" noChangeArrowheads="1"/>
          </p:cNvSpPr>
          <p:nvPr>
            <p:ph type="body" idx="1"/>
          </p:nvPr>
        </p:nvSpPr>
        <p:spPr/>
        <p:txBody>
          <a:bodyPr/>
          <a:lstStyle/>
          <a:p>
            <a:pPr>
              <a:lnSpc>
                <a:spcPct val="90000"/>
              </a:lnSpc>
            </a:pPr>
            <a:r>
              <a:rPr lang="en-US" sz="2400"/>
              <a:t>Web based</a:t>
            </a:r>
          </a:p>
          <a:p>
            <a:pPr lvl="1">
              <a:lnSpc>
                <a:spcPct val="90000"/>
              </a:lnSpc>
            </a:pPr>
            <a:r>
              <a:rPr lang="en-US" sz="2000"/>
              <a:t>Lucene/nutch</a:t>
            </a:r>
          </a:p>
          <a:p>
            <a:pPr lvl="1">
              <a:lnSpc>
                <a:spcPct val="90000"/>
              </a:lnSpc>
            </a:pPr>
            <a:r>
              <a:rPr lang="en-US" sz="2000"/>
              <a:t>Google Custom Search</a:t>
            </a:r>
          </a:p>
          <a:p>
            <a:pPr lvl="1">
              <a:lnSpc>
                <a:spcPct val="90000"/>
              </a:lnSpc>
            </a:pPr>
            <a:r>
              <a:rPr lang="en-US" sz="2000"/>
              <a:t>Some enterprise search tools</a:t>
            </a:r>
          </a:p>
          <a:p>
            <a:pPr>
              <a:lnSpc>
                <a:spcPct val="90000"/>
              </a:lnSpc>
            </a:pPr>
            <a:endParaRPr lang="en-US" sz="2400"/>
          </a:p>
          <a:p>
            <a:pPr>
              <a:lnSpc>
                <a:spcPct val="90000"/>
              </a:lnSpc>
            </a:pPr>
            <a:r>
              <a:rPr lang="en-US" sz="2400"/>
              <a:t>Enterprise</a:t>
            </a:r>
          </a:p>
          <a:p>
            <a:pPr lvl="1">
              <a:lnSpc>
                <a:spcPct val="90000"/>
              </a:lnSpc>
            </a:pPr>
            <a:r>
              <a:rPr lang="en-US" sz="2000"/>
              <a:t>Fast/Microsoft</a:t>
            </a:r>
          </a:p>
          <a:p>
            <a:pPr lvl="1">
              <a:lnSpc>
                <a:spcPct val="90000"/>
              </a:lnSpc>
            </a:pPr>
            <a:r>
              <a:rPr lang="en-US" sz="2000"/>
              <a:t>Autonomy</a:t>
            </a:r>
          </a:p>
          <a:p>
            <a:pPr lvl="1">
              <a:lnSpc>
                <a:spcPct val="90000"/>
              </a:lnSpc>
            </a:pPr>
            <a:r>
              <a:rPr lang="en-US" sz="2000"/>
              <a:t>Google appliance</a:t>
            </a:r>
          </a:p>
          <a:p>
            <a:pPr lvl="1">
              <a:lnSpc>
                <a:spcPct val="90000"/>
              </a:lnSpc>
            </a:pPr>
            <a:r>
              <a:rPr lang="en-US" sz="2000"/>
              <a:t>Lucene/nutch</a:t>
            </a:r>
          </a:p>
          <a:p>
            <a:pPr lvl="1">
              <a:lnSpc>
                <a:spcPct val="90000"/>
              </a:lnSpc>
            </a:pPr>
            <a:r>
              <a:rPr lang="en-US" sz="2000"/>
              <a:t>Vivisimo</a:t>
            </a:r>
          </a:p>
          <a:p>
            <a:pPr lvl="1">
              <a:lnSpc>
                <a:spcPct val="90000"/>
              </a:lnSpc>
            </a:pPr>
            <a:r>
              <a:rPr lang="en-US" sz="2000"/>
              <a:t>others</a:t>
            </a:r>
          </a:p>
          <a:p>
            <a:pPr lvl="1">
              <a:lnSpc>
                <a:spcPct val="90000"/>
              </a:lnSpc>
              <a:buFontTx/>
              <a:buNone/>
            </a:pPr>
            <a:endParaRPr lang="en-US" sz="2000"/>
          </a:p>
          <a:p>
            <a:pPr>
              <a:lnSpc>
                <a:spcPct val="90000"/>
              </a:lnSpc>
              <a:buFontTx/>
              <a:buNone/>
            </a:pPr>
            <a:endParaRPr lang="en-US" sz="2400"/>
          </a:p>
          <a:p>
            <a:pPr lvl="1">
              <a:lnSpc>
                <a:spcPct val="90000"/>
              </a:lnSpc>
            </a:pPr>
            <a:endParaRPr lang="en-US" sz="20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t>Example of Vertical Search</a:t>
            </a:r>
          </a:p>
        </p:txBody>
      </p:sp>
      <p:sp>
        <p:nvSpPr>
          <p:cNvPr id="50179" name="Rectangle 3"/>
          <p:cNvSpPr>
            <a:spLocks noGrp="1" noChangeArrowheads="1"/>
          </p:cNvSpPr>
          <p:nvPr>
            <p:ph type="body" idx="1"/>
          </p:nvPr>
        </p:nvSpPr>
        <p:spPr>
          <a:xfrm>
            <a:off x="762000" y="1905000"/>
            <a:ext cx="7772400" cy="4114800"/>
          </a:xfrm>
        </p:spPr>
        <p:txBody>
          <a:bodyPr/>
          <a:lstStyle/>
          <a:p>
            <a:pPr>
              <a:lnSpc>
                <a:spcPct val="90000"/>
              </a:lnSpc>
            </a:pPr>
            <a:r>
              <a:rPr lang="en-US" sz="2400" dirty="0">
                <a:hlinkClick r:id="rId3"/>
              </a:rPr>
              <a:t>BotSeer</a:t>
            </a:r>
            <a:endParaRPr lang="en-US" sz="2400" dirty="0"/>
          </a:p>
          <a:p>
            <a:pPr lvl="1">
              <a:lnSpc>
                <a:spcPct val="90000"/>
              </a:lnSpc>
            </a:pPr>
            <a:r>
              <a:rPr lang="en-US" sz="2000" dirty="0"/>
              <a:t>Search engine for </a:t>
            </a:r>
            <a:r>
              <a:rPr lang="en-US" sz="2000" dirty="0" err="1"/>
              <a:t>robots.txt</a:t>
            </a:r>
            <a:r>
              <a:rPr lang="en-US" sz="2000" dirty="0"/>
              <a:t> files</a:t>
            </a:r>
          </a:p>
          <a:p>
            <a:pPr lvl="1">
              <a:lnSpc>
                <a:spcPct val="90000"/>
              </a:lnSpc>
            </a:pPr>
            <a:r>
              <a:rPr lang="en-US" sz="2000" dirty="0"/>
              <a:t>Unique (for now)</a:t>
            </a:r>
          </a:p>
          <a:p>
            <a:pPr>
              <a:lnSpc>
                <a:spcPct val="90000"/>
              </a:lnSpc>
            </a:pPr>
            <a:r>
              <a:rPr lang="en-US" sz="2400" dirty="0"/>
              <a:t>Built with Lucene</a:t>
            </a:r>
          </a:p>
          <a:p>
            <a:pPr lvl="1">
              <a:lnSpc>
                <a:spcPct val="90000"/>
              </a:lnSpc>
            </a:pPr>
            <a:r>
              <a:rPr lang="en-US" sz="2000" dirty="0"/>
              <a:t>Home made JAVA crawler from:</a:t>
            </a:r>
          </a:p>
          <a:p>
            <a:pPr lvl="2">
              <a:lnSpc>
                <a:spcPct val="90000"/>
              </a:lnSpc>
            </a:pPr>
            <a:r>
              <a:rPr lang="en-US" sz="1800" dirty="0"/>
              <a:t>Apache commons </a:t>
            </a:r>
            <a:r>
              <a:rPr lang="en-US" sz="1800" dirty="0" err="1"/>
              <a:t>httpclient</a:t>
            </a:r>
            <a:endParaRPr lang="en-US" sz="1800" dirty="0"/>
          </a:p>
          <a:p>
            <a:pPr lvl="3">
              <a:lnSpc>
                <a:spcPct val="90000"/>
              </a:lnSpc>
            </a:pPr>
            <a:r>
              <a:rPr lang="en-US" sz="1600" dirty="0"/>
              <a:t>Fetching</a:t>
            </a:r>
          </a:p>
          <a:p>
            <a:pPr lvl="2">
              <a:lnSpc>
                <a:spcPct val="90000"/>
              </a:lnSpc>
            </a:pPr>
            <a:r>
              <a:rPr lang="en-US" sz="1800" dirty="0" err="1"/>
              <a:t>Threadpool</a:t>
            </a:r>
            <a:endParaRPr lang="en-US" sz="1800" dirty="0"/>
          </a:p>
          <a:p>
            <a:pPr lvl="3">
              <a:lnSpc>
                <a:spcPct val="90000"/>
              </a:lnSpc>
            </a:pPr>
            <a:r>
              <a:rPr lang="en-US" sz="1600" dirty="0"/>
              <a:t>For multithreading</a:t>
            </a:r>
          </a:p>
          <a:p>
            <a:pPr lvl="1">
              <a:lnSpc>
                <a:spcPct val="90000"/>
              </a:lnSpc>
            </a:pPr>
            <a:endParaRPr lang="en-US" sz="2000" dirty="0"/>
          </a:p>
          <a:p>
            <a:pPr>
              <a:lnSpc>
                <a:spcPct val="90000"/>
              </a:lnSpc>
            </a:pPr>
            <a:endParaRPr lang="en-US" sz="2400" dirty="0"/>
          </a:p>
          <a:p>
            <a:pPr lvl="1">
              <a:lnSpc>
                <a:spcPct val="90000"/>
              </a:lnSpc>
            </a:pPr>
            <a:endParaRPr lang="en-US" sz="2000" dirty="0"/>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09600" y="152400"/>
            <a:ext cx="7772400" cy="1143000"/>
          </a:xfrm>
        </p:spPr>
        <p:txBody>
          <a:bodyPr/>
          <a:lstStyle/>
          <a:p>
            <a:r>
              <a:rPr lang="en-US"/>
              <a:t>Types of Search Engines</a:t>
            </a:r>
          </a:p>
        </p:txBody>
      </p:sp>
      <p:sp>
        <p:nvSpPr>
          <p:cNvPr id="52227" name="Rectangle 3"/>
          <p:cNvSpPr>
            <a:spLocks noGrp="1" noChangeArrowheads="1"/>
          </p:cNvSpPr>
          <p:nvPr>
            <p:ph type="body" idx="1"/>
          </p:nvPr>
        </p:nvSpPr>
        <p:spPr>
          <a:xfrm>
            <a:off x="685800" y="1219200"/>
            <a:ext cx="7772400" cy="4114800"/>
          </a:xfrm>
        </p:spPr>
        <p:txBody>
          <a:bodyPr/>
          <a:lstStyle/>
          <a:p>
            <a:pPr>
              <a:lnSpc>
                <a:spcPct val="90000"/>
              </a:lnSpc>
            </a:pPr>
            <a:r>
              <a:rPr lang="en-US" sz="2400"/>
              <a:t>Specialty search engine, aka</a:t>
            </a:r>
          </a:p>
          <a:p>
            <a:pPr lvl="1">
              <a:lnSpc>
                <a:spcPct val="90000"/>
              </a:lnSpc>
            </a:pPr>
            <a:r>
              <a:rPr lang="en-US" sz="2000"/>
              <a:t>Vertical</a:t>
            </a:r>
          </a:p>
          <a:p>
            <a:pPr lvl="1">
              <a:lnSpc>
                <a:spcPct val="90000"/>
              </a:lnSpc>
            </a:pPr>
            <a:r>
              <a:rPr lang="en-US" sz="2000"/>
              <a:t>Niche</a:t>
            </a:r>
          </a:p>
          <a:p>
            <a:pPr lvl="1">
              <a:lnSpc>
                <a:spcPct val="90000"/>
              </a:lnSpc>
            </a:pPr>
            <a:r>
              <a:rPr lang="en-US" sz="2000"/>
              <a:t>Topical</a:t>
            </a:r>
            <a:endParaRPr lang="en-US"/>
          </a:p>
          <a:p>
            <a:pPr lvl="1">
              <a:lnSpc>
                <a:spcPct val="90000"/>
              </a:lnSpc>
            </a:pPr>
            <a:r>
              <a:rPr lang="en-US" sz="2000"/>
              <a:t>Focuses on a specific segment of online content</a:t>
            </a:r>
          </a:p>
          <a:p>
            <a:pPr>
              <a:lnSpc>
                <a:spcPct val="90000"/>
              </a:lnSpc>
            </a:pPr>
            <a:r>
              <a:rPr lang="en-US" sz="2400"/>
              <a:t>Enterprise</a:t>
            </a:r>
          </a:p>
          <a:p>
            <a:pPr lvl="1">
              <a:lnSpc>
                <a:spcPct val="90000"/>
              </a:lnSpc>
            </a:pPr>
            <a:r>
              <a:rPr lang="en-US" sz="2000"/>
              <a:t>Makes content from multiple enterprise-type sources, such as databases and intranets, searchable to a </a:t>
            </a:r>
            <a:r>
              <a:rPr lang="en-US" sz="2000">
                <a:solidFill>
                  <a:srgbClr val="FF0000"/>
                </a:solidFill>
              </a:rPr>
              <a:t>defined</a:t>
            </a:r>
            <a:r>
              <a:rPr lang="en-US" sz="2000"/>
              <a:t> audience</a:t>
            </a:r>
            <a:r>
              <a:rPr lang="en-US" sz="1600"/>
              <a:t>.</a:t>
            </a:r>
          </a:p>
          <a:p>
            <a:pPr>
              <a:lnSpc>
                <a:spcPct val="90000"/>
              </a:lnSpc>
            </a:pPr>
            <a:r>
              <a:rPr lang="en-US" sz="2400"/>
              <a:t>Others?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85800" y="304800"/>
            <a:ext cx="7772400" cy="1143000"/>
          </a:xfrm>
        </p:spPr>
        <p:txBody>
          <a:bodyPr/>
          <a:lstStyle/>
          <a:p>
            <a:r>
              <a:rPr lang="en-US"/>
              <a:t>Course Project</a:t>
            </a:r>
          </a:p>
        </p:txBody>
      </p:sp>
      <p:sp>
        <p:nvSpPr>
          <p:cNvPr id="391171" name="Rectangle 3"/>
          <p:cNvSpPr>
            <a:spLocks noGrp="1" noChangeArrowheads="1"/>
          </p:cNvSpPr>
          <p:nvPr>
            <p:ph type="body" idx="1"/>
          </p:nvPr>
        </p:nvSpPr>
        <p:spPr>
          <a:xfrm>
            <a:off x="685800" y="1447800"/>
            <a:ext cx="7772400" cy="4114800"/>
          </a:xfrm>
        </p:spPr>
        <p:txBody>
          <a:bodyPr/>
          <a:lstStyle/>
          <a:p>
            <a:pPr>
              <a:lnSpc>
                <a:spcPct val="90000"/>
              </a:lnSpc>
            </a:pPr>
            <a:r>
              <a:rPr lang="en-US" sz="2000" dirty="0"/>
              <a:t>You will find a </a:t>
            </a:r>
            <a:r>
              <a:rPr lang="en-US" sz="2000" dirty="0">
                <a:solidFill>
                  <a:srgbClr val="FF3300"/>
                </a:solidFill>
              </a:rPr>
              <a:t>customer</a:t>
            </a:r>
            <a:r>
              <a:rPr lang="en-US" sz="2000" dirty="0"/>
              <a:t> that wants a specialty search engine</a:t>
            </a:r>
          </a:p>
          <a:p>
            <a:pPr>
              <a:lnSpc>
                <a:spcPct val="90000"/>
              </a:lnSpc>
            </a:pPr>
            <a:r>
              <a:rPr lang="en-US" sz="2000" dirty="0"/>
              <a:t>Working with the customer, you will design and build a specialty engine.</a:t>
            </a:r>
          </a:p>
          <a:p>
            <a:pPr>
              <a:lnSpc>
                <a:spcPct val="90000"/>
              </a:lnSpc>
            </a:pPr>
            <a:r>
              <a:rPr lang="en-US" sz="2000" dirty="0"/>
              <a:t>You will compare it to one you build for the customer with a Google custom search engine (CSE).</a:t>
            </a:r>
          </a:p>
          <a:p>
            <a:pPr>
              <a:lnSpc>
                <a:spcPct val="90000"/>
              </a:lnSpc>
            </a:pPr>
            <a:r>
              <a:rPr lang="en-US" sz="2000" dirty="0"/>
              <a:t>Process:</a:t>
            </a:r>
          </a:p>
          <a:p>
            <a:pPr lvl="1">
              <a:lnSpc>
                <a:spcPct val="90000"/>
              </a:lnSpc>
            </a:pPr>
            <a:r>
              <a:rPr lang="en-US" sz="1800" dirty="0"/>
              <a:t>Find a client/customer - decide on a topic</a:t>
            </a:r>
          </a:p>
          <a:p>
            <a:pPr lvl="2">
              <a:lnSpc>
                <a:spcPct val="90000"/>
              </a:lnSpc>
            </a:pPr>
            <a:r>
              <a:rPr lang="en-US" sz="1600" dirty="0"/>
              <a:t>Event finder for Penn State</a:t>
            </a:r>
          </a:p>
          <a:p>
            <a:pPr lvl="2">
              <a:lnSpc>
                <a:spcPct val="90000"/>
              </a:lnSpc>
            </a:pPr>
            <a:r>
              <a:rPr lang="en-US" sz="1600" dirty="0"/>
              <a:t>Company privacy policies</a:t>
            </a:r>
          </a:p>
          <a:p>
            <a:pPr lvl="2">
              <a:lnSpc>
                <a:spcPct val="90000"/>
              </a:lnSpc>
            </a:pPr>
            <a:r>
              <a:rPr lang="en-US" sz="1600" dirty="0"/>
              <a:t>Etc.</a:t>
            </a:r>
          </a:p>
          <a:p>
            <a:pPr lvl="1">
              <a:lnSpc>
                <a:spcPct val="90000"/>
              </a:lnSpc>
            </a:pPr>
            <a:r>
              <a:rPr lang="en-US" sz="1800" dirty="0"/>
              <a:t>Suggested tool</a:t>
            </a:r>
          </a:p>
          <a:p>
            <a:pPr lvl="2">
              <a:lnSpc>
                <a:spcPct val="90000"/>
              </a:lnSpc>
            </a:pPr>
            <a:r>
              <a:rPr lang="en-US" sz="1600" dirty="0"/>
              <a:t>Elasticsearch; </a:t>
            </a:r>
            <a:r>
              <a:rPr lang="en-US" sz="1600" dirty="0" err="1"/>
              <a:t>scrapy</a:t>
            </a:r>
            <a:endParaRPr lang="en-US" sz="1600" dirty="0"/>
          </a:p>
          <a:p>
            <a:pPr>
              <a:lnSpc>
                <a:spcPct val="90000"/>
              </a:lnSpc>
            </a:pPr>
            <a:endParaRPr lang="en-US" sz="2000" dirty="0"/>
          </a:p>
          <a:p>
            <a:pPr>
              <a:lnSpc>
                <a:spcPct val="90000"/>
              </a:lnSpc>
            </a:pPr>
            <a:r>
              <a:rPr lang="en-US" sz="2000" dirty="0"/>
              <a:t>Can’t be too big; can’t be too small. Should be just right!</a:t>
            </a:r>
          </a:p>
          <a:p>
            <a:pPr lvl="1">
              <a:lnSpc>
                <a:spcPct val="90000"/>
              </a:lnSpc>
            </a:pPr>
            <a:r>
              <a:rPr lang="en-US" sz="1800" dirty="0"/>
              <a:t>Loosely quoting Goldilocks</a:t>
            </a:r>
          </a:p>
          <a:p>
            <a:pPr lvl="1">
              <a:lnSpc>
                <a:spcPct val="90000"/>
              </a:lnSpc>
            </a:pP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91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91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911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91171">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391171">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391171">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391171">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391171">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391171">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391171">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391171">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499"/>
                                          </p:stCondLst>
                                        </p:cTn>
                                        <p:tgtEl>
                                          <p:spTgt spid="39117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1"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List of Search Engines</a:t>
            </a:r>
          </a:p>
        </p:txBody>
      </p:sp>
      <p:sp>
        <p:nvSpPr>
          <p:cNvPr id="328707" name="Rectangle 3"/>
          <p:cNvSpPr>
            <a:spLocks noGrp="1" noChangeArrowheads="1"/>
          </p:cNvSpPr>
          <p:nvPr>
            <p:ph type="body" idx="1"/>
          </p:nvPr>
        </p:nvSpPr>
        <p:spPr/>
        <p:txBody>
          <a:bodyPr/>
          <a:lstStyle/>
          <a:p>
            <a:r>
              <a:rPr lang="en-US"/>
              <a:t>There are many types: </a:t>
            </a:r>
            <a:r>
              <a:rPr lang="en-US">
                <a:hlinkClick r:id="rId3"/>
              </a:rPr>
              <a:t>Wikipedia list</a:t>
            </a:r>
            <a:endParaRPr lang="en-US"/>
          </a:p>
          <a:p>
            <a:r>
              <a:rPr lang="en-US"/>
              <a:t>Many types are not on this list.</a:t>
            </a:r>
          </a:p>
          <a:p>
            <a:pPr lvl="1"/>
            <a:r>
              <a:rPr lang="en-US">
                <a:hlinkClick r:id="rId4"/>
              </a:rPr>
              <a:t>Academic search engines</a:t>
            </a:r>
            <a:endParaRPr lang="en-US"/>
          </a:p>
          <a:p>
            <a:r>
              <a:rPr lang="en-US"/>
              <a:t>Many of these are specialty search engines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87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2870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2870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3287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07"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a:hlinkClick r:id="rId3"/>
              </a:rPr>
              <a:t>Enterprise search</a:t>
            </a:r>
            <a:endParaRPr lang="en-US" dirty="0"/>
          </a:p>
        </p:txBody>
      </p:sp>
      <p:sp>
        <p:nvSpPr>
          <p:cNvPr id="25603" name="Rectangle 3"/>
          <p:cNvSpPr>
            <a:spLocks noGrp="1" noChangeArrowheads="1"/>
          </p:cNvSpPr>
          <p:nvPr>
            <p:ph type="body" idx="1"/>
          </p:nvPr>
        </p:nvSpPr>
        <p:spPr/>
        <p:txBody>
          <a:bodyPr/>
          <a:lstStyle/>
          <a:p>
            <a:r>
              <a:rPr lang="en-US"/>
              <a:t>Another type of specialty search engine</a:t>
            </a:r>
          </a:p>
          <a:p>
            <a:r>
              <a:rPr lang="en-US"/>
              <a:t>Search for the enterprise</a:t>
            </a:r>
          </a:p>
          <a:p>
            <a:pPr lvl="1"/>
            <a:r>
              <a:rPr lang="en-US"/>
              <a:t>Usually private search</a:t>
            </a:r>
          </a:p>
          <a:p>
            <a:pPr lvl="2"/>
            <a:r>
              <a:rPr lang="en-US"/>
              <a:t>Can be for public use</a:t>
            </a:r>
          </a:p>
          <a:p>
            <a:r>
              <a:rPr lang="en-US"/>
              <a:t>Sometimes called vertical search</a:t>
            </a:r>
          </a:p>
          <a:p>
            <a:pPr lvl="1"/>
            <a:r>
              <a:rPr lang="en-US"/>
              <a:t>Search on specific business practices</a:t>
            </a:r>
          </a:p>
          <a:p>
            <a:r>
              <a:rPr lang="en-US"/>
              <a:t>Examples?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228600"/>
            <a:ext cx="7772400" cy="1143000"/>
          </a:xfrm>
        </p:spPr>
        <p:txBody>
          <a:bodyPr/>
          <a:lstStyle/>
          <a:p>
            <a:r>
              <a:rPr lang="en-US" b="1" dirty="0">
                <a:hlinkClick r:id="rId3"/>
              </a:rPr>
              <a:t>Enterprise search</a:t>
            </a:r>
            <a:r>
              <a:rPr lang="en-US" b="1" dirty="0"/>
              <a:t>: definition</a:t>
            </a:r>
          </a:p>
        </p:txBody>
      </p:sp>
      <p:sp>
        <p:nvSpPr>
          <p:cNvPr id="27651" name="Rectangle 3"/>
          <p:cNvSpPr>
            <a:spLocks noGrp="1" noChangeArrowheads="1"/>
          </p:cNvSpPr>
          <p:nvPr>
            <p:ph type="body" idx="1"/>
          </p:nvPr>
        </p:nvSpPr>
        <p:spPr>
          <a:xfrm>
            <a:off x="685800" y="1524000"/>
            <a:ext cx="7543800" cy="4114800"/>
          </a:xfrm>
        </p:spPr>
        <p:txBody>
          <a:bodyPr/>
          <a:lstStyle/>
          <a:p>
            <a:pPr marL="381000" indent="-381000">
              <a:lnSpc>
                <a:spcPct val="90000"/>
              </a:lnSpc>
            </a:pPr>
            <a:r>
              <a:rPr lang="en-US" sz="2400"/>
              <a:t>Search implemented within an enterprise context for internal users</a:t>
            </a:r>
          </a:p>
          <a:p>
            <a:pPr marL="800100" lvl="1" indent="-342900">
              <a:lnSpc>
                <a:spcPct val="90000"/>
              </a:lnSpc>
            </a:pPr>
            <a:r>
              <a:rPr lang="en-US" sz="2000"/>
              <a:t>Intranet vs internet</a:t>
            </a:r>
          </a:p>
          <a:p>
            <a:pPr marL="800100" lvl="1" indent="-342900">
              <a:lnSpc>
                <a:spcPct val="90000"/>
              </a:lnSpc>
            </a:pPr>
            <a:r>
              <a:rPr lang="en-US" sz="2000"/>
              <a:t>Index internal content</a:t>
            </a:r>
          </a:p>
          <a:p>
            <a:pPr marL="800100" lvl="1" indent="-342900">
              <a:lnSpc>
                <a:spcPct val="90000"/>
              </a:lnSpc>
            </a:pPr>
            <a:r>
              <a:rPr lang="en-US" sz="2000"/>
              <a:t>Serve internal clients and end-users</a:t>
            </a:r>
          </a:p>
          <a:p>
            <a:pPr marL="800100" lvl="1" indent="-342900">
              <a:lnSpc>
                <a:spcPct val="90000"/>
              </a:lnSpc>
            </a:pPr>
            <a:r>
              <a:rPr lang="en-US" sz="2000"/>
              <a:t>Vs web search or desktop search but can incorporate these</a:t>
            </a:r>
          </a:p>
          <a:p>
            <a:pPr marL="381000" indent="-381000">
              <a:lnSpc>
                <a:spcPct val="90000"/>
              </a:lnSpc>
            </a:pPr>
            <a:r>
              <a:rPr lang="en-US" sz="2400"/>
              <a:t>As opposed to companies “optimizing” search (SEO) of their organization on the Internet, which is more of an external, marketing and PR function </a:t>
            </a:r>
          </a:p>
          <a:p>
            <a:pPr marL="800100" lvl="1" indent="-342900">
              <a:lnSpc>
                <a:spcPct val="90000"/>
              </a:lnSpc>
            </a:pPr>
            <a:r>
              <a:rPr lang="en-US" sz="2000"/>
              <a:t>Buying ads</a:t>
            </a:r>
          </a:p>
          <a:p>
            <a:pPr marL="800100" lvl="1" indent="-342900">
              <a:lnSpc>
                <a:spcPct val="90000"/>
              </a:lnSpc>
            </a:pPr>
            <a:r>
              <a:rPr lang="en-US" sz="2000"/>
              <a:t>Optimizing content</a:t>
            </a:r>
          </a:p>
          <a:p>
            <a:pPr marL="381000" indent="-381000">
              <a:lnSpc>
                <a:spcPct val="90000"/>
              </a:lnSpc>
            </a:pPr>
            <a:r>
              <a:rPr lang="en-US" sz="2500"/>
              <a:t>Often specifically about internally-facing search for employees – usually not the enterprise’s public site</a:t>
            </a:r>
            <a:endParaRPr lang="en-US" sz="2400"/>
          </a:p>
          <a:p>
            <a:pPr marL="381000" indent="-381000">
              <a:lnSpc>
                <a:spcPct val="90000"/>
              </a:lnSpc>
              <a:buFont typeface="Webdings" charset="2"/>
              <a:buAutoNum type="arabicParenR"/>
            </a:pPr>
            <a:endParaRPr lang="en-US" sz="240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33400" y="381000"/>
            <a:ext cx="8229600" cy="1143000"/>
          </a:xfrm>
        </p:spPr>
        <p:txBody>
          <a:bodyPr/>
          <a:lstStyle/>
          <a:p>
            <a:r>
              <a:rPr lang="en-US" sz="4000" b="1"/>
              <a:t>Enterprise search: how it’s different</a:t>
            </a:r>
          </a:p>
        </p:txBody>
      </p:sp>
      <p:sp>
        <p:nvSpPr>
          <p:cNvPr id="29699" name="Rectangle 3"/>
          <p:cNvSpPr>
            <a:spLocks noGrp="1" noChangeArrowheads="1"/>
          </p:cNvSpPr>
          <p:nvPr>
            <p:ph type="body" idx="1"/>
          </p:nvPr>
        </p:nvSpPr>
        <p:spPr>
          <a:xfrm>
            <a:off x="381000" y="1524000"/>
            <a:ext cx="7988300" cy="4419600"/>
          </a:xfrm>
        </p:spPr>
        <p:txBody>
          <a:bodyPr/>
          <a:lstStyle/>
          <a:p>
            <a:pPr marL="381000" indent="-381000">
              <a:lnSpc>
                <a:spcPct val="90000"/>
              </a:lnSpc>
            </a:pPr>
            <a:r>
              <a:rPr lang="en-US" sz="2000" dirty="0"/>
              <a:t>Initially expected to be the killer app for search, not web search!</a:t>
            </a:r>
          </a:p>
          <a:p>
            <a:pPr marL="781050" lvl="1" indent="-381000">
              <a:lnSpc>
                <a:spcPct val="90000"/>
              </a:lnSpc>
            </a:pPr>
            <a:r>
              <a:rPr lang="en-US" sz="1600" dirty="0"/>
              <a:t>Now catching up</a:t>
            </a:r>
          </a:p>
          <a:p>
            <a:pPr marL="381000" indent="-381000">
              <a:lnSpc>
                <a:spcPct val="90000"/>
              </a:lnSpc>
            </a:pPr>
            <a:r>
              <a:rPr lang="en-US" sz="2000" dirty="0"/>
              <a:t>Search is not the business of the enterprise</a:t>
            </a:r>
          </a:p>
          <a:p>
            <a:pPr marL="800100" lvl="1" indent="-342900">
              <a:lnSpc>
                <a:spcPct val="90000"/>
              </a:lnSpc>
            </a:pPr>
            <a:r>
              <a:rPr lang="en-US" sz="1800" dirty="0"/>
              <a:t>Most organizations do not invest any time in search</a:t>
            </a:r>
          </a:p>
          <a:p>
            <a:pPr marL="800100" lvl="1" indent="-342900">
              <a:lnSpc>
                <a:spcPct val="90000"/>
              </a:lnSpc>
            </a:pPr>
            <a:r>
              <a:rPr lang="en-US" sz="1800" dirty="0"/>
              <a:t>As opposed to companies whose life-blood is improving search</a:t>
            </a:r>
          </a:p>
          <a:p>
            <a:pPr marL="381000" indent="-381000">
              <a:lnSpc>
                <a:spcPct val="90000"/>
              </a:lnSpc>
            </a:pPr>
            <a:r>
              <a:rPr lang="en-US" sz="2000" dirty="0"/>
              <a:t>User task is different</a:t>
            </a:r>
          </a:p>
          <a:p>
            <a:pPr marL="800100" lvl="1" indent="-342900">
              <a:lnSpc>
                <a:spcPct val="90000"/>
              </a:lnSpc>
            </a:pPr>
            <a:r>
              <a:rPr lang="en-US" sz="1800" dirty="0"/>
              <a:t>Internet: find an answer or a starting point</a:t>
            </a:r>
          </a:p>
          <a:p>
            <a:pPr marL="800100" lvl="1" indent="-342900">
              <a:lnSpc>
                <a:spcPct val="90000"/>
              </a:lnSpc>
            </a:pPr>
            <a:r>
              <a:rPr lang="en-US" sz="1800" dirty="0"/>
              <a:t>Intranet: find the right answer, know it’s the right answer</a:t>
            </a:r>
          </a:p>
          <a:p>
            <a:pPr marL="381000" indent="-381000">
              <a:lnSpc>
                <a:spcPct val="90000"/>
              </a:lnSpc>
            </a:pPr>
            <a:r>
              <a:rPr lang="en-US" sz="2000" dirty="0"/>
              <a:t>Statistical data is usually not there (</a:t>
            </a:r>
            <a:r>
              <a:rPr lang="en-US" sz="2000" i="1" dirty="0"/>
              <a:t>but this is changing</a:t>
            </a:r>
            <a:r>
              <a:rPr lang="en-US" sz="2000" dirty="0"/>
              <a:t>)</a:t>
            </a:r>
          </a:p>
          <a:p>
            <a:pPr marL="800100" lvl="1" indent="-342900">
              <a:lnSpc>
                <a:spcPct val="90000"/>
              </a:lnSpc>
            </a:pPr>
            <a:r>
              <a:rPr lang="en-US" sz="1800" dirty="0"/>
              <a:t>Fewer searches per day</a:t>
            </a:r>
          </a:p>
          <a:p>
            <a:pPr marL="800100" lvl="1" indent="-342900">
              <a:lnSpc>
                <a:spcPct val="90000"/>
              </a:lnSpc>
            </a:pPr>
            <a:r>
              <a:rPr lang="en-US" sz="1800" dirty="0"/>
              <a:t>Less content</a:t>
            </a:r>
          </a:p>
          <a:p>
            <a:pPr marL="381000" indent="-381000">
              <a:lnSpc>
                <a:spcPct val="90000"/>
              </a:lnSpc>
            </a:pPr>
            <a:r>
              <a:rPr lang="en-US" sz="2100" dirty="0"/>
              <a:t>In-links are not there (importance measure)</a:t>
            </a:r>
          </a:p>
          <a:p>
            <a:pPr marL="800100" lvl="1" indent="-342900">
              <a:lnSpc>
                <a:spcPct val="90000"/>
              </a:lnSpc>
            </a:pPr>
            <a:r>
              <a:rPr lang="en-US" sz="1800" dirty="0"/>
              <a:t>Crucial for improving relevancy on the Internet</a:t>
            </a:r>
          </a:p>
          <a:p>
            <a:pPr marL="800100" lvl="1" indent="-342900">
              <a:lnSpc>
                <a:spcPct val="90000"/>
              </a:lnSpc>
            </a:pPr>
            <a:r>
              <a:rPr lang="en-US" sz="1800" dirty="0"/>
              <a:t>In-link ranking nearly impossible; importance measure up for grabs</a:t>
            </a:r>
          </a:p>
          <a:p>
            <a:pPr marL="800100" lvl="1" indent="-342900">
              <a:lnSpc>
                <a:spcPct val="90000"/>
              </a:lnSpc>
            </a:pPr>
            <a:r>
              <a:rPr lang="en-US" sz="1800" dirty="0"/>
              <a:t>Uses old ranking methods – word frequency, etc.</a:t>
            </a:r>
          </a:p>
          <a:p>
            <a:pPr marL="381000" indent="-381000">
              <a:lnSpc>
                <a:spcPct val="90000"/>
              </a:lnSpc>
              <a:buFont typeface="Webdings" charset="2"/>
              <a:buAutoNum type="arabicParenR"/>
            </a:pPr>
            <a:endParaRPr lang="en-US" sz="2000" dirty="0"/>
          </a:p>
          <a:p>
            <a:pPr marL="381000" indent="-381000">
              <a:lnSpc>
                <a:spcPct val="90000"/>
              </a:lnSpc>
              <a:buFont typeface="Webdings" charset="2"/>
              <a:buAutoNum type="arabicParenR"/>
            </a:pPr>
            <a:endParaRPr lang="en-US" sz="2000"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152400"/>
            <a:ext cx="8229600" cy="1143000"/>
          </a:xfrm>
        </p:spPr>
        <p:txBody>
          <a:bodyPr/>
          <a:lstStyle/>
          <a:p>
            <a:r>
              <a:rPr lang="en-US" sz="4000" b="1"/>
              <a:t>Enterprise search: Challenges</a:t>
            </a:r>
          </a:p>
        </p:txBody>
      </p:sp>
      <p:sp>
        <p:nvSpPr>
          <p:cNvPr id="31747" name="Rectangle 3"/>
          <p:cNvSpPr>
            <a:spLocks noGrp="1" noChangeArrowheads="1"/>
          </p:cNvSpPr>
          <p:nvPr>
            <p:ph type="body" idx="1"/>
          </p:nvPr>
        </p:nvSpPr>
        <p:spPr>
          <a:xfrm>
            <a:off x="381000" y="990600"/>
            <a:ext cx="8458200" cy="4267200"/>
          </a:xfrm>
        </p:spPr>
        <p:txBody>
          <a:bodyPr/>
          <a:lstStyle/>
          <a:p>
            <a:pPr marL="381000" indent="-381000">
              <a:lnSpc>
                <a:spcPct val="90000"/>
              </a:lnSpc>
            </a:pPr>
            <a:r>
              <a:rPr lang="en-US" sz="1800" b="1"/>
              <a:t>The major challenge</a:t>
            </a:r>
            <a:r>
              <a:rPr lang="en-US" sz="1800"/>
              <a:t>: index documents from a variety of sources such as: file systems, intranets, document management systems, e-mail, and databases</a:t>
            </a:r>
            <a:endParaRPr lang="en-US" sz="1000"/>
          </a:p>
          <a:p>
            <a:pPr marL="800100" lvl="1" indent="-342900">
              <a:lnSpc>
                <a:spcPct val="90000"/>
              </a:lnSpc>
            </a:pPr>
            <a:r>
              <a:rPr lang="en-US" sz="1600"/>
              <a:t>Adapters to index content from a variety of repositories, such as databases and content management systems.</a:t>
            </a:r>
          </a:p>
          <a:p>
            <a:pPr marL="381000" indent="-381000">
              <a:lnSpc>
                <a:spcPct val="90000"/>
              </a:lnSpc>
            </a:pPr>
            <a:r>
              <a:rPr lang="en-US" sz="1800"/>
              <a:t>Provide effective federated search</a:t>
            </a:r>
          </a:p>
          <a:p>
            <a:pPr marL="800100" lvl="1" indent="-342900">
              <a:lnSpc>
                <a:spcPct val="90000"/>
              </a:lnSpc>
            </a:pPr>
            <a:r>
              <a:rPr lang="en-US" sz="1600"/>
              <a:t>(1) transforming a query and broadcasting it to a group of disparate databases with the appropriate syntax</a:t>
            </a:r>
          </a:p>
          <a:p>
            <a:pPr marL="800100" lvl="1" indent="-342900">
              <a:lnSpc>
                <a:spcPct val="90000"/>
              </a:lnSpc>
            </a:pPr>
            <a:r>
              <a:rPr lang="en-US" sz="1600"/>
              <a:t>(2) merging the results collected from the databases</a:t>
            </a:r>
          </a:p>
          <a:p>
            <a:pPr marL="800100" lvl="1" indent="-342900">
              <a:lnSpc>
                <a:spcPct val="90000"/>
              </a:lnSpc>
            </a:pPr>
            <a:r>
              <a:rPr lang="en-US" sz="1600"/>
              <a:t>(3) presenting them in a succinct and unified format with minimal duplication,</a:t>
            </a:r>
          </a:p>
          <a:p>
            <a:pPr marL="800100" lvl="1" indent="-342900">
              <a:lnSpc>
                <a:spcPct val="90000"/>
              </a:lnSpc>
            </a:pPr>
            <a:r>
              <a:rPr lang="en-US" sz="1600"/>
              <a:t>(4) providing a means, performed either automatically or by the portal user, to sort the merged result set.</a:t>
            </a:r>
          </a:p>
          <a:p>
            <a:pPr marL="381000" indent="-381000">
              <a:lnSpc>
                <a:spcPct val="90000"/>
              </a:lnSpc>
            </a:pPr>
            <a:r>
              <a:rPr lang="en-US" sz="1800" u="sng"/>
              <a:t>Entity extraction</a:t>
            </a:r>
            <a:r>
              <a:rPr lang="en-US" sz="1800"/>
              <a:t> that seeks to locate and classify elements in text into predefined categories such as the names of persons, organizations, locations, expressions of times, quantities, monetary values, percentages, etc.</a:t>
            </a:r>
          </a:p>
          <a:p>
            <a:pPr marL="381000" indent="-381000">
              <a:lnSpc>
                <a:spcPct val="90000"/>
              </a:lnSpc>
            </a:pPr>
            <a:r>
              <a:rPr lang="en-US" sz="1800" u="sng">
                <a:hlinkClick r:id="rId3"/>
              </a:rPr>
              <a:t>Faceted search</a:t>
            </a:r>
            <a:r>
              <a:rPr lang="en-US" sz="1800">
                <a:hlinkClick r:id="rId3"/>
              </a:rPr>
              <a:t> </a:t>
            </a:r>
            <a:r>
              <a:rPr lang="en-US" sz="1800"/>
              <a:t>for accessing a collection of information represented using a faceted classification, allowing users to explore by filtering available information.</a:t>
            </a:r>
          </a:p>
          <a:p>
            <a:pPr marL="381000" indent="-381000">
              <a:lnSpc>
                <a:spcPct val="90000"/>
              </a:lnSpc>
            </a:pPr>
            <a:r>
              <a:rPr lang="en-US" sz="1800"/>
              <a:t>Access control, usually in the form of an Access control list (ACL) to restrict access to documents based on individual user identities. There are many types of access control mechanisms for different content sources making this a complex task to address comprehensively in an enterprise search environment.</a:t>
            </a:r>
          </a:p>
          <a:p>
            <a:pPr marL="381000" indent="-381000">
              <a:lnSpc>
                <a:spcPct val="90000"/>
              </a:lnSpc>
              <a:buFontTx/>
              <a:buNone/>
            </a:pPr>
            <a:endParaRPr lang="en-US" sz="2000"/>
          </a:p>
        </p:txBody>
      </p:sp>
    </p:spTree>
  </p:cSld>
  <p:clrMapOvr>
    <a:masterClrMapping/>
  </p:clrMapOvr>
  <p:transition/>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
    <a:dk1>
      <a:srgbClr val="000000"/>
    </a:dk1>
    <a:lt1>
      <a:srgbClr val="FFFFFF"/>
    </a:lt1>
    <a:dk2>
      <a:srgbClr val="FF0000"/>
    </a:dk2>
    <a:lt2>
      <a:srgbClr val="919191"/>
    </a:lt2>
    <a:accent1>
      <a:srgbClr val="8CF4EA"/>
    </a:accent1>
    <a:accent2>
      <a:srgbClr val="D073CE"/>
    </a:accent2>
    <a:accent3>
      <a:srgbClr val="FFFFFF"/>
    </a:accent3>
    <a:accent4>
      <a:srgbClr val="000000"/>
    </a:accent4>
    <a:accent5>
      <a:srgbClr val="C5F8F3"/>
    </a:accent5>
    <a:accent6>
      <a:srgbClr val="BC68BA"/>
    </a:accent6>
    <a:hlink>
      <a:srgbClr val="D4A45A"/>
    </a:hlink>
    <a:folHlink>
      <a:srgbClr val="00B7A5"/>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11908</TotalTime>
  <Words>1926</Words>
  <Application>Microsoft Macintosh PowerPoint</Application>
  <PresentationFormat>On-screen Show (4:3)</PresentationFormat>
  <Paragraphs>308</Paragraphs>
  <Slides>44</Slides>
  <Notes>33</Notes>
  <HiddenSlides>18</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Times New Roman</vt:lpstr>
      <vt:lpstr>Webdings</vt:lpstr>
      <vt:lpstr>Blank Presentation</vt:lpstr>
      <vt:lpstr> Specialty/Vertical Search Engines Enterprise Search</vt:lpstr>
      <vt:lpstr>PowerPoint Presentation</vt:lpstr>
      <vt:lpstr>Specialty Search Engines</vt:lpstr>
      <vt:lpstr>Why Specialty Search Engines</vt:lpstr>
      <vt:lpstr>List of Search Engines</vt:lpstr>
      <vt:lpstr>Enterprise search</vt:lpstr>
      <vt:lpstr>Enterprise search: definition</vt:lpstr>
      <vt:lpstr>Enterprise search: how it’s different</vt:lpstr>
      <vt:lpstr>Enterprise search: Challenges</vt:lpstr>
      <vt:lpstr>PowerPoint Presentation</vt:lpstr>
      <vt:lpstr>Specialty Search Engines - Advantages</vt:lpstr>
      <vt:lpstr>Specialty Search Engines -Disadvantages</vt:lpstr>
      <vt:lpstr>Enterprise Commercial Search Market Place – 2007</vt:lpstr>
      <vt:lpstr>Enterprise Commercial Search Market Place – 2009</vt:lpstr>
      <vt:lpstr>Enterprise Commercial Search Market Place – 2012</vt:lpstr>
      <vt:lpstr>Enterprise Commercial Search Market Place – 2015</vt:lpstr>
      <vt:lpstr>Enterprise Growth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ElasticON</vt:lpstr>
      <vt:lpstr>PowerPoint Presentation</vt:lpstr>
      <vt:lpstr>Enterprise Commercial Search Market Place – 2014</vt:lpstr>
      <vt:lpstr>Enterprise Commercial Search Market Place – 2017</vt:lpstr>
      <vt:lpstr>Enterprise Commercial Search Market Place – 2018</vt:lpstr>
      <vt:lpstr>Enterprise Commercial Search Market Place – 2020</vt:lpstr>
      <vt:lpstr>Google Enterprise Search Appliance  – Dead?</vt:lpstr>
      <vt:lpstr>Best Enterprise Tools 2021</vt:lpstr>
      <vt:lpstr>Open Source Search/Indexing Tools</vt:lpstr>
      <vt:lpstr>Open Source Search/Indexing Tools</vt:lpstr>
      <vt:lpstr>Specialty Search - Examples</vt:lpstr>
      <vt:lpstr>Specialty Search Location</vt:lpstr>
      <vt:lpstr>Specialty Search software approaches</vt:lpstr>
      <vt:lpstr>Example of Vertical Search</vt:lpstr>
      <vt:lpstr>Types of Search Engines</vt:lpstr>
      <vt:lpstr>Course Project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Organization and Retrieval</dc:title>
  <dc:creator/>
  <cp:lastModifiedBy>Giles, C Lee</cp:lastModifiedBy>
  <cp:revision>186</cp:revision>
  <cp:lastPrinted>1998-10-06T15:47:32Z</cp:lastPrinted>
  <dcterms:created xsi:type="dcterms:W3CDTF">2014-01-27T19:17:58Z</dcterms:created>
  <dcterms:modified xsi:type="dcterms:W3CDTF">2022-09-12T18:35:11Z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2</vt:i4>
  </property>
  <property fmtid="{D5CDD505-2E9C-101B-9397-08002B2CF9AE}" pid="6" name="ScreenUsage">
    <vt:i4>1</vt:i4>
  </property>
  <property fmtid="{D5CDD505-2E9C-101B-9397-08002B2CF9AE}" pid="7" name="MailAddress">
    <vt:lpwstr>ray@sherlock.berkeley.edu</vt:lpwstr>
  </property>
  <property fmtid="{D5CDD505-2E9C-101B-9397-08002B2CF9AE}" pid="8" name="HomePage">
    <vt:lpwstr>http://sims.berkeley.edu/~ray</vt:lpwstr>
  </property>
  <property fmtid="{D5CDD505-2E9C-101B-9397-08002B2CF9AE}" pid="9" name="Other">
    <vt:lpwstr/>
  </property>
  <property fmtid="{D5CDD505-2E9C-101B-9397-08002B2CF9AE}" pid="10" name="DownloadOriginal">
    <vt:bool>true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3</vt:i4>
  </property>
  <property fmtid="{D5CDD505-2E9C-101B-9397-08002B2CF9AE}" pid="21" name="OutputDir">
    <vt:lpwstr>H:\Classes\Sims202\f98</vt:lpwstr>
  </property>
</Properties>
</file>