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8"/>
  </p:notesMasterIdLst>
  <p:sldIdLst>
    <p:sldId id="256" r:id="rId2"/>
    <p:sldId id="292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mbria" panose="02040503050406030204" pitchFamily="18" charset="0"/>
      <p:regular r:id="rId43"/>
      <p:bold r:id="rId44"/>
      <p:italic r:id="rId45"/>
      <p:boldItalic r:id="rId46"/>
    </p:embeddedFont>
    <p:embeddedFont>
      <p:font typeface="Lato" panose="020F0502020204030203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06E897-B206-1B44-B6CE-C6F03F675E56}" v="18" dt="2022-09-12T16:58:20.9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6"/>
    <p:restoredTop sz="94615"/>
  </p:normalViewPr>
  <p:slideViewPr>
    <p:cSldViewPr snapToGrid="0" snapToObjects="1">
      <p:cViewPr varScale="1">
        <p:scale>
          <a:sx n="141" d="100"/>
          <a:sy n="141" d="100"/>
        </p:scale>
        <p:origin x="4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cad567ddb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cad567ddb_1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e88406a4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e88406a4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bd56f695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bd56f695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e88406a4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e88406a4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cad567ddb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cad567ddb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cad567ddb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7cad567ddb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cad567ddb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cad567ddb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cad567ddb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cad567ddb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4e4dee148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4e4dee148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e4dee148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4e4dee148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e4dee14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e4dee148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 dirty="0"/>
              <a:t>For yourself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 dirty="0"/>
              <a:t>For the course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e4dee148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4e4dee148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●	Navigate to your team’s folder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i="1">
                <a:solidFill>
                  <a:schemeClr val="dk1"/>
                </a:solidFill>
              </a:rPr>
              <a:t>cd /data/team&lt;team_number&gt;</a:t>
            </a:r>
            <a:endParaRPr sz="18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4e88406a4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4e88406a4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e4dee148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e4dee148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e4dee148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e4dee148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e4dee148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4e4dee148e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e4dee148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e4dee148e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4e4dee148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4e4dee148e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4e4dee148e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4e4dee148e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4e88406a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4e88406a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4e88406a4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4e88406a4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cad567ddb_1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cad567ddb_1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 is a big class and I will need help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cad567ddb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7cad567ddb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4e4dee148e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4e4dee148e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4e88406a4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4e88406a4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4e88406a4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4e88406a4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4e4dee148e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4e4dee148e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4e88406a4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4e88406a4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cad567ddb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cad567ddb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 is a big class and I will need help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cad567dd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cad567dd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Get it out of the way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cad567d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cad567d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cad567dd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cad567dd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cad567dd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cad567dd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cad567ddb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cad567ddb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want you to be an expert after this course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Android - Linux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amazon.com/Linux-Dummies-9th-Richard-Blum/dp/047046701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vg.up.ist.psu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unix.stackexchange.co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geeksforgeeks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pple.com/en-gb/guide/terminal/apd5265185d-f365-44cb-8b09-71a064a42125/mac" TargetMode="External"/><Relationship Id="rId7" Type="http://schemas.openxmlformats.org/officeDocument/2006/relationships/hyperlink" Target="https://linuxcontainers.org/lxd/try-it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termius.com/" TargetMode="External"/><Relationship Id="rId5" Type="http://schemas.openxmlformats.org/officeDocument/2006/relationships/hyperlink" Target="https://docs.microsoft.com/en-us/windows/wsl/install-win10" TargetMode="External"/><Relationship Id="rId4" Type="http://schemas.openxmlformats.org/officeDocument/2006/relationships/hyperlink" Target="https://iterm2.com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intent/follow?screen_name=shauryr" TargetMode="External"/><Relationship Id="rId2" Type="http://schemas.openxmlformats.org/officeDocument/2006/relationships/hyperlink" Target="https://github.com/shauryr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linkedin.com/in/shaurya-rohatgi/" TargetMode="External"/><Relationship Id="rId4" Type="http://schemas.openxmlformats.org/officeDocument/2006/relationships/hyperlink" Target="https://camo.githubusercontent.com/c0568dd20e9e2d6b4b9cfc1e8c09cd0a573cdfacd88e2d247e956d115e69a7ec/68747470733a2f2f696d672e736869656c64732e696f2f6769746875622f666f6c6c6f776572732f736861757279723f6c6162656c3d466f6c6c6f77267374796c653d736f6369616c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reddit.com/r/linuxmasterrace/comments/7diwwi/linux_distro_timeline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fosswire.com/2007/08/fwunixref.pdf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hub.com/aleksandar-todorovic/awesome-linux" TargetMode="External"/><Relationship Id="rId5" Type="http://schemas.openxmlformats.org/officeDocument/2006/relationships/hyperlink" Target="https://www.w3resource.com/linux-system-administration/working-with-directories.php" TargetMode="External"/><Relationship Id="rId4" Type="http://schemas.openxmlformats.org/officeDocument/2006/relationships/hyperlink" Target="https://devhints.io/vim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hddmag.com/windows-vs-mac-vs-linux/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www.memedroid.com/memes/tag/linux/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planet.today/post/unix-vs-linux-difference-between-linux-and-uni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spot.com/review/1683-linux-vs-windows-threadripper-vs-core-i9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ommons.wikimedia.org/wiki/File:Operating_systems_used_on_top_500_supercomputers.svg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hyperlink" Target="https://www.ubuntupit.com/interesting-facts-about-linux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2779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Survival Linux</a:t>
            </a: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/>
              <a:t>IST 441</a:t>
            </a:r>
            <a:endParaRPr sz="3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/>
              <a:t>Fall 2022</a:t>
            </a:r>
            <a:endParaRPr sz="36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5185200" y="4329275"/>
            <a:ext cx="3951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Shaurya Rohatgi</a:t>
            </a:r>
            <a:endParaRPr sz="1800"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source ~/.bashrc</a:t>
            </a:r>
            <a:endParaRPr sz="1000"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distribution (distro) of Linux we will be using ?</a:t>
            </a:r>
            <a:endParaRPr/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1500" y="865325"/>
            <a:ext cx="5321007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2"/>
          <p:cNvSpPr/>
          <p:nvPr/>
        </p:nvSpPr>
        <p:spPr>
          <a:xfrm>
            <a:off x="1888125" y="4148275"/>
            <a:ext cx="5344500" cy="572700"/>
          </a:xfrm>
          <a:prstGeom prst="rect">
            <a:avLst/>
          </a:prstGeom>
          <a:noFill/>
          <a:ln w="1143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139" name="Google Shape;139;p22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  <p:sp>
        <p:nvSpPr>
          <p:cNvPr id="140" name="Google Shape;140;p22"/>
          <p:cNvSpPr txBox="1"/>
          <p:nvPr/>
        </p:nvSpPr>
        <p:spPr>
          <a:xfrm>
            <a:off x="7336375" y="4351975"/>
            <a:ext cx="16431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u="sng">
                <a:solidFill>
                  <a:schemeClr val="hlink"/>
                </a:solidFill>
                <a:hlinkClick r:id="rId4"/>
              </a:rPr>
              <a:t>https://www.amazon.com/Linux-Dummies-9th-Richard-Blum/dp/0470467010</a:t>
            </a:r>
            <a:endParaRPr sz="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885200" y="2285400"/>
            <a:ext cx="790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/>
              <a:t>Getting Familiar with IST441 Server</a:t>
            </a:r>
            <a:endParaRPr sz="3600" b="1"/>
          </a:p>
        </p:txBody>
      </p:sp>
      <p:sp>
        <p:nvSpPr>
          <p:cNvPr id="146" name="Google Shape;14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sp>
        <p:nvSpPr>
          <p:cNvPr id="147" name="Google Shape;147;p23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Instructions to access</a:t>
            </a:r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>
            <a:off x="311700" y="1457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latin typeface="Lato"/>
                <a:ea typeface="Lato"/>
                <a:cs typeface="Lato"/>
                <a:sym typeface="Lato"/>
              </a:rPr>
              <a:t>●	Access to VLABS at</a:t>
            </a:r>
            <a:r>
              <a:rPr lang="en-GB" dirty="0"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 </a:t>
            </a:r>
            <a:r>
              <a:rPr lang="en-GB" u="sng" dirty="0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https://svg.up.ist.psu.edu</a:t>
            </a:r>
            <a:r>
              <a:rPr lang="en-GB" dirty="0">
                <a:latin typeface="Lato"/>
                <a:ea typeface="Lato"/>
                <a:cs typeface="Lato"/>
                <a:sym typeface="Lato"/>
              </a:rPr>
              <a:t> from browser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-GB" dirty="0">
                <a:latin typeface="Lato"/>
                <a:ea typeface="Lato"/>
                <a:cs typeface="Lato"/>
                <a:sym typeface="Lato"/>
              </a:rPr>
              <a:t>Open Chrome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latin typeface="Lato"/>
                <a:ea typeface="Lato"/>
                <a:cs typeface="Lato"/>
                <a:sym typeface="Lato"/>
              </a:rPr>
              <a:t>●	Go to ist441.ist.psu.edu:88&lt;</a:t>
            </a:r>
            <a:r>
              <a:rPr lang="en-GB" dirty="0" err="1">
                <a:latin typeface="Lato"/>
                <a:ea typeface="Lato"/>
                <a:cs typeface="Lato"/>
                <a:sym typeface="Lato"/>
              </a:rPr>
              <a:t>team_id</a:t>
            </a:r>
            <a:r>
              <a:rPr lang="en-GB" dirty="0">
                <a:latin typeface="Lato"/>
                <a:ea typeface="Lato"/>
                <a:cs typeface="Lato"/>
                <a:sym typeface="Lato"/>
              </a:rPr>
              <a:t>&gt;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-"/>
            </a:pPr>
            <a:r>
              <a:rPr lang="en-GB" b="1" dirty="0">
                <a:latin typeface="Lato"/>
                <a:ea typeface="Lato"/>
                <a:cs typeface="Lato"/>
                <a:sym typeface="Lato"/>
              </a:rPr>
              <a:t>Password </a:t>
            </a:r>
            <a:r>
              <a:rPr lang="en-GB" dirty="0">
                <a:latin typeface="Lato"/>
                <a:ea typeface="Lato"/>
                <a:cs typeface="Lato"/>
                <a:sym typeface="Lato"/>
              </a:rPr>
              <a:t>- welovesearch01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>
                <a:latin typeface="Lato"/>
                <a:ea typeface="Lato"/>
                <a:cs typeface="Lato"/>
                <a:sym typeface="Lato"/>
              </a:rPr>
              <a:t>Eg.</a:t>
            </a:r>
            <a:r>
              <a:rPr lang="en-GB" dirty="0">
                <a:latin typeface="Lato"/>
                <a:ea typeface="Lato"/>
                <a:cs typeface="Lato"/>
                <a:sym typeface="Lato"/>
              </a:rPr>
              <a:t> Team 04 goes to - ist441.ist.psu.edu:</a:t>
            </a:r>
            <a:r>
              <a:rPr lang="en-GB" b="1" dirty="0">
                <a:latin typeface="Lato"/>
                <a:ea typeface="Lato"/>
                <a:cs typeface="Lato"/>
                <a:sym typeface="Lato"/>
              </a:rPr>
              <a:t>8804</a:t>
            </a:r>
            <a:endParaRPr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155" name="Google Shape;155;p24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Jupyter Lab</a:t>
            </a:r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pic>
        <p:nvPicPr>
          <p:cNvPr id="162" name="Google Shape;16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1513" y="1076250"/>
            <a:ext cx="5640977" cy="38209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Google Shape;163;p25"/>
          <p:cNvCxnSpPr/>
          <p:nvPr/>
        </p:nvCxnSpPr>
        <p:spPr>
          <a:xfrm>
            <a:off x="3752925" y="4278425"/>
            <a:ext cx="939000" cy="60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4" name="Google Shape;164;p25"/>
          <p:cNvSpPr/>
          <p:nvPr/>
        </p:nvSpPr>
        <p:spPr>
          <a:xfrm>
            <a:off x="4747850" y="4124200"/>
            <a:ext cx="657300" cy="623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5"/>
          <p:cNvSpPr txBox="1"/>
          <p:nvPr/>
        </p:nvSpPr>
        <p:spPr>
          <a:xfrm>
            <a:off x="2919575" y="4043725"/>
            <a:ext cx="100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0000"/>
                </a:solidFill>
              </a:rPr>
              <a:t>Terminal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/>
              <a:t>Understanding File Structure of Linux</a:t>
            </a:r>
            <a:endParaRPr sz="6000"/>
          </a:p>
        </p:txBody>
      </p:sp>
      <p:sp>
        <p:nvSpPr>
          <p:cNvPr id="171" name="Google Shape;171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sp>
        <p:nvSpPr>
          <p:cNvPr id="172" name="Google Shape;172;p26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738" y="1531250"/>
            <a:ext cx="7248525" cy="307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7"/>
          <p:cNvSpPr txBox="1"/>
          <p:nvPr/>
        </p:nvSpPr>
        <p:spPr>
          <a:xfrm>
            <a:off x="6151950" y="4609750"/>
            <a:ext cx="26469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unix.stackexchange.com</a:t>
            </a:r>
            <a:endParaRPr sz="1100"/>
          </a:p>
        </p:txBody>
      </p:sp>
      <p:sp>
        <p:nvSpPr>
          <p:cNvPr id="179" name="Google Shape;179;p27"/>
          <p:cNvSpPr txBox="1"/>
          <p:nvPr/>
        </p:nvSpPr>
        <p:spPr>
          <a:xfrm>
            <a:off x="154400" y="241825"/>
            <a:ext cx="8594100" cy="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The Linux Directory Hierarchy</a:t>
            </a: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Linux directories are arranged in a Hierarchy with the / or root directory at the top.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sp>
        <p:nvSpPr>
          <p:cNvPr id="181" name="Google Shape;181;p27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800" y="0"/>
            <a:ext cx="514549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8"/>
          <p:cNvSpPr txBox="1"/>
          <p:nvPr/>
        </p:nvSpPr>
        <p:spPr>
          <a:xfrm>
            <a:off x="5257800" y="4724400"/>
            <a:ext cx="30000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hlinkClick r:id="rId4"/>
              </a:rPr>
              <a:t>https://www.geeksforgeeks.org/</a:t>
            </a:r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sp>
        <p:nvSpPr>
          <p:cNvPr id="189" name="Google Shape;189;p28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>
            <a:spLocks noGrp="1"/>
          </p:cNvSpPr>
          <p:nvPr>
            <p:ph type="title"/>
          </p:nvPr>
        </p:nvSpPr>
        <p:spPr>
          <a:xfrm>
            <a:off x="157450" y="250200"/>
            <a:ext cx="8520600" cy="49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/>
              <a:t>Accessing The Terminal from your PCs</a:t>
            </a:r>
            <a:endParaRPr sz="3000" b="1"/>
          </a:p>
        </p:txBody>
      </p:sp>
      <p:sp>
        <p:nvSpPr>
          <p:cNvPr id="195" name="Google Shape;195;p29"/>
          <p:cNvSpPr txBox="1">
            <a:spLocks noGrp="1"/>
          </p:cNvSpPr>
          <p:nvPr>
            <p:ph type="body" idx="1"/>
          </p:nvPr>
        </p:nvSpPr>
        <p:spPr>
          <a:xfrm>
            <a:off x="311700" y="885200"/>
            <a:ext cx="8520600" cy="35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/>
              <a:t>Mac -</a:t>
            </a:r>
            <a:endParaRPr sz="12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hlink"/>
                </a:solidFill>
                <a:hlinkClick r:id="rId3"/>
              </a:rPr>
              <a:t>https://support.apple.com/en-gb/guide/terminal/apd5265185d-f365-44cb-8b09-71a064a42125/mac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/>
              <a:t>Best Application (IMO) - iTerm - </a:t>
            </a:r>
            <a:r>
              <a:rPr lang="en-GB" sz="1200" u="sng">
                <a:solidFill>
                  <a:schemeClr val="hlink"/>
                </a:solidFill>
                <a:hlinkClick r:id="rId4"/>
              </a:rPr>
              <a:t>https://iterm2.com/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 b="1"/>
              <a:t>Windows - </a:t>
            </a:r>
            <a:endParaRPr sz="12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hlink"/>
                </a:solidFill>
                <a:hlinkClick r:id="rId5"/>
              </a:rPr>
              <a:t>https://docs.microsoft.com/en-us/windows/wsl/install-win10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/>
              <a:t>Best Application (IMO) - Termius - </a:t>
            </a:r>
            <a:r>
              <a:rPr lang="en-GB" sz="1200" u="sng">
                <a:solidFill>
                  <a:schemeClr val="hlink"/>
                </a:solidFill>
                <a:hlinkClick r:id="rId6"/>
              </a:rPr>
              <a:t>https://termius.com/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 b="1"/>
              <a:t>Web - </a:t>
            </a:r>
            <a:endParaRPr sz="1200"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200" u="sng">
                <a:solidFill>
                  <a:schemeClr val="hlink"/>
                </a:solidFill>
                <a:hlinkClick r:id="rId7"/>
              </a:rPr>
              <a:t>https://linuxcontainers.org/lxd/try-it/</a:t>
            </a:r>
            <a:endParaRPr sz="1200"/>
          </a:p>
        </p:txBody>
      </p:sp>
      <p:sp>
        <p:nvSpPr>
          <p:cNvPr id="196" name="Google Shape;196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sp>
        <p:nvSpPr>
          <p:cNvPr id="197" name="Google Shape;197;p29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/>
              <a:t>Important Commands</a:t>
            </a:r>
            <a:endParaRPr sz="6000"/>
          </a:p>
        </p:txBody>
      </p:sp>
      <p:sp>
        <p:nvSpPr>
          <p:cNvPr id="203" name="Google Shape;203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sp>
        <p:nvSpPr>
          <p:cNvPr id="204" name="Google Shape;204;p30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Print Working Directory </a:t>
            </a:r>
            <a:endParaRPr/>
          </a:p>
        </p:txBody>
      </p:sp>
      <p:pic>
        <p:nvPicPr>
          <p:cNvPr id="210" name="Google Shape;210;p31" descr="pwd basic linux command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900" y="1978100"/>
            <a:ext cx="7442200" cy="138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sp>
        <p:nvSpPr>
          <p:cNvPr id="212" name="Google Shape;212;p31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3AE00-57CE-3D00-A17D-6306D6086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86683"/>
            <a:ext cx="8520600" cy="572700"/>
          </a:xfrm>
        </p:spPr>
        <p:txBody>
          <a:bodyPr/>
          <a:lstStyle/>
          <a:p>
            <a:r>
              <a:rPr lang="en-US" b="1" dirty="0"/>
              <a:t>Hi there 👋 I am </a:t>
            </a:r>
            <a:r>
              <a:rPr lang="en-US" b="1" dirty="0" err="1"/>
              <a:t>Shaurya</a:t>
            </a:r>
            <a:br>
              <a:rPr lang="en-US" b="1" dirty="0"/>
            </a:br>
            <a:r>
              <a:rPr lang="en-US" sz="1800" dirty="0"/>
              <a:t>(pronounced as Shaw-</a:t>
            </a:r>
            <a:r>
              <a:rPr lang="en-US" sz="1800" dirty="0" err="1"/>
              <a:t>reya</a:t>
            </a:r>
            <a:r>
              <a:rPr lang="en-US" sz="1800" dirty="0"/>
              <a:t>) 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Pronouns: he/him</a:t>
            </a:r>
            <a:br>
              <a:rPr lang="en-US" sz="1800" dirty="0"/>
            </a:br>
            <a:r>
              <a:rPr lang="en-US" sz="1800" dirty="0">
                <a:hlinkClick r:id="rId2"/>
              </a:rPr>
              <a:t>https://github.com/shauryr</a:t>
            </a:r>
            <a:br>
              <a:rPr lang="en-US" sz="1800" dirty="0"/>
            </a:br>
            <a:br>
              <a:rPr lang="en-US" sz="1800" b="1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26351-9220-57DB-B9DA-F24373C351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</a:t>
            </a:fld>
            <a:endParaRPr lang="en-GB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4D5D15A-BFEF-57D5-D73F-3708D9538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00" y="1408535"/>
            <a:ext cx="8709458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🔭 PhD Candidate – 5</a:t>
            </a:r>
            <a:r>
              <a:rPr kumimoji="0" lang="en-US" altLang="en-US" sz="1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year; Ex Allen AI Intern x2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🌱 I’m currently learning how to use NLP and ML to re-rank search results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📫 How to reach me: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shaurya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[at]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psu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[dot]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edu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⚡ Fun fact: I won three coding hackathons in a row – HackPSU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’17’18’19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Other things I like and enjoy </a:t>
            </a:r>
          </a:p>
          <a:p>
            <a:pPr marL="285750" lvl="2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Tennis - I leave my everything else if I get a chance to play</a:t>
            </a:r>
          </a:p>
          <a:p>
            <a:pPr marL="285750" lvl="2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Skiing - I ski with Dr. Giles</a:t>
            </a:r>
          </a:p>
          <a:p>
            <a:pPr marL="285750" lvl="2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PC building – I have a 3080 but I exclusively play </a:t>
            </a:r>
            <a:r>
              <a:rPr lang="en-US" alt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V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alorant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lvl="2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Building Mechanical keyboards – a poor financial decision</a:t>
            </a:r>
          </a:p>
          <a:p>
            <a:pPr marL="285750" lvl="2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Recently started collecting records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AutoShape 6" descr="Twitter">
            <a:hlinkClick r:id="rId3"/>
            <a:extLst>
              <a:ext uri="{FF2B5EF4-FFF2-40B4-BE49-F238E27FC236}">
                <a16:creationId xmlns:a16="http://schemas.microsoft.com/office/drawing/2014/main" id="{648E000A-2F09-7DA8-F99F-C0009CE272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922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7" descr="GitHub">
            <a:hlinkClick r:id="rId4"/>
            <a:extLst>
              <a:ext uri="{FF2B5EF4-FFF2-40B4-BE49-F238E27FC236}">
                <a16:creationId xmlns:a16="http://schemas.microsoft.com/office/drawing/2014/main" id="{56A11589-8CC6-8403-7610-E7A04226D5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0875" y="-922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Linkedin">
            <a:hlinkClick r:id="rId5"/>
            <a:extLst>
              <a:ext uri="{FF2B5EF4-FFF2-40B4-BE49-F238E27FC236}">
                <a16:creationId xmlns:a16="http://schemas.microsoft.com/office/drawing/2014/main" id="{0A4C2C55-BE9B-8690-59A4-564E04BAFA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74750" y="-922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05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List Files in a directory</a:t>
            </a:r>
            <a:endParaRPr/>
          </a:p>
        </p:txBody>
      </p:sp>
      <p:pic>
        <p:nvPicPr>
          <p:cNvPr id="218" name="Google Shape;218;p32" descr="ls command examp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9800" y="2281125"/>
            <a:ext cx="7264400" cy="128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sp>
        <p:nvSpPr>
          <p:cNvPr id="220" name="Google Shape;220;p32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Change Directory</a:t>
            </a:r>
            <a:endParaRPr/>
          </a:p>
        </p:txBody>
      </p:sp>
      <p:pic>
        <p:nvPicPr>
          <p:cNvPr id="226" name="Google Shape;226;p33" descr="cd command examp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450" y="1434375"/>
            <a:ext cx="8039100" cy="19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3"/>
          <p:cNvSpPr txBox="1"/>
          <p:nvPr/>
        </p:nvSpPr>
        <p:spPr>
          <a:xfrm>
            <a:off x="889075" y="3806575"/>
            <a:ext cx="63288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sp>
        <p:nvSpPr>
          <p:cNvPr id="229" name="Google Shape;229;p33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/>
              <a:t>Modifying Files</a:t>
            </a:r>
            <a:endParaRPr sz="6000"/>
          </a:p>
        </p:txBody>
      </p:sp>
      <p:sp>
        <p:nvSpPr>
          <p:cNvPr id="235" name="Google Shape;235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sp>
        <p:nvSpPr>
          <p:cNvPr id="236" name="Google Shape;236;p34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Copy file</a:t>
            </a:r>
            <a:endParaRPr/>
          </a:p>
        </p:txBody>
      </p:sp>
      <p:pic>
        <p:nvPicPr>
          <p:cNvPr id="242" name="Google Shape;24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363" y="2308750"/>
            <a:ext cx="7653275" cy="41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sp>
        <p:nvSpPr>
          <p:cNvPr id="244" name="Google Shape;244;p35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Delete File or Folder</a:t>
            </a:r>
            <a:endParaRPr/>
          </a:p>
        </p:txBody>
      </p:sp>
      <p:pic>
        <p:nvPicPr>
          <p:cNvPr id="250" name="Google Shape;25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488" y="2232013"/>
            <a:ext cx="6819026" cy="67947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  <p:sp>
        <p:nvSpPr>
          <p:cNvPr id="252" name="Google Shape;252;p36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Rename File</a:t>
            </a:r>
            <a:endParaRPr/>
          </a:p>
        </p:txBody>
      </p:sp>
      <p:pic>
        <p:nvPicPr>
          <p:cNvPr id="258" name="Google Shape;25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438" y="2422050"/>
            <a:ext cx="7751125" cy="29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sp>
        <p:nvSpPr>
          <p:cNvPr id="260" name="Google Shape;260;p37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Create Folder or Directory</a:t>
            </a:r>
            <a:endParaRPr/>
          </a:p>
        </p:txBody>
      </p:sp>
      <p:pic>
        <p:nvPicPr>
          <p:cNvPr id="266" name="Google Shape;26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3125" y="2133600"/>
            <a:ext cx="4657725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  <p:sp>
        <p:nvSpPr>
          <p:cNvPr id="268" name="Google Shape;268;p38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See File Contents</a:t>
            </a:r>
            <a:endParaRPr/>
          </a:p>
        </p:txBody>
      </p:sp>
      <p:pic>
        <p:nvPicPr>
          <p:cNvPr id="274" name="Google Shape;27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7350" y="2143125"/>
            <a:ext cx="58293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  <p:sp>
        <p:nvSpPr>
          <p:cNvPr id="276" name="Google Shape;276;p39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Peeking a file</a:t>
            </a:r>
            <a:endParaRPr/>
          </a:p>
        </p:txBody>
      </p:sp>
      <p:sp>
        <p:nvSpPr>
          <p:cNvPr id="282" name="Google Shape;282;p40"/>
          <p:cNvSpPr txBox="1"/>
          <p:nvPr/>
        </p:nvSpPr>
        <p:spPr>
          <a:xfrm>
            <a:off x="789950" y="1568725"/>
            <a:ext cx="7587300" cy="32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head &lt;file_name&gt;         </a:t>
            </a:r>
            <a:r>
              <a:rPr lang="en-GB" sz="2400"/>
              <a:t>print first 10 lines of a file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tail </a:t>
            </a:r>
            <a:r>
              <a:rPr lang="en-GB" sz="2400" b="1">
                <a:solidFill>
                  <a:schemeClr val="dk1"/>
                </a:solidFill>
              </a:rPr>
              <a:t>&lt;file_name&gt;</a:t>
            </a:r>
            <a:r>
              <a:rPr lang="en-GB" sz="2400" b="1"/>
              <a:t>            </a:t>
            </a:r>
            <a:r>
              <a:rPr lang="en-GB" sz="2400"/>
              <a:t>print last 10 lines of a file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wc -l &lt;file_name&gt;         </a:t>
            </a:r>
            <a:r>
              <a:rPr lang="en-GB" sz="2400"/>
              <a:t>Get number of lines in a file</a:t>
            </a:r>
            <a:endParaRPr sz="2400"/>
          </a:p>
        </p:txBody>
      </p:sp>
      <p:sp>
        <p:nvSpPr>
          <p:cNvPr id="283" name="Google Shape;283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  <p:sp>
        <p:nvSpPr>
          <p:cNvPr id="284" name="Google Shape;284;p40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Redirecting Output</a:t>
            </a:r>
            <a:endParaRPr/>
          </a:p>
        </p:txBody>
      </p:sp>
      <p:sp>
        <p:nvSpPr>
          <p:cNvPr id="290" name="Google Shape;290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cat old.txt &gt; new.txt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Redirects output of left side to file on the right</a:t>
            </a:r>
            <a:endParaRPr/>
          </a:p>
        </p:txBody>
      </p:sp>
      <p:sp>
        <p:nvSpPr>
          <p:cNvPr id="291" name="Google Shape;291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  <p:sp>
        <p:nvSpPr>
          <p:cNvPr id="292" name="Google Shape;292;p41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Objective</a:t>
            </a:r>
            <a:endParaRPr sz="360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227025" y="1860050"/>
            <a:ext cx="3630850" cy="22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buFont typeface="+mj-lt"/>
              <a:buAutoNum type="arabicPeriod"/>
            </a:pPr>
            <a:r>
              <a:rPr lang="en-GB" dirty="0"/>
              <a:t>A brief intro to </a:t>
            </a:r>
            <a:r>
              <a:rPr lang="en-GB" dirty="0" err="1"/>
              <a:t>linux</a:t>
            </a:r>
            <a:r>
              <a:rPr lang="en-GB" dirty="0"/>
              <a:t> – why/what/how</a:t>
            </a:r>
            <a:endParaRPr dirty="0"/>
          </a:p>
          <a:p>
            <a:pPr marL="342900">
              <a:spcBef>
                <a:spcPts val="1600"/>
              </a:spcBef>
              <a:buFont typeface="+mj-lt"/>
              <a:buAutoNum type="arabicPeriod"/>
            </a:pPr>
            <a:endParaRPr dirty="0"/>
          </a:p>
          <a:p>
            <a:pPr marL="342900">
              <a:spcBef>
                <a:spcPts val="160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en-GB" dirty="0"/>
              <a:t>See commands which are helpful in navigating folders and modifying files</a:t>
            </a:r>
            <a:endParaRPr dirty="0"/>
          </a:p>
        </p:txBody>
      </p:sp>
      <p:pic>
        <p:nvPicPr>
          <p:cNvPr id="63" name="Google Shape;63;p14" descr="Post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7875" y="662175"/>
            <a:ext cx="5171574" cy="35231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3986600" y="4108750"/>
            <a:ext cx="5309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hlinkClick r:id="rId4"/>
              </a:rPr>
              <a:t>https://www.reddit.com/r/linuxmasterrace/comments/7diwwi/linux_distro_timeline/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Sort and Uniq</a:t>
            </a:r>
            <a:endParaRPr/>
          </a:p>
        </p:txBody>
      </p:sp>
      <p:sp>
        <p:nvSpPr>
          <p:cNvPr id="298" name="Google Shape;298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/>
              <a:t>sort </a:t>
            </a:r>
            <a:r>
              <a:rPr lang="en-GB"/>
              <a:t>- sort lines of text files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/>
              <a:t>uniq </a:t>
            </a:r>
            <a:r>
              <a:rPr lang="en-GB"/>
              <a:t>- report or omit repeated lines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99" name="Google Shape;29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3525" y="1132751"/>
            <a:ext cx="3968775" cy="18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3525" y="3207275"/>
            <a:ext cx="4025425" cy="179792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  <p:sp>
        <p:nvSpPr>
          <p:cNvPr id="302" name="Google Shape;302;p42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 to VI</a:t>
            </a:r>
            <a:endParaRPr/>
          </a:p>
        </p:txBody>
      </p:sp>
      <p:sp>
        <p:nvSpPr>
          <p:cNvPr id="308" name="Google Shape;308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Default text editor in most Linux distros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 dirty="0"/>
              <a:t>What is VIM then ?</a:t>
            </a:r>
            <a:endParaRPr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/>
              <a:t>Vim (Vi </a:t>
            </a:r>
            <a:r>
              <a:rPr lang="en-GB" dirty="0" err="1"/>
              <a:t>IMproved</a:t>
            </a:r>
            <a:r>
              <a:rPr lang="en-GB" dirty="0"/>
              <a:t>) has added a lot of extra features that make it a double-edged sword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dirty="0"/>
              <a:t>We </a:t>
            </a:r>
            <a:r>
              <a:rPr lang="en-GB" b="1" dirty="0"/>
              <a:t>used to </a:t>
            </a:r>
            <a:r>
              <a:rPr lang="en-GB" dirty="0"/>
              <a:t>use VIM</a:t>
            </a:r>
            <a:endParaRPr dirty="0"/>
          </a:p>
        </p:txBody>
      </p:sp>
      <p:sp>
        <p:nvSpPr>
          <p:cNvPr id="309" name="Google Shape;309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  <p:sp>
        <p:nvSpPr>
          <p:cNvPr id="310" name="Google Shape;310;p43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Lightening Fast VIM Editor - Tutorial</a:t>
            </a:r>
            <a:endParaRPr/>
          </a:p>
        </p:txBody>
      </p:sp>
      <p:sp>
        <p:nvSpPr>
          <p:cNvPr id="316" name="Google Shape;316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dirty="0"/>
            </a:br>
            <a:r>
              <a:rPr lang="en-GB" b="1" dirty="0"/>
              <a:t>a   </a:t>
            </a:r>
            <a:r>
              <a:rPr lang="en-GB" dirty="0"/>
              <a:t>	       		Enter Edit mode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 dirty="0"/>
              <a:t>Esc key  	</a:t>
            </a:r>
            <a:r>
              <a:rPr lang="en-GB" dirty="0"/>
              <a:t>Exit Edit Mode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br>
              <a:rPr lang="en-GB" dirty="0"/>
            </a:br>
            <a:r>
              <a:rPr lang="en-GB" b="1" dirty="0"/>
              <a:t>:w</a:t>
            </a:r>
            <a:r>
              <a:rPr lang="en-GB" dirty="0"/>
              <a:t>			Save</a:t>
            </a:r>
            <a:br>
              <a:rPr lang="en-GB" dirty="0"/>
            </a:br>
            <a:r>
              <a:rPr lang="en-GB" b="1" dirty="0"/>
              <a:t>:</a:t>
            </a:r>
            <a:r>
              <a:rPr lang="en-GB" b="1" dirty="0" err="1"/>
              <a:t>wq</a:t>
            </a:r>
            <a:r>
              <a:rPr lang="en-GB" dirty="0"/>
              <a:t>			Save and close file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br>
              <a:rPr lang="en-GB" dirty="0"/>
            </a:br>
            <a:r>
              <a:rPr lang="en-GB" b="1" dirty="0"/>
              <a:t>:q</a:t>
            </a:r>
            <a:r>
              <a:rPr lang="en-GB" dirty="0"/>
              <a:t>			Close file</a:t>
            </a:r>
            <a:br>
              <a:rPr lang="en-GB" dirty="0"/>
            </a:br>
            <a:r>
              <a:rPr lang="en-GB" b="1" dirty="0"/>
              <a:t>:q!</a:t>
            </a:r>
            <a:r>
              <a:rPr lang="en-GB" dirty="0"/>
              <a:t>			Close file, abandon changes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317" name="Google Shape;31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6154" y="1566251"/>
            <a:ext cx="3726146" cy="43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  <p:sp>
        <p:nvSpPr>
          <p:cNvPr id="319" name="Google Shape;319;p44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Other Useful Scripts</a:t>
            </a:r>
            <a:endParaRPr/>
          </a:p>
        </p:txBody>
      </p:sp>
      <p:sp>
        <p:nvSpPr>
          <p:cNvPr id="325" name="Google Shape;325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93500" cy="5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while true; do &lt;command&gt;; sleep 3 ;done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26" name="Google Shape;32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425" y="1800833"/>
            <a:ext cx="4693500" cy="2228567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33</a:t>
            </a:fld>
            <a:endParaRPr/>
          </a:p>
        </p:txBody>
      </p:sp>
      <p:sp>
        <p:nvSpPr>
          <p:cNvPr id="328" name="Google Shape;328;p45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Never Do This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34" name="Google Shape;334;p46"/>
          <p:cNvSpPr txBox="1">
            <a:spLocks noGrp="1"/>
          </p:cNvSpPr>
          <p:nvPr>
            <p:ph type="body" idx="1"/>
          </p:nvPr>
        </p:nvSpPr>
        <p:spPr>
          <a:xfrm>
            <a:off x="870900" y="1727100"/>
            <a:ext cx="740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9600" b="1">
                <a:solidFill>
                  <a:srgbClr val="FF0000"/>
                </a:solidFill>
              </a:rPr>
              <a:t>sudo rm -r /*</a:t>
            </a:r>
            <a:endParaRPr sz="9600" b="1">
              <a:solidFill>
                <a:srgbClr val="FF0000"/>
              </a:solidFill>
            </a:endParaRPr>
          </a:p>
        </p:txBody>
      </p:sp>
      <p:sp>
        <p:nvSpPr>
          <p:cNvPr id="335" name="Google Shape;335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34</a:t>
            </a:fld>
            <a:endParaRPr/>
          </a:p>
        </p:txBody>
      </p:sp>
      <p:sp>
        <p:nvSpPr>
          <p:cNvPr id="336" name="Google Shape;336;p46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7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References and Useful links</a:t>
            </a:r>
            <a:endParaRPr/>
          </a:p>
        </p:txBody>
      </p:sp>
      <p:sp>
        <p:nvSpPr>
          <p:cNvPr id="342" name="Google Shape;342;p47"/>
          <p:cNvSpPr txBox="1">
            <a:spLocks noGrp="1"/>
          </p:cNvSpPr>
          <p:nvPr>
            <p:ph type="body" idx="1"/>
          </p:nvPr>
        </p:nvSpPr>
        <p:spPr>
          <a:xfrm>
            <a:off x="311700" y="1457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Linux Cheat Sheet - </a:t>
            </a:r>
            <a:r>
              <a:rPr lang="en-GB" u="sng" dirty="0">
                <a:solidFill>
                  <a:schemeClr val="hlink"/>
                </a:solidFill>
                <a:hlinkClick r:id="rId3"/>
              </a:rPr>
              <a:t>https://files.fosswire.com/2007/08/fwunixref.pdf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-GB" dirty="0"/>
              <a:t>Learn </a:t>
            </a:r>
            <a:r>
              <a:rPr lang="en-GB" dirty="0" err="1"/>
              <a:t>linux</a:t>
            </a:r>
            <a:r>
              <a:rPr lang="en-GB" dirty="0"/>
              <a:t> in 5 mins - </a:t>
            </a:r>
            <a:r>
              <a:rPr lang="en-GB" u="sng" dirty="0">
                <a:solidFill>
                  <a:schemeClr val="hlink"/>
                </a:solidFill>
              </a:rPr>
              <a:t>https://</a:t>
            </a:r>
            <a:r>
              <a:rPr lang="en-GB" u="sng" dirty="0" err="1">
                <a:solidFill>
                  <a:schemeClr val="hlink"/>
                </a:solidFill>
              </a:rPr>
              <a:t>medium.com</a:t>
            </a:r>
            <a:r>
              <a:rPr lang="en-GB" u="sng" dirty="0">
                <a:solidFill>
                  <a:schemeClr val="hlink"/>
                </a:solidFill>
              </a:rPr>
              <a:t>/</a:t>
            </a:r>
            <a:r>
              <a:rPr lang="en-GB" u="sng" dirty="0" err="1">
                <a:solidFill>
                  <a:schemeClr val="hlink"/>
                </a:solidFill>
              </a:rPr>
              <a:t>fintechexplained</a:t>
            </a:r>
            <a:r>
              <a:rPr lang="en-GB" u="sng" dirty="0">
                <a:solidFill>
                  <a:schemeClr val="hlink"/>
                </a:solidFill>
              </a:rPr>
              <a:t>/learn-linux-in-5-minutes-3d6c7b37d5aa</a:t>
            </a:r>
            <a:endParaRPr lang="en-GB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/>
              <a:t>VIM Cheat Sheet - </a:t>
            </a:r>
            <a:r>
              <a:rPr lang="en-GB" u="sng" dirty="0">
                <a:solidFill>
                  <a:schemeClr val="hlink"/>
                </a:solidFill>
                <a:hlinkClick r:id="rId4"/>
              </a:rPr>
              <a:t>https://devhints.io/vim</a:t>
            </a:r>
            <a:endParaRPr lang="en-GB"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/>
              <a:t>Learn More - </a:t>
            </a:r>
            <a:r>
              <a:rPr lang="en-GB" sz="1100" u="sng" dirty="0">
                <a:solidFill>
                  <a:schemeClr val="hlink"/>
                </a:solidFill>
                <a:hlinkClick r:id="rId5"/>
              </a:rPr>
              <a:t>https://www.w3resource.com/linux-system-administration/working-with-directories.php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/>
              <a:t>Go Deeper - </a:t>
            </a:r>
            <a:r>
              <a:rPr lang="en-GB" sz="1100" u="sng" dirty="0">
                <a:solidFill>
                  <a:schemeClr val="hlink"/>
                </a:solidFill>
                <a:hlinkClick r:id="rId6"/>
              </a:rPr>
              <a:t>https://github.com/aleksandar-todorovic/awesome-linux</a:t>
            </a:r>
            <a:endParaRPr dirty="0"/>
          </a:p>
        </p:txBody>
      </p:sp>
      <p:sp>
        <p:nvSpPr>
          <p:cNvPr id="343" name="Google Shape;343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35</a:t>
            </a:fld>
            <a:endParaRPr/>
          </a:p>
        </p:txBody>
      </p:sp>
      <p:sp>
        <p:nvSpPr>
          <p:cNvPr id="344" name="Google Shape;344;p47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exit</a:t>
            </a:r>
            <a:endParaRPr/>
          </a:p>
        </p:txBody>
      </p:sp>
      <p:pic>
        <p:nvPicPr>
          <p:cNvPr id="350" name="Google Shape;35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0275" y="190500"/>
            <a:ext cx="5578800" cy="461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36</a:t>
            </a:fld>
            <a:endParaRPr/>
          </a:p>
        </p:txBody>
      </p:sp>
      <p:sp>
        <p:nvSpPr>
          <p:cNvPr id="352" name="Google Shape;352;p48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 those of you who know Linux -</a:t>
            </a: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984600"/>
            <a:ext cx="8520600" cy="31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People who know the following commands, shortcuts or files -</a:t>
            </a:r>
            <a:endParaRPr dirty="0"/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-GB" sz="1600" dirty="0" err="1">
                <a:latin typeface="Cambria"/>
                <a:ea typeface="Cambria"/>
                <a:cs typeface="Cambria"/>
                <a:sym typeface="Cambria"/>
              </a:rPr>
              <a:t>sudo</a:t>
            </a:r>
            <a:r>
              <a:rPr lang="en-GB" sz="1600" dirty="0">
                <a:latin typeface="Cambria"/>
                <a:ea typeface="Cambria"/>
                <a:cs typeface="Cambria"/>
                <a:sym typeface="Cambria"/>
              </a:rPr>
              <a:t> !!</a:t>
            </a:r>
            <a:endParaRPr sz="1600" dirty="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-GB" sz="1600" dirty="0">
                <a:latin typeface="Cambria"/>
                <a:ea typeface="Cambria"/>
                <a:cs typeface="Cambria"/>
                <a:sym typeface="Cambria"/>
              </a:rPr>
              <a:t>source ~/.</a:t>
            </a:r>
            <a:r>
              <a:rPr lang="en-GB" sz="1600" dirty="0" err="1">
                <a:latin typeface="Cambria"/>
                <a:ea typeface="Cambria"/>
                <a:cs typeface="Cambria"/>
                <a:sym typeface="Cambria"/>
              </a:rPr>
              <a:t>bashrc</a:t>
            </a:r>
            <a:endParaRPr sz="1600" dirty="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-GB" sz="1600" dirty="0">
                <a:latin typeface="Cambria"/>
                <a:ea typeface="Cambria"/>
                <a:cs typeface="Cambria"/>
                <a:sym typeface="Cambria"/>
              </a:rPr>
              <a:t>awk</a:t>
            </a:r>
            <a:endParaRPr sz="1600" dirty="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-GB" sz="1600" dirty="0">
                <a:latin typeface="Cambria"/>
                <a:ea typeface="Cambria"/>
                <a:cs typeface="Cambria"/>
                <a:sym typeface="Cambria"/>
              </a:rPr>
              <a:t>Ctrl + R</a:t>
            </a:r>
            <a:endParaRPr sz="1600" dirty="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-GB" sz="1600" dirty="0">
                <a:latin typeface="Cambria"/>
                <a:ea typeface="Cambria"/>
                <a:cs typeface="Cambria"/>
                <a:sym typeface="Cambria"/>
              </a:rPr>
              <a:t>touch</a:t>
            </a:r>
            <a:endParaRPr sz="1600" dirty="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-GB" sz="1600" dirty="0" err="1">
                <a:latin typeface="Cambria"/>
                <a:ea typeface="Cambria"/>
                <a:cs typeface="Cambria"/>
                <a:sym typeface="Cambria"/>
              </a:rPr>
              <a:t>chmod</a:t>
            </a:r>
            <a:endParaRPr sz="1600" dirty="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-GB" sz="1600" dirty="0">
                <a:latin typeface="Cambria"/>
                <a:ea typeface="Cambria"/>
                <a:cs typeface="Cambria"/>
                <a:sym typeface="Cambria"/>
              </a:rPr>
              <a:t>history</a:t>
            </a:r>
            <a:endParaRPr sz="1600" dirty="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-GB" sz="1600" dirty="0" err="1">
                <a:latin typeface="Cambria"/>
                <a:ea typeface="Cambria"/>
                <a:cs typeface="Cambria"/>
                <a:sym typeface="Cambria"/>
              </a:rPr>
              <a:t>sudo</a:t>
            </a:r>
            <a:r>
              <a:rPr lang="en-GB" sz="1600" dirty="0">
                <a:latin typeface="Cambria"/>
                <a:ea typeface="Cambria"/>
                <a:cs typeface="Cambria"/>
                <a:sym typeface="Cambria"/>
              </a:rPr>
              <a:t> rm -r /*</a:t>
            </a:r>
            <a:endParaRPr sz="1600" dirty="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-GB" sz="1600" dirty="0">
                <a:latin typeface="Cambria"/>
                <a:ea typeface="Cambria"/>
                <a:cs typeface="Cambria"/>
                <a:sym typeface="Cambria"/>
              </a:rPr>
              <a:t>cat &lt;file&gt; | </a:t>
            </a:r>
            <a:r>
              <a:rPr lang="en-GB" sz="1600" dirty="0" err="1">
                <a:latin typeface="Cambria"/>
                <a:ea typeface="Cambria"/>
                <a:cs typeface="Cambria"/>
                <a:sym typeface="Cambria"/>
              </a:rPr>
              <a:t>wc</a:t>
            </a:r>
            <a:r>
              <a:rPr lang="en-GB" sz="1600" dirty="0">
                <a:latin typeface="Cambria"/>
                <a:ea typeface="Cambria"/>
                <a:cs typeface="Cambria"/>
                <a:sym typeface="Cambria"/>
              </a:rPr>
              <a:t> -l </a:t>
            </a:r>
            <a:endParaRPr sz="1600" dirty="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-GB" sz="1600" dirty="0">
                <a:solidFill>
                  <a:srgbClr val="242729"/>
                </a:solidFill>
                <a:latin typeface="Cambria"/>
                <a:ea typeface="Cambria"/>
                <a:cs typeface="Cambria"/>
                <a:sym typeface="Cambria"/>
              </a:rPr>
              <a:t>~/.</a:t>
            </a:r>
            <a:r>
              <a:rPr lang="en-GB" sz="1600" dirty="0" err="1">
                <a:solidFill>
                  <a:srgbClr val="242729"/>
                </a:solidFill>
                <a:latin typeface="Cambria"/>
                <a:ea typeface="Cambria"/>
                <a:cs typeface="Cambria"/>
                <a:sym typeface="Cambria"/>
              </a:rPr>
              <a:t>vimrc</a:t>
            </a:r>
            <a:endParaRPr sz="1600" dirty="0">
              <a:solidFill>
                <a:srgbClr val="24272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242729"/>
              </a:buClr>
              <a:buSzPts val="1200"/>
              <a:buFont typeface="Cambria"/>
              <a:buChar char="●"/>
            </a:pPr>
            <a:r>
              <a:rPr lang="en-GB" sz="1600" dirty="0">
                <a:solidFill>
                  <a:srgbClr val="242729"/>
                </a:solidFill>
                <a:latin typeface="Cambria"/>
                <a:ea typeface="Cambria"/>
                <a:cs typeface="Cambria"/>
                <a:sym typeface="Cambria"/>
              </a:rPr>
              <a:t>:se nu</a:t>
            </a:r>
            <a:endParaRPr sz="1600" dirty="0">
              <a:solidFill>
                <a:srgbClr val="24272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 those of you who know Linux -</a:t>
            </a: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11700" y="984600"/>
            <a:ext cx="8520600" cy="31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People who know the following commands, shortcuts or files -</a:t>
            </a:r>
            <a:endParaRPr/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-GB" sz="1200">
                <a:latin typeface="Cambria"/>
                <a:ea typeface="Cambria"/>
                <a:cs typeface="Cambria"/>
                <a:sym typeface="Cambria"/>
              </a:rPr>
              <a:t>sudo !!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-GB" sz="1200">
                <a:latin typeface="Cambria"/>
                <a:ea typeface="Cambria"/>
                <a:cs typeface="Cambria"/>
                <a:sym typeface="Cambria"/>
              </a:rPr>
              <a:t>source ~/.bashrc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-GB" sz="1200">
                <a:latin typeface="Cambria"/>
                <a:ea typeface="Cambria"/>
                <a:cs typeface="Cambria"/>
                <a:sym typeface="Cambria"/>
              </a:rPr>
              <a:t>awk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-GB" sz="1200">
                <a:latin typeface="Cambria"/>
                <a:ea typeface="Cambria"/>
                <a:cs typeface="Cambria"/>
                <a:sym typeface="Cambria"/>
              </a:rPr>
              <a:t>Ctrl + R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-GB" sz="1200">
                <a:latin typeface="Cambria"/>
                <a:ea typeface="Cambria"/>
                <a:cs typeface="Cambria"/>
                <a:sym typeface="Cambria"/>
              </a:rPr>
              <a:t>touch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-GB" sz="1200">
                <a:latin typeface="Cambria"/>
                <a:ea typeface="Cambria"/>
                <a:cs typeface="Cambria"/>
                <a:sym typeface="Cambria"/>
              </a:rPr>
              <a:t>chmod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-GB" sz="1200">
                <a:latin typeface="Cambria"/>
                <a:ea typeface="Cambria"/>
                <a:cs typeface="Cambria"/>
                <a:sym typeface="Cambria"/>
              </a:rPr>
              <a:t>history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-GB" sz="1200">
                <a:latin typeface="Cambria"/>
                <a:ea typeface="Cambria"/>
                <a:cs typeface="Cambria"/>
                <a:sym typeface="Cambria"/>
              </a:rPr>
              <a:t>sudo rm -r /*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-GB" sz="1200">
                <a:latin typeface="Cambria"/>
                <a:ea typeface="Cambria"/>
                <a:cs typeface="Cambria"/>
                <a:sym typeface="Cambria"/>
              </a:rPr>
              <a:t>cat &lt;file&gt; | wc -l 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-GB" sz="1200">
                <a:solidFill>
                  <a:srgbClr val="242729"/>
                </a:solidFill>
                <a:latin typeface="Cambria"/>
                <a:ea typeface="Cambria"/>
                <a:cs typeface="Cambria"/>
                <a:sym typeface="Cambria"/>
              </a:rPr>
              <a:t>~/.vimrc</a:t>
            </a:r>
            <a:endParaRPr sz="1200">
              <a:solidFill>
                <a:srgbClr val="24272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242729"/>
              </a:buClr>
              <a:buSzPts val="1200"/>
              <a:buFont typeface="Cambria"/>
              <a:buChar char="●"/>
            </a:pPr>
            <a:r>
              <a:rPr lang="en-GB" sz="1200">
                <a:solidFill>
                  <a:srgbClr val="242729"/>
                </a:solidFill>
                <a:latin typeface="Cambria"/>
                <a:ea typeface="Cambria"/>
                <a:cs typeface="Cambria"/>
                <a:sym typeface="Cambria"/>
              </a:rPr>
              <a:t>:se nu</a:t>
            </a:r>
            <a:endParaRPr sz="1200">
              <a:solidFill>
                <a:srgbClr val="24272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89" name="Google Shape;89;p17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  <p:sp>
        <p:nvSpPr>
          <p:cNvPr id="90" name="Google Shape;90;p17"/>
          <p:cNvSpPr txBox="1"/>
          <p:nvPr/>
        </p:nvSpPr>
        <p:spPr>
          <a:xfrm>
            <a:off x="565925" y="4266400"/>
            <a:ext cx="74430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>
                <a:solidFill>
                  <a:srgbClr val="FF0000"/>
                </a:solidFill>
              </a:rPr>
              <a:t>Help your teammates !</a:t>
            </a:r>
            <a:endParaRPr sz="18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130275" y="130550"/>
            <a:ext cx="359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Comparisons</a:t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0750" y="0"/>
            <a:ext cx="2443250" cy="49131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6079050" y="4848900"/>
            <a:ext cx="34350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hlinkClick r:id="rId4"/>
              </a:rPr>
              <a:t>https://www.memedroid.com/memes/tag/linux/2</a:t>
            </a:r>
            <a:endParaRPr/>
          </a:p>
        </p:txBody>
      </p:sp>
      <p:pic>
        <p:nvPicPr>
          <p:cNvPr id="98" name="Google Shape;98;p18" descr="Linux my ba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8600" y="422125"/>
            <a:ext cx="2513900" cy="44654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187775" y="4710500"/>
            <a:ext cx="31905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hlinkClick r:id="rId6"/>
              </a:rPr>
              <a:t>https://hddmag.com/windows-vs-mac-vs-linux/</a:t>
            </a:r>
            <a:endParaRPr/>
          </a:p>
        </p:txBody>
      </p:sp>
      <p:pic>
        <p:nvPicPr>
          <p:cNvPr id="100" name="Google Shape;100;p18" descr="Image result for linux vs mac vs windows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0275" y="1166850"/>
            <a:ext cx="3350000" cy="325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102" name="Google Shape;102;p18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History and some Facts</a:t>
            </a:r>
            <a:endParaRPr b="1" dirty="0"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311700" y="867557"/>
            <a:ext cx="5684909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UNIX OS was invented by Dennis Ritchie and Ken Thompson in the late 1970s at the Bell Labs research center. [</a:t>
            </a:r>
            <a:r>
              <a:rPr lang="en-US" dirty="0">
                <a:hlinkClick r:id="rId3"/>
              </a:rPr>
              <a:t>source</a:t>
            </a:r>
            <a:r>
              <a:rPr lang="en-US" dirty="0"/>
              <a:t>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dirty="0"/>
              <a:t>Linux is a fork from the original UNIX - </a:t>
            </a:r>
            <a:r>
              <a:rPr lang="en-US" dirty="0"/>
              <a:t>invented by Linus Torvalds at the University of Helsinki in 1991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 dirty="0"/>
              <a:t>Linux is a kernel not an OS - GNU Linux OS is based on that Kernel </a:t>
            </a:r>
          </a:p>
          <a:p>
            <a:pPr marL="285750" indent="-285750">
              <a:spcBef>
                <a:spcPts val="1600"/>
              </a:spcBef>
            </a:pPr>
            <a:r>
              <a:rPr lang="en-GB" b="1" dirty="0"/>
              <a:t> </a:t>
            </a:r>
            <a:r>
              <a:rPr lang="en-US" dirty="0"/>
              <a:t>consider Linux as an engine(i.e. Just a kernel) and Unix as a Car (i.e. the entire operating system).</a:t>
            </a:r>
            <a:endParaRPr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/>
              <a:t>The penguin’s name is TUX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110" name="Google Shape;110;p19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E979EBCB-FA49-D319-4A75-92CFBEC84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5586" y="3952821"/>
            <a:ext cx="931642" cy="1103996"/>
          </a:xfrm>
          <a:prstGeom prst="rect">
            <a:avLst/>
          </a:prstGeom>
        </p:spPr>
      </p:pic>
      <p:pic>
        <p:nvPicPr>
          <p:cNvPr id="9" name="Picture 8" descr="A picture containing person, person, indoor&#10;&#10;Description automatically generated">
            <a:extLst>
              <a:ext uri="{FF2B5EF4-FFF2-40B4-BE49-F238E27FC236}">
                <a16:creationId xmlns:a16="http://schemas.microsoft.com/office/drawing/2014/main" id="{7EBCA644-D717-1900-F4BD-BB29447829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8114" y="712925"/>
            <a:ext cx="2886586" cy="1784970"/>
          </a:xfrm>
          <a:prstGeom prst="rect">
            <a:avLst/>
          </a:prstGeom>
        </p:spPr>
      </p:pic>
      <p:pic>
        <p:nvPicPr>
          <p:cNvPr id="11" name="Picture 10" descr="A person sitting in a chair&#10;&#10;Description automatically generated with low confidence">
            <a:extLst>
              <a:ext uri="{FF2B5EF4-FFF2-40B4-BE49-F238E27FC236}">
                <a16:creationId xmlns:a16="http://schemas.microsoft.com/office/drawing/2014/main" id="{AB762C82-278C-A4BA-0149-610025221B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5151" y="2645606"/>
            <a:ext cx="1872512" cy="105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439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should I care about learning Linux ?</a:t>
            </a:r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167650" y="1828950"/>
            <a:ext cx="4476900" cy="27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It is FASTER than other operating systems - designed for efficiency - </a:t>
            </a:r>
            <a:r>
              <a:rPr lang="en-GB" sz="11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https://www.techspot.com/review/1683-linux-vs-windows-threadripper-vs-core-i9/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More than 90% supercomputers use Linux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Easier for certain tasks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Open source &lt;3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4350" y="1143774"/>
            <a:ext cx="4759950" cy="285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/>
        </p:nvSpPr>
        <p:spPr>
          <a:xfrm>
            <a:off x="5213100" y="3999750"/>
            <a:ext cx="3930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u="sng">
                <a:solidFill>
                  <a:schemeClr val="hlink"/>
                </a:solidFill>
                <a:hlinkClick r:id="rId5"/>
              </a:rPr>
              <a:t>https://commons.wikimedia.org/wiki/File:Operating_systems_used_on_top_500_supercomputers.svg</a:t>
            </a:r>
            <a:endParaRPr sz="1000"/>
          </a:p>
        </p:txBody>
      </p:sp>
      <p:sp>
        <p:nvSpPr>
          <p:cNvPr id="119" name="Google Shape;11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120" name="Google Shape;120;p20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those reasons are not enough . .</a:t>
            </a:r>
            <a:endParaRPr/>
          </a:p>
        </p:txBody>
      </p:sp>
      <p:pic>
        <p:nvPicPr>
          <p:cNvPr id="126" name="Google Shape;126;p21" descr="Image result for companies using linux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7108" y="1486937"/>
            <a:ext cx="5734050" cy="322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 txBox="1"/>
          <p:nvPr/>
        </p:nvSpPr>
        <p:spPr>
          <a:xfrm>
            <a:off x="4417658" y="4583307"/>
            <a:ext cx="69669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Source - </a:t>
            </a:r>
            <a:r>
              <a:rPr lang="en-GB" sz="1100" u="sng" dirty="0">
                <a:solidFill>
                  <a:schemeClr val="hlink"/>
                </a:solidFill>
                <a:hlinkClick r:id="rId4"/>
              </a:rPr>
              <a:t>https://www.ubuntupit.com/interesting-facts-about-linux/</a:t>
            </a:r>
            <a:endParaRPr dirty="0"/>
          </a:p>
        </p:txBody>
      </p:sp>
      <p:pic>
        <p:nvPicPr>
          <p:cNvPr id="128" name="Google Shape;128;p21" descr="Dammit Microsoft. - mem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5800" y="1231747"/>
            <a:ext cx="3063674" cy="346832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130" name="Google Shape;130;p21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FB7E95-5C4D-5E0E-AC4F-1B29ABC715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4217" y="118383"/>
            <a:ext cx="2449783" cy="16572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1261</Words>
  <Application>Microsoft Macintosh PowerPoint</Application>
  <PresentationFormat>On-screen Show (16:9)</PresentationFormat>
  <Paragraphs>227</Paragraphs>
  <Slides>36</Slides>
  <Notes>35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Lato</vt:lpstr>
      <vt:lpstr>Calibri</vt:lpstr>
      <vt:lpstr>Arial</vt:lpstr>
      <vt:lpstr>Cambria</vt:lpstr>
      <vt:lpstr>Simple Light</vt:lpstr>
      <vt:lpstr>Survival Linux IST 441 Fall 2022</vt:lpstr>
      <vt:lpstr>Hi there 👋 I am Shaurya (pronounced as Shaw-reya) Pronouns: he/him https://github.com/shauryr  </vt:lpstr>
      <vt:lpstr>Objective</vt:lpstr>
      <vt:lpstr>For those of you who know Linux -</vt:lpstr>
      <vt:lpstr>For those of you who know Linux -</vt:lpstr>
      <vt:lpstr>Some Comparisons</vt:lpstr>
      <vt:lpstr>History and some Facts</vt:lpstr>
      <vt:lpstr>Why should I care about learning Linux ?</vt:lpstr>
      <vt:lpstr>If those reasons are not enough . .</vt:lpstr>
      <vt:lpstr>What distribution (distro) of Linux we will be using ?</vt:lpstr>
      <vt:lpstr>Getting Familiar with IST441 Server</vt:lpstr>
      <vt:lpstr>Instructions to access</vt:lpstr>
      <vt:lpstr>Jupyter Lab</vt:lpstr>
      <vt:lpstr>Understanding File Structure of Linux</vt:lpstr>
      <vt:lpstr>PowerPoint Presentation</vt:lpstr>
      <vt:lpstr>PowerPoint Presentation</vt:lpstr>
      <vt:lpstr>Accessing The Terminal from your PCs</vt:lpstr>
      <vt:lpstr>Important Commands</vt:lpstr>
      <vt:lpstr>Print Working Directory </vt:lpstr>
      <vt:lpstr>List Files in a directory</vt:lpstr>
      <vt:lpstr>Change Directory</vt:lpstr>
      <vt:lpstr>Modifying Files</vt:lpstr>
      <vt:lpstr>Copy file</vt:lpstr>
      <vt:lpstr>Delete File or Folder</vt:lpstr>
      <vt:lpstr>Rename File</vt:lpstr>
      <vt:lpstr>Create Folder or Directory</vt:lpstr>
      <vt:lpstr>See File Contents</vt:lpstr>
      <vt:lpstr>Peeking a file</vt:lpstr>
      <vt:lpstr>Redirecting Output</vt:lpstr>
      <vt:lpstr>Sort and Uniq</vt:lpstr>
      <vt:lpstr>Intro to VI</vt:lpstr>
      <vt:lpstr>Lightening Fast VIM Editor - Tutorial</vt:lpstr>
      <vt:lpstr>Some Other Useful Scripts</vt:lpstr>
      <vt:lpstr>Never Do This </vt:lpstr>
      <vt:lpstr>References and Useful links</vt:lpstr>
      <vt:lpstr>exit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Survival Linux IST 441 Fall 2022</dc:title>
  <cp:lastModifiedBy>Rohatgi, Shaurya</cp:lastModifiedBy>
  <cp:revision>2</cp:revision>
  <dcterms:modified xsi:type="dcterms:W3CDTF">2022-09-12T17:26:35Z</dcterms:modified>
</cp:coreProperties>
</file>