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75" r:id="rId13"/>
    <p:sldId id="274" r:id="rId14"/>
    <p:sldId id="276" r:id="rId15"/>
    <p:sldId id="261" r:id="rId16"/>
    <p:sldId id="268" r:id="rId17"/>
    <p:sldId id="273" r:id="rId18"/>
    <p:sldId id="270" r:id="rId19"/>
    <p:sldId id="271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Raleway" pitchFamily="2" charset="77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GET ist441-test-master/_search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"query":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"match": {"content":"citeseer"}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GET ist441-test-master/_search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"query":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"match": {"content":"project"}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},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"highlight" 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"fields" 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"content" : {}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}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st441.ist.psu.edu:800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jango-document-tchinese.readthedocs.io/en/lates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Learn/Server-side/Django/Introduc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Query</a:t>
            </a:r>
            <a:r>
              <a:rPr lang="it" dirty="0"/>
              <a:t> </a:t>
            </a:r>
            <a:r>
              <a:rPr lang="en-IN" dirty="0"/>
              <a:t>Interface</a:t>
            </a:r>
            <a:r>
              <a:rPr lang="it" dirty="0"/>
              <a:t> </a:t>
            </a:r>
            <a:r>
              <a:rPr lang="en-IN" dirty="0"/>
              <a:t>using Django</a:t>
            </a:r>
            <a:br>
              <a:rPr lang="it" dirty="0"/>
            </a:b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Shaurya Rohatgi</a:t>
            </a: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N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</a:t>
            </a:r>
            <a:r>
              <a:rPr lang="en-I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Lee Giles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 Thanks to – Jason Chhay and Agnese C</a:t>
            </a:r>
            <a:r>
              <a:rPr lang="en-IN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hiatti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you will need to change for this demo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93924" y="1365408"/>
            <a:ext cx="85236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Your index name (based on the index created during the last tutorial) -- line 14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r="23124"/>
          <a:stretch/>
        </p:blipFill>
        <p:spPr>
          <a:xfrm>
            <a:off x="729450" y="2571750"/>
            <a:ext cx="7688701" cy="172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29450" y="608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Adding the Pagination Feature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8893"/>
            <a:ext cx="9143999" cy="153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-24500" y="2032900"/>
            <a:ext cx="9144000" cy="1616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AA19DA-835C-4BCB-9411-13DB7B7F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57" y="803525"/>
            <a:ext cx="7688700" cy="535200"/>
          </a:xfrm>
        </p:spPr>
        <p:txBody>
          <a:bodyPr/>
          <a:lstStyle/>
          <a:p>
            <a:r>
              <a:rPr lang="en-US" dirty="0"/>
              <a:t>Where and how to run the service? (already done for each team)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CF00-AF30-4345-AD5B-2D0467FFA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Go to </a:t>
            </a:r>
            <a:r>
              <a:rPr lang="en-US" sz="1400" dirty="0" err="1"/>
              <a:t>vlabs</a:t>
            </a:r>
            <a:endParaRPr lang="en-US" sz="1400" dirty="0"/>
          </a:p>
          <a:p>
            <a:r>
              <a:rPr lang="en-US" sz="1400" dirty="0"/>
              <a:t>Go to your team </a:t>
            </a:r>
            <a:r>
              <a:rPr lang="en-US" sz="1400" dirty="0" err="1"/>
              <a:t>jupyter</a:t>
            </a:r>
            <a:r>
              <a:rPr lang="en-US" sz="1400" dirty="0"/>
              <a:t> lab</a:t>
            </a:r>
            <a:endParaRPr lang="en-US" sz="1050" dirty="0"/>
          </a:p>
          <a:p>
            <a:r>
              <a:rPr lang="en-US" sz="1400" dirty="0"/>
              <a:t>Inside terminal – cd /data/team&lt;</a:t>
            </a:r>
            <a:r>
              <a:rPr lang="en-US" sz="1400" dirty="0" err="1"/>
              <a:t>team_id</a:t>
            </a:r>
            <a:r>
              <a:rPr lang="en-US" sz="1400" dirty="0"/>
              <a:t>&gt;/GUI</a:t>
            </a:r>
          </a:p>
          <a:p>
            <a:r>
              <a:rPr lang="de-DE" sz="1400" dirty="0"/>
              <a:t>Run the command - python manage.py runserver ist441.ist.psu.edu:92&lt;team_id&gt;</a:t>
            </a:r>
          </a:p>
          <a:p>
            <a:r>
              <a:rPr lang="de-DE" sz="1400" dirty="0"/>
              <a:t>E.g Team06 - </a:t>
            </a:r>
            <a:r>
              <a:rPr lang="de-DE" sz="1400" dirty="0" err="1"/>
              <a:t>python</a:t>
            </a:r>
            <a:r>
              <a:rPr lang="de-DE" sz="1400" dirty="0"/>
              <a:t> </a:t>
            </a:r>
            <a:r>
              <a:rPr lang="de-DE" sz="1400" dirty="0" err="1"/>
              <a:t>manage.py</a:t>
            </a:r>
            <a:r>
              <a:rPr lang="de-DE" sz="1400" dirty="0"/>
              <a:t> </a:t>
            </a:r>
            <a:r>
              <a:rPr lang="de-DE" sz="1400" dirty="0" err="1"/>
              <a:t>runserver</a:t>
            </a:r>
            <a:r>
              <a:rPr lang="de-DE" sz="1400" dirty="0"/>
              <a:t> ist441.ist.psu.edu:9206</a:t>
            </a:r>
          </a:p>
          <a:p>
            <a:endParaRPr lang="de-DE" sz="1400" dirty="0"/>
          </a:p>
          <a:p>
            <a:r>
              <a:rPr lang="en-US" sz="1400" dirty="0"/>
              <a:t>The service will start running on - </a:t>
            </a:r>
            <a:r>
              <a:rPr lang="de-DE" sz="1400" dirty="0"/>
              <a:t>ist441.ist.psu.edu:92&lt;</a:t>
            </a:r>
            <a:r>
              <a:rPr lang="de-DE" sz="1400" dirty="0" err="1"/>
              <a:t>team_id</a:t>
            </a:r>
            <a:r>
              <a:rPr lang="de-DE" sz="1400" dirty="0"/>
              <a:t>&gt;</a:t>
            </a:r>
          </a:p>
          <a:p>
            <a:r>
              <a:rPr lang="de-DE" sz="1400" dirty="0"/>
              <a:t>Team11 </a:t>
            </a:r>
            <a:r>
              <a:rPr lang="de-DE" sz="1400" dirty="0" err="1"/>
              <a:t>port</a:t>
            </a:r>
            <a:r>
              <a:rPr lang="de-DE" sz="1400" dirty="0"/>
              <a:t> : 8001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Github link - https://github.com/shauryr/ist441_gui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955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ACC337-4254-4000-AADA-B3863E9B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</p:spTree>
    <p:extLst>
      <p:ext uri="{BB962C8B-B14F-4D97-AF65-F5344CB8AC3E}">
        <p14:creationId xmlns:p14="http://schemas.microsoft.com/office/powerpoint/2010/main" val="284300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AD88-36CE-41D2-99BC-8256069D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folder structure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CEB708-A6BC-4E49-B78E-2A586F8A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0" y="2057004"/>
            <a:ext cx="1799987" cy="22138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A4BE3C-61A8-4727-AF1F-018BF51355B1}"/>
              </a:ext>
            </a:extLst>
          </p:cNvPr>
          <p:cNvSpPr/>
          <p:nvPr/>
        </p:nvSpPr>
        <p:spPr>
          <a:xfrm>
            <a:off x="643813" y="2698439"/>
            <a:ext cx="1751579" cy="2557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7D07E0-3D7D-461C-A2C3-7D627ABF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70" y="1971406"/>
            <a:ext cx="3966375" cy="270051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48FD66-6F1F-48AE-A7E6-43A209C79968}"/>
              </a:ext>
            </a:extLst>
          </p:cNvPr>
          <p:cNvCxnSpPr>
            <a:stCxn id="6" idx="3"/>
          </p:cNvCxnSpPr>
          <p:nvPr/>
        </p:nvCxnSpPr>
        <p:spPr>
          <a:xfrm>
            <a:off x="2395392" y="2826327"/>
            <a:ext cx="1856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Visit your baseline search page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62075" y="1738975"/>
            <a:ext cx="51732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/>
              <a:t>From a browser (in VLABS or other classroom computer)</a:t>
            </a:r>
            <a:br>
              <a:rPr lang="it" sz="1800" dirty="0"/>
            </a:br>
            <a:r>
              <a:rPr lang="it" sz="1800" dirty="0"/>
              <a:t>visit:</a:t>
            </a:r>
            <a:br>
              <a:rPr lang="it" sz="1800" dirty="0"/>
            </a:br>
            <a:br>
              <a:rPr lang="it" sz="1800" dirty="0"/>
            </a:br>
            <a:r>
              <a:rPr lang="it" sz="1800" dirty="0"/>
              <a:t>http://ist441.ist.psu.edu:92 + team no</a:t>
            </a:r>
            <a:br>
              <a:rPr lang="it" sz="1800" dirty="0"/>
            </a:br>
            <a:br>
              <a:rPr lang="it" sz="1800" dirty="0"/>
            </a:br>
            <a:r>
              <a:rPr lang="it" sz="1800" dirty="0"/>
              <a:t>e. g.  </a:t>
            </a:r>
            <a:r>
              <a:rPr lang="it" sz="1800" u="sng" dirty="0">
                <a:solidFill>
                  <a:schemeClr val="hlink"/>
                </a:solidFill>
                <a:hlinkClick r:id="rId3"/>
              </a:rPr>
              <a:t>http://ist441.ist.psu.edu:9201</a:t>
            </a:r>
            <a:r>
              <a:rPr lang="it" sz="1800" dirty="0"/>
              <a:t> for team 1</a:t>
            </a:r>
            <a:endParaRPr sz="1800"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224" y="1845686"/>
            <a:ext cx="3747900" cy="1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5412925" y="1836975"/>
            <a:ext cx="3584100" cy="145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729450" y="583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Text search and Highlighting in action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50B91-C3A4-4DCA-8184-7B0559DFAF44}"/>
              </a:ext>
            </a:extLst>
          </p:cNvPr>
          <p:cNvSpPr txBox="1"/>
          <p:nvPr/>
        </p:nvSpPr>
        <p:spPr>
          <a:xfrm>
            <a:off x="755650" y="187680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Query Interface Landing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5397E-FAFD-4720-8CDE-50D278C8A2B0}"/>
              </a:ext>
            </a:extLst>
          </p:cNvPr>
          <p:cNvSpPr txBox="1"/>
          <p:nvPr/>
        </p:nvSpPr>
        <p:spPr>
          <a:xfrm>
            <a:off x="6807200" y="1244600"/>
            <a:ext cx="203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SERP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06741-045F-6F44-9F22-E7418E5BB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22" y="2184578"/>
            <a:ext cx="3206864" cy="2201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A2EC0-9489-E848-A56D-3EEEF68E2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377" y="1552377"/>
            <a:ext cx="4645099" cy="33373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6D5-0EA8-45FB-B665-B0008784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 Search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7E608-CB26-43E2-9B45-B6835A208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play with ES query and search APIs to see what results come out and relevant they are</a:t>
            </a:r>
          </a:p>
          <a:p>
            <a:endParaRPr lang="en-US" dirty="0"/>
          </a:p>
          <a:p>
            <a:r>
              <a:rPr lang="en-US" dirty="0"/>
              <a:t>I have included some ways you can search your interface in the comments in the code.</a:t>
            </a:r>
          </a:p>
          <a:p>
            <a:r>
              <a:rPr lang="en-US" dirty="0"/>
              <a:t>Play around with it!</a:t>
            </a:r>
          </a:p>
          <a:p>
            <a:endParaRPr lang="en-US" dirty="0"/>
          </a:p>
          <a:p>
            <a:endParaRPr lang="en-US" dirty="0"/>
          </a:p>
          <a:p>
            <a:pPr marL="146050" indent="0">
              <a:buNone/>
            </a:pPr>
            <a:r>
              <a:rPr lang="it" sz="2400" b="1" dirty="0"/>
              <a:t>Test &amp; Trials from Kibana First!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3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29450" y="534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Take-home message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29450" y="1420575"/>
            <a:ext cx="7688700" cy="2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/>
              <a:t>After this basic tutorial you should be able to:</a:t>
            </a:r>
            <a:endParaRPr sz="1800" b="1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Link the static HTML pages you previously crawled and indexed to a Web interface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Play around with the search bar to verify that you get the same results as from the Kibana console</a:t>
            </a:r>
            <a:endParaRPr sz="18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 b="1" dirty="0"/>
              <a:t>Next…</a:t>
            </a:r>
            <a:endParaRPr sz="1800" b="1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You can go ahead and add your own Logo, custom interface features gradually and check the results as you go</a:t>
            </a:r>
            <a:br>
              <a:rPr lang="it" sz="1800" dirty="0"/>
            </a:br>
            <a:endParaRPr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000"/>
              <a:t>Questions?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49500" y="585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Recap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69250" y="1334600"/>
            <a:ext cx="5503200" cy="30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795200" y="2230045"/>
            <a:ext cx="7064700" cy="17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Crawling the necessary contents with Scrapy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Dumped ever</a:t>
            </a:r>
            <a:r>
              <a:rPr lang="en-IN" sz="1800" dirty="0"/>
              <a:t>y</a:t>
            </a:r>
            <a:r>
              <a:rPr lang="it" sz="1800" dirty="0"/>
              <a:t>thing into </a:t>
            </a:r>
            <a:r>
              <a:rPr lang="en-IN" sz="1800" b="1" dirty="0" err="1"/>
              <a:t>data.jl</a:t>
            </a:r>
            <a:endParaRPr lang="en-IN" sz="1800" b="1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N" sz="1800" dirty="0"/>
              <a:t>Indexed </a:t>
            </a:r>
            <a:r>
              <a:rPr lang="en-IN" sz="1800" dirty="0" err="1"/>
              <a:t>data.jl</a:t>
            </a:r>
            <a:r>
              <a:rPr lang="en-IN" sz="1800" dirty="0"/>
              <a:t> using Python </a:t>
            </a:r>
            <a:r>
              <a:rPr lang="en-IN" sz="1800" dirty="0" err="1"/>
              <a:t>api</a:t>
            </a:r>
            <a:r>
              <a:rPr lang="en-IN" sz="1800" dirty="0"/>
              <a:t> for </a:t>
            </a:r>
            <a:r>
              <a:rPr lang="en-IN" sz="1800" dirty="0" err="1"/>
              <a:t>ElasticSearch</a:t>
            </a:r>
            <a:endParaRPr lang="en-IN" sz="1800" dirty="0"/>
          </a:p>
        </p:txBody>
      </p:sp>
      <p:sp>
        <p:nvSpPr>
          <p:cNvPr id="95" name="Shape 95"/>
          <p:cNvSpPr txBox="1"/>
          <p:nvPr/>
        </p:nvSpPr>
        <p:spPr>
          <a:xfrm>
            <a:off x="826775" y="3398300"/>
            <a:ext cx="58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Shape 96"/>
          <p:cNvSpPr txBox="1"/>
          <p:nvPr/>
        </p:nvSpPr>
        <p:spPr>
          <a:xfrm>
            <a:off x="1347100" y="4016825"/>
            <a:ext cx="56823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Time to create your own interface!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A584E056-38AA-416D-A06A-D053AECDF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188" y="1602406"/>
            <a:ext cx="5095190" cy="2424608"/>
          </a:xfrm>
          <a:prstGeom prst="rect">
            <a:avLst/>
          </a:prstGeom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29450" y="518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Test &amp; Trials from Kibana First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6550" y="1270350"/>
            <a:ext cx="7688700" cy="2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/>
              <a:t>query for a specific keyword</a:t>
            </a:r>
            <a:endParaRPr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E8E132-C240-460F-9F3C-96D018675F65}"/>
              </a:ext>
            </a:extLst>
          </p:cNvPr>
          <p:cNvSpPr/>
          <p:nvPr/>
        </p:nvSpPr>
        <p:spPr>
          <a:xfrm>
            <a:off x="4041265" y="2814058"/>
            <a:ext cx="1694517" cy="14236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8F2453C-1410-47D9-AA16-80975A360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37" y="1896712"/>
            <a:ext cx="2740435" cy="1346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29450" y="518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Test &amp; Trials from Kibana First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86550" y="1270350"/>
            <a:ext cx="7688700" cy="2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 b="1"/>
              <a:t>Adding Text Highlighting</a:t>
            </a:r>
            <a:endParaRPr sz="18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BE138-BB41-4332-B3CF-ED2F1FF3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30" y="1123376"/>
            <a:ext cx="2867060" cy="201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61866-1046-4715-9EDA-EC66EA972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60" y="3354561"/>
            <a:ext cx="7992590" cy="1686160"/>
          </a:xfrm>
          <a:prstGeom prst="rect">
            <a:avLst/>
          </a:prstGeom>
        </p:spPr>
      </p:pic>
      <p:sp>
        <p:nvSpPr>
          <p:cNvPr id="114" name="Shape 114"/>
          <p:cNvSpPr/>
          <p:nvPr/>
        </p:nvSpPr>
        <p:spPr>
          <a:xfrm>
            <a:off x="6937825" y="4697821"/>
            <a:ext cx="1126500" cy="342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729450" y="4300727"/>
            <a:ext cx="1347300" cy="535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Django Web Apps in a nutshell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9450" y="1543050"/>
            <a:ext cx="8626800" cy="25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b="1"/>
              <a:t>Python scripts</a:t>
            </a:r>
            <a:r>
              <a:rPr lang="it" sz="1800"/>
              <a:t> are run as backend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Front-end is handled through </a:t>
            </a:r>
            <a:r>
              <a:rPr lang="it" sz="1800" b="1"/>
              <a:t>HTML and CSS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Project with specific folder structure</a:t>
            </a:r>
            <a:br>
              <a:rPr lang="it" sz="1800"/>
            </a:br>
            <a:r>
              <a:rPr lang="it" sz="1800"/>
              <a:t>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We are interested in </a:t>
            </a:r>
            <a:r>
              <a:rPr lang="it" sz="1800" b="1"/>
              <a:t>models.py</a:t>
            </a:r>
            <a:r>
              <a:rPr lang="it" sz="1800"/>
              <a:t>, </a:t>
            </a:r>
            <a:r>
              <a:rPr lang="it" sz="1800" b="1"/>
              <a:t>views.py </a:t>
            </a:r>
            <a:r>
              <a:rPr lang="it" sz="1800"/>
              <a:t>and </a:t>
            </a:r>
            <a:r>
              <a:rPr lang="it" sz="1800" b="1"/>
              <a:t>HTML templates</a:t>
            </a:r>
            <a:r>
              <a:rPr lang="it" sz="1800"/>
              <a:t> specifically</a:t>
            </a:r>
            <a:br>
              <a:rPr lang="it" sz="1800"/>
            </a:b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800"/>
              <a:t>For more details you can check out the </a:t>
            </a:r>
            <a:r>
              <a:rPr lang="it" sz="1800" u="sng">
                <a:solidFill>
                  <a:schemeClr val="hlink"/>
                </a:solidFill>
                <a:hlinkClick r:id="rId3"/>
              </a:rPr>
              <a:t>docs</a:t>
            </a:r>
            <a:r>
              <a:rPr lang="it" sz="1800"/>
              <a:t> (we are using version 1.5)</a:t>
            </a:r>
            <a:br>
              <a:rPr lang="it" sz="1800"/>
            </a:br>
            <a:endParaRPr sz="1800"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0" y="559363"/>
            <a:ext cx="2667000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7BE0-B1D5-4045-B7C0-09A961499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213" y="149036"/>
            <a:ext cx="7689850" cy="534987"/>
          </a:xfrm>
        </p:spPr>
        <p:txBody>
          <a:bodyPr/>
          <a:lstStyle/>
          <a:p>
            <a:r>
              <a:rPr lang="en-US" dirty="0"/>
              <a:t>Model View Template (MVT)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EF4A30-9C35-4F02-BF58-78C58EE6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" y="1084322"/>
            <a:ext cx="4872017" cy="34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63E0FF-1EBA-4B49-8CFA-0789709B34DA}"/>
              </a:ext>
            </a:extLst>
          </p:cNvPr>
          <p:cNvSpPr txBox="1"/>
          <p:nvPr/>
        </p:nvSpPr>
        <p:spPr>
          <a:xfrm>
            <a:off x="4878931" y="1196856"/>
            <a:ext cx="3769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URLs: A URL mapper is used to redirect HTTP requests to the appropriate view based on the request URL</a:t>
            </a:r>
          </a:p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View: A view is a request handler function, which receives HTTP requests and returns HTTP responses. Views access the data needed to satisfy requests via models, and delegate the formatting of the response to templates.</a:t>
            </a:r>
          </a:p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Models: Models are Python objects that define the structure of an application's data, and provide mechanisms to manage (add, modify, delete) and query records in the database. </a:t>
            </a:r>
          </a:p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Templates: A template is a text file defining the structure or layout of a file (such as an HTML page), with placeholders used to represent actual content. A view can dynamically create an HTML page using an HTML template, populating it with data from a model. A template can be used to define the structure of any type of file; it doesn't have to be HTML!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6E9E1-9012-45FC-8459-E2A8174A4177}"/>
              </a:ext>
            </a:extLst>
          </p:cNvPr>
          <p:cNvSpPr txBox="1"/>
          <p:nvPr/>
        </p:nvSpPr>
        <p:spPr>
          <a:xfrm>
            <a:off x="66564" y="4766713"/>
            <a:ext cx="37048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Source : </a:t>
            </a:r>
            <a:r>
              <a:rPr lang="en-US" sz="700" dirty="0">
                <a:hlinkClick r:id="rId3"/>
              </a:rPr>
              <a:t>https://developer.mozilla.org/en-US/docs/Learn/Server-side/Django/Introduction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14135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models.py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under /data/</a:t>
            </a:r>
            <a:r>
              <a:rPr lang="it" sz="1800" b="1" dirty="0"/>
              <a:t>teamno</a:t>
            </a:r>
            <a:r>
              <a:rPr lang="it" sz="1800" dirty="0"/>
              <a:t>/GUI/seer/models.py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Defines the “database” object that you will be dealing with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Here you can model the attributes your search results will have</a:t>
            </a:r>
            <a:br>
              <a:rPr lang="it" sz="1800" dirty="0"/>
            </a:b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… as Python objects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0" y="636825"/>
            <a:ext cx="8894074" cy="39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5190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views.py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51900" y="1445075"/>
            <a:ext cx="7688700" cy="2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under /data/</a:t>
            </a:r>
            <a:r>
              <a:rPr lang="it" sz="1800" b="1" dirty="0"/>
              <a:t>teamno</a:t>
            </a:r>
            <a:r>
              <a:rPr lang="it" sz="1800" dirty="0"/>
              <a:t>/GUI/seer/views.py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Defines dynamics (i.e., which HTML page is viewed and when)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through Python methods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Thus, we can use the Elasticsearch API for Python</a:t>
            </a:r>
            <a:br>
              <a:rPr lang="it" sz="1800" dirty="0"/>
            </a:b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To link the interface we the Lucene index we created last time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851</Words>
  <Application>Microsoft Macintosh PowerPoint</Application>
  <PresentationFormat>On-screen Show (16:9)</PresentationFormat>
  <Paragraphs>103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Raleway</vt:lpstr>
      <vt:lpstr>Calibri</vt:lpstr>
      <vt:lpstr>Arial</vt:lpstr>
      <vt:lpstr>Lato</vt:lpstr>
      <vt:lpstr>Streamline</vt:lpstr>
      <vt:lpstr>Query Interface using Django  </vt:lpstr>
      <vt:lpstr>Recap</vt:lpstr>
      <vt:lpstr>Test &amp; Trials from Kibana First</vt:lpstr>
      <vt:lpstr>Test &amp; Trials from Kibana First</vt:lpstr>
      <vt:lpstr>Django Web Apps in a nutshell</vt:lpstr>
      <vt:lpstr>Model View Template (MVT)</vt:lpstr>
      <vt:lpstr>models.py</vt:lpstr>
      <vt:lpstr>PowerPoint Presentation</vt:lpstr>
      <vt:lpstr>views.py</vt:lpstr>
      <vt:lpstr>What you will need to change for this demo</vt:lpstr>
      <vt:lpstr>Adding the Pagination Feature</vt:lpstr>
      <vt:lpstr>Where and how to run the service? (already done for each team)</vt:lpstr>
      <vt:lpstr>Demo time</vt:lpstr>
      <vt:lpstr>Understanding the folder structure</vt:lpstr>
      <vt:lpstr>Visit your baseline search page</vt:lpstr>
      <vt:lpstr>Text search and Highlighting in action</vt:lpstr>
      <vt:lpstr>ES Search API</vt:lpstr>
      <vt:lpstr>Take-home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Customizing your Search  Engine  </dc:title>
  <cp:lastModifiedBy>Shaurya Rohatgi</cp:lastModifiedBy>
  <cp:revision>31</cp:revision>
  <dcterms:modified xsi:type="dcterms:W3CDTF">2021-10-26T18:06:01Z</dcterms:modified>
</cp:coreProperties>
</file>