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2.xml" ContentType="application/vnd.openxmlformats-officedocument.drawingml.chart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tags/tag1.xml" ContentType="application/vnd.openxmlformats-officedocument.presentationml.tags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151"/>
  </p:notesMasterIdLst>
  <p:handoutMasterIdLst>
    <p:handoutMasterId r:id="rId152"/>
  </p:handoutMasterIdLst>
  <p:sldIdLst>
    <p:sldId id="1170" r:id="rId3"/>
    <p:sldId id="256" r:id="rId4"/>
    <p:sldId id="819" r:id="rId5"/>
    <p:sldId id="947" r:id="rId6"/>
    <p:sldId id="948" r:id="rId7"/>
    <p:sldId id="949" r:id="rId8"/>
    <p:sldId id="611" r:id="rId9"/>
    <p:sldId id="680" r:id="rId10"/>
    <p:sldId id="818" r:id="rId11"/>
    <p:sldId id="950" r:id="rId12"/>
    <p:sldId id="951" r:id="rId13"/>
    <p:sldId id="756" r:id="rId14"/>
    <p:sldId id="952" r:id="rId15"/>
    <p:sldId id="749" r:id="rId16"/>
    <p:sldId id="750" r:id="rId17"/>
    <p:sldId id="751" r:id="rId18"/>
    <p:sldId id="752" r:id="rId19"/>
    <p:sldId id="753" r:id="rId20"/>
    <p:sldId id="754" r:id="rId21"/>
    <p:sldId id="684" r:id="rId22"/>
    <p:sldId id="656" r:id="rId23"/>
    <p:sldId id="612" r:id="rId24"/>
    <p:sldId id="842" r:id="rId25"/>
    <p:sldId id="843" r:id="rId26"/>
    <p:sldId id="613" r:id="rId27"/>
    <p:sldId id="781" r:id="rId28"/>
    <p:sldId id="614" r:id="rId29"/>
    <p:sldId id="615" r:id="rId30"/>
    <p:sldId id="616" r:id="rId31"/>
    <p:sldId id="953" r:id="rId32"/>
    <p:sldId id="617" r:id="rId33"/>
    <p:sldId id="618" r:id="rId34"/>
    <p:sldId id="844" r:id="rId35"/>
    <p:sldId id="619" r:id="rId36"/>
    <p:sldId id="620" r:id="rId37"/>
    <p:sldId id="621" r:id="rId38"/>
    <p:sldId id="622" r:id="rId39"/>
    <p:sldId id="623" r:id="rId40"/>
    <p:sldId id="624" r:id="rId41"/>
    <p:sldId id="626" r:id="rId42"/>
    <p:sldId id="625" r:id="rId43"/>
    <p:sldId id="845" r:id="rId44"/>
    <p:sldId id="846" r:id="rId45"/>
    <p:sldId id="847" r:id="rId46"/>
    <p:sldId id="628" r:id="rId47"/>
    <p:sldId id="631" r:id="rId48"/>
    <p:sldId id="848" r:id="rId49"/>
    <p:sldId id="849" r:id="rId50"/>
    <p:sldId id="850" r:id="rId51"/>
    <p:sldId id="630" r:id="rId52"/>
    <p:sldId id="927" r:id="rId53"/>
    <p:sldId id="954" r:id="rId54"/>
    <p:sldId id="955" r:id="rId55"/>
    <p:sldId id="956" r:id="rId56"/>
    <p:sldId id="957" r:id="rId57"/>
    <p:sldId id="1032" r:id="rId58"/>
    <p:sldId id="1033" r:id="rId59"/>
    <p:sldId id="1034" r:id="rId60"/>
    <p:sldId id="958" r:id="rId61"/>
    <p:sldId id="929" r:id="rId62"/>
    <p:sldId id="930" r:id="rId63"/>
    <p:sldId id="931" r:id="rId64"/>
    <p:sldId id="932" r:id="rId65"/>
    <p:sldId id="933" r:id="rId66"/>
    <p:sldId id="937" r:id="rId67"/>
    <p:sldId id="935" r:id="rId68"/>
    <p:sldId id="936" r:id="rId69"/>
    <p:sldId id="938" r:id="rId70"/>
    <p:sldId id="959" r:id="rId71"/>
    <p:sldId id="939" r:id="rId72"/>
    <p:sldId id="940" r:id="rId73"/>
    <p:sldId id="941" r:id="rId74"/>
    <p:sldId id="942" r:id="rId75"/>
    <p:sldId id="943" r:id="rId76"/>
    <p:sldId id="944" r:id="rId77"/>
    <p:sldId id="945" r:id="rId78"/>
    <p:sldId id="946" r:id="rId79"/>
    <p:sldId id="1167" r:id="rId80"/>
    <p:sldId id="1103" r:id="rId81"/>
    <p:sldId id="1104" r:id="rId82"/>
    <p:sldId id="1105" r:id="rId83"/>
    <p:sldId id="1106" r:id="rId84"/>
    <p:sldId id="1107" r:id="rId85"/>
    <p:sldId id="1108" r:id="rId86"/>
    <p:sldId id="1109" r:id="rId87"/>
    <p:sldId id="1110" r:id="rId88"/>
    <p:sldId id="1111" r:id="rId89"/>
    <p:sldId id="1112" r:id="rId90"/>
    <p:sldId id="1113" r:id="rId91"/>
    <p:sldId id="1114" r:id="rId92"/>
    <p:sldId id="1115" r:id="rId93"/>
    <p:sldId id="1116" r:id="rId94"/>
    <p:sldId id="1117" r:id="rId95"/>
    <p:sldId id="1118" r:id="rId96"/>
    <p:sldId id="1119" r:id="rId97"/>
    <p:sldId id="1120" r:id="rId98"/>
    <p:sldId id="1121" r:id="rId99"/>
    <p:sldId id="1122" r:id="rId100"/>
    <p:sldId id="1123" r:id="rId101"/>
    <p:sldId id="1124" r:id="rId102"/>
    <p:sldId id="1125" r:id="rId103"/>
    <p:sldId id="1126" r:id="rId104"/>
    <p:sldId id="1127" r:id="rId105"/>
    <p:sldId id="1128" r:id="rId106"/>
    <p:sldId id="1129" r:id="rId107"/>
    <p:sldId id="1130" r:id="rId108"/>
    <p:sldId id="1131" r:id="rId109"/>
    <p:sldId id="1132" r:id="rId110"/>
    <p:sldId id="1133" r:id="rId111"/>
    <p:sldId id="1134" r:id="rId112"/>
    <p:sldId id="1135" r:id="rId113"/>
    <p:sldId id="1136" r:id="rId114"/>
    <p:sldId id="1137" r:id="rId115"/>
    <p:sldId id="1138" r:id="rId116"/>
    <p:sldId id="1139" r:id="rId117"/>
    <p:sldId id="1140" r:id="rId118"/>
    <p:sldId id="1141" r:id="rId119"/>
    <p:sldId id="1142" r:id="rId120"/>
    <p:sldId id="1143" r:id="rId121"/>
    <p:sldId id="1144" r:id="rId122"/>
    <p:sldId id="1145" r:id="rId123"/>
    <p:sldId id="1146" r:id="rId124"/>
    <p:sldId id="1147" r:id="rId125"/>
    <p:sldId id="1148" r:id="rId126"/>
    <p:sldId id="1149" r:id="rId127"/>
    <p:sldId id="1150" r:id="rId128"/>
    <p:sldId id="1151" r:id="rId129"/>
    <p:sldId id="1152" r:id="rId130"/>
    <p:sldId id="1153" r:id="rId131"/>
    <p:sldId id="1154" r:id="rId132"/>
    <p:sldId id="1155" r:id="rId133"/>
    <p:sldId id="1156" r:id="rId134"/>
    <p:sldId id="1157" r:id="rId135"/>
    <p:sldId id="1158" r:id="rId136"/>
    <p:sldId id="1159" r:id="rId137"/>
    <p:sldId id="1160" r:id="rId138"/>
    <p:sldId id="1161" r:id="rId139"/>
    <p:sldId id="1162" r:id="rId140"/>
    <p:sldId id="1163" r:id="rId141"/>
    <p:sldId id="1164" r:id="rId142"/>
    <p:sldId id="1165" r:id="rId143"/>
    <p:sldId id="1166" r:id="rId144"/>
    <p:sldId id="1168" r:id="rId145"/>
    <p:sldId id="1169" r:id="rId146"/>
    <p:sldId id="1171" r:id="rId147"/>
    <p:sldId id="1100" r:id="rId148"/>
    <p:sldId id="1101" r:id="rId149"/>
    <p:sldId id="1102" r:id="rId150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43" autoAdjust="0"/>
    <p:restoredTop sz="85714" autoAdjust="0"/>
  </p:normalViewPr>
  <p:slideViewPr>
    <p:cSldViewPr>
      <p:cViewPr>
        <p:scale>
          <a:sx n="100" d="100"/>
          <a:sy n="100" d="100"/>
        </p:scale>
        <p:origin x="1392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01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0.xml"/><Relationship Id="rId143" Type="http://schemas.openxmlformats.org/officeDocument/2006/relationships/slide" Target="slides/slide141.xml"/><Relationship Id="rId144" Type="http://schemas.openxmlformats.org/officeDocument/2006/relationships/slide" Target="slides/slide142.xml"/><Relationship Id="rId145" Type="http://schemas.openxmlformats.org/officeDocument/2006/relationships/slide" Target="slides/slide143.xml"/><Relationship Id="rId146" Type="http://schemas.openxmlformats.org/officeDocument/2006/relationships/slide" Target="slides/slide144.xml"/><Relationship Id="rId147" Type="http://schemas.openxmlformats.org/officeDocument/2006/relationships/slide" Target="slides/slide145.xml"/><Relationship Id="rId148" Type="http://schemas.openxmlformats.org/officeDocument/2006/relationships/slide" Target="slides/slide146.xml"/><Relationship Id="rId149" Type="http://schemas.openxmlformats.org/officeDocument/2006/relationships/slide" Target="slides/slide14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Relationship Id="rId110" Type="http://schemas.openxmlformats.org/officeDocument/2006/relationships/slide" Target="slides/slide108.xml"/><Relationship Id="rId111" Type="http://schemas.openxmlformats.org/officeDocument/2006/relationships/slide" Target="slides/slide109.xml"/><Relationship Id="rId112" Type="http://schemas.openxmlformats.org/officeDocument/2006/relationships/slide" Target="slides/slide110.xml"/><Relationship Id="rId113" Type="http://schemas.openxmlformats.org/officeDocument/2006/relationships/slide" Target="slides/slide111.xml"/><Relationship Id="rId114" Type="http://schemas.openxmlformats.org/officeDocument/2006/relationships/slide" Target="slides/slide112.xml"/><Relationship Id="rId115" Type="http://schemas.openxmlformats.org/officeDocument/2006/relationships/slide" Target="slides/slide113.xml"/><Relationship Id="rId116" Type="http://schemas.openxmlformats.org/officeDocument/2006/relationships/slide" Target="slides/slide114.xml"/><Relationship Id="rId117" Type="http://schemas.openxmlformats.org/officeDocument/2006/relationships/slide" Target="slides/slide115.xml"/><Relationship Id="rId118" Type="http://schemas.openxmlformats.org/officeDocument/2006/relationships/slide" Target="slides/slide116.xml"/><Relationship Id="rId119" Type="http://schemas.openxmlformats.org/officeDocument/2006/relationships/slide" Target="slides/slide117.xml"/><Relationship Id="rId150" Type="http://schemas.openxmlformats.org/officeDocument/2006/relationships/slide" Target="slides/slide148.xml"/><Relationship Id="rId151" Type="http://schemas.openxmlformats.org/officeDocument/2006/relationships/notesMaster" Target="notesMasters/notesMaster1.xml"/><Relationship Id="rId152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53" Type="http://schemas.openxmlformats.org/officeDocument/2006/relationships/presProps" Target="presProps.xml"/><Relationship Id="rId154" Type="http://schemas.openxmlformats.org/officeDocument/2006/relationships/viewProps" Target="viewProps.xml"/><Relationship Id="rId155" Type="http://schemas.openxmlformats.org/officeDocument/2006/relationships/theme" Target="theme/theme1.xml"/><Relationship Id="rId156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slide" Target="slides/slide92.xml"/><Relationship Id="rId95" Type="http://schemas.openxmlformats.org/officeDocument/2006/relationships/slide" Target="slides/slide93.xml"/><Relationship Id="rId96" Type="http://schemas.openxmlformats.org/officeDocument/2006/relationships/slide" Target="slides/slide94.xml"/><Relationship Id="rId97" Type="http://schemas.openxmlformats.org/officeDocument/2006/relationships/slide" Target="slides/slide95.xml"/><Relationship Id="rId98" Type="http://schemas.openxmlformats.org/officeDocument/2006/relationships/slide" Target="slides/slide96.xml"/><Relationship Id="rId99" Type="http://schemas.openxmlformats.org/officeDocument/2006/relationships/slide" Target="slides/slide97.xml"/><Relationship Id="rId120" Type="http://schemas.openxmlformats.org/officeDocument/2006/relationships/slide" Target="slides/slide118.xml"/><Relationship Id="rId121" Type="http://schemas.openxmlformats.org/officeDocument/2006/relationships/slide" Target="slides/slide119.xml"/><Relationship Id="rId122" Type="http://schemas.openxmlformats.org/officeDocument/2006/relationships/slide" Target="slides/slide120.xml"/><Relationship Id="rId123" Type="http://schemas.openxmlformats.org/officeDocument/2006/relationships/slide" Target="slides/slide121.xml"/><Relationship Id="rId124" Type="http://schemas.openxmlformats.org/officeDocument/2006/relationships/slide" Target="slides/slide122.xml"/><Relationship Id="rId125" Type="http://schemas.openxmlformats.org/officeDocument/2006/relationships/slide" Target="slides/slide123.xml"/><Relationship Id="rId126" Type="http://schemas.openxmlformats.org/officeDocument/2006/relationships/slide" Target="slides/slide124.xml"/><Relationship Id="rId127" Type="http://schemas.openxmlformats.org/officeDocument/2006/relationships/slide" Target="slides/slide125.xml"/><Relationship Id="rId128" Type="http://schemas.openxmlformats.org/officeDocument/2006/relationships/slide" Target="slides/slide126.xml"/><Relationship Id="rId129" Type="http://schemas.openxmlformats.org/officeDocument/2006/relationships/slide" Target="slides/slide12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130" Type="http://schemas.openxmlformats.org/officeDocument/2006/relationships/slide" Target="slides/slide128.xml"/><Relationship Id="rId131" Type="http://schemas.openxmlformats.org/officeDocument/2006/relationships/slide" Target="slides/slide129.xml"/><Relationship Id="rId132" Type="http://schemas.openxmlformats.org/officeDocument/2006/relationships/slide" Target="slides/slide130.xml"/><Relationship Id="rId133" Type="http://schemas.openxmlformats.org/officeDocument/2006/relationships/slide" Target="slides/slide131.xml"/><Relationship Id="rId134" Type="http://schemas.openxmlformats.org/officeDocument/2006/relationships/slide" Target="slides/slide132.xml"/><Relationship Id="rId135" Type="http://schemas.openxmlformats.org/officeDocument/2006/relationships/slide" Target="slides/slide133.xml"/><Relationship Id="rId136" Type="http://schemas.openxmlformats.org/officeDocument/2006/relationships/slide" Target="slides/slide134.xml"/><Relationship Id="rId137" Type="http://schemas.openxmlformats.org/officeDocument/2006/relationships/slide" Target="slides/slide135.xml"/><Relationship Id="rId138" Type="http://schemas.openxmlformats.org/officeDocument/2006/relationships/slide" Target="slides/slide136.xml"/><Relationship Id="rId139" Type="http://schemas.openxmlformats.org/officeDocument/2006/relationships/slide" Target="slides/slide13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100" Type="http://schemas.openxmlformats.org/officeDocument/2006/relationships/slide" Target="slides/slide98.xml"/><Relationship Id="rId101" Type="http://schemas.openxmlformats.org/officeDocument/2006/relationships/slide" Target="slides/slide99.xml"/><Relationship Id="rId102" Type="http://schemas.openxmlformats.org/officeDocument/2006/relationships/slide" Target="slides/slide100.xml"/><Relationship Id="rId103" Type="http://schemas.openxmlformats.org/officeDocument/2006/relationships/slide" Target="slides/slide101.xml"/><Relationship Id="rId104" Type="http://schemas.openxmlformats.org/officeDocument/2006/relationships/slide" Target="slides/slide102.xml"/><Relationship Id="rId105" Type="http://schemas.openxmlformats.org/officeDocument/2006/relationships/slide" Target="slides/slide103.xml"/><Relationship Id="rId106" Type="http://schemas.openxmlformats.org/officeDocument/2006/relationships/slide" Target="slides/slide104.xml"/><Relationship Id="rId107" Type="http://schemas.openxmlformats.org/officeDocument/2006/relationships/slide" Target="slides/slide105.xml"/><Relationship Id="rId108" Type="http://schemas.openxmlformats.org/officeDocument/2006/relationships/slide" Target="slides/slide106.xml"/><Relationship Id="rId109" Type="http://schemas.openxmlformats.org/officeDocument/2006/relationships/slide" Target="slides/slide107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40" Type="http://schemas.openxmlformats.org/officeDocument/2006/relationships/slide" Target="slides/slide138.xml"/><Relationship Id="rId141" Type="http://schemas.openxmlformats.org/officeDocument/2006/relationships/slide" Target="slides/slide13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kumente%20und%20Einstellungen\jannach\Eigene%20Dateien\6%20papers\ZZ_OUTDATED_RecommenderBook\Chapter%202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jects\000-papers\general\habil\vortrag\svd_ma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697953871433"/>
          <c:y val="0.143312101910828"/>
          <c:w val="0.771583411420346"/>
          <c:h val="0.665605095541406"/>
        </c:manualLayout>
      </c:layout>
      <c:lineChart>
        <c:grouping val="standard"/>
        <c:varyColors val="0"/>
        <c:ser>
          <c:idx val="0"/>
          <c:order val="0"/>
          <c:tx>
            <c:strRef>
              <c:f>correlation!$B$5</c:f>
              <c:strCache>
                <c:ptCount val="1"/>
                <c:pt idx="0">
                  <c:v>Alice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correlation!$C$4:$F$4</c:f>
              <c:strCache>
                <c:ptCount val="4"/>
                <c:pt idx="0">
                  <c:v>Item1</c:v>
                </c:pt>
                <c:pt idx="1">
                  <c:v>Item2</c:v>
                </c:pt>
                <c:pt idx="2">
                  <c:v>Item3</c:v>
                </c:pt>
                <c:pt idx="3">
                  <c:v>Item4</c:v>
                </c:pt>
              </c:strCache>
            </c:strRef>
          </c:cat>
          <c:val>
            <c:numRef>
              <c:f>correlation!$C$5:$F$5</c:f>
              <c:numCache>
                <c:formatCode>0</c:formatCode>
                <c:ptCount val="4"/>
                <c:pt idx="0">
                  <c:v>5.0</c:v>
                </c:pt>
                <c:pt idx="1">
                  <c:v>3.0</c:v>
                </c:pt>
                <c:pt idx="2">
                  <c:v>4.0</c:v>
                </c:pt>
                <c:pt idx="3">
                  <c:v>4.0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correlation!$B$6</c:f>
              <c:strCache>
                <c:ptCount val="1"/>
                <c:pt idx="0">
                  <c:v>User1</c:v>
                </c:pt>
              </c:strCache>
            </c:strRef>
          </c:tx>
          <c:spPr>
            <a:ln w="25400">
              <a:solidFill>
                <a:srgbClr val="008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3300"/>
              </a:solidFill>
              <a:ln>
                <a:solidFill>
                  <a:srgbClr val="003300"/>
                </a:solidFill>
                <a:prstDash val="solid"/>
              </a:ln>
            </c:spPr>
          </c:marker>
          <c:cat>
            <c:strRef>
              <c:f>correlation!$C$4:$F$4</c:f>
              <c:strCache>
                <c:ptCount val="4"/>
                <c:pt idx="0">
                  <c:v>Item1</c:v>
                </c:pt>
                <c:pt idx="1">
                  <c:v>Item2</c:v>
                </c:pt>
                <c:pt idx="2">
                  <c:v>Item3</c:v>
                </c:pt>
                <c:pt idx="3">
                  <c:v>Item4</c:v>
                </c:pt>
              </c:strCache>
            </c:strRef>
          </c:cat>
          <c:val>
            <c:numRef>
              <c:f>correlation!$C$6:$F$6</c:f>
              <c:numCache>
                <c:formatCode>0</c:formatCode>
                <c:ptCount val="4"/>
                <c:pt idx="0">
                  <c:v>3.0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correlation!$B$9</c:f>
              <c:strCache>
                <c:ptCount val="1"/>
                <c:pt idx="0">
                  <c:v>User4</c:v>
                </c:pt>
              </c:strCache>
            </c:strRef>
          </c:tx>
          <c:spPr>
            <a:ln w="25400">
              <a:solidFill>
                <a:srgbClr val="800080"/>
              </a:solidFill>
              <a:prstDash val="solid"/>
            </a:ln>
          </c:spPr>
          <c:marker>
            <c:symbol val="star"/>
            <c:size val="7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cat>
            <c:strRef>
              <c:f>correlation!$C$4:$F$4</c:f>
              <c:strCache>
                <c:ptCount val="4"/>
                <c:pt idx="0">
                  <c:v>Item1</c:v>
                </c:pt>
                <c:pt idx="1">
                  <c:v>Item2</c:v>
                </c:pt>
                <c:pt idx="2">
                  <c:v>Item3</c:v>
                </c:pt>
                <c:pt idx="3">
                  <c:v>Item4</c:v>
                </c:pt>
              </c:strCache>
            </c:strRef>
          </c:cat>
          <c:val>
            <c:numRef>
              <c:f>correlation!$C$9:$F$9</c:f>
              <c:numCache>
                <c:formatCode>0</c:formatCode>
                <c:ptCount val="4"/>
                <c:pt idx="0">
                  <c:v>1.0</c:v>
                </c:pt>
                <c:pt idx="1">
                  <c:v>5.0</c:v>
                </c:pt>
                <c:pt idx="2">
                  <c:v>5.0</c:v>
                </c:pt>
                <c:pt idx="3">
                  <c:v>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6697088"/>
        <c:axId val="2146150272"/>
      </c:lineChart>
      <c:catAx>
        <c:axId val="2146697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de-DE"/>
                </a:pPr>
                <a:r>
                  <a:rPr lang="de-DE"/>
                  <a:t>Ratings</a:t>
                </a:r>
              </a:p>
            </c:rich>
          </c:tx>
          <c:layout>
            <c:manualLayout>
              <c:xMode val="edge"/>
              <c:yMode val="edge"/>
              <c:x val="0.0161870503597124"/>
              <c:y val="0.40127388535031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de-DE"/>
            </a:pPr>
            <a:endParaRPr lang="en-US"/>
          </a:p>
        </c:txPr>
        <c:crossAx val="2146150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4615027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de-DE"/>
            </a:pPr>
            <a:endParaRPr lang="en-US"/>
          </a:p>
        </c:txPr>
        <c:crossAx val="2146697088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7986366812061"/>
          <c:y val="0.0891719745222935"/>
          <c:w val="0.12050378594762"/>
          <c:h val="0.30573248407643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lang="de-DE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Alice </c:v>
                </c:pt>
              </c:strCache>
            </c:strRef>
          </c:tx>
          <c:spPr>
            <a:ln w="28575">
              <a:noFill/>
            </a:ln>
          </c:spPr>
          <c:xVal>
            <c:numRef>
              <c:f>Tabelle1!$B$2</c:f>
              <c:numCache>
                <c:formatCode>General</c:formatCode>
                <c:ptCount val="1"/>
                <c:pt idx="0">
                  <c:v>0.47</c:v>
                </c:pt>
              </c:numCache>
            </c:numRef>
          </c:xVal>
          <c:yVal>
            <c:numRef>
              <c:f>Tabelle1!$C$2</c:f>
              <c:numCache>
                <c:formatCode>General</c:formatCode>
                <c:ptCount val="1"/>
                <c:pt idx="0">
                  <c:v>-0.3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Bob </c:v>
                </c:pt>
              </c:strCache>
            </c:strRef>
          </c:tx>
          <c:spPr>
            <a:ln w="28575">
              <a:noFill/>
            </a:ln>
          </c:spPr>
          <c:xVal>
            <c:numRef>
              <c:f>Tabelle1!$B$3</c:f>
              <c:numCache>
                <c:formatCode>General</c:formatCode>
                <c:ptCount val="1"/>
                <c:pt idx="0">
                  <c:v>-0.44</c:v>
                </c:pt>
              </c:numCache>
            </c:numRef>
          </c:xVal>
          <c:yVal>
            <c:numRef>
              <c:f>Tabelle1!$C$3</c:f>
              <c:numCache>
                <c:formatCode>General</c:formatCode>
                <c:ptCount val="1"/>
                <c:pt idx="0">
                  <c:v>0.23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Mary 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accent2"/>
              </a:solidFill>
            </c:spPr>
          </c:marker>
          <c:dPt>
            <c:idx val="0"/>
            <c:marker>
              <c:spPr>
                <a:solidFill>
                  <a:schemeClr val="accent2"/>
                </a:solidFill>
                <a:effectLst>
                  <a:outerShdw blurRad="50800" dist="50800" dir="5400000" algn="ctr" rotWithShape="0">
                    <a:schemeClr val="bg2">
                      <a:lumMod val="60000"/>
                      <a:lumOff val="40000"/>
                    </a:schemeClr>
                  </a:outerShdw>
                </a:effectLst>
              </c:spPr>
            </c:marker>
            <c:bubble3D val="0"/>
            <c:spPr>
              <a:ln w="28575">
                <a:noFill/>
              </a:ln>
              <a:effectLst>
                <a:outerShdw blurRad="50800" dist="50800" dir="5400000" algn="ctr" rotWithShape="0">
                  <a:schemeClr val="bg2">
                    <a:lumMod val="60000"/>
                    <a:lumOff val="40000"/>
                  </a:schemeClr>
                </a:outerShdw>
              </a:effectLst>
            </c:spPr>
          </c:dPt>
          <c:xVal>
            <c:numRef>
              <c:f>Tabelle1!$B$4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Tabelle1!$C$4</c:f>
              <c:numCache>
                <c:formatCode>General</c:formatCode>
                <c:ptCount val="1"/>
                <c:pt idx="0">
                  <c:v>-0.06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Sue </c:v>
                </c:pt>
              </c:strCache>
            </c:strRef>
          </c:tx>
          <c:spPr>
            <a:ln w="28575">
              <a:noFill/>
            </a:ln>
          </c:spPr>
          <c:xVal>
            <c:numRef>
              <c:f>Tabelle1!$B$5</c:f>
              <c:numCache>
                <c:formatCode>General</c:formatCode>
                <c:ptCount val="1"/>
                <c:pt idx="0">
                  <c:v>0.31</c:v>
                </c:pt>
              </c:numCache>
            </c:numRef>
          </c:xVal>
          <c:yVal>
            <c:numRef>
              <c:f>Tabelle1!$C$5</c:f>
              <c:numCache>
                <c:formatCode>General</c:formatCode>
                <c:ptCount val="1"/>
                <c:pt idx="0">
                  <c:v>0.93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Tabelle1!$A$6</c:f>
              <c:strCache>
                <c:ptCount val="1"/>
                <c:pt idx="0">
                  <c:v>Terminator</c:v>
                </c:pt>
              </c:strCache>
            </c:strRef>
          </c:tx>
          <c:spPr>
            <a:ln w="28575">
              <a:noFill/>
            </a:ln>
          </c:spPr>
          <c:xVal>
            <c:numRef>
              <c:f>Tabelle1!$B$6</c:f>
              <c:numCache>
                <c:formatCode>General</c:formatCode>
                <c:ptCount val="1"/>
                <c:pt idx="0">
                  <c:v>-0.44</c:v>
                </c:pt>
              </c:numCache>
            </c:numRef>
          </c:xVal>
          <c:yVal>
            <c:numRef>
              <c:f>Tabelle1!$C$6</c:f>
              <c:numCache>
                <c:formatCode>General</c:formatCode>
                <c:ptCount val="1"/>
                <c:pt idx="0">
                  <c:v>0.58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Tabelle1!$A$7</c:f>
              <c:strCache>
                <c:ptCount val="1"/>
                <c:pt idx="0">
                  <c:v>Die Hard</c:v>
                </c:pt>
              </c:strCache>
            </c:strRef>
          </c:tx>
          <c:spPr>
            <a:ln w="28575">
              <a:noFill/>
            </a:ln>
          </c:spPr>
          <c:xVal>
            <c:numRef>
              <c:f>Tabelle1!$B$7</c:f>
              <c:numCache>
                <c:formatCode>General</c:formatCode>
                <c:ptCount val="1"/>
                <c:pt idx="0">
                  <c:v>-0.57</c:v>
                </c:pt>
              </c:numCache>
            </c:numRef>
          </c:xVal>
          <c:yVal>
            <c:numRef>
              <c:f>Tabelle1!$C$7</c:f>
              <c:numCache>
                <c:formatCode>General</c:formatCode>
                <c:ptCount val="1"/>
                <c:pt idx="0">
                  <c:v>-0.66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Tabelle1!$A$8</c:f>
              <c:strCache>
                <c:ptCount val="1"/>
                <c:pt idx="0">
                  <c:v>Twins</c:v>
                </c:pt>
              </c:strCache>
            </c:strRef>
          </c:tx>
          <c:spPr>
            <a:ln w="28575">
              <a:noFill/>
            </a:ln>
          </c:spPr>
          <c:xVal>
            <c:numRef>
              <c:f>Tabelle1!$B$8</c:f>
              <c:numCache>
                <c:formatCode>General</c:formatCode>
                <c:ptCount val="1"/>
                <c:pt idx="0">
                  <c:v>0.06</c:v>
                </c:pt>
              </c:numCache>
            </c:numRef>
          </c:xVal>
          <c:yVal>
            <c:numRef>
              <c:f>Tabelle1!$C$8</c:f>
              <c:numCache>
                <c:formatCode>General</c:formatCode>
                <c:ptCount val="1"/>
                <c:pt idx="0">
                  <c:v>0.26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Tabelle1!$A$9</c:f>
              <c:strCache>
                <c:ptCount val="1"/>
                <c:pt idx="0">
                  <c:v>Eat Pray Love</c:v>
                </c:pt>
              </c:strCache>
            </c:strRef>
          </c:tx>
          <c:spPr>
            <a:ln w="28575">
              <a:noFill/>
            </a:ln>
          </c:spPr>
          <c:xVal>
            <c:numRef>
              <c:f>Tabelle1!$B$9</c:f>
              <c:numCache>
                <c:formatCode>General</c:formatCode>
                <c:ptCount val="1"/>
                <c:pt idx="0">
                  <c:v>0.38</c:v>
                </c:pt>
              </c:numCache>
            </c:numRef>
          </c:xVal>
          <c:yVal>
            <c:numRef>
              <c:f>Tabelle1!$C$9</c:f>
              <c:numCache>
                <c:formatCode>General</c:formatCode>
                <c:ptCount val="1"/>
                <c:pt idx="0">
                  <c:v>0.18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Tabelle1!$A$10</c:f>
              <c:strCache>
                <c:ptCount val="1"/>
                <c:pt idx="0">
                  <c:v>Pretty Woman</c:v>
                </c:pt>
              </c:strCache>
            </c:strRef>
          </c:tx>
          <c:spPr>
            <a:ln w="28575">
              <a:noFill/>
            </a:ln>
          </c:spPr>
          <c:xVal>
            <c:numRef>
              <c:f>Tabelle1!$B$10</c:f>
              <c:numCache>
                <c:formatCode>General</c:formatCode>
                <c:ptCount val="1"/>
                <c:pt idx="0">
                  <c:v>0.57</c:v>
                </c:pt>
              </c:numCache>
            </c:numRef>
          </c:xVal>
          <c:yVal>
            <c:numRef>
              <c:f>Tabelle1!$C$10</c:f>
              <c:numCache>
                <c:formatCode>General</c:formatCode>
                <c:ptCount val="1"/>
                <c:pt idx="0">
                  <c:v>-0.36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6096672"/>
        <c:axId val="-2146093520"/>
      </c:scatterChart>
      <c:valAx>
        <c:axId val="-2146096672"/>
        <c:scaling>
          <c:orientation val="minMax"/>
          <c:max val="1.0"/>
          <c:min val="-1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de-DE"/>
            </a:pPr>
            <a:endParaRPr lang="en-US"/>
          </a:p>
        </c:txPr>
        <c:crossAx val="-2146093520"/>
        <c:crossesAt val="0.0"/>
        <c:crossBetween val="midCat"/>
      </c:valAx>
      <c:valAx>
        <c:axId val="-2146093520"/>
        <c:scaling>
          <c:orientation val="minMax"/>
          <c:max val="1.0"/>
          <c:min val="-1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de-DE"/>
            </a:pPr>
            <a:endParaRPr lang="en-US"/>
          </a:p>
        </c:txPr>
        <c:crossAx val="-2146096672"/>
        <c:crossesAt val="0.0"/>
        <c:crossBetween val="midCat"/>
      </c:valAx>
      <c:spPr>
        <a:noFill/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Relationship Id="rId2" Type="http://schemas.openxmlformats.org/officeDocument/2006/relationships/image" Target="../media/image49.wmf"/><Relationship Id="rId3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Relationship Id="rId2" Type="http://schemas.openxmlformats.org/officeDocument/2006/relationships/image" Target="../media/image5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Relationship Id="rId2" Type="http://schemas.openxmlformats.org/officeDocument/2006/relationships/image" Target="../media/image6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Relationship Id="rId2" Type="http://schemas.openxmlformats.org/officeDocument/2006/relationships/image" Target="../media/image97.wmf"/><Relationship Id="rId3" Type="http://schemas.openxmlformats.org/officeDocument/2006/relationships/image" Target="../media/image9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4" Type="http://schemas.openxmlformats.org/officeDocument/2006/relationships/image" Target="../media/image103.wmf"/><Relationship Id="rId5" Type="http://schemas.openxmlformats.org/officeDocument/2006/relationships/image" Target="../media/image104.wmf"/><Relationship Id="rId1" Type="http://schemas.openxmlformats.org/officeDocument/2006/relationships/image" Target="../media/image100.wmf"/><Relationship Id="rId2" Type="http://schemas.openxmlformats.org/officeDocument/2006/relationships/image" Target="../media/image10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1366769-0C17-442A-895B-E938084F436D}" type="datetimeFigureOut">
              <a:rPr lang="de-DE"/>
              <a:pPr>
                <a:defRPr/>
              </a:pPr>
              <a:t>27.03.17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5F8A2BA-4E50-4B93-8DA2-75B10B09DE6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1739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E7A11710-6318-4617-9CDC-41D645B5145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5559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1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1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1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4.xml"/></Relationships>
</file>

<file path=ppt/notesSlides/_rels/notesSlide1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7.xml"/></Relationships>
</file>

<file path=ppt/notesSlides/_rels/notesSlide1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9.xml"/></Relationships>
</file>

<file path=ppt/notesSlides/_rels/notesSlide1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0.xml"/></Relationships>
</file>

<file path=ppt/notesSlides/_rels/notesSlide1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1.xml"/></Relationships>
</file>

<file path=ppt/notesSlides/_rels/notesSlide1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2.xml"/></Relationships>
</file>

<file path=ppt/notesSlides/_rels/notesSlide1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4.xml"/></Relationships>
</file>

<file path=ppt/notesSlides/_rels/notesSlide1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5.xml"/></Relationships>
</file>

<file path=ppt/notesSlides/_rels/notesSlide1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0EE047-757D-3B43-BF74-33D8EEBB1B27}" type="slidenum">
              <a:rPr lang="en-US"/>
              <a:pPr/>
              <a:t>1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46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4086575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576701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66529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8540404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33253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3840702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0561592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056159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5429749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4373360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4822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013740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996848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1317016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3998616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0230757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062778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1811768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70046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9717649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1206736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4980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0842082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4362039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5260673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8737466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7040368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142</a:t>
            </a:fld>
            <a:endParaRPr lang="de-DE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83729208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144</a:t>
            </a:fld>
            <a:endParaRPr lang="de-DE" dirty="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0200603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145</a:t>
            </a:fld>
            <a:endParaRPr lang="de-DE" dirty="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6736884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5E8076-29F3-48F4-97B0-AB43314E13F8}" type="slidenum">
              <a:rPr lang="de-DE" smtClean="0"/>
              <a:pPr/>
              <a:t>146</a:t>
            </a:fld>
            <a:endParaRPr lang="de-DE" dirty="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1124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6472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7142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3208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7245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8667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4289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4224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3175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65321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64504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7221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06377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90213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5165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9414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1067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6290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245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F8D27-57D9-4ACA-87B9-FF09F7D622B1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12994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90119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84550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73131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02033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61620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08577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57146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65466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99861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9299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8245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7434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94310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72079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7964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2056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0694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3657E-24D4-4601-8292-B2513B603E28}" type="slidenum">
              <a:rPr lang="de-DE" smtClean="0"/>
              <a:pPr/>
              <a:t>56</a:t>
            </a:fld>
            <a:endParaRPr lang="de-DE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AT" smtClean="0"/>
              <a:t>Could a RS be a persuasive technology? In fact depending on the application area RS are deployed to:</a:t>
            </a:r>
          </a:p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18269888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95993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15036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60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4602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8</a:t>
            </a:fld>
            <a:endParaRPr lang="de-DE" dirty="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027430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61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338265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62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801370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63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71719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64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312310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65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101740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66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579457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67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929252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68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72520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70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143191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71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8019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834737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72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803122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73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475964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74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670011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75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665105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76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775720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77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960856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79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16627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80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20291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81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084208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82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926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865869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Intersection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83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095138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84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28248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85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641276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86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179978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87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165924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88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862663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89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264442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90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10541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91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15297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92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2492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241145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93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059478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94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075991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95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647248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96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075991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97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630460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98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623785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101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365347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102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241368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103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949735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104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874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941259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105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376588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F8D27-57D9-4ACA-87B9-FF09F7D622B1}" type="slidenum">
              <a:rPr lang="de-DE" smtClean="0"/>
              <a:pPr/>
              <a:t>106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1809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107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409712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108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758279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109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920680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613624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40371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385068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9556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625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Markus Zanker, markus.zanker@uni-klu.ac.at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89924-F2A9-4BBB-9DBD-AA0F96B054D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1795E-3ECA-4C95-BCC9-8B66459B9FA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E1444-A1E0-45AF-A236-3B3D424DFBE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0D5B4-BAC5-4E36-8E18-4DE2087EEF8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82407-C7F1-4A86-ABD2-6231783DAF6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Font typeface="Wingdings" pitchFamily="2" charset="2"/>
              <a:buChar char="§"/>
              <a:defRPr b="1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23C93-6A03-4BA4-BE34-C1BBD498D45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B71DE-601B-4891-9028-39B593DA366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EEBF1-BAC0-449B-B736-909E61948D1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1B00E-1FD8-46A3-A44A-C212E3F1B95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4939F-943C-492D-80C1-3D8DA17C9DB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FE023-C9DB-4F88-9786-13E80C3477E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27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BBD004AC-48FD-42AD-B4D1-61F927313C2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/Relationships>
</file>

<file path=ppt/slides/_rels/slide10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3.wmf"/><Relationship Id="rId12" Type="http://schemas.openxmlformats.org/officeDocument/2006/relationships/oleObject" Target="../embeddings/oleObject16.bin"/><Relationship Id="rId13" Type="http://schemas.openxmlformats.org/officeDocument/2006/relationships/image" Target="../media/image104.wmf"/><Relationship Id="rId14" Type="http://schemas.openxmlformats.org/officeDocument/2006/relationships/oleObject" Target="../embeddings/oleObject17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6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00.w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01.w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102.wmf"/><Relationship Id="rId10" Type="http://schemas.openxmlformats.org/officeDocument/2006/relationships/oleObject" Target="../embeddings/oleObject15.bin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105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106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107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108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109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110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4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113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4" Type="http://schemas.openxmlformats.org/officeDocument/2006/relationships/image" Target="../media/image115.wmf"/><Relationship Id="rId5" Type="http://schemas.openxmlformats.org/officeDocument/2006/relationships/image" Target="../media/image11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2.xml"/><Relationship Id="rId4" Type="http://schemas.openxmlformats.org/officeDocument/2006/relationships/image" Target="../media/image119.png"/><Relationship Id="rId5" Type="http://schemas.openxmlformats.org/officeDocument/2006/relationships/image" Target="../media/image111.png"/><Relationship Id="rId6" Type="http://schemas.openxmlformats.org/officeDocument/2006/relationships/oleObject" Target="../embeddings/oleObject19.bin"/><Relationship Id="rId7" Type="http://schemas.openxmlformats.org/officeDocument/2006/relationships/image" Target="../media/image117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1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Relationship Id="rId3" Type="http://schemas.openxmlformats.org/officeDocument/2006/relationships/image" Target="../media/image120.pn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4" Type="http://schemas.openxmlformats.org/officeDocument/2006/relationships/image" Target="../media/image121.png"/><Relationship Id="rId5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9.xml"/><Relationship Id="rId3" Type="http://schemas.openxmlformats.org/officeDocument/2006/relationships/image" Target="../media/image124.pn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0.xml"/><Relationship Id="rId3" Type="http://schemas.openxmlformats.org/officeDocument/2006/relationships/image" Target="../media/image125.pn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1.xml"/><Relationship Id="rId3" Type="http://schemas.openxmlformats.org/officeDocument/2006/relationships/image" Target="../media/image125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4" Type="http://schemas.openxmlformats.org/officeDocument/2006/relationships/image" Target="../media/image127.png"/><Relationship Id="rId5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3.xml"/><Relationship Id="rId4" Type="http://schemas.openxmlformats.org/officeDocument/2006/relationships/image" Target="../media/image129.png"/><Relationship Id="rId5" Type="http://schemas.openxmlformats.org/officeDocument/2006/relationships/image" Target="../media/image130.png"/><Relationship Id="rId6" Type="http://schemas.openxmlformats.org/officeDocument/2006/relationships/image" Target="../media/image131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5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6.xml"/><Relationship Id="rId3" Type="http://schemas.openxmlformats.org/officeDocument/2006/relationships/image" Target="../media/image132.wmf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8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9.xml"/><Relationship Id="rId3" Type="http://schemas.openxmlformats.org/officeDocument/2006/relationships/image" Target="../media/image133.wmf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0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4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4.png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3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4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5.xml"/><Relationship Id="rId3" Type="http://schemas.openxmlformats.org/officeDocument/2006/relationships/hyperlink" Target="http://mymedialite.net/links.html" TargetMode="Externa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6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hyperlink" Target="mailto:markus.zanker@uni-klu.ac.at" TargetMode="External"/><Relationship Id="rId4" Type="http://schemas.openxmlformats.org/officeDocument/2006/relationships/hyperlink" Target="mailto:dietmar.jannach@tu-dortmund.de" TargetMode="External"/><Relationship Id="rId5" Type="http://schemas.openxmlformats.org/officeDocument/2006/relationships/image" Target="../media/image17.jpeg"/><Relationship Id="rId6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1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chart" Target="../charts/char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7" Type="http://schemas.openxmlformats.org/officeDocument/2006/relationships/image" Target="../media/image46.jpeg"/><Relationship Id="rId8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.bin"/><Relationship Id="rId12" Type="http://schemas.openxmlformats.org/officeDocument/2006/relationships/image" Target="../media/image49.wmf"/><Relationship Id="rId13" Type="http://schemas.openxmlformats.org/officeDocument/2006/relationships/oleObject" Target="../embeddings/oleObject3.bin"/><Relationship Id="rId14" Type="http://schemas.openxmlformats.org/officeDocument/2006/relationships/image" Target="../media/image5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8.xml"/><Relationship Id="rId4" Type="http://schemas.openxmlformats.org/officeDocument/2006/relationships/image" Target="../media/image51.jpeg"/><Relationship Id="rId5" Type="http://schemas.openxmlformats.org/officeDocument/2006/relationships/image" Target="../media/image52.jpeg"/><Relationship Id="rId6" Type="http://schemas.openxmlformats.org/officeDocument/2006/relationships/image" Target="../media/image53.jpeg"/><Relationship Id="rId7" Type="http://schemas.openxmlformats.org/officeDocument/2006/relationships/image" Target="../media/image54.jpeg"/><Relationship Id="rId8" Type="http://schemas.openxmlformats.org/officeDocument/2006/relationships/image" Target="../media/image55.jpeg"/><Relationship Id="rId9" Type="http://schemas.openxmlformats.org/officeDocument/2006/relationships/oleObject" Target="../embeddings/oleObject1.bin"/><Relationship Id="rId10" Type="http://schemas.openxmlformats.org/officeDocument/2006/relationships/image" Target="../media/image48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image" Target="../media/image57.jpeg"/><Relationship Id="rId5" Type="http://schemas.openxmlformats.org/officeDocument/2006/relationships/oleObject" Target="../embeddings/oleObject4.bin"/><Relationship Id="rId6" Type="http://schemas.openxmlformats.org/officeDocument/2006/relationships/image" Target="../media/image5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58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5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60.w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6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6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7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79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80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81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4.png"/><Relationship Id="rId5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88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87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9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1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96.w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97.wmf"/><Relationship Id="rId8" Type="http://schemas.openxmlformats.org/officeDocument/2006/relationships/oleObject" Target="../embeddings/oleObject11.bin"/><Relationship Id="rId9" Type="http://schemas.openxmlformats.org/officeDocument/2006/relationships/image" Target="../media/image9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eaLnBrk="1" hangingPunct="1"/>
            <a:r>
              <a:rPr lang="en-US" dirty="0"/>
              <a:t>What we have covered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/>
              <a:t>What is IR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Evaluation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Tokenization and properties of text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Web crawling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Query models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Vector methods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Measures of similarity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Indexing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Inverted files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Basics of internet and web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Spam and SEO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Search engine design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Google and Link </a:t>
            </a:r>
            <a:r>
              <a:rPr lang="en-US" sz="1800" dirty="0" smtClean="0"/>
              <a:t>Analysis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 smtClean="0"/>
              <a:t>Metadata</a:t>
            </a:r>
            <a:r>
              <a:rPr lang="en-US" sz="1600" dirty="0"/>
              <a:t>, XML, RDF; advanced search, Semantic </a:t>
            </a:r>
            <a:r>
              <a:rPr lang="en-US" sz="1600" dirty="0" smtClean="0"/>
              <a:t>Web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 smtClean="0"/>
              <a:t>Today – RC </a:t>
            </a:r>
            <a:r>
              <a:rPr lang="en-US" sz="1600" smtClean="0"/>
              <a:t>and scaling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using Recommender Systems?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n-US" dirty="0" smtClean="0"/>
              <a:t>Value for the customer</a:t>
            </a:r>
          </a:p>
          <a:p>
            <a:pPr lvl="1"/>
            <a:r>
              <a:rPr lang="en-US" dirty="0" smtClean="0"/>
              <a:t>Find things that are interesting</a:t>
            </a:r>
          </a:p>
          <a:p>
            <a:pPr lvl="1"/>
            <a:r>
              <a:rPr lang="en-US" dirty="0" smtClean="0"/>
              <a:t>Narrow down the set of choices</a:t>
            </a:r>
          </a:p>
          <a:p>
            <a:pPr lvl="1"/>
            <a:r>
              <a:rPr lang="en-US" dirty="0" smtClean="0"/>
              <a:t>Help me explore the space of options</a:t>
            </a:r>
          </a:p>
          <a:p>
            <a:pPr lvl="1"/>
            <a:r>
              <a:rPr lang="en-US" dirty="0" smtClean="0"/>
              <a:t>Discover new things</a:t>
            </a:r>
          </a:p>
          <a:p>
            <a:pPr lvl="1"/>
            <a:r>
              <a:rPr lang="en-US" dirty="0" smtClean="0"/>
              <a:t>Entertainment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Value for the provider</a:t>
            </a:r>
          </a:p>
          <a:p>
            <a:pPr lvl="1"/>
            <a:r>
              <a:rPr lang="en-US" dirty="0" smtClean="0"/>
              <a:t>Additional and probably unique personalized service for the customer</a:t>
            </a:r>
          </a:p>
          <a:p>
            <a:pPr lvl="1"/>
            <a:r>
              <a:rPr lang="en-US" dirty="0" smtClean="0"/>
              <a:t>Increase trust and customer loyalty</a:t>
            </a:r>
          </a:p>
          <a:p>
            <a:pPr lvl="1"/>
            <a:r>
              <a:rPr lang="en-US" dirty="0" smtClean="0"/>
              <a:t>Increase sales, click trough rates, conversion etc.</a:t>
            </a:r>
          </a:p>
          <a:p>
            <a:pPr lvl="1"/>
            <a:r>
              <a:rPr lang="en-US" dirty="0" smtClean="0"/>
              <a:t>Opportunities for promotion, persuasion</a:t>
            </a:r>
          </a:p>
          <a:p>
            <a:pPr lvl="1"/>
            <a:r>
              <a:rPr lang="en-US" dirty="0" smtClean="0"/>
              <a:t>Obtain more knowledge about customers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41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Customer-specific </a:t>
            </a:r>
            <a:r>
              <a:rPr lang="en-US" dirty="0"/>
              <a:t>i</a:t>
            </a:r>
            <a:r>
              <a:rPr lang="en-US" dirty="0" smtClean="0"/>
              <a:t>tem utilities with MAUT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57403"/>
          </a:xfrm>
        </p:spPr>
        <p:txBody>
          <a:bodyPr/>
          <a:lstStyle/>
          <a:p>
            <a:r>
              <a:rPr lang="en-US" dirty="0" smtClean="0"/>
              <a:t>Customer interests:</a:t>
            </a:r>
          </a:p>
          <a:p>
            <a:endParaRPr lang="en-IE" i="1" dirty="0" smtClean="0"/>
          </a:p>
          <a:p>
            <a:pPr>
              <a:spcBef>
                <a:spcPts val="200"/>
              </a:spcBef>
            </a:pPr>
            <a:endParaRPr lang="en-IE" dirty="0" smtClean="0"/>
          </a:p>
          <a:p>
            <a:pPr>
              <a:spcBef>
                <a:spcPts val="200"/>
              </a:spcBef>
            </a:pPr>
            <a:r>
              <a:rPr lang="en-IE" dirty="0" smtClean="0"/>
              <a:t>Item utilities:</a:t>
            </a:r>
          </a:p>
          <a:p>
            <a:pPr>
              <a:spcBef>
                <a:spcPts val="200"/>
              </a:spcBef>
            </a:pPr>
            <a:endParaRPr lang="en-IE" dirty="0"/>
          </a:p>
          <a:p>
            <a:pPr>
              <a:spcBef>
                <a:spcPts val="200"/>
              </a:spcBef>
            </a:pPr>
            <a:endParaRPr lang="en-IE" dirty="0" smtClean="0"/>
          </a:p>
          <a:p>
            <a:pPr>
              <a:spcBef>
                <a:spcPts val="200"/>
              </a:spcBef>
            </a:pPr>
            <a:endParaRPr lang="en-IE" dirty="0"/>
          </a:p>
          <a:p>
            <a:pPr>
              <a:spcBef>
                <a:spcPts val="200"/>
              </a:spcBef>
            </a:pPr>
            <a:endParaRPr lang="en-IE" dirty="0" smtClean="0"/>
          </a:p>
          <a:p>
            <a:pPr>
              <a:spcBef>
                <a:spcPts val="200"/>
              </a:spcBef>
            </a:pPr>
            <a:endParaRPr lang="en-IE" dirty="0"/>
          </a:p>
          <a:p>
            <a:pPr>
              <a:spcBef>
                <a:spcPts val="200"/>
              </a:spcBef>
            </a:pPr>
            <a:endParaRPr lang="en-IE" dirty="0" smtClean="0"/>
          </a:p>
          <a:p>
            <a:pPr>
              <a:spcBef>
                <a:spcPts val="200"/>
              </a:spcBef>
            </a:pPr>
            <a:endParaRPr lang="en-IE" sz="1000" dirty="0" smtClean="0"/>
          </a:p>
          <a:p>
            <a:pPr>
              <a:spcBef>
                <a:spcPts val="200"/>
              </a:spcBef>
            </a:pPr>
            <a:endParaRPr lang="en-IE" sz="1000" dirty="0" smtClean="0"/>
          </a:p>
          <a:p>
            <a:pPr marL="0" indent="0">
              <a:spcBef>
                <a:spcPts val="200"/>
              </a:spcBef>
              <a:buNone/>
            </a:pPr>
            <a:r>
              <a:rPr lang="en-IE" dirty="0" smtClean="0"/>
              <a:t> </a:t>
            </a:r>
          </a:p>
          <a:p>
            <a:endParaRPr lang="en-IE" i="1" dirty="0" smtClean="0"/>
          </a:p>
          <a:p>
            <a:endParaRPr lang="en-IE" i="1" dirty="0" smtClean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768814"/>
              </p:ext>
            </p:extLst>
          </p:nvPr>
        </p:nvGraphicFramePr>
        <p:xfrm>
          <a:off x="3131840" y="1340768"/>
          <a:ext cx="3240360" cy="1115568"/>
        </p:xfrm>
        <a:graphic>
          <a:graphicData uri="http://schemas.openxmlformats.org/drawingml/2006/table">
            <a:tbl>
              <a:tblPr/>
              <a:tblGrid>
                <a:gridCol w="1361830"/>
                <a:gridCol w="881737"/>
                <a:gridCol w="996793"/>
              </a:tblGrid>
              <a:tr h="2628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c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ustomer</a:t>
                      </a:r>
                      <a:endParaRPr lang="de-DE" sz="1600" b="1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quality</a:t>
                      </a:r>
                      <a:endParaRPr lang="de-DE" sz="1600" b="1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economy </a:t>
                      </a:r>
                      <a:endParaRPr lang="de-DE" sz="1600" b="1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600" dirty="0">
                          <a:latin typeface="Calibri"/>
                          <a:ea typeface="SimSun"/>
                          <a:cs typeface="Times New Roman"/>
                        </a:rPr>
                        <a:t>Cu</a:t>
                      </a:r>
                      <a:r>
                        <a:rPr lang="de-DE" sz="1600" baseline="-25000" dirty="0"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endParaRPr lang="de-DE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SimSun"/>
                          <a:cs typeface="Times New Roman"/>
                        </a:rPr>
                        <a:t>80%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SimSun"/>
                          <a:cs typeface="Times New Roman"/>
                        </a:rPr>
                        <a:t>20%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600" dirty="0">
                          <a:latin typeface="Calibri"/>
                          <a:ea typeface="SimSun"/>
                          <a:cs typeface="Times New Roman"/>
                        </a:rPr>
                        <a:t>Cu</a:t>
                      </a:r>
                      <a:r>
                        <a:rPr lang="de-DE" sz="1600" baseline="-25000" dirty="0"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endParaRPr lang="de-DE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600" dirty="0">
                          <a:latin typeface="Calibri"/>
                          <a:ea typeface="SimSun"/>
                          <a:cs typeface="Times New Roman"/>
                        </a:rPr>
                        <a:t>40%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600" dirty="0">
                          <a:latin typeface="Calibri"/>
                          <a:ea typeface="SimSun"/>
                          <a:cs typeface="Times New Roman"/>
                        </a:rPr>
                        <a:t>60%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0" y="1000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02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434995"/>
              </p:ext>
            </p:extLst>
          </p:nvPr>
        </p:nvGraphicFramePr>
        <p:xfrm>
          <a:off x="583696" y="2780928"/>
          <a:ext cx="7804728" cy="1880957"/>
        </p:xfrm>
        <a:graphic>
          <a:graphicData uri="http://schemas.openxmlformats.org/drawingml/2006/table">
            <a:tbl>
              <a:tblPr/>
              <a:tblGrid>
                <a:gridCol w="2699108"/>
                <a:gridCol w="2701492"/>
                <a:gridCol w="1184484"/>
                <a:gridCol w="1219644"/>
              </a:tblGrid>
              <a:tr h="3935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quality </a:t>
                      </a:r>
                      <a:endParaRPr lang="de-DE" sz="1600" b="1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economy </a:t>
                      </a:r>
                      <a:endParaRPr lang="de-DE" sz="1600" b="1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utility: cu</a:t>
                      </a:r>
                      <a:r>
                        <a:rPr lang="en-US" sz="1600" b="1" baseline="-25000" dirty="0" smtClean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endParaRPr lang="de-DE" sz="16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utility: cu</a:t>
                      </a:r>
                      <a:r>
                        <a:rPr lang="en-US" sz="1600" b="1" baseline="-25000" dirty="0" smtClean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endParaRPr lang="de-DE" sz="1600" b="1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488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P1 Σ(5,4,6,6,3,7,10) = 41</a:t>
                      </a:r>
                      <a:endParaRPr lang="de-DE" sz="1600" kern="1200" dirty="0">
                        <a:solidFill>
                          <a:schemeClr val="tx1"/>
                        </a:solidFill>
                        <a:latin typeface="Times-Roman"/>
                        <a:ea typeface="SimSun"/>
                        <a:cs typeface="Times-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Σ </a:t>
                      </a:r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(10,10,9,10,10,10,6) = 65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45.8 [8]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55.4 [6]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3488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P2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Σ</a:t>
                      </a:r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(5,4,6,6,10,10,8) = 49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Σ </a:t>
                      </a:r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(10,10,9,10,7,8,10) = 64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600" kern="120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52.0 [7]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58.0 [1]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3488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P3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Σ</a:t>
                      </a:r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(5,4,10,6,10,10,8) = 53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Σ </a:t>
                      </a:r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(10,10,6,10,7,8,10) = 61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54.6 [5]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57.8 [2]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3488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...</a:t>
                      </a:r>
                      <a:endParaRPr lang="de-DE" sz="1600" kern="1200" dirty="0">
                        <a:solidFill>
                          <a:schemeClr val="tx1"/>
                        </a:solidFill>
                        <a:latin typeface="Times-Roman"/>
                        <a:ea typeface="SimSun"/>
                        <a:cs typeface="Times-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...</a:t>
                      </a:r>
                      <a:endParaRPr lang="de-DE" sz="1600" kern="1200" dirty="0">
                        <a:solidFill>
                          <a:schemeClr val="tx1"/>
                        </a:solidFill>
                        <a:latin typeface="Times-Roman"/>
                        <a:ea typeface="SimSun"/>
                        <a:cs typeface="Times-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...</a:t>
                      </a:r>
                      <a:endParaRPr lang="de-DE" sz="1600" kern="1200" dirty="0">
                        <a:solidFill>
                          <a:schemeClr val="tx1"/>
                        </a:solidFill>
                        <a:latin typeface="Times-Roman"/>
                        <a:ea typeface="SimSun"/>
                        <a:cs typeface="Times-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...</a:t>
                      </a:r>
                      <a:endParaRPr lang="de-DE" sz="1600" kern="1200" dirty="0">
                        <a:solidFill>
                          <a:schemeClr val="tx1"/>
                        </a:solidFill>
                        <a:latin typeface="Times-Roman"/>
                        <a:ea typeface="SimSun"/>
                        <a:cs typeface="Times-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70689"/>
            <a:ext cx="7206016" cy="134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Geschweifte Klammer rechts 3"/>
          <p:cNvSpPr/>
          <p:nvPr/>
        </p:nvSpPr>
        <p:spPr bwMode="auto">
          <a:xfrm>
            <a:off x="7172348" y="1340768"/>
            <a:ext cx="128338" cy="1127280"/>
          </a:xfrm>
          <a:prstGeom prst="rightBrac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Geschweifte Klammer rechts 10"/>
          <p:cNvSpPr/>
          <p:nvPr/>
        </p:nvSpPr>
        <p:spPr bwMode="auto">
          <a:xfrm>
            <a:off x="8437852" y="2877650"/>
            <a:ext cx="209546" cy="1512168"/>
          </a:xfrm>
          <a:prstGeom prst="rightBrac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410382" y="1751167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*</a:t>
            </a:r>
            <a:endParaRPr lang="de-AT" dirty="0"/>
          </a:p>
        </p:txBody>
      </p:sp>
      <p:sp>
        <p:nvSpPr>
          <p:cNvPr id="13" name="Textfeld 12"/>
          <p:cNvSpPr txBox="1"/>
          <p:nvPr/>
        </p:nvSpPr>
        <p:spPr>
          <a:xfrm>
            <a:off x="8677951" y="3492440"/>
            <a:ext cx="515477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**</a:t>
            </a:r>
            <a:endParaRPr lang="de-AT" dirty="0"/>
          </a:p>
        </p:txBody>
      </p:sp>
      <p:sp>
        <p:nvSpPr>
          <p:cNvPr id="14" name="Geschweifte Klammer rechts 13"/>
          <p:cNvSpPr/>
          <p:nvPr/>
        </p:nvSpPr>
        <p:spPr bwMode="auto">
          <a:xfrm rot="5400000">
            <a:off x="4424514" y="5115380"/>
            <a:ext cx="150956" cy="1296144"/>
          </a:xfrm>
          <a:prstGeom prst="rightBrace">
            <a:avLst>
              <a:gd name="adj1" fmla="val 8333"/>
              <a:gd name="adj2" fmla="val 47354"/>
            </a:avLst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Geschweifte Klammer rechts 14"/>
          <p:cNvSpPr/>
          <p:nvPr/>
        </p:nvSpPr>
        <p:spPr bwMode="auto">
          <a:xfrm rot="5400000">
            <a:off x="6437196" y="4686875"/>
            <a:ext cx="151822" cy="2154021"/>
          </a:xfrm>
          <a:prstGeom prst="rightBrace">
            <a:avLst>
              <a:gd name="adj1" fmla="val 8333"/>
              <a:gd name="adj2" fmla="val 47354"/>
            </a:avLst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375334" y="586798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*</a:t>
            </a:r>
            <a:endParaRPr lang="de-AT" dirty="0"/>
          </a:p>
        </p:txBody>
      </p:sp>
      <p:sp>
        <p:nvSpPr>
          <p:cNvPr id="17" name="Textfeld 16"/>
          <p:cNvSpPr txBox="1"/>
          <p:nvPr/>
        </p:nvSpPr>
        <p:spPr>
          <a:xfrm>
            <a:off x="6336262" y="5828656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**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48353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143000"/>
          </a:xfrm>
        </p:spPr>
        <p:txBody>
          <a:bodyPr/>
          <a:lstStyle/>
          <a:p>
            <a:r>
              <a:rPr lang="en-US" dirty="0" smtClean="0"/>
              <a:t>Constraint-based recommendation II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386483"/>
            <a:ext cx="8460432" cy="4320480"/>
          </a:xfrm>
        </p:spPr>
        <p:txBody>
          <a:bodyPr/>
          <a:lstStyle/>
          <a:p>
            <a:r>
              <a:rPr lang="en-US" sz="2200" b="1" dirty="0" smtClean="0"/>
              <a:t>BUT</a:t>
            </a:r>
            <a:r>
              <a:rPr lang="en-US" sz="2200" dirty="0" smtClean="0"/>
              <a:t>: What if no solution exists?</a:t>
            </a:r>
          </a:p>
          <a:p>
            <a:pPr lvl="1"/>
            <a:r>
              <a:rPr lang="en-US" dirty="0" smtClean="0"/>
              <a:t>                     	</a:t>
            </a:r>
            <a:r>
              <a:rPr lang="en-US" sz="1800" dirty="0" smtClean="0"/>
              <a:t>not </a:t>
            </a:r>
            <a:r>
              <a:rPr lang="en-US" sz="1800" dirty="0" err="1" smtClean="0"/>
              <a:t>satisfiable</a:t>
            </a:r>
            <a:r>
              <a:rPr lang="en-US" sz="1800" dirty="0" smtClean="0"/>
              <a:t>  	</a:t>
            </a:r>
            <a:r>
              <a:rPr lang="en-US" sz="1800" dirty="0" smtClean="0">
                <a:sym typeface="Wingdings" pitchFamily="2" charset="2"/>
              </a:rPr>
              <a:t> debugging of knowledge base</a:t>
            </a:r>
            <a:endParaRPr lang="en-US" sz="1800" dirty="0" smtClean="0"/>
          </a:p>
          <a:p>
            <a:pPr lvl="1"/>
            <a:r>
              <a:rPr lang="en-US" sz="1800" dirty="0" smtClean="0"/>
              <a:t>                                    	not </a:t>
            </a:r>
            <a:r>
              <a:rPr lang="en-US" sz="1800" dirty="0" err="1" smtClean="0"/>
              <a:t>satisfiable</a:t>
            </a:r>
            <a:r>
              <a:rPr lang="en-US" sz="1800" dirty="0" smtClean="0"/>
              <a:t> but 	</a:t>
            </a:r>
          </a:p>
          <a:p>
            <a:pPr marL="457200" lvl="1" indent="0">
              <a:buNone/>
            </a:pPr>
            <a:r>
              <a:rPr lang="en-US" sz="1800" dirty="0" smtClean="0">
                <a:sym typeface="Wingdings" pitchFamily="2" charset="2"/>
              </a:rPr>
              <a:t>    			correct 		 debugging of user requirements</a:t>
            </a:r>
          </a:p>
          <a:p>
            <a:pPr lvl="1"/>
            <a:endParaRPr lang="en-US" sz="1800" dirty="0" smtClean="0">
              <a:sym typeface="Wingdings" pitchFamily="2" charset="2"/>
            </a:endParaRPr>
          </a:p>
          <a:p>
            <a:r>
              <a:rPr lang="en-US" sz="2200" dirty="0" smtClean="0">
                <a:sym typeface="Wingdings" pitchFamily="2" charset="2"/>
              </a:rPr>
              <a:t>Application of model-based diagnosis for debugging user requirements</a:t>
            </a:r>
          </a:p>
          <a:p>
            <a:pPr lvl="1"/>
            <a:r>
              <a:rPr lang="en-US" sz="1800" dirty="0" smtClean="0">
                <a:sym typeface="Wingdings" pitchFamily="2" charset="2"/>
              </a:rPr>
              <a:t>Diagnoses:                                                     			is </a:t>
            </a:r>
            <a:r>
              <a:rPr lang="en-US" sz="1800" dirty="0" err="1" smtClean="0">
                <a:sym typeface="Wingdings" pitchFamily="2" charset="2"/>
              </a:rPr>
              <a:t>satisfiable</a:t>
            </a:r>
            <a:endParaRPr lang="en-US" sz="1800" dirty="0" smtClean="0">
              <a:sym typeface="Wingdings" pitchFamily="2" charset="2"/>
            </a:endParaRPr>
          </a:p>
          <a:p>
            <a:pPr lvl="1"/>
            <a:endParaRPr lang="en-US" sz="1800" dirty="0" smtClean="0">
              <a:sym typeface="Wingdings" pitchFamily="2" charset="2"/>
            </a:endParaRPr>
          </a:p>
          <a:p>
            <a:pPr lvl="1"/>
            <a:r>
              <a:rPr lang="en-US" sz="1800" dirty="0" smtClean="0">
                <a:sym typeface="Wingdings" pitchFamily="2" charset="2"/>
              </a:rPr>
              <a:t>Repairs:                                                                             	is </a:t>
            </a:r>
            <a:r>
              <a:rPr lang="en-US" sz="1800" dirty="0" err="1" smtClean="0">
                <a:sym typeface="Wingdings" pitchFamily="2" charset="2"/>
              </a:rPr>
              <a:t>satisfiable</a:t>
            </a:r>
            <a:endParaRPr lang="en-US" sz="1800" dirty="0" smtClean="0">
              <a:sym typeface="Wingdings" pitchFamily="2" charset="2"/>
            </a:endParaRP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Conflict </a:t>
            </a:r>
            <a:r>
              <a:rPr lang="en-US" dirty="0">
                <a:sym typeface="Wingdings" pitchFamily="2" charset="2"/>
              </a:rPr>
              <a:t>sets:                                                        	</a:t>
            </a:r>
            <a:r>
              <a:rPr lang="en-US" dirty="0" smtClean="0">
                <a:sym typeface="Wingdings" pitchFamily="2" charset="2"/>
              </a:rPr>
              <a:t>	not </a:t>
            </a:r>
            <a:r>
              <a:rPr lang="en-US" dirty="0" err="1">
                <a:sym typeface="Wingdings" pitchFamily="2" charset="2"/>
              </a:rPr>
              <a:t>satisfiable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pPr marL="457200" lvl="1" indent="0">
              <a:buNone/>
            </a:pPr>
            <a:endParaRPr lang="en-US" sz="1800" dirty="0" smtClean="0">
              <a:sym typeface="Wingdings" pitchFamily="2" charset="2"/>
            </a:endParaRPr>
          </a:p>
        </p:txBody>
      </p:sp>
      <p:graphicFrame>
        <p:nvGraphicFramePr>
          <p:cNvPr id="809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137019"/>
              </p:ext>
            </p:extLst>
          </p:nvPr>
        </p:nvGraphicFramePr>
        <p:xfrm>
          <a:off x="1475656" y="2116760"/>
          <a:ext cx="1728192" cy="289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0" name="Formel" r:id="rId4" imgW="1206360" imgH="203040" progId="Equation.3">
                  <p:embed/>
                </p:oleObj>
              </mc:Choice>
              <mc:Fallback>
                <p:oleObj name="Formel" r:id="rId4" imgW="1206360" imgH="203040" progId="Equation.3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116760"/>
                        <a:ext cx="1728192" cy="2897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908445"/>
              </p:ext>
            </p:extLst>
          </p:nvPr>
        </p:nvGraphicFramePr>
        <p:xfrm>
          <a:off x="1475656" y="1780431"/>
          <a:ext cx="938853" cy="280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1" name="Formel" r:id="rId6" imgW="634680" imgH="190440" progId="Equation.3">
                  <p:embed/>
                </p:oleObj>
              </mc:Choice>
              <mc:Fallback>
                <p:oleObj name="Formel" r:id="rId6" imgW="634680" imgH="190440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780431"/>
                        <a:ext cx="938853" cy="2804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631903"/>
              </p:ext>
            </p:extLst>
          </p:nvPr>
        </p:nvGraphicFramePr>
        <p:xfrm>
          <a:off x="2680590" y="3872923"/>
          <a:ext cx="2971530" cy="423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2" name="Formel" r:id="rId8" imgW="1206360" imgH="203040" progId="Equation.3">
                  <p:embed/>
                </p:oleObj>
              </mc:Choice>
              <mc:Fallback>
                <p:oleObj name="Formel" r:id="rId8" imgW="1206360" imgH="203040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0590" y="3872923"/>
                        <a:ext cx="2971530" cy="4233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176029"/>
              </p:ext>
            </p:extLst>
          </p:nvPr>
        </p:nvGraphicFramePr>
        <p:xfrm>
          <a:off x="2902099" y="5234533"/>
          <a:ext cx="2973388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3" name="Formel" r:id="rId10" imgW="2057400" imgH="228600" progId="Equation.3">
                  <p:embed/>
                </p:oleObj>
              </mc:Choice>
              <mc:Fallback>
                <p:oleObj name="Formel" r:id="rId10" imgW="2057400" imgH="228600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2099" y="5234533"/>
                        <a:ext cx="2973388" cy="32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19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187016"/>
              </p:ext>
            </p:extLst>
          </p:nvPr>
        </p:nvGraphicFramePr>
        <p:xfrm>
          <a:off x="2692124" y="4562476"/>
          <a:ext cx="4328148" cy="483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4" name="Formel" r:id="rId12" imgW="1726920" imgH="241200" progId="Equation.3">
                  <p:embed/>
                </p:oleObj>
              </mc:Choice>
              <mc:Fallback>
                <p:oleObj name="Formel" r:id="rId12" imgW="1726920" imgH="241200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124" y="4562476"/>
                        <a:ext cx="4328148" cy="4838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580309"/>
              </p:ext>
            </p:extLst>
          </p:nvPr>
        </p:nvGraphicFramePr>
        <p:xfrm>
          <a:off x="1440031" y="2433521"/>
          <a:ext cx="899721" cy="268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5" name="Formel" r:id="rId14" imgW="634680" imgH="190440" progId="Equation.3">
                  <p:embed/>
                </p:oleObj>
              </mc:Choice>
              <mc:Fallback>
                <p:oleObj name="Formel" r:id="rId14" imgW="634680" imgH="190440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031" y="2433521"/>
                        <a:ext cx="899721" cy="2687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5563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en-US" dirty="0" smtClean="0"/>
              <a:t>Example: find </a:t>
            </a:r>
            <a:r>
              <a:rPr lang="en-US" dirty="0"/>
              <a:t>minimal relaxations (minimal diagnoses)</a:t>
            </a:r>
            <a:endParaRPr lang="en-US" dirty="0" smtClean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9589"/>
              </p:ext>
            </p:extLst>
          </p:nvPr>
        </p:nvGraphicFramePr>
        <p:xfrm>
          <a:off x="1077268" y="3615853"/>
          <a:ext cx="3278708" cy="1757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396"/>
                <a:gridCol w="1512167"/>
                <a:gridCol w="1296145"/>
              </a:tblGrid>
              <a:tr h="645062">
                <a:tc>
                  <a:txBody>
                    <a:bodyPr/>
                    <a:lstStyle/>
                    <a:p>
                      <a:endParaRPr lang="en-US" sz="1400" noProof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baseline="0" noProof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User model (SRS)</a:t>
                      </a:r>
                      <a:endParaRPr lang="en-US" sz="1400" noProof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767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R1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Motives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noProof="0" smtClean="0">
                          <a:latin typeface="Calibri" pitchFamily="34" charset="0"/>
                        </a:rPr>
                        <a:t>Landscape</a:t>
                      </a:r>
                      <a:endParaRPr lang="en-US" sz="1400" i="1" noProof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767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R2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Brand preference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noProof="0" smtClean="0">
                          <a:latin typeface="Calibri" pitchFamily="34" charset="0"/>
                        </a:rPr>
                        <a:t>Canon</a:t>
                      </a:r>
                      <a:endParaRPr lang="en-US" sz="1400" i="1" noProof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767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R3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Max. cost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noProof="0" dirty="0" smtClean="0">
                          <a:latin typeface="Calibri" pitchFamily="34" charset="0"/>
                        </a:rPr>
                        <a:t>350 EUR</a:t>
                      </a:r>
                      <a:endParaRPr lang="en-US" sz="1400" i="1" noProof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823492"/>
              </p:ext>
            </p:extLst>
          </p:nvPr>
        </p:nvGraphicFramePr>
        <p:xfrm>
          <a:off x="5786438" y="1672431"/>
          <a:ext cx="3143272" cy="1945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545"/>
                <a:gridCol w="1178727"/>
              </a:tblGrid>
              <a:tr h="403281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Powershot XY</a:t>
                      </a:r>
                      <a:endParaRPr lang="en-US" sz="1400" noProof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403281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Brand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noProof="0" smtClean="0">
                          <a:latin typeface="Calibri" pitchFamily="34" charset="0"/>
                        </a:rPr>
                        <a:t>Canon</a:t>
                      </a:r>
                      <a:endParaRPr lang="en-US" sz="1400" i="1" noProof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36446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Lower focal length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noProof="0" smtClean="0">
                          <a:latin typeface="Calibri" pitchFamily="34" charset="0"/>
                        </a:rPr>
                        <a:t>35</a:t>
                      </a:r>
                      <a:endParaRPr lang="en-US" sz="1400" i="1" noProof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99314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Upper focal length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noProof="0" smtClean="0">
                          <a:latin typeface="Calibri" pitchFamily="34" charset="0"/>
                        </a:rPr>
                        <a:t>140</a:t>
                      </a:r>
                      <a:endParaRPr lang="en-US" sz="1400" i="1" noProof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03281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Price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noProof="0" dirty="0" smtClean="0">
                          <a:latin typeface="Calibri" pitchFamily="34" charset="0"/>
                        </a:rPr>
                        <a:t>420</a:t>
                      </a:r>
                      <a:r>
                        <a:rPr lang="en-US" sz="1400" i="1" baseline="0" noProof="0" dirty="0" smtClean="0">
                          <a:latin typeface="Calibri" pitchFamily="34" charset="0"/>
                        </a:rPr>
                        <a:t> EUR</a:t>
                      </a:r>
                      <a:endParaRPr lang="en-US" sz="1400" i="1" noProof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313150"/>
              </p:ext>
            </p:extLst>
          </p:nvPr>
        </p:nvGraphicFramePr>
        <p:xfrm>
          <a:off x="5786438" y="3761581"/>
          <a:ext cx="3143272" cy="1847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545"/>
                <a:gridCol w="1178727"/>
              </a:tblGrid>
              <a:tr h="260405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Lumix</a:t>
                      </a:r>
                      <a:endParaRPr lang="en-US" sz="1400" noProof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403281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Brand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noProof="0" smtClean="0">
                          <a:latin typeface="Calibri" pitchFamily="34" charset="0"/>
                        </a:rPr>
                        <a:t>Panasonic</a:t>
                      </a:r>
                      <a:endParaRPr lang="en-US" sz="1400" i="1" noProof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36446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Lower focal length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noProof="0" smtClean="0">
                          <a:latin typeface="Calibri" pitchFamily="34" charset="0"/>
                        </a:rPr>
                        <a:t>28</a:t>
                      </a:r>
                      <a:endParaRPr lang="en-US" sz="1400" i="1" noProof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99314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Upper focal length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noProof="0" smtClean="0">
                          <a:latin typeface="Calibri" pitchFamily="34" charset="0"/>
                        </a:rPr>
                        <a:t>112</a:t>
                      </a:r>
                      <a:endParaRPr lang="en-US" sz="1400" i="1" noProof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03281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Price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noProof="0" dirty="0" smtClean="0">
                          <a:latin typeface="Calibri" pitchFamily="34" charset="0"/>
                        </a:rPr>
                        <a:t>319</a:t>
                      </a:r>
                      <a:r>
                        <a:rPr lang="en-US" sz="1400" i="1" baseline="0" noProof="0" dirty="0" smtClean="0">
                          <a:latin typeface="Calibri" pitchFamily="34" charset="0"/>
                        </a:rPr>
                        <a:t> EUR</a:t>
                      </a:r>
                      <a:endParaRPr lang="en-US" sz="1400" i="1" noProof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502053"/>
              </p:ext>
            </p:extLst>
          </p:nvPr>
        </p:nvGraphicFramePr>
        <p:xfrm>
          <a:off x="285750" y="1689893"/>
          <a:ext cx="53578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842"/>
                <a:gridCol w="2457992"/>
                <a:gridCol w="2286016"/>
              </a:tblGrid>
              <a:tr h="370840">
                <a:tc>
                  <a:txBody>
                    <a:bodyPr/>
                    <a:lstStyle/>
                    <a:p>
                      <a:endParaRPr lang="en-US" sz="1400" noProof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LHS</a:t>
                      </a:r>
                      <a:endParaRPr lang="en-US" sz="1400" noProof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RHS</a:t>
                      </a:r>
                      <a:endParaRPr lang="en-US" sz="1400" noProof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C1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TRUE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Brand</a:t>
                      </a:r>
                      <a:r>
                        <a:rPr lang="en-US" sz="1400" baseline="0" noProof="0" smtClean="0">
                          <a:latin typeface="Calibri" pitchFamily="34" charset="0"/>
                        </a:rPr>
                        <a:t> = Brand pref.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C2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Motives = </a:t>
                      </a:r>
                      <a:r>
                        <a:rPr lang="en-US" sz="1400" i="1" noProof="0" smtClean="0">
                          <a:latin typeface="Calibri" pitchFamily="34" charset="0"/>
                        </a:rPr>
                        <a:t>Landscape</a:t>
                      </a:r>
                      <a:endParaRPr lang="en-US" sz="1400" i="1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Low. foc. Length =&lt;</a:t>
                      </a:r>
                      <a:r>
                        <a:rPr lang="en-US" sz="1400" baseline="0" noProof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i="1" baseline="0" noProof="0" smtClean="0">
                          <a:latin typeface="Calibri" pitchFamily="34" charset="0"/>
                        </a:rPr>
                        <a:t>28</a:t>
                      </a:r>
                      <a:endParaRPr lang="en-US" sz="1400" i="1" noProof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C3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TRUE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Calibri" pitchFamily="34" charset="0"/>
                        </a:rPr>
                        <a:t>Price</a:t>
                      </a:r>
                      <a:r>
                        <a:rPr lang="en-US" sz="1400" baseline="0" noProof="0" dirty="0" smtClean="0">
                          <a:latin typeface="Calibri" pitchFamily="34" charset="0"/>
                        </a:rPr>
                        <a:t> =&lt; Max. cost</a:t>
                      </a:r>
                      <a:endParaRPr lang="en-US" sz="1400" noProof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634" name="Textfeld 8"/>
          <p:cNvSpPr txBox="1">
            <a:spLocks noChangeArrowheads="1"/>
          </p:cNvSpPr>
          <p:nvPr/>
        </p:nvSpPr>
        <p:spPr bwMode="auto">
          <a:xfrm>
            <a:off x="285750" y="1332706"/>
            <a:ext cx="14500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smtClean="0">
                <a:latin typeface="Calibri" pitchFamily="34" charset="0"/>
              </a:rPr>
              <a:t>Knowledge Base: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21587" name="Textfeld 9"/>
          <p:cNvSpPr txBox="1">
            <a:spLocks noChangeArrowheads="1"/>
          </p:cNvSpPr>
          <p:nvPr/>
        </p:nvSpPr>
        <p:spPr bwMode="auto">
          <a:xfrm>
            <a:off x="5857875" y="1332706"/>
            <a:ext cx="15806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smtClean="0">
                <a:latin typeface="Calibri" pitchFamily="34" charset="0"/>
              </a:rPr>
              <a:t>Product catalogue: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23636" name="Textfeld 10"/>
          <p:cNvSpPr txBox="1">
            <a:spLocks noChangeArrowheads="1"/>
          </p:cNvSpPr>
          <p:nvPr/>
        </p:nvSpPr>
        <p:spPr bwMode="auto">
          <a:xfrm>
            <a:off x="1077267" y="3284984"/>
            <a:ext cx="11604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smtClean="0">
                <a:latin typeface="Calibri" pitchFamily="34" charset="0"/>
              </a:rPr>
              <a:t>Current user:</a:t>
            </a:r>
            <a:endParaRPr lang="en-US" sz="1400" b="1">
              <a:latin typeface="Calibri" pitchFamily="34" charset="0"/>
            </a:endParaRPr>
          </a:p>
        </p:txBody>
      </p:sp>
      <p:grpSp>
        <p:nvGrpSpPr>
          <p:cNvPr id="2" name="Gruppieren 13"/>
          <p:cNvGrpSpPr/>
          <p:nvPr/>
        </p:nvGrpSpPr>
        <p:grpSpPr>
          <a:xfrm>
            <a:off x="395536" y="4221088"/>
            <a:ext cx="1080119" cy="792088"/>
            <a:chOff x="395536" y="4581128"/>
            <a:chExt cx="1080119" cy="792088"/>
          </a:xfrm>
        </p:grpSpPr>
        <p:sp>
          <p:nvSpPr>
            <p:cNvPr id="10" name="Ellipse 9"/>
            <p:cNvSpPr/>
            <p:nvPr/>
          </p:nvSpPr>
          <p:spPr bwMode="auto">
            <a:xfrm>
              <a:off x="1115615" y="4581128"/>
              <a:ext cx="360040" cy="792088"/>
            </a:xfrm>
            <a:prstGeom prst="ellips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395536" y="4653136"/>
              <a:ext cx="755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solidFill>
                    <a:srgbClr val="C00000"/>
                  </a:solidFill>
                  <a:latin typeface="Calibri" pitchFamily="34" charset="0"/>
                </a:rPr>
                <a:t>CS1</a:t>
              </a:r>
              <a:endParaRPr lang="en-US" sz="200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uppieren 14"/>
          <p:cNvGrpSpPr/>
          <p:nvPr/>
        </p:nvGrpSpPr>
        <p:grpSpPr>
          <a:xfrm>
            <a:off x="395536" y="4581128"/>
            <a:ext cx="1080120" cy="792088"/>
            <a:chOff x="395536" y="4869160"/>
            <a:chExt cx="1080120" cy="792088"/>
          </a:xfrm>
        </p:grpSpPr>
        <p:sp>
          <p:nvSpPr>
            <p:cNvPr id="11" name="Ellipse 10"/>
            <p:cNvSpPr/>
            <p:nvPr/>
          </p:nvSpPr>
          <p:spPr bwMode="auto">
            <a:xfrm>
              <a:off x="1115616" y="4869160"/>
              <a:ext cx="360040" cy="792088"/>
            </a:xfrm>
            <a:prstGeom prst="ellips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395536" y="5229200"/>
              <a:ext cx="5725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rgbClr val="C00000"/>
                  </a:solidFill>
                  <a:latin typeface="Calibri" pitchFamily="34" charset="0"/>
                </a:rPr>
                <a:t>CS2</a:t>
              </a:r>
              <a:endParaRPr lang="en-US" sz="200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6" name="Gruppieren 17"/>
          <p:cNvGrpSpPr/>
          <p:nvPr/>
        </p:nvGrpSpPr>
        <p:grpSpPr>
          <a:xfrm>
            <a:off x="683568" y="5589240"/>
            <a:ext cx="4536504" cy="411162"/>
            <a:chOff x="539552" y="5693186"/>
            <a:chExt cx="4536504" cy="411162"/>
          </a:xfrm>
        </p:grpSpPr>
        <p:sp>
          <p:nvSpPr>
            <p:cNvPr id="17" name="Textfeld 16"/>
            <p:cNvSpPr txBox="1"/>
            <p:nvPr/>
          </p:nvSpPr>
          <p:spPr>
            <a:xfrm>
              <a:off x="539552" y="5693186"/>
              <a:ext cx="18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solidFill>
                    <a:srgbClr val="C00000"/>
                  </a:solidFill>
                  <a:latin typeface="Calibri" pitchFamily="34" charset="0"/>
                </a:rPr>
                <a:t>Diagnoses: </a:t>
              </a:r>
              <a:endParaRPr lang="en-US" sz="200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graphicFrame>
          <p:nvGraphicFramePr>
            <p:cNvPr id="18" name="Objekt 17"/>
            <p:cNvGraphicFramePr>
              <a:graphicFrameLocks noChangeAspect="1"/>
            </p:cNvGraphicFramePr>
            <p:nvPr/>
          </p:nvGraphicFramePr>
          <p:xfrm>
            <a:off x="2004244" y="5693186"/>
            <a:ext cx="3071812" cy="411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4" name="Formel" r:id="rId4" imgW="1993680" imgH="266400" progId="Equation.3">
                    <p:embed/>
                  </p:oleObj>
                </mc:Choice>
                <mc:Fallback>
                  <p:oleObj name="Formel" r:id="rId4" imgW="1993680" imgH="2664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4244" y="5693186"/>
                          <a:ext cx="3071812" cy="411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17198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34" grpId="0"/>
      <p:bldP spid="23636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user</a:t>
            </a:r>
          </a:p>
        </p:txBody>
      </p:sp>
      <p:sp>
        <p:nvSpPr>
          <p:cNvPr id="22531" name="Inhaltsplatzhalter 2"/>
          <p:cNvSpPr>
            <a:spLocks noGrp="1"/>
          </p:cNvSpPr>
          <p:nvPr>
            <p:ph idx="1"/>
          </p:nvPr>
        </p:nvSpPr>
        <p:spPr>
          <a:xfrm>
            <a:off x="457200" y="1410200"/>
            <a:ext cx="8229600" cy="4525963"/>
          </a:xfrm>
        </p:spPr>
        <p:txBody>
          <a:bodyPr/>
          <a:lstStyle/>
          <a:p>
            <a:r>
              <a:rPr lang="en-US" dirty="0"/>
              <a:t>Computation of minimal revisions of </a:t>
            </a:r>
            <a:r>
              <a:rPr lang="en-US" dirty="0" smtClean="0"/>
              <a:t>requirements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Do you want to relax your brand preference?</a:t>
            </a:r>
          </a:p>
          <a:p>
            <a:pPr lvl="2"/>
            <a:r>
              <a:rPr lang="en-US" dirty="0" smtClean="0"/>
              <a:t>Accept </a:t>
            </a:r>
            <a:r>
              <a:rPr lang="en-US" i="1" dirty="0" smtClean="0"/>
              <a:t>Panasonic</a:t>
            </a:r>
            <a:r>
              <a:rPr lang="en-US" dirty="0" smtClean="0"/>
              <a:t> instead of </a:t>
            </a:r>
            <a:r>
              <a:rPr lang="en-US" i="1" dirty="0" smtClean="0"/>
              <a:t>Canon</a:t>
            </a:r>
            <a:r>
              <a:rPr lang="en-US" dirty="0" smtClean="0"/>
              <a:t> brand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Or is photographing landscapes with a wide-angle lens and maximum cost less important?</a:t>
            </a:r>
          </a:p>
          <a:p>
            <a:pPr lvl="2"/>
            <a:r>
              <a:rPr lang="en-US" dirty="0" smtClean="0"/>
              <a:t>Lower focal length &gt; 28mm and Price &gt; 350 EUR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Optionally </a:t>
            </a:r>
            <a:r>
              <a:rPr lang="en-US" dirty="0"/>
              <a:t>guided by some predefined weights or past  community behavior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Be aware of possible revisions </a:t>
            </a:r>
            <a:r>
              <a:rPr lang="en-US" sz="1800" b="0" dirty="0"/>
              <a:t>(e.g. age, family status, …)</a:t>
            </a:r>
          </a:p>
        </p:txBody>
      </p:sp>
    </p:spTree>
    <p:extLst>
      <p:ext uri="{BB962C8B-B14F-4D97-AF65-F5344CB8AC3E}">
        <p14:creationId xmlns:p14="http://schemas.microsoft.com/office/powerpoint/2010/main" val="39158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Constraint-based recommendation III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19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More variants of recommendation task</a:t>
            </a:r>
          </a:p>
          <a:p>
            <a:pPr lvl="1">
              <a:defRPr/>
            </a:pPr>
            <a:r>
              <a:rPr lang="en-US" dirty="0"/>
              <a:t>Customers maybe not know what they are </a:t>
            </a:r>
            <a:r>
              <a:rPr lang="en-US" dirty="0" smtClean="0"/>
              <a:t>seeking</a:t>
            </a:r>
          </a:p>
          <a:p>
            <a:pPr lvl="1">
              <a:defRPr/>
            </a:pPr>
            <a:r>
              <a:rPr lang="en-US" dirty="0" smtClean="0"/>
              <a:t>Find "diverse" sets of items</a:t>
            </a:r>
          </a:p>
          <a:p>
            <a:pPr lvl="2">
              <a:defRPr/>
            </a:pPr>
            <a:r>
              <a:rPr lang="en-US" dirty="0" smtClean="0"/>
              <a:t>Notion of similarity/dissimilarity</a:t>
            </a:r>
          </a:p>
          <a:p>
            <a:pPr lvl="2">
              <a:defRPr/>
            </a:pPr>
            <a:r>
              <a:rPr lang="en-US" dirty="0" smtClean="0"/>
              <a:t>Idea that users navigate a product space</a:t>
            </a:r>
          </a:p>
          <a:p>
            <a:pPr lvl="2">
              <a:defRPr/>
            </a:pPr>
            <a:r>
              <a:rPr lang="en-US" dirty="0" smtClean="0"/>
              <a:t>If recommendations are more diverse than users can navigate via critiques on recommended "entry points" more efficiently (less steps of interaction)</a:t>
            </a:r>
          </a:p>
          <a:p>
            <a:pPr lvl="1">
              <a:buFontTx/>
              <a:buNone/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Bundling of recommendations</a:t>
            </a:r>
          </a:p>
          <a:p>
            <a:pPr lvl="2">
              <a:defRPr/>
            </a:pPr>
            <a:r>
              <a:rPr lang="en-US" dirty="0" smtClean="0"/>
              <a:t>Find item bundles that match together according to some knowledge</a:t>
            </a:r>
          </a:p>
          <a:p>
            <a:pPr lvl="3">
              <a:defRPr/>
            </a:pPr>
            <a:r>
              <a:rPr lang="en-US" dirty="0" smtClean="0"/>
              <a:t>E.g. travel packages, skin care treatments or financial portfolios</a:t>
            </a:r>
          </a:p>
          <a:p>
            <a:pPr lvl="3">
              <a:defRPr/>
            </a:pPr>
            <a:r>
              <a:rPr lang="en-US" dirty="0" smtClean="0"/>
              <a:t>RS for different item categories, CSP restricts configuring  of bundles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9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143000"/>
          </a:xfrm>
        </p:spPr>
        <p:txBody>
          <a:bodyPr/>
          <a:lstStyle/>
          <a:p>
            <a:r>
              <a:rPr lang="en-US" dirty="0" smtClean="0"/>
              <a:t>Conversational strategies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412776"/>
            <a:ext cx="5182344" cy="4752528"/>
          </a:xfrm>
        </p:spPr>
        <p:txBody>
          <a:bodyPr/>
          <a:lstStyle/>
          <a:p>
            <a:r>
              <a:rPr lang="en-US" smtClean="0"/>
              <a:t>Process consisting of multiple conversational moves</a:t>
            </a:r>
          </a:p>
          <a:p>
            <a:pPr lvl="1"/>
            <a:r>
              <a:rPr lang="en-US" smtClean="0"/>
              <a:t>Resembles natural sales interactions</a:t>
            </a:r>
          </a:p>
          <a:p>
            <a:pPr lvl="1"/>
            <a:r>
              <a:rPr lang="en-US" smtClean="0"/>
              <a:t>Not all user requirements known beforehand</a:t>
            </a:r>
          </a:p>
          <a:p>
            <a:pPr lvl="1"/>
            <a:r>
              <a:rPr lang="en-US" smtClean="0"/>
              <a:t>Customers are rarely satisfied with the initial recommendations</a:t>
            </a:r>
          </a:p>
          <a:p>
            <a:r>
              <a:rPr lang="en-US" smtClean="0"/>
              <a:t>Different styles of preference elicitation:</a:t>
            </a:r>
          </a:p>
          <a:p>
            <a:pPr lvl="1"/>
            <a:r>
              <a:rPr lang="en-US" smtClean="0"/>
              <a:t>Free text query interface</a:t>
            </a:r>
          </a:p>
          <a:p>
            <a:pPr lvl="1"/>
            <a:r>
              <a:rPr lang="en-US" smtClean="0"/>
              <a:t>Asking technical/generic properties</a:t>
            </a:r>
          </a:p>
          <a:p>
            <a:pPr lvl="1"/>
            <a:r>
              <a:rPr lang="en-US" smtClean="0"/>
              <a:t>Images / inspiration</a:t>
            </a:r>
          </a:p>
          <a:p>
            <a:pPr lvl="1"/>
            <a:r>
              <a:rPr lang="en-US" smtClean="0"/>
              <a:t>Proposing and Critiquing</a:t>
            </a:r>
          </a:p>
        </p:txBody>
      </p:sp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2"/>
            <a:ext cx="280559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830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8"/>
          <p:cNvGrpSpPr/>
          <p:nvPr/>
        </p:nvGrpSpPr>
        <p:grpSpPr>
          <a:xfrm>
            <a:off x="775667" y="3177685"/>
            <a:ext cx="7429500" cy="2100833"/>
            <a:chOff x="755576" y="3861048"/>
            <a:chExt cx="7429500" cy="210083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5576" y="3933056"/>
              <a:ext cx="7429500" cy="202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hteck 10"/>
            <p:cNvSpPr/>
            <p:nvPr/>
          </p:nvSpPr>
          <p:spPr bwMode="auto">
            <a:xfrm>
              <a:off x="899592" y="3861048"/>
              <a:ext cx="4104456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5902424" cy="1143000"/>
          </a:xfrm>
        </p:spPr>
        <p:txBody>
          <a:bodyPr/>
          <a:lstStyle/>
          <a:p>
            <a:r>
              <a:rPr lang="en-US" dirty="0" smtClean="0"/>
              <a:t>Example: adaptive strategy selection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303" y="1812497"/>
            <a:ext cx="8134672" cy="1514078"/>
          </a:xfrm>
        </p:spPr>
        <p:txBody>
          <a:bodyPr/>
          <a:lstStyle/>
          <a:p>
            <a:r>
              <a:rPr lang="en-US" dirty="0" smtClean="0"/>
              <a:t>State model, different actions possible</a:t>
            </a:r>
          </a:p>
          <a:p>
            <a:pPr lvl="1"/>
            <a:r>
              <a:rPr lang="en-US" dirty="0" smtClean="0"/>
              <a:t>Propose item, ask user, relax/tighten result set,…</a:t>
            </a:r>
          </a:p>
        </p:txBody>
      </p:sp>
      <p:sp>
        <p:nvSpPr>
          <p:cNvPr id="7" name="Rechteck 6"/>
          <p:cNvSpPr/>
          <p:nvPr/>
        </p:nvSpPr>
        <p:spPr>
          <a:xfrm>
            <a:off x="793630" y="5030148"/>
            <a:ext cx="186692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0" smtClean="0">
                <a:latin typeface="Calibri" pitchFamily="34" charset="0"/>
              </a:rPr>
              <a:t>[Ricci et al., JITT, 2009] </a:t>
            </a:r>
            <a:endParaRPr lang="en-US" sz="1400" b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49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knowledge-based recommendation methods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Cost of knowledge acquisition</a:t>
            </a:r>
          </a:p>
          <a:p>
            <a:pPr lvl="1"/>
            <a:r>
              <a:rPr lang="en-US" dirty="0" smtClean="0"/>
              <a:t>From domain experts</a:t>
            </a:r>
          </a:p>
          <a:p>
            <a:pPr lvl="1"/>
            <a:r>
              <a:rPr lang="en-US" dirty="0" smtClean="0"/>
              <a:t>From users</a:t>
            </a:r>
          </a:p>
          <a:p>
            <a:pPr lvl="1"/>
            <a:r>
              <a:rPr lang="en-US" dirty="0" smtClean="0"/>
              <a:t>Remedy: exploit web resources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Accuracy of preference models</a:t>
            </a:r>
          </a:p>
          <a:p>
            <a:pPr lvl="1"/>
            <a:r>
              <a:rPr lang="en-US" dirty="0" smtClean="0"/>
              <a:t>Very fine granular preference models require many interaction cycles with the user or sufficient detailed data about the user </a:t>
            </a:r>
          </a:p>
          <a:p>
            <a:pPr lvl="1"/>
            <a:r>
              <a:rPr lang="en-US" dirty="0" smtClean="0"/>
              <a:t>Remedy: use collaborative filtering, estimates the preference of a user </a:t>
            </a:r>
          </a:p>
          <a:p>
            <a:pPr marL="0" indent="0">
              <a:buNone/>
              <a:tabLst>
                <a:tab pos="714375" algn="l"/>
              </a:tabLst>
            </a:pPr>
            <a:r>
              <a:rPr lang="en-US" dirty="0" smtClean="0"/>
              <a:t>	However: preference models may be instable </a:t>
            </a:r>
          </a:p>
          <a:p>
            <a:pPr lvl="2"/>
            <a:r>
              <a:rPr lang="en-US" dirty="0" smtClean="0"/>
              <a:t>E.g. asymmetric dominance effects and decoy items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29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857224" y="2643182"/>
            <a:ext cx="73581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ln>
                  <a:prstDash val="solid"/>
                </a:ln>
                <a:solidFill>
                  <a:srgbClr val="002060"/>
                </a:solidFill>
                <a:latin typeface="Calibri" pitchFamily="34" charset="0"/>
              </a:rPr>
              <a:t>Hybridization Strategies</a:t>
            </a:r>
            <a:endParaRPr lang="en-US" sz="3600" dirty="0">
              <a:ln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356992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recommender systems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All three base techniques are naturally incorporated by a good sales assistance (at different stages of the sales act) </a:t>
            </a:r>
            <a:r>
              <a:rPr lang="en-US" sz="1800" b="1" dirty="0" smtClean="0"/>
              <a:t>but</a:t>
            </a:r>
            <a:r>
              <a:rPr lang="en-US" sz="1800" dirty="0" smtClean="0"/>
              <a:t> have their shortcomings  </a:t>
            </a:r>
          </a:p>
          <a:p>
            <a:endParaRPr lang="en-US" sz="1800" dirty="0" smtClean="0"/>
          </a:p>
          <a:p>
            <a:r>
              <a:rPr lang="en-US" sz="1800" dirty="0" smtClean="0"/>
              <a:t>Idea of crossing two (or more) species/implementations</a:t>
            </a:r>
          </a:p>
          <a:p>
            <a:pPr lvl="1"/>
            <a:r>
              <a:rPr lang="en-US" sz="1600" i="1" dirty="0" err="1" smtClean="0"/>
              <a:t>hybrida</a:t>
            </a:r>
            <a:r>
              <a:rPr lang="en-US" sz="1600" dirty="0" smtClean="0"/>
              <a:t> [lat.]: denotes an object made by combining two different elements</a:t>
            </a:r>
          </a:p>
          <a:p>
            <a:pPr lvl="1"/>
            <a:r>
              <a:rPr lang="en-US" sz="1600" dirty="0" smtClean="0"/>
              <a:t>Avoid some of the shortcomings</a:t>
            </a:r>
          </a:p>
          <a:p>
            <a:pPr lvl="1"/>
            <a:r>
              <a:rPr lang="en-US" sz="1600" dirty="0" smtClean="0"/>
              <a:t>Reach desirable properties not present in individual approaches</a:t>
            </a:r>
          </a:p>
          <a:p>
            <a:endParaRPr lang="en-US" sz="1800" dirty="0" smtClean="0"/>
          </a:p>
          <a:p>
            <a:r>
              <a:rPr lang="en-US" sz="1800" dirty="0" smtClean="0"/>
              <a:t>Different hybridization designs </a:t>
            </a:r>
          </a:p>
          <a:p>
            <a:pPr lvl="1"/>
            <a:r>
              <a:rPr lang="en-US" sz="1600" dirty="0"/>
              <a:t>Monolithic exploiting different features</a:t>
            </a:r>
          </a:p>
          <a:p>
            <a:pPr lvl="1"/>
            <a:r>
              <a:rPr lang="en-US" sz="1600" dirty="0" smtClean="0"/>
              <a:t>Parallel use of several systems</a:t>
            </a:r>
          </a:p>
          <a:p>
            <a:pPr lvl="1"/>
            <a:r>
              <a:rPr lang="en-US" sz="1600" dirty="0" smtClean="0"/>
              <a:t>Pipelined invocation of different systems </a:t>
            </a:r>
          </a:p>
        </p:txBody>
      </p:sp>
    </p:spTree>
    <p:extLst>
      <p:ext uri="{BB962C8B-B14F-4D97-AF65-F5344CB8AC3E}">
        <p14:creationId xmlns:p14="http://schemas.microsoft.com/office/powerpoint/2010/main" val="2617886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Real-world check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Myths from industry</a:t>
            </a:r>
          </a:p>
          <a:p>
            <a:pPr lvl="1"/>
            <a:r>
              <a:rPr lang="en-US" dirty="0" smtClean="0"/>
              <a:t>Amazon.com generates X percent of their sales through the recommendation lists (30 &lt; X &lt; 70)</a:t>
            </a:r>
          </a:p>
          <a:p>
            <a:pPr lvl="1"/>
            <a:r>
              <a:rPr lang="en-US" dirty="0" smtClean="0"/>
              <a:t>Netflix (DVD rental and movie streaming) generates X percent of </a:t>
            </a:r>
            <a:r>
              <a:rPr lang="en-US" dirty="0"/>
              <a:t>their sales through the recommendation lists (30 &lt; X &lt; 70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There must be some value in it</a:t>
            </a:r>
          </a:p>
          <a:p>
            <a:pPr lvl="1"/>
            <a:r>
              <a:rPr lang="en-US" dirty="0" smtClean="0"/>
              <a:t>See recommendation of groups, jobs or people on LinkedIn</a:t>
            </a:r>
          </a:p>
          <a:p>
            <a:pPr lvl="1"/>
            <a:r>
              <a:rPr lang="en-US" dirty="0" smtClean="0"/>
              <a:t>Friend recommendation and ad personalization on Facebook</a:t>
            </a:r>
          </a:p>
          <a:p>
            <a:pPr lvl="1"/>
            <a:r>
              <a:rPr lang="en-US" dirty="0" smtClean="0"/>
              <a:t>Song recommendation at last.fm</a:t>
            </a:r>
          </a:p>
          <a:p>
            <a:pPr lvl="1"/>
            <a:r>
              <a:rPr lang="en-US" dirty="0" smtClean="0"/>
              <a:t>News recommendation at Forbes.com (plus 37% CTR)</a:t>
            </a:r>
          </a:p>
          <a:p>
            <a:r>
              <a:rPr lang="en-US" dirty="0" smtClean="0"/>
              <a:t>Academia</a:t>
            </a:r>
          </a:p>
          <a:p>
            <a:pPr lvl="1"/>
            <a:r>
              <a:rPr lang="en-US" dirty="0" smtClean="0"/>
              <a:t>A few studies exist that show the effect</a:t>
            </a:r>
          </a:p>
          <a:p>
            <a:pPr lvl="2"/>
            <a:r>
              <a:rPr lang="en-US" dirty="0" smtClean="0"/>
              <a:t>increased sales, changes in sales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6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Monolithic hybridization design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a single recommendation component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Hybridization is "virtual" in the sense that</a:t>
            </a:r>
          </a:p>
          <a:p>
            <a:pPr lvl="1"/>
            <a:r>
              <a:rPr lang="en-US" dirty="0" smtClean="0"/>
              <a:t>Features/knowledge sources of different paradigms are combined </a:t>
            </a:r>
          </a:p>
        </p:txBody>
      </p:sp>
      <p:pic>
        <p:nvPicPr>
          <p:cNvPr id="31748" name="Picture 5" descr="Chapter_5_fusioned_hybr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133600"/>
            <a:ext cx="69246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1589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Monolithic hybridization designs: Feature combination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"</a:t>
            </a:r>
            <a:r>
              <a:rPr lang="en-US" dirty="0" smtClean="0"/>
              <a:t>Hybrid" user features:</a:t>
            </a:r>
          </a:p>
          <a:p>
            <a:pPr lvl="1"/>
            <a:r>
              <a:rPr lang="en-US" dirty="0" smtClean="0"/>
              <a:t>Social features: Movies liked by user</a:t>
            </a:r>
          </a:p>
          <a:p>
            <a:pPr lvl="1"/>
            <a:r>
              <a:rPr lang="en-US" dirty="0" smtClean="0"/>
              <a:t>Content features: Comedies liked by user, dramas liked by user</a:t>
            </a:r>
          </a:p>
          <a:p>
            <a:pPr lvl="1"/>
            <a:r>
              <a:rPr lang="en-US" dirty="0" smtClean="0"/>
              <a:t>Hybrid features: users who like many movies that are comedies, …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the common knowledge engineering effort that involves inventing good features to enable successful learning</a:t>
            </a:r>
            <a:r>
              <a:rPr lang="en-US" dirty="0" smtClean="0"/>
              <a:t>” [BHC98]</a:t>
            </a:r>
          </a:p>
        </p:txBody>
      </p:sp>
    </p:spTree>
    <p:extLst>
      <p:ext uri="{BB962C8B-B14F-4D97-AF65-F5344CB8AC3E}">
        <p14:creationId xmlns:p14="http://schemas.microsoft.com/office/powerpoint/2010/main" val="4149929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Monolithic hybridization designs: Feature augmentation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Content-boosted collaborative filtering [MMN02]</a:t>
            </a:r>
          </a:p>
          <a:p>
            <a:pPr lvl="1"/>
            <a:r>
              <a:rPr lang="en-US" dirty="0" smtClean="0"/>
              <a:t>Based on content features additional ratings are created</a:t>
            </a:r>
          </a:p>
          <a:p>
            <a:pPr lvl="1"/>
            <a:r>
              <a:rPr lang="en-US" dirty="0" smtClean="0"/>
              <a:t>E.g. Alice likes Items 1 and 3 (unary ratings)</a:t>
            </a:r>
          </a:p>
          <a:p>
            <a:pPr lvl="2"/>
            <a:r>
              <a:rPr lang="en-US" dirty="0" smtClean="0"/>
              <a:t> Item7 is similar to 1 and 3 by a degree of 0,75</a:t>
            </a:r>
          </a:p>
          <a:p>
            <a:pPr lvl="2"/>
            <a:r>
              <a:rPr lang="en-US" dirty="0" smtClean="0"/>
              <a:t>Thus Alice likes Item7 by 0,75</a:t>
            </a:r>
          </a:p>
          <a:p>
            <a:pPr lvl="1"/>
            <a:r>
              <a:rPr lang="en-US" dirty="0" smtClean="0"/>
              <a:t>Item matrices become less sparse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Recommendation of research papers [TMA+04]</a:t>
            </a:r>
          </a:p>
          <a:p>
            <a:pPr lvl="1"/>
            <a:r>
              <a:rPr lang="en-US" dirty="0" smtClean="0"/>
              <a:t>Citations interpreted as collaborative recommendations</a:t>
            </a:r>
          </a:p>
          <a:p>
            <a:pPr lvl="1"/>
            <a:r>
              <a:rPr lang="en-US" dirty="0" smtClean="0"/>
              <a:t>Integrated in content-based recommendation method</a:t>
            </a:r>
          </a:p>
        </p:txBody>
      </p:sp>
    </p:spTree>
    <p:extLst>
      <p:ext uri="{BB962C8B-B14F-4D97-AF65-F5344CB8AC3E}">
        <p14:creationId xmlns:p14="http://schemas.microsoft.com/office/powerpoint/2010/main" val="3265027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Parallelized hybridization design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9225"/>
            <a:ext cx="8229600" cy="1828800"/>
          </a:xfrm>
        </p:spPr>
        <p:txBody>
          <a:bodyPr/>
          <a:lstStyle/>
          <a:p>
            <a:r>
              <a:rPr lang="en-US" dirty="0" smtClean="0"/>
              <a:t>Output of several existing implementations combined</a:t>
            </a:r>
          </a:p>
          <a:p>
            <a:r>
              <a:rPr lang="en-US" dirty="0" smtClean="0"/>
              <a:t>Least invasive design</a:t>
            </a:r>
          </a:p>
          <a:p>
            <a:r>
              <a:rPr lang="en-US" dirty="0"/>
              <a:t>W</a:t>
            </a:r>
            <a:r>
              <a:rPr lang="en-US" dirty="0" smtClean="0"/>
              <a:t>eighting or voting scheme applied</a:t>
            </a:r>
          </a:p>
          <a:p>
            <a:pPr lvl="1"/>
            <a:r>
              <a:rPr lang="en-US" dirty="0" smtClean="0"/>
              <a:t>Weights can be learned dynamically</a:t>
            </a:r>
          </a:p>
        </p:txBody>
      </p:sp>
      <p:pic>
        <p:nvPicPr>
          <p:cNvPr id="34820" name="Picture 4" descr="Chapter_5_parallel_hybr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525838"/>
            <a:ext cx="8207375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1916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Parallelized hybridization design: Switching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4525963"/>
              </a:xfrm>
            </p:spPr>
            <p:txBody>
              <a:bodyPr/>
              <a:lstStyle/>
              <a:p>
                <a:r>
                  <a:rPr lang="en-US" dirty="0"/>
                  <a:t>Special case of dynamic weights (all weights except one are 0)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Requires an oracle that decides which recommender is used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400" i="1">
                          <a:latin typeface="Cambria Math"/>
                          <a:ea typeface="Cambria Math"/>
                        </a:rPr>
                        <m:t>	</m:t>
                      </m:r>
                    </m:oMath>
                  </m:oMathPara>
                </a14:m>
                <a:endParaRPr lang="en-US" sz="2800" dirty="0" smtClean="0"/>
              </a:p>
              <a:p>
                <a:r>
                  <a:rPr lang="en-US" dirty="0" smtClean="0"/>
                  <a:t>Example:</a:t>
                </a:r>
              </a:p>
              <a:p>
                <a:pPr lvl="1"/>
                <a:r>
                  <a:rPr lang="en-US" dirty="0" smtClean="0"/>
                  <a:t>Switching is based on some quality criteria:</a:t>
                </a:r>
                <a:br>
                  <a:rPr lang="en-US" dirty="0" smtClean="0"/>
                </a:br>
                <a:r>
                  <a:rPr lang="en-US" dirty="0" smtClean="0"/>
                  <a:t>E.g. if too few ratings in the system, use knowledge-based, else collaborative</a:t>
                </a:r>
              </a:p>
            </p:txBody>
          </p:sp>
        </mc:Choice>
        <mc:Fallback xmlns="" xmlns:mv="urn:schemas-microsoft-com:mac:vml">
          <p:sp>
            <p:nvSpPr>
              <p:cNvPr id="563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4525963"/>
              </a:xfrm>
              <a:blipFill rotWithShape="1">
                <a:blip r:embed="rId3"/>
                <a:stretch>
                  <a:fillRect l="-593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295" y="1230114"/>
            <a:ext cx="1000124" cy="100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15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Pipelined hybridization designs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One recommender system pre-processes some input for the subsequent one</a:t>
            </a:r>
          </a:p>
          <a:p>
            <a:pPr lvl="1"/>
            <a:r>
              <a:rPr lang="en-US" smtClean="0"/>
              <a:t>Cascade</a:t>
            </a:r>
          </a:p>
          <a:p>
            <a:pPr lvl="1"/>
            <a:r>
              <a:rPr lang="en-US" smtClean="0"/>
              <a:t>Meta-level</a:t>
            </a:r>
          </a:p>
          <a:p>
            <a:r>
              <a:rPr lang="en-US" smtClean="0"/>
              <a:t>Refinement of recommendation lists (cascade)</a:t>
            </a:r>
          </a:p>
          <a:p>
            <a:r>
              <a:rPr lang="en-US" smtClean="0"/>
              <a:t>Learning of model (e.g. collaborative knowledge-based meta-level)</a:t>
            </a:r>
          </a:p>
        </p:txBody>
      </p:sp>
      <p:pic>
        <p:nvPicPr>
          <p:cNvPr id="40964" name="Picture 4" descr="Chapter_5_pipelined_hybr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292600"/>
            <a:ext cx="838835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2377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Pipelined hybridization designs: Cascade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7923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  <a:buNone/>
            </a:pPr>
            <a:endParaRPr lang="en-US" smtClean="0"/>
          </a:p>
          <a:p>
            <a:pPr>
              <a:lnSpc>
                <a:spcPct val="90000"/>
              </a:lnSpc>
              <a:buNone/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Recommendation list is continually reduced </a:t>
            </a:r>
          </a:p>
          <a:p>
            <a:pPr>
              <a:lnSpc>
                <a:spcPct val="90000"/>
              </a:lnSpc>
            </a:pPr>
            <a:r>
              <a:rPr lang="en-US" smtClean="0"/>
              <a:t>First recommender excludes items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Remove absolute no-go items (e.g. knowledge-based)</a:t>
            </a:r>
          </a:p>
          <a:p>
            <a:pPr>
              <a:lnSpc>
                <a:spcPct val="90000"/>
              </a:lnSpc>
            </a:pPr>
            <a:r>
              <a:rPr lang="en-US" smtClean="0"/>
              <a:t>Second recommender assigns score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Ordering and refinement (e.g. collaborative)</a:t>
            </a:r>
            <a:endParaRPr lang="en-US" dirty="0" smtClean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353500"/>
            <a:ext cx="3348037" cy="1335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399538"/>
            <a:ext cx="3313112" cy="1320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3001325"/>
            <a:ext cx="3240088" cy="1304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3015" name="Oval 7"/>
          <p:cNvSpPr>
            <a:spLocks noChangeArrowheads="1"/>
          </p:cNvSpPr>
          <p:nvPr/>
        </p:nvSpPr>
        <p:spPr bwMode="auto">
          <a:xfrm>
            <a:off x="6445250" y="1569400"/>
            <a:ext cx="647700" cy="215900"/>
          </a:xfrm>
          <a:prstGeom prst="ellipse">
            <a:avLst/>
          </a:prstGeom>
          <a:noFill/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H="1">
            <a:off x="5364163" y="1785300"/>
            <a:ext cx="1223962" cy="151288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7" name="Oval 9"/>
          <p:cNvSpPr>
            <a:spLocks noChangeArrowheads="1"/>
          </p:cNvSpPr>
          <p:nvPr/>
        </p:nvSpPr>
        <p:spPr bwMode="auto">
          <a:xfrm>
            <a:off x="2195513" y="1856738"/>
            <a:ext cx="647700" cy="215900"/>
          </a:xfrm>
          <a:prstGeom prst="ellipse">
            <a:avLst/>
          </a:prstGeom>
          <a:noFill/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2843213" y="2072638"/>
            <a:ext cx="2089150" cy="144145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60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Pipelined hybridization designs: Meta-level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49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23975"/>
                <a:ext cx="8579296" cy="4625305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Successor exploits a model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i="1">
                        <a:latin typeface="Cambria Math"/>
                      </a:rPr>
                      <m:t>Δ</m:t>
                    </m:r>
                    <m:r>
                      <a:rPr lang="de-DE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built by predecessor</a:t>
                </a:r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400" i="1">
                            <a:latin typeface="Cambria Math"/>
                          </a:rPr>
                          <m:t>Δ</m:t>
                        </m:r>
                      </m:e>
                      <m:sub>
                        <m:sSub>
                          <m:sSubPr>
                            <m:ctrlPr>
                              <a:rPr lang="de-DE" sz="2400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de-DE" sz="2400" b="1" i="1" smtClean="0">
                                <a:latin typeface="Cambria Math"/>
                              </a:rPr>
                              <m:t>𝒓𝒆𝒄</m:t>
                            </m:r>
                          </m:e>
                          <m:sub>
                            <m:r>
                              <a:rPr lang="de-DE" sz="2400" b="1" i="1" smtClean="0">
                                <a:latin typeface="Cambria Math"/>
                              </a:rPr>
                              <m:t>𝒏</m:t>
                            </m:r>
                            <m:r>
                              <a:rPr lang="de-DE" sz="24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de-DE" sz="2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 smtClean="0"/>
                  <a:t>is model built by RS</a:t>
                </a:r>
                <a:r>
                  <a:rPr lang="en-US" sz="2400" baseline="-25000" dirty="0" smtClean="0"/>
                  <a:t>n-1</a:t>
                </a:r>
                <a:r>
                  <a:rPr lang="en-US" sz="2400" dirty="0" smtClean="0"/>
                  <a:t> exploited by </a:t>
                </a:r>
                <a:r>
                  <a:rPr lang="en-US" sz="2400" dirty="0" err="1" smtClean="0"/>
                  <a:t>RS</a:t>
                </a:r>
                <a:r>
                  <a:rPr lang="en-US" sz="2400" baseline="-25000" dirty="0" err="1" smtClean="0"/>
                  <a:t>n</a:t>
                </a:r>
                <a:r>
                  <a:rPr lang="en-US" sz="2400" dirty="0" smtClean="0"/>
                  <a:t>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Examples: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Fab system: </a:t>
                </a:r>
                <a:r>
                  <a:rPr lang="en-US" dirty="0"/>
                  <a:t>c</a:t>
                </a:r>
                <a:r>
                  <a:rPr lang="en-US" dirty="0" smtClean="0"/>
                  <a:t>ontent-based</a:t>
                </a:r>
                <a:r>
                  <a:rPr lang="en-US" dirty="0"/>
                  <a:t>, collaborative </a:t>
                </a:r>
                <a:r>
                  <a:rPr lang="en-US" dirty="0" smtClean="0"/>
                  <a:t>recommendation [</a:t>
                </a:r>
                <a:r>
                  <a:rPr lang="en-US" dirty="0"/>
                  <a:t>BS97] </a:t>
                </a:r>
                <a:endParaRPr lang="en-US" dirty="0" smtClean="0"/>
              </a:p>
              <a:p>
                <a:pPr lvl="2">
                  <a:lnSpc>
                    <a:spcPct val="90000"/>
                  </a:lnSpc>
                </a:pPr>
                <a:r>
                  <a:rPr lang="en-US" dirty="0" smtClean="0"/>
                  <a:t>Online news domain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dirty="0" smtClean="0"/>
                  <a:t>Contend based recommender builds user models based on weighted term vectors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dirty="0" smtClean="0"/>
                  <a:t>Collaborative  filtering identifies similar peers based on </a:t>
                </a:r>
                <a:r>
                  <a:rPr lang="en-US" dirty="0"/>
                  <a:t>weighted term vectors but </a:t>
                </a:r>
                <a:r>
                  <a:rPr lang="en-US" dirty="0" smtClean="0"/>
                  <a:t>makes recommendations based on ratings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Collaborative, constraint-based meta-level RS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dirty="0" smtClean="0"/>
                  <a:t>Collaborative filtering identifies similar peers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dirty="0" smtClean="0"/>
                  <a:t>A constraint base is learned by exploiting the behavior of similar peers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dirty="0" smtClean="0"/>
                  <a:t>Learned constraints are employed to compute recommendations</a:t>
                </a:r>
              </a:p>
            </p:txBody>
          </p:sp>
        </mc:Choice>
        <mc:Fallback xmlns="" xmlns:mv="urn:schemas-microsoft-com:mac:vml">
          <p:sp>
            <p:nvSpPr>
              <p:cNvPr id="6349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23975"/>
                <a:ext cx="8579296" cy="4625305"/>
              </a:xfrm>
              <a:blipFill rotWithShape="1">
                <a:blip r:embed="rId4"/>
                <a:stretch>
                  <a:fillRect l="-924" t="-264" r="-569" b="-4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295" y="1871424"/>
            <a:ext cx="1000124" cy="1000124"/>
          </a:xfrm>
          <a:prstGeom prst="rect">
            <a:avLst/>
          </a:prstGeom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708295"/>
              </p:ext>
            </p:extLst>
          </p:nvPr>
        </p:nvGraphicFramePr>
        <p:xfrm>
          <a:off x="827584" y="1871424"/>
          <a:ext cx="5513387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Formel" r:id="rId6" imgW="2730240" imgH="304560" progId="Equation.3">
                  <p:embed/>
                </p:oleObj>
              </mc:Choice>
              <mc:Fallback>
                <p:oleObj name="Formel" r:id="rId6" imgW="2730240" imgH="3045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871424"/>
                        <a:ext cx="5513387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2204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best hybridization strategy?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few works that compare strategies from the meta-perspective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 instance, [Burke02]</a:t>
            </a:r>
          </a:p>
          <a:p>
            <a:pPr lvl="1"/>
            <a:r>
              <a:rPr lang="en-US" dirty="0" smtClean="0"/>
              <a:t>Most datasets do not allow to compare different recommendation paradigms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.e. ratings, requirements, item features, domain knowledge, critiques rarely available in a single dataset</a:t>
            </a:r>
          </a:p>
          <a:p>
            <a:pPr lvl="1"/>
            <a:r>
              <a:rPr lang="en-US" dirty="0" smtClean="0"/>
              <a:t>Some conclusions are supported by empirical findings</a:t>
            </a:r>
          </a:p>
          <a:p>
            <a:pPr lvl="2"/>
            <a:r>
              <a:rPr lang="en-US" dirty="0" smtClean="0"/>
              <a:t>Monolithic: preprocessing effort traded-in for more knowledge included </a:t>
            </a:r>
          </a:p>
          <a:p>
            <a:pPr lvl="2"/>
            <a:r>
              <a:rPr lang="en-US" dirty="0" smtClean="0"/>
              <a:t>Parallel: requires careful design of scores from different predictors</a:t>
            </a:r>
          </a:p>
          <a:p>
            <a:pPr lvl="2"/>
            <a:r>
              <a:rPr lang="en-US" dirty="0" smtClean="0"/>
              <a:t>Pipelined: works well for two antithetic approaches</a:t>
            </a:r>
          </a:p>
          <a:p>
            <a:r>
              <a:rPr lang="en-US" dirty="0" smtClean="0"/>
              <a:t>Netflix competition – “stacking” recommender systems </a:t>
            </a:r>
          </a:p>
          <a:p>
            <a:pPr lvl="1"/>
            <a:r>
              <a:rPr lang="en-US" dirty="0" smtClean="0"/>
              <a:t>Weighted design based on &gt;100 predictors – recommendation functions</a:t>
            </a:r>
          </a:p>
          <a:p>
            <a:pPr lvl="1"/>
            <a:r>
              <a:rPr lang="en-US" dirty="0" smtClean="0"/>
              <a:t>Adaptive switching of weights based on user model, parameters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045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57224" y="2643182"/>
            <a:ext cx="735811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Explanations in </a:t>
            </a:r>
            <a:r>
              <a:rPr lang="en-US" sz="3600" dirty="0" smtClean="0">
                <a:solidFill>
                  <a:srgbClr val="002060"/>
                </a:solidFill>
              </a:rPr>
              <a:t> recommender </a:t>
            </a:r>
            <a:r>
              <a:rPr lang="en-US" sz="3600" dirty="0">
                <a:solidFill>
                  <a:srgbClr val="002060"/>
                </a:solidFill>
              </a:rPr>
              <a:t>systems</a:t>
            </a:r>
            <a:endParaRPr lang="en-US" sz="3600" dirty="0">
              <a:ln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077072"/>
            <a:ext cx="1219200" cy="1219200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Verdana" pitchFamily="34" charset="0"/>
              </a:defRPr>
            </a:lvl9pPr>
          </a:lstStyle>
          <a:p>
            <a:r>
              <a:rPr lang="en-US" dirty="0" smtClean="0"/>
              <a:t>Advanced topics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38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323528" y="2852936"/>
            <a:ext cx="7429157" cy="17498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domain</a:t>
            </a:r>
          </a:p>
        </p:txBody>
      </p:sp>
      <p:sp>
        <p:nvSpPr>
          <p:cNvPr id="921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Recommendation systems (RS) help to match users with items</a:t>
            </a:r>
          </a:p>
          <a:p>
            <a:pPr lvl="1"/>
            <a:r>
              <a:rPr lang="en-US" dirty="0" smtClean="0"/>
              <a:t>Ease information overload</a:t>
            </a:r>
          </a:p>
          <a:p>
            <a:pPr lvl="1"/>
            <a:r>
              <a:rPr lang="en-US" dirty="0" smtClean="0"/>
              <a:t>Sales assistance (guidance, advisory, persuasion,…)</a:t>
            </a:r>
          </a:p>
          <a:p>
            <a:pPr marL="457200" lvl="1" indent="0">
              <a:buNone/>
            </a:pPr>
            <a:endParaRPr lang="en-US" i="1" dirty="0" smtClean="0">
              <a:cs typeface="Calibri" pitchFamily="34" charset="0"/>
            </a:endParaRPr>
          </a:p>
          <a:p>
            <a:pPr marL="0" lvl="1" indent="0">
              <a:buNone/>
            </a:pPr>
            <a:r>
              <a:rPr lang="en-US" i="1" dirty="0" smtClean="0">
                <a:cs typeface="Calibri" pitchFamily="34" charset="0"/>
              </a:rPr>
              <a:t>RS are software agents that elicit the interests and preferences of individual consumers […] and make recommendations accordingly. </a:t>
            </a:r>
          </a:p>
          <a:p>
            <a:pPr marL="0" lvl="1" indent="0">
              <a:buNone/>
            </a:pPr>
            <a:r>
              <a:rPr lang="en-US" i="1" dirty="0" smtClean="0">
                <a:cs typeface="Calibri" pitchFamily="34" charset="0"/>
              </a:rPr>
              <a:t>They have the potential to support and improve the quality of the </a:t>
            </a:r>
            <a:br>
              <a:rPr lang="en-US" i="1" dirty="0" smtClean="0">
                <a:cs typeface="Calibri" pitchFamily="34" charset="0"/>
              </a:rPr>
            </a:br>
            <a:r>
              <a:rPr lang="en-US" i="1" dirty="0" smtClean="0">
                <a:cs typeface="Calibri" pitchFamily="34" charset="0"/>
              </a:rPr>
              <a:t>decisions consumers make while searching for and selecting products online</a:t>
            </a:r>
            <a:r>
              <a:rPr lang="en-US" dirty="0" smtClean="0">
                <a:cs typeface="Calibri" pitchFamily="34" charset="0"/>
              </a:rPr>
              <a:t>.</a:t>
            </a:r>
          </a:p>
          <a:p>
            <a:pPr lvl="8"/>
            <a:r>
              <a:rPr lang="en-US" sz="1400" dirty="0" smtClean="0">
                <a:latin typeface="Calibri" pitchFamily="34" charset="0"/>
                <a:cs typeface="Calibri" pitchFamily="34" charset="0"/>
              </a:rPr>
              <a:t>[Xiao &amp;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Benbasat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, MISQ,</a:t>
            </a:r>
            <a:r>
              <a:rPr lang="en-US" sz="1400" dirty="0" smtClean="0"/>
              <a:t> 2007]</a:t>
            </a:r>
          </a:p>
          <a:p>
            <a:endParaRPr lang="en-US" sz="600" dirty="0" smtClean="0"/>
          </a:p>
          <a:p>
            <a:r>
              <a:rPr lang="en-US" dirty="0" smtClean="0"/>
              <a:t>Different system designs / paradigms</a:t>
            </a:r>
          </a:p>
          <a:p>
            <a:pPr lvl="1"/>
            <a:r>
              <a:rPr lang="en-US" dirty="0" smtClean="0"/>
              <a:t>Based on availability of exploitable data</a:t>
            </a:r>
          </a:p>
          <a:p>
            <a:pPr lvl="1"/>
            <a:r>
              <a:rPr lang="en-US" dirty="0" smtClean="0"/>
              <a:t>Implicit and explicit user feedback</a:t>
            </a:r>
          </a:p>
          <a:p>
            <a:pPr lvl="1"/>
            <a:r>
              <a:rPr lang="en-US" dirty="0" smtClean="0"/>
              <a:t>Domain characteristics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209800"/>
            <a:ext cx="998240" cy="998240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7749152" y="3236499"/>
            <a:ext cx="692608" cy="1366317"/>
            <a:chOff x="7164288" y="3169940"/>
            <a:chExt cx="1225451" cy="2417465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164288" y="3169940"/>
              <a:ext cx="1219200" cy="1219200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7170539" y="4368205"/>
              <a:ext cx="1219200" cy="1219200"/>
            </a:xfrm>
            <a:prstGeom prst="rect">
              <a:avLst/>
            </a:prstGeom>
          </p:spPr>
        </p:pic>
      </p:grpSp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725144"/>
            <a:ext cx="998240" cy="998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Explanations in recommender systems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Motivation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“The </a:t>
            </a:r>
            <a:r>
              <a:rPr lang="en-US" dirty="0"/>
              <a:t>digital camera </a:t>
            </a:r>
            <a:r>
              <a:rPr lang="en-US" i="1" dirty="0" err="1" smtClean="0"/>
              <a:t>Profishot</a:t>
            </a:r>
            <a:r>
              <a:rPr lang="en-US" i="1" dirty="0" smtClean="0"/>
              <a:t> </a:t>
            </a:r>
            <a:r>
              <a:rPr lang="en-US" dirty="0"/>
              <a:t>is a must-buy for you because . . . </a:t>
            </a:r>
            <a:r>
              <a:rPr lang="en-US" dirty="0" smtClean="0"/>
              <a:t>.”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Why should recommender systems deal </a:t>
            </a:r>
            <a:r>
              <a:rPr lang="en-US" dirty="0"/>
              <a:t>with explanations at </a:t>
            </a:r>
            <a:r>
              <a:rPr lang="en-US" dirty="0" smtClean="0"/>
              <a:t>all?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The answer is related to </a:t>
            </a:r>
            <a:r>
              <a:rPr lang="en-US" dirty="0" smtClean="0"/>
              <a:t>the two </a:t>
            </a:r>
            <a:r>
              <a:rPr lang="en-US" dirty="0"/>
              <a:t>parties providing and receiving </a:t>
            </a:r>
            <a:r>
              <a:rPr lang="en-US" dirty="0" smtClean="0"/>
              <a:t>recommendations:</a:t>
            </a:r>
          </a:p>
          <a:p>
            <a:pPr lvl="2"/>
            <a:r>
              <a:rPr lang="en-US" dirty="0" smtClean="0"/>
              <a:t>A selling </a:t>
            </a:r>
            <a:r>
              <a:rPr lang="en-US" dirty="0"/>
              <a:t>agent may be interested in promoting particular </a:t>
            </a:r>
            <a:r>
              <a:rPr lang="en-US" dirty="0" smtClean="0"/>
              <a:t>products</a:t>
            </a:r>
          </a:p>
          <a:p>
            <a:pPr lvl="2"/>
            <a:r>
              <a:rPr lang="en-US" dirty="0" smtClean="0"/>
              <a:t>A buying </a:t>
            </a:r>
            <a:r>
              <a:rPr lang="en-US" dirty="0"/>
              <a:t>agent is concerned about making the right buying </a:t>
            </a:r>
            <a:r>
              <a:rPr lang="en-US" dirty="0" smtClean="0"/>
              <a:t>decision</a:t>
            </a:r>
          </a:p>
        </p:txBody>
      </p:sp>
    </p:spTree>
    <p:extLst>
      <p:ext uri="{BB962C8B-B14F-4D97-AF65-F5344CB8AC3E}">
        <p14:creationId xmlns:p14="http://schemas.microsoft.com/office/powerpoint/2010/main" val="64165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Explanations in recommender systems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83669"/>
            <a:ext cx="8229600" cy="39775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Additional information to explain the system’s output following some objectives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3068960"/>
            <a:ext cx="6156292" cy="180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3277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explanations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608" y="1869332"/>
            <a:ext cx="3970784" cy="2836912"/>
          </a:xfrm>
        </p:spPr>
        <p:txBody>
          <a:bodyPr/>
          <a:lstStyle/>
          <a:p>
            <a:r>
              <a:rPr lang="en-US" dirty="0" smtClean="0"/>
              <a:t>Transparency</a:t>
            </a:r>
          </a:p>
          <a:p>
            <a:r>
              <a:rPr lang="en-US" dirty="0" smtClean="0"/>
              <a:t>Validity</a:t>
            </a:r>
          </a:p>
          <a:p>
            <a:r>
              <a:rPr lang="en-US" dirty="0" smtClean="0"/>
              <a:t>Trustworthiness</a:t>
            </a:r>
          </a:p>
          <a:p>
            <a:r>
              <a:rPr lang="en-US" dirty="0"/>
              <a:t>Persuasiveness</a:t>
            </a:r>
          </a:p>
          <a:p>
            <a:r>
              <a:rPr lang="en-US" dirty="0"/>
              <a:t>Effectiveness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4644008" y="1869332"/>
            <a:ext cx="345834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r>
              <a:rPr lang="en-US" dirty="0" smtClean="0"/>
              <a:t>Efficiency</a:t>
            </a:r>
          </a:p>
          <a:p>
            <a:r>
              <a:rPr lang="en-US" dirty="0" smtClean="0"/>
              <a:t>Satisfaction</a:t>
            </a:r>
          </a:p>
          <a:p>
            <a:r>
              <a:rPr lang="en-US" dirty="0" smtClean="0"/>
              <a:t>Relevance</a:t>
            </a:r>
          </a:p>
          <a:p>
            <a:r>
              <a:rPr lang="en-US" dirty="0" smtClean="0"/>
              <a:t>Comprehensibility</a:t>
            </a:r>
          </a:p>
          <a:p>
            <a:r>
              <a:rPr lang="en-US" dirty="0" smtClean="0"/>
              <a:t>Education</a:t>
            </a:r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302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en-US" dirty="0" smtClean="0"/>
              <a:t>Explanations in general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412776"/>
                <a:ext cx="8208912" cy="5184576"/>
              </a:xfrm>
            </p:spPr>
            <p:txBody>
              <a:bodyPr/>
              <a:lstStyle/>
              <a:p>
                <a:r>
                  <a:rPr lang="en-US" i="1" dirty="0" smtClean="0"/>
                  <a:t>How?</a:t>
                </a:r>
                <a:r>
                  <a:rPr lang="en-US" dirty="0" smtClean="0"/>
                  <a:t> and </a:t>
                </a:r>
                <a:r>
                  <a:rPr lang="en-US" i="1" dirty="0" smtClean="0"/>
                  <a:t>Why?</a:t>
                </a:r>
                <a:r>
                  <a:rPr lang="en-US" dirty="0" smtClean="0"/>
                  <a:t> explanations in expert systems</a:t>
                </a:r>
              </a:p>
              <a:p>
                <a:r>
                  <a:rPr lang="en-US" dirty="0" smtClean="0"/>
                  <a:t>Form of </a:t>
                </a:r>
                <a:r>
                  <a:rPr lang="en-US" dirty="0" err="1" smtClean="0"/>
                  <a:t>abductive</a:t>
                </a:r>
                <a:r>
                  <a:rPr lang="en-US" dirty="0" smtClean="0"/>
                  <a:t> reasoning</a:t>
                </a:r>
              </a:p>
              <a:p>
                <a:pPr lvl="1"/>
                <a:r>
                  <a:rPr lang="en-US" dirty="0" smtClean="0"/>
                  <a:t>Given: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/>
                          </a:rPr>
                          <m:t>𝐾𝐵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Cambria Math"/>
                            <a:ea typeface="Cambria Math"/>
                          </a:rPr>
                          <m:t>⊨</m:t>
                        </m:r>
                      </m:e>
                      <m:sub>
                        <m:r>
                          <a:rPr lang="de-DE" sz="2000" b="0" i="1" smtClean="0">
                            <a:latin typeface="Cambria Math"/>
                          </a:rPr>
                          <m:t>𝑅𝑆</m:t>
                        </m:r>
                      </m:sub>
                    </m:sSub>
                    <m:r>
                      <a:rPr lang="de-DE" sz="20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 smtClean="0"/>
                  <a:t>  </a:t>
                </a:r>
                <a:r>
                  <a:rPr lang="en-US" dirty="0" smtClean="0"/>
                  <a:t>(item i is recommended by method RS)</a:t>
                </a:r>
              </a:p>
              <a:p>
                <a:pPr lvl="1"/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/>
                      </a:rPr>
                      <m:t>𝐾</m:t>
                    </m:r>
                    <m:sSup>
                      <m:sSupPr>
                        <m:ctrlPr>
                          <a:rPr lang="de-DE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de-DE" sz="2000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de-DE" sz="20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de-DE" sz="2000" i="1">
                        <a:latin typeface="Cambria Math"/>
                      </a:rPr>
                      <m:t>⊆</m:t>
                    </m:r>
                    <m:r>
                      <a:rPr lang="de-DE" sz="2000" i="1">
                        <a:latin typeface="Cambria Math"/>
                      </a:rPr>
                      <m:t>𝐾𝐵</m:t>
                    </m:r>
                    <m:r>
                      <a:rPr lang="de-DE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err="1"/>
                  <a:t>s.t.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/>
                          </a:rPr>
                          <m:t>𝐾</m:t>
                        </m:r>
                        <m:sSup>
                          <m:sSupPr>
                            <m:ctrlPr>
                              <a:rPr lang="de-DE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de-DE" sz="2000" i="1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de-DE" sz="20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000" dirty="0">
                            <a:latin typeface="Cambria Math"/>
                            <a:ea typeface="Cambria Math"/>
                          </a:rPr>
                          <m:t>⊨</m:t>
                        </m:r>
                      </m:e>
                      <m:sub>
                        <m:r>
                          <a:rPr lang="de-DE" sz="2000" i="1">
                            <a:latin typeface="Cambria Math"/>
                          </a:rPr>
                          <m:t>𝑅𝑆</m:t>
                        </m:r>
                      </m:sub>
                    </m:sSub>
                    <m:r>
                      <a:rPr lang="de-DE" sz="20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/>
                  <a:t> </a:t>
                </a:r>
                <a:endParaRPr lang="en-US" sz="2000" dirty="0" smtClean="0"/>
              </a:p>
              <a:p>
                <a:r>
                  <a:rPr lang="en-US" dirty="0" smtClean="0"/>
                  <a:t>Principle of succinctness</a:t>
                </a:r>
              </a:p>
              <a:p>
                <a:pPr lvl="1"/>
                <a:r>
                  <a:rPr lang="en-US" dirty="0"/>
                  <a:t>Find </a:t>
                </a:r>
                <a:r>
                  <a:rPr lang="en-US" dirty="0" smtClean="0"/>
                  <a:t>smallest subset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/>
                      </a:rPr>
                      <m:t>𝐾</m:t>
                    </m:r>
                    <m:sSup>
                      <m:sSupPr>
                        <m:ctrlPr>
                          <a:rPr lang="de-DE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de-DE" sz="2000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de-DE" sz="20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de-DE" sz="2000" i="1">
                        <a:latin typeface="Cambria Math"/>
                      </a:rPr>
                      <m:t>⊆</m:t>
                    </m:r>
                    <m:r>
                      <a:rPr lang="de-DE" sz="2000" i="1">
                        <a:latin typeface="Cambria Math"/>
                      </a:rPr>
                      <m:t>𝐾𝐵</m:t>
                    </m:r>
                    <m:r>
                      <a:rPr lang="de-DE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err="1"/>
                  <a:t>s.t</a:t>
                </a:r>
                <a:r>
                  <a:rPr lang="en-US" sz="2000" dirty="0" err="1" smtClean="0"/>
                  <a:t>.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/>
                          </a:rPr>
                          <m:t>𝐾</m:t>
                        </m:r>
                        <m:sSup>
                          <m:sSupPr>
                            <m:ctrlPr>
                              <a:rPr lang="de-DE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de-DE" sz="2000" i="1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de-DE" sz="20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000" dirty="0">
                            <a:latin typeface="Cambria Math"/>
                            <a:ea typeface="Cambria Math"/>
                          </a:rPr>
                          <m:t>⊨</m:t>
                        </m:r>
                      </m:e>
                      <m:sub>
                        <m:r>
                          <a:rPr lang="de-DE" sz="2000" i="1">
                            <a:latin typeface="Cambria Math"/>
                          </a:rPr>
                          <m:t>𝑅𝑆</m:t>
                        </m:r>
                      </m:sub>
                    </m:sSub>
                    <m:r>
                      <a:rPr lang="de-DE" sz="20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  <a:p>
                <a:pPr marL="857250" lvl="2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i.e. for all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/>
                      </a:rPr>
                      <m:t>𝐾𝐵</m:t>
                    </m:r>
                    <m:r>
                      <a:rPr lang="de-DE" sz="2000" b="0" i="1" smtClean="0">
                        <a:latin typeface="Cambria Math"/>
                      </a:rPr>
                      <m:t>′′⊂</m:t>
                    </m:r>
                    <m:r>
                      <a:rPr lang="de-DE" sz="2000" i="1">
                        <a:latin typeface="Cambria Math"/>
                      </a:rPr>
                      <m:t>𝐾</m:t>
                    </m:r>
                    <m:sSup>
                      <m:sSupPr>
                        <m:ctrlPr>
                          <a:rPr lang="de-DE" sz="2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de-DE" sz="2000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de-DE" sz="2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de-DE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holds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de-DE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de-DE" sz="2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de-DE" sz="2000" b="0" i="1" smtClean="0">
                                <a:latin typeface="Cambria Math"/>
                              </a:rPr>
                              <m:t>𝐾𝐵</m:t>
                            </m:r>
                          </m:e>
                          <m:sup>
                            <m:r>
                              <a:rPr lang="de-DE" sz="2000" i="1">
                                <a:latin typeface="Cambria Math"/>
                              </a:rPr>
                              <m:t>′′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000" dirty="0">
                            <a:latin typeface="Cambria Math"/>
                            <a:ea typeface="Cambria Math"/>
                          </a:rPr>
                          <m:t>⊭</m:t>
                        </m:r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</m:e>
                      <m:sub>
                        <m:r>
                          <a:rPr lang="de-DE" sz="2000" i="1">
                            <a:latin typeface="Cambria Math"/>
                          </a:rPr>
                          <m:t>𝑅𝑆</m:t>
                        </m:r>
                      </m:sub>
                    </m:sSub>
                    <m:r>
                      <a:rPr lang="de-DE" sz="20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/>
                  <a:t> </a:t>
                </a:r>
                <a:endParaRPr lang="en-US" sz="2000" dirty="0" smtClean="0"/>
              </a:p>
              <a:p>
                <a:r>
                  <a:rPr lang="en-US" dirty="0" smtClean="0"/>
                  <a:t>But additional filtering</a:t>
                </a:r>
              </a:p>
              <a:p>
                <a:pPr lvl="1"/>
                <a:r>
                  <a:rPr lang="en-US" dirty="0" smtClean="0"/>
                  <a:t>Some parts relevant for</a:t>
                </a:r>
                <a:br>
                  <a:rPr lang="en-US" dirty="0" smtClean="0"/>
                </a:br>
                <a:r>
                  <a:rPr lang="en-US" dirty="0" smtClean="0"/>
                  <a:t>deduction, might be obvious</a:t>
                </a:r>
                <a:br>
                  <a:rPr lang="en-US" dirty="0" smtClean="0"/>
                </a:br>
                <a:r>
                  <a:rPr lang="en-US" dirty="0" smtClean="0"/>
                  <a:t>for humans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 xmlns:mv="urn:schemas-microsoft-com:mac:vml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412776"/>
                <a:ext cx="8208912" cy="5184576"/>
              </a:xfrm>
              <a:blipFill rotWithShape="1">
                <a:blip r:embed="rId3"/>
                <a:stretch>
                  <a:fillRect l="-594" t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0541" y="4149080"/>
            <a:ext cx="4017963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06565" y="4581128"/>
            <a:ext cx="3779837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hteck 18"/>
          <p:cNvSpPr/>
          <p:nvPr/>
        </p:nvSpPr>
        <p:spPr>
          <a:xfrm>
            <a:off x="1043608" y="5805264"/>
            <a:ext cx="30704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dirty="0" smtClean="0">
                <a:latin typeface="Calibri" pitchFamily="34" charset="0"/>
              </a:rPr>
              <a:t>[Friedrich &amp; Zanker, AI Magazine, 2011]</a:t>
            </a:r>
            <a:endParaRPr lang="en-US" sz="14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104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 for generating explanations in RS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Major design dimensions of current explanation components:</a:t>
            </a:r>
          </a:p>
          <a:p>
            <a:r>
              <a:rPr lang="en-US" dirty="0" smtClean="0"/>
              <a:t>Category of reasoning model for generating explanations </a:t>
            </a:r>
          </a:p>
          <a:p>
            <a:pPr lvl="1"/>
            <a:r>
              <a:rPr lang="en-US" dirty="0" smtClean="0"/>
              <a:t>White box</a:t>
            </a:r>
          </a:p>
          <a:p>
            <a:pPr lvl="1"/>
            <a:r>
              <a:rPr lang="en-US" dirty="0" smtClean="0"/>
              <a:t>Black box</a:t>
            </a:r>
          </a:p>
          <a:p>
            <a:r>
              <a:rPr lang="en-US" dirty="0" smtClean="0"/>
              <a:t>RS paradigm for generating explanations</a:t>
            </a:r>
          </a:p>
          <a:p>
            <a:pPr lvl="1"/>
            <a:r>
              <a:rPr lang="en-US" dirty="0" smtClean="0"/>
              <a:t>Determines the exploitable semantic relations</a:t>
            </a:r>
          </a:p>
          <a:p>
            <a:r>
              <a:rPr lang="en-US" dirty="0" smtClean="0"/>
              <a:t>Information categories</a:t>
            </a:r>
          </a:p>
          <a:p>
            <a:pPr lvl="1"/>
            <a:endParaRPr lang="en-US" dirty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/>
          <a:srcRect r="2652"/>
          <a:stretch>
            <a:fillRect/>
          </a:stretch>
        </p:blipFill>
        <p:spPr bwMode="auto">
          <a:xfrm>
            <a:off x="3669729" y="3645024"/>
            <a:ext cx="535226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7147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344816" cy="1143000"/>
          </a:xfrm>
        </p:spPr>
        <p:txBody>
          <a:bodyPr/>
          <a:lstStyle/>
          <a:p>
            <a:r>
              <a:rPr lang="en-US" dirty="0" smtClean="0"/>
              <a:t>RS paradigms and their ontologies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484784"/>
            <a:ext cx="5400600" cy="5040560"/>
          </a:xfrm>
        </p:spPr>
        <p:txBody>
          <a:bodyPr/>
          <a:lstStyle/>
          <a:p>
            <a:r>
              <a:rPr lang="en-US" dirty="0" smtClean="0"/>
              <a:t>Classes of objects </a:t>
            </a:r>
          </a:p>
          <a:p>
            <a:pPr lvl="1"/>
            <a:r>
              <a:rPr lang="en-US" dirty="0" smtClean="0"/>
              <a:t>Users</a:t>
            </a:r>
          </a:p>
          <a:p>
            <a:pPr lvl="1"/>
            <a:r>
              <a:rPr lang="en-US" dirty="0" smtClean="0"/>
              <a:t>Items</a:t>
            </a:r>
          </a:p>
          <a:p>
            <a:pPr lvl="1"/>
            <a:r>
              <a:rPr lang="en-US" dirty="0" smtClean="0"/>
              <a:t>Properties</a:t>
            </a:r>
          </a:p>
          <a:p>
            <a:r>
              <a:rPr lang="en-US" dirty="0" smtClean="0"/>
              <a:t>N-</a:t>
            </a:r>
            <a:r>
              <a:rPr lang="en-US" dirty="0" err="1" smtClean="0"/>
              <a:t>ary</a:t>
            </a:r>
            <a:r>
              <a:rPr lang="en-US" dirty="0" smtClean="0"/>
              <a:t> relations between them</a:t>
            </a:r>
          </a:p>
          <a:p>
            <a:endParaRPr lang="en-US" dirty="0" smtClean="0"/>
          </a:p>
          <a:p>
            <a:r>
              <a:rPr lang="en-US" dirty="0" smtClean="0"/>
              <a:t>Collaborative filtering</a:t>
            </a:r>
          </a:p>
          <a:p>
            <a:pPr lvl="1"/>
            <a:r>
              <a:rPr lang="en-US" dirty="0" smtClean="0"/>
              <a:t>Neighborhood based CF </a:t>
            </a:r>
            <a:r>
              <a:rPr lang="en-US" sz="1800" dirty="0" smtClean="0"/>
              <a:t>(a)</a:t>
            </a:r>
            <a:endParaRPr lang="en-US" dirty="0" smtClean="0"/>
          </a:p>
          <a:p>
            <a:pPr lvl="1"/>
            <a:r>
              <a:rPr lang="en-US" dirty="0" smtClean="0"/>
              <a:t>Matrix factorization </a:t>
            </a:r>
            <a:r>
              <a:rPr lang="en-US" sz="1800" dirty="0" smtClean="0"/>
              <a:t>(b)</a:t>
            </a:r>
            <a:endParaRPr lang="en-US" dirty="0" smtClean="0"/>
          </a:p>
          <a:p>
            <a:pPr lvl="2"/>
            <a:r>
              <a:rPr lang="en-US" dirty="0" smtClean="0"/>
              <a:t>Introduces additional factors as proxies for determining similarities</a:t>
            </a:r>
            <a:endParaRPr lang="en-US" dirty="0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/>
          <a:srcRect r="62115"/>
          <a:stretch>
            <a:fillRect/>
          </a:stretch>
        </p:blipFill>
        <p:spPr bwMode="auto">
          <a:xfrm>
            <a:off x="5724128" y="1484784"/>
            <a:ext cx="3014143" cy="393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3784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5832648" cy="1143000"/>
          </a:xfrm>
        </p:spPr>
        <p:txBody>
          <a:bodyPr/>
          <a:lstStyle/>
          <a:p>
            <a:r>
              <a:rPr lang="en-US" dirty="0"/>
              <a:t>RS paradigms and their ontologies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484784"/>
            <a:ext cx="5400600" cy="5040560"/>
          </a:xfrm>
        </p:spPr>
        <p:txBody>
          <a:bodyPr/>
          <a:lstStyle/>
          <a:p>
            <a:r>
              <a:rPr lang="en-US" dirty="0" smtClean="0"/>
              <a:t>Content-based</a:t>
            </a:r>
          </a:p>
          <a:p>
            <a:pPr lvl="1"/>
            <a:r>
              <a:rPr lang="en-US" dirty="0" smtClean="0"/>
              <a:t>Properties characterizing items</a:t>
            </a:r>
          </a:p>
          <a:p>
            <a:pPr lvl="1"/>
            <a:r>
              <a:rPr lang="en-US" dirty="0" smtClean="0"/>
              <a:t>TF*IDF model</a:t>
            </a:r>
          </a:p>
          <a:p>
            <a:endParaRPr lang="en-US" dirty="0" smtClean="0"/>
          </a:p>
          <a:p>
            <a:r>
              <a:rPr lang="en-US" dirty="0" smtClean="0"/>
              <a:t>Knowledge based</a:t>
            </a:r>
          </a:p>
          <a:p>
            <a:pPr lvl="1"/>
            <a:r>
              <a:rPr lang="en-US" dirty="0" smtClean="0"/>
              <a:t>Properties of items</a:t>
            </a:r>
          </a:p>
          <a:p>
            <a:pPr lvl="1"/>
            <a:r>
              <a:rPr lang="en-US" dirty="0" smtClean="0"/>
              <a:t>Properties of user model</a:t>
            </a:r>
          </a:p>
          <a:p>
            <a:pPr lvl="1"/>
            <a:r>
              <a:rPr lang="en-US" dirty="0" smtClean="0"/>
              <a:t>Additional mediating domain concepts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68166" t="2450" b="19602"/>
          <a:stretch>
            <a:fillRect/>
          </a:stretch>
        </p:blipFill>
        <p:spPr bwMode="auto">
          <a:xfrm>
            <a:off x="6086591" y="3534033"/>
            <a:ext cx="2532599" cy="30633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/>
          <a:srcRect l="39125" r="33881" b="22869"/>
          <a:stretch>
            <a:fillRect/>
          </a:stretch>
        </p:blipFill>
        <p:spPr bwMode="auto">
          <a:xfrm>
            <a:off x="5881200" y="404664"/>
            <a:ext cx="2147441" cy="30312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5711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764704"/>
            <a:ext cx="3598168" cy="5400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Similarity between items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Similarity between users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Tags</a:t>
            </a:r>
          </a:p>
          <a:p>
            <a:pPr lvl="1"/>
            <a:r>
              <a:rPr lang="en-US" dirty="0" smtClean="0"/>
              <a:t>Tag relevance (for item)</a:t>
            </a:r>
          </a:p>
          <a:p>
            <a:pPr lvl="1"/>
            <a:r>
              <a:rPr lang="en-US" dirty="0" smtClean="0"/>
              <a:t>Tag preference (of user)</a:t>
            </a:r>
          </a:p>
          <a:p>
            <a:pPr lvl="1"/>
            <a:endParaRPr lang="en-US" dirty="0"/>
          </a:p>
        </p:txBody>
      </p:sp>
      <p:pic>
        <p:nvPicPr>
          <p:cNvPr id="137218" name="Picture 2" descr="D:\projects\000-papers\general\habil\vortrag\material\why_cf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85674"/>
            <a:ext cx="3397711" cy="1872208"/>
          </a:xfrm>
          <a:prstGeom prst="rect">
            <a:avLst/>
          </a:prstGeom>
          <a:noFill/>
        </p:spPr>
      </p:pic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088" y="2204864"/>
            <a:ext cx="2664296" cy="223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1169" y="4594074"/>
            <a:ext cx="3250813" cy="20949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01662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Thermencheck.com (hot spring resorts)</a:t>
            </a:r>
          </a:p>
        </p:txBody>
      </p:sp>
      <p:pic>
        <p:nvPicPr>
          <p:cNvPr id="5" name="Inhaltsplatzhalter 4" descr="tc_banner.bmp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28625" y="357188"/>
            <a:ext cx="8231188" cy="3000375"/>
          </a:xfrm>
        </p:spPr>
      </p:pic>
      <p:pic>
        <p:nvPicPr>
          <p:cNvPr id="6" name="Grafik 5" descr="tc_intro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1285875"/>
            <a:ext cx="49625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 descr="tc_result.bmp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428625"/>
            <a:ext cx="7000875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1928813" y="4429125"/>
            <a:ext cx="5500687" cy="584200"/>
          </a:xfrm>
          <a:prstGeom prst="rect">
            <a:avLst/>
          </a:prstGeom>
          <a:solidFill>
            <a:schemeClr val="bg1">
              <a:alpha val="9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smtClean="0">
                <a:solidFill>
                  <a:srgbClr val="002060"/>
                </a:solidFill>
              </a:rPr>
              <a:t>The water has favorable properties for X, but it is unknown if it also cures Y.</a:t>
            </a:r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1951038" y="5233988"/>
            <a:ext cx="5049837" cy="338137"/>
          </a:xfrm>
          <a:prstGeom prst="rect">
            <a:avLst/>
          </a:prstGeom>
          <a:solidFill>
            <a:schemeClr val="bg1">
              <a:alpha val="9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smtClean="0">
                <a:solidFill>
                  <a:srgbClr val="002060"/>
                </a:solidFill>
              </a:rPr>
              <a:t>It offers organic food, but no kosher food.</a:t>
            </a:r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1928813" y="2598738"/>
            <a:ext cx="5286375" cy="584775"/>
          </a:xfrm>
          <a:prstGeom prst="rect">
            <a:avLst/>
          </a:prstGeom>
          <a:solidFill>
            <a:schemeClr val="bg1">
              <a:alpha val="9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smtClean="0">
                <a:solidFill>
                  <a:srgbClr val="002060"/>
                </a:solidFill>
              </a:rPr>
              <a:t>It offers services for families with small children, such as X, Y and Z.</a:t>
            </a:r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1928813" y="3643313"/>
            <a:ext cx="5286375" cy="584775"/>
          </a:xfrm>
          <a:prstGeom prst="rect">
            <a:avLst/>
          </a:prstGeom>
          <a:solidFill>
            <a:schemeClr val="bg1">
              <a:alpha val="9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smtClean="0">
                <a:solidFill>
                  <a:srgbClr val="002060"/>
                </a:solidFill>
              </a:rPr>
              <a:t>It is a spa resort of medium size offering around 1000 beds.</a:t>
            </a:r>
            <a:endParaRPr lang="en-US" sz="160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4276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486600" cy="1143000"/>
          </a:xfrm>
        </p:spPr>
        <p:txBody>
          <a:bodyPr/>
          <a:lstStyle/>
          <a:p>
            <a:r>
              <a:rPr lang="en-US" smtClean="0"/>
              <a:t>Results from testing the explanation feature</a:t>
            </a:r>
            <a:endParaRPr lang="en-US" sz="20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8957" y="4509120"/>
            <a:ext cx="7772400" cy="1296144"/>
          </a:xfrm>
        </p:spPr>
        <p:txBody>
          <a:bodyPr/>
          <a:lstStyle/>
          <a:p>
            <a:r>
              <a:rPr lang="en-US" sz="2000" dirty="0" smtClean="0"/>
              <a:t>Knowledgeable explanations significantly </a:t>
            </a:r>
            <a:r>
              <a:rPr lang="en-US" dirty="0" smtClean="0"/>
              <a:t>increase the </a:t>
            </a:r>
            <a:r>
              <a:rPr lang="en-US" sz="2000" dirty="0" smtClean="0"/>
              <a:t>users’ perceived utility </a:t>
            </a:r>
          </a:p>
          <a:p>
            <a:r>
              <a:rPr lang="en-US" sz="2000" dirty="0" smtClean="0"/>
              <a:t>Perceived utility strongly correlates with usage intention etc.</a:t>
            </a:r>
            <a:endParaRPr lang="en-US" sz="2000" dirty="0"/>
          </a:p>
        </p:txBody>
      </p:sp>
      <p:sp>
        <p:nvSpPr>
          <p:cNvPr id="4" name="Rechteck 3"/>
          <p:cNvSpPr/>
          <p:nvPr/>
        </p:nvSpPr>
        <p:spPr bwMode="auto">
          <a:xfrm>
            <a:off x="827584" y="2811929"/>
            <a:ext cx="165618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12" charset="-128"/>
              </a:rPr>
              <a:t>Explanation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419872" y="3676025"/>
            <a:ext cx="1368152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12" charset="-128"/>
              </a:rPr>
              <a:t>Trust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3419872" y="1875825"/>
            <a:ext cx="1368152" cy="6480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12" charset="-128"/>
              </a:rPr>
              <a:t>Perceived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12" charset="-128"/>
              </a:rPr>
              <a:t>Utility</a:t>
            </a:r>
          </a:p>
        </p:txBody>
      </p:sp>
      <p:cxnSp>
        <p:nvCxnSpPr>
          <p:cNvPr id="9" name="Gerade Verbindung mit Pfeil 8"/>
          <p:cNvCxnSpPr>
            <a:stCxn id="4" idx="3"/>
          </p:cNvCxnSpPr>
          <p:nvPr/>
        </p:nvCxnSpPr>
        <p:spPr bwMode="auto">
          <a:xfrm flipV="1">
            <a:off x="2483768" y="2376934"/>
            <a:ext cx="936104" cy="65101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4" idx="3"/>
            <a:endCxn id="5" idx="1"/>
          </p:cNvCxnSpPr>
          <p:nvPr/>
        </p:nvCxnSpPr>
        <p:spPr bwMode="auto">
          <a:xfrm>
            <a:off x="2483768" y="3027953"/>
            <a:ext cx="936104" cy="9001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 bwMode="auto">
          <a:xfrm>
            <a:off x="6084168" y="1587793"/>
            <a:ext cx="1584176" cy="72008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12" charset="-128"/>
              </a:rPr>
              <a:t>Positive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12" charset="-128"/>
              </a:rPr>
              <a:t>Usage exp.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6084168" y="2379881"/>
            <a:ext cx="1584176" cy="6480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12" charset="-128"/>
              </a:rPr>
              <a:t>Recommend others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6084168" y="3099961"/>
            <a:ext cx="1584176" cy="100811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12" charset="-128"/>
              </a:rPr>
              <a:t>Intention to repeated usage</a:t>
            </a:r>
          </a:p>
        </p:txBody>
      </p:sp>
      <p:cxnSp>
        <p:nvCxnSpPr>
          <p:cNvPr id="25" name="Gerade Verbindung mit Pfeil 24"/>
          <p:cNvCxnSpPr>
            <a:endCxn id="17" idx="1"/>
          </p:cNvCxnSpPr>
          <p:nvPr/>
        </p:nvCxnSpPr>
        <p:spPr bwMode="auto">
          <a:xfrm>
            <a:off x="4788024" y="2374310"/>
            <a:ext cx="1296144" cy="1288265"/>
          </a:xfrm>
          <a:prstGeom prst="straightConnector1">
            <a:avLst/>
          </a:prstGeom>
          <a:ln>
            <a:headEnd type="arrow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7" idx="3"/>
            <a:endCxn id="16" idx="1"/>
          </p:cNvCxnSpPr>
          <p:nvPr/>
        </p:nvCxnSpPr>
        <p:spPr bwMode="auto">
          <a:xfrm>
            <a:off x="4788024" y="2174658"/>
            <a:ext cx="1296144" cy="554462"/>
          </a:xfrm>
          <a:prstGeom prst="straightConnector1">
            <a:avLst/>
          </a:prstGeom>
          <a:ln>
            <a:headEnd type="arrow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endCxn id="15" idx="1"/>
          </p:cNvCxnSpPr>
          <p:nvPr/>
        </p:nvCxnSpPr>
        <p:spPr bwMode="auto">
          <a:xfrm flipV="1">
            <a:off x="4788024" y="1944389"/>
            <a:ext cx="1296144" cy="75781"/>
          </a:xfrm>
          <a:prstGeom prst="straightConnector1">
            <a:avLst/>
          </a:prstGeom>
          <a:ln>
            <a:headEnd type="arrow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755576" y="3892049"/>
            <a:ext cx="2371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latin typeface="Calibri" pitchFamily="34" charset="0"/>
              </a:rPr>
              <a:t>** sign. &lt; 1%, * sign. &lt; 5%</a:t>
            </a:r>
            <a:endParaRPr lang="en-US" sz="1600" b="0">
              <a:latin typeface="Calibri" pitchFamily="34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2699792" y="230787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n-lt"/>
              </a:rPr>
              <a:t>+*</a:t>
            </a:r>
            <a:endParaRPr lang="en-US">
              <a:latin typeface="+mn-lt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5076056" y="165980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Calibri" pitchFamily="34" charset="0"/>
              </a:rPr>
              <a:t>+**</a:t>
            </a:r>
            <a:endParaRPr lang="en-US">
              <a:latin typeface="Calibri" pitchFamily="34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5220072" y="209184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Calibri" pitchFamily="34" charset="0"/>
              </a:rPr>
              <a:t>+**</a:t>
            </a:r>
            <a:endParaRPr lang="en-US">
              <a:latin typeface="Calibri" pitchFamily="34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5220072" y="252389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Calibri" pitchFamily="34" charset="0"/>
              </a:rPr>
              <a:t>+**</a:t>
            </a:r>
            <a:endParaRPr lang="en-US">
              <a:latin typeface="Calibri" pitchFamily="34" charset="0"/>
            </a:endParaRPr>
          </a:p>
        </p:txBody>
      </p:sp>
      <p:cxnSp>
        <p:nvCxnSpPr>
          <p:cNvPr id="47" name="Gerade Verbindung mit Pfeil 46"/>
          <p:cNvCxnSpPr>
            <a:stCxn id="5" idx="3"/>
          </p:cNvCxnSpPr>
          <p:nvPr/>
        </p:nvCxnSpPr>
        <p:spPr bwMode="auto">
          <a:xfrm flipV="1">
            <a:off x="4788024" y="3819553"/>
            <a:ext cx="1296144" cy="113666"/>
          </a:xfrm>
          <a:prstGeom prst="straightConnector1">
            <a:avLst/>
          </a:prstGeom>
          <a:ln>
            <a:headEnd type="arrow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5148064" y="346000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Calibri" pitchFamily="34" charset="0"/>
              </a:rPr>
              <a:t>+**</a:t>
            </a:r>
            <a:endParaRPr lang="en-US">
              <a:latin typeface="Calibri" pitchFamily="34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2771800" y="302795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n-lt"/>
              </a:rPr>
              <a:t>+</a:t>
            </a: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5629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Recommender systems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RS seen as a function </a:t>
            </a:r>
            <a:r>
              <a:rPr lang="en-US" sz="1200" b="0" kern="1200" dirty="0" smtClean="0">
                <a:solidFill>
                  <a:schemeClr val="tx1"/>
                </a:solidFill>
                <a:latin typeface="Verdana" pitchFamily="34" charset="0"/>
              </a:rPr>
              <a:t>[AT05]</a:t>
            </a:r>
            <a:endParaRPr lang="en-US" dirty="0" smtClean="0"/>
          </a:p>
          <a:p>
            <a:r>
              <a:rPr lang="en-US" dirty="0" smtClean="0"/>
              <a:t>Given:</a:t>
            </a:r>
          </a:p>
          <a:p>
            <a:pPr lvl="1"/>
            <a:r>
              <a:rPr lang="en-US" dirty="0" smtClean="0"/>
              <a:t>User model (e.g. ratings, preferences, demographics, situational context)</a:t>
            </a:r>
          </a:p>
          <a:p>
            <a:pPr lvl="1"/>
            <a:r>
              <a:rPr lang="en-US" dirty="0" smtClean="0"/>
              <a:t>Items (with or without description of item characteristics)</a:t>
            </a:r>
          </a:p>
          <a:p>
            <a:r>
              <a:rPr lang="en-US" dirty="0" smtClean="0"/>
              <a:t>Find:</a:t>
            </a:r>
          </a:p>
          <a:p>
            <a:pPr lvl="1"/>
            <a:r>
              <a:rPr lang="en-US" dirty="0" smtClean="0"/>
              <a:t>Relevance score. Used for ranking.</a:t>
            </a:r>
          </a:p>
          <a:p>
            <a:r>
              <a:rPr lang="en-US" dirty="0" smtClean="0"/>
              <a:t>Finally:</a:t>
            </a:r>
          </a:p>
          <a:p>
            <a:pPr lvl="1"/>
            <a:r>
              <a:rPr lang="en-US" dirty="0" smtClean="0"/>
              <a:t>Recommend items that are assumed to be relevant</a:t>
            </a:r>
          </a:p>
          <a:p>
            <a:r>
              <a:rPr lang="en-US" dirty="0" smtClean="0"/>
              <a:t>But:</a:t>
            </a:r>
          </a:p>
          <a:p>
            <a:pPr lvl="1"/>
            <a:r>
              <a:rPr lang="en-US" dirty="0" smtClean="0"/>
              <a:t>Remember that relevance might be context-dependent</a:t>
            </a:r>
          </a:p>
          <a:p>
            <a:pPr lvl="1"/>
            <a:r>
              <a:rPr lang="en-US" dirty="0" smtClean="0"/>
              <a:t>Characteristics of the list itself might be important </a:t>
            </a:r>
            <a:r>
              <a:rPr lang="en-US" smtClean="0"/>
              <a:t>(diversity)</a:t>
            </a:r>
            <a:endParaRPr lang="en-US" dirty="0" smtClean="0"/>
          </a:p>
          <a:p>
            <a:endParaRPr lang="en-US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8198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Explanations in recommender systems: 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</a:t>
            </a:r>
            <a:r>
              <a:rPr lang="en-US" dirty="0"/>
              <a:t>are many types of </a:t>
            </a:r>
            <a:r>
              <a:rPr lang="en-US" dirty="0" smtClean="0"/>
              <a:t>explanations </a:t>
            </a:r>
            <a:r>
              <a:rPr lang="en-US" dirty="0"/>
              <a:t>and various goals that an explanation can </a:t>
            </a:r>
            <a:r>
              <a:rPr lang="en-US" dirty="0" smtClean="0"/>
              <a:t>achieve</a:t>
            </a:r>
          </a:p>
          <a:p>
            <a:r>
              <a:rPr lang="en-US" dirty="0"/>
              <a:t>Which </a:t>
            </a:r>
            <a:r>
              <a:rPr lang="en-US" dirty="0" smtClean="0"/>
              <a:t>type of </a:t>
            </a:r>
            <a:r>
              <a:rPr lang="en-US" dirty="0"/>
              <a:t>explanation can be generated depends greatly on the recommender </a:t>
            </a:r>
            <a:r>
              <a:rPr lang="en-US" dirty="0" smtClean="0"/>
              <a:t>approach applied</a:t>
            </a:r>
          </a:p>
          <a:p>
            <a:r>
              <a:rPr lang="en-US" dirty="0"/>
              <a:t>Explanations may be used </a:t>
            </a:r>
            <a:r>
              <a:rPr lang="en-US" dirty="0" smtClean="0"/>
              <a:t>to shape </a:t>
            </a:r>
            <a:r>
              <a:rPr lang="en-US" dirty="0"/>
              <a:t>the wishes and desires of customers but are a double-edged </a:t>
            </a:r>
            <a:r>
              <a:rPr lang="en-US" dirty="0" smtClean="0"/>
              <a:t>sword</a:t>
            </a:r>
          </a:p>
          <a:p>
            <a:pPr lvl="1"/>
            <a:r>
              <a:rPr lang="en-US" dirty="0"/>
              <a:t>On the one hand, explanations can help the customer to make wise </a:t>
            </a:r>
            <a:r>
              <a:rPr lang="en-US" dirty="0" smtClean="0"/>
              <a:t>buying decisions</a:t>
            </a:r>
            <a:r>
              <a:rPr lang="en-US" dirty="0"/>
              <a:t>; </a:t>
            </a:r>
            <a:endParaRPr lang="en-US" dirty="0" smtClean="0"/>
          </a:p>
          <a:p>
            <a:pPr lvl="1"/>
            <a:r>
              <a:rPr lang="en-US" dirty="0" smtClean="0"/>
              <a:t>On </a:t>
            </a:r>
            <a:r>
              <a:rPr lang="en-US" dirty="0"/>
              <a:t>the other hand, explanations can be abused to push a </a:t>
            </a:r>
            <a:r>
              <a:rPr lang="en-US" dirty="0" smtClean="0"/>
              <a:t>customer </a:t>
            </a:r>
            <a:r>
              <a:rPr lang="en-US" dirty="0"/>
              <a:t>in a direction which is advantageous solely for the </a:t>
            </a:r>
            <a:r>
              <a:rPr lang="en-US" dirty="0" smtClean="0"/>
              <a:t>seller</a:t>
            </a:r>
          </a:p>
          <a:p>
            <a:r>
              <a:rPr lang="en-US" dirty="0"/>
              <a:t>As a </a:t>
            </a:r>
            <a:r>
              <a:rPr lang="en-US" dirty="0" smtClean="0"/>
              <a:t>result a </a:t>
            </a:r>
            <a:r>
              <a:rPr lang="en-US" dirty="0"/>
              <a:t>deep understanding of explanations and their </a:t>
            </a:r>
            <a:r>
              <a:rPr lang="en-US" dirty="0" smtClean="0"/>
              <a:t>effects </a:t>
            </a:r>
            <a:r>
              <a:rPr lang="en-US" dirty="0"/>
              <a:t>on customers is </a:t>
            </a:r>
            <a:r>
              <a:rPr lang="en-US" dirty="0" smtClean="0"/>
              <a:t>of great </a:t>
            </a:r>
            <a:r>
              <a:rPr lang="en-US" dirty="0"/>
              <a:t>interest.</a:t>
            </a:r>
          </a:p>
        </p:txBody>
      </p:sp>
    </p:spTree>
    <p:extLst>
      <p:ext uri="{BB962C8B-B14F-4D97-AF65-F5344CB8AC3E}">
        <p14:creationId xmlns:p14="http://schemas.microsoft.com/office/powerpoint/2010/main" val="132675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3" name="Picture 3" descr="C:\Users\gerhard\AppData\Local\Microsoft\Windows\Temporary Internet Files\Content.IE5\6K169H0M\MC90023820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001" y="3322266"/>
            <a:ext cx="2219608" cy="262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Verdana" pitchFamily="34" charset="0"/>
              </a:defRPr>
            </a:lvl9pPr>
          </a:lstStyle>
          <a:p>
            <a:r>
              <a:rPr lang="en-US" dirty="0" smtClean="0"/>
              <a:t>Advanced topics II</a:t>
            </a:r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1338522" y="1772816"/>
            <a:ext cx="687540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n>
                  <a:prstDash val="solid"/>
                </a:ln>
                <a:solidFill>
                  <a:srgbClr val="002060"/>
                </a:solidFill>
                <a:latin typeface="Calibri" pitchFamily="34" charset="0"/>
              </a:rPr>
              <a:t>Online consumer decision making</a:t>
            </a:r>
          </a:p>
          <a:p>
            <a:pPr lvl="0" algn="ctr"/>
            <a:r>
              <a:rPr lang="en-US" sz="2800" dirty="0" smtClean="0">
                <a:ln>
                  <a:prstDash val="solid"/>
                </a:ln>
                <a:solidFill>
                  <a:srgbClr val="002060"/>
                </a:solidFill>
                <a:latin typeface="Calibri" pitchFamily="34" charset="0"/>
              </a:rPr>
              <a:t>RS are about </a:t>
            </a:r>
            <a:r>
              <a:rPr lang="en-US" sz="2800" dirty="0" smtClean="0">
                <a:ln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Human</a:t>
            </a:r>
            <a:r>
              <a:rPr lang="en-US" sz="2800" dirty="0" smtClean="0">
                <a:ln>
                  <a:prstDash val="solid"/>
                </a:ln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800" dirty="0">
                <a:ln>
                  <a:prstDash val="solid"/>
                </a:ln>
                <a:solidFill>
                  <a:srgbClr val="002060"/>
                </a:solidFill>
                <a:latin typeface="Calibri" pitchFamily="34" charset="0"/>
              </a:rPr>
              <a:t>decision making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655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check regarding F</a:t>
            </a:r>
            <a:r>
              <a:rPr lang="en-US" baseline="-25000" dirty="0" smtClean="0"/>
              <a:t>1</a:t>
            </a:r>
            <a:r>
              <a:rPr lang="en-US" dirty="0" smtClean="0"/>
              <a:t> and accuracy measures for RS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en-GB" dirty="0" smtClean="0"/>
              <a:t>Real value for companies lies in increasing conversions</a:t>
            </a:r>
          </a:p>
          <a:p>
            <a:pPr lvl="1"/>
            <a:r>
              <a:rPr lang="en-GB" dirty="0" smtClean="0"/>
              <a:t>... and satisfaction with bought items, low churn rate </a:t>
            </a:r>
          </a:p>
          <a:p>
            <a:r>
              <a:rPr lang="en-GB" dirty="0" smtClean="0"/>
              <a:t>Some reasons why it might be a fallacy to think F</a:t>
            </a:r>
            <a:r>
              <a:rPr lang="en-GB" baseline="-25000" dirty="0" smtClean="0"/>
              <a:t>1</a:t>
            </a:r>
            <a:r>
              <a:rPr lang="en-GB" dirty="0" smtClean="0"/>
              <a:t> on historical data is a good estimate for real conversion:</a:t>
            </a:r>
          </a:p>
          <a:p>
            <a:pPr lvl="1"/>
            <a:r>
              <a:rPr lang="en-GB" dirty="0" smtClean="0"/>
              <a:t>Recommendation can be self-fulfilling prophecy</a:t>
            </a:r>
          </a:p>
          <a:p>
            <a:pPr lvl="2"/>
            <a:r>
              <a:rPr lang="en-GB" dirty="0" smtClean="0"/>
              <a:t>Users’ preferences are not invariant, but can be constructed [ALP03]  </a:t>
            </a:r>
          </a:p>
          <a:p>
            <a:pPr lvl="1"/>
            <a:r>
              <a:rPr lang="en-GB" dirty="0" smtClean="0"/>
              <a:t>Position/Rank is what counts (e.g. serial position effects)</a:t>
            </a:r>
          </a:p>
          <a:p>
            <a:pPr lvl="2"/>
            <a:r>
              <a:rPr lang="en-GB" dirty="0" smtClean="0"/>
              <a:t>Actual choices are heavily biased by  the item’s position [FFG+07]</a:t>
            </a:r>
          </a:p>
          <a:p>
            <a:pPr lvl="1"/>
            <a:r>
              <a:rPr lang="en-GB" dirty="0" smtClean="0"/>
              <a:t>Inclusion of weak (dominated) items increases users’ confidence </a:t>
            </a:r>
          </a:p>
          <a:p>
            <a:pPr lvl="2"/>
            <a:r>
              <a:rPr lang="en-GB" dirty="0" smtClean="0"/>
              <a:t>Replacing some recommended items by </a:t>
            </a:r>
            <a:r>
              <a:rPr lang="en-GB" i="1" dirty="0" smtClean="0"/>
              <a:t>decoy</a:t>
            </a:r>
            <a:r>
              <a:rPr lang="en-GB" dirty="0" smtClean="0"/>
              <a:t> items fosters choice towards the remaining options  [TF09]</a:t>
            </a:r>
          </a:p>
          <a:p>
            <a:pPr lvl="1"/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509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Consequently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The understanding of online users</a:t>
            </a:r>
            <a:r>
              <a:rPr lang="en-US" dirty="0"/>
              <a:t>'</a:t>
            </a:r>
            <a:r>
              <a:rPr lang="en-US" b="0" dirty="0"/>
              <a:t> purchasing behavior is of high importance for </a:t>
            </a:r>
            <a:r>
              <a:rPr lang="en-US" b="0" dirty="0" smtClean="0"/>
              <a:t>companies</a:t>
            </a:r>
          </a:p>
          <a:p>
            <a:endParaRPr lang="en-US" b="0" dirty="0"/>
          </a:p>
          <a:p>
            <a:r>
              <a:rPr lang="en-US" b="0" dirty="0"/>
              <a:t>This purchasing behavior can be explained by different models of human decision making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959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Effort of decision versus accuracy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focuses on cost-benefit aspects</a:t>
            </a:r>
          </a:p>
          <a:p>
            <a:pPr lvl="1"/>
            <a:r>
              <a:rPr lang="en-US" b="0" dirty="0"/>
              <a:t>People attempt to make accurate choices</a:t>
            </a:r>
          </a:p>
          <a:p>
            <a:pPr lvl="1"/>
            <a:r>
              <a:rPr lang="en-US" b="0" dirty="0" smtClean="0"/>
              <a:t>People </a:t>
            </a:r>
            <a:r>
              <a:rPr lang="en-US" b="0" dirty="0"/>
              <a:t>want to minimize effort</a:t>
            </a:r>
          </a:p>
          <a:p>
            <a:r>
              <a:rPr lang="en-US" dirty="0" smtClean="0"/>
              <a:t>Some </a:t>
            </a:r>
            <a:r>
              <a:rPr lang="en-US" dirty="0"/>
              <a:t>methods for making choices </a:t>
            </a:r>
            <a:r>
              <a:rPr lang="en-US" dirty="0" smtClean="0"/>
              <a:t>are highly </a:t>
            </a:r>
            <a:r>
              <a:rPr lang="en-US" dirty="0"/>
              <a:t>accurate</a:t>
            </a:r>
          </a:p>
          <a:p>
            <a:pPr lvl="1"/>
            <a:r>
              <a:rPr lang="en-US" b="0" dirty="0" smtClean="0"/>
              <a:t>They </a:t>
            </a:r>
            <a:r>
              <a:rPr lang="en-US" b="0" dirty="0"/>
              <a:t>involve considering a lot of information</a:t>
            </a:r>
          </a:p>
          <a:p>
            <a:pPr lvl="1"/>
            <a:r>
              <a:rPr lang="en-US" b="0" dirty="0" smtClean="0"/>
              <a:t>Calculating </a:t>
            </a:r>
            <a:r>
              <a:rPr lang="en-US" b="0" dirty="0"/>
              <a:t>expected utility is </a:t>
            </a:r>
            <a:r>
              <a:rPr lang="en-US" dirty="0"/>
              <a:t>a high-accurate </a:t>
            </a:r>
            <a:r>
              <a:rPr lang="en-US" b="0" dirty="0" smtClean="0"/>
              <a:t>and </a:t>
            </a:r>
            <a:r>
              <a:rPr lang="en-US" dirty="0"/>
              <a:t>high-effort </a:t>
            </a:r>
            <a:r>
              <a:rPr lang="en-US" b="0" dirty="0" smtClean="0"/>
              <a:t>way </a:t>
            </a:r>
            <a:r>
              <a:rPr lang="en-US" b="0" dirty="0"/>
              <a:t>of making a </a:t>
            </a:r>
            <a:r>
              <a:rPr lang="en-US" b="0" dirty="0" smtClean="0"/>
              <a:t>choice</a:t>
            </a:r>
            <a:endParaRPr lang="en-US" b="0" dirty="0"/>
          </a:p>
          <a:p>
            <a:r>
              <a:rPr lang="en-US" dirty="0" smtClean="0"/>
              <a:t>Some </a:t>
            </a:r>
            <a:r>
              <a:rPr lang="en-US" dirty="0"/>
              <a:t>methods are simpler</a:t>
            </a:r>
          </a:p>
          <a:p>
            <a:pPr lvl="1"/>
            <a:r>
              <a:rPr lang="en-US" b="0" dirty="0" smtClean="0"/>
              <a:t>They </a:t>
            </a:r>
            <a:r>
              <a:rPr lang="en-US" b="0" dirty="0"/>
              <a:t>involve considering less </a:t>
            </a:r>
            <a:r>
              <a:rPr lang="en-US" b="0" dirty="0" smtClean="0"/>
              <a:t>information</a:t>
            </a:r>
          </a:p>
          <a:p>
            <a:pPr lvl="1"/>
            <a:r>
              <a:rPr lang="en-US" dirty="0" smtClean="0"/>
              <a:t>Also called heuristics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097920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decision heuristics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Simplification is an underlying concept of heuristics</a:t>
            </a:r>
          </a:p>
          <a:p>
            <a:r>
              <a:rPr lang="en-US" dirty="0" smtClean="0"/>
              <a:t>Satisficing</a:t>
            </a:r>
          </a:p>
          <a:p>
            <a:pPr lvl="1"/>
            <a:r>
              <a:rPr lang="en-US" dirty="0" smtClean="0"/>
              <a:t>Choose the first item that is satisfactory</a:t>
            </a:r>
          </a:p>
          <a:p>
            <a:r>
              <a:rPr lang="en-US" dirty="0" smtClean="0"/>
              <a:t>Elimination by Aspects</a:t>
            </a:r>
          </a:p>
          <a:p>
            <a:pPr lvl="1"/>
            <a:r>
              <a:rPr lang="en-US" dirty="0" smtClean="0"/>
              <a:t>Start with the most important attribute</a:t>
            </a:r>
          </a:p>
          <a:p>
            <a:pPr lvl="1"/>
            <a:r>
              <a:rPr lang="en-US" dirty="0" smtClean="0"/>
              <a:t>Eliminate all item that are not satisfactory</a:t>
            </a:r>
          </a:p>
          <a:p>
            <a:pPr lvl="1"/>
            <a:r>
              <a:rPr lang="en-US" dirty="0" smtClean="0"/>
              <a:t>Proceed with the next most important attribute</a:t>
            </a:r>
          </a:p>
          <a:p>
            <a:pPr lvl="1"/>
            <a:r>
              <a:rPr lang="en-US" dirty="0" smtClean="0"/>
              <a:t>Come up with evolved set</a:t>
            </a:r>
          </a:p>
          <a:p>
            <a:r>
              <a:rPr lang="en-US" dirty="0" smtClean="0"/>
              <a:t>Reason-based choice</a:t>
            </a:r>
          </a:p>
          <a:p>
            <a:pPr lvl="1"/>
            <a:r>
              <a:rPr lang="en-US" dirty="0" smtClean="0"/>
              <a:t>People want to be able to justify their choices</a:t>
            </a:r>
          </a:p>
          <a:p>
            <a:pPr lvl="1"/>
            <a:r>
              <a:rPr lang="en-US" dirty="0" smtClean="0"/>
              <a:t>May make decisions that are easiest to justify</a:t>
            </a:r>
          </a:p>
        </p:txBody>
      </p:sp>
    </p:spTree>
    <p:extLst>
      <p:ext uri="{BB962C8B-B14F-4D97-AF65-F5344CB8AC3E}">
        <p14:creationId xmlns:p14="http://schemas.microsoft.com/office/powerpoint/2010/main" val="1061225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decision phenomena due to heuristics</a:t>
            </a:r>
            <a:endParaRPr lang="en-US" i="1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486604"/>
              </p:ext>
            </p:extLst>
          </p:nvPr>
        </p:nvGraphicFramePr>
        <p:xfrm>
          <a:off x="539552" y="1412776"/>
          <a:ext cx="7992888" cy="3545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49196"/>
                <a:gridCol w="54436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latin typeface="Calibri" pitchFamily="34" charset="0"/>
                          <a:cs typeface="Calibri" pitchFamily="34" charset="0"/>
                        </a:rPr>
                        <a:t>Phenomenon/Effect</a:t>
                      </a:r>
                      <a:endParaRPr lang="en-US" sz="1600" b="1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smtClean="0">
                          <a:latin typeface="Calibri" pitchFamily="34" charset="0"/>
                          <a:cs typeface="Calibri" pitchFamily="34" charset="0"/>
                        </a:rPr>
                        <a:t>Description</a:t>
                      </a:r>
                      <a:endParaRPr lang="en-US" sz="1600" noProof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dirty="0" smtClean="0">
                          <a:latin typeface="Calibri" pitchFamily="34" charset="0"/>
                          <a:cs typeface="Calibri" pitchFamily="34" charset="0"/>
                        </a:rPr>
                        <a:t>Decoy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smtClean="0">
                          <a:latin typeface="Calibri" pitchFamily="34" charset="0"/>
                          <a:cs typeface="Calibri" pitchFamily="34" charset="0"/>
                        </a:rPr>
                        <a:t>Additional irrelevant (inferior) items in an item set significantly influence the selection behavior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smtClean="0">
                          <a:latin typeface="Calibri" pitchFamily="34" charset="0"/>
                          <a:cs typeface="Calibri" pitchFamily="34" charset="0"/>
                        </a:rPr>
                        <a:t>Primacy/recency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smtClean="0">
                          <a:latin typeface="Calibri" pitchFamily="34" charset="0"/>
                          <a:cs typeface="Calibri" pitchFamily="34" charset="0"/>
                        </a:rPr>
                        <a:t>Items at the beginning and the end of a list are analyzed significantly more often/deeply than items in the middle of a list</a:t>
                      </a:r>
                      <a:endParaRPr lang="en-US" sz="1600" noProof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smtClean="0">
                          <a:latin typeface="Calibri" pitchFamily="34" charset="0"/>
                          <a:cs typeface="Calibri" pitchFamily="34" charset="0"/>
                        </a:rPr>
                        <a:t>Framing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smtClean="0">
                          <a:latin typeface="Calibri" pitchFamily="34" charset="0"/>
                          <a:cs typeface="Calibri" pitchFamily="34" charset="0"/>
                        </a:rPr>
                        <a:t>The way in which different decision alternatives are presented influences the final decision taken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noProof="0" smtClean="0">
                          <a:latin typeface="Calibri" pitchFamily="34" charset="0"/>
                          <a:cs typeface="Calibri" pitchFamily="34" charset="0"/>
                        </a:rPr>
                        <a:t>Priming</a:t>
                      </a:r>
                      <a:endParaRPr lang="en-US" sz="1600" noProof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smtClean="0">
                          <a:latin typeface="Calibri" pitchFamily="34" charset="0"/>
                          <a:cs typeface="Calibri" pitchFamily="34" charset="0"/>
                        </a:rPr>
                        <a:t>If specific decision properties are made more available in memory, this influences a consumer</a:t>
                      </a:r>
                      <a:r>
                        <a:rPr lang="en-US" sz="1600" noProof="0" smtClean="0">
                          <a:latin typeface="Calibri" pitchFamily="34" charset="0"/>
                          <a:cs typeface="Calibri" pitchFamily="34" charset="0"/>
                        </a:rPr>
                        <a:t>'</a:t>
                      </a:r>
                      <a:r>
                        <a:rPr lang="en-US" sz="1600" b="0" noProof="0" smtClean="0">
                          <a:latin typeface="Calibri" pitchFamily="34" charset="0"/>
                          <a:cs typeface="Calibri" pitchFamily="34" charset="0"/>
                        </a:rPr>
                        <a:t>s item evaluations (background priming)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smtClean="0">
                          <a:latin typeface="Calibri" pitchFamily="34" charset="0"/>
                          <a:cs typeface="Calibri" pitchFamily="34" charset="0"/>
                        </a:rPr>
                        <a:t>Defaults</a:t>
                      </a:r>
                      <a:endParaRPr lang="en-US" sz="1600" noProof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Calibri" pitchFamily="34" charset="0"/>
                          <a:cs typeface="Calibri" pitchFamily="34" charset="0"/>
                        </a:rPr>
                        <a:t>Preset options bias the decision process</a:t>
                      </a:r>
                      <a:endParaRPr lang="en-US" sz="16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Fatih\AppData\Local\Microsoft\Windows\Temporary Internet Files\Content.IE5\8I83PG5D\MC90033921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130391"/>
            <a:ext cx="90487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399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Decoy: asymmetric dominance effect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0" dirty="0" smtClean="0"/>
              <a:t>Product </a:t>
            </a:r>
            <a:r>
              <a:rPr lang="en-US" b="0" i="1" dirty="0" smtClean="0"/>
              <a:t>A </a:t>
            </a:r>
            <a:r>
              <a:rPr lang="en-US" b="0" dirty="0" smtClean="0"/>
              <a:t>dominates </a:t>
            </a:r>
            <a:r>
              <a:rPr lang="en-US" b="0" i="1" dirty="0" smtClean="0"/>
              <a:t>D </a:t>
            </a:r>
            <a:r>
              <a:rPr lang="en-US" b="0" dirty="0" smtClean="0"/>
              <a:t>in both dimensions (price and download limit)</a:t>
            </a:r>
          </a:p>
          <a:p>
            <a:r>
              <a:rPr lang="en-US" b="0" dirty="0" smtClean="0"/>
              <a:t>Product </a:t>
            </a:r>
            <a:r>
              <a:rPr lang="en-US" b="0" i="1" dirty="0" smtClean="0"/>
              <a:t>B </a:t>
            </a:r>
            <a:r>
              <a:rPr lang="en-US" b="0" dirty="0" smtClean="0"/>
              <a:t>dominates alternative </a:t>
            </a:r>
            <a:r>
              <a:rPr lang="en-US" b="0" i="1" dirty="0" smtClean="0"/>
              <a:t>D </a:t>
            </a:r>
            <a:r>
              <a:rPr lang="en-US" b="0" dirty="0" smtClean="0"/>
              <a:t>in only one dimension (price)</a:t>
            </a:r>
          </a:p>
          <a:p>
            <a:r>
              <a:rPr lang="en-US" b="0" dirty="0" smtClean="0"/>
              <a:t>The additional inclusion of </a:t>
            </a:r>
            <a:r>
              <a:rPr lang="en-US" b="0" i="1" dirty="0" smtClean="0"/>
              <a:t>D </a:t>
            </a:r>
            <a:r>
              <a:rPr lang="en-US" b="0" dirty="0" smtClean="0"/>
              <a:t>into the choice set could trigger an increase of the selection probability of </a:t>
            </a:r>
            <a:r>
              <a:rPr lang="en-US" b="0" i="1" dirty="0" smtClean="0"/>
              <a:t>A</a:t>
            </a:r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656653"/>
              </p:ext>
            </p:extLst>
          </p:nvPr>
        </p:nvGraphicFramePr>
        <p:xfrm>
          <a:off x="971600" y="1700808"/>
          <a:ext cx="5381235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87855"/>
                <a:gridCol w="1164460"/>
                <a:gridCol w="1164460"/>
                <a:gridCol w="11644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Calibri" pitchFamily="34" charset="0"/>
                          <a:cs typeface="Calibri" pitchFamily="34" charset="0"/>
                        </a:rPr>
                        <a:t>Product</a:t>
                      </a:r>
                      <a:endParaRPr lang="en-US" sz="16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endParaRPr lang="de-DE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endParaRPr lang="de-DE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latin typeface="Calibri" pitchFamily="34" charset="0"/>
                          <a:cs typeface="Calibri" pitchFamily="34" charset="0"/>
                        </a:rPr>
                        <a:t>D</a:t>
                      </a:r>
                      <a:endParaRPr lang="de-DE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smtClean="0">
                          <a:latin typeface="Calibri" pitchFamily="34" charset="0"/>
                          <a:cs typeface="Calibri" pitchFamily="34" charset="0"/>
                        </a:rPr>
                        <a:t>price per month</a:t>
                      </a:r>
                      <a:endParaRPr lang="de-DE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latin typeface="Calibri" pitchFamily="34" charset="0"/>
                          <a:cs typeface="Calibri" pitchFamily="34" charset="0"/>
                        </a:rPr>
                        <a:t>30</a:t>
                      </a:r>
                      <a:endParaRPr lang="de-DE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  <a:endParaRPr lang="de-DE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latin typeface="Calibri" pitchFamily="34" charset="0"/>
                          <a:cs typeface="Calibri" pitchFamily="34" charset="0"/>
                        </a:rPr>
                        <a:t>50</a:t>
                      </a:r>
                      <a:endParaRPr lang="de-DE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smtClean="0">
                          <a:latin typeface="Calibri" pitchFamily="34" charset="0"/>
                          <a:cs typeface="Calibri" pitchFamily="34" charset="0"/>
                        </a:rPr>
                        <a:t>download limit</a:t>
                      </a:r>
                      <a:endParaRPr lang="de-DE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latin typeface="Calibri" pitchFamily="34" charset="0"/>
                          <a:cs typeface="Calibri" pitchFamily="34" charset="0"/>
                        </a:rPr>
                        <a:t>10GB</a:t>
                      </a:r>
                      <a:endParaRPr lang="de-DE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latin typeface="Calibri" pitchFamily="34" charset="0"/>
                          <a:cs typeface="Calibri" pitchFamily="34" charset="0"/>
                        </a:rPr>
                        <a:t>6GB</a:t>
                      </a:r>
                      <a:endParaRPr lang="de-DE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itchFamily="34" charset="0"/>
                          <a:cs typeface="Calibri" pitchFamily="34" charset="0"/>
                        </a:rPr>
                        <a:t>9GB</a:t>
                      </a:r>
                      <a:endParaRPr lang="de-D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633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impact of decoy effect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341"/>
            <a:ext cx="3237262" cy="246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311" y="1700808"/>
            <a:ext cx="4955251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72" y="4365104"/>
            <a:ext cx="3651421" cy="133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51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Personality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Different personality properties pose specific requirements on the design of recommender user interfaces</a:t>
            </a:r>
          </a:p>
          <a:p>
            <a:endParaRPr lang="en-US" b="0" dirty="0" smtClean="0"/>
          </a:p>
          <a:p>
            <a:r>
              <a:rPr lang="en-US" b="0" dirty="0" smtClean="0"/>
              <a:t>Some personality traits are more susceptible to </a:t>
            </a:r>
            <a:r>
              <a:rPr lang="en-US" b="0" dirty="0" err="1" smtClean="0"/>
              <a:t>heuristical</a:t>
            </a:r>
            <a:r>
              <a:rPr lang="en-US" b="0" dirty="0" smtClean="0"/>
              <a:t> simplifications</a:t>
            </a:r>
          </a:p>
          <a:p>
            <a:endParaRPr lang="en-US" b="0" dirty="0" smtClean="0"/>
          </a:p>
          <a:p>
            <a:r>
              <a:rPr lang="en-US" b="0" dirty="0" smtClean="0"/>
              <a:t>Provide various interfaces</a:t>
            </a:r>
          </a:p>
        </p:txBody>
      </p:sp>
    </p:spTree>
    <p:extLst>
      <p:ext uri="{BB962C8B-B14F-4D97-AF65-F5344CB8AC3E}">
        <p14:creationId xmlns:p14="http://schemas.microsoft.com/office/powerpoint/2010/main" val="223080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Paradigms of recommender systems</a:t>
            </a:r>
          </a:p>
        </p:txBody>
      </p:sp>
      <p:grpSp>
        <p:nvGrpSpPr>
          <p:cNvPr id="2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10246" name="Grafik 5" descr="Box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7" name="Grafik 6" descr="Outputarrow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8" name="Grafik 7" descr="Output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4" name="Rechteck 31"/>
          <p:cNvSpPr>
            <a:spLocks noChangeArrowheads="1"/>
          </p:cNvSpPr>
          <p:nvPr/>
        </p:nvSpPr>
        <p:spPr bwMode="auto">
          <a:xfrm>
            <a:off x="4286250" y="1643063"/>
            <a:ext cx="457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Recommender systems reduce information overload by estimating relevance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Personality traits</a:t>
            </a:r>
            <a:endParaRPr lang="en-US" i="1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215186"/>
              </p:ext>
            </p:extLst>
          </p:nvPr>
        </p:nvGraphicFramePr>
        <p:xfrm>
          <a:off x="539552" y="1700808"/>
          <a:ext cx="7992888" cy="2352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49196"/>
                <a:gridCol w="54436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Calibri" pitchFamily="34" charset="0"/>
                          <a:cs typeface="Calibri" pitchFamily="34" charset="0"/>
                        </a:rPr>
                        <a:t>Theory</a:t>
                      </a:r>
                      <a:endParaRPr lang="en-US" sz="16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latin typeface="Calibri" pitchFamily="34" charset="0"/>
                          <a:cs typeface="Calibri" pitchFamily="34" charset="0"/>
                        </a:rPr>
                        <a:t>Description</a:t>
                      </a:r>
                      <a:endParaRPr lang="de-DE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Internal vs. external Locus of control (</a:t>
                      </a:r>
                      <a:r>
                        <a:rPr lang="en-US" sz="1600" b="0" i="0" u="none" strike="noStrike" kern="1200" baseline="0" noProof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LOC</a:t>
                      </a:r>
                      <a:r>
                        <a:rPr lang="en-US" sz="16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)</a:t>
                      </a:r>
                      <a:endParaRPr lang="en-US" sz="1600" b="0" noProof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Externally influenced users need more guidance; internally controlled users want to actively and selectively search for additional information</a:t>
                      </a:r>
                      <a:endParaRPr lang="en-US" sz="1600" b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baseline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Need for closure</a:t>
                      </a:r>
                      <a:endParaRPr lang="de-DE" sz="1600" b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Describes the individual pursuit of making a decision as </a:t>
                      </a:r>
                      <a:r>
                        <a:rPr lang="de-DE" sz="1600" b="0" i="0" u="none" strike="noStrike" kern="1200" baseline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soon as possible</a:t>
                      </a:r>
                      <a:endParaRPr lang="de-DE" sz="160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baseline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Maximizer vs. satisficer</a:t>
                      </a:r>
                      <a:endParaRPr lang="de-DE" sz="1600" b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Maximizers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try to find an optimal solution;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satisficers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search for solutions that fulfill their basic requirements</a:t>
                      </a:r>
                      <a:endParaRPr lang="en-US" sz="16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35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>
                <a:ln>
                  <a:prstDash val="solid"/>
                </a:ln>
                <a:solidFill>
                  <a:srgbClr val="002060"/>
                </a:solidFill>
              </a:rPr>
              <a:t>online </a:t>
            </a:r>
            <a:r>
              <a:rPr lang="en-US" dirty="0">
                <a:ln>
                  <a:prstDash val="solid"/>
                </a:ln>
                <a:solidFill>
                  <a:srgbClr val="002060"/>
                </a:solidFill>
              </a:rPr>
              <a:t>consumer decision </a:t>
            </a:r>
            <a:r>
              <a:rPr lang="en-US" dirty="0" smtClean="0">
                <a:ln>
                  <a:prstDash val="solid"/>
                </a:ln>
                <a:solidFill>
                  <a:srgbClr val="002060"/>
                </a:solidFill>
              </a:rPr>
              <a:t>making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Recommender systems are persuasive systems</a:t>
            </a:r>
          </a:p>
          <a:p>
            <a:r>
              <a:rPr lang="en-US" b="0" dirty="0" smtClean="0"/>
              <a:t>Estimated-utility is often not a good model of human decision making</a:t>
            </a:r>
          </a:p>
          <a:p>
            <a:r>
              <a:rPr lang="en-US" b="0" dirty="0"/>
              <a:t>Several </a:t>
            </a:r>
            <a:r>
              <a:rPr lang="en-US" b="0" dirty="0" smtClean="0"/>
              <a:t>simplifying heuristics</a:t>
            </a:r>
            <a:endParaRPr lang="en-US" b="0" dirty="0"/>
          </a:p>
          <a:p>
            <a:r>
              <a:rPr lang="en-US" b="0" dirty="0" smtClean="0"/>
              <a:t>Bounded rationality / accuracy-effort-tradeoff makes users susceptible for decision biases</a:t>
            </a:r>
          </a:p>
          <a:p>
            <a:r>
              <a:rPr lang="en-US" b="0" dirty="0" smtClean="0"/>
              <a:t>Decoy effects, position effects, framing, priming, defaults,…</a:t>
            </a:r>
          </a:p>
          <a:p>
            <a:r>
              <a:rPr lang="en-US" b="0" dirty="0" smtClean="0"/>
              <a:t>Different personality characteristics require different recommender interaction methods (Max/sat., need4closure, trust, </a:t>
            </a:r>
            <a:r>
              <a:rPr lang="en-US" b="0" dirty="0" err="1" smtClean="0"/>
              <a:t>locOfcontrol</a:t>
            </a:r>
            <a:r>
              <a:rPr lang="en-US" b="0" dirty="0" smtClean="0"/>
              <a:t>)</a:t>
            </a:r>
          </a:p>
          <a:p>
            <a:pPr marL="0" indent="0">
              <a:buNone/>
            </a:pPr>
            <a:endParaRPr lang="en-US" b="0" dirty="0" smtClean="0"/>
          </a:p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68280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229600" cy="4320480"/>
          </a:xfrm>
        </p:spPr>
        <p:txBody>
          <a:bodyPr/>
          <a:lstStyle/>
          <a:p>
            <a:r>
              <a:rPr lang="en-US" sz="1800" dirty="0" smtClean="0"/>
              <a:t>Additional topics covered by the book “Recommender Systems - An Introduction”</a:t>
            </a:r>
          </a:p>
          <a:p>
            <a:pPr lvl="1"/>
            <a:r>
              <a:rPr lang="en-US" sz="1600" dirty="0" smtClean="0"/>
              <a:t>Case study on the Mobile Internet</a:t>
            </a:r>
          </a:p>
          <a:p>
            <a:pPr lvl="1"/>
            <a:r>
              <a:rPr lang="en-US" sz="1600" dirty="0" smtClean="0"/>
              <a:t>Attacks on CF Recommender Systems</a:t>
            </a:r>
          </a:p>
          <a:p>
            <a:pPr lvl="1"/>
            <a:r>
              <a:rPr lang="en-US" sz="1600" dirty="0" smtClean="0"/>
              <a:t>Recommender Systems in the next generation Web (Social Web, Semantic Web)</a:t>
            </a:r>
          </a:p>
          <a:p>
            <a:pPr lvl="1"/>
            <a:r>
              <a:rPr lang="en-US" sz="1600" dirty="0" smtClean="0"/>
              <a:t>More on consumer decision making</a:t>
            </a:r>
          </a:p>
          <a:p>
            <a:pPr lvl="1"/>
            <a:r>
              <a:rPr lang="en-US" sz="1600" dirty="0" smtClean="0"/>
              <a:t>Recommending in ubiquitous environments</a:t>
            </a:r>
          </a:p>
          <a:p>
            <a:endParaRPr lang="en-US" sz="1800" dirty="0" smtClean="0"/>
          </a:p>
          <a:p>
            <a:r>
              <a:rPr lang="en-US" sz="1800" dirty="0" smtClean="0"/>
              <a:t>Current </a:t>
            </a:r>
            <a:r>
              <a:rPr lang="en-US" sz="1800" dirty="0"/>
              <a:t>and emerging topics in </a:t>
            </a:r>
            <a:r>
              <a:rPr lang="en-US" sz="1800" dirty="0" smtClean="0"/>
              <a:t>RS</a:t>
            </a:r>
          </a:p>
          <a:p>
            <a:pPr lvl="1"/>
            <a:r>
              <a:rPr lang="en-US" sz="1600" dirty="0"/>
              <a:t>Social Web recommendations</a:t>
            </a:r>
          </a:p>
          <a:p>
            <a:pPr lvl="1"/>
            <a:r>
              <a:rPr lang="en-US" sz="1600" dirty="0"/>
              <a:t>Context-aware recommendation</a:t>
            </a:r>
          </a:p>
          <a:p>
            <a:pPr lvl="1"/>
            <a:r>
              <a:rPr lang="en-US" sz="1600" dirty="0"/>
              <a:t>Learning-to-rank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701472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066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2000" cap="none" dirty="0"/>
              <a:t>SEARCH ENGINES VS. RECOMMENDER SYSTEMS – </a:t>
            </a:r>
            <a:br>
              <a:rPr lang="en-US" sz="2000" cap="none" dirty="0"/>
            </a:br>
            <a:endParaRPr lang="en-US" sz="2000" cap="none" dirty="0"/>
          </a:p>
        </p:txBody>
      </p:sp>
      <p:sp>
        <p:nvSpPr>
          <p:cNvPr id="5939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 rtl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000" b="1" dirty="0"/>
              <a:t>Search Engines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accent1"/>
                </a:solidFill>
              </a:rPr>
              <a:t>Goal </a:t>
            </a:r>
            <a:r>
              <a:rPr lang="en-US" sz="2000" dirty="0"/>
              <a:t>– answer users ad hoc queries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accent1"/>
                </a:solidFill>
              </a:rPr>
              <a:t>Input </a:t>
            </a:r>
            <a:r>
              <a:rPr lang="en-US" sz="2000" dirty="0"/>
              <a:t>– user  ad-hoc need defined as </a:t>
            </a:r>
            <a:r>
              <a:rPr lang="en-US" sz="2000" dirty="0">
                <a:solidFill>
                  <a:srgbClr val="777C84"/>
                </a:solidFill>
              </a:rPr>
              <a:t>a query</a:t>
            </a:r>
            <a:r>
              <a:rPr lang="en-US" sz="2000" dirty="0"/>
              <a:t>	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accent1"/>
                </a:solidFill>
              </a:rPr>
              <a:t>Output</a:t>
            </a:r>
            <a:r>
              <a:rPr lang="en-US" sz="2000" dirty="0"/>
              <a:t>- ranked items relevant to user need  (based on her preferences???)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accent1"/>
                </a:solidFill>
              </a:rPr>
              <a:t>Methods </a:t>
            </a:r>
            <a:r>
              <a:rPr lang="en-US" sz="2000" dirty="0"/>
              <a:t>- Mainly IR based methods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9396" name="Content Placeholder 3"/>
          <p:cNvSpPr>
            <a:spLocks noGrp="1"/>
          </p:cNvSpPr>
          <p:nvPr>
            <p:ph sz="half" idx="2"/>
          </p:nvPr>
        </p:nvSpPr>
        <p:spPr>
          <a:xfrm>
            <a:off x="4270375" y="1600200"/>
            <a:ext cx="4087813" cy="4572000"/>
          </a:xfrm>
        </p:spPr>
        <p:txBody>
          <a:bodyPr/>
          <a:lstStyle/>
          <a:p>
            <a:pPr algn="ctr" rtl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000" b="1" dirty="0"/>
              <a:t>Recommender Systems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accent1"/>
                </a:solidFill>
              </a:rPr>
              <a:t>Goal</a:t>
            </a:r>
            <a:r>
              <a:rPr lang="en-US" sz="2000" dirty="0"/>
              <a:t> – recommend  services or items to user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accent1"/>
                </a:solidFill>
              </a:rPr>
              <a:t>Input </a:t>
            </a:r>
            <a:r>
              <a:rPr lang="en-US" sz="2000" dirty="0"/>
              <a:t>- user preferences defined as </a:t>
            </a:r>
            <a:r>
              <a:rPr lang="en-US" sz="2000" dirty="0">
                <a:solidFill>
                  <a:srgbClr val="777C84"/>
                </a:solidFill>
              </a:rPr>
              <a:t>a </a:t>
            </a:r>
            <a:r>
              <a:rPr lang="en-US" sz="2000" dirty="0" smtClean="0">
                <a:solidFill>
                  <a:srgbClr val="777C84"/>
                </a:solidFill>
              </a:rPr>
              <a:t>profile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accent1"/>
                </a:solidFill>
              </a:rPr>
              <a:t>Output </a:t>
            </a:r>
            <a:r>
              <a:rPr lang="en-US" sz="2000" dirty="0"/>
              <a:t>-  ranked items based on  her </a:t>
            </a:r>
            <a:r>
              <a:rPr lang="en-US" sz="2000" dirty="0" smtClean="0"/>
              <a:t>preferences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accent1"/>
                </a:solidFill>
              </a:rPr>
              <a:t>Methods </a:t>
            </a:r>
            <a:r>
              <a:rPr lang="en-US" sz="2000" dirty="0"/>
              <a:t>– variety of methods, IR, ML, UM</a:t>
            </a:r>
            <a:endParaRPr lang="en-US" sz="2000" dirty="0">
              <a:solidFill>
                <a:schemeClr val="accent1"/>
              </a:solidFill>
            </a:endParaRPr>
          </a:p>
          <a:p>
            <a:pPr algn="l" rtl="0" eaLnBrk="1" hangingPunct="1">
              <a:lnSpc>
                <a:spcPct val="90000"/>
              </a:lnSpc>
              <a:buFont typeface="Wingdings" charset="2"/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algn="l" rtl="0" eaLnBrk="1" hangingPunct="1">
              <a:lnSpc>
                <a:spcPct val="90000"/>
              </a:lnSpc>
            </a:pP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6096000"/>
            <a:ext cx="4347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two are starting to combine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 Recommender Systems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3367"/>
            <a:ext cx="8229600" cy="4689929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Summary of results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EasyRec</a:t>
            </a:r>
            <a:endParaRPr lang="en-US" dirty="0" smtClean="0"/>
          </a:p>
          <a:p>
            <a:r>
              <a:rPr lang="en-US" dirty="0" err="1" smtClean="0"/>
              <a:t>RecLab</a:t>
            </a:r>
            <a:endParaRPr lang="en-US" dirty="0" smtClean="0"/>
          </a:p>
          <a:p>
            <a:r>
              <a:rPr lang="en-US" dirty="0" err="1" smtClean="0"/>
              <a:t>MyMediaLite</a:t>
            </a:r>
            <a:endParaRPr lang="en-US" dirty="0" smtClean="0"/>
          </a:p>
          <a:p>
            <a:r>
              <a:rPr lang="en-US" dirty="0" err="1" smtClean="0"/>
              <a:t>LensKit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 Recommender Systems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3367"/>
            <a:ext cx="8229600" cy="468992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we learned</a:t>
            </a:r>
          </a:p>
          <a:p>
            <a:endParaRPr lang="en-US" dirty="0" smtClean="0"/>
          </a:p>
          <a:p>
            <a:r>
              <a:rPr lang="en-US" dirty="0" smtClean="0"/>
              <a:t>Recommendation systems use similar methods that we covered for information retrieval systems</a:t>
            </a:r>
          </a:p>
          <a:p>
            <a:pPr lvl="1"/>
            <a:r>
              <a:rPr lang="en-US" dirty="0" smtClean="0"/>
              <a:t>Vector representations</a:t>
            </a:r>
          </a:p>
          <a:p>
            <a:pPr lvl="1"/>
            <a:r>
              <a:rPr lang="en-US" dirty="0" smtClean="0"/>
              <a:t>Ranking by similarity measures such as cosine</a:t>
            </a:r>
          </a:p>
          <a:p>
            <a:pPr lvl="1"/>
            <a:r>
              <a:rPr lang="en-US" dirty="0" smtClean="0"/>
              <a:t>Text based </a:t>
            </a:r>
            <a:r>
              <a:rPr lang="en-US" smtClean="0"/>
              <a:t>methods such as TFIDF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270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Thank you for your attention!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341438"/>
            <a:ext cx="3035300" cy="1658934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alibri" pitchFamily="34" charset="0"/>
              </a:rPr>
              <a:t>Questions?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alibri" pitchFamily="34" charset="0"/>
              </a:rPr>
              <a:t>	</a:t>
            </a:r>
            <a:r>
              <a:rPr lang="en-US" b="1" dirty="0" smtClean="0">
                <a:latin typeface="Calibri" pitchFamily="34" charset="0"/>
              </a:rPr>
              <a:t>Questions?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latin typeface="Calibri" pitchFamily="34" charset="0"/>
              </a:rPr>
              <a:t>		</a:t>
            </a:r>
            <a:r>
              <a:rPr lang="en-US" sz="1600" b="1" dirty="0" smtClean="0">
                <a:latin typeface="Calibri" pitchFamily="34" charset="0"/>
              </a:rPr>
              <a:t>Questions?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404764" y="4549606"/>
            <a:ext cx="3948123" cy="130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600" b="0" dirty="0" smtClean="0">
                <a:solidFill>
                  <a:srgbClr val="003366"/>
                </a:solidFill>
                <a:latin typeface="Calibri" pitchFamily="34" charset="0"/>
              </a:rPr>
              <a:t>Markus </a:t>
            </a:r>
            <a:r>
              <a:rPr lang="en-US" sz="1600" b="0" dirty="0" err="1" smtClean="0">
                <a:solidFill>
                  <a:srgbClr val="003366"/>
                </a:solidFill>
                <a:latin typeface="Calibri" pitchFamily="34" charset="0"/>
              </a:rPr>
              <a:t>Zanker</a:t>
            </a:r>
            <a:r>
              <a:rPr lang="en-US" sz="1600" b="0" dirty="0" smtClean="0">
                <a:solidFill>
                  <a:srgbClr val="003366"/>
                </a:solidFill>
                <a:latin typeface="Calibri" pitchFamily="34" charset="0"/>
              </a:rPr>
              <a:t> and Gerhard Friedrich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0" dirty="0" smtClean="0">
                <a:solidFill>
                  <a:srgbClr val="003366"/>
                </a:solidFill>
                <a:latin typeface="Calibri" pitchFamily="34" charset="0"/>
              </a:rPr>
              <a:t>Intelligent Systems and Business Informatics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0" dirty="0" smtClean="0">
                <a:solidFill>
                  <a:srgbClr val="003366"/>
                </a:solidFill>
                <a:latin typeface="Calibri" pitchFamily="34" charset="0"/>
              </a:rPr>
              <a:t>Institute of Applied Informatics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0" dirty="0" smtClean="0">
                <a:solidFill>
                  <a:srgbClr val="003366"/>
                </a:solidFill>
                <a:latin typeface="Calibri" pitchFamily="34" charset="0"/>
              </a:rPr>
              <a:t>University Klagenfurt, Austria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0" dirty="0" smtClean="0">
                <a:solidFill>
                  <a:srgbClr val="003366"/>
                </a:solidFill>
                <a:latin typeface="Calibri" pitchFamily="34" charset="0"/>
              </a:rPr>
              <a:t>M: </a:t>
            </a:r>
            <a:r>
              <a:rPr lang="en-US" sz="1200" b="0" dirty="0" smtClean="0">
                <a:solidFill>
                  <a:srgbClr val="003366"/>
                </a:solidFill>
                <a:latin typeface="Calibri" pitchFamily="34" charset="0"/>
                <a:hlinkClick r:id="rId3"/>
              </a:rPr>
              <a:t>firstname.lastname@uni-klu.ac.at</a:t>
            </a:r>
            <a:endParaRPr lang="en-US" sz="1200" b="0" dirty="0" smtClean="0">
              <a:solidFill>
                <a:srgbClr val="003366"/>
              </a:solidFill>
              <a:latin typeface="Calibri" pitchFamily="34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1200" b="0" dirty="0" smtClean="0">
                <a:solidFill>
                  <a:srgbClr val="003366"/>
                </a:solidFill>
                <a:latin typeface="Calibri" pitchFamily="34" charset="0"/>
              </a:rPr>
              <a:t>P: +43 463 2700 3705</a:t>
            </a:r>
            <a:endParaRPr lang="en-US" sz="1200" b="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1119" y="3106822"/>
            <a:ext cx="271464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600" b="0" dirty="0" smtClean="0">
                <a:solidFill>
                  <a:srgbClr val="003366"/>
                </a:solidFill>
                <a:latin typeface="Calibri" pitchFamily="34" charset="0"/>
              </a:rPr>
              <a:t>Dietmar </a:t>
            </a:r>
            <a:r>
              <a:rPr lang="en-US" sz="1600" b="0" dirty="0" err="1" smtClean="0">
                <a:solidFill>
                  <a:srgbClr val="003366"/>
                </a:solidFill>
                <a:latin typeface="Calibri" pitchFamily="34" charset="0"/>
              </a:rPr>
              <a:t>Jannach</a:t>
            </a:r>
            <a:endParaRPr lang="en-US" sz="1600" b="0" dirty="0" smtClean="0">
              <a:solidFill>
                <a:srgbClr val="003366"/>
              </a:solidFill>
              <a:latin typeface="Calibri" pitchFamily="34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1200" b="0" dirty="0" smtClean="0">
                <a:solidFill>
                  <a:srgbClr val="003366"/>
                </a:solidFill>
                <a:latin typeface="Calibri" pitchFamily="34" charset="0"/>
              </a:rPr>
              <a:t>e-Services Research Group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0" dirty="0" smtClean="0">
                <a:solidFill>
                  <a:srgbClr val="003366"/>
                </a:solidFill>
                <a:latin typeface="Calibri" pitchFamily="34" charset="0"/>
              </a:rPr>
              <a:t>Department of Computer Science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0" dirty="0" smtClean="0">
                <a:solidFill>
                  <a:srgbClr val="003366"/>
                </a:solidFill>
                <a:latin typeface="Calibri" pitchFamily="34" charset="0"/>
              </a:rPr>
              <a:t>TU Dortmund, Germany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0" dirty="0" smtClean="0">
                <a:solidFill>
                  <a:srgbClr val="003366"/>
                </a:solidFill>
                <a:latin typeface="Calibri" pitchFamily="34" charset="0"/>
              </a:rPr>
              <a:t>M: </a:t>
            </a:r>
            <a:r>
              <a:rPr lang="en-US" sz="1200" b="0" dirty="0" smtClean="0">
                <a:solidFill>
                  <a:srgbClr val="003366"/>
                </a:solidFill>
                <a:latin typeface="Calibri" pitchFamily="34" charset="0"/>
                <a:hlinkClick r:id="rId4"/>
              </a:rPr>
              <a:t>dietmar.jannach@tu-dortmund.de</a:t>
            </a:r>
            <a:endParaRPr lang="en-US" sz="1200" b="0" dirty="0" smtClean="0">
              <a:solidFill>
                <a:srgbClr val="003366"/>
              </a:solidFill>
              <a:latin typeface="Calibri" pitchFamily="34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1200" b="0" dirty="0" smtClean="0">
                <a:solidFill>
                  <a:srgbClr val="003366"/>
                </a:solidFill>
                <a:latin typeface="Calibri" pitchFamily="34" charset="0"/>
              </a:rPr>
              <a:t>P: +49 231 755 7272</a:t>
            </a:r>
            <a:endParaRPr lang="en-US" sz="1200" b="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429124" y="2935144"/>
            <a:ext cx="492922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r>
              <a:rPr lang="en-US" sz="1600" dirty="0" smtClean="0"/>
              <a:t>http://www.recommenderbook.net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400" dirty="0" smtClean="0"/>
              <a:t>Recommender Systems – An Introduction</a:t>
            </a:r>
            <a:r>
              <a:rPr lang="en-US" sz="1400" b="0" dirty="0" smtClean="0"/>
              <a:t> </a:t>
            </a:r>
            <a:r>
              <a:rPr lang="en-US" sz="1200" b="0" dirty="0" smtClean="0"/>
              <a:t>by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Dietmar Jannach, Markus Zanker, Alexander Felfernig and Gerhard Friedrich</a:t>
            </a:r>
          </a:p>
          <a:p>
            <a:r>
              <a:rPr lang="en-US" sz="1200" b="0" dirty="0" smtClean="0"/>
              <a:t>Cambridge University Press</a:t>
            </a:r>
            <a:r>
              <a:rPr lang="en-US" sz="1200" b="0" smtClean="0"/>
              <a:t>, 2010</a:t>
            </a:r>
            <a:endParaRPr lang="en-US" sz="1200" b="0" dirty="0" smtClean="0"/>
          </a:p>
          <a:p>
            <a:endParaRPr lang="en-US" sz="1200" b="0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4429124" y="1071546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smtClean="0"/>
          </a:p>
          <a:p>
            <a:r>
              <a:rPr lang="en-US" sz="1600" smtClean="0"/>
              <a:t>http://recsys.acm.org</a:t>
            </a:r>
          </a:p>
          <a:p>
            <a:endParaRPr lang="en-US" sz="1600" dirty="0" smtClean="0"/>
          </a:p>
        </p:txBody>
      </p:sp>
      <p:pic>
        <p:nvPicPr>
          <p:cNvPr id="2" name="Picture 2" descr="D:\projects\000-papers\general\acmsac10\slides\Bigstock_3403911.jpg"/>
          <p:cNvPicPr>
            <a:picLocks noChangeAspect="1" noChangeArrowheads="1"/>
          </p:cNvPicPr>
          <p:nvPr/>
        </p:nvPicPr>
        <p:blipFill>
          <a:blip r:embed="rId5"/>
          <a:srcRect l="3150" t="9225" r="3150" b="46126"/>
          <a:stretch>
            <a:fillRect/>
          </a:stretch>
        </p:blipFill>
        <p:spPr bwMode="auto">
          <a:xfrm>
            <a:off x="4500562" y="3533507"/>
            <a:ext cx="3500462" cy="125281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628800"/>
            <a:ext cx="3357581" cy="149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676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Inhaltsplatzhalt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40560"/>
          </a:xfrm>
        </p:spPr>
        <p:txBody>
          <a:bodyPr/>
          <a:lstStyle/>
          <a:p>
            <a:pPr>
              <a:spcBef>
                <a:spcPts val="300"/>
              </a:spcBef>
              <a:buNone/>
            </a:pPr>
            <a:r>
              <a:rPr lang="en-US" sz="1100" dirty="0" smtClean="0"/>
              <a:t>[</a:t>
            </a:r>
            <a:r>
              <a:rPr lang="en-US" sz="1100" dirty="0" err="1" smtClean="0"/>
              <a:t>Adomavicius</a:t>
            </a:r>
            <a:r>
              <a:rPr lang="en-US" sz="1100" dirty="0" smtClean="0"/>
              <a:t> &amp; </a:t>
            </a:r>
            <a:r>
              <a:rPr lang="en-US" sz="1100" dirty="0" err="1" smtClean="0"/>
              <a:t>Tuzhilin</a:t>
            </a:r>
            <a:r>
              <a:rPr lang="en-US" sz="1100" dirty="0" smtClean="0"/>
              <a:t>, IEEE TKDE, 2005] </a:t>
            </a:r>
            <a:r>
              <a:rPr lang="en-US" sz="1100" dirty="0" err="1" smtClean="0"/>
              <a:t>Adomavicius</a:t>
            </a:r>
            <a:r>
              <a:rPr lang="en-US" sz="1100" dirty="0" smtClean="0"/>
              <a:t> G., </a:t>
            </a:r>
            <a:r>
              <a:rPr lang="en-US" sz="1100" dirty="0" err="1" smtClean="0"/>
              <a:t>Tuzhilin</a:t>
            </a:r>
            <a:r>
              <a:rPr lang="en-US" sz="1100" dirty="0" smtClean="0"/>
              <a:t>, A. Toward the next generation of recommender systems: a survey of the state-of-the-art and possible extensions, IEEE TKDE, 17(6), 2005, pp.734-749.</a:t>
            </a:r>
          </a:p>
          <a:p>
            <a:pPr>
              <a:spcBef>
                <a:spcPts val="300"/>
              </a:spcBef>
              <a:buNone/>
            </a:pPr>
            <a:r>
              <a:rPr lang="en-US" sz="1100" dirty="0"/>
              <a:t>[ALP03] </a:t>
            </a:r>
            <a:r>
              <a:rPr lang="en-US" sz="1100" dirty="0" err="1"/>
              <a:t>Ariely</a:t>
            </a:r>
            <a:r>
              <a:rPr lang="en-US" sz="1100" dirty="0"/>
              <a:t>, D., </a:t>
            </a:r>
            <a:r>
              <a:rPr lang="en-US" sz="1100" dirty="0" err="1"/>
              <a:t>Loewenstein</a:t>
            </a:r>
            <a:r>
              <a:rPr lang="en-US" sz="1100" dirty="0"/>
              <a:t>, G., </a:t>
            </a:r>
            <a:r>
              <a:rPr lang="en-US" sz="1100" dirty="0" err="1"/>
              <a:t>Prelec</a:t>
            </a:r>
            <a:r>
              <a:rPr lang="en-US" sz="1100" dirty="0"/>
              <a:t>, D.  (2003) “Coherent </a:t>
            </a:r>
            <a:r>
              <a:rPr lang="en-US" sz="1100" dirty="0" err="1"/>
              <a:t>Arbitrainess</a:t>
            </a:r>
            <a:r>
              <a:rPr lang="en-US" sz="1100" dirty="0"/>
              <a:t>”:  Stable Demand Curves Without Stable Preferences. The Quarterly Journal of Economics, February 2003, 73-105</a:t>
            </a:r>
            <a:r>
              <a:rPr lang="en-US" sz="1100" dirty="0" smtClean="0"/>
              <a:t>.</a:t>
            </a:r>
          </a:p>
          <a:p>
            <a:pPr>
              <a:spcBef>
                <a:spcPts val="300"/>
              </a:spcBef>
              <a:buNone/>
            </a:pPr>
            <a:r>
              <a:rPr lang="en-US" sz="1100" dirty="0" smtClean="0"/>
              <a:t>[</a:t>
            </a:r>
            <a:r>
              <a:rPr lang="en-US" sz="1100" dirty="0"/>
              <a:t>BKW+10] </a:t>
            </a:r>
            <a:r>
              <a:rPr lang="en-US" sz="1100" dirty="0" err="1"/>
              <a:t>Bollen</a:t>
            </a:r>
            <a:r>
              <a:rPr lang="en-US" sz="1100" dirty="0"/>
              <a:t>, D., </a:t>
            </a:r>
            <a:r>
              <a:rPr lang="en-US" sz="1100" dirty="0" err="1"/>
              <a:t>Knijnenburg</a:t>
            </a:r>
            <a:r>
              <a:rPr lang="en-US" sz="1100" dirty="0"/>
              <a:t>, B., </a:t>
            </a:r>
            <a:r>
              <a:rPr lang="en-US" sz="1100" dirty="0" err="1"/>
              <a:t>Willemsen</a:t>
            </a:r>
            <a:r>
              <a:rPr lang="en-US" sz="1100" dirty="0"/>
              <a:t>, M., </a:t>
            </a:r>
            <a:r>
              <a:rPr lang="en-US" sz="1100" dirty="0" err="1"/>
              <a:t>Graus</a:t>
            </a:r>
            <a:r>
              <a:rPr lang="en-US" sz="1100" dirty="0"/>
              <a:t>, M.  (2010) Understanding Choice Overload in Recommender Systems. ACM Recommender Systems, 63-70.</a:t>
            </a:r>
          </a:p>
          <a:p>
            <a:pPr>
              <a:spcBef>
                <a:spcPts val="300"/>
              </a:spcBef>
              <a:buFont typeface="Wingdings" pitchFamily="2" charset="2"/>
              <a:buNone/>
            </a:pPr>
            <a:r>
              <a:rPr lang="en-US" sz="1100" dirty="0" smtClean="0"/>
              <a:t>[</a:t>
            </a:r>
            <a:r>
              <a:rPr lang="en-US" sz="1100" dirty="0" err="1" smtClean="0"/>
              <a:t>Brynjolfsson</a:t>
            </a:r>
            <a:r>
              <a:rPr lang="en-US" sz="1100" dirty="0" smtClean="0"/>
              <a:t> et al., Mgt. Science, 2003] </a:t>
            </a:r>
            <a:r>
              <a:rPr lang="en-US" sz="1100" dirty="0" err="1" smtClean="0"/>
              <a:t>Brynjolfsson</a:t>
            </a:r>
            <a:r>
              <a:rPr lang="en-US" sz="1100" dirty="0" smtClean="0"/>
              <a:t>, E., Hu, Y., Smith, M.: Consumer  Surplus in the Digital Economy: Estimating the Value of Increased Product Variety at Online Booksellers, </a:t>
            </a:r>
            <a:r>
              <a:rPr lang="en-US" sz="1100" i="1" dirty="0" smtClean="0"/>
              <a:t>Management Science</a:t>
            </a:r>
            <a:r>
              <a:rPr lang="en-US" sz="1100" dirty="0" smtClean="0"/>
              <a:t>, </a:t>
            </a:r>
            <a:r>
              <a:rPr lang="en-US" sz="1100" dirty="0" err="1" smtClean="0"/>
              <a:t>Vol</a:t>
            </a:r>
            <a:r>
              <a:rPr lang="en-US" sz="1100" dirty="0" smtClean="0"/>
              <a:t> 49(11), 2003, pp. 1580-1596.</a:t>
            </a:r>
          </a:p>
          <a:p>
            <a:pPr>
              <a:spcBef>
                <a:spcPts val="300"/>
              </a:spcBef>
              <a:buNone/>
            </a:pPr>
            <a:r>
              <a:rPr lang="en-US" sz="1100" dirty="0"/>
              <a:t>[BS97] </a:t>
            </a:r>
            <a:r>
              <a:rPr lang="en-US" sz="1100" dirty="0" err="1"/>
              <a:t>Balabanovic</a:t>
            </a:r>
            <a:r>
              <a:rPr lang="en-US" sz="1100" dirty="0"/>
              <a:t>, M., </a:t>
            </a:r>
            <a:r>
              <a:rPr lang="en-US" sz="1100" dirty="0" err="1"/>
              <a:t>Shoham</a:t>
            </a:r>
            <a:r>
              <a:rPr lang="en-US" sz="1100" dirty="0"/>
              <a:t>, Y. (1997) Fab: content-based, collaborative recommendation,  Communications of the ACM, Vol. 40(3), pp. 66-72.</a:t>
            </a:r>
          </a:p>
          <a:p>
            <a:pPr>
              <a:spcBef>
                <a:spcPts val="300"/>
              </a:spcBef>
              <a:buNone/>
            </a:pPr>
            <a:r>
              <a:rPr lang="en-US" sz="1100" dirty="0" smtClean="0"/>
              <a:t>[</a:t>
            </a:r>
            <a:r>
              <a:rPr lang="en-US" sz="1100" dirty="0"/>
              <a:t>FFG+07] Felfernig, A. , Friedrich, G., </a:t>
            </a:r>
            <a:r>
              <a:rPr lang="en-US" sz="1100" dirty="0" err="1"/>
              <a:t>Gula</a:t>
            </a:r>
            <a:r>
              <a:rPr lang="en-US" sz="1100" dirty="0"/>
              <a:t>, B. et al. (2007) Persuasive recommendation: serial position effects in knowledge-based recommender systems. 2nd international conference on Persuasive technology, Springer, 283–294.</a:t>
            </a:r>
          </a:p>
          <a:p>
            <a:pPr>
              <a:spcBef>
                <a:spcPts val="300"/>
              </a:spcBef>
              <a:buNone/>
            </a:pPr>
            <a:r>
              <a:rPr lang="en-US" sz="1100" dirty="0" smtClean="0"/>
              <a:t>[</a:t>
            </a:r>
            <a:r>
              <a:rPr lang="en-US" sz="1100" dirty="0"/>
              <a:t>Friedrich&amp; </a:t>
            </a:r>
            <a:r>
              <a:rPr lang="en-US" sz="1100" dirty="0" err="1"/>
              <a:t>Zanker</a:t>
            </a:r>
            <a:r>
              <a:rPr lang="en-US" sz="1100" dirty="0"/>
              <a:t>, </a:t>
            </a:r>
            <a:r>
              <a:rPr lang="en-US" sz="1100" dirty="0" err="1"/>
              <a:t>AIMag</a:t>
            </a:r>
            <a:r>
              <a:rPr lang="en-US" sz="1100" dirty="0"/>
              <a:t>, 2011] Friedrich, G., </a:t>
            </a:r>
            <a:r>
              <a:rPr lang="en-US" sz="1100" dirty="0" err="1"/>
              <a:t>Zanker</a:t>
            </a:r>
            <a:r>
              <a:rPr lang="en-US" sz="1100" dirty="0"/>
              <a:t>, M.: A Taxonomy for Generating Explanations in Recommender Systems. </a:t>
            </a:r>
            <a:r>
              <a:rPr lang="en-US" sz="1100" i="1" dirty="0"/>
              <a:t>AI Magazine</a:t>
            </a:r>
            <a:r>
              <a:rPr lang="en-US" sz="1100" dirty="0"/>
              <a:t>, Vol. 32(3), 2011</a:t>
            </a:r>
            <a:r>
              <a:rPr lang="en-US" sz="1100" dirty="0" smtClean="0"/>
              <a:t>.</a:t>
            </a:r>
          </a:p>
          <a:p>
            <a:pPr>
              <a:spcBef>
                <a:spcPts val="300"/>
              </a:spcBef>
              <a:buFont typeface="Wingdings" pitchFamily="2" charset="2"/>
              <a:buNone/>
            </a:pPr>
            <a:r>
              <a:rPr lang="en-US" sz="1100" dirty="0" smtClean="0"/>
              <a:t>[</a:t>
            </a:r>
            <a:r>
              <a:rPr lang="en-US" sz="1100" dirty="0" err="1" smtClean="0"/>
              <a:t>Jannach</a:t>
            </a:r>
            <a:r>
              <a:rPr lang="en-US" sz="1100" dirty="0" smtClean="0"/>
              <a:t> et al., CUP, 2010] </a:t>
            </a:r>
            <a:r>
              <a:rPr lang="en-US" sz="1100" dirty="0" err="1" smtClean="0"/>
              <a:t>Jannach</a:t>
            </a:r>
            <a:r>
              <a:rPr lang="en-US" sz="1100" dirty="0" smtClean="0"/>
              <a:t> D., </a:t>
            </a:r>
            <a:r>
              <a:rPr lang="en-US" sz="1100" dirty="0" err="1" smtClean="0"/>
              <a:t>Zanker</a:t>
            </a:r>
            <a:r>
              <a:rPr lang="en-US" sz="1100" dirty="0" smtClean="0"/>
              <a:t> M., Felfernig, A., Friedrich, G.: Recommender Systems an Introduction, Cambridge University Press, 2010.</a:t>
            </a:r>
          </a:p>
          <a:p>
            <a:pPr>
              <a:spcBef>
                <a:spcPts val="300"/>
              </a:spcBef>
              <a:buNone/>
            </a:pPr>
            <a:r>
              <a:rPr lang="en-US" sz="1100" dirty="0" smtClean="0"/>
              <a:t>[</a:t>
            </a:r>
            <a:r>
              <a:rPr lang="en-US" sz="1100" dirty="0" err="1" smtClean="0"/>
              <a:t>Jannach</a:t>
            </a:r>
            <a:r>
              <a:rPr lang="en-US" sz="1100" dirty="0" smtClean="0"/>
              <a:t> et al., JITT, 2009] </a:t>
            </a:r>
            <a:r>
              <a:rPr lang="en-US" sz="1100" dirty="0" err="1" smtClean="0"/>
              <a:t>Jannach</a:t>
            </a:r>
            <a:r>
              <a:rPr lang="en-US" sz="1100" dirty="0" smtClean="0"/>
              <a:t>, D., </a:t>
            </a:r>
            <a:r>
              <a:rPr lang="en-US" sz="1100" dirty="0" err="1" smtClean="0"/>
              <a:t>Zanker</a:t>
            </a:r>
            <a:r>
              <a:rPr lang="en-US" sz="1100" dirty="0" smtClean="0"/>
              <a:t>, M., Fuchs, M.: Constraint-based recommendation in tourism: A multi-perspective case study, </a:t>
            </a:r>
            <a:r>
              <a:rPr lang="en-US" sz="1100" i="1" dirty="0" smtClean="0"/>
              <a:t>Information Technology &amp; Tourism</a:t>
            </a:r>
            <a:r>
              <a:rPr lang="en-US" sz="1100" dirty="0" smtClean="0"/>
              <a:t>, </a:t>
            </a:r>
            <a:r>
              <a:rPr lang="en-US" sz="1100" dirty="0" err="1" smtClean="0"/>
              <a:t>Vol</a:t>
            </a:r>
            <a:r>
              <a:rPr lang="en-US" sz="1100" dirty="0" smtClean="0"/>
              <a:t> 11(2), pp. 139-156.</a:t>
            </a:r>
          </a:p>
          <a:p>
            <a:pPr>
              <a:spcBef>
                <a:spcPts val="300"/>
              </a:spcBef>
              <a:buNone/>
            </a:pPr>
            <a:r>
              <a:rPr lang="en-US" sz="1100" dirty="0"/>
              <a:t>[</a:t>
            </a:r>
            <a:r>
              <a:rPr lang="en-US" sz="1100" dirty="0" err="1"/>
              <a:t>Jannach</a:t>
            </a:r>
            <a:r>
              <a:rPr lang="en-US" sz="1100" dirty="0"/>
              <a:t>, </a:t>
            </a:r>
            <a:r>
              <a:rPr lang="en-US" sz="1100" dirty="0" err="1"/>
              <a:t>Hegelich</a:t>
            </a:r>
            <a:r>
              <a:rPr lang="en-US" sz="1100" dirty="0"/>
              <a:t> 09</a:t>
            </a:r>
            <a:r>
              <a:rPr lang="en-US" sz="1100" dirty="0" smtClean="0"/>
              <a:t>] </a:t>
            </a:r>
            <a:r>
              <a:rPr lang="en-GB" sz="1100" dirty="0" err="1"/>
              <a:t>Jannach</a:t>
            </a:r>
            <a:r>
              <a:rPr lang="en-GB" sz="1100" dirty="0"/>
              <a:t>, D., </a:t>
            </a:r>
            <a:r>
              <a:rPr lang="en-GB" sz="1100" dirty="0" err="1"/>
              <a:t>Hegelich</a:t>
            </a:r>
            <a:r>
              <a:rPr lang="en-GB" sz="1100" dirty="0"/>
              <a:t> K.: A case study on the effectiveness of recommendations in the Mobile Internet, ACM Conference on Recommender Systems, New York, 2009, pp. </a:t>
            </a:r>
            <a:r>
              <a:rPr lang="en-GB" sz="1100" dirty="0" smtClean="0"/>
              <a:t>205-208</a:t>
            </a:r>
            <a:endParaRPr lang="en-US" sz="1100" dirty="0" smtClean="0"/>
          </a:p>
          <a:p>
            <a:pPr>
              <a:spcBef>
                <a:spcPts val="300"/>
              </a:spcBef>
              <a:buNone/>
            </a:pPr>
            <a:r>
              <a:rPr lang="en-US" sz="1100" dirty="0" smtClean="0"/>
              <a:t>[Ricci et al., JITT, 2009] </a:t>
            </a:r>
            <a:r>
              <a:rPr lang="en-US" sz="1100" dirty="0" err="1" smtClean="0"/>
              <a:t>Mahmood</a:t>
            </a:r>
            <a:r>
              <a:rPr lang="en-US" sz="1100" dirty="0" smtClean="0"/>
              <a:t>, T., Ricci, F., </a:t>
            </a:r>
            <a:r>
              <a:rPr lang="en-US" sz="1100" dirty="0" err="1" smtClean="0"/>
              <a:t>Venturini</a:t>
            </a:r>
            <a:r>
              <a:rPr lang="en-US" sz="1100" dirty="0" smtClean="0"/>
              <a:t>, A.: Improving Recommendation Effectiveness by Adapting the Dialogue Strategy in Online Travel Planning. </a:t>
            </a:r>
            <a:r>
              <a:rPr lang="en-US" sz="1100" i="1" dirty="0" smtClean="0"/>
              <a:t>Information Technology &amp; Tourism</a:t>
            </a:r>
            <a:r>
              <a:rPr lang="en-US" sz="1100" dirty="0" smtClean="0"/>
              <a:t>, </a:t>
            </a:r>
            <a:r>
              <a:rPr lang="en-US" sz="1100" dirty="0" err="1" smtClean="0"/>
              <a:t>Vol</a:t>
            </a:r>
            <a:r>
              <a:rPr lang="en-US" sz="1100" dirty="0" smtClean="0"/>
              <a:t> 11(4), 2009, pp. 285-302.</a:t>
            </a:r>
          </a:p>
          <a:p>
            <a:pPr>
              <a:spcBef>
                <a:spcPts val="300"/>
              </a:spcBef>
              <a:buNone/>
            </a:pPr>
            <a:r>
              <a:rPr lang="en-US" sz="1100" dirty="0" smtClean="0"/>
              <a:t>[Teppan&amp; Felfernig, CEC, 2009] Teppan, E., Felfernig, A.: Asymmetric Dominance- and Compromise Effects in the Financial Services Domain. </a:t>
            </a:r>
            <a:r>
              <a:rPr lang="en-US" sz="1100" i="1" dirty="0" smtClean="0"/>
              <a:t>IEEE International Conference on E-Commerce and Enterprise Computing</a:t>
            </a:r>
            <a:r>
              <a:rPr lang="en-US" sz="1100" dirty="0" smtClean="0"/>
              <a:t>, 2009, pp. 57-64</a:t>
            </a:r>
          </a:p>
          <a:p>
            <a:pPr>
              <a:spcBef>
                <a:spcPts val="300"/>
              </a:spcBef>
              <a:buNone/>
            </a:pPr>
            <a:r>
              <a:rPr lang="en-US" sz="1100" dirty="0"/>
              <a:t>[TF09] Teppan, E., Felfernig, A.  (2009)  Impacts  of  decoy  elements  on  result  set  evaluations  in knowledge-based recommendation. Int. J. Adv. </a:t>
            </a:r>
            <a:r>
              <a:rPr lang="en-US" sz="1100" dirty="0" err="1"/>
              <a:t>Intell</a:t>
            </a:r>
            <a:r>
              <a:rPr lang="en-US" sz="1100" dirty="0"/>
              <a:t>. Paradigms 1, 358–373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518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>
              <a:spcBef>
                <a:spcPts val="300"/>
              </a:spcBef>
              <a:buNone/>
            </a:pPr>
            <a:r>
              <a:rPr lang="en-US" sz="1100" dirty="0" smtClean="0"/>
              <a:t>[Xiao </a:t>
            </a:r>
            <a:r>
              <a:rPr lang="en-US" sz="1100" dirty="0"/>
              <a:t>&amp; </a:t>
            </a:r>
            <a:r>
              <a:rPr lang="en-US" sz="1100" dirty="0" err="1"/>
              <a:t>Benbasat</a:t>
            </a:r>
            <a:r>
              <a:rPr lang="en-US" sz="1100" dirty="0"/>
              <a:t>,  MISQ, 2007] Xiao, B., </a:t>
            </a:r>
            <a:r>
              <a:rPr lang="en-US" sz="1100" dirty="0" err="1"/>
              <a:t>Benbasat</a:t>
            </a:r>
            <a:r>
              <a:rPr lang="en-US" sz="1100" dirty="0"/>
              <a:t>, I.: E-Commerce Product Recommendation Agents: Use, Characteristics, and Impact, </a:t>
            </a:r>
            <a:r>
              <a:rPr lang="en-US" sz="1100" i="1" dirty="0"/>
              <a:t>MIS Quarterly</a:t>
            </a:r>
            <a:r>
              <a:rPr lang="en-US" sz="1100" dirty="0"/>
              <a:t>,</a:t>
            </a:r>
            <a:r>
              <a:rPr lang="en-US" sz="1100" i="1" dirty="0"/>
              <a:t> </a:t>
            </a:r>
            <a:r>
              <a:rPr lang="en-US" sz="1100" dirty="0" err="1"/>
              <a:t>Vol</a:t>
            </a:r>
            <a:r>
              <a:rPr lang="en-US" sz="1100" dirty="0"/>
              <a:t> 31(1), pp. 137-209.</a:t>
            </a:r>
          </a:p>
          <a:p>
            <a:pPr lvl="0">
              <a:spcBef>
                <a:spcPts val="300"/>
              </a:spcBef>
              <a:buNone/>
            </a:pPr>
            <a:r>
              <a:rPr lang="en-US" sz="1100" dirty="0" smtClean="0"/>
              <a:t>[</a:t>
            </a:r>
            <a:r>
              <a:rPr lang="en-US" sz="1100" dirty="0" err="1"/>
              <a:t>Zanker</a:t>
            </a:r>
            <a:r>
              <a:rPr lang="en-US" sz="1100" dirty="0"/>
              <a:t> et al., EC-Web, 2006] </a:t>
            </a:r>
            <a:r>
              <a:rPr lang="en-US" sz="1100" dirty="0" err="1"/>
              <a:t>Zanker</a:t>
            </a:r>
            <a:r>
              <a:rPr lang="en-US" sz="1100" dirty="0"/>
              <a:t>, M., </a:t>
            </a:r>
            <a:r>
              <a:rPr lang="en-US" sz="1100" dirty="0" err="1"/>
              <a:t>Bricman</a:t>
            </a:r>
            <a:r>
              <a:rPr lang="en-US" sz="1100" dirty="0"/>
              <a:t>, M., </a:t>
            </a:r>
            <a:r>
              <a:rPr lang="en-US" sz="1100" dirty="0" err="1"/>
              <a:t>Gordea</a:t>
            </a:r>
            <a:r>
              <a:rPr lang="en-US" sz="1100" dirty="0"/>
              <a:t>, S., </a:t>
            </a:r>
            <a:r>
              <a:rPr lang="en-US" sz="1100" dirty="0" err="1"/>
              <a:t>Jannach</a:t>
            </a:r>
            <a:r>
              <a:rPr lang="en-US" sz="1100" dirty="0"/>
              <a:t>, D., </a:t>
            </a:r>
            <a:r>
              <a:rPr lang="en-US" sz="1100" dirty="0" err="1"/>
              <a:t>Jessenitschnig</a:t>
            </a:r>
            <a:r>
              <a:rPr lang="en-US" sz="1100" dirty="0"/>
              <a:t>, M.: Persuasive online-selling in quality &amp; taste domains, </a:t>
            </a:r>
            <a:r>
              <a:rPr lang="en-US" sz="1100" i="1" dirty="0"/>
              <a:t>7th International Conference on Electronic Commerce and Web Technologies</a:t>
            </a:r>
            <a:r>
              <a:rPr lang="en-US" sz="1100" dirty="0"/>
              <a:t>, 2006, pp. 51-60.</a:t>
            </a:r>
          </a:p>
          <a:p>
            <a:pPr lvl="0">
              <a:spcBef>
                <a:spcPts val="300"/>
              </a:spcBef>
              <a:buNone/>
            </a:pPr>
            <a:r>
              <a:rPr lang="en-US" sz="1100" dirty="0"/>
              <a:t>[</a:t>
            </a:r>
            <a:r>
              <a:rPr lang="en-US" sz="1100" dirty="0" err="1"/>
              <a:t>Zanker</a:t>
            </a:r>
            <a:r>
              <a:rPr lang="en-US" sz="1100" dirty="0"/>
              <a:t>, </a:t>
            </a:r>
            <a:r>
              <a:rPr lang="en-US" sz="1100" dirty="0" err="1"/>
              <a:t>RecSys</a:t>
            </a:r>
            <a:r>
              <a:rPr lang="en-US" sz="1100" dirty="0"/>
              <a:t>, 2008] </a:t>
            </a:r>
            <a:r>
              <a:rPr lang="en-US" sz="1100" dirty="0" err="1"/>
              <a:t>Zanker</a:t>
            </a:r>
            <a:r>
              <a:rPr lang="en-US" sz="1100" dirty="0"/>
              <a:t> M., A Collaborative Constraint-Based Meta-Level Recommender. </a:t>
            </a:r>
            <a:r>
              <a:rPr lang="en-US" sz="1100" i="1" dirty="0"/>
              <a:t>ACM Conference on Recommender Systems,</a:t>
            </a:r>
            <a:r>
              <a:rPr lang="en-US" sz="1100" dirty="0"/>
              <a:t> 2008, pp. 139-146.</a:t>
            </a:r>
          </a:p>
          <a:p>
            <a:pPr lvl="0">
              <a:spcBef>
                <a:spcPts val="300"/>
              </a:spcBef>
              <a:buNone/>
            </a:pPr>
            <a:r>
              <a:rPr lang="en-US" sz="1100" dirty="0"/>
              <a:t>[</a:t>
            </a:r>
            <a:r>
              <a:rPr lang="en-US" sz="1100" dirty="0" err="1"/>
              <a:t>Zanker</a:t>
            </a:r>
            <a:r>
              <a:rPr lang="en-US" sz="1100" dirty="0"/>
              <a:t> et al., UMUAI, 2009] </a:t>
            </a:r>
            <a:r>
              <a:rPr lang="en-US" sz="1100" dirty="0" err="1"/>
              <a:t>Zanker</a:t>
            </a:r>
            <a:r>
              <a:rPr lang="en-US" sz="1100" dirty="0"/>
              <a:t>, M., </a:t>
            </a:r>
            <a:r>
              <a:rPr lang="en-US" sz="1100" dirty="0" err="1"/>
              <a:t>Jessenitschnig</a:t>
            </a:r>
            <a:r>
              <a:rPr lang="en-US" sz="1100" dirty="0"/>
              <a:t>, M., Case-studies on exploiting explicit customer requirements in recommender systems, </a:t>
            </a:r>
            <a:r>
              <a:rPr lang="en-US" sz="1100" i="1" dirty="0"/>
              <a:t>User Modeling and User-Adapted Interaction</a:t>
            </a:r>
            <a:r>
              <a:rPr lang="en-US" sz="1100" dirty="0"/>
              <a:t>, Springer, 2009, pp.133-166.</a:t>
            </a:r>
          </a:p>
          <a:p>
            <a:pPr lvl="0">
              <a:spcBef>
                <a:spcPts val="300"/>
              </a:spcBef>
              <a:buNone/>
            </a:pPr>
            <a:r>
              <a:rPr lang="en-US" sz="1100" dirty="0"/>
              <a:t>[</a:t>
            </a:r>
            <a:r>
              <a:rPr lang="en-US" sz="1100" dirty="0" err="1"/>
              <a:t>Zanker</a:t>
            </a:r>
            <a:r>
              <a:rPr lang="en-US" sz="1100" dirty="0"/>
              <a:t> et al., JITT, 2009] </a:t>
            </a:r>
            <a:r>
              <a:rPr lang="en-US" sz="1100" dirty="0" err="1"/>
              <a:t>Zanker</a:t>
            </a:r>
            <a:r>
              <a:rPr lang="en-US" sz="1100" dirty="0"/>
              <a:t> M., </a:t>
            </a:r>
            <a:r>
              <a:rPr lang="en-US" sz="1100" dirty="0" err="1"/>
              <a:t>Jessenitschnig</a:t>
            </a:r>
            <a:r>
              <a:rPr lang="en-US" sz="1100" dirty="0"/>
              <a:t> M., Fuchs, M.: Automated Semantic Annotations of Tourism Resources Based on Geospatial Data, </a:t>
            </a:r>
            <a:r>
              <a:rPr lang="en-US" sz="1100" i="1" dirty="0"/>
              <a:t>Information Technology &amp; Tourism</a:t>
            </a:r>
            <a:r>
              <a:rPr lang="en-US" sz="1100" dirty="0"/>
              <a:t>, </a:t>
            </a:r>
            <a:r>
              <a:rPr lang="en-US" sz="1100" dirty="0" err="1"/>
              <a:t>Vol</a:t>
            </a:r>
            <a:r>
              <a:rPr lang="en-US" sz="1100" dirty="0"/>
              <a:t> 11(4), 2009, pp. 341-354.</a:t>
            </a:r>
          </a:p>
          <a:p>
            <a:pPr lvl="0">
              <a:spcBef>
                <a:spcPts val="300"/>
              </a:spcBef>
              <a:buNone/>
            </a:pPr>
            <a:r>
              <a:rPr lang="en-US" sz="1100" dirty="0"/>
              <a:t>[</a:t>
            </a:r>
            <a:r>
              <a:rPr lang="en-US" sz="1100" dirty="0" err="1"/>
              <a:t>Zanker</a:t>
            </a:r>
            <a:r>
              <a:rPr lang="en-US" sz="1100" dirty="0"/>
              <a:t> et al., Constraints, 2010] </a:t>
            </a:r>
            <a:r>
              <a:rPr lang="en-US" sz="1100" dirty="0" err="1"/>
              <a:t>Zanker</a:t>
            </a:r>
            <a:r>
              <a:rPr lang="en-US" sz="1100" dirty="0"/>
              <a:t> M., </a:t>
            </a:r>
            <a:r>
              <a:rPr lang="en-US" sz="1100" dirty="0" err="1"/>
              <a:t>Jessenitschnig</a:t>
            </a:r>
            <a:r>
              <a:rPr lang="en-US" sz="1100" dirty="0"/>
              <a:t> M., Schmid W.: Preference reasoning with soft constraints in constraint-based recommender systems. </a:t>
            </a:r>
            <a:r>
              <a:rPr lang="en-US" sz="1100" i="1" dirty="0"/>
              <a:t>Constraints, </a:t>
            </a:r>
            <a:r>
              <a:rPr lang="en-US" sz="1100" dirty="0"/>
              <a:t>Springer, </a:t>
            </a:r>
            <a:r>
              <a:rPr lang="en-US" sz="1100" dirty="0" err="1"/>
              <a:t>Vol</a:t>
            </a:r>
            <a:r>
              <a:rPr lang="en-US" sz="1100" dirty="0"/>
              <a:t> 15(4), 2010, pp. 574-595.</a:t>
            </a:r>
          </a:p>
          <a:p>
            <a:pPr lvl="0">
              <a:spcBef>
                <a:spcPts val="300"/>
              </a:spcBef>
              <a:buNone/>
            </a:pPr>
            <a:endParaRPr lang="en-US" sz="1100" dirty="0"/>
          </a:p>
          <a:p>
            <a:endParaRPr lang="en-US" b="0" dirty="0" smtClean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7589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Paradigms of recommender systems</a:t>
            </a:r>
          </a:p>
        </p:txBody>
      </p:sp>
      <p:grpSp>
        <p:nvGrpSpPr>
          <p:cNvPr id="2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11273" name="Grafik 5" descr="Box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4" name="Grafik 6" descr="Outputarrow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5" name="Grafik 7" descr="Output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pieren 13"/>
          <p:cNvGrpSpPr>
            <a:grpSpLocks/>
          </p:cNvGrpSpPr>
          <p:nvPr/>
        </p:nvGrpSpPr>
        <p:grpSpPr bwMode="auto">
          <a:xfrm>
            <a:off x="698500" y="1643063"/>
            <a:ext cx="3659188" cy="1296987"/>
            <a:chOff x="699167" y="1643050"/>
            <a:chExt cx="3658519" cy="1297164"/>
          </a:xfrm>
        </p:grpSpPr>
        <p:pic>
          <p:nvPicPr>
            <p:cNvPr id="11271" name="Grafik 10" descr="UM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2" name="Grafik 11" descr="UMarrow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9" name="Rechteck 14"/>
          <p:cNvSpPr>
            <a:spLocks noChangeArrowheads="1"/>
          </p:cNvSpPr>
          <p:nvPr/>
        </p:nvSpPr>
        <p:spPr bwMode="auto">
          <a:xfrm>
            <a:off x="4286250" y="1500188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Personalized recommendations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Paradigms of recommender systems</a:t>
            </a:r>
          </a:p>
        </p:txBody>
      </p:sp>
      <p:grpSp>
        <p:nvGrpSpPr>
          <p:cNvPr id="2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12300" name="Grafik 5" descr="Box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1" name="Grafik 6" descr="Outputarrow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2" name="Grafik 7" descr="Output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2" name="Rechteck 8"/>
          <p:cNvSpPr>
            <a:spLocks noChangeArrowheads="1"/>
          </p:cNvSpPr>
          <p:nvPr/>
        </p:nvSpPr>
        <p:spPr bwMode="auto">
          <a:xfrm>
            <a:off x="4357688" y="1571625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Collaborative: "Tell me what's popular among my peers"</a:t>
            </a:r>
          </a:p>
        </p:txBody>
      </p:sp>
      <p:grpSp>
        <p:nvGrpSpPr>
          <p:cNvPr id="3" name="Gruppieren 13"/>
          <p:cNvGrpSpPr>
            <a:grpSpLocks/>
          </p:cNvGrpSpPr>
          <p:nvPr/>
        </p:nvGrpSpPr>
        <p:grpSpPr bwMode="auto">
          <a:xfrm>
            <a:off x="698500" y="1643063"/>
            <a:ext cx="3659188" cy="1296987"/>
            <a:chOff x="699167" y="1643050"/>
            <a:chExt cx="3658519" cy="1297164"/>
          </a:xfrm>
        </p:grpSpPr>
        <p:pic>
          <p:nvPicPr>
            <p:cNvPr id="12298" name="Grafik 10" descr="UM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9" name="Grafik 11" descr="UMarrow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pieren 18"/>
          <p:cNvGrpSpPr>
            <a:grpSpLocks/>
          </p:cNvGrpSpPr>
          <p:nvPr/>
        </p:nvGrpSpPr>
        <p:grpSpPr bwMode="auto">
          <a:xfrm>
            <a:off x="785813" y="2722563"/>
            <a:ext cx="3252787" cy="920750"/>
            <a:chOff x="857224" y="2722011"/>
            <a:chExt cx="3252812" cy="921303"/>
          </a:xfrm>
        </p:grpSpPr>
        <p:pic>
          <p:nvPicPr>
            <p:cNvPr id="12296" name="Grafik 16" descr="Commarrow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143108" y="3143248"/>
              <a:ext cx="1966928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7" name="Grafik 15" descr="Community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57224" y="2722011"/>
              <a:ext cx="1428760" cy="849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Paradigms of recommender systems</a:t>
            </a:r>
          </a:p>
        </p:txBody>
      </p:sp>
      <p:grpSp>
        <p:nvGrpSpPr>
          <p:cNvPr id="2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13324" name="Grafik 5" descr="Box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5" name="Grafik 6" descr="Outputarrow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6" name="Grafik 7" descr="Output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pieren 13"/>
          <p:cNvGrpSpPr>
            <a:grpSpLocks/>
          </p:cNvGrpSpPr>
          <p:nvPr/>
        </p:nvGrpSpPr>
        <p:grpSpPr bwMode="auto">
          <a:xfrm>
            <a:off x="698500" y="1643063"/>
            <a:ext cx="3659188" cy="1296987"/>
            <a:chOff x="699167" y="1643050"/>
            <a:chExt cx="3658519" cy="1297164"/>
          </a:xfrm>
        </p:grpSpPr>
        <p:pic>
          <p:nvPicPr>
            <p:cNvPr id="13322" name="Grafik 10" descr="UM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Grafik 11" descr="UMarrow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7" name="Rechteck 19"/>
          <p:cNvSpPr>
            <a:spLocks noChangeArrowheads="1"/>
          </p:cNvSpPr>
          <p:nvPr/>
        </p:nvSpPr>
        <p:spPr bwMode="auto">
          <a:xfrm>
            <a:off x="4286250" y="1428750"/>
            <a:ext cx="457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Content-based: "Show me more of the same what I've liked</a:t>
            </a:r>
            <a:r>
              <a:rPr lang="en-US" sz="2400" b="0" dirty="0" smtClean="0"/>
              <a:t>"</a:t>
            </a:r>
            <a:endParaRPr lang="en-US" sz="2400" b="0" dirty="0"/>
          </a:p>
        </p:txBody>
      </p:sp>
      <p:grpSp>
        <p:nvGrpSpPr>
          <p:cNvPr id="4" name="Gruppieren 23"/>
          <p:cNvGrpSpPr>
            <a:grpSpLocks/>
          </p:cNvGrpSpPr>
          <p:nvPr/>
        </p:nvGrpSpPr>
        <p:grpSpPr bwMode="auto">
          <a:xfrm>
            <a:off x="714375" y="3857625"/>
            <a:ext cx="3143250" cy="739775"/>
            <a:chOff x="714348" y="3857628"/>
            <a:chExt cx="3143272" cy="739014"/>
          </a:xfrm>
        </p:grpSpPr>
        <p:pic>
          <p:nvPicPr>
            <p:cNvPr id="13320" name="Grafik 21" descr="PM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14348" y="3857628"/>
              <a:ext cx="1785950" cy="739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" name="Grafik 22" descr="PMarrow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14612" y="3929066"/>
              <a:ext cx="114300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Paradigms of recommender systems</a:t>
            </a:r>
          </a:p>
        </p:txBody>
      </p:sp>
      <p:grpSp>
        <p:nvGrpSpPr>
          <p:cNvPr id="2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14351" name="Grafik 5" descr="Box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Grafik 6" descr="Outputarrow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Grafik 7" descr="Output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pieren 13"/>
          <p:cNvGrpSpPr>
            <a:grpSpLocks/>
          </p:cNvGrpSpPr>
          <p:nvPr/>
        </p:nvGrpSpPr>
        <p:grpSpPr bwMode="auto">
          <a:xfrm>
            <a:off x="698500" y="1643063"/>
            <a:ext cx="3659188" cy="1296987"/>
            <a:chOff x="699167" y="1643050"/>
            <a:chExt cx="3658519" cy="1297164"/>
          </a:xfrm>
        </p:grpSpPr>
        <p:pic>
          <p:nvPicPr>
            <p:cNvPr id="14349" name="Grafik 10" descr="UM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Grafik 11" descr="UMarrow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pieren 23"/>
          <p:cNvGrpSpPr>
            <a:grpSpLocks/>
          </p:cNvGrpSpPr>
          <p:nvPr/>
        </p:nvGrpSpPr>
        <p:grpSpPr bwMode="auto">
          <a:xfrm>
            <a:off x="714375" y="3857625"/>
            <a:ext cx="3143250" cy="739775"/>
            <a:chOff x="714348" y="3857628"/>
            <a:chExt cx="3143272" cy="739014"/>
          </a:xfrm>
        </p:grpSpPr>
        <p:pic>
          <p:nvPicPr>
            <p:cNvPr id="14347" name="Grafik 21" descr="PM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14348" y="3857628"/>
              <a:ext cx="1785950" cy="739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Grafik 22" descr="PMarrow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14612" y="3929066"/>
              <a:ext cx="114300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2" name="Rechteck 24"/>
          <p:cNvSpPr>
            <a:spLocks noChangeArrowheads="1"/>
          </p:cNvSpPr>
          <p:nvPr/>
        </p:nvSpPr>
        <p:spPr bwMode="auto">
          <a:xfrm>
            <a:off x="4429125" y="1643063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Knowledge-based: "Tell me what fits based on my needs"</a:t>
            </a:r>
          </a:p>
        </p:txBody>
      </p:sp>
      <p:grpSp>
        <p:nvGrpSpPr>
          <p:cNvPr id="5" name="Gruppieren 27"/>
          <p:cNvGrpSpPr>
            <a:grpSpLocks/>
          </p:cNvGrpSpPr>
          <p:nvPr/>
        </p:nvGrpSpPr>
        <p:grpSpPr bwMode="auto">
          <a:xfrm>
            <a:off x="750888" y="4500563"/>
            <a:ext cx="3349625" cy="1357312"/>
            <a:chOff x="751620" y="4500570"/>
            <a:chExt cx="3348404" cy="1357322"/>
          </a:xfrm>
        </p:grpSpPr>
        <p:pic>
          <p:nvPicPr>
            <p:cNvPr id="14345" name="Grafik 25" descr="KM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51620" y="5000636"/>
              <a:ext cx="1677240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Grafik 26" descr="KMarrow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428860" y="4500570"/>
              <a:ext cx="1671164" cy="1047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Paradigms of recommender systems</a:t>
            </a:r>
          </a:p>
        </p:txBody>
      </p:sp>
      <p:grpSp>
        <p:nvGrpSpPr>
          <p:cNvPr id="2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15378" name="Grafik 5" descr="Box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Grafik 6" descr="Outputarrow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Grafik 7" descr="Output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pieren 13"/>
          <p:cNvGrpSpPr>
            <a:grpSpLocks/>
          </p:cNvGrpSpPr>
          <p:nvPr/>
        </p:nvGrpSpPr>
        <p:grpSpPr bwMode="auto">
          <a:xfrm>
            <a:off x="698500" y="1643063"/>
            <a:ext cx="3659188" cy="1296987"/>
            <a:chOff x="699167" y="1643050"/>
            <a:chExt cx="3658519" cy="1297164"/>
          </a:xfrm>
        </p:grpSpPr>
        <p:pic>
          <p:nvPicPr>
            <p:cNvPr id="15376" name="Grafik 10" descr="UM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Grafik 11" descr="UMarrow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pieren 18"/>
          <p:cNvGrpSpPr>
            <a:grpSpLocks/>
          </p:cNvGrpSpPr>
          <p:nvPr/>
        </p:nvGrpSpPr>
        <p:grpSpPr bwMode="auto">
          <a:xfrm>
            <a:off x="785813" y="2722563"/>
            <a:ext cx="3252787" cy="920750"/>
            <a:chOff x="857224" y="2722011"/>
            <a:chExt cx="3252812" cy="921303"/>
          </a:xfrm>
        </p:grpSpPr>
        <p:pic>
          <p:nvPicPr>
            <p:cNvPr id="15374" name="Grafik 16" descr="Commarrow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143108" y="3143248"/>
              <a:ext cx="1966928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Grafik 15" descr="Community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57224" y="2722011"/>
              <a:ext cx="1428760" cy="849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pieren 23"/>
          <p:cNvGrpSpPr>
            <a:grpSpLocks/>
          </p:cNvGrpSpPr>
          <p:nvPr/>
        </p:nvGrpSpPr>
        <p:grpSpPr bwMode="auto">
          <a:xfrm>
            <a:off x="714375" y="3857625"/>
            <a:ext cx="3143250" cy="739775"/>
            <a:chOff x="714348" y="3857628"/>
            <a:chExt cx="3143272" cy="739014"/>
          </a:xfrm>
        </p:grpSpPr>
        <p:pic>
          <p:nvPicPr>
            <p:cNvPr id="15372" name="Grafik 21" descr="PM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14348" y="3857628"/>
              <a:ext cx="1785950" cy="739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Grafik 22" descr="PMarrow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714612" y="3929066"/>
              <a:ext cx="114300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uppieren 27"/>
          <p:cNvGrpSpPr>
            <a:grpSpLocks/>
          </p:cNvGrpSpPr>
          <p:nvPr/>
        </p:nvGrpSpPr>
        <p:grpSpPr bwMode="auto">
          <a:xfrm>
            <a:off x="750888" y="4500563"/>
            <a:ext cx="3349625" cy="1357312"/>
            <a:chOff x="751620" y="4500570"/>
            <a:chExt cx="3348404" cy="1357322"/>
          </a:xfrm>
        </p:grpSpPr>
        <p:pic>
          <p:nvPicPr>
            <p:cNvPr id="15370" name="Grafik 25" descr="KM.png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51620" y="5000636"/>
              <a:ext cx="1677240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Grafik 26" descr="KMarrow.png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428860" y="4500570"/>
              <a:ext cx="1671164" cy="1047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8" name="Rechteck 28"/>
          <p:cNvSpPr>
            <a:spLocks noChangeArrowheads="1"/>
          </p:cNvSpPr>
          <p:nvPr/>
        </p:nvSpPr>
        <p:spPr bwMode="auto">
          <a:xfrm>
            <a:off x="4429125" y="1285875"/>
            <a:ext cx="457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Hybrid: combinations of various inputs and/or composition of different mechanism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2600" smtClean="0"/>
              <a:t>Based on </a:t>
            </a:r>
            <a:br>
              <a:rPr lang="en-US" sz="2600" smtClean="0"/>
            </a:br>
            <a:r>
              <a:rPr lang="en-US" sz="2600" smtClean="0"/>
              <a:t>Tutorial</a:t>
            </a:r>
            <a:r>
              <a:rPr lang="en-US" sz="2600" dirty="0" smtClean="0"/>
              <a:t>: Recommender Systems</a:t>
            </a:r>
            <a:br>
              <a:rPr lang="en-US" sz="2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International Joint Conference on Artificial Intelligence </a:t>
            </a:r>
            <a:br>
              <a:rPr lang="en-US" sz="1600" dirty="0" smtClean="0"/>
            </a:br>
            <a:r>
              <a:rPr lang="en-US" sz="1600" dirty="0" smtClean="0"/>
              <a:t>Beijing, August 4, 2013</a:t>
            </a:r>
            <a:endParaRPr lang="en-US" sz="12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14563" y="3929063"/>
            <a:ext cx="4784725" cy="1752600"/>
          </a:xfrm>
        </p:spPr>
        <p:txBody>
          <a:bodyPr/>
          <a:lstStyle/>
          <a:p>
            <a:pPr eaLnBrk="1" hangingPunct="1"/>
            <a:r>
              <a:rPr lang="en-US" sz="1400" b="1" dirty="0" smtClean="0"/>
              <a:t>Dietmar Jannach</a:t>
            </a:r>
          </a:p>
          <a:p>
            <a:pPr eaLnBrk="1" hangingPunct="1">
              <a:spcBef>
                <a:spcPts val="0"/>
              </a:spcBef>
            </a:pPr>
            <a:r>
              <a:rPr lang="en-US" sz="1400" dirty="0" smtClean="0"/>
              <a:t>TU Dortmund</a:t>
            </a:r>
          </a:p>
          <a:p>
            <a:pPr eaLnBrk="1" hangingPunct="1">
              <a:spcBef>
                <a:spcPts val="0"/>
              </a:spcBef>
            </a:pPr>
            <a:endParaRPr lang="en-US" sz="1400" dirty="0"/>
          </a:p>
          <a:p>
            <a:pPr eaLnBrk="1" hangingPunct="1"/>
            <a:r>
              <a:rPr lang="en-US" sz="1400" b="1" dirty="0"/>
              <a:t>Gerhard Friedrich</a:t>
            </a:r>
          </a:p>
          <a:p>
            <a:pPr eaLnBrk="1" hangingPunct="1">
              <a:spcBef>
                <a:spcPts val="0"/>
              </a:spcBef>
            </a:pPr>
            <a:r>
              <a:rPr lang="en-US" sz="1400" dirty="0"/>
              <a:t>Alpen-Adria Universität Klagenfurt</a:t>
            </a:r>
          </a:p>
          <a:p>
            <a:pPr eaLnBrk="1" hangingPunct="1">
              <a:spcBef>
                <a:spcPts val="0"/>
              </a:spcBef>
            </a:pPr>
            <a:endParaRPr lang="en-US" sz="1400" dirty="0" smtClean="0"/>
          </a:p>
        </p:txBody>
      </p:sp>
      <p:pic>
        <p:nvPicPr>
          <p:cNvPr id="4101" name="Picture 5" descr="C:\Dokumente und Einstellungen\jannach\Eigene Dateien\0 admin\admin allgemein\lo_TU-Do 2008\logo_rgb_jpg\tud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42"/>
            <a:ext cx="2643206" cy="426671"/>
          </a:xfrm>
          <a:prstGeom prst="rect">
            <a:avLst/>
          </a:prstGeom>
          <a:noFill/>
        </p:spPr>
      </p:pic>
      <p:pic>
        <p:nvPicPr>
          <p:cNvPr id="1027" name="Picture 3" descr="C:\Users\Dietmar\Dateien\temp\logo_uniklgf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0002"/>
            <a:ext cx="17716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Recommender systems: basic techniques</a:t>
            </a:r>
            <a:endParaRPr lang="en-US" dirty="0" smtClean="0">
              <a:latin typeface="Calibri" pitchFamily="34" charset="0"/>
            </a:endParaRPr>
          </a:p>
        </p:txBody>
      </p:sp>
      <p:graphicFrame>
        <p:nvGraphicFramePr>
          <p:cNvPr id="274473" name="Group 4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487189"/>
              </p:ext>
            </p:extLst>
          </p:nvPr>
        </p:nvGraphicFramePr>
        <p:xfrm>
          <a:off x="457200" y="1600200"/>
          <a:ext cx="8229600" cy="4170998"/>
        </p:xfrm>
        <a:graphic>
          <a:graphicData uri="http://schemas.openxmlformats.org/drawingml/2006/table">
            <a:tbl>
              <a:tblPr/>
              <a:tblGrid>
                <a:gridCol w="2243138"/>
                <a:gridCol w="2663825"/>
                <a:gridCol w="3322637"/>
              </a:tblGrid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Collaborative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 knowledge-engineering effort, serendipity of results, learns market segments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Requires some form of rating feedback, cold start for new users and new items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Content-based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 community required, comparison between items possible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Content descriptions necessary, cold start for new users, no surprises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Knowledge-based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Deterministic recommendations, assured quality, no cold-start, can resemble sales dialogue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Knowledge engineering effort to bootstrap, basically static, does not react to short-term trends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662708"/>
            <a:ext cx="304800" cy="3048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627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285852" y="2643182"/>
            <a:ext cx="66437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ln>
                  <a:prstDash val="solid"/>
                </a:ln>
                <a:solidFill>
                  <a:srgbClr val="002060"/>
                </a:solidFill>
                <a:latin typeface="Calibri" pitchFamily="34" charset="0"/>
              </a:rPr>
              <a:t>Collaborative Filtering</a:t>
            </a:r>
            <a:endParaRPr lang="en-US" sz="3600" dirty="0">
              <a:ln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Filtering (CF)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prominent approach to generate recommendations</a:t>
            </a:r>
          </a:p>
          <a:p>
            <a:pPr lvl="1"/>
            <a:r>
              <a:rPr lang="en-US" dirty="0" smtClean="0"/>
              <a:t>used by large, commercial e-commerce sites</a:t>
            </a:r>
          </a:p>
          <a:p>
            <a:pPr lvl="1"/>
            <a:r>
              <a:rPr lang="en-US" dirty="0" smtClean="0"/>
              <a:t>well-understood, various algorithms and variations exist</a:t>
            </a:r>
          </a:p>
          <a:p>
            <a:pPr lvl="1"/>
            <a:r>
              <a:rPr lang="en-US" dirty="0" smtClean="0"/>
              <a:t>applicable in many domains (book, movies, DVDs, ..)</a:t>
            </a:r>
          </a:p>
          <a:p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use the "wisdom of the crowd" to recommend items</a:t>
            </a:r>
          </a:p>
          <a:p>
            <a:r>
              <a:rPr lang="en-US" dirty="0" smtClean="0"/>
              <a:t>Basic assumption and idea</a:t>
            </a:r>
          </a:p>
          <a:p>
            <a:pPr lvl="1"/>
            <a:r>
              <a:rPr lang="en-US" dirty="0" smtClean="0"/>
              <a:t>Users give ratings to catalog items (implicitly or explicitly)</a:t>
            </a:r>
          </a:p>
          <a:p>
            <a:pPr lvl="1"/>
            <a:r>
              <a:rPr lang="en-US" dirty="0" smtClean="0"/>
              <a:t>Customers who had similar tastes in the past, will have similar tastes in the future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5" descr="C:\Users\Fatih\AppData\Local\Microsoft\Windows\Temporary Internet Files\Content.IE5\8I83PG5D\MC90024034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122760"/>
            <a:ext cx="1512168" cy="110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1992: 	</a:t>
            </a:r>
            <a:r>
              <a:rPr lang="en-US" sz="2000" i="1" dirty="0" smtClean="0">
                <a:solidFill>
                  <a:schemeClr val="tx2"/>
                </a:solidFill>
              </a:rPr>
              <a:t>Using collaborative filtering to weave an information </a:t>
            </a:r>
            <a:br>
              <a:rPr lang="en-US" sz="2000" i="1" dirty="0" smtClean="0">
                <a:solidFill>
                  <a:schemeClr val="tx2"/>
                </a:solidFill>
              </a:rPr>
            </a:br>
            <a:r>
              <a:rPr lang="en-US" sz="2000" i="1" dirty="0" smtClean="0">
                <a:solidFill>
                  <a:schemeClr val="tx2"/>
                </a:solidFill>
              </a:rPr>
              <a:t> 	tapestry</a:t>
            </a:r>
            <a:r>
              <a:rPr lang="en-US" sz="2000" dirty="0" smtClean="0">
                <a:solidFill>
                  <a:schemeClr val="tx2"/>
                </a:solidFill>
              </a:rPr>
              <a:t>, D. Goldberg et al., Communications of the ACM</a:t>
            </a:r>
            <a:r>
              <a:rPr lang="en-US" sz="2000" b="0" dirty="0" smtClean="0">
                <a:solidFill>
                  <a:schemeClr val="tx2"/>
                </a:solidFill>
              </a:rPr>
              <a:t> </a:t>
            </a:r>
            <a:br>
              <a:rPr lang="en-US" sz="2000" b="0" dirty="0" smtClean="0">
                <a:solidFill>
                  <a:schemeClr val="tx2"/>
                </a:solidFill>
              </a:rPr>
            </a:br>
            <a:endParaRPr lang="en-US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Basic idea: "Eager readers read all docs immediately, casual readers wait for the eager readers to annotate"</a:t>
            </a:r>
          </a:p>
          <a:p>
            <a:r>
              <a:rPr lang="en-US" smtClean="0"/>
              <a:t>Experimental mail system at Xerox Parc that records reactions of users when reading a mail</a:t>
            </a:r>
          </a:p>
          <a:p>
            <a:r>
              <a:rPr lang="en-US" smtClean="0"/>
              <a:t>Users are provided with personalized mailing list filters instead of being forced to subscribe</a:t>
            </a:r>
          </a:p>
          <a:p>
            <a:pPr lvl="1"/>
            <a:r>
              <a:rPr lang="en-US" sz="1600" smtClean="0"/>
              <a:t>Content-based filters (topics, from/to/subject…)</a:t>
            </a:r>
          </a:p>
          <a:p>
            <a:pPr lvl="1"/>
            <a:r>
              <a:rPr lang="en-US" sz="1600" smtClean="0"/>
              <a:t>Collaborative filters</a:t>
            </a:r>
          </a:p>
          <a:p>
            <a:r>
              <a:rPr lang="en-US" smtClean="0"/>
              <a:t>E.g. Mails to [all] which were replied by [John Doe] and which received positive ratings from [X] and [Y].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1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1994: 	</a:t>
            </a:r>
            <a:r>
              <a:rPr lang="en-US" sz="2000" i="1" smtClean="0">
                <a:solidFill>
                  <a:schemeClr val="tx2"/>
                </a:solidFill>
              </a:rPr>
              <a:t>GroupLens: an open architecture for collaborative filtering of </a:t>
            </a:r>
            <a:br>
              <a:rPr lang="en-US" sz="2000" i="1" smtClean="0">
                <a:solidFill>
                  <a:schemeClr val="tx2"/>
                </a:solidFill>
              </a:rPr>
            </a:br>
            <a:r>
              <a:rPr lang="en-US" sz="2000" i="1" smtClean="0">
                <a:solidFill>
                  <a:schemeClr val="tx2"/>
                </a:solidFill>
              </a:rPr>
              <a:t>	netnews</a:t>
            </a:r>
            <a:r>
              <a:rPr lang="en-US" sz="2000" smtClean="0">
                <a:solidFill>
                  <a:schemeClr val="tx2"/>
                </a:solidFill>
              </a:rPr>
              <a:t>, P. Resnick et al., ACM CSCW</a:t>
            </a:r>
            <a:r>
              <a:rPr lang="en-US" sz="2000" b="0" smtClean="0">
                <a:solidFill>
                  <a:schemeClr val="tx2"/>
                </a:solidFill>
              </a:rPr>
              <a:t/>
            </a:r>
            <a:br>
              <a:rPr lang="en-US" sz="2000" b="0" smtClean="0">
                <a:solidFill>
                  <a:schemeClr val="tx2"/>
                </a:solidFill>
              </a:rPr>
            </a:br>
            <a:endParaRPr lang="en-US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Tapestry system does not aggregate ratings and requires knowing each other</a:t>
            </a:r>
          </a:p>
          <a:p>
            <a:r>
              <a:rPr lang="en-US" dirty="0" smtClean="0"/>
              <a:t>Basic idea: "People who agreed in their subjective evaluations in the past are likely to agree again in the future"</a:t>
            </a:r>
          </a:p>
          <a:p>
            <a:r>
              <a:rPr lang="en-US" dirty="0" smtClean="0"/>
              <a:t>Builds on newsgroup browsers with rating functionality</a:t>
            </a:r>
          </a:p>
          <a:p>
            <a:endParaRPr lang="en-US" dirty="0"/>
          </a:p>
        </p:txBody>
      </p:sp>
      <p:pic>
        <p:nvPicPr>
          <p:cNvPr id="4" name="Grafik 3" descr="grouplens_browser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3861048"/>
            <a:ext cx="3960440" cy="243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User-based nearest-neighbor collaborative filtering (1)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The basic technique:</a:t>
            </a:r>
          </a:p>
          <a:p>
            <a:pPr lvl="1"/>
            <a:r>
              <a:rPr lang="en-US" dirty="0" smtClean="0"/>
              <a:t>Given an "active user" (Alice) and an item I not yet seen by Alice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goal is to estimate Alice's rating for this item</a:t>
            </a:r>
            <a:r>
              <a:rPr lang="en-US" dirty="0" smtClean="0"/>
              <a:t>, e.g., by</a:t>
            </a:r>
          </a:p>
          <a:p>
            <a:pPr lvl="2"/>
            <a:r>
              <a:rPr lang="en-US" dirty="0" smtClean="0"/>
              <a:t>find a set of users (peers) who liked the same items as Alice in the past </a:t>
            </a:r>
            <a:r>
              <a:rPr lang="en-US" b="1" dirty="0" smtClean="0"/>
              <a:t>and </a:t>
            </a:r>
            <a:r>
              <a:rPr lang="en-US" dirty="0" smtClean="0"/>
              <a:t>who have rated item I</a:t>
            </a:r>
          </a:p>
          <a:p>
            <a:pPr lvl="2"/>
            <a:r>
              <a:rPr lang="en-US" dirty="0" smtClean="0"/>
              <a:t>use, e.g. the average of their ratings to predict, if Alice will like item I</a:t>
            </a:r>
          </a:p>
          <a:p>
            <a:pPr lvl="2"/>
            <a:r>
              <a:rPr lang="en-US" dirty="0" smtClean="0"/>
              <a:t>do this for all items Alice has not seen and recommend the best-rated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360599"/>
              </p:ext>
            </p:extLst>
          </p:nvPr>
        </p:nvGraphicFramePr>
        <p:xfrm>
          <a:off x="1547664" y="4077072"/>
          <a:ext cx="6096000" cy="2189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36104"/>
                <a:gridCol w="1095896"/>
                <a:gridCol w="1016000"/>
                <a:gridCol w="1016000"/>
                <a:gridCol w="1016000"/>
                <a:gridCol w="10160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Alice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User-based nearest-neighbor collaborative </a:t>
            </a:r>
            <a:r>
              <a:rPr lang="en-US" dirty="0" smtClean="0"/>
              <a:t>filtering (2)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first questions</a:t>
            </a:r>
          </a:p>
          <a:p>
            <a:pPr lvl="1"/>
            <a:r>
              <a:rPr lang="en-US" dirty="0"/>
              <a:t>How do we measure similarity?</a:t>
            </a:r>
          </a:p>
          <a:p>
            <a:pPr lvl="1"/>
            <a:r>
              <a:rPr lang="en-US" dirty="0"/>
              <a:t>How many neighbors should we consider?</a:t>
            </a:r>
          </a:p>
          <a:p>
            <a:pPr lvl="1"/>
            <a:r>
              <a:rPr lang="en-US" dirty="0"/>
              <a:t>How do we generate a prediction from the neighbors' ratings?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700808"/>
            <a:ext cx="715144" cy="715144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299136"/>
              </p:ext>
            </p:extLst>
          </p:nvPr>
        </p:nvGraphicFramePr>
        <p:xfrm>
          <a:off x="1259632" y="3645024"/>
          <a:ext cx="609600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Alice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04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user similarity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/>
          <a:lstStyle/>
          <a:p>
            <a:r>
              <a:rPr lang="en-US" dirty="0" smtClean="0"/>
              <a:t>A popular similarity measure in user-based CF: </a:t>
            </a:r>
            <a:r>
              <a:rPr lang="en-US" b="1" dirty="0" smtClean="0"/>
              <a:t>Pearson correlation</a:t>
            </a:r>
          </a:p>
          <a:p>
            <a:pPr lvl="1">
              <a:buNone/>
            </a:pPr>
            <a:r>
              <a:rPr lang="en-US" dirty="0" smtClean="0"/>
              <a:t>	</a:t>
            </a:r>
          </a:p>
          <a:p>
            <a:pPr lvl="1">
              <a:buNone/>
            </a:pPr>
            <a:r>
              <a:rPr lang="en-US" dirty="0" smtClean="0"/>
              <a:t>a, b  : users</a:t>
            </a:r>
          </a:p>
          <a:p>
            <a:pPr lvl="1">
              <a:buNone/>
            </a:pPr>
            <a:r>
              <a:rPr lang="en-US" dirty="0" err="1" smtClean="0"/>
              <a:t>r</a:t>
            </a:r>
            <a:r>
              <a:rPr lang="en-US" baseline="-25000" dirty="0" err="1" smtClean="0"/>
              <a:t>a,p</a:t>
            </a:r>
            <a:r>
              <a:rPr lang="en-US" baseline="-25000" dirty="0" smtClean="0"/>
              <a:t>     </a:t>
            </a:r>
            <a:r>
              <a:rPr lang="en-US" dirty="0" smtClean="0"/>
              <a:t>: rating of user a for item p</a:t>
            </a:r>
          </a:p>
          <a:p>
            <a:pPr lvl="1">
              <a:buNone/>
            </a:pPr>
            <a:r>
              <a:rPr lang="en-US" dirty="0" smtClean="0"/>
              <a:t>P	   : set of items, rated both by a and b</a:t>
            </a:r>
          </a:p>
          <a:p>
            <a:pPr lvl="1">
              <a:buNone/>
            </a:pPr>
            <a:r>
              <a:rPr lang="en-US" dirty="0" smtClean="0"/>
              <a:t>Possible similarity values between -1 and 1;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a</a:t>
            </a:r>
            <a:r>
              <a:rPr lang="en-US" baseline="-25000" dirty="0" smtClean="0"/>
              <a:t>,   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b</a:t>
            </a:r>
            <a:r>
              <a:rPr lang="en-US" dirty="0" smtClean="0"/>
              <a:t>	= user's average ratings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977057"/>
              </p:ext>
            </p:extLst>
          </p:nvPr>
        </p:nvGraphicFramePr>
        <p:xfrm>
          <a:off x="755576" y="3940264"/>
          <a:ext cx="609600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Alice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8" name="Gruppieren 17"/>
          <p:cNvGrpSpPr/>
          <p:nvPr/>
        </p:nvGrpSpPr>
        <p:grpSpPr>
          <a:xfrm>
            <a:off x="6786578" y="4359974"/>
            <a:ext cx="1764597" cy="500066"/>
            <a:chOff x="6786578" y="4071942"/>
            <a:chExt cx="1764597" cy="500066"/>
          </a:xfrm>
        </p:grpSpPr>
        <p:sp>
          <p:nvSpPr>
            <p:cNvPr id="15" name="Nach links gekrümmter Pfeil 14"/>
            <p:cNvSpPr/>
            <p:nvPr/>
          </p:nvSpPr>
          <p:spPr bwMode="auto">
            <a:xfrm>
              <a:off x="6786578" y="4071942"/>
              <a:ext cx="428628" cy="500066"/>
            </a:xfrm>
            <a:prstGeom prst="curvedLeftArrow">
              <a:avLst/>
            </a:prstGeom>
            <a:solidFill>
              <a:srgbClr val="002060"/>
            </a:solidFill>
            <a:ln w="9525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7358082" y="4077072"/>
              <a:ext cx="1193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 smtClean="0">
                  <a:latin typeface="Calibri" pitchFamily="34" charset="0"/>
                </a:rPr>
                <a:t>sim</a:t>
              </a:r>
              <a:r>
                <a:rPr lang="en-US" b="0" dirty="0" smtClean="0">
                  <a:latin typeface="Calibri" pitchFamily="34" charset="0"/>
                </a:rPr>
                <a:t>  = 0.85</a:t>
              </a:r>
              <a:endParaRPr lang="en-US" b="0" dirty="0">
                <a:latin typeface="Calibri" pitchFamily="34" charset="0"/>
              </a:endParaRP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6715140" y="4431412"/>
            <a:ext cx="1766062" cy="847732"/>
            <a:chOff x="6786578" y="4071942"/>
            <a:chExt cx="1766062" cy="500066"/>
          </a:xfrm>
        </p:grpSpPr>
        <p:sp>
          <p:nvSpPr>
            <p:cNvPr id="21" name="Nach links gekrümmter Pfeil 20"/>
            <p:cNvSpPr/>
            <p:nvPr/>
          </p:nvSpPr>
          <p:spPr bwMode="auto">
            <a:xfrm>
              <a:off x="6786578" y="4071942"/>
              <a:ext cx="428628" cy="500066"/>
            </a:xfrm>
            <a:prstGeom prst="curvedLeftArrow">
              <a:avLst/>
            </a:prstGeom>
            <a:solidFill>
              <a:srgbClr val="002060"/>
            </a:solidFill>
            <a:ln w="9525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7358082" y="4160258"/>
              <a:ext cx="1194558" cy="21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 smtClean="0">
                  <a:latin typeface="Calibri" pitchFamily="34" charset="0"/>
                </a:rPr>
                <a:t>sim</a:t>
              </a:r>
              <a:r>
                <a:rPr lang="en-US" b="0" dirty="0" smtClean="0">
                  <a:latin typeface="Calibri" pitchFamily="34" charset="0"/>
                </a:rPr>
                <a:t>  = 0,70</a:t>
              </a:r>
              <a:endParaRPr lang="en-US" b="0" dirty="0">
                <a:latin typeface="Calibri" pitchFamily="34" charset="0"/>
              </a:endParaRP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6911870" y="4583812"/>
            <a:ext cx="1876220" cy="1347798"/>
            <a:chOff x="6786578" y="4071942"/>
            <a:chExt cx="1876220" cy="500066"/>
          </a:xfrm>
        </p:grpSpPr>
        <p:sp>
          <p:nvSpPr>
            <p:cNvPr id="24" name="Nach links gekrümmter Pfeil 23"/>
            <p:cNvSpPr/>
            <p:nvPr/>
          </p:nvSpPr>
          <p:spPr bwMode="auto">
            <a:xfrm>
              <a:off x="6786578" y="4071942"/>
              <a:ext cx="428628" cy="500066"/>
            </a:xfrm>
            <a:prstGeom prst="curvedLeftArrow">
              <a:avLst/>
            </a:prstGeom>
            <a:solidFill>
              <a:srgbClr val="002060"/>
            </a:solidFill>
            <a:ln w="9525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7399036" y="4147649"/>
              <a:ext cx="1263762" cy="137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 smtClean="0">
                  <a:latin typeface="Calibri" pitchFamily="34" charset="0"/>
                </a:rPr>
                <a:t>sim</a:t>
              </a:r>
              <a:r>
                <a:rPr lang="en-US" b="0" dirty="0" smtClean="0">
                  <a:latin typeface="Calibri" pitchFamily="34" charset="0"/>
                </a:rPr>
                <a:t>  = -0.79</a:t>
              </a:r>
              <a:endParaRPr lang="en-US" b="0" dirty="0">
                <a:latin typeface="Calibri" pitchFamily="34" charset="0"/>
              </a:endParaRPr>
            </a:p>
          </p:txBody>
        </p:sp>
      </p:grp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51727" y="1844824"/>
            <a:ext cx="5065185" cy="10001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32040" y="292494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292080" y="29969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Pearson correlation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Takes differences in rating behavior into account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Works well in usual domains, compared with alternative measures</a:t>
            </a:r>
          </a:p>
          <a:p>
            <a:pPr lvl="1"/>
            <a:r>
              <a:rPr lang="en-US" dirty="0" smtClean="0"/>
              <a:t>such as cosine similarity</a:t>
            </a:r>
          </a:p>
          <a:p>
            <a:pPr lvl="1">
              <a:buNone/>
            </a:pPr>
            <a:endParaRPr lang="en-US" dirty="0"/>
          </a:p>
        </p:txBody>
      </p:sp>
      <p:graphicFrame>
        <p:nvGraphicFramePr>
          <p:cNvPr id="4" name="Chart 2"/>
          <p:cNvGraphicFramePr>
            <a:graphicFrameLocks/>
          </p:cNvGraphicFramePr>
          <p:nvPr/>
        </p:nvGraphicFramePr>
        <p:xfrm>
          <a:off x="928662" y="2214554"/>
          <a:ext cx="5295900" cy="299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predictions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A common prediction function:</a:t>
            </a:r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r>
              <a:rPr lang="en-US" b="0" dirty="0" smtClean="0"/>
              <a:t>Calculate, whether the neighbors' ratings for the unseen item </a:t>
            </a:r>
            <a:r>
              <a:rPr lang="en-US" i="1" dirty="0" err="1" smtClean="0"/>
              <a:t>i</a:t>
            </a:r>
            <a:r>
              <a:rPr lang="en-US" b="0" dirty="0" smtClean="0"/>
              <a:t> are higher or lower than their average</a:t>
            </a:r>
          </a:p>
          <a:p>
            <a:r>
              <a:rPr lang="en-US" b="0" dirty="0" smtClean="0"/>
              <a:t>Combine the rating differences – use the similarity as a weight</a:t>
            </a:r>
          </a:p>
          <a:p>
            <a:r>
              <a:rPr lang="en-US" b="0" dirty="0" smtClean="0"/>
              <a:t>Add/subtract the  neighbors' bias from the active user's average and use this as a prediction</a:t>
            </a:r>
            <a:endParaRPr lang="en-US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143123"/>
            <a:ext cx="6000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295" y="2143123"/>
            <a:ext cx="1000124" cy="1000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projects\000-papers\general\habil\vortrag\material\recsys_also_bought.bmp"/>
          <p:cNvPicPr>
            <a:picLocks noChangeAspect="1" noChangeArrowheads="1"/>
          </p:cNvPicPr>
          <p:nvPr/>
        </p:nvPicPr>
        <p:blipFill>
          <a:blip r:embed="rId3"/>
          <a:srcRect r="410" b="593"/>
          <a:stretch>
            <a:fillRect/>
          </a:stretch>
        </p:blipFill>
        <p:spPr bwMode="auto">
          <a:xfrm>
            <a:off x="0" y="332656"/>
            <a:ext cx="9144000" cy="6306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832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000"/>
    </mc:Choice>
    <mc:Fallback xmlns="" xmlns:mv="urn:schemas-microsoft-com:mac:vml">
      <mp:transition xmlns:mp="http://schemas.microsoft.com/office/mac/powerpoint/2008/main" spd="slow" advTm="84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Making recommendations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predictions is typically not the ultimate goal</a:t>
            </a:r>
          </a:p>
          <a:p>
            <a:r>
              <a:rPr lang="en-US" dirty="0" smtClean="0"/>
              <a:t>Usual approach (in academia)</a:t>
            </a:r>
          </a:p>
          <a:p>
            <a:pPr lvl="1"/>
            <a:r>
              <a:rPr lang="en-US" dirty="0" smtClean="0"/>
              <a:t>Rank items based on their predicted ratings</a:t>
            </a:r>
          </a:p>
          <a:p>
            <a:r>
              <a:rPr lang="en-US" dirty="0" smtClean="0"/>
              <a:t>However</a:t>
            </a:r>
          </a:p>
          <a:p>
            <a:pPr lvl="1"/>
            <a:r>
              <a:rPr lang="en-US" dirty="0" smtClean="0"/>
              <a:t>This might lead to the inclusion of (only) niche items</a:t>
            </a:r>
          </a:p>
          <a:p>
            <a:pPr lvl="1"/>
            <a:r>
              <a:rPr lang="en-US" b="1" dirty="0" smtClean="0"/>
              <a:t>In practice also:</a:t>
            </a:r>
            <a:r>
              <a:rPr lang="en-US" dirty="0" smtClean="0"/>
              <a:t> Take item popularity into account</a:t>
            </a:r>
          </a:p>
          <a:p>
            <a:r>
              <a:rPr lang="en-US" dirty="0" smtClean="0"/>
              <a:t>Approaches</a:t>
            </a:r>
          </a:p>
          <a:p>
            <a:pPr lvl="1"/>
            <a:r>
              <a:rPr lang="en-US" dirty="0" smtClean="0"/>
              <a:t>"Learning to rank" </a:t>
            </a:r>
          </a:p>
          <a:p>
            <a:pPr lvl="2"/>
            <a:r>
              <a:rPr lang="en-US" dirty="0" smtClean="0"/>
              <a:t>Optimize according to a given rank evaluation metric (see later)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11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the metrics  / prediction function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neighbor ratings might be equally "valuable"</a:t>
            </a:r>
          </a:p>
          <a:p>
            <a:pPr lvl="1"/>
            <a:r>
              <a:rPr lang="en-US" dirty="0" smtClean="0"/>
              <a:t>Agreement on commonly liked items is not so informative as agreement on controversial items</a:t>
            </a:r>
          </a:p>
          <a:p>
            <a:pPr lvl="1"/>
            <a:r>
              <a:rPr lang="en-US" b="1" dirty="0" smtClean="0"/>
              <a:t>Possible solution</a:t>
            </a:r>
            <a:r>
              <a:rPr lang="en-US" dirty="0" smtClean="0"/>
              <a:t>:  Give more weight to items that have a higher variance</a:t>
            </a:r>
          </a:p>
          <a:p>
            <a:r>
              <a:rPr lang="en-US" dirty="0" smtClean="0"/>
              <a:t>Value of number of co-rated items</a:t>
            </a:r>
          </a:p>
          <a:p>
            <a:pPr lvl="1"/>
            <a:r>
              <a:rPr lang="en-US" dirty="0" smtClean="0"/>
              <a:t>Use "significance weighting", by e.g., linearly reducing the weight when the number of co-rated items is low </a:t>
            </a:r>
          </a:p>
          <a:p>
            <a:r>
              <a:rPr lang="en-US" dirty="0" smtClean="0"/>
              <a:t>Case amplification</a:t>
            </a:r>
          </a:p>
          <a:p>
            <a:pPr lvl="1"/>
            <a:r>
              <a:rPr lang="en-US" dirty="0" smtClean="0"/>
              <a:t>Intuition: Give more weight to "very similar" neighbors, i.e., where the similarity value is close to 1.</a:t>
            </a:r>
          </a:p>
          <a:p>
            <a:r>
              <a:rPr lang="en-US" dirty="0" smtClean="0"/>
              <a:t>Neighborhood selection</a:t>
            </a:r>
          </a:p>
          <a:p>
            <a:pPr lvl="1"/>
            <a:r>
              <a:rPr lang="en-US" dirty="0" smtClean="0"/>
              <a:t>Use similarity threshold or fixed number of neighbors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Memory-based and model-based approaches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User-based CF is said to be "memory-based"</a:t>
            </a:r>
          </a:p>
          <a:p>
            <a:pPr lvl="1"/>
            <a:r>
              <a:rPr lang="en-US" dirty="0" smtClean="0"/>
              <a:t>the rating matrix is directly used to find neighbors / make predictions</a:t>
            </a:r>
          </a:p>
          <a:p>
            <a:pPr lvl="1"/>
            <a:r>
              <a:rPr lang="en-US" dirty="0" smtClean="0"/>
              <a:t>does not scale for most real-world scenarios</a:t>
            </a:r>
          </a:p>
          <a:p>
            <a:pPr lvl="1"/>
            <a:r>
              <a:rPr lang="en-US" dirty="0" smtClean="0"/>
              <a:t>large e-commerce sites have tens of millions of customers and millions of items</a:t>
            </a:r>
          </a:p>
          <a:p>
            <a:r>
              <a:rPr lang="en-US" dirty="0" smtClean="0"/>
              <a:t>Model-based approaches</a:t>
            </a:r>
          </a:p>
          <a:p>
            <a:pPr lvl="1"/>
            <a:r>
              <a:rPr lang="en-US" dirty="0" smtClean="0"/>
              <a:t>based on an offline pre-processing or "model-learning" phase</a:t>
            </a:r>
          </a:p>
          <a:p>
            <a:pPr lvl="1"/>
            <a:r>
              <a:rPr lang="en-US" dirty="0" smtClean="0"/>
              <a:t>at run-time, only the learned model is used to make predictions</a:t>
            </a:r>
          </a:p>
          <a:p>
            <a:pPr lvl="1"/>
            <a:r>
              <a:rPr lang="en-US" dirty="0" smtClean="0"/>
              <a:t>models are updated / re-trained periodically</a:t>
            </a:r>
          </a:p>
          <a:p>
            <a:pPr lvl="1"/>
            <a:r>
              <a:rPr lang="en-US" dirty="0" smtClean="0"/>
              <a:t>large variety of techniques used </a:t>
            </a:r>
          </a:p>
          <a:p>
            <a:pPr lvl="1"/>
            <a:r>
              <a:rPr lang="en-US" dirty="0" smtClean="0"/>
              <a:t>model-building and updating can be computationally expensive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pPr lvl="0"/>
            <a:r>
              <a:rPr lang="en-US" smtClean="0"/>
              <a:t>2001: 	</a:t>
            </a:r>
            <a:r>
              <a:rPr lang="en-US" sz="2000" i="1" smtClean="0">
                <a:solidFill>
                  <a:schemeClr val="tx2"/>
                </a:solidFill>
              </a:rPr>
              <a:t>Item-based collaborative filtering recommendation algorithms</a:t>
            </a:r>
            <a:r>
              <a:rPr lang="en-US" sz="2000" smtClean="0">
                <a:solidFill>
                  <a:schemeClr val="tx2"/>
                </a:solidFill>
              </a:rPr>
              <a:t>, B. </a:t>
            </a:r>
            <a:br>
              <a:rPr lang="en-US" sz="2000" smtClean="0">
                <a:solidFill>
                  <a:schemeClr val="tx2"/>
                </a:solidFill>
              </a:rPr>
            </a:br>
            <a:r>
              <a:rPr lang="en-US" sz="2000" smtClean="0">
                <a:solidFill>
                  <a:schemeClr val="tx2"/>
                </a:solidFill>
              </a:rPr>
              <a:t> 	Sarwar et al., WWW 2001</a:t>
            </a:r>
            <a:endParaRPr lang="en-US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Scalability issues arise with U2U if many more users than items </a:t>
            </a:r>
            <a:br>
              <a:rPr lang="en-US" dirty="0" smtClean="0"/>
            </a:br>
            <a:r>
              <a:rPr lang="en-US" dirty="0" smtClean="0"/>
              <a:t>(m &gt;&gt; n , m = |users|, n = |items|)</a:t>
            </a:r>
          </a:p>
          <a:p>
            <a:pPr lvl="1"/>
            <a:r>
              <a:rPr lang="en-US" sz="1600" dirty="0" smtClean="0"/>
              <a:t>e.g. Amazon.com</a:t>
            </a:r>
          </a:p>
          <a:p>
            <a:pPr lvl="1"/>
            <a:r>
              <a:rPr lang="en-US" sz="1600" dirty="0" smtClean="0"/>
              <a:t>Space complexity O(m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 when pre-computed</a:t>
            </a:r>
          </a:p>
          <a:p>
            <a:pPr lvl="1"/>
            <a:r>
              <a:rPr lang="en-US" sz="1600" dirty="0" smtClean="0"/>
              <a:t>Time complexity for computing Pearson O(m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n)</a:t>
            </a:r>
          </a:p>
          <a:p>
            <a:endParaRPr lang="en-US" dirty="0" smtClean="0"/>
          </a:p>
          <a:p>
            <a:r>
              <a:rPr lang="en-US" dirty="0" smtClean="0"/>
              <a:t>High sparsity leads to few common ratings between two users</a:t>
            </a:r>
          </a:p>
          <a:p>
            <a:endParaRPr lang="en-US" dirty="0" smtClean="0"/>
          </a:p>
          <a:p>
            <a:r>
              <a:rPr lang="en-US" dirty="0" smtClean="0"/>
              <a:t>Basic idea: "Item-based CF exploits relationships between items first, instead of relationships between users"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953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Item-based collaborative filtering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idea: </a:t>
            </a:r>
          </a:p>
          <a:p>
            <a:pPr lvl="1"/>
            <a:r>
              <a:rPr lang="en-US" dirty="0" smtClean="0"/>
              <a:t>Use the similarity between items (and not users) to make predictions</a:t>
            </a:r>
          </a:p>
          <a:p>
            <a:r>
              <a:rPr lang="en-US" dirty="0" smtClean="0"/>
              <a:t>Example: </a:t>
            </a:r>
          </a:p>
          <a:p>
            <a:pPr lvl="1"/>
            <a:r>
              <a:rPr lang="en-US" dirty="0" smtClean="0"/>
              <a:t>Look for items that are similar to Item5</a:t>
            </a:r>
          </a:p>
          <a:p>
            <a:pPr lvl="1"/>
            <a:r>
              <a:rPr lang="en-US" dirty="0" smtClean="0"/>
              <a:t>Take Alice's ratings for these items to predict the rating for Item5</a:t>
            </a:r>
          </a:p>
          <a:p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642910" y="3786190"/>
          <a:ext cx="609600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Alice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Abgerundetes Rechteck 5"/>
          <p:cNvSpPr/>
          <p:nvPr/>
        </p:nvSpPr>
        <p:spPr bwMode="auto">
          <a:xfrm>
            <a:off x="5715008" y="4500570"/>
            <a:ext cx="1071570" cy="1571636"/>
          </a:xfrm>
          <a:prstGeom prst="roundRect">
            <a:avLst/>
          </a:prstGeom>
          <a:solidFill>
            <a:srgbClr val="FFC000">
              <a:alpha val="2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1571604" y="4500570"/>
            <a:ext cx="4143404" cy="1571636"/>
            <a:chOff x="1571604" y="4000504"/>
            <a:chExt cx="4143404" cy="1643074"/>
          </a:xfrm>
        </p:grpSpPr>
        <p:sp>
          <p:nvSpPr>
            <p:cNvPr id="7" name="Abgerundetes Rechteck 6"/>
            <p:cNvSpPr/>
            <p:nvPr/>
          </p:nvSpPr>
          <p:spPr bwMode="auto">
            <a:xfrm>
              <a:off x="1571604" y="4000504"/>
              <a:ext cx="1071570" cy="1643074"/>
            </a:xfrm>
            <a:prstGeom prst="roundRect">
              <a:avLst/>
            </a:prstGeom>
            <a:solidFill>
              <a:schemeClr val="accent6">
                <a:lumMod val="75000"/>
                <a:alpha val="2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" name="Abgerundetes Rechteck 7"/>
            <p:cNvSpPr/>
            <p:nvPr/>
          </p:nvSpPr>
          <p:spPr bwMode="auto">
            <a:xfrm>
              <a:off x="4643438" y="4000504"/>
              <a:ext cx="1071570" cy="1643074"/>
            </a:xfrm>
            <a:prstGeom prst="roundRect">
              <a:avLst/>
            </a:prstGeom>
            <a:solidFill>
              <a:schemeClr val="accent6">
                <a:lumMod val="75000"/>
                <a:alpha val="2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1906216" y="4060653"/>
            <a:ext cx="3560611" cy="511355"/>
            <a:chOff x="1906216" y="4060653"/>
            <a:chExt cx="3560611" cy="511355"/>
          </a:xfrm>
        </p:grpSpPr>
        <p:sp>
          <p:nvSpPr>
            <p:cNvPr id="14" name="Ellipse 13"/>
            <p:cNvSpPr/>
            <p:nvPr/>
          </p:nvSpPr>
          <p:spPr bwMode="auto">
            <a:xfrm>
              <a:off x="1906216" y="4071942"/>
              <a:ext cx="500066" cy="500066"/>
            </a:xfrm>
            <a:prstGeom prst="ellipse">
              <a:avLst/>
            </a:prstGeom>
            <a:noFill/>
            <a:ln w="349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" name="Ellipse 14"/>
            <p:cNvSpPr/>
            <p:nvPr/>
          </p:nvSpPr>
          <p:spPr bwMode="auto">
            <a:xfrm>
              <a:off x="4966761" y="4060653"/>
              <a:ext cx="500066" cy="500066"/>
            </a:xfrm>
            <a:prstGeom prst="ellipse">
              <a:avLst/>
            </a:prstGeom>
            <a:noFill/>
            <a:ln w="349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cosine similarity measure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Produces better results in item-to-item filtering</a:t>
            </a:r>
          </a:p>
          <a:p>
            <a:pPr lvl="1"/>
            <a:r>
              <a:rPr lang="en-US" dirty="0" smtClean="0"/>
              <a:t>for some datasets, no consistent picture in literature</a:t>
            </a:r>
          </a:p>
          <a:p>
            <a:r>
              <a:rPr lang="en-US" dirty="0" smtClean="0"/>
              <a:t>Ratings are seen as vector in n-dimensional space</a:t>
            </a:r>
          </a:p>
          <a:p>
            <a:r>
              <a:rPr lang="en-US" dirty="0" smtClean="0"/>
              <a:t>Similarity is calculated based on the angle between the vectors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Adjusted cosine similarity</a:t>
            </a:r>
          </a:p>
          <a:p>
            <a:pPr lvl="1"/>
            <a:r>
              <a:rPr lang="en-US" dirty="0" smtClean="0"/>
              <a:t>take average user ratings into account, transform the original ratings</a:t>
            </a:r>
          </a:p>
          <a:p>
            <a:pPr lvl="1"/>
            <a:r>
              <a:rPr lang="en-US" dirty="0" smtClean="0"/>
              <a:t>U: set of users who have rated both items a and b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356992"/>
            <a:ext cx="279157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5000636"/>
            <a:ext cx="51339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295" y="4933961"/>
            <a:ext cx="1000124" cy="100012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295" y="2928938"/>
            <a:ext cx="1000124" cy="1000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Pre-processing for item-based filtering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Item-based filtering does not solve the scalability problem itself</a:t>
            </a:r>
          </a:p>
          <a:p>
            <a:r>
              <a:rPr lang="en-US" dirty="0" smtClean="0"/>
              <a:t>Pre-processing approach by Amazon.com (in 2003)</a:t>
            </a:r>
          </a:p>
          <a:p>
            <a:pPr lvl="1"/>
            <a:r>
              <a:rPr lang="en-US" dirty="0" smtClean="0"/>
              <a:t>Calculate all pair-wise item similarities in advance</a:t>
            </a:r>
          </a:p>
          <a:p>
            <a:pPr lvl="1"/>
            <a:r>
              <a:rPr lang="en-US" dirty="0" smtClean="0"/>
              <a:t>The neighborhood to be used at run-time is typically rather small, because only items are taken into account which the user has rated</a:t>
            </a:r>
          </a:p>
          <a:p>
            <a:pPr lvl="1"/>
            <a:r>
              <a:rPr lang="en-US" dirty="0" smtClean="0"/>
              <a:t>Item similarities are supposed to be more stable than user similarities</a:t>
            </a:r>
          </a:p>
          <a:p>
            <a:r>
              <a:rPr lang="en-US" dirty="0" smtClean="0"/>
              <a:t>Memory requirements</a:t>
            </a:r>
          </a:p>
          <a:p>
            <a:pPr lvl="1"/>
            <a:r>
              <a:rPr lang="en-US" dirty="0" smtClean="0"/>
              <a:t>Up to N</a:t>
            </a:r>
            <a:r>
              <a:rPr lang="en-US" baseline="30000" dirty="0" smtClean="0"/>
              <a:t>2</a:t>
            </a:r>
            <a:r>
              <a:rPr lang="en-US" dirty="0" smtClean="0"/>
              <a:t> pair-wise similarities to be memorized (N = number of items) in theory</a:t>
            </a:r>
          </a:p>
          <a:p>
            <a:pPr lvl="1"/>
            <a:r>
              <a:rPr lang="en-US" dirty="0" smtClean="0"/>
              <a:t>In practice, this is significantly lower (items with no co-ratings)</a:t>
            </a:r>
          </a:p>
          <a:p>
            <a:pPr lvl="1"/>
            <a:r>
              <a:rPr lang="en-US" dirty="0" smtClean="0"/>
              <a:t>Further reductions possible</a:t>
            </a:r>
          </a:p>
          <a:p>
            <a:pPr lvl="2"/>
            <a:r>
              <a:rPr lang="en-US" dirty="0" smtClean="0"/>
              <a:t>Minimum threshold for co-ratings (items, which are rated at least by </a:t>
            </a:r>
            <a:r>
              <a:rPr lang="en-US" i="1" dirty="0" smtClean="0"/>
              <a:t>n</a:t>
            </a:r>
            <a:r>
              <a:rPr lang="en-US" dirty="0" smtClean="0"/>
              <a:t> users)</a:t>
            </a:r>
          </a:p>
          <a:p>
            <a:pPr lvl="2"/>
            <a:r>
              <a:rPr lang="en-US" dirty="0" smtClean="0"/>
              <a:t>Limit the size of the neighborhood (might affect recommendation accuracy)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ratings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/>
          <a:lstStyle/>
          <a:p>
            <a:r>
              <a:rPr lang="en-US" dirty="0" smtClean="0"/>
              <a:t>Pure CF-based systems only rely on the rating matrix</a:t>
            </a:r>
          </a:p>
          <a:p>
            <a:r>
              <a:rPr lang="en-US" dirty="0" smtClean="0"/>
              <a:t>Explicit ratings</a:t>
            </a:r>
          </a:p>
          <a:p>
            <a:pPr lvl="1"/>
            <a:r>
              <a:rPr lang="en-US" dirty="0" smtClean="0"/>
              <a:t>Most commonly used (1 to 5, 1 to 7 </a:t>
            </a:r>
            <a:r>
              <a:rPr lang="en-US" dirty="0" err="1" smtClean="0"/>
              <a:t>Likert</a:t>
            </a:r>
            <a:r>
              <a:rPr lang="en-US" dirty="0" smtClean="0"/>
              <a:t> response scales)</a:t>
            </a:r>
          </a:p>
          <a:p>
            <a:pPr lvl="1"/>
            <a:r>
              <a:rPr lang="en-US" dirty="0" smtClean="0"/>
              <a:t>Research topics</a:t>
            </a:r>
          </a:p>
          <a:p>
            <a:pPr lvl="2"/>
            <a:r>
              <a:rPr lang="en-US" dirty="0" smtClean="0"/>
              <a:t>"Optimal" granularity of scale; indication that 10-point scale is better accepted in movie domain</a:t>
            </a:r>
          </a:p>
          <a:p>
            <a:pPr lvl="2"/>
            <a:r>
              <a:rPr lang="en-US" dirty="0" smtClean="0"/>
              <a:t>Multidimensional ratings (multiple ratings per movie)</a:t>
            </a:r>
          </a:p>
          <a:p>
            <a:pPr lvl="1"/>
            <a:r>
              <a:rPr lang="en-US" dirty="0" smtClean="0"/>
              <a:t>Challenge</a:t>
            </a:r>
          </a:p>
          <a:p>
            <a:pPr lvl="2"/>
            <a:r>
              <a:rPr lang="en-US" dirty="0" smtClean="0"/>
              <a:t>Users not always willing to rate many items; sparse rating matrices</a:t>
            </a:r>
          </a:p>
          <a:p>
            <a:pPr lvl="2"/>
            <a:r>
              <a:rPr lang="en-US" dirty="0" smtClean="0"/>
              <a:t>How to stimulate users to rate more items? </a:t>
            </a:r>
          </a:p>
          <a:p>
            <a:r>
              <a:rPr lang="en-US" dirty="0" smtClean="0"/>
              <a:t>Implicit ratings</a:t>
            </a:r>
          </a:p>
          <a:p>
            <a:pPr lvl="1"/>
            <a:r>
              <a:rPr lang="en-US" dirty="0" smtClean="0"/>
              <a:t>clicks, page views, time spent on some page, demo downloads …</a:t>
            </a:r>
          </a:p>
          <a:p>
            <a:pPr lvl="1"/>
            <a:r>
              <a:rPr lang="en-US" dirty="0" smtClean="0"/>
              <a:t>Can be used in addition to explicit ones; question of correctness of interpretation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sparsity problems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Cold start problem</a:t>
            </a:r>
          </a:p>
          <a:p>
            <a:pPr lvl="1"/>
            <a:r>
              <a:rPr lang="en-US" dirty="0" smtClean="0"/>
              <a:t>How to recommend new items? What to recommend to new users?</a:t>
            </a:r>
          </a:p>
          <a:p>
            <a:r>
              <a:rPr lang="en-US" dirty="0" smtClean="0"/>
              <a:t>Straightforward approaches</a:t>
            </a:r>
          </a:p>
          <a:p>
            <a:pPr lvl="1"/>
            <a:r>
              <a:rPr lang="en-US" dirty="0" smtClean="0"/>
              <a:t>Ask/force users to rate a set of items</a:t>
            </a:r>
          </a:p>
          <a:p>
            <a:pPr lvl="1"/>
            <a:r>
              <a:rPr lang="en-US" dirty="0" smtClean="0"/>
              <a:t>Use another method (e.g., content-based, demographic or simply non-personalized) in the initial phase</a:t>
            </a:r>
          </a:p>
          <a:p>
            <a:r>
              <a:rPr lang="en-US" dirty="0" smtClean="0"/>
              <a:t>Alternatives</a:t>
            </a:r>
          </a:p>
          <a:p>
            <a:pPr lvl="1"/>
            <a:r>
              <a:rPr lang="en-US" dirty="0" smtClean="0"/>
              <a:t>Use better algorithms (beyond nearest-neighbor approaches)</a:t>
            </a:r>
          </a:p>
          <a:p>
            <a:pPr lvl="1"/>
            <a:r>
              <a:rPr lang="en-US" dirty="0" smtClean="0"/>
              <a:t>Example: </a:t>
            </a:r>
          </a:p>
          <a:p>
            <a:pPr lvl="2"/>
            <a:r>
              <a:rPr lang="en-US" dirty="0" smtClean="0"/>
              <a:t>In nearest-neighbor approaches, the set of sufficiently similar neighbors might be to small to make good predictions</a:t>
            </a:r>
          </a:p>
          <a:p>
            <a:pPr lvl="2"/>
            <a:r>
              <a:rPr lang="en-US" dirty="0" smtClean="0"/>
              <a:t>Assume "transitivity" of neighborhoods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algorithms for sparse datasets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Recursive CF</a:t>
            </a:r>
          </a:p>
          <a:p>
            <a:pPr lvl="1"/>
            <a:r>
              <a:rPr lang="en-US" dirty="0" smtClean="0"/>
              <a:t>Assume there is a very close neighbor </a:t>
            </a:r>
            <a:r>
              <a:rPr lang="en-US" b="1" i="1" dirty="0" smtClean="0"/>
              <a:t>n</a:t>
            </a:r>
            <a:r>
              <a:rPr lang="en-US" dirty="0" smtClean="0"/>
              <a:t> of u who however has not rated the target item </a:t>
            </a:r>
            <a:r>
              <a:rPr lang="en-US" b="1" i="1" dirty="0" err="1" smtClean="0"/>
              <a:t>i</a:t>
            </a:r>
            <a:r>
              <a:rPr lang="en-US" dirty="0" smtClean="0"/>
              <a:t> yet.</a:t>
            </a:r>
          </a:p>
          <a:p>
            <a:pPr lvl="1"/>
            <a:r>
              <a:rPr lang="en-US" dirty="0" smtClean="0"/>
              <a:t>Idea: </a:t>
            </a:r>
          </a:p>
          <a:p>
            <a:pPr lvl="2"/>
            <a:r>
              <a:rPr lang="en-US" dirty="0" smtClean="0"/>
              <a:t>Apply CF-method recursively and predict a rating for item </a:t>
            </a:r>
            <a:r>
              <a:rPr lang="en-US" b="1" i="1" dirty="0" err="1" smtClean="0"/>
              <a:t>i</a:t>
            </a:r>
            <a:r>
              <a:rPr lang="en-US" dirty="0" smtClean="0"/>
              <a:t> for the neighbor</a:t>
            </a:r>
          </a:p>
          <a:p>
            <a:pPr lvl="2"/>
            <a:r>
              <a:rPr lang="en-US" dirty="0" smtClean="0"/>
              <a:t>Use this predicted rating instead of the rating of a more distant direct neighbor</a:t>
            </a:r>
          </a:p>
        </p:txBody>
      </p:sp>
      <p:graphicFrame>
        <p:nvGraphicFramePr>
          <p:cNvPr id="16" name="Tabelle 15"/>
          <p:cNvGraphicFramePr>
            <a:graphicFrameLocks noGrp="1"/>
          </p:cNvGraphicFramePr>
          <p:nvPr/>
        </p:nvGraphicFramePr>
        <p:xfrm>
          <a:off x="857224" y="4071942"/>
          <a:ext cx="609600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Alice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9" name="Gruppieren 18"/>
          <p:cNvGrpSpPr/>
          <p:nvPr/>
        </p:nvGrpSpPr>
        <p:grpSpPr>
          <a:xfrm>
            <a:off x="6786578" y="4572008"/>
            <a:ext cx="1713163" cy="500066"/>
            <a:chOff x="6786578" y="4071942"/>
            <a:chExt cx="1713163" cy="500066"/>
          </a:xfrm>
        </p:grpSpPr>
        <p:sp>
          <p:nvSpPr>
            <p:cNvPr id="20" name="Nach links gekrümmter Pfeil 19"/>
            <p:cNvSpPr/>
            <p:nvPr/>
          </p:nvSpPr>
          <p:spPr bwMode="auto">
            <a:xfrm>
              <a:off x="6786578" y="4071942"/>
              <a:ext cx="428628" cy="500066"/>
            </a:xfrm>
            <a:prstGeom prst="curvedLeftArrow">
              <a:avLst/>
            </a:prstGeom>
            <a:solidFill>
              <a:srgbClr val="002060"/>
            </a:solidFill>
            <a:ln w="9525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7358082" y="4143380"/>
              <a:ext cx="1141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 smtClean="0">
                  <a:latin typeface="Calibri" pitchFamily="34" charset="0"/>
                </a:rPr>
                <a:t>sim</a:t>
              </a:r>
              <a:r>
                <a:rPr lang="en-US" b="0" dirty="0" smtClean="0">
                  <a:latin typeface="Calibri" pitchFamily="34" charset="0"/>
                </a:rPr>
                <a:t> = 0,85</a:t>
              </a:r>
              <a:endParaRPr lang="en-US" b="0" dirty="0">
                <a:latin typeface="Calibri" pitchFamily="34" charset="0"/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6732881" y="5107110"/>
            <a:ext cx="2125399" cy="1102608"/>
            <a:chOff x="6732881" y="5107110"/>
            <a:chExt cx="2125399" cy="1102608"/>
          </a:xfrm>
        </p:grpSpPr>
        <p:sp>
          <p:nvSpPr>
            <p:cNvPr id="24" name="Gestreifter Pfeil nach rechts 23"/>
            <p:cNvSpPr/>
            <p:nvPr/>
          </p:nvSpPr>
          <p:spPr bwMode="auto">
            <a:xfrm rot="12253149">
              <a:off x="6732881" y="5107110"/>
              <a:ext cx="928694" cy="285752"/>
            </a:xfrm>
            <a:prstGeom prst="stripedRightArrow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7643834" y="5286388"/>
              <a:ext cx="1214446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Calibri" pitchFamily="34" charset="0"/>
                </a:rPr>
                <a:t>Predict rating for</a:t>
              </a:r>
            </a:p>
            <a:p>
              <a:r>
                <a:rPr lang="en-US" b="0" dirty="0" smtClean="0">
                  <a:latin typeface="Calibri" pitchFamily="34" charset="0"/>
                </a:rPr>
                <a:t>User1</a:t>
              </a:r>
              <a:endParaRPr lang="en-US" b="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Recommender Systems</a:t>
            </a:r>
            <a:endParaRPr lang="en-AU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576064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 areas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202" y="2732291"/>
            <a:ext cx="2438027" cy="151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019" y="4725144"/>
            <a:ext cx="290611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84" y="1917332"/>
            <a:ext cx="1505474" cy="217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202" y="1412776"/>
            <a:ext cx="29908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84" y="4353559"/>
            <a:ext cx="3710397" cy="162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57974"/>
            <a:ext cx="19240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34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Graph-based methods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"Spreading activation" (sketch) </a:t>
            </a:r>
          </a:p>
          <a:p>
            <a:pPr lvl="1"/>
            <a:r>
              <a:rPr lang="en-US" dirty="0" smtClean="0"/>
              <a:t>Idea: Use paths of lengths &gt; 3 </a:t>
            </a:r>
            <a:br>
              <a:rPr lang="en-US" dirty="0" smtClean="0"/>
            </a:br>
            <a:r>
              <a:rPr lang="en-US" dirty="0" smtClean="0"/>
              <a:t>to recommend items</a:t>
            </a:r>
          </a:p>
          <a:p>
            <a:pPr lvl="1"/>
            <a:r>
              <a:rPr lang="en-US" dirty="0" smtClean="0"/>
              <a:t>Length 3: Recommend Item3 to User1</a:t>
            </a:r>
          </a:p>
          <a:p>
            <a:pPr lvl="1"/>
            <a:r>
              <a:rPr lang="en-US" dirty="0" smtClean="0"/>
              <a:t>Length 5: Item1 also recommendable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286124"/>
            <a:ext cx="33432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uppieren 11"/>
          <p:cNvGrpSpPr/>
          <p:nvPr/>
        </p:nvGrpSpPr>
        <p:grpSpPr>
          <a:xfrm>
            <a:off x="1928794" y="4071942"/>
            <a:ext cx="1071570" cy="1214446"/>
            <a:chOff x="5643570" y="4500570"/>
            <a:chExt cx="1071570" cy="1214446"/>
          </a:xfrm>
        </p:grpSpPr>
        <p:cxnSp>
          <p:nvCxnSpPr>
            <p:cNvPr id="13" name="Gerade Verbindung 12"/>
            <p:cNvCxnSpPr/>
            <p:nvPr/>
          </p:nvCxnSpPr>
          <p:spPr bwMode="auto">
            <a:xfrm rot="16200000" flipH="1">
              <a:off x="5214942" y="4929198"/>
              <a:ext cx="1214446" cy="357190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 bwMode="auto">
            <a:xfrm rot="5400000">
              <a:off x="5572132" y="4929198"/>
              <a:ext cx="1214446" cy="357190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 bwMode="auto">
            <a:xfrm rot="16200000" flipH="1">
              <a:off x="5929322" y="4929198"/>
              <a:ext cx="1214446" cy="357190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6" name="Gruppieren 15"/>
          <p:cNvGrpSpPr/>
          <p:nvPr/>
        </p:nvGrpSpPr>
        <p:grpSpPr>
          <a:xfrm>
            <a:off x="1643042" y="4143380"/>
            <a:ext cx="1643074" cy="1214446"/>
            <a:chOff x="5357818" y="4429132"/>
            <a:chExt cx="1643074" cy="1214446"/>
          </a:xfrm>
        </p:grpSpPr>
        <p:grpSp>
          <p:nvGrpSpPr>
            <p:cNvPr id="17" name="Gruppieren 11"/>
            <p:cNvGrpSpPr/>
            <p:nvPr/>
          </p:nvGrpSpPr>
          <p:grpSpPr>
            <a:xfrm>
              <a:off x="5643570" y="4429132"/>
              <a:ext cx="1071570" cy="1214446"/>
              <a:chOff x="5643570" y="4500570"/>
              <a:chExt cx="1071570" cy="1214446"/>
            </a:xfrm>
          </p:grpSpPr>
          <p:cxnSp>
            <p:nvCxnSpPr>
              <p:cNvPr id="20" name="Gerade Verbindung 19"/>
              <p:cNvCxnSpPr/>
              <p:nvPr/>
            </p:nvCxnSpPr>
            <p:spPr bwMode="auto">
              <a:xfrm rot="16200000" flipH="1">
                <a:off x="5214942" y="4929198"/>
                <a:ext cx="1214446" cy="357190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20"/>
              <p:cNvCxnSpPr/>
              <p:nvPr/>
            </p:nvCxnSpPr>
            <p:spPr bwMode="auto">
              <a:xfrm rot="5400000">
                <a:off x="5572132" y="4929198"/>
                <a:ext cx="1214446" cy="357190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1"/>
              <p:cNvCxnSpPr/>
              <p:nvPr/>
            </p:nvCxnSpPr>
            <p:spPr bwMode="auto">
              <a:xfrm rot="16200000" flipH="1">
                <a:off x="5929322" y="4929198"/>
                <a:ext cx="1214446" cy="357190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18" name="Gerade Verbindung 17"/>
            <p:cNvCxnSpPr/>
            <p:nvPr/>
          </p:nvCxnSpPr>
          <p:spPr bwMode="auto">
            <a:xfrm rot="5400000" flipH="1" flipV="1">
              <a:off x="6250793" y="4893479"/>
              <a:ext cx="1214446" cy="28575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Gerade Verbindung 18"/>
            <p:cNvCxnSpPr/>
            <p:nvPr/>
          </p:nvCxnSpPr>
          <p:spPr bwMode="auto">
            <a:xfrm flipV="1">
              <a:off x="5357818" y="4429132"/>
              <a:ext cx="1643074" cy="121444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model-based approaches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Plethora of different techniques proposed in the last years, e.g.,</a:t>
            </a:r>
          </a:p>
          <a:p>
            <a:pPr lvl="1"/>
            <a:r>
              <a:rPr lang="en-US" dirty="0" smtClean="0"/>
              <a:t>Matrix factorization techniques, statistics</a:t>
            </a:r>
          </a:p>
          <a:p>
            <a:pPr lvl="2"/>
            <a:r>
              <a:rPr lang="en-US" dirty="0" smtClean="0"/>
              <a:t>singular value decomposition, principal component analysis</a:t>
            </a:r>
          </a:p>
          <a:p>
            <a:pPr lvl="1"/>
            <a:r>
              <a:rPr lang="en-US" dirty="0" smtClean="0"/>
              <a:t>Association rule mining</a:t>
            </a:r>
          </a:p>
          <a:p>
            <a:pPr lvl="2"/>
            <a:r>
              <a:rPr lang="en-US" dirty="0" smtClean="0"/>
              <a:t>compare: shopping basket analysis</a:t>
            </a:r>
          </a:p>
          <a:p>
            <a:pPr lvl="1"/>
            <a:r>
              <a:rPr lang="en-US" dirty="0" smtClean="0"/>
              <a:t>Probabilistic models</a:t>
            </a:r>
          </a:p>
          <a:p>
            <a:pPr lvl="2"/>
            <a:r>
              <a:rPr lang="en-US" dirty="0" smtClean="0"/>
              <a:t>clustering models, Bayesian networks, probabilistic Latent Semantic Analysis</a:t>
            </a:r>
          </a:p>
          <a:p>
            <a:pPr lvl="1"/>
            <a:r>
              <a:rPr lang="en-US" dirty="0" smtClean="0"/>
              <a:t>Various other machine learning approaches</a:t>
            </a:r>
          </a:p>
          <a:p>
            <a:r>
              <a:rPr lang="en-US" dirty="0" smtClean="0"/>
              <a:t>Costs of pre-processing </a:t>
            </a:r>
          </a:p>
          <a:p>
            <a:pPr lvl="1"/>
            <a:r>
              <a:rPr lang="en-US" dirty="0" smtClean="0"/>
              <a:t>Usually not discussed</a:t>
            </a:r>
          </a:p>
          <a:p>
            <a:pPr lvl="1"/>
            <a:r>
              <a:rPr lang="en-US" dirty="0" smtClean="0"/>
              <a:t>Incremental updates possible?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en-US" smtClean="0"/>
              <a:t>2000: 	</a:t>
            </a:r>
            <a:r>
              <a:rPr lang="en-US" sz="2000" i="1" smtClean="0">
                <a:solidFill>
                  <a:schemeClr val="tx2"/>
                </a:solidFill>
              </a:rPr>
              <a:t>Application of Dimensionality Reduction in</a:t>
            </a:r>
            <a:br>
              <a:rPr lang="en-US" sz="2000" i="1" smtClean="0">
                <a:solidFill>
                  <a:schemeClr val="tx2"/>
                </a:solidFill>
              </a:rPr>
            </a:br>
            <a:r>
              <a:rPr lang="en-US" sz="2000" i="1" smtClean="0">
                <a:solidFill>
                  <a:schemeClr val="tx2"/>
                </a:solidFill>
              </a:rPr>
              <a:t>	Recommender System</a:t>
            </a:r>
            <a:r>
              <a:rPr lang="en-US" sz="2000" smtClean="0">
                <a:solidFill>
                  <a:schemeClr val="tx2"/>
                </a:solidFill>
              </a:rPr>
              <a:t>, B. Sarwar et al., WebKDD Workshop</a:t>
            </a:r>
            <a:endParaRPr lang="en-US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idea: Trade more complex offline model building for faster online prediction generation</a:t>
            </a:r>
          </a:p>
          <a:p>
            <a:r>
              <a:rPr lang="en-US" dirty="0" smtClean="0"/>
              <a:t>Singular Value Decomposition for dimensionality reduction of rating matrices</a:t>
            </a:r>
          </a:p>
          <a:p>
            <a:pPr lvl="1"/>
            <a:r>
              <a:rPr lang="en-US" sz="1600" dirty="0" smtClean="0"/>
              <a:t>Captures important factors/aspects and their weights in the data   </a:t>
            </a:r>
          </a:p>
          <a:p>
            <a:pPr lvl="1"/>
            <a:r>
              <a:rPr lang="en-US" sz="1600" dirty="0" smtClean="0"/>
              <a:t>factors can be genre, actors but also non-understandable ones</a:t>
            </a:r>
          </a:p>
          <a:p>
            <a:pPr lvl="1"/>
            <a:r>
              <a:rPr lang="en-US" sz="1600" dirty="0" smtClean="0"/>
              <a:t>Assumption that k dimensions capture the signals and filter out noise (K = 20 to 100)</a:t>
            </a:r>
          </a:p>
          <a:p>
            <a:r>
              <a:rPr lang="en-US" dirty="0" smtClean="0"/>
              <a:t>Constant time to make recommendations</a:t>
            </a:r>
          </a:p>
          <a:p>
            <a:r>
              <a:rPr lang="en-US" dirty="0" smtClean="0"/>
              <a:t>Approach also popular in IR (Latent Semantic Indexing), data compression,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019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picture says …</a:t>
            </a:r>
            <a:endParaRPr lang="en-US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298840607"/>
              </p:ext>
            </p:extLst>
          </p:nvPr>
        </p:nvGraphicFramePr>
        <p:xfrm>
          <a:off x="611560" y="1484784"/>
          <a:ext cx="7668344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8032" y="4516025"/>
            <a:ext cx="469980" cy="6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204864"/>
            <a:ext cx="483248" cy="69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6807" y="2777764"/>
            <a:ext cx="500599" cy="69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42866" y="3033036"/>
            <a:ext cx="727372" cy="50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1" y="4149080"/>
            <a:ext cx="479396" cy="67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feld 10"/>
          <p:cNvSpPr txBox="1"/>
          <p:nvPr/>
        </p:nvSpPr>
        <p:spPr>
          <a:xfrm>
            <a:off x="2339752" y="3140968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Calibri" pitchFamily="34" charset="0"/>
                <a:cs typeface="Calibri" pitchFamily="34" charset="0"/>
              </a:rPr>
              <a:t>Bob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129138" y="3269102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Calibri" pitchFamily="34" charset="0"/>
                <a:cs typeface="Calibri" pitchFamily="34" charset="0"/>
              </a:rPr>
              <a:t>Mary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508104" y="4221088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Calibri" pitchFamily="34" charset="0"/>
                <a:cs typeface="Calibri" pitchFamily="34" charset="0"/>
              </a:rPr>
              <a:t>Alice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004048" y="162880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Calibri" pitchFamily="34" charset="0"/>
                <a:cs typeface="Calibri" pitchFamily="34" charset="0"/>
              </a:rPr>
              <a:t>Sue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88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Calibri" pitchFamily="34" charset="0"/>
              </a:rPr>
              <a:t>Matrix factorization</a:t>
            </a:r>
            <a:endParaRPr lang="en-US" dirty="0">
              <a:cs typeface="Calibri" pitchFamily="34" charset="0"/>
            </a:endParaRPr>
          </a:p>
        </p:txBody>
      </p:sp>
      <p:graphicFrame>
        <p:nvGraphicFramePr>
          <p:cNvPr id="4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925138"/>
              </p:ext>
            </p:extLst>
          </p:nvPr>
        </p:nvGraphicFramePr>
        <p:xfrm>
          <a:off x="4139952" y="2685092"/>
          <a:ext cx="4824540" cy="1391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090"/>
                <a:gridCol w="804090"/>
                <a:gridCol w="804090"/>
                <a:gridCol w="804090"/>
                <a:gridCol w="804090"/>
                <a:gridCol w="804090"/>
              </a:tblGrid>
              <a:tr h="3461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</a:t>
                      </a:r>
                      <a:r>
                        <a:rPr lang="de-AT" sz="2000" baseline="-25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k</a:t>
                      </a:r>
                      <a:r>
                        <a:rPr lang="de-AT" sz="2000" baseline="30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endParaRPr lang="de-DE" sz="2000" baseline="3000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97870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Dim1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-0.44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-0.57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0.06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0.38</a:t>
                      </a:r>
                      <a:endParaRPr lang="de-DE" sz="2000" b="1" i="0" baseline="0" dirty="0">
                        <a:solidFill>
                          <a:srgbClr val="C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0.57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97870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Dim2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0.58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-0.66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0.26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0.18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-0.36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0727" y="2253043"/>
            <a:ext cx="501395" cy="72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8660" y="2253043"/>
            <a:ext cx="515550" cy="73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2237" y="2253043"/>
            <a:ext cx="534061" cy="73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24401" y="2469067"/>
            <a:ext cx="775993" cy="54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9033" y="2253043"/>
            <a:ext cx="511441" cy="72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423360"/>
              </p:ext>
            </p:extLst>
          </p:nvPr>
        </p:nvGraphicFramePr>
        <p:xfrm>
          <a:off x="395536" y="2610460"/>
          <a:ext cx="2448272" cy="2402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090"/>
                <a:gridCol w="852094"/>
                <a:gridCol w="792088"/>
              </a:tblGrid>
              <a:tr h="369789"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</a:t>
                      </a:r>
                      <a:r>
                        <a:rPr lang="de-AT" sz="2000" baseline="-25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k</a:t>
                      </a:r>
                      <a:endParaRPr lang="de-DE" sz="2000" baseline="-25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sz="20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Dim1</a:t>
                      </a:r>
                      <a:endParaRPr lang="de-DE" sz="2000" baseline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0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Dim2</a:t>
                      </a:r>
                      <a:endParaRPr lang="de-DE" sz="2000" baseline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01619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Alice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0.47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-0.30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01619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Bob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 -0.44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0.23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01619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Mary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>
                          <a:latin typeface="Calibri" pitchFamily="34" charset="0"/>
                          <a:cs typeface="Calibri" pitchFamily="34" charset="0"/>
                        </a:rPr>
                        <a:t>0.70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0.06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01619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Sue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0.31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0.93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013753"/>
              </p:ext>
            </p:extLst>
          </p:nvPr>
        </p:nvGraphicFramePr>
        <p:xfrm>
          <a:off x="6588224" y="4509120"/>
          <a:ext cx="2412270" cy="1443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090"/>
                <a:gridCol w="804090"/>
                <a:gridCol w="804090"/>
              </a:tblGrid>
              <a:tr h="366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sz="20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Dim1</a:t>
                      </a:r>
                      <a:endParaRPr lang="de-DE" sz="2000" baseline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0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Dim2</a:t>
                      </a:r>
                      <a:endParaRPr lang="de-DE" sz="2000" baseline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23688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Dim1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>
                          <a:latin typeface="Calibri" pitchFamily="34" charset="0"/>
                          <a:cs typeface="Calibri" pitchFamily="34" charset="0"/>
                        </a:rPr>
                        <a:t>5.63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23688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Dim2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3.23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389538"/>
              </p:ext>
            </p:extLst>
          </p:nvPr>
        </p:nvGraphicFramePr>
        <p:xfrm>
          <a:off x="2195736" y="1844824"/>
          <a:ext cx="2736304" cy="649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7" name="Formel" r:id="rId9" imgW="1574117" imgH="317362" progId="Equation.3">
                  <p:embed/>
                </p:oleObj>
              </mc:Choice>
              <mc:Fallback>
                <p:oleObj name="Formel" r:id="rId9" imgW="1574117" imgH="317362" progId="Equation.3">
                  <p:embed/>
                  <p:pic>
                    <p:nvPicPr>
                      <p:cNvPr id="0" name="Picture 6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844824"/>
                        <a:ext cx="2736304" cy="6494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283352"/>
              </p:ext>
            </p:extLst>
          </p:nvPr>
        </p:nvGraphicFramePr>
        <p:xfrm>
          <a:off x="6788333" y="4412665"/>
          <a:ext cx="591979" cy="537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8" name="Formel" r:id="rId11" imgW="241195" imgH="279279" progId="Equation.3">
                  <p:embed/>
                </p:oleObj>
              </mc:Choice>
              <mc:Fallback>
                <p:oleObj name="Formel" r:id="rId11" imgW="241195" imgH="279279" progId="Equation.3">
                  <p:embed/>
                  <p:pic>
                    <p:nvPicPr>
                      <p:cNvPr id="0" name="Picture 6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8333" y="4412665"/>
                        <a:ext cx="591979" cy="5378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Inhaltsplatzhalter 2"/>
          <p:cNvSpPr txBox="1">
            <a:spLocks/>
          </p:cNvSpPr>
          <p:nvPr/>
        </p:nvSpPr>
        <p:spPr bwMode="auto">
          <a:xfrm>
            <a:off x="323528" y="1988840"/>
            <a:ext cx="49663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smtClean="0">
                <a:latin typeface="Calibri" pitchFamily="34" charset="0"/>
                <a:cs typeface="Calibri" pitchFamily="34" charset="0"/>
              </a:rPr>
              <a:t>SVD: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5" name="Gruppieren 23"/>
          <p:cNvGrpSpPr/>
          <p:nvPr/>
        </p:nvGrpSpPr>
        <p:grpSpPr>
          <a:xfrm>
            <a:off x="395536" y="2974796"/>
            <a:ext cx="8496944" cy="3384376"/>
            <a:chOff x="395536" y="3068960"/>
            <a:chExt cx="8496944" cy="3384376"/>
          </a:xfrm>
        </p:grpSpPr>
        <p:grpSp>
          <p:nvGrpSpPr>
            <p:cNvPr id="16" name="Gruppieren 21"/>
            <p:cNvGrpSpPr/>
            <p:nvPr/>
          </p:nvGrpSpPr>
          <p:grpSpPr>
            <a:xfrm>
              <a:off x="395536" y="3068960"/>
              <a:ext cx="8496944" cy="3384376"/>
              <a:chOff x="395536" y="3068960"/>
              <a:chExt cx="8496944" cy="3384376"/>
            </a:xfrm>
          </p:grpSpPr>
          <p:sp>
            <p:nvSpPr>
              <p:cNvPr id="18" name="Inhaltsplatzhalter 2"/>
              <p:cNvSpPr txBox="1">
                <a:spLocks/>
              </p:cNvSpPr>
              <p:nvPr/>
            </p:nvSpPr>
            <p:spPr bwMode="auto">
              <a:xfrm>
                <a:off x="395536" y="5301208"/>
                <a:ext cx="4966320" cy="1152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lvl="0" indent="-342900" eaLnBrk="1" hangingPunct="1">
                  <a:spcBef>
                    <a:spcPct val="20000"/>
                  </a:spcBef>
                  <a:buFontTx/>
                  <a:buChar char="•"/>
                </a:pPr>
                <a:r>
                  <a:rPr lang="de-AT" sz="2000" kern="0" dirty="0" smtClean="0">
                    <a:latin typeface="Calibri" pitchFamily="34" charset="0"/>
                    <a:cs typeface="Calibri" pitchFamily="34" charset="0"/>
                  </a:rPr>
                  <a:t>Prediction: </a:t>
                </a:r>
              </a:p>
              <a:p>
                <a:pPr marL="1714500" lvl="3" indent="-342900" eaLnBrk="1" hangingPunct="1">
                  <a:spcBef>
                    <a:spcPct val="20000"/>
                  </a:spcBef>
                </a:pPr>
                <a:r>
                  <a:rPr lang="de-AT" sz="2000" kern="0" dirty="0" smtClean="0">
                    <a:latin typeface="Calibri" pitchFamily="34" charset="0"/>
                    <a:cs typeface="Calibri" pitchFamily="34" charset="0"/>
                  </a:rPr>
                  <a:t>	</a:t>
                </a:r>
                <a:r>
                  <a:rPr lang="de-AT" kern="0" dirty="0" smtClean="0">
                    <a:latin typeface="Calibri" pitchFamily="34" charset="0"/>
                    <a:cs typeface="Calibri" pitchFamily="34" charset="0"/>
                  </a:rPr>
                  <a:t>	= </a:t>
                </a:r>
                <a:r>
                  <a:rPr lang="de-AT" dirty="0" smtClean="0">
                    <a:latin typeface="Calibri" pitchFamily="34" charset="0"/>
                    <a:cs typeface="Calibri" pitchFamily="34" charset="0"/>
                  </a:rPr>
                  <a:t>3 + 0.84 = </a:t>
                </a:r>
                <a:r>
                  <a:rPr lang="de-AT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3.84</a:t>
                </a:r>
                <a:endParaRPr kumimoji="0" lang="de-AT" b="0" i="0" u="none" strike="noStrike" kern="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" name="Rechteck 18"/>
              <p:cNvSpPr/>
              <p:nvPr/>
            </p:nvSpPr>
            <p:spPr bwMode="auto">
              <a:xfrm>
                <a:off x="7452320" y="3140968"/>
                <a:ext cx="720080" cy="958260"/>
              </a:xfrm>
              <a:prstGeom prst="rect">
                <a:avLst/>
              </a:prstGeom>
              <a:noFill/>
              <a:ln w="317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Ｐゴシック" pitchFamily="-112" charset="-128"/>
                  <a:cs typeface="Calibri" pitchFamily="34" charset="0"/>
                </a:endParaRPr>
              </a:p>
            </p:txBody>
          </p:sp>
          <p:sp>
            <p:nvSpPr>
              <p:cNvPr id="20" name="Rechteck 19"/>
              <p:cNvSpPr/>
              <p:nvPr/>
            </p:nvSpPr>
            <p:spPr bwMode="auto">
              <a:xfrm>
                <a:off x="395536" y="3068960"/>
                <a:ext cx="2448272" cy="432048"/>
              </a:xfrm>
              <a:prstGeom prst="rect">
                <a:avLst/>
              </a:prstGeom>
              <a:noFill/>
              <a:ln w="317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Ｐゴシック" pitchFamily="-112" charset="-128"/>
                  <a:cs typeface="Calibri" pitchFamily="34" charset="0"/>
                </a:endParaRPr>
              </a:p>
            </p:txBody>
          </p:sp>
          <p:sp>
            <p:nvSpPr>
              <p:cNvPr id="21" name="Rechteck 20"/>
              <p:cNvSpPr/>
              <p:nvPr/>
            </p:nvSpPr>
            <p:spPr bwMode="auto">
              <a:xfrm>
                <a:off x="6588224" y="5013176"/>
                <a:ext cx="2304256" cy="958260"/>
              </a:xfrm>
              <a:prstGeom prst="rect">
                <a:avLst/>
              </a:prstGeom>
              <a:noFill/>
              <a:ln w="317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Ｐゴシック" pitchFamily="-112" charset="-128"/>
                  <a:cs typeface="Calibri" pitchFamily="34" charset="0"/>
                </a:endParaRPr>
              </a:p>
            </p:txBody>
          </p:sp>
        </p:grpSp>
        <p:graphicFrame>
          <p:nvGraphicFramePr>
            <p:cNvPr id="1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9450210"/>
                </p:ext>
              </p:extLst>
            </p:nvPr>
          </p:nvGraphicFramePr>
          <p:xfrm>
            <a:off x="2070671" y="5208201"/>
            <a:ext cx="4517553" cy="4740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9" name="Formel" r:id="rId13" imgW="2895600" imgH="304800" progId="Equation.3">
                    <p:embed/>
                  </p:oleObj>
                </mc:Choice>
                <mc:Fallback>
                  <p:oleObj name="Formel" r:id="rId13" imgW="2895600" imgH="304800" progId="Equation.3">
                    <p:embed/>
                    <p:pic>
                      <p:nvPicPr>
                        <p:cNvPr id="0" name="Picture 6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0671" y="5208201"/>
                          <a:ext cx="4517553" cy="4740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5112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rule mining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r>
              <a:rPr lang="en-US" dirty="0" smtClean="0"/>
              <a:t>Commonly used for shopping behavior analysis</a:t>
            </a:r>
          </a:p>
          <a:p>
            <a:pPr lvl="1"/>
            <a:r>
              <a:rPr lang="en-US" dirty="0" smtClean="0"/>
              <a:t>aims at detection of rules such as</a:t>
            </a:r>
          </a:p>
          <a:p>
            <a:pPr lvl="1">
              <a:buNone/>
            </a:pPr>
            <a:r>
              <a:rPr lang="en-US" i="1" dirty="0" smtClean="0"/>
              <a:t>	"If a customer purchases baby-food then he also buys diapers </a:t>
            </a:r>
            <a:br>
              <a:rPr lang="en-US" i="1" dirty="0" smtClean="0"/>
            </a:br>
            <a:r>
              <a:rPr lang="en-US" i="1" dirty="0" smtClean="0"/>
              <a:t>in 70% of the cases"</a:t>
            </a:r>
          </a:p>
          <a:p>
            <a:r>
              <a:rPr lang="en-US" dirty="0" smtClean="0"/>
              <a:t>Association rule mining algorithms</a:t>
            </a:r>
          </a:p>
          <a:p>
            <a:pPr lvl="1"/>
            <a:r>
              <a:rPr lang="en-US" dirty="0" smtClean="0"/>
              <a:t>can detect rules of the form X =&gt; Y (e.g., baby-food =&gt; diapers) from a set of sales transactions D = {t</a:t>
            </a:r>
            <a:r>
              <a:rPr lang="en-US" baseline="-25000" dirty="0" smtClean="0"/>
              <a:t>1</a:t>
            </a:r>
            <a:r>
              <a:rPr lang="en-US" dirty="0" smtClean="0"/>
              <a:t>, t</a:t>
            </a:r>
            <a:r>
              <a:rPr lang="en-US" baseline="-25000" dirty="0" smtClean="0"/>
              <a:t>2</a:t>
            </a:r>
            <a:r>
              <a:rPr lang="en-US" dirty="0" smtClean="0"/>
              <a:t>, …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n</a:t>
            </a:r>
            <a:r>
              <a:rPr lang="en-US" dirty="0" smtClean="0"/>
              <a:t>}</a:t>
            </a:r>
          </a:p>
          <a:p>
            <a:pPr lvl="1"/>
            <a:r>
              <a:rPr lang="en-US" dirty="0" smtClean="0"/>
              <a:t>measure of quality: support, confidence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methods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idea (simplistic version for illustration):</a:t>
            </a:r>
          </a:p>
          <a:p>
            <a:pPr lvl="1"/>
            <a:r>
              <a:rPr lang="en-US" dirty="0" smtClean="0"/>
              <a:t>given the user/item rating matrix</a:t>
            </a:r>
          </a:p>
          <a:p>
            <a:pPr lvl="1"/>
            <a:r>
              <a:rPr lang="en-US" dirty="0" smtClean="0"/>
              <a:t>determine the probability that user Alice will like an item </a:t>
            </a:r>
            <a:r>
              <a:rPr lang="en-US" dirty="0" err="1" smtClean="0"/>
              <a:t>i</a:t>
            </a:r>
            <a:endParaRPr lang="en-US" dirty="0" smtClean="0"/>
          </a:p>
          <a:p>
            <a:pPr lvl="1"/>
            <a:r>
              <a:rPr lang="en-US" dirty="0" smtClean="0"/>
              <a:t>base the recommendation on such these probabilities</a:t>
            </a:r>
          </a:p>
          <a:p>
            <a:r>
              <a:rPr lang="en-US" dirty="0" smtClean="0"/>
              <a:t>Calculation of rating probabilities based on </a:t>
            </a:r>
            <a:r>
              <a:rPr lang="en-US" dirty="0" err="1" smtClean="0"/>
              <a:t>Bayes</a:t>
            </a:r>
            <a:r>
              <a:rPr lang="en-US" dirty="0" smtClean="0"/>
              <a:t> Theorem</a:t>
            </a:r>
          </a:p>
          <a:p>
            <a:pPr lvl="1"/>
            <a:r>
              <a:rPr lang="en-US" dirty="0" smtClean="0"/>
              <a:t>How probable is rating value "1" for Item5 given Alice's previous ratings?</a:t>
            </a:r>
          </a:p>
          <a:p>
            <a:pPr lvl="1"/>
            <a:r>
              <a:rPr lang="en-US" dirty="0" smtClean="0"/>
              <a:t>Corresponds to conditional probability P(Item5=1 | X), where</a:t>
            </a:r>
          </a:p>
          <a:p>
            <a:pPr lvl="2"/>
            <a:r>
              <a:rPr lang="en-US" dirty="0" smtClean="0"/>
              <a:t>X = Alice's previous ratings = (Item1 =1, Item2=3, Item3= … )</a:t>
            </a:r>
          </a:p>
          <a:p>
            <a:pPr lvl="1"/>
            <a:r>
              <a:rPr lang="en-US" dirty="0" smtClean="0"/>
              <a:t>Can be estimated based on Bayes' Theorem</a:t>
            </a:r>
          </a:p>
          <a:p>
            <a:r>
              <a:rPr lang="en-US" dirty="0" smtClean="0"/>
              <a:t>Usually more sophisticated methods used</a:t>
            </a:r>
          </a:p>
          <a:p>
            <a:pPr lvl="1"/>
            <a:r>
              <a:rPr lang="en-US" dirty="0" smtClean="0"/>
              <a:t>Clustering</a:t>
            </a:r>
          </a:p>
          <a:p>
            <a:pPr lvl="1"/>
            <a:r>
              <a:rPr lang="en-US" dirty="0" err="1" smtClean="0"/>
              <a:t>pLSA</a:t>
            </a:r>
            <a:r>
              <a:rPr lang="en-US" dirty="0" smtClean="0"/>
              <a:t> 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2008: 	</a:t>
            </a:r>
            <a:r>
              <a:rPr lang="en-US" sz="2000" i="1" smtClean="0">
                <a:solidFill>
                  <a:schemeClr val="tx2"/>
                </a:solidFill>
              </a:rPr>
              <a:t>Factorization meets the neighborhood: a multifaceted collaborative </a:t>
            </a:r>
            <a:br>
              <a:rPr lang="en-US" sz="2000" i="1" smtClean="0">
                <a:solidFill>
                  <a:schemeClr val="tx2"/>
                </a:solidFill>
              </a:rPr>
            </a:br>
            <a:r>
              <a:rPr lang="en-US" sz="2000" i="1" smtClean="0">
                <a:solidFill>
                  <a:schemeClr val="tx2"/>
                </a:solidFill>
              </a:rPr>
              <a:t>	filtering model</a:t>
            </a:r>
            <a:r>
              <a:rPr lang="en-US" sz="2000" smtClean="0">
                <a:solidFill>
                  <a:schemeClr val="tx2"/>
                </a:solidFill>
              </a:rPr>
              <a:t>, Y. Koren, ACM SIGKDD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804248" y="1484784"/>
            <a:ext cx="2252861" cy="2058169"/>
          </a:xfrm>
          <a:prstGeom prst="rect">
            <a:avLst/>
          </a:prstGeom>
        </p:spPr>
      </p:pic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611560" y="1686533"/>
            <a:ext cx="5974432" cy="371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r>
              <a:rPr lang="en-US" dirty="0" smtClean="0"/>
              <a:t>Stimulated by work on Netflix competition</a:t>
            </a:r>
          </a:p>
          <a:p>
            <a:pPr lvl="1"/>
            <a:r>
              <a:rPr lang="en-US" sz="1600" dirty="0" smtClean="0"/>
              <a:t>Prize of $1,000,000 for accuracy improvement of 10% RMSE compared to own </a:t>
            </a:r>
            <a:r>
              <a:rPr lang="en-US" sz="1600" dirty="0" err="1" smtClean="0"/>
              <a:t>Cinematch</a:t>
            </a:r>
            <a:r>
              <a:rPr lang="en-US" sz="1600" dirty="0" smtClean="0"/>
              <a:t> system</a:t>
            </a:r>
          </a:p>
          <a:p>
            <a:pPr lvl="1"/>
            <a:r>
              <a:rPr lang="en-US" sz="1600" dirty="0" smtClean="0"/>
              <a:t>Very large dataset (~100M ratings, ~480K users , ~18K movies)</a:t>
            </a:r>
          </a:p>
          <a:p>
            <a:pPr lvl="1"/>
            <a:r>
              <a:rPr lang="en-US" sz="1600" dirty="0" smtClean="0"/>
              <a:t>Last ratings/user withheld (set K)</a:t>
            </a:r>
          </a:p>
          <a:p>
            <a:r>
              <a:rPr lang="en-US" dirty="0" smtClean="0"/>
              <a:t>Root mean squared error metric optimized to 0.8567</a:t>
            </a: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662081"/>
              </p:ext>
            </p:extLst>
          </p:nvPr>
        </p:nvGraphicFramePr>
        <p:xfrm>
          <a:off x="1979712" y="4352359"/>
          <a:ext cx="2640781" cy="1030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" name="Formel" r:id="rId5" imgW="2082800" imgH="812800" progId="Equation.3">
                  <p:embed/>
                </p:oleObj>
              </mc:Choice>
              <mc:Fallback>
                <p:oleObj name="Formel" r:id="rId5" imgW="2082800" imgH="812800" progId="Equation.3">
                  <p:embed/>
                  <p:pic>
                    <p:nvPicPr>
                      <p:cNvPr id="0" name="Picture 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4352359"/>
                        <a:ext cx="2640781" cy="103035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5896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650988" y="1484784"/>
            <a:ext cx="80974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r>
              <a:rPr lang="en-US" dirty="0" smtClean="0"/>
              <a:t>Merges neighborhood models with latent factor models</a:t>
            </a:r>
          </a:p>
          <a:p>
            <a:r>
              <a:rPr lang="en-US" sz="1800" dirty="0" smtClean="0"/>
              <a:t>Latent factor models</a:t>
            </a:r>
          </a:p>
          <a:p>
            <a:pPr lvl="1"/>
            <a:r>
              <a:rPr lang="en-US" sz="1600" dirty="0" smtClean="0"/>
              <a:t>good to capture weak signals in the overall data</a:t>
            </a:r>
          </a:p>
          <a:p>
            <a:r>
              <a:rPr lang="en-US" dirty="0" smtClean="0"/>
              <a:t>Neighborhood models</a:t>
            </a:r>
          </a:p>
          <a:p>
            <a:pPr lvl="1"/>
            <a:r>
              <a:rPr lang="en-US" dirty="0" smtClean="0"/>
              <a:t>good at detecting strong relationships between close items</a:t>
            </a:r>
          </a:p>
          <a:p>
            <a:r>
              <a:rPr lang="en-US" dirty="0" smtClean="0"/>
              <a:t>Combination in one prediction single function </a:t>
            </a:r>
          </a:p>
          <a:p>
            <a:pPr lvl="1">
              <a:buFontTx/>
              <a:buChar char="–"/>
              <a:defRPr/>
            </a:pPr>
            <a:r>
              <a:rPr lang="en-US" b="0" dirty="0"/>
              <a:t>Local search method such as stochastic gradient descent to determine parameters</a:t>
            </a:r>
          </a:p>
          <a:p>
            <a:pPr lvl="1">
              <a:buFontTx/>
              <a:buChar char="–"/>
              <a:defRPr/>
            </a:pPr>
            <a:r>
              <a:rPr lang="en-US" b="0" dirty="0" smtClean="0"/>
              <a:t>Add penalty </a:t>
            </a:r>
            <a:r>
              <a:rPr lang="en-US" b="0" dirty="0"/>
              <a:t>for high </a:t>
            </a:r>
            <a:r>
              <a:rPr lang="en-US" b="0" dirty="0" smtClean="0"/>
              <a:t>values to avoid over-fitting</a:t>
            </a:r>
            <a:endParaRPr lang="en-US" b="0" dirty="0"/>
          </a:p>
          <a:p>
            <a:pPr lvl="1">
              <a:buFontTx/>
              <a:buChar char="–"/>
              <a:defRPr/>
            </a:pPr>
            <a:endParaRPr lang="en-US" b="0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4" name="Inhaltsplatzhalter 2"/>
          <p:cNvSpPr txBox="1">
            <a:spLocks/>
          </p:cNvSpPr>
          <p:nvPr/>
        </p:nvSpPr>
        <p:spPr bwMode="auto">
          <a:xfrm>
            <a:off x="689200" y="4653136"/>
            <a:ext cx="69847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2008: 	</a:t>
            </a:r>
            <a:r>
              <a:rPr lang="en-US" sz="2000" i="1" dirty="0" smtClean="0">
                <a:solidFill>
                  <a:schemeClr val="tx2"/>
                </a:solidFill>
              </a:rPr>
              <a:t>Factorization meets the neighborhood: a multifaceted collaborative </a:t>
            </a:r>
            <a:br>
              <a:rPr lang="en-US" sz="2000" i="1" dirty="0" smtClean="0">
                <a:solidFill>
                  <a:schemeClr val="tx2"/>
                </a:solidFill>
              </a:rPr>
            </a:br>
            <a:r>
              <a:rPr lang="en-US" sz="2000" i="1" dirty="0" smtClean="0">
                <a:solidFill>
                  <a:schemeClr val="tx2"/>
                </a:solidFill>
              </a:rPr>
              <a:t>	filtering model</a:t>
            </a:r>
            <a:r>
              <a:rPr lang="en-US" sz="2000" dirty="0" smtClean="0">
                <a:solidFill>
                  <a:schemeClr val="tx2"/>
                </a:solidFill>
              </a:rPr>
              <a:t>, Y. Koren, ACM SIGKDD</a:t>
            </a:r>
            <a:endParaRPr lang="en-US" sz="2000" dirty="0"/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833366"/>
              </p:ext>
            </p:extLst>
          </p:nvPr>
        </p:nvGraphicFramePr>
        <p:xfrm>
          <a:off x="1335994" y="5373216"/>
          <a:ext cx="5691187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8" name="Formel" r:id="rId4" imgW="3695400" imgH="380880" progId="Equation.3">
                  <p:embed/>
                </p:oleObj>
              </mc:Choice>
              <mc:Fallback>
                <p:oleObj name="Formel" r:id="rId4" imgW="3695400" imgH="380880" progId="Equation.3">
                  <p:embed/>
                  <p:pic>
                    <p:nvPicPr>
                      <p:cNvPr id="0" name="Picture 4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994" y="5373216"/>
                        <a:ext cx="5691187" cy="5857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718866"/>
              </p:ext>
            </p:extLst>
          </p:nvPr>
        </p:nvGraphicFramePr>
        <p:xfrm>
          <a:off x="1344726" y="4813436"/>
          <a:ext cx="2836862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9" name="Formel" r:id="rId6" imgW="1828800" imgH="304800" progId="Equation.3">
                  <p:embed/>
                </p:oleObj>
              </mc:Choice>
              <mc:Fallback>
                <p:oleObj name="Formel" r:id="rId6" imgW="1828800" imgH="304800" progId="Equation.3">
                  <p:embed/>
                  <p:pic>
                    <p:nvPicPr>
                      <p:cNvPr id="0" name="Picture 4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726" y="4813436"/>
                        <a:ext cx="2836862" cy="4714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272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 recent methods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Recommendation is concerned with learning from noisy observations </a:t>
            </a:r>
            <a:br>
              <a:rPr lang="en-US" dirty="0" smtClean="0"/>
            </a:br>
            <a:r>
              <a:rPr lang="en-US" dirty="0" smtClean="0"/>
              <a:t>(x, y), where</a:t>
            </a:r>
          </a:p>
          <a:p>
            <a:pPr marL="0" indent="0">
              <a:buNone/>
            </a:pPr>
            <a:r>
              <a:rPr lang="en-US" dirty="0" smtClean="0"/>
              <a:t>        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has to be determined such  that </a:t>
            </a:r>
            <a:br>
              <a:rPr lang="en-US" dirty="0" smtClean="0"/>
            </a:br>
            <a:r>
              <a:rPr lang="en-US" dirty="0" smtClean="0"/>
              <a:t>       is minimal.</a:t>
            </a:r>
          </a:p>
          <a:p>
            <a:endParaRPr lang="en-US" sz="2400" dirty="0" smtClean="0"/>
          </a:p>
          <a:p>
            <a:r>
              <a:rPr lang="en-US" dirty="0" smtClean="0"/>
              <a:t>A variety of different learning strategies have been applied trying to estimate f(x)</a:t>
            </a:r>
          </a:p>
          <a:p>
            <a:pPr lvl="1"/>
            <a:r>
              <a:rPr lang="en-US" sz="2000" dirty="0" smtClean="0"/>
              <a:t>Non parametric neighborhood models</a:t>
            </a:r>
          </a:p>
          <a:p>
            <a:pPr lvl="1"/>
            <a:r>
              <a:rPr lang="en-US" sz="2000" dirty="0" smtClean="0"/>
              <a:t>MF models, SVMs, Neural Networks, Bayesian Networks,…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763204"/>
              </p:ext>
            </p:extLst>
          </p:nvPr>
        </p:nvGraphicFramePr>
        <p:xfrm>
          <a:off x="2339752" y="1988840"/>
          <a:ext cx="10795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" name="Formel" r:id="rId4" imgW="748975" imgH="253890" progId="Equation.3">
                  <p:embed/>
                </p:oleObj>
              </mc:Choice>
              <mc:Fallback>
                <p:oleObj name="Formel" r:id="rId4" imgW="748975" imgH="253890" progId="Equation.3">
                  <p:embed/>
                  <p:pic>
                    <p:nvPicPr>
                      <p:cNvPr id="0" name="Picture 4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988840"/>
                        <a:ext cx="1079500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907790"/>
              </p:ext>
            </p:extLst>
          </p:nvPr>
        </p:nvGraphicFramePr>
        <p:xfrm>
          <a:off x="4499992" y="2708920"/>
          <a:ext cx="1408565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" name="Formel" r:id="rId6" imgW="774360" imgH="355320" progId="Equation.3">
                  <p:embed/>
                </p:oleObj>
              </mc:Choice>
              <mc:Fallback>
                <p:oleObj name="Formel" r:id="rId6" imgW="774360" imgH="355320" progId="Equation.3">
                  <p:embed/>
                  <p:pic>
                    <p:nvPicPr>
                      <p:cNvPr id="0" name="Picture 4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2708920"/>
                        <a:ext cx="1408565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457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Social Web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13136"/>
            <a:ext cx="4176464" cy="115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017" y="2618978"/>
            <a:ext cx="2672184" cy="178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7" b="40877"/>
          <a:stretch/>
        </p:blipFill>
        <p:spPr bwMode="auto">
          <a:xfrm>
            <a:off x="3779912" y="4556140"/>
            <a:ext cx="3453443" cy="124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604564"/>
            <a:ext cx="1859493" cy="295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18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Filtering Issues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Pros: </a:t>
            </a:r>
          </a:p>
          <a:p>
            <a:pPr lvl="1"/>
            <a:r>
              <a:rPr lang="en-US" sz="1600" dirty="0" smtClean="0"/>
              <a:t>well-understood, works well in some domains, no knowledge engineering required</a:t>
            </a:r>
          </a:p>
          <a:p>
            <a:r>
              <a:rPr lang="en-US" dirty="0" smtClean="0"/>
              <a:t>Cons:</a:t>
            </a:r>
          </a:p>
          <a:p>
            <a:pPr lvl="1"/>
            <a:r>
              <a:rPr lang="en-US" sz="1600" dirty="0" smtClean="0"/>
              <a:t>requires user community, sparsity problems, no integration of other knowledge sources, no explanation of results</a:t>
            </a:r>
          </a:p>
          <a:p>
            <a:r>
              <a:rPr lang="en-US" dirty="0" smtClean="0"/>
              <a:t>What is the best CF method?</a:t>
            </a:r>
          </a:p>
          <a:p>
            <a:pPr lvl="1"/>
            <a:r>
              <a:rPr lang="en-US" sz="1600" dirty="0" smtClean="0"/>
              <a:t>In which situation and which domain? Inconsistent findings; always the same domains and data sets; differences between methods are often very small (1/100)</a:t>
            </a:r>
          </a:p>
          <a:p>
            <a:r>
              <a:rPr lang="en-US" dirty="0" smtClean="0"/>
              <a:t>How to evaluate the prediction quality?</a:t>
            </a:r>
          </a:p>
          <a:p>
            <a:pPr lvl="1"/>
            <a:r>
              <a:rPr lang="en-US" sz="1600" dirty="0" smtClean="0"/>
              <a:t>MAE / RMSE: What does an MAE of 0.7 actually mean?</a:t>
            </a:r>
          </a:p>
          <a:p>
            <a:pPr lvl="1"/>
            <a:r>
              <a:rPr lang="en-US" sz="1600" dirty="0" smtClean="0"/>
              <a:t>Serendipity: Not yet fully understood</a:t>
            </a:r>
          </a:p>
          <a:p>
            <a:r>
              <a:rPr lang="en-US" dirty="0" smtClean="0"/>
              <a:t>What about multi-dimensional ratings?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20888"/>
            <a:ext cx="304800" cy="3048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857224" y="2643182"/>
            <a:ext cx="73581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ln>
                  <a:prstDash val="solid"/>
                </a:ln>
                <a:solidFill>
                  <a:srgbClr val="002060"/>
                </a:solidFill>
                <a:latin typeface="Calibri" pitchFamily="34" charset="0"/>
              </a:rPr>
              <a:t>Evaluation of Recommender Systems</a:t>
            </a:r>
            <a:endParaRPr lang="en-US" sz="3600" dirty="0">
              <a:ln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366864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2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>
          <a:xfrm>
            <a:off x="2627784" y="1700808"/>
            <a:ext cx="6059016" cy="4456152"/>
          </a:xfrm>
        </p:spPr>
        <p:txBody>
          <a:bodyPr/>
          <a:lstStyle/>
          <a:p>
            <a:r>
              <a:rPr lang="en-US" dirty="0" smtClean="0"/>
              <a:t>One Recommender Systems research question</a:t>
            </a:r>
          </a:p>
          <a:p>
            <a:pPr lvl="1"/>
            <a:r>
              <a:rPr lang="en-US" dirty="0" smtClean="0"/>
              <a:t>What should be in that list?	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Recommender Systems in e-Commerce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15906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7842127" cy="202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feil nach unten 4"/>
          <p:cNvSpPr/>
          <p:nvPr/>
        </p:nvSpPr>
        <p:spPr>
          <a:xfrm>
            <a:off x="3687326" y="2924944"/>
            <a:ext cx="2088232" cy="100811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6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>
          <a:xfrm>
            <a:off x="2627784" y="1700808"/>
            <a:ext cx="6059016" cy="4456152"/>
          </a:xfrm>
        </p:spPr>
        <p:txBody>
          <a:bodyPr/>
          <a:lstStyle/>
          <a:p>
            <a:r>
              <a:rPr lang="en-US" dirty="0" smtClean="0"/>
              <a:t>Another question both in research and practice</a:t>
            </a:r>
          </a:p>
          <a:p>
            <a:pPr lvl="1"/>
            <a:r>
              <a:rPr lang="en-US" dirty="0" smtClean="0"/>
              <a:t>How do we know that these are good recommendations?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Recommender Systems in e-Commerce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15906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7842127" cy="202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feil nach unten 4"/>
          <p:cNvSpPr/>
          <p:nvPr/>
        </p:nvSpPr>
        <p:spPr>
          <a:xfrm>
            <a:off x="3687326" y="2996952"/>
            <a:ext cx="2088232" cy="100811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7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>
          <a:xfrm>
            <a:off x="2627784" y="1484784"/>
            <a:ext cx="6059016" cy="4672176"/>
          </a:xfrm>
        </p:spPr>
        <p:txBody>
          <a:bodyPr/>
          <a:lstStyle/>
          <a:p>
            <a:r>
              <a:rPr lang="en-US" dirty="0" smtClean="0"/>
              <a:t>This might lead to …</a:t>
            </a:r>
          </a:p>
          <a:p>
            <a:pPr lvl="1"/>
            <a:r>
              <a:rPr lang="en-US" sz="1700" dirty="0" smtClean="0"/>
              <a:t>What is a good recommendation?</a:t>
            </a:r>
          </a:p>
          <a:p>
            <a:pPr lvl="1"/>
            <a:r>
              <a:rPr lang="en-US" sz="1700" dirty="0"/>
              <a:t>What is a good recommendation </a:t>
            </a:r>
            <a:r>
              <a:rPr lang="en-US" sz="1700" dirty="0">
                <a:solidFill>
                  <a:srgbClr val="CC6600"/>
                </a:solidFill>
              </a:rPr>
              <a:t>strategy</a:t>
            </a:r>
            <a:r>
              <a:rPr lang="en-US" sz="1700" dirty="0"/>
              <a:t>?</a:t>
            </a:r>
          </a:p>
          <a:p>
            <a:pPr lvl="1"/>
            <a:r>
              <a:rPr lang="en-US" sz="1700" dirty="0"/>
              <a:t>What is a good recommendation </a:t>
            </a:r>
            <a:r>
              <a:rPr lang="en-US" sz="1700" dirty="0" smtClean="0"/>
              <a:t>strategy </a:t>
            </a:r>
            <a:r>
              <a:rPr lang="en-US" sz="1700" dirty="0" smtClean="0">
                <a:solidFill>
                  <a:srgbClr val="CC6600"/>
                </a:solidFill>
              </a:rPr>
              <a:t>for my business</a:t>
            </a:r>
            <a:r>
              <a:rPr lang="en-US" sz="1700" dirty="0" smtClean="0"/>
              <a:t>?</a:t>
            </a:r>
            <a:endParaRPr lang="en-US" sz="17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Recommender Systems in e-Commerce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15906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7842127" cy="202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360040" y="4215187"/>
            <a:ext cx="4572000" cy="27699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rgbClr val="CC6600"/>
                </a:solidFill>
              </a:rPr>
              <a:t>We hope you will buy also …</a:t>
            </a:r>
            <a:endParaRPr lang="en-US" sz="1200" b="1" dirty="0">
              <a:solidFill>
                <a:srgbClr val="CC66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30462"/>
            <a:ext cx="1828403" cy="160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410320" y="4229087"/>
            <a:ext cx="4572000" cy="27699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rgbClr val="CC6600"/>
                </a:solidFill>
              </a:rPr>
              <a:t>These have been in stock for quite a while now …</a:t>
            </a:r>
            <a:endParaRPr lang="en-US" sz="1200" b="1" dirty="0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67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 indent="0">
              <a:buNone/>
            </a:pPr>
            <a:endParaRPr lang="en-US" dirty="0"/>
          </a:p>
          <a:p>
            <a:r>
              <a:rPr lang="en-US" dirty="0" smtClean="0"/>
              <a:t>Total sales numbers</a:t>
            </a:r>
          </a:p>
          <a:p>
            <a:r>
              <a:rPr lang="en-US" dirty="0" smtClean="0"/>
              <a:t>Promotion of certain items </a:t>
            </a:r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Click-through-rates</a:t>
            </a:r>
          </a:p>
          <a:p>
            <a:r>
              <a:rPr lang="en-US" dirty="0" smtClean="0"/>
              <a:t>Interactivity on platform</a:t>
            </a:r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Customer return rates</a:t>
            </a:r>
          </a:p>
          <a:p>
            <a:r>
              <a:rPr lang="en-US" dirty="0" smtClean="0"/>
              <a:t>Customer satisfaction and loyalty</a:t>
            </a:r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good recommendation?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2672513" cy="70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751" y="2492896"/>
            <a:ext cx="2485653" cy="58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653" y="3433936"/>
            <a:ext cx="2445817" cy="202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1"/>
          <p:cNvSpPr txBox="1">
            <a:spLocks/>
          </p:cNvSpPr>
          <p:nvPr/>
        </p:nvSpPr>
        <p:spPr>
          <a:xfrm>
            <a:off x="179512" y="1340768"/>
            <a:ext cx="4896544" cy="91973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Font typeface="Wingdings 3"/>
              <a:buNone/>
            </a:pPr>
            <a:r>
              <a:rPr lang="en-US" dirty="0" smtClean="0">
                <a:latin typeface="Calibri" pitchFamily="34" charset="0"/>
              </a:rPr>
              <a:t>What are the measures in practice?</a:t>
            </a:r>
          </a:p>
        </p:txBody>
      </p:sp>
    </p:spTree>
    <p:extLst>
      <p:ext uri="{BB962C8B-B14F-4D97-AF65-F5344CB8AC3E}">
        <p14:creationId xmlns:p14="http://schemas.microsoft.com/office/powerpoint/2010/main" val="296863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Purpose and success criteria (1)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Different perspectives/aspects</a:t>
            </a:r>
          </a:p>
          <a:p>
            <a:pPr marL="781050" lvl="1" indent="-381000">
              <a:lnSpc>
                <a:spcPct val="90000"/>
              </a:lnSpc>
            </a:pPr>
            <a:r>
              <a:rPr lang="en-US" dirty="0" smtClean="0"/>
              <a:t>Depends on domain and purpose</a:t>
            </a:r>
          </a:p>
          <a:p>
            <a:pPr marL="781050" lvl="1" indent="-381000">
              <a:lnSpc>
                <a:spcPct val="90000"/>
              </a:lnSpc>
            </a:pPr>
            <a:r>
              <a:rPr lang="en-US" dirty="0" smtClean="0"/>
              <a:t>No holistic evaluation scenario exists</a:t>
            </a:r>
          </a:p>
          <a:p>
            <a:pPr marL="381000" indent="-381000">
              <a:lnSpc>
                <a:spcPct val="90000"/>
              </a:lnSpc>
            </a:pPr>
            <a:endParaRPr lang="en-US" dirty="0" smtClean="0"/>
          </a:p>
          <a:p>
            <a:pPr marL="381000" indent="-381000">
              <a:lnSpc>
                <a:spcPct val="90000"/>
              </a:lnSpc>
            </a:pPr>
            <a:r>
              <a:rPr lang="en-US" dirty="0" smtClean="0"/>
              <a:t>Retrieval perspective</a:t>
            </a:r>
          </a:p>
          <a:p>
            <a:pPr marL="781050" lvl="1" indent="-381000">
              <a:lnSpc>
                <a:spcPct val="90000"/>
              </a:lnSpc>
            </a:pPr>
            <a:r>
              <a:rPr lang="en-US" dirty="0" smtClean="0"/>
              <a:t>Reduce search costs</a:t>
            </a:r>
          </a:p>
          <a:p>
            <a:pPr marL="781050" lvl="1" indent="-381000">
              <a:lnSpc>
                <a:spcPct val="90000"/>
              </a:lnSpc>
            </a:pPr>
            <a:r>
              <a:rPr lang="en-US" dirty="0" smtClean="0"/>
              <a:t>Provide "correct" proposals</a:t>
            </a:r>
          </a:p>
          <a:p>
            <a:pPr marL="781050" lvl="1" indent="-381000">
              <a:lnSpc>
                <a:spcPct val="90000"/>
              </a:lnSpc>
            </a:pPr>
            <a:r>
              <a:rPr lang="en-US" dirty="0" smtClean="0"/>
              <a:t>Assumption: Users know in advance what they want </a:t>
            </a:r>
          </a:p>
          <a:p>
            <a:pPr marL="781050" lvl="1" indent="-381000">
              <a:lnSpc>
                <a:spcPct val="90000"/>
              </a:lnSpc>
            </a:pPr>
            <a:endParaRPr lang="en-US" dirty="0"/>
          </a:p>
          <a:p>
            <a:pPr marL="381000" indent="-381000">
              <a:lnSpc>
                <a:spcPct val="90000"/>
              </a:lnSpc>
            </a:pPr>
            <a:r>
              <a:rPr lang="en-US" dirty="0"/>
              <a:t>Recommendation perspective</a:t>
            </a:r>
          </a:p>
          <a:p>
            <a:pPr marL="781050" lvl="1" indent="-381000">
              <a:lnSpc>
                <a:spcPct val="90000"/>
              </a:lnSpc>
            </a:pPr>
            <a:r>
              <a:rPr lang="en-US" dirty="0"/>
              <a:t>Serendipity – identify items from the Long Tail</a:t>
            </a:r>
          </a:p>
          <a:p>
            <a:pPr marL="781050" lvl="1" indent="-381000">
              <a:lnSpc>
                <a:spcPct val="90000"/>
              </a:lnSpc>
            </a:pPr>
            <a:r>
              <a:rPr lang="en-US" dirty="0"/>
              <a:t>Users did not know about existence</a:t>
            </a:r>
          </a:p>
          <a:p>
            <a:pPr marL="381000" indent="-381000">
              <a:lnSpc>
                <a:spcPct val="90000"/>
              </a:lnSpc>
            </a:pPr>
            <a:endParaRPr lang="en-US" dirty="0"/>
          </a:p>
          <a:p>
            <a:pPr marL="381000" indent="-381000">
              <a:lnSpc>
                <a:spcPct val="90000"/>
              </a:lnSpc>
            </a:pPr>
            <a:endParaRPr lang="en-US" dirty="0" smtClean="0"/>
          </a:p>
          <a:p>
            <a:pPr marL="781050" lvl="1" indent="-381000">
              <a:lnSpc>
                <a:spcPct val="90000"/>
              </a:lnSpc>
            </a:pPr>
            <a:endParaRPr lang="en-US" dirty="0" smtClean="0"/>
          </a:p>
          <a:p>
            <a:pPr marL="381000" indent="-381000">
              <a:lnSpc>
                <a:spcPct val="90000"/>
              </a:lnSpc>
            </a:pPr>
            <a:endParaRPr lang="en-US" dirty="0" smtClean="0"/>
          </a:p>
          <a:p>
            <a:pPr marL="781050" lvl="1" indent="-381000">
              <a:lnSpc>
                <a:spcPct val="90000"/>
              </a:lnSpc>
            </a:pPr>
            <a:endParaRPr lang="en-US" dirty="0" smtClean="0"/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395536" y="2780928"/>
            <a:ext cx="82809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123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does a RS do its job well?</a:t>
            </a:r>
            <a:endParaRPr lang="en-US" dirty="0"/>
          </a:p>
        </p:txBody>
      </p:sp>
      <p:pic>
        <p:nvPicPr>
          <p:cNvPr id="4" name="Grafik 3" descr="long_tail_graph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965" y="3212976"/>
            <a:ext cx="495973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5940152" y="1628800"/>
            <a:ext cx="2627784" cy="374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r>
              <a:rPr lang="en-US" sz="1800" b="0" dirty="0" smtClean="0"/>
              <a:t>"Recommend widely unknown items that users might actually like!"</a:t>
            </a:r>
          </a:p>
          <a:p>
            <a:endParaRPr lang="en-US" sz="1800" b="0" dirty="0" smtClean="0"/>
          </a:p>
          <a:p>
            <a:r>
              <a:rPr lang="en-US" sz="1800" b="0" dirty="0" smtClean="0"/>
              <a:t>20% of items accumulate 74% of all positive ratings</a:t>
            </a:r>
          </a:p>
          <a:p>
            <a:endParaRPr lang="en-US" sz="1800" b="0" dirty="0" smtClean="0"/>
          </a:p>
        </p:txBody>
      </p:sp>
      <p:grpSp>
        <p:nvGrpSpPr>
          <p:cNvPr id="6" name="Gruppieren 5"/>
          <p:cNvGrpSpPr/>
          <p:nvPr/>
        </p:nvGrpSpPr>
        <p:grpSpPr>
          <a:xfrm>
            <a:off x="1705934" y="2924944"/>
            <a:ext cx="3658154" cy="1944216"/>
            <a:chOff x="1709936" y="1642999"/>
            <a:chExt cx="3995936" cy="3730217"/>
          </a:xfrm>
        </p:grpSpPr>
        <p:sp>
          <p:nvSpPr>
            <p:cNvPr id="7" name="Inhaltsplatzhalter 2"/>
            <p:cNvSpPr txBox="1">
              <a:spLocks/>
            </p:cNvSpPr>
            <p:nvPr/>
          </p:nvSpPr>
          <p:spPr bwMode="auto">
            <a:xfrm>
              <a:off x="1709936" y="1642999"/>
              <a:ext cx="3995936" cy="10081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defTabSz="914400" eaLnBrk="0" latinLnBrk="0" hangingPunct="0">
                <a:lnSpc>
                  <a:spcPct val="90000"/>
                </a:lnSpc>
                <a:spcBef>
                  <a:spcPts val="1200"/>
                </a:spcBef>
                <a:buClrTx/>
                <a:buSzTx/>
                <a:tabLst/>
                <a:defRPr/>
              </a:pPr>
              <a:r>
                <a:rPr lang="en-US" sz="2000" dirty="0" smtClean="0">
                  <a:solidFill>
                    <a:srgbClr val="003366"/>
                  </a:solidFill>
                  <a:latin typeface="Calibri" pitchFamily="34" charset="0"/>
                </a:rPr>
                <a:t>	Recommend </a:t>
              </a:r>
              <a:r>
                <a:rPr lang="en-US" sz="2000" dirty="0">
                  <a:solidFill>
                    <a:srgbClr val="003366"/>
                  </a:solidFill>
                  <a:latin typeface="Calibri" pitchFamily="34" charset="0"/>
                </a:rPr>
                <a:t>items </a:t>
              </a:r>
              <a:r>
                <a:rPr lang="en-US" sz="2000" dirty="0" smtClean="0">
                  <a:solidFill>
                    <a:srgbClr val="003366"/>
                  </a:solidFill>
                  <a:latin typeface="Calibri" pitchFamily="34" charset="0"/>
                </a:rPr>
                <a:t/>
              </a:r>
              <a:br>
                <a:rPr lang="en-US" sz="2000" dirty="0" smtClean="0">
                  <a:solidFill>
                    <a:srgbClr val="003366"/>
                  </a:solidFill>
                  <a:latin typeface="Calibri" pitchFamily="34" charset="0"/>
                </a:rPr>
              </a:br>
              <a:r>
                <a:rPr lang="en-US" sz="2000" dirty="0" smtClean="0">
                  <a:solidFill>
                    <a:srgbClr val="003366"/>
                  </a:solidFill>
                  <a:latin typeface="Calibri" pitchFamily="34" charset="0"/>
                </a:rPr>
                <a:t>	from </a:t>
              </a:r>
              <a:r>
                <a:rPr lang="en-US" sz="2000" dirty="0">
                  <a:solidFill>
                    <a:srgbClr val="003366"/>
                  </a:solidFill>
                  <a:latin typeface="Calibri" pitchFamily="34" charset="0"/>
                </a:rPr>
                <a:t>the long tail</a:t>
              </a:r>
            </a:p>
            <a:p>
              <a:pPr marL="381000" marR="0" lvl="0" indent="-381000" defTabSz="914400" eaLnBrk="0" latinLnBrk="0" hangingPunct="0">
                <a:lnSpc>
                  <a:spcPct val="90000"/>
                </a:lnSpc>
                <a:spcBef>
                  <a:spcPts val="1200"/>
                </a:spcBef>
                <a:buClrTx/>
                <a:buSzTx/>
                <a:buFont typeface="Wingdings" pitchFamily="2" charset="2"/>
                <a:buChar char="§"/>
                <a:tabLst/>
                <a:defRPr/>
              </a:pPr>
              <a:endParaRPr lang="en-US" sz="2000" dirty="0">
                <a:solidFill>
                  <a:srgbClr val="003366"/>
                </a:solidFill>
                <a:latin typeface="Calibri" pitchFamily="34" charset="0"/>
              </a:endParaRPr>
            </a:p>
          </p:txBody>
        </p:sp>
        <p:grpSp>
          <p:nvGrpSpPr>
            <p:cNvPr id="8" name="Gruppieren 7"/>
            <p:cNvGrpSpPr/>
            <p:nvPr/>
          </p:nvGrpSpPr>
          <p:grpSpPr>
            <a:xfrm>
              <a:off x="2987824" y="5085184"/>
              <a:ext cx="2160240" cy="288032"/>
              <a:chOff x="2987824" y="5085184"/>
              <a:chExt cx="2160240" cy="288032"/>
            </a:xfrm>
          </p:grpSpPr>
          <p:sp>
            <p:nvSpPr>
              <p:cNvPr id="9" name="Pfeil nach oben 8"/>
              <p:cNvSpPr/>
              <p:nvPr/>
            </p:nvSpPr>
            <p:spPr bwMode="auto">
              <a:xfrm>
                <a:off x="2987824" y="5085184"/>
                <a:ext cx="144016" cy="216024"/>
              </a:xfrm>
              <a:prstGeom prst="upArrow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  <p:sp>
            <p:nvSpPr>
              <p:cNvPr id="10" name="Pfeil nach oben 9"/>
              <p:cNvSpPr/>
              <p:nvPr/>
            </p:nvSpPr>
            <p:spPr bwMode="auto">
              <a:xfrm>
                <a:off x="3707904" y="5157192"/>
                <a:ext cx="144016" cy="216024"/>
              </a:xfrm>
              <a:prstGeom prst="upArrow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  <p:sp>
            <p:nvSpPr>
              <p:cNvPr id="11" name="Pfeil nach oben 10"/>
              <p:cNvSpPr/>
              <p:nvPr/>
            </p:nvSpPr>
            <p:spPr bwMode="auto">
              <a:xfrm>
                <a:off x="4427984" y="5157192"/>
                <a:ext cx="144016" cy="216024"/>
              </a:xfrm>
              <a:prstGeom prst="upArrow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  <p:sp>
            <p:nvSpPr>
              <p:cNvPr id="12" name="Pfeil nach oben 11"/>
              <p:cNvSpPr/>
              <p:nvPr/>
            </p:nvSpPr>
            <p:spPr bwMode="auto">
              <a:xfrm>
                <a:off x="5004048" y="5157192"/>
                <a:ext cx="144016" cy="216024"/>
              </a:xfrm>
              <a:prstGeom prst="upArrow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9090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Purpose and success criteria (2)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  <a:defRPr/>
            </a:pPr>
            <a:r>
              <a:rPr lang="en-US" dirty="0" smtClean="0"/>
              <a:t>Prediction perspective</a:t>
            </a:r>
          </a:p>
          <a:p>
            <a:pPr marL="781050" lvl="1" indent="-381000">
              <a:lnSpc>
                <a:spcPct val="90000"/>
              </a:lnSpc>
              <a:defRPr/>
            </a:pPr>
            <a:r>
              <a:rPr lang="en-US" dirty="0" smtClean="0"/>
              <a:t>Predict to what degree users like an item</a:t>
            </a:r>
          </a:p>
          <a:p>
            <a:pPr marL="781050" lvl="1" indent="-381000">
              <a:lnSpc>
                <a:spcPct val="90000"/>
              </a:lnSpc>
              <a:defRPr/>
            </a:pPr>
            <a:r>
              <a:rPr lang="en-US" dirty="0" smtClean="0"/>
              <a:t>Most popular evaluation scenario in research</a:t>
            </a:r>
          </a:p>
          <a:p>
            <a:pPr marL="781050" lvl="1" indent="-381000">
              <a:lnSpc>
                <a:spcPct val="90000"/>
              </a:lnSpc>
              <a:defRPr/>
            </a:pPr>
            <a:endParaRPr lang="en-US" dirty="0" smtClean="0"/>
          </a:p>
          <a:p>
            <a:pPr marL="381000" indent="-381000">
              <a:lnSpc>
                <a:spcPct val="90000"/>
              </a:lnSpc>
              <a:defRPr/>
            </a:pPr>
            <a:r>
              <a:rPr lang="en-US" dirty="0" smtClean="0"/>
              <a:t>Interaction perspective</a:t>
            </a:r>
          </a:p>
          <a:p>
            <a:pPr marL="781050" lvl="1" indent="-381000">
              <a:lnSpc>
                <a:spcPct val="90000"/>
              </a:lnSpc>
              <a:defRPr/>
            </a:pPr>
            <a:r>
              <a:rPr lang="en-US" dirty="0" smtClean="0"/>
              <a:t>Give users a "good feeling"</a:t>
            </a:r>
          </a:p>
          <a:p>
            <a:pPr marL="781050" lvl="1" indent="-381000">
              <a:lnSpc>
                <a:spcPct val="90000"/>
              </a:lnSpc>
              <a:defRPr/>
            </a:pPr>
            <a:r>
              <a:rPr lang="en-US" dirty="0" smtClean="0"/>
              <a:t>Educate users about the product domain</a:t>
            </a:r>
          </a:p>
          <a:p>
            <a:pPr marL="781050" lvl="1" indent="-381000">
              <a:lnSpc>
                <a:spcPct val="90000"/>
              </a:lnSpc>
              <a:defRPr/>
            </a:pPr>
            <a:r>
              <a:rPr lang="en-US" dirty="0" smtClean="0"/>
              <a:t>Convince/persuade users - explain</a:t>
            </a:r>
          </a:p>
          <a:p>
            <a:pPr marL="381000" indent="-381000">
              <a:lnSpc>
                <a:spcPct val="90000"/>
              </a:lnSpc>
              <a:defRPr/>
            </a:pPr>
            <a:endParaRPr lang="en-US" dirty="0" smtClean="0"/>
          </a:p>
          <a:p>
            <a:pPr marL="381000" indent="-381000">
              <a:lnSpc>
                <a:spcPct val="90000"/>
              </a:lnSpc>
              <a:defRPr/>
            </a:pPr>
            <a:r>
              <a:rPr lang="en-US" dirty="0" smtClean="0"/>
              <a:t>Finally, conversion perspective </a:t>
            </a:r>
          </a:p>
          <a:p>
            <a:pPr marL="800100" lvl="1" indent="-342900">
              <a:lnSpc>
                <a:spcPct val="90000"/>
              </a:lnSpc>
              <a:defRPr/>
            </a:pPr>
            <a:r>
              <a:rPr lang="en-US" dirty="0" smtClean="0"/>
              <a:t>Commercial situations</a:t>
            </a:r>
          </a:p>
          <a:p>
            <a:pPr marL="800100" lvl="1" indent="-342900">
              <a:lnSpc>
                <a:spcPct val="90000"/>
              </a:lnSpc>
              <a:defRPr/>
            </a:pPr>
            <a:r>
              <a:rPr lang="en-US" dirty="0" smtClean="0"/>
              <a:t>Increase "hit", "clickthrough", "lookers to bookers" rates</a:t>
            </a:r>
          </a:p>
          <a:p>
            <a:pPr marL="800100" lvl="1" indent="-342900">
              <a:lnSpc>
                <a:spcPct val="90000"/>
              </a:lnSpc>
              <a:defRPr/>
            </a:pPr>
            <a:r>
              <a:rPr lang="en-US" dirty="0" smtClean="0"/>
              <a:t>Optimize sales margins and profit  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1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507288" cy="4937760"/>
          </a:xfrm>
        </p:spPr>
        <p:txBody>
          <a:bodyPr/>
          <a:lstStyle/>
          <a:p>
            <a:r>
              <a:rPr lang="en-US" dirty="0" smtClean="0"/>
              <a:t>Test with real users</a:t>
            </a:r>
          </a:p>
          <a:p>
            <a:pPr lvl="1"/>
            <a:r>
              <a:rPr lang="en-US" dirty="0" smtClean="0"/>
              <a:t>A/B tests</a:t>
            </a:r>
          </a:p>
          <a:p>
            <a:pPr lvl="1"/>
            <a:r>
              <a:rPr lang="en-US" dirty="0" smtClean="0"/>
              <a:t>Example measures: sales increase, click through rates</a:t>
            </a:r>
          </a:p>
          <a:p>
            <a:r>
              <a:rPr lang="en-US" dirty="0" smtClean="0"/>
              <a:t>Laboratory studies</a:t>
            </a:r>
          </a:p>
          <a:p>
            <a:pPr lvl="1"/>
            <a:r>
              <a:rPr lang="en-US" dirty="0" smtClean="0"/>
              <a:t>Controlled experiments</a:t>
            </a:r>
          </a:p>
          <a:p>
            <a:pPr lvl="1"/>
            <a:r>
              <a:rPr lang="en-US" dirty="0"/>
              <a:t>Example measures: </a:t>
            </a:r>
            <a:r>
              <a:rPr lang="en-US" dirty="0" smtClean="0"/>
              <a:t> satisfaction with the system (questionnaires)</a:t>
            </a:r>
          </a:p>
          <a:p>
            <a:r>
              <a:rPr lang="en-US" dirty="0" smtClean="0"/>
              <a:t>Offline experiments</a:t>
            </a:r>
          </a:p>
          <a:p>
            <a:pPr lvl="1"/>
            <a:r>
              <a:rPr lang="en-US" dirty="0" smtClean="0"/>
              <a:t>Based on historical data</a:t>
            </a:r>
          </a:p>
          <a:p>
            <a:pPr lvl="1"/>
            <a:r>
              <a:rPr lang="en-US" dirty="0" smtClean="0"/>
              <a:t>Example measures: prediction accuracy, coverage</a:t>
            </a:r>
          </a:p>
          <a:p>
            <a:pPr lvl="1"/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we as researchers </a:t>
            </a:r>
            <a:br>
              <a:rPr lang="en-US" dirty="0" smtClean="0"/>
            </a:br>
            <a:r>
              <a:rPr lang="en-US" dirty="0" smtClean="0"/>
              <a:t>know?</a:t>
            </a:r>
            <a:endParaRPr lang="en-US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5852635" y="74721"/>
            <a:ext cx="3291365" cy="978387"/>
            <a:chOff x="5868144" y="2926863"/>
            <a:chExt cx="3291365" cy="97838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2926863"/>
              <a:ext cx="809625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7769" y="2971800"/>
              <a:ext cx="8001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653" y="2971800"/>
              <a:ext cx="809625" cy="9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2734" y="2949129"/>
              <a:ext cx="866775" cy="94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032" y="1412777"/>
            <a:ext cx="64080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0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more …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Personalized search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"Computational advertising"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8507591" cy="735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817877" y="4005064"/>
            <a:ext cx="5089161" cy="2009775"/>
            <a:chOff x="817877" y="4005064"/>
            <a:chExt cx="5089161" cy="2009775"/>
          </a:xfrm>
        </p:grpSpPr>
        <p:grpSp>
          <p:nvGrpSpPr>
            <p:cNvPr id="5" name="Gruppieren 4"/>
            <p:cNvGrpSpPr/>
            <p:nvPr/>
          </p:nvGrpSpPr>
          <p:grpSpPr>
            <a:xfrm>
              <a:off x="817877" y="4355244"/>
              <a:ext cx="2286000" cy="1141942"/>
              <a:chOff x="827584" y="4212621"/>
              <a:chExt cx="2286000" cy="1141942"/>
            </a:xfrm>
          </p:grpSpPr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4221088"/>
                <a:ext cx="2286000" cy="1133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Abgerundetes Rechteck 3"/>
              <p:cNvSpPr/>
              <p:nvPr/>
            </p:nvSpPr>
            <p:spPr>
              <a:xfrm>
                <a:off x="1272371" y="4212621"/>
                <a:ext cx="710952" cy="2160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4005064"/>
              <a:ext cx="2343150" cy="2009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42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Empirical research</a:t>
            </a:r>
          </a:p>
        </p:txBody>
      </p:sp>
      <p:sp>
        <p:nvSpPr>
          <p:cNvPr id="552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Characterizing dimensions:</a:t>
            </a:r>
          </a:p>
          <a:p>
            <a:pPr lvl="1" eaLnBrk="1" hangingPunct="1"/>
            <a:r>
              <a:rPr lang="en-US" smtClean="0"/>
              <a:t>Who is the </a:t>
            </a:r>
            <a:r>
              <a:rPr lang="en-US" b="1" smtClean="0"/>
              <a:t>subject</a:t>
            </a:r>
            <a:r>
              <a:rPr lang="en-US" smtClean="0"/>
              <a:t> that is in the focus of research?</a:t>
            </a:r>
          </a:p>
          <a:p>
            <a:pPr lvl="1" eaLnBrk="1" hangingPunct="1"/>
            <a:r>
              <a:rPr lang="en-US" smtClean="0"/>
              <a:t>What </a:t>
            </a:r>
            <a:r>
              <a:rPr lang="en-US" b="1" smtClean="0"/>
              <a:t>research method</a:t>
            </a:r>
            <a:r>
              <a:rPr lang="en-US" smtClean="0"/>
              <a:t>s are applied?</a:t>
            </a:r>
          </a:p>
          <a:p>
            <a:pPr lvl="1" eaLnBrk="1" hangingPunct="1"/>
            <a:r>
              <a:rPr lang="en-US" smtClean="0"/>
              <a:t>In which </a:t>
            </a:r>
            <a:r>
              <a:rPr lang="en-US" b="1" smtClean="0"/>
              <a:t>setting</a:t>
            </a:r>
            <a:r>
              <a:rPr lang="en-US" smtClean="0"/>
              <a:t> does the research take place?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765244"/>
              </p:ext>
            </p:extLst>
          </p:nvPr>
        </p:nvGraphicFramePr>
        <p:xfrm>
          <a:off x="642938" y="3571875"/>
          <a:ext cx="7286676" cy="185166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14578"/>
                <a:gridCol w="5072098"/>
              </a:tblGrid>
              <a:tr h="571504">
                <a:tc>
                  <a:txBody>
                    <a:bodyPr/>
                    <a:lstStyle/>
                    <a:p>
                      <a:r>
                        <a:rPr lang="en-AU" noProof="0" smtClean="0">
                          <a:latin typeface="Calibri" pitchFamily="34" charset="0"/>
                          <a:cs typeface="Calibri" pitchFamily="34" charset="0"/>
                        </a:rPr>
                        <a:t>Subject</a:t>
                      </a:r>
                      <a:endParaRPr lang="en-AU" noProof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noProof="0" smtClean="0">
                          <a:latin typeface="Calibri" pitchFamily="34" charset="0"/>
                          <a:cs typeface="Calibri" pitchFamily="34" charset="0"/>
                        </a:rPr>
                        <a:t>Online customers, students, historical</a:t>
                      </a:r>
                      <a:r>
                        <a:rPr lang="en-AU" baseline="0" noProof="0" smtClean="0">
                          <a:latin typeface="Calibri" pitchFamily="34" charset="0"/>
                          <a:cs typeface="Calibri" pitchFamily="34" charset="0"/>
                        </a:rPr>
                        <a:t> online sessions, computers, …</a:t>
                      </a:r>
                      <a:endParaRPr lang="en-AU" noProof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en-AU" noProof="0" smtClean="0">
                          <a:latin typeface="Calibri" pitchFamily="34" charset="0"/>
                          <a:cs typeface="Calibri" pitchFamily="34" charset="0"/>
                        </a:rPr>
                        <a:t>Research method</a:t>
                      </a:r>
                      <a:endParaRPr lang="en-AU" noProof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noProof="0" smtClean="0">
                          <a:latin typeface="Calibri" pitchFamily="34" charset="0"/>
                          <a:cs typeface="Calibri" pitchFamily="34" charset="0"/>
                        </a:rPr>
                        <a:t>Experiments, quasi-experiments,</a:t>
                      </a:r>
                      <a:r>
                        <a:rPr lang="en-AU" baseline="0" noProof="0" smtClean="0">
                          <a:latin typeface="Calibri" pitchFamily="34" charset="0"/>
                          <a:cs typeface="Calibri" pitchFamily="34" charset="0"/>
                        </a:rPr>
                        <a:t> non-experimental research</a:t>
                      </a:r>
                      <a:endParaRPr lang="en-AU" noProof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en-AU" noProof="0" smtClean="0">
                          <a:latin typeface="Calibri" pitchFamily="34" charset="0"/>
                          <a:cs typeface="Calibri" pitchFamily="34" charset="0"/>
                        </a:rPr>
                        <a:t>Setting</a:t>
                      </a:r>
                      <a:endParaRPr lang="en-AU" noProof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noProof="0" dirty="0" smtClean="0">
                          <a:latin typeface="Calibri" pitchFamily="34" charset="0"/>
                          <a:cs typeface="Calibri" pitchFamily="34" charset="0"/>
                        </a:rPr>
                        <a:t>Lab, real-world</a:t>
                      </a:r>
                      <a:r>
                        <a:rPr lang="en-AU" baseline="0" noProof="0" dirty="0" smtClean="0">
                          <a:latin typeface="Calibri" pitchFamily="34" charset="0"/>
                          <a:cs typeface="Calibri" pitchFamily="34" charset="0"/>
                        </a:rPr>
                        <a:t> scenarios</a:t>
                      </a:r>
                      <a:endParaRPr lang="en-AU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337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Research methods</a:t>
            </a:r>
          </a:p>
        </p:txBody>
      </p:sp>
      <p:sp>
        <p:nvSpPr>
          <p:cNvPr id="5632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Experimental vs. non-experimental (observational) research methods</a:t>
            </a:r>
          </a:p>
          <a:p>
            <a:pPr lvl="1" eaLnBrk="1" hangingPunct="1"/>
            <a:r>
              <a:rPr lang="en-US" dirty="0" smtClean="0"/>
              <a:t>Experiment (test, trial):</a:t>
            </a:r>
          </a:p>
          <a:p>
            <a:pPr lvl="2" eaLnBrk="1" hangingPunct="1"/>
            <a:r>
              <a:rPr lang="en-US" i="1" dirty="0" smtClean="0"/>
              <a:t>"An experiment is a study in which at least one variable is manipulated and units are randomly assigned to different levels or categories of manipulated variable(s)."</a:t>
            </a:r>
          </a:p>
          <a:p>
            <a:pPr lvl="2" eaLnBrk="1" hangingPunct="1"/>
            <a:endParaRPr lang="en-US" dirty="0" smtClean="0"/>
          </a:p>
          <a:p>
            <a:pPr lvl="2" eaLnBrk="1" hangingPunct="1"/>
            <a:r>
              <a:rPr lang="en-US" dirty="0" smtClean="0"/>
              <a:t>Units: users, historic sessions, …</a:t>
            </a:r>
          </a:p>
          <a:p>
            <a:pPr lvl="2" eaLnBrk="1" hangingPunct="1">
              <a:tabLst>
                <a:tab pos="3138488" algn="l"/>
              </a:tabLst>
            </a:pPr>
            <a:r>
              <a:rPr lang="en-US" dirty="0" smtClean="0"/>
              <a:t>Manipulated variable: 	type of RS, groups of recommended items,</a:t>
            </a:r>
            <a:br>
              <a:rPr lang="en-US" dirty="0" smtClean="0"/>
            </a:br>
            <a:r>
              <a:rPr lang="en-US" dirty="0" smtClean="0"/>
              <a:t>	explanation strategies …</a:t>
            </a:r>
          </a:p>
          <a:p>
            <a:pPr lvl="2" eaLnBrk="1" hangingPunct="1"/>
            <a:r>
              <a:rPr lang="en-US" dirty="0" smtClean="0"/>
              <a:t>Categories of manipulated variable(s): content-based RS, collaborative RS</a:t>
            </a:r>
          </a:p>
          <a:p>
            <a:pPr lvl="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3803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Experiment designs</a:t>
            </a:r>
          </a:p>
        </p:txBody>
      </p:sp>
      <p:pic>
        <p:nvPicPr>
          <p:cNvPr id="57347" name="Inhaltsplatzhalter 4" descr="Chapter_6_experiment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4375" y="1500188"/>
            <a:ext cx="7440613" cy="4525962"/>
          </a:xfrm>
        </p:spPr>
      </p:pic>
    </p:spTree>
    <p:extLst>
      <p:ext uri="{BB962C8B-B14F-4D97-AF65-F5344CB8AC3E}">
        <p14:creationId xmlns:p14="http://schemas.microsoft.com/office/powerpoint/2010/main" val="66883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5904656" cy="1143000"/>
          </a:xfrm>
        </p:spPr>
        <p:txBody>
          <a:bodyPr/>
          <a:lstStyle/>
          <a:p>
            <a:r>
              <a:rPr lang="en-US" dirty="0" smtClean="0"/>
              <a:t>Evaluation in information retrieval (IR)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412776"/>
            <a:ext cx="7344816" cy="4536504"/>
          </a:xfrm>
        </p:spPr>
        <p:txBody>
          <a:bodyPr/>
          <a:lstStyle/>
          <a:p>
            <a:r>
              <a:rPr lang="en-US" dirty="0" smtClean="0"/>
              <a:t>Recommendation is viewed as information retrieval task:</a:t>
            </a:r>
          </a:p>
          <a:p>
            <a:pPr lvl="1"/>
            <a:r>
              <a:rPr lang="en-US" dirty="0" smtClean="0"/>
              <a:t>Retrieve (recommend) all items which are predicted to be "good" or "relevant".</a:t>
            </a:r>
          </a:p>
          <a:p>
            <a:r>
              <a:rPr lang="en-US" dirty="0" smtClean="0"/>
              <a:t>Common protocol :</a:t>
            </a:r>
          </a:p>
          <a:p>
            <a:pPr lvl="1"/>
            <a:r>
              <a:rPr lang="en-US" dirty="0" smtClean="0"/>
              <a:t>Hide some items with known ground truth</a:t>
            </a:r>
          </a:p>
          <a:p>
            <a:pPr lvl="1"/>
            <a:r>
              <a:rPr lang="en-US" dirty="0" smtClean="0"/>
              <a:t>Rank items or predict ratings -&gt; Count -&gt; Cross-validate</a:t>
            </a:r>
          </a:p>
          <a:p>
            <a:r>
              <a:rPr lang="en-US" dirty="0" smtClean="0"/>
              <a:t>Ground truth established by human domain experts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187066"/>
              </p:ext>
            </p:extLst>
          </p:nvPr>
        </p:nvGraphicFramePr>
        <p:xfrm>
          <a:off x="1619672" y="4077072"/>
          <a:ext cx="5250694" cy="2011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556893"/>
                <a:gridCol w="875116"/>
                <a:gridCol w="1957680"/>
                <a:gridCol w="1861005"/>
              </a:tblGrid>
              <a:tr h="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Reality</a:t>
                      </a:r>
                      <a:endParaRPr lang="en-US" b="0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accent6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25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Actually Good</a:t>
                      </a:r>
                      <a:endParaRPr lang="en-US" b="0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Actually Bad</a:t>
                      </a:r>
                      <a:endParaRPr lang="en-US" b="0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00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Prediction</a:t>
                      </a:r>
                      <a:endParaRPr lang="en-US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Rated Good</a:t>
                      </a:r>
                      <a:endParaRPr lang="en-US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True Positive (</a:t>
                      </a:r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tp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)</a:t>
                      </a:r>
                      <a:endParaRPr lang="en-US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False Positive (</a:t>
                      </a:r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fp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)</a:t>
                      </a:r>
                      <a:endParaRPr lang="en-US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00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Rated Bad</a:t>
                      </a:r>
                      <a:endParaRPr lang="en-US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False Negative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 (fn)</a:t>
                      </a:r>
                      <a:endParaRPr lang="en-US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True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 Negative (</a:t>
                      </a:r>
                      <a:r>
                        <a:rPr lang="en-US" baseline="0" dirty="0" err="1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tn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)</a:t>
                      </a:r>
                      <a:endParaRPr lang="en-US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364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Metrics: Precision and Recall</a:t>
            </a:r>
          </a:p>
        </p:txBody>
      </p:sp>
      <p:sp>
        <p:nvSpPr>
          <p:cNvPr id="6041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Precision:</a:t>
            </a:r>
            <a:r>
              <a:rPr lang="en-US" dirty="0" smtClean="0"/>
              <a:t> a measure of exactness, determines the fraction of relevant items retrieved out of all items retrieved</a:t>
            </a:r>
          </a:p>
          <a:p>
            <a:pPr lvl="1"/>
            <a:r>
              <a:rPr lang="en-US" dirty="0" smtClean="0"/>
              <a:t>E.g. the proportion of recommended movies that are actually good</a:t>
            </a:r>
          </a:p>
          <a:p>
            <a:pPr lvl="1"/>
            <a:endParaRPr lang="en-US" dirty="0" smtClean="0"/>
          </a:p>
          <a:p>
            <a:pPr lvl="1">
              <a:buFontTx/>
              <a:buNone/>
            </a:pP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Recall:</a:t>
            </a:r>
            <a:r>
              <a:rPr lang="en-US" dirty="0" smtClean="0"/>
              <a:t> a measure of completeness, determines the fraction of relevant items retrieved out of all relevant items</a:t>
            </a:r>
          </a:p>
          <a:p>
            <a:pPr lvl="1"/>
            <a:r>
              <a:rPr lang="en-US" dirty="0" smtClean="0"/>
              <a:t>E.g. the proportion of all good movies recommended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042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8838" y="2786063"/>
            <a:ext cx="48863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5200" y="4929188"/>
            <a:ext cx="46736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1749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Dilemma of IR measures in RS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457200" y="1254763"/>
            <a:ext cx="8579296" cy="66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itchFamily="34" charset="0"/>
              </a:rPr>
              <a:t>IR measures </a:t>
            </a:r>
            <a:r>
              <a:rPr lang="en-US" sz="2000" kern="0" dirty="0" smtClean="0">
                <a:solidFill>
                  <a:srgbClr val="003366"/>
                </a:solidFill>
                <a:latin typeface="Calibri" pitchFamily="34" charset="0"/>
              </a:rPr>
              <a:t>are frequently applied, however</a:t>
            </a:r>
            <a:r>
              <a: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itchFamily="34" charset="0"/>
              </a:rPr>
              <a:t>:</a:t>
            </a:r>
          </a:p>
          <a:p>
            <a:pPr marL="800100" lvl="1" indent="-342900" eaLnBrk="0" hangingPunct="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b="0" kern="0" dirty="0" smtClean="0">
                <a:solidFill>
                  <a:srgbClr val="003366"/>
                </a:solidFill>
                <a:latin typeface="Calibri" pitchFamily="34" charset="0"/>
              </a:rPr>
              <a:t>Ground truth for most items actually unknown</a:t>
            </a:r>
          </a:p>
          <a:p>
            <a:pPr marL="800100" lvl="1" indent="-342900" eaLnBrk="0" hangingPunct="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kumimoji="0" lang="en-US" b="0" i="0" u="none" strike="noStrike" kern="0" cap="none" spc="0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itchFamily="34" charset="0"/>
              </a:rPr>
              <a:t>What</a:t>
            </a:r>
            <a:r>
              <a:rPr kumimoji="0" lang="en-US" b="0" i="0" u="none" strike="noStrike" kern="0" cap="none" spc="0" normalizeH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itchFamily="34" charset="0"/>
              </a:rPr>
              <a:t> is a relevant item?</a:t>
            </a:r>
          </a:p>
          <a:p>
            <a:pPr marL="800100" lvl="1" indent="-342900" eaLnBrk="0" hangingPunct="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b="0" kern="0" dirty="0" smtClean="0">
                <a:solidFill>
                  <a:srgbClr val="003366"/>
                </a:solidFill>
                <a:latin typeface="Calibri" pitchFamily="34" charset="0"/>
              </a:rPr>
              <a:t>Different ways of measuring precision possible</a:t>
            </a:r>
          </a:p>
          <a:p>
            <a:pPr marL="342900" lvl="1" indent="-342900" eaLnBrk="0" hangingPunct="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b="0" kern="0" dirty="0">
                <a:solidFill>
                  <a:srgbClr val="003366"/>
                </a:solidFill>
                <a:latin typeface="Calibri" pitchFamily="34" charset="0"/>
              </a:rPr>
              <a:t>Results from offline experimentation may have limited predictive power for</a:t>
            </a:r>
            <a:br>
              <a:rPr lang="en-US" b="0" kern="0" dirty="0">
                <a:solidFill>
                  <a:srgbClr val="003366"/>
                </a:solidFill>
                <a:latin typeface="Calibri" pitchFamily="34" charset="0"/>
              </a:rPr>
            </a:br>
            <a:r>
              <a:rPr lang="en-US" b="0" kern="0" dirty="0">
                <a:solidFill>
                  <a:srgbClr val="003366"/>
                </a:solidFill>
                <a:latin typeface="Calibri" pitchFamily="34" charset="0"/>
              </a:rPr>
              <a:t>online user behavior.</a:t>
            </a:r>
            <a:endParaRPr lang="en-US" sz="2800" b="0" kern="0" dirty="0">
              <a:solidFill>
                <a:srgbClr val="003366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 typeface="Wingdings" pitchFamily="2" charset="2"/>
              <a:buChar char="§"/>
              <a:defRPr/>
            </a:pPr>
            <a:endParaRPr lang="en-US" b="0" kern="0" dirty="0" smtClean="0">
              <a:solidFill>
                <a:srgbClr val="003366"/>
              </a:solidFill>
              <a:latin typeface="Calibri" pitchFamily="34" charset="0"/>
            </a:endParaRPr>
          </a:p>
          <a:p>
            <a:pPr marL="800100" lvl="1" indent="-342900" eaLnBrk="0" hangingPunct="0">
              <a:spcBef>
                <a:spcPts val="1200"/>
              </a:spcBef>
              <a:buFont typeface="Wingdings" pitchFamily="2" charset="2"/>
              <a:buChar char="§"/>
              <a:defRPr/>
            </a:pPr>
            <a:endParaRPr kumimoji="0" lang="en-US" b="0" i="0" u="none" strike="noStrike" kern="0" cap="none" spc="0" normalizeH="0" baseline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325951" y="5350327"/>
            <a:ext cx="8579296" cy="15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000" b="1" i="0" u="none" strike="noStrike" kern="0" cap="none" spc="0" normalizeH="0" baseline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39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Inhaltsplatzhalter 1"/>
          <p:cNvSpPr>
            <a:spLocks noGrp="1"/>
          </p:cNvSpPr>
          <p:nvPr>
            <p:ph idx="1"/>
          </p:nvPr>
        </p:nvSpPr>
        <p:spPr>
          <a:xfrm>
            <a:off x="457200" y="4238844"/>
            <a:ext cx="8229600" cy="1905075"/>
          </a:xfrm>
        </p:spPr>
        <p:txBody>
          <a:bodyPr/>
          <a:lstStyle/>
          <a:p>
            <a:r>
              <a:rPr lang="en-US" b="1" dirty="0" smtClean="0"/>
              <a:t>Rank Score</a:t>
            </a:r>
            <a:r>
              <a:rPr lang="en-US" dirty="0" smtClean="0"/>
              <a:t> extends recall and precision to take the positions of correct items in a ranked list into account</a:t>
            </a:r>
          </a:p>
          <a:p>
            <a:pPr lvl="1"/>
            <a:r>
              <a:rPr lang="en-US" dirty="0" smtClean="0"/>
              <a:t>Particularly important in recommender systems as lower ranked items may be overlooked by users</a:t>
            </a:r>
          </a:p>
          <a:p>
            <a:pPr lvl="1"/>
            <a:r>
              <a:rPr lang="en-US" dirty="0" smtClean="0"/>
              <a:t>Learning-to-rank: Optimize models for such measures (e.g., AUC</a:t>
            </a:r>
            <a:r>
              <a:rPr lang="en-US" dirty="0"/>
              <a:t>)</a:t>
            </a:r>
            <a:endParaRPr lang="en-US" dirty="0" smtClean="0"/>
          </a:p>
        </p:txBody>
      </p:sp>
      <p:sp>
        <p:nvSpPr>
          <p:cNvPr id="62467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Metrics: Rank Score – position matters 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416314"/>
              </p:ext>
            </p:extLst>
          </p:nvPr>
        </p:nvGraphicFramePr>
        <p:xfrm>
          <a:off x="971600" y="2065782"/>
          <a:ext cx="247193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936"/>
              </a:tblGrid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Actually good</a:t>
                      </a:r>
                      <a:endParaRPr 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r>
                        <a:rPr lang="en-US" baseline="0" dirty="0" smtClean="0"/>
                        <a:t> 237</a:t>
                      </a:r>
                      <a:endParaRPr 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Item 899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709838"/>
              </p:ext>
            </p:extLst>
          </p:nvPr>
        </p:nvGraphicFramePr>
        <p:xfrm>
          <a:off x="5292080" y="2006596"/>
          <a:ext cx="2736304" cy="1869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</a:tblGrid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Recommended </a:t>
                      </a:r>
                    </a:p>
                    <a:p>
                      <a:r>
                        <a:rPr lang="en-US" dirty="0" smtClean="0"/>
                        <a:t>(predicted as good)</a:t>
                      </a:r>
                      <a:endParaRPr 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r>
                        <a:rPr lang="en-US" baseline="0" dirty="0" smtClean="0"/>
                        <a:t> 345</a:t>
                      </a:r>
                      <a:endParaRPr 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Item 237</a:t>
                      </a:r>
                      <a:endParaRPr lang="en-US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dirty="0" smtClean="0"/>
                        <a:t>Item 187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448032" y="1345928"/>
            <a:ext cx="1524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366"/>
                </a:solidFill>
                <a:latin typeface="Calibri" pitchFamily="34" charset="0"/>
                <a:ea typeface="+mj-ea"/>
                <a:cs typeface="+mj-cs"/>
              </a:rPr>
              <a:t>For a user:</a:t>
            </a:r>
          </a:p>
        </p:txBody>
      </p:sp>
      <p:cxnSp>
        <p:nvCxnSpPr>
          <p:cNvPr id="5" name="Gerade Verbindung mit Pfeil 4"/>
          <p:cNvCxnSpPr/>
          <p:nvPr/>
        </p:nvCxnSpPr>
        <p:spPr bwMode="auto">
          <a:xfrm>
            <a:off x="3491880" y="2726676"/>
            <a:ext cx="1656184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4202277" y="2577229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366"/>
                </a:solidFill>
                <a:latin typeface="Calibri" pitchFamily="34" charset="0"/>
                <a:ea typeface="+mj-ea"/>
                <a:cs typeface="+mj-cs"/>
              </a:rPr>
              <a:t>hit</a:t>
            </a:r>
          </a:p>
        </p:txBody>
      </p:sp>
    </p:spTree>
    <p:extLst>
      <p:ext uri="{BB962C8B-B14F-4D97-AF65-F5344CB8AC3E}">
        <p14:creationId xmlns:p14="http://schemas.microsoft.com/office/powerpoint/2010/main" val="692654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5904656" cy="1143000"/>
          </a:xfrm>
        </p:spPr>
        <p:txBody>
          <a:bodyPr/>
          <a:lstStyle/>
          <a:p>
            <a:r>
              <a:rPr lang="en-US" dirty="0" smtClean="0"/>
              <a:t>Accuracy measures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268760"/>
            <a:ext cx="6694512" cy="5256584"/>
          </a:xfrm>
        </p:spPr>
        <p:txBody>
          <a:bodyPr/>
          <a:lstStyle/>
          <a:p>
            <a:r>
              <a:rPr lang="en-US" smtClean="0"/>
              <a:t>Datasets with items rated by users</a:t>
            </a:r>
          </a:p>
          <a:p>
            <a:pPr lvl="1"/>
            <a:r>
              <a:rPr lang="en-US" smtClean="0"/>
              <a:t>MovieLens datasets 100K-10M ratings</a:t>
            </a:r>
          </a:p>
          <a:p>
            <a:pPr lvl="1"/>
            <a:r>
              <a:rPr lang="en-US" smtClean="0"/>
              <a:t>Netflix 100M ratings</a:t>
            </a:r>
          </a:p>
          <a:p>
            <a:r>
              <a:rPr lang="en-US" smtClean="0"/>
              <a:t>Historic user ratings constitute ground truth</a:t>
            </a:r>
          </a:p>
          <a:p>
            <a:r>
              <a:rPr lang="en-US" smtClean="0"/>
              <a:t>Metrics measure error rate</a:t>
            </a:r>
          </a:p>
          <a:p>
            <a:pPr lvl="1"/>
            <a:r>
              <a:rPr lang="en-US" smtClean="0"/>
              <a:t>Mean Absolute Error (</a:t>
            </a:r>
            <a:r>
              <a:rPr lang="en-US" i="1" smtClean="0"/>
              <a:t>MAE</a:t>
            </a:r>
            <a:r>
              <a:rPr lang="en-US" smtClean="0"/>
              <a:t>) computes the deviation between predicted ratings and actual ratings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Root Mean Square Error (</a:t>
            </a:r>
            <a:r>
              <a:rPr lang="en-US" i="1" smtClean="0"/>
              <a:t>RMSE</a:t>
            </a:r>
            <a:r>
              <a:rPr lang="en-US" smtClean="0"/>
              <a:t>) is similar to </a:t>
            </a:r>
            <a:r>
              <a:rPr lang="en-US" i="1" smtClean="0"/>
              <a:t>MAE</a:t>
            </a:r>
            <a:r>
              <a:rPr lang="en-US" smtClean="0"/>
              <a:t>, but places more emphasis on larger deviation</a:t>
            </a:r>
          </a:p>
          <a:p>
            <a:pPr lvl="0"/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8381" y="3603104"/>
            <a:ext cx="2047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8024" y="4869160"/>
            <a:ext cx="25431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9555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</a:t>
            </a:r>
            <a:r>
              <a:rPr lang="en-US" dirty="0" smtClean="0"/>
              <a:t>experimentation example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Netflix competition</a:t>
            </a:r>
          </a:p>
          <a:p>
            <a:pPr lvl="1"/>
            <a:r>
              <a:rPr lang="en-US" sz="1600" dirty="0"/>
              <a:t>Web-based movie rental</a:t>
            </a:r>
          </a:p>
          <a:p>
            <a:pPr lvl="1"/>
            <a:r>
              <a:rPr lang="en-US" sz="1600" dirty="0"/>
              <a:t>Prize of $1,000,000 for accuracy </a:t>
            </a:r>
            <a:r>
              <a:rPr lang="en-US" sz="1600" dirty="0" smtClean="0"/>
              <a:t>improvement (RMSE) </a:t>
            </a:r>
            <a:r>
              <a:rPr lang="en-US" sz="1600" dirty="0"/>
              <a:t>of 10% compared to own </a:t>
            </a:r>
            <a:r>
              <a:rPr lang="en-US" sz="1600" dirty="0" err="1" smtClean="0"/>
              <a:t>Cinematch</a:t>
            </a:r>
            <a:r>
              <a:rPr lang="en-US" sz="1600" dirty="0" smtClean="0"/>
              <a:t> </a:t>
            </a:r>
            <a:r>
              <a:rPr lang="en-US" sz="1600" dirty="0"/>
              <a:t>system.</a:t>
            </a:r>
          </a:p>
          <a:p>
            <a:pPr lvl="1"/>
            <a:endParaRPr lang="en-US" sz="900" dirty="0"/>
          </a:p>
          <a:p>
            <a:r>
              <a:rPr lang="en-US" dirty="0"/>
              <a:t>Historical dataset  </a:t>
            </a:r>
          </a:p>
          <a:p>
            <a:pPr lvl="1"/>
            <a:r>
              <a:rPr lang="en-US" dirty="0"/>
              <a:t>~480K users rated ~18K movies on a scale of 1 to </a:t>
            </a:r>
            <a:r>
              <a:rPr lang="en-US" dirty="0" smtClean="0"/>
              <a:t>5 (~100M ratings)</a:t>
            </a:r>
            <a:endParaRPr lang="en-US" dirty="0"/>
          </a:p>
          <a:p>
            <a:pPr lvl="1"/>
            <a:r>
              <a:rPr lang="en-US" dirty="0"/>
              <a:t>Last 9 ratings/user withheld</a:t>
            </a:r>
          </a:p>
          <a:p>
            <a:pPr lvl="2"/>
            <a:r>
              <a:rPr lang="en-US" sz="1400" dirty="0"/>
              <a:t>Probe set – for teams for evaluation</a:t>
            </a:r>
          </a:p>
          <a:p>
            <a:pPr lvl="2"/>
            <a:r>
              <a:rPr lang="en-US" sz="1400" dirty="0"/>
              <a:t>Quiz set – evaluates teams’ submissions for leaderboard</a:t>
            </a:r>
          </a:p>
          <a:p>
            <a:pPr lvl="2"/>
            <a:r>
              <a:rPr lang="en-US" sz="1400" dirty="0"/>
              <a:t>Test set – used by Netflix to determine </a:t>
            </a:r>
            <a:r>
              <a:rPr lang="en-US" sz="1400" dirty="0" smtClean="0"/>
              <a:t>winner</a:t>
            </a:r>
          </a:p>
          <a:p>
            <a:r>
              <a:rPr lang="en-US" sz="1700" dirty="0" smtClean="0"/>
              <a:t>Today</a:t>
            </a:r>
          </a:p>
          <a:p>
            <a:pPr lvl="1"/>
            <a:r>
              <a:rPr lang="en-US" sz="1500" dirty="0" smtClean="0"/>
              <a:t>Rating  prediction only seen as an additional input into the recommendation process</a:t>
            </a:r>
            <a:endParaRPr lang="en-US" sz="1500" dirty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1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Offline evaluation is the cheapest variant</a:t>
            </a:r>
          </a:p>
          <a:p>
            <a:pPr lvl="1"/>
            <a:r>
              <a:rPr lang="en-US" dirty="0" smtClean="0"/>
              <a:t>Still, gives us valuable insights</a:t>
            </a:r>
          </a:p>
          <a:p>
            <a:pPr lvl="1"/>
            <a:r>
              <a:rPr lang="en-US" dirty="0" smtClean="0"/>
              <a:t>and lets us compare our results </a:t>
            </a:r>
            <a:r>
              <a:rPr lang="en-US" sz="1400" dirty="0" smtClean="0"/>
              <a:t>(in theory)</a:t>
            </a:r>
          </a:p>
          <a:p>
            <a:r>
              <a:rPr lang="en-US" dirty="0" smtClean="0"/>
              <a:t>Dangers and trends:</a:t>
            </a:r>
          </a:p>
          <a:p>
            <a:pPr lvl="1"/>
            <a:r>
              <a:rPr lang="en-US" dirty="0" smtClean="0"/>
              <a:t>Domination of accuracy measures</a:t>
            </a:r>
          </a:p>
          <a:p>
            <a:pPr lvl="1"/>
            <a:r>
              <a:rPr lang="en-US" dirty="0" smtClean="0"/>
              <a:t>Focus on small set of domains (40% on movies in CS)</a:t>
            </a:r>
          </a:p>
          <a:p>
            <a:r>
              <a:rPr lang="en-US" dirty="0" smtClean="0"/>
              <a:t>Alternative and complementary measures:</a:t>
            </a:r>
          </a:p>
          <a:p>
            <a:pPr lvl="1"/>
            <a:r>
              <a:rPr lang="en-US" dirty="0" smtClean="0"/>
              <a:t>Diversity, Coverage, Novelty, Familiarity, Serendipity, Popularity, Concentration effects (Long tail)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imperfect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52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About the speakers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Gerhard Friedrich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Professor at University Klagenfurt, Austria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Calibri" pitchFamily="34" charset="0"/>
              </a:rPr>
              <a:t>Dietmar Jannach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Professor at TU Dortmund, Germany</a:t>
            </a:r>
          </a:p>
          <a:p>
            <a:r>
              <a:rPr lang="en-US" dirty="0" smtClean="0">
                <a:latin typeface="Calibri" pitchFamily="34" charset="0"/>
              </a:rPr>
              <a:t>Research background and interests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Application of Intelligent Systems technology in business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Recommender systems implementation &amp; evaluation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Product configuration systems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Web mining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Operations research</a:t>
            </a:r>
          </a:p>
          <a:p>
            <a:pPr lvl="2"/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</a:t>
            </a:r>
            <a:r>
              <a:rPr lang="en-US" dirty="0" smtClean="0"/>
              <a:t>experimentation example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6825"/>
            <a:ext cx="5659301" cy="477489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Effectiveness </a:t>
            </a:r>
            <a:r>
              <a:rPr lang="en-US" dirty="0"/>
              <a:t>of different algorithms for recommending cell phone games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>[Jannach, Hegelich 09]</a:t>
            </a:r>
            <a:endParaRPr lang="en-US" sz="1400" dirty="0"/>
          </a:p>
          <a:p>
            <a:endParaRPr lang="en-US" sz="1400" dirty="0"/>
          </a:p>
          <a:p>
            <a:r>
              <a:rPr lang="en-US" dirty="0"/>
              <a:t>Involved 150,000 users on a commercial mobile internet portal</a:t>
            </a:r>
          </a:p>
          <a:p>
            <a:endParaRPr lang="en-US" sz="1400" dirty="0"/>
          </a:p>
          <a:p>
            <a:r>
              <a:rPr lang="en-US" dirty="0" smtClean="0"/>
              <a:t>Comparison of  recommender methods</a:t>
            </a:r>
            <a:endParaRPr lang="en-US" dirty="0"/>
          </a:p>
        </p:txBody>
      </p:sp>
      <p:pic>
        <p:nvPicPr>
          <p:cNvPr id="9" name="Picture 2" descr="C:\Dokumente und Einstellungen\jannach\Eigene Dateien\6 papers\itwp09\screenshots\Startseite Teaserbeschriftungen.jpg"/>
          <p:cNvPicPr>
            <a:picLocks noChangeAspect="1" noChangeArrowheads="1"/>
          </p:cNvPicPr>
          <p:nvPr/>
        </p:nvPicPr>
        <p:blipFill>
          <a:blip r:embed="rId3" cstate="print"/>
          <a:srcRect r="41533"/>
          <a:stretch>
            <a:fillRect/>
          </a:stretch>
        </p:blipFill>
        <p:spPr bwMode="auto">
          <a:xfrm>
            <a:off x="6588224" y="755345"/>
            <a:ext cx="2027100" cy="5286375"/>
          </a:xfrm>
          <a:prstGeom prst="rect">
            <a:avLst/>
          </a:prstGeom>
          <a:noFill/>
        </p:spPr>
      </p:pic>
      <p:sp>
        <p:nvSpPr>
          <p:cNvPr id="10" name="Abgerundetes Rechteck 7"/>
          <p:cNvSpPr>
            <a:spLocks noChangeArrowheads="1"/>
          </p:cNvSpPr>
          <p:nvPr/>
        </p:nvSpPr>
        <p:spPr bwMode="auto">
          <a:xfrm>
            <a:off x="6444208" y="2924944"/>
            <a:ext cx="2304256" cy="108012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8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and results</a:t>
            </a:r>
            <a:endParaRPr lang="en-US" dirty="0"/>
          </a:p>
        </p:txBody>
      </p:sp>
      <p:sp>
        <p:nvSpPr>
          <p:cNvPr id="7" name="Inhaltsplatzhalter 4"/>
          <p:cNvSpPr>
            <a:spLocks noGrp="1"/>
          </p:cNvSpPr>
          <p:nvPr>
            <p:ph sz="half" idx="1"/>
          </p:nvPr>
        </p:nvSpPr>
        <p:spPr>
          <a:xfrm>
            <a:off x="457200" y="1362075"/>
            <a:ext cx="8219256" cy="4525963"/>
          </a:xfrm>
        </p:spPr>
        <p:txBody>
          <a:bodyPr/>
          <a:lstStyle/>
          <a:p>
            <a:r>
              <a:rPr lang="en-US" dirty="0" smtClean="0"/>
              <a:t>Recommender variants </a:t>
            </a:r>
            <a:r>
              <a:rPr lang="en-US" dirty="0"/>
              <a:t>included:</a:t>
            </a:r>
          </a:p>
          <a:p>
            <a:pPr lvl="1"/>
            <a:r>
              <a:rPr lang="en-US" dirty="0"/>
              <a:t>Item-based collaborative filtering</a:t>
            </a:r>
          </a:p>
          <a:p>
            <a:pPr lvl="1"/>
            <a:r>
              <a:rPr lang="en-US" dirty="0" err="1"/>
              <a:t>SlopeOne</a:t>
            </a:r>
            <a:r>
              <a:rPr lang="en-US" dirty="0"/>
              <a:t> (also collaborative filtering)</a:t>
            </a:r>
          </a:p>
          <a:p>
            <a:pPr lvl="1"/>
            <a:r>
              <a:rPr lang="en-US" dirty="0"/>
              <a:t>Content-based recommendation</a:t>
            </a:r>
          </a:p>
          <a:p>
            <a:pPr lvl="1"/>
            <a:r>
              <a:rPr lang="en-US" dirty="0"/>
              <a:t>Hybrid recommendation</a:t>
            </a:r>
          </a:p>
          <a:p>
            <a:pPr lvl="1"/>
            <a:r>
              <a:rPr lang="en-US" dirty="0"/>
              <a:t>Top-rated items</a:t>
            </a:r>
          </a:p>
          <a:p>
            <a:pPr lvl="1"/>
            <a:r>
              <a:rPr lang="en-US" dirty="0" smtClean="0"/>
              <a:t>Top-sellers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Findings:</a:t>
            </a:r>
            <a:endParaRPr lang="en-US" dirty="0"/>
          </a:p>
          <a:p>
            <a:pPr lvl="1"/>
            <a:r>
              <a:rPr lang="en-US" dirty="0"/>
              <a:t>Personalized methods increased sales </a:t>
            </a:r>
            <a:r>
              <a:rPr lang="en-US" dirty="0" smtClean="0"/>
              <a:t>up to 3.6</a:t>
            </a:r>
            <a:r>
              <a:rPr lang="en-US" dirty="0"/>
              <a:t>% compared to </a:t>
            </a:r>
            <a:r>
              <a:rPr lang="en-US" dirty="0" smtClean="0"/>
              <a:t>non-personalized </a:t>
            </a:r>
          </a:p>
          <a:p>
            <a:pPr lvl="1"/>
            <a:r>
              <a:rPr lang="en-US" dirty="0" smtClean="0"/>
              <a:t>Choice of recommendation algorithm depends on user situation </a:t>
            </a:r>
            <a:br>
              <a:rPr lang="en-US" dirty="0" smtClean="0"/>
            </a:br>
            <a:r>
              <a:rPr lang="en-US" dirty="0" smtClean="0"/>
              <a:t>(e.g. avoid content-based RS in post-sales situation) </a:t>
            </a:r>
            <a:endParaRPr lang="en-US" dirty="0"/>
          </a:p>
        </p:txBody>
      </p:sp>
      <p:sp>
        <p:nvSpPr>
          <p:cNvPr id="8" name="Textfeld 6"/>
          <p:cNvSpPr txBox="1"/>
          <p:nvPr/>
        </p:nvSpPr>
        <p:spPr>
          <a:xfrm>
            <a:off x="2769454" y="3126430"/>
            <a:ext cx="2001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sz="2800" b="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} </a:t>
            </a:r>
            <a:r>
              <a:rPr lang="en-US" b="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non-personalized</a:t>
            </a:r>
            <a:endParaRPr lang="en-US" b="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08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Non-experimental research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Quasi-experiments</a:t>
            </a:r>
          </a:p>
          <a:p>
            <a:pPr lvl="1" eaLnBrk="1" hangingPunct="1"/>
            <a:r>
              <a:rPr lang="en-US" dirty="0" smtClean="0"/>
              <a:t>Lack random assignments of units to different treatments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Non-experimental / observational research</a:t>
            </a:r>
          </a:p>
          <a:p>
            <a:pPr lvl="1" eaLnBrk="1" hangingPunct="1"/>
            <a:r>
              <a:rPr lang="en-US" dirty="0" smtClean="0"/>
              <a:t>Surveys / Questionnaires</a:t>
            </a:r>
          </a:p>
          <a:p>
            <a:pPr lvl="1" eaLnBrk="1" hangingPunct="1"/>
            <a:r>
              <a:rPr lang="en-US" dirty="0" smtClean="0"/>
              <a:t>Longitudinal research</a:t>
            </a:r>
          </a:p>
          <a:p>
            <a:pPr lvl="2" eaLnBrk="1" hangingPunct="1"/>
            <a:r>
              <a:rPr lang="en-US" dirty="0" smtClean="0"/>
              <a:t>Observations over long period of time</a:t>
            </a:r>
          </a:p>
          <a:p>
            <a:pPr lvl="2" eaLnBrk="1" hangingPunct="1"/>
            <a:r>
              <a:rPr lang="en-US" dirty="0" smtClean="0"/>
              <a:t>E.g. customer life-time value, returning customers</a:t>
            </a:r>
          </a:p>
          <a:p>
            <a:pPr lvl="1" eaLnBrk="1" hangingPunct="1"/>
            <a:r>
              <a:rPr lang="en-US" dirty="0" smtClean="0"/>
              <a:t>Case studies</a:t>
            </a:r>
          </a:p>
          <a:p>
            <a:pPr lvl="1" eaLnBrk="1" hangingPunct="1"/>
            <a:r>
              <a:rPr lang="en-US" dirty="0" smtClean="0"/>
              <a:t>Focus group </a:t>
            </a:r>
          </a:p>
          <a:p>
            <a:pPr lvl="2" eaLnBrk="1" hangingPunct="1"/>
            <a:r>
              <a:rPr lang="en-US" dirty="0" smtClean="0"/>
              <a:t>Interviews</a:t>
            </a:r>
          </a:p>
          <a:p>
            <a:pPr lvl="2" eaLnBrk="1" hangingPunct="1"/>
            <a:r>
              <a:rPr lang="en-US" dirty="0" smtClean="0"/>
              <a:t>Think-aloud protocols</a:t>
            </a:r>
          </a:p>
        </p:txBody>
      </p:sp>
    </p:spTree>
    <p:extLst>
      <p:ext uri="{BB962C8B-B14F-4D97-AF65-F5344CB8AC3E}">
        <p14:creationId xmlns:p14="http://schemas.microsoft.com/office/powerpoint/2010/main" val="1444233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Quasi-experimental</a:t>
            </a:r>
          </a:p>
        </p:txBody>
      </p:sp>
      <p:sp>
        <p:nvSpPr>
          <p:cNvPr id="8601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SkiMatcher</a:t>
            </a:r>
            <a:r>
              <a:rPr lang="en-US" dirty="0" smtClean="0"/>
              <a:t> Resort Finder introduced by Ski-Europe.com to provide users with recommendations based on their preferences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Conversational RS</a:t>
            </a:r>
          </a:p>
          <a:p>
            <a:pPr lvl="1"/>
            <a:r>
              <a:rPr lang="en-US" dirty="0" smtClean="0"/>
              <a:t>question and answer dialog </a:t>
            </a:r>
          </a:p>
          <a:p>
            <a:pPr lvl="1"/>
            <a:r>
              <a:rPr lang="en-US" dirty="0" smtClean="0"/>
              <a:t>matching of user preferences with knowledge base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Delgado and Davidson evaluated the</a:t>
            </a:r>
            <a:br>
              <a:rPr lang="en-US" dirty="0" smtClean="0"/>
            </a:br>
            <a:r>
              <a:rPr lang="en-US" dirty="0" smtClean="0"/>
              <a:t>effectiveness of the recommender over a </a:t>
            </a:r>
            <a:br>
              <a:rPr lang="en-US" dirty="0" smtClean="0"/>
            </a:br>
            <a:r>
              <a:rPr lang="en-US" dirty="0" smtClean="0"/>
              <a:t>4 month period in 2001</a:t>
            </a:r>
          </a:p>
          <a:p>
            <a:pPr lvl="1"/>
            <a:r>
              <a:rPr lang="en-US" dirty="0" smtClean="0"/>
              <a:t>Classified as a quasi-experiment</a:t>
            </a:r>
            <a:br>
              <a:rPr lang="en-US" dirty="0" smtClean="0"/>
            </a:br>
            <a:r>
              <a:rPr lang="en-US" dirty="0" smtClean="0"/>
              <a:t>as users decide for themselves if they </a:t>
            </a:r>
            <a:br>
              <a:rPr lang="en-US" dirty="0" smtClean="0"/>
            </a:br>
            <a:r>
              <a:rPr lang="en-US" dirty="0" smtClean="0"/>
              <a:t>want to use the recommender or not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860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4048125"/>
            <a:ext cx="28575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7081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SkiMatcher Results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457201" y="1600200"/>
          <a:ext cx="8043891" cy="335279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43163"/>
                <a:gridCol w="1375182"/>
                <a:gridCol w="1375182"/>
                <a:gridCol w="1375182"/>
                <a:gridCol w="1375182"/>
              </a:tblGrid>
              <a:tr h="237530">
                <a:tc>
                  <a:txBody>
                    <a:bodyPr/>
                    <a:lstStyle/>
                    <a:p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July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August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September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October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37530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Unique Visitors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10,714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15,560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18,317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24,416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3753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noProof="0" smtClean="0">
                          <a:latin typeface="Calibri" pitchFamily="34" charset="0"/>
                        </a:rPr>
                        <a:t> SkiMatcher Users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1,027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1,673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1,878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2,558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3753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noProof="0" smtClean="0">
                          <a:latin typeface="Calibri" pitchFamily="34" charset="0"/>
                        </a:rPr>
                        <a:t> Non-SkiMatcher</a:t>
                      </a:r>
                      <a:r>
                        <a:rPr lang="en-US" sz="1400" baseline="0" noProof="0" smtClean="0">
                          <a:latin typeface="Calibri" pitchFamily="34" charset="0"/>
                        </a:rPr>
                        <a:t> Users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9,687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13,887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16,439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21,858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30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Requests for Proposals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272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506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445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641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753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noProof="0" smtClean="0">
                          <a:latin typeface="Calibri" pitchFamily="34" charset="0"/>
                        </a:rPr>
                        <a:t> SkiMatcher Users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75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143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161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229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3753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noProof="0" smtClean="0">
                          <a:latin typeface="Calibri" pitchFamily="34" charset="0"/>
                        </a:rPr>
                        <a:t> Non-SkiMatcher</a:t>
                      </a:r>
                      <a:r>
                        <a:rPr lang="en-US" sz="1400" baseline="0" noProof="0" smtClean="0">
                          <a:latin typeface="Calibri" pitchFamily="34" charset="0"/>
                        </a:rPr>
                        <a:t> Users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197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363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284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412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30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Conversion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2.54%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3.25%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2.43%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2.63%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753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noProof="0" smtClean="0">
                          <a:latin typeface="Calibri" pitchFamily="34" charset="0"/>
                        </a:rPr>
                        <a:t> SkiMatcher Users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7.30%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8.55%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8.57%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8.95%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3753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noProof="0" smtClean="0">
                          <a:latin typeface="Calibri" pitchFamily="34" charset="0"/>
                        </a:rPr>
                        <a:t> Non-SkiMatcher</a:t>
                      </a:r>
                      <a:r>
                        <a:rPr lang="en-US" sz="1400" baseline="0" noProof="0" smtClean="0">
                          <a:latin typeface="Calibri" pitchFamily="34" charset="0"/>
                        </a:rPr>
                        <a:t> Users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2.03%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2.61%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1.73%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1.88%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30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Increase in Conversion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359%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327%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496%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dirty="0" smtClean="0">
                          <a:latin typeface="Calibri" pitchFamily="34" charset="0"/>
                        </a:rPr>
                        <a:t>475%</a:t>
                      </a:r>
                      <a:endParaRPr lang="en-US" sz="1400" noProof="0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87044" name="Textfeld 5"/>
          <p:cNvSpPr txBox="1">
            <a:spLocks noChangeArrowheads="1"/>
          </p:cNvSpPr>
          <p:nvPr/>
        </p:nvSpPr>
        <p:spPr bwMode="auto">
          <a:xfrm>
            <a:off x="4929188" y="5143500"/>
            <a:ext cx="3613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0" dirty="0">
                <a:latin typeface="+mj-lt"/>
              </a:rPr>
              <a:t>[Delgado and Davidson, ENTER 2002]</a:t>
            </a:r>
          </a:p>
        </p:txBody>
      </p:sp>
      <p:sp>
        <p:nvSpPr>
          <p:cNvPr id="2" name="Ellipse 1"/>
          <p:cNvSpPr/>
          <p:nvPr/>
        </p:nvSpPr>
        <p:spPr bwMode="auto">
          <a:xfrm>
            <a:off x="3275856" y="3784194"/>
            <a:ext cx="5472608" cy="10801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936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the Results</a:t>
            </a:r>
          </a:p>
        </p:txBody>
      </p:sp>
      <p:sp>
        <p:nvSpPr>
          <p:cNvPr id="88067" name="Inhaltsplatzhalter 2"/>
          <p:cNvSpPr>
            <a:spLocks noGrp="1"/>
          </p:cNvSpPr>
          <p:nvPr>
            <p:ph idx="1"/>
          </p:nvPr>
        </p:nvSpPr>
        <p:spPr>
          <a:xfrm>
            <a:off x="457200" y="1442154"/>
            <a:ext cx="8229600" cy="4525963"/>
          </a:xfrm>
        </p:spPr>
        <p:txBody>
          <a:bodyPr/>
          <a:lstStyle/>
          <a:p>
            <a:r>
              <a:rPr lang="en-US" dirty="0" smtClean="0"/>
              <a:t>The nature of this research design means that questions of causality </a:t>
            </a:r>
            <a:r>
              <a:rPr lang="en-US" b="1" dirty="0" smtClean="0"/>
              <a:t>cannot</a:t>
            </a:r>
            <a:r>
              <a:rPr lang="en-US" dirty="0" smtClean="0"/>
              <a:t> be </a:t>
            </a:r>
            <a:r>
              <a:rPr lang="en-US" dirty="0"/>
              <a:t>answered </a:t>
            </a:r>
            <a:r>
              <a:rPr lang="en-US" dirty="0" smtClean="0"/>
              <a:t>(lack of random assignments), such as</a:t>
            </a:r>
          </a:p>
          <a:p>
            <a:pPr lvl="1"/>
            <a:r>
              <a:rPr lang="en-US" dirty="0" smtClean="0"/>
              <a:t>Are users of the recommender systems more likely convert?</a:t>
            </a:r>
          </a:p>
          <a:p>
            <a:pPr lvl="1"/>
            <a:r>
              <a:rPr lang="en-US" dirty="0" smtClean="0"/>
              <a:t>Does the recommender system itself cause users to convert?</a:t>
            </a:r>
          </a:p>
          <a:p>
            <a:pPr marL="457200" lvl="1" indent="0">
              <a:buNone/>
            </a:pPr>
            <a:r>
              <a:rPr lang="en-US" dirty="0"/>
              <a:t>S</a:t>
            </a:r>
            <a:r>
              <a:rPr lang="en-US" dirty="0" smtClean="0"/>
              <a:t>ome hidden exogenous variable might influence the choice of using RS as well as conversion.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However, significant correlation between using the recommender system and making a request for a proposal</a:t>
            </a:r>
          </a:p>
          <a:p>
            <a:endParaRPr lang="en-US" dirty="0" smtClean="0"/>
          </a:p>
          <a:p>
            <a:r>
              <a:rPr lang="en-US" dirty="0" smtClean="0"/>
              <a:t>Size of effect has been replicated in other domains</a:t>
            </a:r>
          </a:p>
          <a:p>
            <a:pPr lvl="1"/>
            <a:r>
              <a:rPr lang="en-US" dirty="0" smtClean="0"/>
              <a:t>Tourism </a:t>
            </a:r>
            <a:r>
              <a:rPr lang="en-US" sz="1600" dirty="0" smtClean="0"/>
              <a:t>[Jannach et al., JITT 2009]</a:t>
            </a:r>
            <a:endParaRPr lang="en-US" dirty="0" smtClean="0"/>
          </a:p>
          <a:p>
            <a:pPr lvl="1"/>
            <a:r>
              <a:rPr lang="en-US" dirty="0" smtClean="0"/>
              <a:t>Electronic consumer products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7060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en-US" dirty="0" smtClean="0"/>
              <a:t>Observational research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412776"/>
            <a:ext cx="8458200" cy="4718248"/>
          </a:xfrm>
        </p:spPr>
        <p:txBody>
          <a:bodyPr/>
          <a:lstStyle/>
          <a:p>
            <a:r>
              <a:rPr lang="en-US" dirty="0" smtClean="0"/>
              <a:t>Increased demand in niches/long tail products</a:t>
            </a:r>
          </a:p>
          <a:p>
            <a:pPr lvl="1"/>
            <a:r>
              <a:rPr lang="en-US" dirty="0" smtClean="0"/>
              <a:t>Ex-post from web shop data </a:t>
            </a:r>
            <a:r>
              <a:rPr lang="en-US" sz="1600" dirty="0" smtClean="0"/>
              <a:t>[Zanker et al., EC-Web, 2006]</a:t>
            </a:r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1547664" y="2564788"/>
            <a:ext cx="4896544" cy="2982036"/>
            <a:chOff x="3203848" y="2858723"/>
            <a:chExt cx="4896544" cy="2982036"/>
          </a:xfrm>
        </p:grpSpPr>
        <p:pic>
          <p:nvPicPr>
            <p:cNvPr id="4" name="Picture 4" descr="rank_cigar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03848" y="2858723"/>
              <a:ext cx="4896544" cy="2982036"/>
            </a:xfrm>
            <a:prstGeom prst="rect">
              <a:avLst/>
            </a:prstGeom>
            <a:noFill/>
          </p:spPr>
        </p:pic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3636343" y="3125489"/>
              <a:ext cx="4130927" cy="234479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3681433" y="4187154"/>
              <a:ext cx="4130927" cy="234479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8623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popular?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27075"/>
            <a:ext cx="8229600" cy="4827112"/>
          </a:xfrm>
        </p:spPr>
        <p:txBody>
          <a:bodyPr/>
          <a:lstStyle/>
          <a:p>
            <a:pPr eaLnBrk="1" hangingPunct="1"/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2800" dirty="0" smtClean="0"/>
              <a:t>User-centric evaluation / User studies</a:t>
            </a:r>
            <a:endParaRPr lang="en-US" sz="2800" dirty="0"/>
          </a:p>
          <a:p>
            <a:pPr lvl="1"/>
            <a:r>
              <a:rPr lang="en-US" sz="1400" dirty="0" smtClean="0"/>
              <a:t>Increased interest in recent years</a:t>
            </a:r>
          </a:p>
          <a:p>
            <a:pPr lvl="1"/>
            <a:r>
              <a:rPr lang="en-US" sz="1400" dirty="0" smtClean="0"/>
              <a:t>Various numbers of workshops</a:t>
            </a:r>
          </a:p>
          <a:p>
            <a:pPr lvl="1"/>
            <a:endParaRPr lang="en-US" sz="1400" dirty="0"/>
          </a:p>
          <a:p>
            <a:pPr lvl="2" eaLnBrk="1" hangingPunct="1"/>
            <a:endParaRPr lang="en-US" sz="1400" dirty="0" smtClean="0"/>
          </a:p>
          <a:p>
            <a:endParaRPr lang="en-US" sz="1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0592"/>
            <a:ext cx="443736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796136" y="69269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latin typeface="Calibri" pitchFamily="34" charset="0"/>
              </a:rPr>
              <a:t>From: Jannach et al., Proceedings EC-Web 2012</a:t>
            </a:r>
            <a:endParaRPr lang="en-US" sz="1400" b="0" dirty="0"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026" y="1627658"/>
            <a:ext cx="4392488" cy="256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95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approaches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US" dirty="0" smtClean="0"/>
              <a:t>Two additional major paradigms of recommender systems</a:t>
            </a:r>
          </a:p>
          <a:p>
            <a:pPr lvl="1"/>
            <a:r>
              <a:rPr lang="en-US" dirty="0" smtClean="0"/>
              <a:t>Content-based</a:t>
            </a:r>
          </a:p>
          <a:p>
            <a:pPr lvl="1"/>
            <a:r>
              <a:rPr lang="en-US" dirty="0" smtClean="0"/>
              <a:t>Knowledge-based</a:t>
            </a:r>
          </a:p>
          <a:p>
            <a:endParaRPr lang="en-US" dirty="0" smtClean="0"/>
          </a:p>
          <a:p>
            <a:r>
              <a:rPr lang="en-US" dirty="0" smtClean="0">
                <a:ln>
                  <a:prstDash val="solid"/>
                </a:ln>
                <a:solidFill>
                  <a:srgbClr val="002060"/>
                </a:solidFill>
              </a:rPr>
              <a:t>Hybridization</a:t>
            </a:r>
            <a:r>
              <a:rPr lang="en-US" dirty="0" smtClean="0"/>
              <a:t>: take the best of different paradigms </a:t>
            </a:r>
          </a:p>
          <a:p>
            <a:endParaRPr lang="en-US" dirty="0"/>
          </a:p>
          <a:p>
            <a:r>
              <a:rPr lang="en-US" dirty="0" smtClean="0"/>
              <a:t>Advanced topics: recommender systems are about human decision making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65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285852" y="2643182"/>
            <a:ext cx="66437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ln>
                  <a:prstDash val="solid"/>
                </a:ln>
                <a:solidFill>
                  <a:srgbClr val="002060"/>
                </a:solidFill>
                <a:latin typeface="Calibri" pitchFamily="34" charset="0"/>
              </a:rPr>
              <a:t>Content-based recommendation</a:t>
            </a:r>
            <a:endParaRPr lang="en-US" sz="3600" dirty="0">
              <a:ln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81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3367"/>
            <a:ext cx="8229600" cy="46899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are recommender systems </a:t>
            </a:r>
            <a:r>
              <a:rPr lang="en-US" dirty="0" smtClean="0"/>
              <a:t>for</a:t>
            </a:r>
            <a:endParaRPr lang="en-US" dirty="0" smtClean="0"/>
          </a:p>
          <a:p>
            <a:pPr lvl="1"/>
            <a:r>
              <a:rPr lang="en-US" dirty="0" smtClean="0"/>
              <a:t>Introduction</a:t>
            </a:r>
          </a:p>
          <a:p>
            <a:r>
              <a:rPr lang="en-US" dirty="0" smtClean="0"/>
              <a:t>How do they </a:t>
            </a:r>
            <a:r>
              <a:rPr lang="en-US" dirty="0" smtClean="0"/>
              <a:t>work - fundamentals</a:t>
            </a:r>
            <a:endParaRPr lang="en-US" dirty="0" smtClean="0"/>
          </a:p>
          <a:p>
            <a:pPr lvl="1"/>
            <a:r>
              <a:rPr lang="en-US" dirty="0" smtClean="0"/>
              <a:t>Collaborative Filtering</a:t>
            </a:r>
          </a:p>
          <a:p>
            <a:r>
              <a:rPr lang="en-US" dirty="0"/>
              <a:t>How to measure their </a:t>
            </a:r>
            <a:r>
              <a:rPr lang="en-US" dirty="0" smtClean="0"/>
              <a:t>success</a:t>
            </a:r>
            <a:endParaRPr lang="en-US" dirty="0"/>
          </a:p>
          <a:p>
            <a:pPr lvl="1"/>
            <a:r>
              <a:rPr lang="en-US" dirty="0"/>
              <a:t>Evaluation </a:t>
            </a:r>
            <a:r>
              <a:rPr lang="en-US" dirty="0" smtClean="0"/>
              <a:t>techniques</a:t>
            </a:r>
          </a:p>
          <a:p>
            <a:r>
              <a:rPr lang="en-US" dirty="0"/>
              <a:t>How do they </a:t>
            </a:r>
            <a:r>
              <a:rPr lang="en-US" dirty="0" smtClean="0"/>
              <a:t>really work </a:t>
            </a:r>
          </a:p>
          <a:p>
            <a:pPr lvl="1"/>
            <a:r>
              <a:rPr lang="en-US" dirty="0" smtClean="0"/>
              <a:t>Content-based </a:t>
            </a:r>
            <a:r>
              <a:rPr lang="en-US" dirty="0" smtClean="0"/>
              <a:t>Filtering</a:t>
            </a:r>
          </a:p>
          <a:p>
            <a:pPr lvl="1"/>
            <a:r>
              <a:rPr lang="en-US" dirty="0" smtClean="0"/>
              <a:t>Knowledge-Based Recommendations</a:t>
            </a:r>
          </a:p>
          <a:p>
            <a:pPr lvl="1"/>
            <a:r>
              <a:rPr lang="en-US" dirty="0" smtClean="0"/>
              <a:t>Hybridization Strategies</a:t>
            </a:r>
          </a:p>
          <a:p>
            <a:r>
              <a:rPr lang="en-US" dirty="0" smtClean="0"/>
              <a:t>Advanced topics </a:t>
            </a:r>
          </a:p>
          <a:p>
            <a:pPr lvl="1"/>
            <a:r>
              <a:rPr lang="en-US" dirty="0" smtClean="0"/>
              <a:t>Explanations</a:t>
            </a:r>
          </a:p>
          <a:p>
            <a:pPr lvl="1"/>
            <a:r>
              <a:rPr lang="en-US" dirty="0" smtClean="0"/>
              <a:t>Human decision making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Content-based recommendation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en-US" dirty="0" smtClean="0"/>
              <a:t>Collaborative filtering does </a:t>
            </a:r>
            <a:r>
              <a:rPr lang="en-US" dirty="0" smtClean="0">
                <a:solidFill>
                  <a:srgbClr val="0070C0"/>
                </a:solidFill>
              </a:rPr>
              <a:t>NOT</a:t>
            </a:r>
            <a:r>
              <a:rPr lang="en-US" dirty="0" smtClean="0"/>
              <a:t> require any information about the items,</a:t>
            </a:r>
          </a:p>
          <a:p>
            <a:pPr lvl="2"/>
            <a:r>
              <a:rPr lang="en-US" dirty="0" smtClean="0"/>
              <a:t>However, it might be reasonable to exploit such information</a:t>
            </a:r>
          </a:p>
          <a:p>
            <a:pPr lvl="2"/>
            <a:r>
              <a:rPr lang="en-US" dirty="0" smtClean="0"/>
              <a:t>E.g. recommend fantasy novels to people who liked fantasy novels in the past</a:t>
            </a:r>
          </a:p>
          <a:p>
            <a:r>
              <a:rPr lang="en-US" dirty="0" smtClean="0"/>
              <a:t>What do we need: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ome information about the available items such as the genre ("content") 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ome sort of </a:t>
            </a:r>
            <a:r>
              <a:rPr lang="en-US" i="1" dirty="0" smtClean="0"/>
              <a:t>user profile</a:t>
            </a:r>
            <a:r>
              <a:rPr lang="en-US" dirty="0" smtClean="0"/>
              <a:t> describing what the user likes (the preferences)</a:t>
            </a:r>
          </a:p>
          <a:p>
            <a:r>
              <a:rPr lang="en-US" dirty="0" smtClean="0"/>
              <a:t>The task: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earn user preferences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ocate/recommend items that are "similar" to the user preferences</a:t>
            </a:r>
          </a:p>
        </p:txBody>
      </p:sp>
    </p:spTree>
    <p:extLst>
      <p:ext uri="{BB962C8B-B14F-4D97-AF65-F5344CB8AC3E}">
        <p14:creationId xmlns:p14="http://schemas.microsoft.com/office/powerpoint/2010/main" val="196083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Paradigms of recommender systems</a:t>
            </a:r>
          </a:p>
        </p:txBody>
      </p:sp>
      <p:grpSp>
        <p:nvGrpSpPr>
          <p:cNvPr id="2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13324" name="Grafik 5" descr="Box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5" name="Grafik 6" descr="Outputarrow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6" name="Grafik 7" descr="Output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pieren 13"/>
          <p:cNvGrpSpPr>
            <a:grpSpLocks/>
          </p:cNvGrpSpPr>
          <p:nvPr/>
        </p:nvGrpSpPr>
        <p:grpSpPr bwMode="auto">
          <a:xfrm>
            <a:off x="698500" y="1643063"/>
            <a:ext cx="3659188" cy="1296987"/>
            <a:chOff x="699167" y="1643050"/>
            <a:chExt cx="3658519" cy="1297164"/>
          </a:xfrm>
        </p:grpSpPr>
        <p:pic>
          <p:nvPicPr>
            <p:cNvPr id="13322" name="Grafik 10" descr="UM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Grafik 11" descr="UMarrow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7" name="Rechteck 19"/>
          <p:cNvSpPr>
            <a:spLocks noChangeArrowheads="1"/>
          </p:cNvSpPr>
          <p:nvPr/>
        </p:nvSpPr>
        <p:spPr bwMode="auto">
          <a:xfrm>
            <a:off x="4286250" y="1428750"/>
            <a:ext cx="457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Content-based: "Show me more of the same what I've liked</a:t>
            </a:r>
            <a:r>
              <a:rPr lang="en-US" sz="2400" b="0" dirty="0" smtClean="0"/>
              <a:t>"</a:t>
            </a:r>
            <a:endParaRPr lang="en-US" sz="2400" b="0" dirty="0"/>
          </a:p>
        </p:txBody>
      </p:sp>
      <p:grpSp>
        <p:nvGrpSpPr>
          <p:cNvPr id="4" name="Gruppieren 23"/>
          <p:cNvGrpSpPr>
            <a:grpSpLocks/>
          </p:cNvGrpSpPr>
          <p:nvPr/>
        </p:nvGrpSpPr>
        <p:grpSpPr bwMode="auto">
          <a:xfrm>
            <a:off x="714375" y="3857625"/>
            <a:ext cx="3143250" cy="739775"/>
            <a:chOff x="714348" y="3857628"/>
            <a:chExt cx="3143272" cy="739014"/>
          </a:xfrm>
        </p:grpSpPr>
        <p:pic>
          <p:nvPicPr>
            <p:cNvPr id="13320" name="Grafik 21" descr="PM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14348" y="3857628"/>
              <a:ext cx="1785950" cy="739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" name="Grafik 22" descr="PMarrow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14612" y="3929066"/>
              <a:ext cx="114300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14993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"content"?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genre is actually not part of the content of a book</a:t>
            </a:r>
          </a:p>
          <a:p>
            <a:r>
              <a:rPr lang="en-US" dirty="0" smtClean="0"/>
              <a:t>Most CB-recommendation methods originate from Information Retrieval (IR) field:</a:t>
            </a:r>
          </a:p>
          <a:p>
            <a:pPr lvl="1"/>
            <a:r>
              <a:rPr lang="en-US" dirty="0" smtClean="0"/>
              <a:t>The item descriptions are usually automatically extracted (important words)</a:t>
            </a:r>
          </a:p>
          <a:p>
            <a:pPr lvl="1"/>
            <a:r>
              <a:rPr lang="en-US" dirty="0"/>
              <a:t>Goal is to find and rank interesting text documents (news articles, web pages)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Here: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lassical IR-based methods based on keywords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expert recommendation knowledge involved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ser profile (preferences) are rather learned than explicitly elicited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06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285720" y="935619"/>
            <a:ext cx="8429684" cy="42862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673"/>
            <a:ext cx="8229600" cy="1143000"/>
          </a:xfrm>
        </p:spPr>
        <p:txBody>
          <a:bodyPr/>
          <a:lstStyle/>
          <a:p>
            <a:r>
              <a:rPr lang="en-US" dirty="0" smtClean="0"/>
              <a:t>Content representation and item similarities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20865"/>
                <a:ext cx="8229600" cy="4525963"/>
              </a:xfrm>
            </p:spPr>
            <p:txBody>
              <a:bodyPr/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Simple approach</a:t>
                </a:r>
              </a:p>
              <a:p>
                <a:pPr lvl="1"/>
                <a:r>
                  <a:rPr lang="en-US" dirty="0" smtClean="0"/>
                  <a:t>Compute the similarity of an unseen item with the user profile based on the keyword overlap (e.g. using the Dice coefficient)</a:t>
                </a:r>
              </a:p>
              <a:p>
                <a:pPr lvl="1"/>
                <a:r>
                  <a:rPr lang="en-US" dirty="0" err="1" smtClean="0"/>
                  <a:t>sim</a:t>
                </a:r>
                <a:r>
                  <a:rPr lang="en-US" dirty="0" smtClean="0"/>
                  <a:t>(b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b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2 ∗|</m:t>
                        </m:r>
                        <m:r>
                          <a:rPr lang="de-DE" b="0" i="1" smtClean="0">
                            <a:latin typeface="Cambria Math"/>
                          </a:rPr>
                          <m:t>𝑘𝑒𝑦𝑤𝑜𝑟𝑑𝑠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de-DE" b="0" i="1" baseline="-25000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𝑘𝑒𝑦𝑤𝑜𝑟𝑑𝑠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  <m:r>
                              <a:rPr lang="de-DE" b="0" i="1" baseline="-25000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|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de-DE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𝑘𝑒𝑦𝑤𝑜𝑟𝑑𝑠</m:t>
                            </m:r>
                            <m:d>
                              <m:dPr>
                                <m:ctrlPr>
                                  <a:rPr lang="de-DE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de-DE" b="0" i="1" baseline="-25000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  <m:r>
                          <a:rPr lang="de-DE" b="0" i="1" smtClean="0">
                            <a:latin typeface="Cambria Math"/>
                          </a:rPr>
                          <m:t>+|</m:t>
                        </m:r>
                        <m:r>
                          <a:rPr lang="de-DE" b="0" i="1" smtClean="0">
                            <a:latin typeface="Cambria Math"/>
                          </a:rPr>
                          <m:t>𝑘𝑒𝑦𝑤𝑜𝑟𝑑𝑠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de-DE" b="0" i="1" baseline="-25000" smtClean="0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de-DE" b="0" i="1" smtClean="0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			</a:t>
                </a:r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20865"/>
                <a:ext cx="8229600" cy="4525963"/>
              </a:xfrm>
              <a:blipFill rotWithShape="1">
                <a:blip r:embed="rId3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864181"/>
            <a:ext cx="4572032" cy="208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3078759"/>
            <a:ext cx="4429156" cy="101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5915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Term-Frequency - Inverse Document Frequency (TF-IDF)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/>
          <a:lstStyle/>
          <a:p>
            <a:r>
              <a:rPr lang="en-US" dirty="0" smtClean="0"/>
              <a:t>Simple keyword representation has its problems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 particular when automatically extracted because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ot every word has similar importance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onger documents have a higher chance to have an overlap with the user profile</a:t>
            </a:r>
          </a:p>
          <a:p>
            <a:r>
              <a:rPr lang="en-US" dirty="0" smtClean="0"/>
              <a:t>Standard measure: TF-IDF</a:t>
            </a:r>
          </a:p>
          <a:p>
            <a:pPr lvl="1"/>
            <a:r>
              <a:rPr lang="en-US" dirty="0" smtClean="0"/>
              <a:t>Encodes text documents as weighted term vector</a:t>
            </a:r>
          </a:p>
          <a:p>
            <a:pPr lvl="1"/>
            <a:r>
              <a:rPr lang="en-US" dirty="0" smtClean="0"/>
              <a:t>TF: Measures, how often a term appears (density in a document)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ssuming that important terms appear more often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ormalization has to be done in order to take document length into account</a:t>
            </a:r>
          </a:p>
          <a:p>
            <a:pPr lvl="1"/>
            <a:r>
              <a:rPr lang="en-US" dirty="0" smtClean="0"/>
              <a:t>IDF: Aims to reduce the weight of terms that appear in all documents</a:t>
            </a:r>
          </a:p>
        </p:txBody>
      </p:sp>
    </p:spTree>
    <p:extLst>
      <p:ext uri="{BB962C8B-B14F-4D97-AF65-F5344CB8AC3E}">
        <p14:creationId xmlns:p14="http://schemas.microsoft.com/office/powerpoint/2010/main" val="31885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TF-IDF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84784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Compute the overall importance of keywords</a:t>
                </a:r>
              </a:p>
              <a:p>
                <a:pPr lvl="1"/>
                <a:r>
                  <a:rPr lang="en-US" dirty="0" smtClean="0"/>
                  <a:t>Given </a:t>
                </a:r>
                <a:r>
                  <a:rPr lang="en-US" dirty="0"/>
                  <a:t>a keyword i and a document </a:t>
                </a:r>
                <a:r>
                  <a:rPr lang="en-US" dirty="0" smtClean="0"/>
                  <a:t>j</a:t>
                </a:r>
                <a:endParaRPr lang="en-US" dirty="0"/>
              </a:p>
              <a:p>
                <a:pPr lvl="1">
                  <a:buNone/>
                </a:pPr>
                <a:r>
                  <a:rPr lang="en-US" dirty="0"/>
                  <a:t>		</a:t>
                </a:r>
                <a:r>
                  <a:rPr lang="en-US" i="1" dirty="0">
                    <a:latin typeface="Cambria Math" pitchFamily="18" charset="0"/>
                    <a:ea typeface="Cambria Math" pitchFamily="18" charset="0"/>
                  </a:rPr>
                  <a:t>TF-IDF (</a:t>
                </a:r>
                <a:r>
                  <a:rPr lang="en-US" i="1" dirty="0" err="1">
                    <a:latin typeface="Cambria Math" pitchFamily="18" charset="0"/>
                    <a:ea typeface="Cambria Math" pitchFamily="18" charset="0"/>
                  </a:rPr>
                  <a:t>i,j</a:t>
                </a:r>
                <a:r>
                  <a:rPr lang="en-US" i="1" dirty="0">
                    <a:latin typeface="Cambria Math" pitchFamily="18" charset="0"/>
                    <a:ea typeface="Cambria Math" pitchFamily="18" charset="0"/>
                  </a:rPr>
                  <a:t>) = TF(</a:t>
                </a:r>
                <a:r>
                  <a:rPr lang="en-US" i="1" dirty="0" err="1">
                    <a:latin typeface="Cambria Math" pitchFamily="18" charset="0"/>
                    <a:ea typeface="Cambria Math" pitchFamily="18" charset="0"/>
                  </a:rPr>
                  <a:t>i,j</a:t>
                </a:r>
                <a:r>
                  <a:rPr lang="en-US" i="1" dirty="0">
                    <a:latin typeface="Cambria Math" pitchFamily="18" charset="0"/>
                    <a:ea typeface="Cambria Math" pitchFamily="18" charset="0"/>
                  </a:rPr>
                  <a:t>) * IDF(i</a:t>
                </a:r>
                <a:r>
                  <a:rPr lang="en-US" i="1" dirty="0" smtClean="0">
                    <a:latin typeface="Cambria Math" pitchFamily="18" charset="0"/>
                    <a:ea typeface="Cambria Math" pitchFamily="18" charset="0"/>
                  </a:rPr>
                  <a:t>)</a:t>
                </a:r>
              </a:p>
              <a:p>
                <a:r>
                  <a:rPr lang="en-US" dirty="0" smtClean="0"/>
                  <a:t>Term frequency (TF)</a:t>
                </a:r>
              </a:p>
              <a:p>
                <a:pPr lvl="1"/>
                <a:r>
                  <a:rPr lang="en-US" dirty="0" smtClean="0"/>
                  <a:t>Let </a:t>
                </a:r>
                <a:r>
                  <a:rPr lang="en-US" sz="1600" i="1" dirty="0" err="1" smtClean="0">
                    <a:latin typeface="Cambria Math" pitchFamily="18" charset="0"/>
                    <a:ea typeface="Cambria Math" pitchFamily="18" charset="0"/>
                  </a:rPr>
                  <a:t>freq</a:t>
                </a:r>
                <a:r>
                  <a:rPr lang="en-US" sz="1600" i="1" dirty="0" smtClean="0">
                    <a:latin typeface="Cambria Math" pitchFamily="18" charset="0"/>
                    <a:ea typeface="Cambria Math" pitchFamily="18" charset="0"/>
                  </a:rPr>
                  <a:t>(</a:t>
                </a:r>
                <a:r>
                  <a:rPr lang="en-US" sz="1600" i="1" dirty="0" err="1" smtClean="0">
                    <a:latin typeface="Cambria Math" pitchFamily="18" charset="0"/>
                    <a:ea typeface="Cambria Math" pitchFamily="18" charset="0"/>
                  </a:rPr>
                  <a:t>i,j</a:t>
                </a:r>
                <a:r>
                  <a:rPr lang="en-US" sz="1600" i="1" dirty="0" smtClean="0">
                    <a:latin typeface="Cambria Math" pitchFamily="18" charset="0"/>
                    <a:ea typeface="Cambria Math" pitchFamily="18" charset="0"/>
                  </a:rPr>
                  <a:t>)</a:t>
                </a:r>
                <a:r>
                  <a:rPr lang="en-US" dirty="0" smtClean="0"/>
                  <a:t> number of occurrences of keyword </a:t>
                </a:r>
                <a:r>
                  <a:rPr lang="en-US" i="1" dirty="0" smtClean="0"/>
                  <a:t>i</a:t>
                </a:r>
                <a:r>
                  <a:rPr lang="en-US" dirty="0" smtClean="0"/>
                  <a:t> in document </a:t>
                </a:r>
                <a:r>
                  <a:rPr lang="en-US" i="1" dirty="0" smtClean="0"/>
                  <a:t>j</a:t>
                </a:r>
              </a:p>
              <a:p>
                <a:pPr lvl="1"/>
                <a:r>
                  <a:rPr lang="en-US" dirty="0" smtClean="0"/>
                  <a:t>Let </a:t>
                </a:r>
                <a:r>
                  <a:rPr lang="en-US" sz="1600" i="1" dirty="0" err="1" smtClean="0">
                    <a:latin typeface="Cambria Math" pitchFamily="18" charset="0"/>
                    <a:ea typeface="Cambria Math" pitchFamily="18" charset="0"/>
                  </a:rPr>
                  <a:t>maxOthers</a:t>
                </a:r>
                <a:r>
                  <a:rPr lang="en-US" sz="1600" i="1" dirty="0" smtClean="0">
                    <a:latin typeface="Cambria Math" pitchFamily="18" charset="0"/>
                    <a:ea typeface="Cambria Math" pitchFamily="18" charset="0"/>
                  </a:rPr>
                  <a:t>(</a:t>
                </a:r>
                <a:r>
                  <a:rPr lang="en-US" sz="1600" i="1" dirty="0" err="1" smtClean="0">
                    <a:latin typeface="Cambria Math" pitchFamily="18" charset="0"/>
                    <a:ea typeface="Cambria Math" pitchFamily="18" charset="0"/>
                  </a:rPr>
                  <a:t>i,j</a:t>
                </a:r>
                <a:r>
                  <a:rPr lang="en-US" sz="1600" i="1" dirty="0" smtClean="0">
                    <a:latin typeface="Cambria Math" pitchFamily="18" charset="0"/>
                    <a:ea typeface="Cambria Math" pitchFamily="18" charset="0"/>
                  </a:rPr>
                  <a:t>)</a:t>
                </a:r>
                <a:r>
                  <a:rPr lang="en-US" dirty="0" smtClean="0"/>
                  <a:t> denote the highest number of occurrences of another keyword of </a:t>
                </a:r>
                <a:r>
                  <a:rPr lang="en-US" i="1" dirty="0" smtClean="0"/>
                  <a:t>j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𝑇𝐹</m:t>
                    </m:r>
                    <m:d>
                      <m:dPr>
                        <m:ctrlPr>
                          <a:rPr lang="de-DE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𝑖</m:t>
                        </m:r>
                        <m:r>
                          <a:rPr lang="de-DE" b="0" i="1" smtClean="0">
                            <a:latin typeface="Cambria Math"/>
                          </a:rPr>
                          <m:t>,</m:t>
                        </m:r>
                        <m:r>
                          <a:rPr lang="de-DE" b="0" i="1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de-DE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de-DE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𝑓𝑟𝑒𝑞</m:t>
                        </m:r>
                        <m:r>
                          <a:rPr lang="de-DE" b="0" i="1" smtClean="0">
                            <a:latin typeface="Cambria Math"/>
                          </a:rPr>
                          <m:t>(</m:t>
                        </m:r>
                        <m:r>
                          <a:rPr lang="de-DE" b="0" i="1" smtClean="0">
                            <a:latin typeface="Cambria Math"/>
                          </a:rPr>
                          <m:t>𝑖</m:t>
                        </m:r>
                        <m:r>
                          <a:rPr lang="de-DE" b="0" i="1" smtClean="0">
                            <a:latin typeface="Cambria Math"/>
                          </a:rPr>
                          <m:t>,</m:t>
                        </m:r>
                        <m:r>
                          <a:rPr lang="de-DE" b="0" i="1" smtClean="0">
                            <a:latin typeface="Cambria Math"/>
                          </a:rPr>
                          <m:t>𝑗</m:t>
                        </m:r>
                        <m:r>
                          <a:rPr lang="de-DE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de-DE" b="0" i="1" smtClean="0">
                            <a:latin typeface="Cambria Math"/>
                          </a:rPr>
                          <m:t>𝑚𝑎𝑥𝑂𝑡h𝑒𝑟𝑠</m:t>
                        </m:r>
                        <m:r>
                          <a:rPr lang="de-DE" b="0" i="1" smtClean="0">
                            <a:latin typeface="Cambria Math"/>
                          </a:rPr>
                          <m:t>(</m:t>
                        </m:r>
                        <m:r>
                          <a:rPr lang="de-DE" b="0" i="1" smtClean="0">
                            <a:latin typeface="Cambria Math"/>
                          </a:rPr>
                          <m:t>𝑖</m:t>
                        </m:r>
                        <m:r>
                          <a:rPr lang="de-DE" b="0" i="1" smtClean="0">
                            <a:latin typeface="Cambria Math"/>
                          </a:rPr>
                          <m:t>,</m:t>
                        </m:r>
                        <m:r>
                          <a:rPr lang="de-DE" b="0" i="1" smtClean="0">
                            <a:latin typeface="Cambria Math"/>
                          </a:rPr>
                          <m:t>𝑗</m:t>
                        </m:r>
                        <m:r>
                          <a:rPr lang="de-DE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Inverse Document Frequency (IDF)</a:t>
                </a:r>
              </a:p>
              <a:p>
                <a:pPr lvl="1"/>
                <a:r>
                  <a:rPr lang="en-US" dirty="0" smtClean="0"/>
                  <a:t>N: number of all recommendable documents</a:t>
                </a:r>
              </a:p>
              <a:p>
                <a:pPr lvl="1"/>
                <a:r>
                  <a:rPr lang="en-US" dirty="0" smtClean="0"/>
                  <a:t>n(i): number of documents in which keyword </a:t>
                </a:r>
                <a:r>
                  <a:rPr lang="en-US" i="1" dirty="0" smtClean="0"/>
                  <a:t>i</a:t>
                </a:r>
                <a:r>
                  <a:rPr lang="en-US" dirty="0" smtClean="0"/>
                  <a:t> appears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𝐼𝐷𝐹</m:t>
                    </m:r>
                    <m:r>
                      <a:rPr lang="de-DE" b="0" i="1" smtClean="0">
                        <a:latin typeface="Cambria Math"/>
                      </a:rPr>
                      <m:t>(</m:t>
                    </m:r>
                    <m:r>
                      <a:rPr lang="de-DE" b="0" i="1" smtClean="0">
                        <a:latin typeface="Cambria Math"/>
                      </a:rPr>
                      <m:t>𝑖</m:t>
                    </m:r>
                    <m:r>
                      <a:rPr lang="de-DE" b="0" i="1" smtClean="0">
                        <a:latin typeface="Cambria Math"/>
                      </a:rPr>
                      <m:t>)=</m:t>
                    </m:r>
                    <m:r>
                      <a:rPr lang="de-DE" b="0" i="1" smtClean="0">
                        <a:latin typeface="Cambria Math"/>
                      </a:rPr>
                      <m:t>𝑙𝑜𝑔</m:t>
                    </m:r>
                    <m:f>
                      <m:fPr>
                        <m:ctrlPr>
                          <a:rPr lang="de-DE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de-DE" b="0" i="1" smtClean="0">
                            <a:latin typeface="Cambria Math"/>
                          </a:rPr>
                          <m:t>𝑛</m:t>
                        </m:r>
                        <m:r>
                          <a:rPr lang="de-DE" b="0" i="1" smtClean="0">
                            <a:latin typeface="Cambria Math"/>
                          </a:rPr>
                          <m:t>(</m:t>
                        </m:r>
                        <m:r>
                          <a:rPr lang="de-DE" b="0" i="1" smtClean="0">
                            <a:latin typeface="Cambria Math"/>
                          </a:rPr>
                          <m:t>𝑖</m:t>
                        </m:r>
                        <m:r>
                          <a:rPr lang="de-DE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84784"/>
                <a:ext cx="8229600" cy="4525963"/>
              </a:xfrm>
              <a:blipFill rotWithShape="1">
                <a:blip r:embed="rId3"/>
                <a:stretch>
                  <a:fillRect l="-667" t="-674" b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5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TF-IDF representation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571472" y="5857892"/>
            <a:ext cx="33650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/>
              <a:t>Figure taken from http://informationretrieval.org</a:t>
            </a:r>
            <a:endParaRPr lang="en-US" sz="1000" b="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00240"/>
            <a:ext cx="7386657" cy="263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075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the vector space model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Vectors are usually long and sparse</a:t>
            </a:r>
          </a:p>
          <a:p>
            <a:r>
              <a:rPr lang="en-US" dirty="0" smtClean="0"/>
              <a:t>Improvements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emove stop words ("a", "the", ..)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stemming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ize cut-offs (only use top n most representative words, e.g. around 100) 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additional knowledge, use more elaborate methods for feature selection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etection of phrases as terms (such as United Nations)</a:t>
            </a:r>
          </a:p>
          <a:p>
            <a:r>
              <a:rPr lang="en-US" dirty="0" smtClean="0"/>
              <a:t>Limitations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emantic meaning remains unknown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xample: usage of a word in a negative context</a:t>
            </a:r>
          </a:p>
          <a:p>
            <a:pPr lvl="2"/>
            <a:r>
              <a:rPr lang="en-US" dirty="0" smtClean="0"/>
              <a:t>"there is </a:t>
            </a:r>
            <a:r>
              <a:rPr lang="en-US" b="1" dirty="0" smtClean="0"/>
              <a:t>nothing</a:t>
            </a:r>
            <a:r>
              <a:rPr lang="en-US" dirty="0" smtClean="0"/>
              <a:t> on the menu that a vegetarian would like.."</a:t>
            </a:r>
          </a:p>
          <a:p>
            <a:r>
              <a:rPr lang="en-US" dirty="0" smtClean="0"/>
              <a:t>Usual similarity metric to compare vectors: Cosine similarity (angle)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8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Recommending items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method: nearest neighbors</a:t>
            </a:r>
          </a:p>
          <a:p>
            <a:pPr lvl="1"/>
            <a:r>
              <a:rPr lang="en-US" dirty="0" smtClean="0"/>
              <a:t>Given a set of documents D already rated by the user (like/dislike)</a:t>
            </a:r>
          </a:p>
          <a:p>
            <a:pPr lvl="2"/>
            <a:r>
              <a:rPr lang="en-US" dirty="0" smtClean="0"/>
              <a:t>Find the n nearest neighbors of a not-yet-seen item </a:t>
            </a:r>
            <a:r>
              <a:rPr lang="en-US" i="1" dirty="0" smtClean="0"/>
              <a:t>i</a:t>
            </a:r>
            <a:r>
              <a:rPr lang="en-US" dirty="0" smtClean="0"/>
              <a:t> in D</a:t>
            </a:r>
          </a:p>
          <a:p>
            <a:pPr lvl="2"/>
            <a:r>
              <a:rPr lang="en-US" dirty="0" smtClean="0"/>
              <a:t>Take these ratings to predict a rating/vote for </a:t>
            </a:r>
            <a:r>
              <a:rPr lang="en-US" i="1" dirty="0" err="1" smtClean="0"/>
              <a:t>i</a:t>
            </a:r>
            <a:endParaRPr lang="en-US" i="1" dirty="0" smtClean="0"/>
          </a:p>
          <a:p>
            <a:pPr lvl="2"/>
            <a:r>
              <a:rPr lang="en-US" dirty="0" smtClean="0"/>
              <a:t>(Variations: neighborhood size, lower/upper similarity thresholds)</a:t>
            </a:r>
          </a:p>
          <a:p>
            <a:r>
              <a:rPr lang="en-US" dirty="0" smtClean="0"/>
              <a:t>Query-based retrieval: </a:t>
            </a:r>
            <a:r>
              <a:rPr lang="en-US" dirty="0" err="1" smtClean="0"/>
              <a:t>Rocchio's</a:t>
            </a:r>
            <a:r>
              <a:rPr lang="en-US" dirty="0" smtClean="0"/>
              <a:t> method</a:t>
            </a:r>
          </a:p>
          <a:p>
            <a:pPr lvl="1"/>
            <a:r>
              <a:rPr lang="en-US" dirty="0" smtClean="0"/>
              <a:t>The SMART System: Users are allowed to rate (relevant/irrelevant) retrieved documents (feedback)</a:t>
            </a:r>
          </a:p>
          <a:p>
            <a:pPr lvl="1"/>
            <a:r>
              <a:rPr lang="en-US" dirty="0" smtClean="0"/>
              <a:t>The system then learns a prototype of relevant/irrelevant documents</a:t>
            </a:r>
          </a:p>
          <a:p>
            <a:pPr lvl="1"/>
            <a:r>
              <a:rPr lang="en-US" dirty="0" smtClean="0"/>
              <a:t>Queries are then automatically extended with additional terms/weight of relevant documents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3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Rocchio</a:t>
            </a:r>
            <a:r>
              <a:rPr lang="en-US" dirty="0" smtClean="0"/>
              <a:t> details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 collections D</a:t>
            </a:r>
            <a:r>
              <a:rPr lang="en-US" baseline="30000" dirty="0" smtClean="0"/>
              <a:t>+</a:t>
            </a:r>
            <a:r>
              <a:rPr lang="en-US" dirty="0" smtClean="0"/>
              <a:t> and D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</a:p>
          <a:p>
            <a:r>
              <a:rPr lang="en-US" dirty="0" smtClean="0">
                <a:sym typeface="Symbol"/>
              </a:rPr>
              <a:t>, ,  used to fine-tune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the feedback </a:t>
            </a:r>
          </a:p>
          <a:p>
            <a:r>
              <a:rPr lang="en-US" dirty="0" smtClean="0">
                <a:sym typeface="Symbol"/>
              </a:rPr>
              <a:t>often only positive feedback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is used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000240"/>
            <a:ext cx="524439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857628"/>
            <a:ext cx="58483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295" y="1268760"/>
            <a:ext cx="1000124" cy="100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46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285852" y="2643182"/>
            <a:ext cx="66437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</a:rPr>
              <a:t>Introduction</a:t>
            </a:r>
            <a:endParaRPr lang="en-US" sz="360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Picture 2" descr="D:\projects\000-papers\general\acmsac10\slides\Bigstock_3403911.jpg"/>
          <p:cNvPicPr>
            <a:picLocks noChangeAspect="1" noChangeArrowheads="1"/>
          </p:cNvPicPr>
          <p:nvPr/>
        </p:nvPicPr>
        <p:blipFill>
          <a:blip r:embed="rId3" cstate="print"/>
          <a:srcRect b="8387"/>
          <a:stretch>
            <a:fillRect/>
          </a:stretch>
        </p:blipFill>
        <p:spPr bwMode="auto">
          <a:xfrm>
            <a:off x="5332266" y="4220609"/>
            <a:ext cx="3811734" cy="2622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82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methods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Recommendation as classical text classification problem</a:t>
            </a:r>
          </a:p>
          <a:p>
            <a:pPr lvl="1"/>
            <a:r>
              <a:rPr lang="en-US" dirty="0" smtClean="0"/>
              <a:t>Long history of using probabilistic methods</a:t>
            </a:r>
          </a:p>
          <a:p>
            <a:r>
              <a:rPr lang="en-US" dirty="0" smtClean="0"/>
              <a:t>Simple approach:</a:t>
            </a:r>
          </a:p>
          <a:p>
            <a:pPr lvl="2"/>
            <a:r>
              <a:rPr lang="en-US" dirty="0" smtClean="0"/>
              <a:t>2 classes: like/dislike 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imple Boolean document representation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alculate probability that document is liked/disliked based on Bayes theorem</a:t>
            </a:r>
          </a:p>
          <a:p>
            <a:pPr lvl="1"/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32" y="3786190"/>
            <a:ext cx="50673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474" y="5429264"/>
            <a:ext cx="55626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hteck 3"/>
          <p:cNvSpPr/>
          <p:nvPr/>
        </p:nvSpPr>
        <p:spPr bwMode="auto">
          <a:xfrm>
            <a:off x="395536" y="5877272"/>
            <a:ext cx="648072" cy="81881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012160" y="3861048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Remember:</a:t>
            </a:r>
          </a:p>
          <a:p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P(Label=1|X)=</a:t>
            </a:r>
            <a:br>
              <a:rPr lang="en-US" sz="1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k*P(</a:t>
            </a:r>
            <a:r>
              <a:rPr lang="en-US" sz="1600" b="0" dirty="0" err="1" smtClean="0">
                <a:latin typeface="Times New Roman" pitchFamily="18" charset="0"/>
                <a:cs typeface="Times New Roman" pitchFamily="18" charset="0"/>
              </a:rPr>
              <a:t>X|Label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=1) * P(Label=1)</a:t>
            </a:r>
            <a:endParaRPr lang="en-US" sz="1600" b="0" dirty="0">
              <a:latin typeface="Poplar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959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Side note: Conditional independence of events does in fact not hold</a:t>
            </a:r>
          </a:p>
          <a:p>
            <a:pPr lvl="1"/>
            <a:r>
              <a:rPr lang="en-US" dirty="0" smtClean="0"/>
              <a:t>“New”/ “York“ and “Hong” / “Kong"</a:t>
            </a:r>
          </a:p>
          <a:p>
            <a:pPr lvl="1"/>
            <a:r>
              <a:rPr lang="en-US" dirty="0" smtClean="0"/>
              <a:t>Still, good accuracy can be achieved</a:t>
            </a:r>
          </a:p>
          <a:p>
            <a:r>
              <a:rPr lang="en-US" dirty="0" smtClean="0"/>
              <a:t>Boolean representation simplistic	</a:t>
            </a:r>
          </a:p>
          <a:p>
            <a:pPr lvl="1"/>
            <a:r>
              <a:rPr lang="en-US" dirty="0" smtClean="0"/>
              <a:t>Keyword counts lost</a:t>
            </a:r>
          </a:p>
          <a:p>
            <a:r>
              <a:rPr lang="en-US" dirty="0" smtClean="0"/>
              <a:t>More elaborate probabilistic methods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 estimate probability of term </a:t>
            </a:r>
            <a:r>
              <a:rPr lang="en-US" b="1" dirty="0" smtClean="0">
                <a:solidFill>
                  <a:srgbClr val="0070C0"/>
                </a:solidFill>
              </a:rPr>
              <a:t>v</a:t>
            </a:r>
            <a:r>
              <a:rPr lang="en-US" dirty="0" smtClean="0"/>
              <a:t> occurring in a document of class </a:t>
            </a:r>
            <a:r>
              <a:rPr lang="en-US" b="1" dirty="0" smtClean="0">
                <a:solidFill>
                  <a:srgbClr val="0070C0"/>
                </a:solidFill>
              </a:rPr>
              <a:t>C</a:t>
            </a:r>
            <a:r>
              <a:rPr lang="en-US" dirty="0" smtClean="0"/>
              <a:t> by relative frequency of </a:t>
            </a:r>
            <a:r>
              <a:rPr lang="en-US" b="1" dirty="0" smtClean="0">
                <a:solidFill>
                  <a:srgbClr val="0070C0"/>
                </a:solidFill>
              </a:rPr>
              <a:t>v</a:t>
            </a:r>
            <a:r>
              <a:rPr lang="en-US" dirty="0" smtClean="0"/>
              <a:t> in all documents of the class</a:t>
            </a:r>
          </a:p>
          <a:p>
            <a:r>
              <a:rPr lang="en-US" dirty="0" smtClean="0"/>
              <a:t>Other linear classification algorithms (machine learning) can be used</a:t>
            </a:r>
          </a:p>
          <a:p>
            <a:pPr lvl="1"/>
            <a:r>
              <a:rPr lang="en-US" dirty="0" smtClean="0"/>
              <a:t>Support Vector Machines, ..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3556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content-based recommendation methods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Keywords alone may not be sufficient to judge quality/relevance of a document or web page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p-to-</a:t>
            </a:r>
            <a:r>
              <a:rPr lang="en-US" dirty="0" err="1" smtClean="0"/>
              <a:t>dateness</a:t>
            </a:r>
            <a:r>
              <a:rPr lang="en-US" dirty="0" smtClean="0"/>
              <a:t>, usability, aesthetics, writing style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ontent may also be limited / too short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ontent may not be automatically extractable (multimedia)</a:t>
            </a:r>
          </a:p>
          <a:p>
            <a:r>
              <a:rPr lang="en-US" dirty="0" smtClean="0"/>
              <a:t>Ramp-up phase required</a:t>
            </a:r>
          </a:p>
          <a:p>
            <a:pPr lvl="2"/>
            <a:r>
              <a:rPr lang="en-US" dirty="0" smtClean="0"/>
              <a:t>Some training data is still required</a:t>
            </a:r>
          </a:p>
          <a:p>
            <a:pPr lvl="2"/>
            <a:r>
              <a:rPr lang="en-US" dirty="0" smtClean="0"/>
              <a:t>Web 2.0: Use other sources to learn the user preferences</a:t>
            </a:r>
          </a:p>
          <a:p>
            <a:r>
              <a:rPr lang="en-US" dirty="0" smtClean="0"/>
              <a:t>Overspecialization</a:t>
            </a:r>
          </a:p>
          <a:p>
            <a:pPr lvl="2"/>
            <a:r>
              <a:rPr lang="en-US" dirty="0" smtClean="0"/>
              <a:t>Algorithms tend to propose "more of the same"</a:t>
            </a:r>
          </a:p>
          <a:p>
            <a:pPr lvl="2"/>
            <a:r>
              <a:rPr lang="en-US" dirty="0" smtClean="0"/>
              <a:t>E.g. too similar news items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0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857224" y="2643182"/>
            <a:ext cx="735811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ln>
                  <a:prstDash val="solid"/>
                </a:ln>
                <a:solidFill>
                  <a:srgbClr val="002060"/>
                </a:solidFill>
                <a:latin typeface="Calibri" pitchFamily="34" charset="0"/>
              </a:rPr>
              <a:t>Knowledge-Based Recommender Systems</a:t>
            </a:r>
            <a:endParaRPr lang="en-US" sz="3600" dirty="0">
              <a:ln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933056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7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knowledge-based </a:t>
            </a:r>
            <a:r>
              <a:rPr lang="en-US" dirty="0"/>
              <a:t>r</a:t>
            </a:r>
            <a:r>
              <a:rPr lang="en-US" dirty="0" smtClean="0"/>
              <a:t>ecommendation?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Products with low number of available ratings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Time span plays an important role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ive-year-old ratings for computers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ser lifestyle or family situation changes</a:t>
            </a:r>
          </a:p>
          <a:p>
            <a:r>
              <a:rPr lang="en-US" dirty="0" smtClean="0"/>
              <a:t>Customers want to define their requirements explicitly </a:t>
            </a:r>
          </a:p>
          <a:p>
            <a:pPr lvl="1"/>
            <a:r>
              <a:rPr lang="en-US" dirty="0" smtClean="0"/>
              <a:t>“The color of the car should be black"</a:t>
            </a:r>
          </a:p>
          <a:p>
            <a:pPr lvl="1"/>
            <a:endParaRPr lang="en-US" dirty="0" smtClean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85402"/>
            <a:ext cx="2232248" cy="138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180862"/>
            <a:ext cx="2088232" cy="139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7536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Knowledge-based recommendation</a:t>
            </a:r>
          </a:p>
        </p:txBody>
      </p:sp>
      <p:grpSp>
        <p:nvGrpSpPr>
          <p:cNvPr id="2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14351" name="Grafik 5" descr="Box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Grafik 6" descr="Outputarrow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Grafik 7" descr="Output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pieren 13"/>
          <p:cNvGrpSpPr>
            <a:grpSpLocks/>
          </p:cNvGrpSpPr>
          <p:nvPr/>
        </p:nvGrpSpPr>
        <p:grpSpPr bwMode="auto">
          <a:xfrm>
            <a:off x="698500" y="1643063"/>
            <a:ext cx="3659188" cy="1296987"/>
            <a:chOff x="699167" y="1643050"/>
            <a:chExt cx="3658519" cy="1297164"/>
          </a:xfrm>
        </p:grpSpPr>
        <p:pic>
          <p:nvPicPr>
            <p:cNvPr id="14349" name="Grafik 10" descr="UM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Grafik 11" descr="UMarrow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pieren 23"/>
          <p:cNvGrpSpPr>
            <a:grpSpLocks/>
          </p:cNvGrpSpPr>
          <p:nvPr/>
        </p:nvGrpSpPr>
        <p:grpSpPr bwMode="auto">
          <a:xfrm>
            <a:off x="714375" y="3857625"/>
            <a:ext cx="3143250" cy="739775"/>
            <a:chOff x="714348" y="3857628"/>
            <a:chExt cx="3143272" cy="739014"/>
          </a:xfrm>
        </p:grpSpPr>
        <p:pic>
          <p:nvPicPr>
            <p:cNvPr id="14347" name="Grafik 21" descr="PM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14348" y="3857628"/>
              <a:ext cx="1785950" cy="739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Grafik 22" descr="PMarrow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14612" y="3929066"/>
              <a:ext cx="114300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2" name="Rechteck 24"/>
          <p:cNvSpPr>
            <a:spLocks noChangeArrowheads="1"/>
          </p:cNvSpPr>
          <p:nvPr/>
        </p:nvSpPr>
        <p:spPr bwMode="auto">
          <a:xfrm>
            <a:off x="4429125" y="1643063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Knowledge-based: "Tell me what fits based on my needs"</a:t>
            </a:r>
          </a:p>
        </p:txBody>
      </p:sp>
      <p:grpSp>
        <p:nvGrpSpPr>
          <p:cNvPr id="5" name="Gruppieren 27"/>
          <p:cNvGrpSpPr>
            <a:grpSpLocks/>
          </p:cNvGrpSpPr>
          <p:nvPr/>
        </p:nvGrpSpPr>
        <p:grpSpPr bwMode="auto">
          <a:xfrm>
            <a:off x="750888" y="4500563"/>
            <a:ext cx="3349625" cy="1357312"/>
            <a:chOff x="751620" y="4500570"/>
            <a:chExt cx="3348404" cy="1357322"/>
          </a:xfrm>
        </p:grpSpPr>
        <p:pic>
          <p:nvPicPr>
            <p:cNvPr id="14345" name="Grafik 25" descr="KM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51620" y="5000636"/>
              <a:ext cx="1677240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Grafik 26" descr="KMarrow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428860" y="4500570"/>
              <a:ext cx="1671164" cy="1047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514161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Knowledge-based </a:t>
            </a:r>
            <a:r>
              <a:rPr lang="en-US" dirty="0"/>
              <a:t>r</a:t>
            </a:r>
            <a:r>
              <a:rPr lang="en-US" dirty="0" smtClean="0"/>
              <a:t>ecommendation 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Explicit domain knowledge</a:t>
            </a:r>
          </a:p>
          <a:p>
            <a:pPr lvl="1"/>
            <a:r>
              <a:rPr lang="en-US" dirty="0" smtClean="0"/>
              <a:t>Sales knowledge elicitation </a:t>
            </a:r>
            <a:r>
              <a:rPr lang="en-US" dirty="0"/>
              <a:t>from domain experts</a:t>
            </a:r>
          </a:p>
          <a:p>
            <a:pPr lvl="1"/>
            <a:r>
              <a:rPr lang="en-US" dirty="0"/>
              <a:t>System mimics the behavior of experienced sales assistant</a:t>
            </a:r>
          </a:p>
          <a:p>
            <a:pPr lvl="1"/>
            <a:r>
              <a:rPr lang="en-US" dirty="0"/>
              <a:t>Best-practice sales interactions</a:t>
            </a:r>
          </a:p>
          <a:p>
            <a:pPr lvl="1"/>
            <a:r>
              <a:rPr lang="en-US" dirty="0"/>
              <a:t>Can guarantee “correct” recommendations (determinism) with respect to expert knowledge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Conversational interaction strategy</a:t>
            </a:r>
          </a:p>
          <a:p>
            <a:pPr lvl="1"/>
            <a:r>
              <a:rPr lang="en-US" dirty="0" smtClean="0"/>
              <a:t>Opposed to one-shot interaction</a:t>
            </a:r>
          </a:p>
          <a:p>
            <a:pPr lvl="1"/>
            <a:r>
              <a:rPr lang="en-US" dirty="0" smtClean="0"/>
              <a:t>Elicitation of user requirements</a:t>
            </a:r>
          </a:p>
          <a:p>
            <a:pPr lvl="1"/>
            <a:r>
              <a:rPr lang="en-US" dirty="0" smtClean="0"/>
              <a:t>Transfer of product knowledge (“educating users”)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592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Knowledge-Based Recommendation II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Different views on “knowledge”</a:t>
            </a:r>
          </a:p>
          <a:p>
            <a:pPr marL="0" indent="0">
              <a:buNone/>
            </a:pPr>
            <a:endParaRPr lang="en-US" sz="1800" dirty="0" smtClean="0"/>
          </a:p>
          <a:p>
            <a:pPr lvl="1"/>
            <a:r>
              <a:rPr lang="en-US" sz="2000" dirty="0" smtClean="0"/>
              <a:t>Similarity functions</a:t>
            </a:r>
          </a:p>
          <a:p>
            <a:pPr lvl="2"/>
            <a:r>
              <a:rPr lang="en-US" sz="1800" dirty="0" smtClean="0"/>
              <a:t>Determine matching degree between query and item (case-based RS)</a:t>
            </a:r>
          </a:p>
          <a:p>
            <a:pPr lvl="2"/>
            <a:endParaRPr lang="en-US" sz="1800" dirty="0" smtClean="0"/>
          </a:p>
          <a:p>
            <a:pPr lvl="1"/>
            <a:r>
              <a:rPr lang="en-US" sz="2000" dirty="0" smtClean="0"/>
              <a:t>Utility-based RS</a:t>
            </a:r>
          </a:p>
          <a:p>
            <a:pPr lvl="2"/>
            <a:r>
              <a:rPr lang="en-US" sz="1800" dirty="0" smtClean="0"/>
              <a:t>E.g. MAUT – Multi-attribute utility theory</a:t>
            </a:r>
          </a:p>
          <a:p>
            <a:pPr lvl="2"/>
            <a:endParaRPr lang="en-US" sz="1800" dirty="0" smtClean="0"/>
          </a:p>
          <a:p>
            <a:pPr lvl="1"/>
            <a:r>
              <a:rPr lang="en-US" sz="2000" dirty="0" smtClean="0"/>
              <a:t>Logic-based knowledge descriptions </a:t>
            </a:r>
            <a:r>
              <a:rPr lang="en-US" sz="2000" dirty="0"/>
              <a:t>(from domain expert)</a:t>
            </a:r>
          </a:p>
          <a:p>
            <a:pPr lvl="2"/>
            <a:r>
              <a:rPr lang="en-US" sz="1800" dirty="0"/>
              <a:t>E.g. Hard and soft </a:t>
            </a:r>
            <a:r>
              <a:rPr lang="en-US" sz="1800" dirty="0" smtClean="0"/>
              <a:t>constraints</a:t>
            </a:r>
            <a:endParaRPr lang="en-US" sz="2000" dirty="0" smtClean="0"/>
          </a:p>
          <a:p>
            <a:pPr lvl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023400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143000"/>
          </a:xfrm>
        </p:spPr>
        <p:txBody>
          <a:bodyPr/>
          <a:lstStyle/>
          <a:p>
            <a:r>
              <a:rPr lang="en-US" dirty="0" smtClean="0"/>
              <a:t>Constraint-based recommendation I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700808"/>
            <a:ext cx="8460432" cy="4320480"/>
          </a:xfrm>
        </p:spPr>
        <p:txBody>
          <a:bodyPr/>
          <a:lstStyle/>
          <a:p>
            <a:r>
              <a:rPr lang="en-US" sz="2000" dirty="0" smtClean="0">
                <a:sym typeface="Wingdings" pitchFamily="2" charset="2"/>
              </a:rPr>
              <a:t>A knowledge-based RS formulated as constraint satisfaction problem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Def. </a:t>
            </a:r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X</a:t>
            </a:r>
            <a:r>
              <a:rPr lang="en-US" sz="1800" baseline="-25000" dirty="0" smtClean="0">
                <a:solidFill>
                  <a:srgbClr val="0070C0"/>
                </a:solidFill>
              </a:rPr>
              <a:t>I</a:t>
            </a:r>
            <a:r>
              <a:rPr lang="en-US" sz="1800" dirty="0" smtClean="0">
                <a:solidFill>
                  <a:srgbClr val="0070C0"/>
                </a:solidFill>
              </a:rPr>
              <a:t>, X</a:t>
            </a:r>
            <a:r>
              <a:rPr lang="en-US" sz="1800" baseline="-25000" dirty="0" smtClean="0">
                <a:solidFill>
                  <a:srgbClr val="0070C0"/>
                </a:solidFill>
              </a:rPr>
              <a:t>U</a:t>
            </a:r>
            <a:r>
              <a:rPr lang="en-US" sz="1800" dirty="0" smtClean="0">
                <a:solidFill>
                  <a:srgbClr val="0070C0"/>
                </a:solidFill>
              </a:rPr>
              <a:t>: </a:t>
            </a:r>
            <a:r>
              <a:rPr lang="en-US" sz="1800" dirty="0" smtClean="0"/>
              <a:t>Variables describing items and user model with domain 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(e.g. </a:t>
            </a:r>
            <a:r>
              <a:rPr lang="en-US" dirty="0" smtClean="0"/>
              <a:t>lower focal length, purpose)</a:t>
            </a:r>
            <a:endParaRPr lang="en-US" sz="1800" dirty="0" smtClean="0"/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KB: </a:t>
            </a:r>
            <a:r>
              <a:rPr lang="en-US" sz="1800" dirty="0" smtClean="0"/>
              <a:t>Knowledge base </a:t>
            </a:r>
            <a:r>
              <a:rPr lang="en-US" dirty="0"/>
              <a:t> </a:t>
            </a:r>
            <a:r>
              <a:rPr lang="en-US" dirty="0" smtClean="0"/>
              <a:t>comprising constraints  and</a:t>
            </a:r>
            <a:r>
              <a:rPr lang="en-US" sz="1800" dirty="0" smtClean="0"/>
              <a:t> domain restrictions </a:t>
            </a:r>
            <a:br>
              <a:rPr lang="en-US" sz="1800" dirty="0" smtClean="0"/>
            </a:br>
            <a:r>
              <a:rPr lang="en-US" sz="1800" dirty="0" smtClean="0"/>
              <a:t>(e.g</a:t>
            </a:r>
            <a:r>
              <a:rPr lang="en-US" sz="1800" b="1" dirty="0" smtClean="0"/>
              <a:t>. </a:t>
            </a:r>
            <a:r>
              <a:rPr lang="en-US" sz="1800" b="1" dirty="0" smtClean="0">
                <a:solidFill>
                  <a:srgbClr val="0070C0"/>
                </a:solidFill>
              </a:rPr>
              <a:t>IF</a:t>
            </a:r>
            <a:r>
              <a:rPr lang="en-US" sz="1800" b="1" dirty="0" smtClean="0"/>
              <a:t> </a:t>
            </a:r>
            <a:r>
              <a:rPr lang="en-US" sz="1800" dirty="0" smtClean="0"/>
              <a:t>purpose=“</a:t>
            </a:r>
            <a:r>
              <a:rPr lang="en-US" sz="1800" i="1" dirty="0" smtClean="0"/>
              <a:t>on travel” </a:t>
            </a:r>
            <a:r>
              <a:rPr lang="en-US" sz="1800" b="1" dirty="0" smtClean="0">
                <a:solidFill>
                  <a:srgbClr val="0070C0"/>
                </a:solidFill>
              </a:rPr>
              <a:t>THEN</a:t>
            </a:r>
            <a:r>
              <a:rPr lang="en-US" sz="1800" b="1" dirty="0" smtClean="0"/>
              <a:t> </a:t>
            </a:r>
            <a:r>
              <a:rPr lang="en-US" sz="1800" dirty="0" smtClean="0"/>
              <a:t>lower focal length &lt; </a:t>
            </a:r>
            <a:r>
              <a:rPr lang="en-US" sz="1800" i="1" dirty="0" smtClean="0"/>
              <a:t>28mm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SRS: </a:t>
            </a:r>
            <a:r>
              <a:rPr lang="en-US" sz="1800" dirty="0" smtClean="0"/>
              <a:t>Specific requirements of a user (e.g. purpose = “</a:t>
            </a:r>
            <a:r>
              <a:rPr lang="en-US" sz="1800" i="1" dirty="0" smtClean="0"/>
              <a:t>on travel”</a:t>
            </a:r>
            <a:r>
              <a:rPr lang="en-US" sz="1800" dirty="0" smtClean="0"/>
              <a:t>) </a:t>
            </a:r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I: </a:t>
            </a:r>
            <a:r>
              <a:rPr lang="en-US" sz="1800" dirty="0" smtClean="0"/>
              <a:t>Product catalog (e.g. (id=1 </a:t>
            </a:r>
            <a:r>
              <a:rPr lang="en-US" sz="1800" dirty="0" smtClean="0">
                <a:latin typeface="Cambria Math"/>
                <a:ea typeface="Cambria Math"/>
                <a:cs typeface="Calibri"/>
              </a:rPr>
              <a:t>˄ </a:t>
            </a:r>
            <a:r>
              <a:rPr lang="en-US" dirty="0" err="1" smtClean="0"/>
              <a:t>lfl</a:t>
            </a:r>
            <a:r>
              <a:rPr lang="en-US" dirty="0" smtClean="0"/>
              <a:t> = </a:t>
            </a:r>
            <a:r>
              <a:rPr lang="en-US" i="1" dirty="0" smtClean="0"/>
              <a:t>28mm) </a:t>
            </a:r>
            <a:r>
              <a:rPr lang="en-US" sz="1800" dirty="0" smtClean="0">
                <a:latin typeface="Cambria Math"/>
                <a:ea typeface="Cambria Math"/>
                <a:cs typeface="Calibri"/>
              </a:rPr>
              <a:t>˅</a:t>
            </a:r>
            <a:r>
              <a:rPr lang="en-US" sz="1400" dirty="0"/>
              <a:t> </a:t>
            </a:r>
            <a:r>
              <a:rPr lang="en-US" dirty="0"/>
              <a:t>(</a:t>
            </a:r>
            <a:r>
              <a:rPr lang="en-US" dirty="0" smtClean="0"/>
              <a:t>id=2 </a:t>
            </a:r>
            <a:r>
              <a:rPr lang="en-US" dirty="0">
                <a:latin typeface="Cambria Math"/>
                <a:ea typeface="Cambria Math"/>
                <a:cs typeface="Calibri"/>
              </a:rPr>
              <a:t>˄ </a:t>
            </a:r>
            <a:r>
              <a:rPr lang="en-US" dirty="0" err="1" smtClean="0"/>
              <a:t>lfl</a:t>
            </a:r>
            <a:r>
              <a:rPr lang="en-US" dirty="0" smtClean="0"/>
              <a:t>= </a:t>
            </a:r>
            <a:r>
              <a:rPr lang="en-US" i="1" dirty="0" smtClean="0"/>
              <a:t>35mm</a:t>
            </a:r>
            <a:r>
              <a:rPr lang="en-US" dirty="0"/>
              <a:t>) </a:t>
            </a:r>
            <a:r>
              <a:rPr lang="en-US" dirty="0">
                <a:latin typeface="Cambria Math"/>
                <a:ea typeface="Cambria Math"/>
                <a:cs typeface="Calibri"/>
              </a:rPr>
              <a:t>˅ </a:t>
            </a:r>
            <a:r>
              <a:rPr lang="en-US" dirty="0" smtClean="0"/>
              <a:t>…)</a:t>
            </a:r>
          </a:p>
          <a:p>
            <a:r>
              <a:rPr lang="en-US" sz="2000" dirty="0" smtClean="0"/>
              <a:t>Solution: Assignment tuple      assigning values to all variables </a:t>
            </a:r>
            <a:r>
              <a:rPr lang="en-US" dirty="0"/>
              <a:t>X</a:t>
            </a:r>
            <a:r>
              <a:rPr lang="en-US" baseline="-25000" dirty="0"/>
              <a:t>I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	                                                is </a:t>
            </a:r>
            <a:r>
              <a:rPr lang="en-US" sz="2000" dirty="0" err="1" smtClean="0"/>
              <a:t>satisfiable</a:t>
            </a:r>
            <a:r>
              <a:rPr lang="en-US" sz="2000" dirty="0" smtClean="0"/>
              <a:t>.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97217"/>
              </p:ext>
            </p:extLst>
          </p:nvPr>
        </p:nvGraphicFramePr>
        <p:xfrm>
          <a:off x="1763689" y="2204864"/>
          <a:ext cx="4032448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" name="Formel" r:id="rId4" imgW="2768400" imgH="279360" progId="Equation.3">
                  <p:embed/>
                </p:oleObj>
              </mc:Choice>
              <mc:Fallback>
                <p:oleObj name="Formel" r:id="rId4" imgW="2768400" imgH="27936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9" y="2204864"/>
                        <a:ext cx="4032448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166773"/>
              </p:ext>
            </p:extLst>
          </p:nvPr>
        </p:nvGraphicFramePr>
        <p:xfrm>
          <a:off x="1218438" y="5403850"/>
          <a:ext cx="2564575" cy="38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" name="Formel" r:id="rId6" imgW="1371600" imgH="203040" progId="Equation.3">
                  <p:embed/>
                </p:oleObj>
              </mc:Choice>
              <mc:Fallback>
                <p:oleObj name="Formel" r:id="rId6" imgW="1371600" imgH="20304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8438" y="5403850"/>
                        <a:ext cx="2564575" cy="3800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599799"/>
              </p:ext>
            </p:extLst>
          </p:nvPr>
        </p:nvGraphicFramePr>
        <p:xfrm>
          <a:off x="3995936" y="4962253"/>
          <a:ext cx="266540" cy="317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4" name="Formel" r:id="rId8" imgW="152280" imgH="203040" progId="Equation.3">
                  <p:embed/>
                </p:oleObj>
              </mc:Choice>
              <mc:Fallback>
                <p:oleObj name="Formel" r:id="rId8" imgW="152280" imgH="20304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4962253"/>
                        <a:ext cx="266540" cy="3176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0867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ranking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n-US" dirty="0" smtClean="0"/>
              <a:t>Multi-Attribute Utility Theory (MAUT)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ach item is evaluated according to a predefined set of dimensions that provide an aggregated view on the basic item properties</a:t>
            </a:r>
          </a:p>
          <a:p>
            <a:r>
              <a:rPr lang="en-IE" dirty="0" smtClean="0"/>
              <a:t>E.g. </a:t>
            </a:r>
            <a:r>
              <a:rPr lang="en-IE" u="sng" dirty="0" smtClean="0"/>
              <a:t>quality</a:t>
            </a:r>
            <a:r>
              <a:rPr lang="en-IE" dirty="0" smtClean="0"/>
              <a:t> and </a:t>
            </a:r>
            <a:r>
              <a:rPr lang="en-IE" u="sng" dirty="0" smtClean="0"/>
              <a:t>economy</a:t>
            </a:r>
            <a:r>
              <a:rPr lang="en-IE" dirty="0" smtClean="0"/>
              <a:t> are dimensions in the domain of digital cameras</a:t>
            </a:r>
            <a:endParaRPr lang="en-US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957214"/>
              </p:ext>
            </p:extLst>
          </p:nvPr>
        </p:nvGraphicFramePr>
        <p:xfrm>
          <a:off x="1547663" y="3327948"/>
          <a:ext cx="6048673" cy="2650672"/>
        </p:xfrm>
        <a:graphic>
          <a:graphicData uri="http://schemas.openxmlformats.org/drawingml/2006/table">
            <a:tbl>
              <a:tblPr/>
              <a:tblGrid>
                <a:gridCol w="1861348"/>
                <a:gridCol w="1466709"/>
                <a:gridCol w="1446983"/>
                <a:gridCol w="1273633"/>
              </a:tblGrid>
              <a:tr h="2540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id </a:t>
                      </a:r>
                      <a:endParaRPr lang="de-DE" sz="18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41178" marB="4117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value</a:t>
                      </a:r>
                      <a:endParaRPr lang="de-DE" sz="18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41178" marB="4117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quality </a:t>
                      </a:r>
                      <a:endParaRPr lang="de-DE" sz="18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41178" marB="4117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economy</a:t>
                      </a:r>
                      <a:endParaRPr lang="de-DE" sz="18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41178" marB="4117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184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800" dirty="0">
                          <a:latin typeface="Calibri"/>
                          <a:ea typeface="SimSun"/>
                          <a:cs typeface="Times New Roman"/>
                        </a:rPr>
                        <a:t>price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SimSun"/>
                          <a:cs typeface="Times New Roman"/>
                        </a:rPr>
                        <a:t>≤250</a:t>
                      </a:r>
                      <a:endParaRPr lang="de-DE" sz="1800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SimSun"/>
                          <a:cs typeface="Times New Roman"/>
                        </a:rPr>
                        <a:t>&gt;250</a:t>
                      </a:r>
                      <a:endParaRPr lang="de-DE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SimSun"/>
                          <a:cs typeface="Times New Roman"/>
                        </a:rPr>
                        <a:t>5</a:t>
                      </a:r>
                      <a:endParaRPr lang="de-DE" sz="1800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SimSun"/>
                          <a:cs typeface="Times New Roman"/>
                        </a:rPr>
                        <a:t>10 </a:t>
                      </a:r>
                      <a:endParaRPr lang="de-DE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800" dirty="0">
                          <a:latin typeface="Calibri"/>
                          <a:ea typeface="SimSun"/>
                          <a:cs typeface="Times New Roman"/>
                        </a:rPr>
                        <a:t>5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3382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latin typeface="Calibri"/>
                          <a:ea typeface="SimSun"/>
                          <a:cs typeface="Times New Roman"/>
                        </a:rPr>
                        <a:t>mpix</a:t>
                      </a:r>
                      <a:r>
                        <a:rPr lang="en-US" sz="1800" dirty="0"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endParaRPr lang="de-DE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SimSun"/>
                          <a:cs typeface="Times New Roman"/>
                        </a:rPr>
                        <a:t>≤8</a:t>
                      </a:r>
                      <a:endParaRPr lang="de-DE" sz="1800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SimSun"/>
                          <a:cs typeface="Times New Roman"/>
                        </a:rPr>
                        <a:t>&gt;8</a:t>
                      </a:r>
                      <a:endParaRPr lang="de-DE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Calibri"/>
                          <a:ea typeface="SimSun"/>
                          <a:cs typeface="Times New Roman"/>
                        </a:rPr>
                        <a:t>4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8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800" dirty="0"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3580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SimSun"/>
                          <a:cs typeface="Times New Roman"/>
                        </a:rPr>
                        <a:t>opt-zoom </a:t>
                      </a:r>
                      <a:endParaRPr lang="de-DE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SimSun"/>
                          <a:cs typeface="Times New Roman"/>
                        </a:rPr>
                        <a:t>≤9</a:t>
                      </a:r>
                      <a:endParaRPr lang="de-DE" sz="1800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SimSun"/>
                          <a:cs typeface="Times New Roman"/>
                        </a:rPr>
                        <a:t>&gt;9</a:t>
                      </a:r>
                      <a:endParaRPr lang="de-DE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8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Calibri"/>
                          <a:ea typeface="SimSun"/>
                          <a:cs typeface="Times New Roman"/>
                        </a:rPr>
                        <a:t>9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800" dirty="0"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Calibri"/>
                          <a:ea typeface="SimSun"/>
                          <a:cs typeface="Times New Roman"/>
                        </a:rPr>
                        <a:t>...</a:t>
                      </a:r>
                      <a:endParaRPr lang="de-DE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latin typeface="Calibri"/>
                          <a:ea typeface="SimSun"/>
                          <a:cs typeface="Times New Roman"/>
                        </a:rPr>
                        <a:t>...</a:t>
                      </a:r>
                      <a:endParaRPr lang="de-DE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latin typeface="Calibri"/>
                          <a:ea typeface="SimSun"/>
                          <a:cs typeface="Times New Roman"/>
                        </a:rPr>
                        <a:t>...</a:t>
                      </a:r>
                      <a:endParaRPr lang="de-DE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latin typeface="Calibri"/>
                          <a:ea typeface="SimSun"/>
                          <a:cs typeface="Times New Roman"/>
                        </a:rPr>
                        <a:t>...</a:t>
                      </a:r>
                      <a:endParaRPr lang="de-DE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88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3|3.3|4.6|3.4|1.3|1.3"/>
</p:tagLst>
</file>

<file path=ppt/theme/theme1.xml><?xml version="1.0" encoding="utf-8"?>
<a:theme xmlns:a="http://schemas.openxmlformats.org/drawingml/2006/main" name="17_habv">
  <a:themeElements>
    <a:clrScheme name="17_hab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7_hab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7_hab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17_habv</Template>
  <TotalTime>1270</TotalTime>
  <Words>7697</Words>
  <Application>Microsoft Macintosh PowerPoint</Application>
  <PresentationFormat>On-screen Show (4:3)</PresentationFormat>
  <Paragraphs>1796</Paragraphs>
  <Slides>148</Slides>
  <Notes>127</Notes>
  <HiddenSlides>47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148</vt:i4>
      </vt:variant>
    </vt:vector>
  </HeadingPairs>
  <TitlesOfParts>
    <vt:vector size="164" baseType="lpstr">
      <vt:lpstr>Calibri</vt:lpstr>
      <vt:lpstr>Cambria Math</vt:lpstr>
      <vt:lpstr>Helvetica</vt:lpstr>
      <vt:lpstr>ＭＳ Ｐゴシック</vt:lpstr>
      <vt:lpstr>Poplar Std</vt:lpstr>
      <vt:lpstr>SimSun</vt:lpstr>
      <vt:lpstr>Times-Roman</vt:lpstr>
      <vt:lpstr>Verdana</vt:lpstr>
      <vt:lpstr>Wingdings 3</vt:lpstr>
      <vt:lpstr>Arial</vt:lpstr>
      <vt:lpstr>Symbol</vt:lpstr>
      <vt:lpstr>Times New Roman</vt:lpstr>
      <vt:lpstr>Wingdings</vt:lpstr>
      <vt:lpstr>17_habv</vt:lpstr>
      <vt:lpstr>Benutzerdefiniertes Design</vt:lpstr>
      <vt:lpstr>Formel</vt:lpstr>
      <vt:lpstr>What we have covered</vt:lpstr>
      <vt:lpstr>Based on  Tutorial: Recommender Systems  International Joint Conference on Artificial Intelligence  Beijing, August 4, 2013</vt:lpstr>
      <vt:lpstr>PowerPoint Presentation</vt:lpstr>
      <vt:lpstr>Recommender Systems</vt:lpstr>
      <vt:lpstr>In the Social Web</vt:lpstr>
      <vt:lpstr>Even more …</vt:lpstr>
      <vt:lpstr>About the speakers</vt:lpstr>
      <vt:lpstr>Agenda</vt:lpstr>
      <vt:lpstr>PowerPoint Presentation</vt:lpstr>
      <vt:lpstr>Why using Recommender Systems?</vt:lpstr>
      <vt:lpstr>Real-world check</vt:lpstr>
      <vt:lpstr>Problem domain</vt:lpstr>
      <vt:lpstr>Recommender systems </vt:lpstr>
      <vt:lpstr>Paradigms of recommender systems</vt:lpstr>
      <vt:lpstr>Paradigms of recommender systems</vt:lpstr>
      <vt:lpstr>Paradigms of recommender systems</vt:lpstr>
      <vt:lpstr>Paradigms of recommender systems</vt:lpstr>
      <vt:lpstr>Paradigms of recommender systems</vt:lpstr>
      <vt:lpstr>Paradigms of recommender systems</vt:lpstr>
      <vt:lpstr>Recommender systems: basic techniques</vt:lpstr>
      <vt:lpstr>PowerPoint Presentation</vt:lpstr>
      <vt:lpstr>Collaborative Filtering (CF)</vt:lpstr>
      <vt:lpstr>1992:  Using collaborative filtering to weave an information    tapestry, D. Goldberg et al., Communications of the ACM  </vt:lpstr>
      <vt:lpstr>1994:  GroupLens: an open architecture for collaborative filtering of   netnews, P. Resnick et al., ACM CSCW </vt:lpstr>
      <vt:lpstr>User-based nearest-neighbor collaborative filtering (1)</vt:lpstr>
      <vt:lpstr>User-based nearest-neighbor collaborative filtering (2)</vt:lpstr>
      <vt:lpstr>Measuring user similarity</vt:lpstr>
      <vt:lpstr>Pearson correlation</vt:lpstr>
      <vt:lpstr>Making predictions</vt:lpstr>
      <vt:lpstr>Making recommendations</vt:lpstr>
      <vt:lpstr>Improving the metrics  / prediction function</vt:lpstr>
      <vt:lpstr>Memory-based and model-based approaches</vt:lpstr>
      <vt:lpstr>2001:  Item-based collaborative filtering recommendation algorithms, B.    Sarwar et al., WWW 2001</vt:lpstr>
      <vt:lpstr>Item-based collaborative filtering</vt:lpstr>
      <vt:lpstr>The cosine similarity measure</vt:lpstr>
      <vt:lpstr>Pre-processing for item-based filtering</vt:lpstr>
      <vt:lpstr>More on ratings</vt:lpstr>
      <vt:lpstr>Data sparsity problems</vt:lpstr>
      <vt:lpstr>Example algorithms for sparse datasets</vt:lpstr>
      <vt:lpstr>Graph-based methods</vt:lpstr>
      <vt:lpstr>More model-based approaches</vt:lpstr>
      <vt:lpstr>2000:  Application of Dimensionality Reduction in  Recommender System, B. Sarwar et al., WebKDD Workshop</vt:lpstr>
      <vt:lpstr>A picture says …</vt:lpstr>
      <vt:lpstr>Matrix factorization</vt:lpstr>
      <vt:lpstr>Association rule mining</vt:lpstr>
      <vt:lpstr>Probabilistic methods</vt:lpstr>
      <vt:lpstr>2008:  Factorization meets the neighborhood: a multifaceted collaborative   filtering model, Y. Koren, ACM SIGKDD</vt:lpstr>
      <vt:lpstr>2008:  Factorization meets the neighborhood: a multifaceted collaborative   filtering model, Y. Koren, ACM SIGKDD</vt:lpstr>
      <vt:lpstr>Summarizing recent methods</vt:lpstr>
      <vt:lpstr>Collaborative Filtering Issues</vt:lpstr>
      <vt:lpstr>PowerPoint Presentation</vt:lpstr>
      <vt:lpstr>Recommender Systems in e-Commerce</vt:lpstr>
      <vt:lpstr>Recommender Systems in e-Commerce</vt:lpstr>
      <vt:lpstr>Recommender Systems in e-Commerce</vt:lpstr>
      <vt:lpstr>What is a good recommendation?</vt:lpstr>
      <vt:lpstr>Purpose and success criteria (1)</vt:lpstr>
      <vt:lpstr>When does a RS do its job well?</vt:lpstr>
      <vt:lpstr>Purpose and success criteria (2)</vt:lpstr>
      <vt:lpstr>How do we as researchers  know?</vt:lpstr>
      <vt:lpstr>Empirical research</vt:lpstr>
      <vt:lpstr>Research methods</vt:lpstr>
      <vt:lpstr>Experiment designs</vt:lpstr>
      <vt:lpstr>Evaluation in information retrieval (IR)</vt:lpstr>
      <vt:lpstr>Metrics: Precision and Recall</vt:lpstr>
      <vt:lpstr>Dilemma of IR measures in RS</vt:lpstr>
      <vt:lpstr>Metrics: Rank Score – position matters </vt:lpstr>
      <vt:lpstr>Accuracy measures</vt:lpstr>
      <vt:lpstr>Offline experimentation example</vt:lpstr>
      <vt:lpstr>An imperfect world</vt:lpstr>
      <vt:lpstr>Online experimentation example</vt:lpstr>
      <vt:lpstr>Details and results</vt:lpstr>
      <vt:lpstr>Non-experimental research</vt:lpstr>
      <vt:lpstr>Quasi-experimental</vt:lpstr>
      <vt:lpstr>SkiMatcher Results</vt:lpstr>
      <vt:lpstr>Interpreting the Results</vt:lpstr>
      <vt:lpstr>Observational research</vt:lpstr>
      <vt:lpstr>What is popular?</vt:lpstr>
      <vt:lpstr>Other approaches</vt:lpstr>
      <vt:lpstr>PowerPoint Presentation</vt:lpstr>
      <vt:lpstr>Content-based recommendation</vt:lpstr>
      <vt:lpstr>Paradigms of recommender systems</vt:lpstr>
      <vt:lpstr>What is the "content"?</vt:lpstr>
      <vt:lpstr>Content representation and item similarities</vt:lpstr>
      <vt:lpstr>Term-Frequency - Inverse Document Frequency (TF-IDF)</vt:lpstr>
      <vt:lpstr>TF-IDF</vt:lpstr>
      <vt:lpstr>Example TF-IDF representation</vt:lpstr>
      <vt:lpstr>More on the vector space model</vt:lpstr>
      <vt:lpstr>Recommending items</vt:lpstr>
      <vt:lpstr>Rocchio details</vt:lpstr>
      <vt:lpstr>Probabilistic methods</vt:lpstr>
      <vt:lpstr>Improvements</vt:lpstr>
      <vt:lpstr>Limitations of content-based recommendation methods</vt:lpstr>
      <vt:lpstr>PowerPoint Presentation</vt:lpstr>
      <vt:lpstr>Why do we need knowledge-based recommendation?</vt:lpstr>
      <vt:lpstr>Knowledge-based recommendation</vt:lpstr>
      <vt:lpstr>Knowledge-based recommendation I</vt:lpstr>
      <vt:lpstr>Knowledge-Based Recommendation II</vt:lpstr>
      <vt:lpstr>Constraint-based recommendation I</vt:lpstr>
      <vt:lpstr>Item ranking</vt:lpstr>
      <vt:lpstr>Customer-specific item utilities with MAUT</vt:lpstr>
      <vt:lpstr>Constraint-based recommendation II</vt:lpstr>
      <vt:lpstr>Example: find minimal relaxations (minimal diagnoses)</vt:lpstr>
      <vt:lpstr>Ask user</vt:lpstr>
      <vt:lpstr>Constraint-based recommendation III</vt:lpstr>
      <vt:lpstr>Conversational strategies</vt:lpstr>
      <vt:lpstr>Example: adaptive strategy selection</vt:lpstr>
      <vt:lpstr>Limitations of knowledge-based recommendation methods</vt:lpstr>
      <vt:lpstr>PowerPoint Presentation</vt:lpstr>
      <vt:lpstr>Hybrid recommender systems</vt:lpstr>
      <vt:lpstr>Monolithic hybridization design</vt:lpstr>
      <vt:lpstr>Monolithic hybridization designs: Feature combination</vt:lpstr>
      <vt:lpstr>Monolithic hybridization designs: Feature augmentation</vt:lpstr>
      <vt:lpstr>Parallelized hybridization design</vt:lpstr>
      <vt:lpstr>Parallelized hybridization design: Switching</vt:lpstr>
      <vt:lpstr>Pipelined hybridization designs</vt:lpstr>
      <vt:lpstr>Pipelined hybridization designs: Cascade</vt:lpstr>
      <vt:lpstr>Pipelined hybridization designs: Meta-level</vt:lpstr>
      <vt:lpstr>What is the best hybridization strategy?</vt:lpstr>
      <vt:lpstr>PowerPoint Presentation</vt:lpstr>
      <vt:lpstr>Explanations in recommender systems</vt:lpstr>
      <vt:lpstr>Explanations in recommender systems</vt:lpstr>
      <vt:lpstr>Objectives of explanations</vt:lpstr>
      <vt:lpstr>Explanations in general</vt:lpstr>
      <vt:lpstr>Taxonomy for generating explanations in RS</vt:lpstr>
      <vt:lpstr>RS paradigms and their ontologies</vt:lpstr>
      <vt:lpstr>RS paradigms and their ontologies</vt:lpstr>
      <vt:lpstr>PowerPoint Presentation</vt:lpstr>
      <vt:lpstr>Thermencheck.com (hot spring resorts)</vt:lpstr>
      <vt:lpstr>Results from testing the explanation feature</vt:lpstr>
      <vt:lpstr>Explanations in recommender systems: Summary</vt:lpstr>
      <vt:lpstr>PowerPoint Presentation</vt:lpstr>
      <vt:lpstr>Reality check regarding F1 and accuracy measures for RS</vt:lpstr>
      <vt:lpstr>Consequently</vt:lpstr>
      <vt:lpstr>Effort of decision versus accuracy</vt:lpstr>
      <vt:lpstr>Examples of decision heuristics</vt:lpstr>
      <vt:lpstr>Some decision phenomena due to heuristics</vt:lpstr>
      <vt:lpstr>Decoy: asymmetric dominance effect</vt:lpstr>
      <vt:lpstr>Example impact of decoy effect</vt:lpstr>
      <vt:lpstr>Personality</vt:lpstr>
      <vt:lpstr>Personality traits</vt:lpstr>
      <vt:lpstr>Summary of online consumer decision making</vt:lpstr>
      <vt:lpstr>Outlook</vt:lpstr>
      <vt:lpstr>SEARCH ENGINES VS. RECOMMENDER SYSTEMS –  </vt:lpstr>
      <vt:lpstr>Open Source Recommender Systems</vt:lpstr>
      <vt:lpstr>Open Source Recommender Systems</vt:lpstr>
      <vt:lpstr>Thank you for your attention!</vt:lpstr>
      <vt:lpstr>References</vt:lpstr>
      <vt:lpstr>References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Recommender Systems</dc:title>
  <dc:creator>markus</dc:creator>
  <cp:lastModifiedBy>Microsoft Office User</cp:lastModifiedBy>
  <cp:revision>1266</cp:revision>
  <dcterms:created xsi:type="dcterms:W3CDTF">2014-03-23T23:22:54Z</dcterms:created>
  <dcterms:modified xsi:type="dcterms:W3CDTF">2017-03-27T14:29:30Z</dcterms:modified>
</cp:coreProperties>
</file>