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92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4682"/>
  </p:normalViewPr>
  <p:slideViewPr>
    <p:cSldViewPr snapToGrid="0" snapToObjects="1">
      <p:cViewPr varScale="1">
        <p:scale>
          <a:sx n="118" d="100"/>
          <a:sy n="118" d="100"/>
        </p:scale>
        <p:origin x="24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Sheet1!$A$1:$N$1</c:f>
              <c:numCache>
                <c:formatCode>General</c:formatCode>
                <c:ptCount val="14"/>
                <c:pt idx="0">
                  <c:v>1950.0</c:v>
                </c:pt>
                <c:pt idx="1">
                  <c:v>1955.0</c:v>
                </c:pt>
                <c:pt idx="2">
                  <c:v>1960.0</c:v>
                </c:pt>
                <c:pt idx="3">
                  <c:v>1965.0</c:v>
                </c:pt>
                <c:pt idx="4">
                  <c:v>1970.0</c:v>
                </c:pt>
                <c:pt idx="5">
                  <c:v>1975.0</c:v>
                </c:pt>
                <c:pt idx="6">
                  <c:v>1980.0</c:v>
                </c:pt>
                <c:pt idx="7">
                  <c:v>1985.0</c:v>
                </c:pt>
                <c:pt idx="8">
                  <c:v>1990.0</c:v>
                </c:pt>
                <c:pt idx="9">
                  <c:v>1995.0</c:v>
                </c:pt>
                <c:pt idx="10">
                  <c:v>2000.0</c:v>
                </c:pt>
                <c:pt idx="11">
                  <c:v>2005.0</c:v>
                </c:pt>
                <c:pt idx="12">
                  <c:v>2010.0</c:v>
                </c:pt>
                <c:pt idx="13">
                  <c:v>2015.0</c:v>
                </c:pt>
              </c:numCache>
            </c:numRef>
          </c:cat>
          <c:val>
            <c:numRef>
              <c:f>Sheet1!$A$2:$N$2</c:f>
              <c:numCache>
                <c:formatCode>General</c:formatCode>
                <c:ptCount val="14"/>
                <c:pt idx="0">
                  <c:v>2.355132E6</c:v>
                </c:pt>
                <c:pt idx="1">
                  <c:v>2.812314E6</c:v>
                </c:pt>
                <c:pt idx="2">
                  <c:v>3.295084E6</c:v>
                </c:pt>
                <c:pt idx="3">
                  <c:v>3.885251E6</c:v>
                </c:pt>
                <c:pt idx="4">
                  <c:v>4.760227E6</c:v>
                </c:pt>
                <c:pt idx="5">
                  <c:v>5.797138E6</c:v>
                </c:pt>
                <c:pt idx="6">
                  <c:v>6.996379E6</c:v>
                </c:pt>
                <c:pt idx="7">
                  <c:v>8.349988E6</c:v>
                </c:pt>
                <c:pt idx="8">
                  <c:v>9.983505E6</c:v>
                </c:pt>
                <c:pt idx="9">
                  <c:v>1.1843795E7</c:v>
                </c:pt>
                <c:pt idx="10">
                  <c:v>1.3905171E7</c:v>
                </c:pt>
                <c:pt idx="11">
                  <c:v>1.6460706E7</c:v>
                </c:pt>
                <c:pt idx="12">
                  <c:v>1.9758488E7</c:v>
                </c:pt>
                <c:pt idx="13">
                  <c:v>2.4019119E7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7"/>
        <c:axId val="-1777498560"/>
        <c:axId val="-1776432128"/>
      </c:barChart>
      <c:catAx>
        <c:axId val="-177749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6432128"/>
        <c:crosses val="autoZero"/>
        <c:auto val="1"/>
        <c:lblAlgn val="ctr"/>
        <c:lblOffset val="100"/>
        <c:noMultiLvlLbl val="0"/>
      </c:catAx>
      <c:valAx>
        <c:axId val="-1776432128"/>
        <c:scaling>
          <c:orientation val="minMax"/>
          <c:max val="2.5E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749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C084F-8954-DB4E-9061-A13DF5D67029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443FA-22E0-BB43-8E3D-92E3663A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0DA-C4B1-6945-A98F-C226796914B5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C1B2-6E97-434F-AB49-EF25B017C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8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0DA-C4B1-6945-A98F-C226796914B5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C1B2-6E97-434F-AB49-EF25B017C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1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0DA-C4B1-6945-A98F-C226796914B5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C1B2-6E97-434F-AB49-EF25B017C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3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0DA-C4B1-6945-A98F-C226796914B5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C1B2-6E97-434F-AB49-EF25B017C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7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0DA-C4B1-6945-A98F-C226796914B5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C1B2-6E97-434F-AB49-EF25B017C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3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0DA-C4B1-6945-A98F-C226796914B5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C1B2-6E97-434F-AB49-EF25B017C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0DA-C4B1-6945-A98F-C226796914B5}" type="datetimeFigureOut">
              <a:rPr lang="en-US" smtClean="0"/>
              <a:t>1/31/18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C1B2-6E97-434F-AB49-EF25B017C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6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0DA-C4B1-6945-A98F-C226796914B5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C1B2-6E97-434F-AB49-EF25B017C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0DA-C4B1-6945-A98F-C226796914B5}" type="datetimeFigureOut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C1B2-6E97-434F-AB49-EF25B017C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0DA-C4B1-6945-A98F-C226796914B5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C1B2-6E97-434F-AB49-EF25B017C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0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0DA-C4B1-6945-A98F-C226796914B5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C1B2-6E97-434F-AB49-EF25B017C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4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D0DA-C4B1-6945-A98F-C226796914B5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C1B2-6E97-434F-AB49-EF25B017C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v.patentsview.org/workshop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 err="1" smtClean="0"/>
              <a:t>Scaleable</a:t>
            </a:r>
            <a:r>
              <a:rPr lang="en-US" dirty="0" smtClean="0"/>
              <a:t> Entity Resolution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-US" sz="3200" dirty="0" smtClean="0"/>
              <a:t>Kunho Kim</a:t>
            </a:r>
          </a:p>
        </p:txBody>
      </p:sp>
    </p:spTree>
    <p:extLst>
      <p:ext uri="{BB962C8B-B14F-4D97-AF65-F5344CB8AC3E}">
        <p14:creationId xmlns:p14="http://schemas.microsoft.com/office/powerpoint/2010/main" val="989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923020"/>
              </p:ext>
            </p:extLst>
          </p:nvPr>
        </p:nvGraphicFramePr>
        <p:xfrm>
          <a:off x="545432" y="2064327"/>
          <a:ext cx="8462644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74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23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47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94350"/>
              </a:tblGrid>
              <a:tr h="18717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Database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# of papers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# of author mentions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# of author</a:t>
                      </a:r>
                      <a:r>
                        <a:rPr lang="en-US" sz="14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mentions / papers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Process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24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CiteSeerX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10,130,097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31,996,749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3.159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 week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24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Pubmed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24,358,073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87,976,808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3.612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 weeks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24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Web</a:t>
                      </a:r>
                      <a:r>
                        <a:rPr lang="en-US" sz="14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of Science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45,261,744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162,569,706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3.592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16 weeks</a:t>
                      </a:r>
                      <a:r>
                        <a:rPr lang="en-US" sz="14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(estimate)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608013"/>
              </p:ext>
            </p:extLst>
          </p:nvPr>
        </p:nvGraphicFramePr>
        <p:xfrm>
          <a:off x="4229968" y="3486150"/>
          <a:ext cx="7404030" cy="328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0011" y="5890478"/>
            <a:ext cx="1750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Total # of papers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Pubmed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(cumulative)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883" y="1664217"/>
            <a:ext cx="6484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Scalability is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key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issue – time complexity is O(n</a:t>
            </a:r>
            <a:r>
              <a:rPr lang="en-US" sz="2000" baseline="30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Resolution Pipeline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8922" y="2187590"/>
            <a:ext cx="5049125" cy="3507986"/>
            <a:chOff x="1910375" y="2008293"/>
            <a:chExt cx="5061500" cy="4360423"/>
          </a:xfrm>
        </p:grpSpPr>
        <p:sp>
          <p:nvSpPr>
            <p:cNvPr id="5" name="Rectangle 4"/>
            <p:cNvSpPr/>
            <p:nvPr/>
          </p:nvSpPr>
          <p:spPr>
            <a:xfrm>
              <a:off x="1910375" y="4392428"/>
              <a:ext cx="1272003" cy="82000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>
                  <a:latin typeface="Arial" charset="0"/>
                  <a:ea typeface="Arial" charset="0"/>
                  <a:cs typeface="Arial" charset="0"/>
                </a:rPr>
                <a:t>Blocking </a:t>
              </a:r>
              <a:endParaRPr lang="en-US" sz="1600" dirty="0"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-US" sz="1600" dirty="0" smtClean="0">
                  <a:latin typeface="Arial" charset="0"/>
                  <a:ea typeface="Arial" charset="0"/>
                  <a:cs typeface="Arial" charset="0"/>
                </a:rPr>
                <a:t>(Indexing</a:t>
              </a:r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19905" y="3202172"/>
              <a:ext cx="1272003" cy="82000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Pre-</a:t>
              </a:r>
            </a:p>
            <a:p>
              <a:pPr algn="ctr"/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processing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5107" y="4347346"/>
              <a:ext cx="1406768" cy="808525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Pairwise </a:t>
              </a:r>
              <a:r>
                <a:rPr lang="en-US" sz="1600" dirty="0" smtClean="0">
                  <a:latin typeface="Arial" charset="0"/>
                  <a:ea typeface="Arial" charset="0"/>
                  <a:cs typeface="Arial" charset="0"/>
                </a:rPr>
                <a:t>Classification</a:t>
              </a:r>
              <a:endParaRPr lang="en-US" sz="16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Multidocument 7"/>
            <p:cNvSpPr/>
            <p:nvPr/>
          </p:nvSpPr>
          <p:spPr>
            <a:xfrm>
              <a:off x="3565515" y="4347346"/>
              <a:ext cx="1625697" cy="853607"/>
            </a:xfrm>
            <a:prstGeom prst="flowChartMultidocumen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Blocks</a:t>
              </a:r>
            </a:p>
          </p:txBody>
        </p:sp>
        <p:sp>
          <p:nvSpPr>
            <p:cNvPr id="9" name="Alternate Process 8"/>
            <p:cNvSpPr/>
            <p:nvPr/>
          </p:nvSpPr>
          <p:spPr>
            <a:xfrm>
              <a:off x="1919905" y="2008293"/>
              <a:ext cx="1290477" cy="820001"/>
            </a:xfrm>
            <a:prstGeom prst="flowChartAlternateProcess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Database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65107" y="5560191"/>
              <a:ext cx="1406768" cy="808525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Clustering</a:t>
              </a:r>
              <a:endParaRPr 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195375" y="4789327"/>
              <a:ext cx="373900" cy="65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204209" y="4745055"/>
              <a:ext cx="373900" cy="65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3" idx="2"/>
            </p:cNvCxnSpPr>
            <p:nvPr/>
          </p:nvCxnSpPr>
          <p:spPr>
            <a:xfrm>
              <a:off x="6268491" y="5155870"/>
              <a:ext cx="0" cy="404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2558018" y="2840057"/>
              <a:ext cx="1" cy="3767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565143" y="4015727"/>
              <a:ext cx="1" cy="3767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6075" y="1954822"/>
            <a:ext cx="5055308" cy="4193928"/>
            <a:chOff x="334414" y="366768"/>
            <a:chExt cx="7605664" cy="8376971"/>
          </a:xfrm>
        </p:grpSpPr>
        <p:sp>
          <p:nvSpPr>
            <p:cNvPr id="17" name="Rectangle 16"/>
            <p:cNvSpPr/>
            <p:nvPr/>
          </p:nvSpPr>
          <p:spPr>
            <a:xfrm>
              <a:off x="347832" y="3942971"/>
              <a:ext cx="1908005" cy="123000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>
                  <a:latin typeface="Arial" charset="0"/>
                  <a:ea typeface="Arial" charset="0"/>
                  <a:cs typeface="Arial" charset="0"/>
                </a:rPr>
                <a:t>Blocking </a:t>
              </a:r>
              <a:endParaRPr lang="en-US" sz="1600" dirty="0"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-US" sz="1600" dirty="0" smtClean="0">
                  <a:latin typeface="Arial" charset="0"/>
                  <a:ea typeface="Arial" charset="0"/>
                  <a:cs typeface="Arial" charset="0"/>
                </a:rPr>
                <a:t>(Indexing</a:t>
              </a:r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2127" y="2157588"/>
              <a:ext cx="1908005" cy="123000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Pre-</a:t>
              </a:r>
            </a:p>
            <a:p>
              <a:pPr algn="ctr"/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processing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29926" y="3875348"/>
              <a:ext cx="2110152" cy="12127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latin typeface="Arial" charset="0"/>
                  <a:ea typeface="Arial" charset="0"/>
                  <a:cs typeface="Arial" charset="0"/>
                </a:rPr>
                <a:t>Pairwise </a:t>
              </a:r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Classification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Multidocument 19"/>
            <p:cNvSpPr/>
            <p:nvPr/>
          </p:nvSpPr>
          <p:spPr>
            <a:xfrm>
              <a:off x="2830539" y="3875353"/>
              <a:ext cx="2438546" cy="1280410"/>
            </a:xfrm>
            <a:prstGeom prst="flowChartMultidocumen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Blocks</a:t>
              </a:r>
            </a:p>
          </p:txBody>
        </p:sp>
        <p:sp>
          <p:nvSpPr>
            <p:cNvPr id="21" name="Alternate Process 20"/>
            <p:cNvSpPr/>
            <p:nvPr/>
          </p:nvSpPr>
          <p:spPr>
            <a:xfrm>
              <a:off x="362124" y="366768"/>
              <a:ext cx="1935716" cy="1230002"/>
            </a:xfrm>
            <a:prstGeom prst="flowChartAlternateProcess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Database 1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275328" y="4538320"/>
              <a:ext cx="560850" cy="98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288579" y="4471911"/>
              <a:ext cx="560850" cy="98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1319293" y="1614414"/>
              <a:ext cx="2" cy="5650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329981" y="3377919"/>
              <a:ext cx="2" cy="5650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47832" y="5728354"/>
              <a:ext cx="1908005" cy="123000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Pre-</a:t>
              </a:r>
            </a:p>
            <a:p>
              <a:pPr algn="ctr"/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processing</a:t>
              </a:r>
            </a:p>
          </p:txBody>
        </p:sp>
        <p:sp>
          <p:nvSpPr>
            <p:cNvPr id="27" name="Alternate Process 26"/>
            <p:cNvSpPr/>
            <p:nvPr/>
          </p:nvSpPr>
          <p:spPr>
            <a:xfrm>
              <a:off x="334414" y="7513737"/>
              <a:ext cx="1935716" cy="1230002"/>
            </a:xfrm>
            <a:prstGeom prst="flowChartAlternateProcess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Database 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1301833" y="5172975"/>
              <a:ext cx="0" cy="55538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1301835" y="6958358"/>
              <a:ext cx="439" cy="55538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057273" y="6148750"/>
            <a:ext cx="201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Disambiguation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67169" y="6148750"/>
            <a:ext cx="201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Record Linkage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Normalize the representation of each attribute</a:t>
            </a:r>
          </a:p>
          <a:p>
            <a:pPr lvl="1"/>
            <a:r>
              <a:rPr lang="en-US" dirty="0" smtClean="0"/>
              <a:t>Example: &amp; → and, </a:t>
            </a:r>
            <a:r>
              <a:rPr lang="en-US" dirty="0" err="1" smtClean="0"/>
              <a:t>Dr</a:t>
            </a:r>
            <a:r>
              <a:rPr lang="en-US" dirty="0" smtClean="0"/>
              <a:t> → Doctor </a:t>
            </a:r>
          </a:p>
          <a:p>
            <a:r>
              <a:rPr lang="en-US" dirty="0" smtClean="0"/>
              <a:t>Parse some attributes if necessary</a:t>
            </a:r>
          </a:p>
          <a:p>
            <a:pPr lvl="1"/>
            <a:r>
              <a:rPr lang="en-US" dirty="0" smtClean="0"/>
              <a:t>Example: Full name → First + middle + last name</a:t>
            </a:r>
          </a:p>
          <a:p>
            <a:r>
              <a:rPr lang="en-US" dirty="0" smtClean="0"/>
              <a:t>Remove </a:t>
            </a:r>
            <a:r>
              <a:rPr lang="en-US" dirty="0" err="1" smtClean="0"/>
              <a:t>punctiations</a:t>
            </a:r>
            <a:r>
              <a:rPr lang="en-US" dirty="0" smtClean="0"/>
              <a:t>, diacritics</a:t>
            </a:r>
          </a:p>
          <a:p>
            <a:r>
              <a:rPr lang="en-US" dirty="0" smtClean="0"/>
              <a:t>Domain specific, differs from database to database</a:t>
            </a:r>
          </a:p>
          <a:p>
            <a:r>
              <a:rPr lang="en-US" dirty="0" smtClean="0"/>
              <a:t>Typically done with lookup tables and regular expressions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73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Blocking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45432" y="1872343"/>
            <a:ext cx="11101136" cy="4496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890235" y="3025294"/>
            <a:ext cx="10463565" cy="2863905"/>
            <a:chOff x="890235" y="2638303"/>
            <a:chExt cx="10463565" cy="2863905"/>
          </a:xfrm>
        </p:grpSpPr>
        <p:sp>
          <p:nvSpPr>
            <p:cNvPr id="6" name="Rectangle 5"/>
            <p:cNvSpPr/>
            <p:nvPr/>
          </p:nvSpPr>
          <p:spPr>
            <a:xfrm>
              <a:off x="3327396" y="2638303"/>
              <a:ext cx="5439004" cy="240474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0235" y="2638303"/>
              <a:ext cx="2140982" cy="240474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062579" y="2638303"/>
              <a:ext cx="2291221" cy="240474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425868" y="2711201"/>
              <a:ext cx="2022764" cy="142404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Sherri </a:t>
              </a:r>
              <a:r>
                <a:rPr lang="en-US" dirty="0"/>
                <a:t>M</a:t>
              </a:r>
              <a:r>
                <a:rPr lang="en-US" dirty="0" smtClean="0"/>
                <a:t> Schwartz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513805" y="2815441"/>
              <a:ext cx="1540730" cy="93914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Simon </a:t>
              </a:r>
              <a:r>
                <a:rPr lang="en-US" dirty="0" smtClean="0"/>
                <a:t>D</a:t>
              </a:r>
              <a:r>
                <a:rPr lang="en-US" smtClean="0"/>
                <a:t> </a:t>
              </a:r>
              <a:r>
                <a:rPr lang="en-US" dirty="0" smtClean="0"/>
                <a:t>Schwartz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904971" y="4145065"/>
              <a:ext cx="1556799" cy="804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Seth Schwartz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757949" y="3754582"/>
              <a:ext cx="1540730" cy="93914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Simon F Schwartz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118485" y="3036473"/>
              <a:ext cx="1556799" cy="804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Robert B Schwartz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9552857" y="3813719"/>
              <a:ext cx="1556799" cy="804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Tony Schwartz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75563" y="5132876"/>
              <a:ext cx="1704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</a:t>
              </a:r>
              <a:r>
                <a:rPr lang="en-US" smtClean="0"/>
                <a:t>+ Schwartz</a:t>
              </a: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19061" y="5070950"/>
              <a:ext cx="1704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 + Schwartz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98209" y="5056009"/>
              <a:ext cx="1704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 + Schwartz</a:t>
              </a:r>
              <a:endParaRPr lang="en-US" dirty="0"/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Essential step to make the algorithm scale</a:t>
            </a:r>
          </a:p>
          <a:p>
            <a:r>
              <a:rPr lang="en-US" dirty="0" smtClean="0"/>
              <a:t>Separates all data into small blocks with blocking key(s)</a:t>
            </a:r>
          </a:p>
        </p:txBody>
      </p:sp>
    </p:spTree>
    <p:extLst>
      <p:ext uri="{BB962C8B-B14F-4D97-AF65-F5344CB8AC3E}">
        <p14:creationId xmlns:p14="http://schemas.microsoft.com/office/powerpoint/2010/main" val="7989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Pairwise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Classifies whether each pair of records is from the same entity or not</a:t>
            </a:r>
          </a:p>
          <a:p>
            <a:r>
              <a:rPr lang="en-US" sz="2400" dirty="0" smtClean="0"/>
              <a:t>Classification features</a:t>
            </a:r>
          </a:p>
          <a:p>
            <a:pPr lvl="1"/>
            <a:r>
              <a:rPr lang="en-US" sz="2000" dirty="0" smtClean="0"/>
              <a:t>Set of string distances for record attributes (exact, </a:t>
            </a:r>
            <a:r>
              <a:rPr lang="en-US" sz="2000" dirty="0" err="1" smtClean="0"/>
              <a:t>Jaccard</a:t>
            </a:r>
            <a:r>
              <a:rPr lang="en-US" sz="2000" dirty="0" smtClean="0"/>
              <a:t>, edit, </a:t>
            </a:r>
            <a:r>
              <a:rPr lang="en-US" sz="2000" dirty="0" err="1" smtClean="0"/>
              <a:t>Jaro</a:t>
            </a:r>
            <a:r>
              <a:rPr lang="en-US" sz="2000" dirty="0" smtClean="0"/>
              <a:t>-Winkler, </a:t>
            </a:r>
            <a:r>
              <a:rPr lang="en-US" sz="2000" dirty="0" err="1" smtClean="0"/>
              <a:t>Soundex</a:t>
            </a:r>
            <a:r>
              <a:rPr lang="en-US" sz="2000" dirty="0" smtClean="0"/>
              <a:t> etc.)</a:t>
            </a:r>
          </a:p>
          <a:p>
            <a:r>
              <a:rPr lang="en-US" sz="2400" dirty="0" smtClean="0"/>
              <a:t>Classification methods</a:t>
            </a:r>
          </a:p>
          <a:p>
            <a:pPr lvl="1"/>
            <a:r>
              <a:rPr lang="en-US" sz="2000" dirty="0" smtClean="0"/>
              <a:t>Rule-based heuristics </a:t>
            </a:r>
          </a:p>
          <a:p>
            <a:pPr lvl="1"/>
            <a:r>
              <a:rPr lang="en-US" sz="2000" dirty="0" smtClean="0"/>
              <a:t>Using machine learning classifiers </a:t>
            </a:r>
          </a:p>
          <a:p>
            <a:pPr lvl="2"/>
            <a:r>
              <a:rPr lang="en-US" sz="1600" dirty="0" smtClean="0"/>
              <a:t>Naïve Bayes and support vector machine(SVM) [Han et al. 2004]</a:t>
            </a:r>
          </a:p>
          <a:p>
            <a:pPr lvl="2"/>
            <a:r>
              <a:rPr lang="en-US" sz="1600" dirty="0" smtClean="0"/>
              <a:t>Online active SVM [Huang et al. 06]</a:t>
            </a:r>
          </a:p>
          <a:p>
            <a:pPr lvl="2"/>
            <a:r>
              <a:rPr lang="en-US" sz="1600" dirty="0" err="1" smtClean="0"/>
              <a:t>pLSA</a:t>
            </a:r>
            <a:r>
              <a:rPr lang="en-US" sz="1600" dirty="0" smtClean="0"/>
              <a:t> and LDA [Song et al. 07]</a:t>
            </a:r>
          </a:p>
          <a:p>
            <a:pPr lvl="2"/>
            <a:r>
              <a:rPr lang="en-US" sz="1600" dirty="0" smtClean="0"/>
              <a:t>Random Forest [</a:t>
            </a:r>
            <a:r>
              <a:rPr lang="en-US" sz="1600" dirty="0" err="1" smtClean="0"/>
              <a:t>Treeratpituk</a:t>
            </a:r>
            <a:r>
              <a:rPr lang="en-US" sz="1600" dirty="0" smtClean="0"/>
              <a:t> and Giles 09] [</a:t>
            </a:r>
            <a:r>
              <a:rPr lang="en-US" sz="1600" dirty="0" err="1" smtClean="0"/>
              <a:t>Khabsa</a:t>
            </a:r>
            <a:r>
              <a:rPr lang="en-US" sz="1600" dirty="0" smtClean="0"/>
              <a:t> et al. 2015] [Kim et al. 2016]</a:t>
            </a:r>
          </a:p>
          <a:p>
            <a:pPr lvl="1"/>
            <a:r>
              <a:rPr lang="en-US" sz="2000" dirty="0" smtClean="0"/>
              <a:t>Graphical Approaches</a:t>
            </a:r>
          </a:p>
          <a:p>
            <a:pPr lvl="2"/>
            <a:r>
              <a:rPr lang="en-US" sz="1800" dirty="0" smtClean="0"/>
              <a:t>[Bhattacharya and </a:t>
            </a:r>
            <a:r>
              <a:rPr lang="en-US" sz="1800" dirty="0" err="1" smtClean="0"/>
              <a:t>Getoor</a:t>
            </a:r>
            <a:r>
              <a:rPr lang="en-US" sz="1800" dirty="0" smtClean="0"/>
              <a:t> 07][Fan et al. 11][</a:t>
            </a:r>
            <a:r>
              <a:rPr lang="en-US" sz="1800" dirty="0" err="1" smtClean="0"/>
              <a:t>Hermansson</a:t>
            </a:r>
            <a:r>
              <a:rPr lang="en-US" sz="1800" dirty="0" smtClean="0"/>
              <a:t> et al. 13]</a:t>
            </a:r>
          </a:p>
          <a:p>
            <a:pPr lvl="2"/>
            <a:r>
              <a:rPr lang="en-US" sz="1800" dirty="0" smtClean="0"/>
              <a:t>Limitations on scalability</a:t>
            </a:r>
          </a:p>
          <a:p>
            <a:pPr lvl="1"/>
            <a:r>
              <a:rPr lang="en-US" sz="2000" dirty="0" smtClean="0"/>
              <a:t>Improvement with user feedback [</a:t>
            </a:r>
            <a:r>
              <a:rPr lang="en-US" sz="2000" dirty="0" err="1" smtClean="0"/>
              <a:t>Godoi</a:t>
            </a:r>
            <a:r>
              <a:rPr lang="en-US" sz="2000" dirty="0" smtClean="0"/>
              <a:t> et al. 13]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Distance Metrics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Jaccard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  <m:r>
                          <a:rPr lang="en-US" b="0" i="1" baseline="-25000" smtClean="0">
                            <a:latin typeface="Cambria Math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  <m:r>
                          <a:rPr lang="en-US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  <m:r>
                          <a:rPr lang="en-US" b="0" i="1" baseline="-25000" smtClean="0">
                            <a:latin typeface="Cambria Math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  <m:r>
                          <a:rPr lang="en-US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Edit : </a:t>
                </a:r>
                <a:r>
                  <a:rPr lang="en-US" dirty="0"/>
                  <a:t>minimum number of operations required to transform </a:t>
                </a:r>
                <a:r>
                  <a:rPr lang="en-US" dirty="0" smtClean="0"/>
                  <a:t>S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 </a:t>
                </a:r>
                <a:r>
                  <a:rPr lang="en-US" dirty="0" smtClean="0"/>
                  <a:t>to S</a:t>
                </a:r>
                <a:r>
                  <a:rPr lang="en-US" baseline="-25000" dirty="0" smtClean="0"/>
                  <a:t>2</a:t>
                </a:r>
                <a:endParaRPr lang="en-US" dirty="0"/>
              </a:p>
              <a:p>
                <a:r>
                  <a:rPr lang="en-US" dirty="0" err="1" smtClean="0"/>
                  <a:t>Jaro</a:t>
                </a:r>
                <a:r>
                  <a:rPr lang="en-US" dirty="0" smtClean="0"/>
                  <a:t>-Winkler</a:t>
                </a:r>
              </a:p>
              <a:p>
                <a:pPr lvl="1"/>
                <a:r>
                  <a:rPr lang="en-US" dirty="0" err="1" smtClean="0"/>
                  <a:t>Jaro</a:t>
                </a:r>
                <a:r>
                  <a:rPr lang="en-US" dirty="0" smtClean="0"/>
                  <a:t> Distance 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err="1" smtClean="0"/>
                  <a:t>Jaro</a:t>
                </a:r>
                <a:r>
                  <a:rPr lang="en-US" dirty="0" smtClean="0"/>
                  <a:t>-Winkler Distance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13" y="3858321"/>
            <a:ext cx="4629615" cy="8503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13" y="5401713"/>
            <a:ext cx="3034990" cy="4713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80664" y="3869472"/>
            <a:ext cx="4036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600" baseline="-25000" dirty="0" smtClean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: number of matches (chars no farther than half length of longer string -1)</a:t>
            </a:r>
          </a:p>
          <a:p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600" baseline="-25000" dirty="0" err="1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: number of transpositions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2292" y="5440874"/>
            <a:ext cx="515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1600" baseline="-25000" dirty="0" err="1" smtClean="0">
                <a:latin typeface="Arial" charset="0"/>
                <a:ea typeface="Arial" charset="0"/>
                <a:cs typeface="Arial" charset="0"/>
              </a:rPr>
              <a:t>prefix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: length of common prefix (up to 4 chars)</a:t>
            </a: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 : scale factor(0.1)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Distance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Soundex</a:t>
            </a:r>
            <a:r>
              <a:rPr lang="en-US" sz="2400" dirty="0" smtClean="0"/>
              <a:t> : give credit for phonetically similar strings</a:t>
            </a:r>
          </a:p>
          <a:p>
            <a:pPr lvl="1"/>
            <a:r>
              <a:rPr lang="en-US" sz="2000" dirty="0" smtClean="0"/>
              <a:t>Retain first letter</a:t>
            </a:r>
          </a:p>
          <a:p>
            <a:pPr lvl="1"/>
            <a:r>
              <a:rPr lang="en-US" sz="2000" dirty="0" smtClean="0"/>
              <a:t>Remove a, e, </a:t>
            </a:r>
            <a:r>
              <a:rPr lang="en-US" sz="2000" dirty="0" err="1" smtClean="0"/>
              <a:t>i</a:t>
            </a:r>
            <a:r>
              <a:rPr lang="en-US" sz="2000" dirty="0" smtClean="0"/>
              <a:t>, o, u, y, h, w</a:t>
            </a:r>
          </a:p>
          <a:p>
            <a:pPr lvl="1"/>
            <a:r>
              <a:rPr lang="en-US" sz="2000" dirty="0" smtClean="0"/>
              <a:t>Replace similar consonants to a same number (use at most 3)</a:t>
            </a:r>
          </a:p>
          <a:p>
            <a:pPr lvl="2"/>
            <a:r>
              <a:rPr lang="is-IS" sz="1600" dirty="0" smtClean="0"/>
              <a:t>b, f, p, v → 1</a:t>
            </a:r>
          </a:p>
          <a:p>
            <a:pPr lvl="2"/>
            <a:r>
              <a:rPr lang="is-IS" sz="1600" dirty="0" smtClean="0"/>
              <a:t>c, g, j, k, q, s, x, z → 2</a:t>
            </a:r>
          </a:p>
          <a:p>
            <a:pPr lvl="2"/>
            <a:r>
              <a:rPr lang="is-IS" sz="1600" dirty="0" smtClean="0"/>
              <a:t>d, t → 3</a:t>
            </a:r>
          </a:p>
          <a:p>
            <a:pPr lvl="2"/>
            <a:r>
              <a:rPr lang="is-IS" sz="1600" dirty="0" smtClean="0"/>
              <a:t>l → 4</a:t>
            </a:r>
          </a:p>
          <a:p>
            <a:pPr lvl="2"/>
            <a:r>
              <a:rPr lang="is-IS" sz="1600" dirty="0" smtClean="0"/>
              <a:t>m, n → 5</a:t>
            </a:r>
          </a:p>
          <a:p>
            <a:pPr lvl="2"/>
            <a:r>
              <a:rPr lang="is-IS" sz="1600" dirty="0" smtClean="0"/>
              <a:t>r → 6</a:t>
            </a: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Distance Metrics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58" y="1825625"/>
            <a:ext cx="8415883" cy="4351338"/>
          </a:xfrm>
        </p:spPr>
      </p:pic>
    </p:spTree>
    <p:extLst>
      <p:ext uri="{BB962C8B-B14F-4D97-AF65-F5344CB8AC3E}">
        <p14:creationId xmlns:p14="http://schemas.microsoft.com/office/powerpoint/2010/main" val="17697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Form clustered entities based on the pairwise classification results</a:t>
            </a:r>
            <a:endParaRPr lang="en-US" sz="2000" dirty="0" smtClean="0"/>
          </a:p>
          <a:p>
            <a:r>
              <a:rPr lang="en-US" sz="2400" dirty="0" smtClean="0"/>
              <a:t>Clustering Methods</a:t>
            </a:r>
          </a:p>
          <a:p>
            <a:pPr lvl="1"/>
            <a:r>
              <a:rPr lang="en-US" sz="2000" dirty="0" smtClean="0"/>
              <a:t>Agglomerative (Hierarchical) clustering [Mann and </a:t>
            </a:r>
            <a:r>
              <a:rPr lang="en-US" sz="2000" dirty="0" err="1" smtClean="0"/>
              <a:t>Yarowsky</a:t>
            </a:r>
            <a:r>
              <a:rPr lang="en-US" sz="2000" dirty="0" smtClean="0"/>
              <a:t> 03]</a:t>
            </a:r>
          </a:p>
          <a:p>
            <a:pPr lvl="1"/>
            <a:r>
              <a:rPr lang="en-US" sz="2000" dirty="0" smtClean="0"/>
              <a:t>K-spectral clustering [Han et al. 05] </a:t>
            </a:r>
          </a:p>
          <a:p>
            <a:pPr lvl="1"/>
            <a:r>
              <a:rPr lang="en-US" sz="2000" dirty="0" smtClean="0"/>
              <a:t>Density based clustering (DBSCAN) [Huang et al. 06] [</a:t>
            </a:r>
            <a:r>
              <a:rPr lang="en-US" sz="2000" dirty="0" err="1" smtClean="0"/>
              <a:t>Khabsa</a:t>
            </a:r>
            <a:r>
              <a:rPr lang="en-US" sz="2000" dirty="0" smtClean="0"/>
              <a:t> et al. 15]</a:t>
            </a:r>
          </a:p>
          <a:p>
            <a:pPr lvl="1"/>
            <a:r>
              <a:rPr lang="en-US" sz="2000" dirty="0" smtClean="0"/>
              <a:t>Graphical approach using Markov Chain Monte Carlo(MCMC) [Wick et al. 12]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 Name Disambiguation [JCDL 16] [IJCAI-SBD 16]</a:t>
            </a:r>
          </a:p>
          <a:p>
            <a:r>
              <a:rPr lang="en-US" dirty="0" smtClean="0"/>
              <a:t>Financial Entity Record Linkage [SIGMOD-DSMM 16]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Entity Resolution?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2" y="1437941"/>
            <a:ext cx="5779944" cy="5377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59" y="1782438"/>
            <a:ext cx="4492775" cy="49633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8306" y="3092571"/>
            <a:ext cx="539931" cy="174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26260" y="4150913"/>
            <a:ext cx="539931" cy="174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34227" y="5191589"/>
            <a:ext cx="539931" cy="174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36602" y="6158245"/>
            <a:ext cx="539931" cy="174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23655" y="2248084"/>
            <a:ext cx="539931" cy="174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86885" y="3175549"/>
            <a:ext cx="539931" cy="174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86885" y="4126712"/>
            <a:ext cx="539931" cy="174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78775" y="5056344"/>
            <a:ext cx="539931" cy="174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503693" y="6014549"/>
            <a:ext cx="539931" cy="1613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 Name Disambiguation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171033"/>
              </p:ext>
            </p:extLst>
          </p:nvPr>
        </p:nvGraphicFramePr>
        <p:xfrm>
          <a:off x="520700" y="2061481"/>
          <a:ext cx="46863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/>
                <a:gridCol w="26035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Charles P. Spaulding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temperature end fitting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Charles Spaulding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Tub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Charles D. Spaulding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 center monitoring system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Carl P. Spaulding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Absolute encoder using multiphase analog signals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Charles A. Spaulding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Shower surround</a:t>
                      </a:r>
                      <a:endParaRPr lang="en-US" sz="1600" dirty="0"/>
                    </a:p>
                  </a:txBody>
                  <a:tcPr/>
                </a:tc>
              </a:tr>
              <a:tr h="1746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Charles Anthony Spaulding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Tub/shower surround</a:t>
                      </a:r>
                      <a:endParaRPr lang="en-US" sz="1600" dirty="0"/>
                    </a:p>
                  </a:txBody>
                  <a:tcPr/>
                </a:tc>
              </a:tr>
              <a:tr h="1746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Carl P.</a:t>
                      </a:r>
                      <a:r>
                        <a:rPr lang="en-US" sz="1600" baseline="0" dirty="0" smtClean="0"/>
                        <a:t> Spaulding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Incremental encoder</a:t>
                      </a:r>
                      <a:endParaRPr lang="en-US" sz="1600" dirty="0"/>
                    </a:p>
                  </a:txBody>
                  <a:tcPr/>
                </a:tc>
              </a:tr>
              <a:tr h="1746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Charles Spaulding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End fitting for hoses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02279"/>
              </p:ext>
            </p:extLst>
          </p:nvPr>
        </p:nvGraphicFramePr>
        <p:xfrm>
          <a:off x="6108700" y="1608666"/>
          <a:ext cx="518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700"/>
                <a:gridCol w="2755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Charles A. Spaulding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Shower surround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Charles Anthony Spaulding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Tub/shower surround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Charles Spaulding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Tub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23031"/>
              </p:ext>
            </p:extLst>
          </p:nvPr>
        </p:nvGraphicFramePr>
        <p:xfrm>
          <a:off x="6108700" y="3380891"/>
          <a:ext cx="5181600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700"/>
                <a:gridCol w="2755900"/>
              </a:tblGrid>
              <a:tr h="1314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Charles P. Spaulding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temperature end fitting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Charles Spaulding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End fitting for hoses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91461"/>
              </p:ext>
            </p:extLst>
          </p:nvPr>
        </p:nvGraphicFramePr>
        <p:xfrm>
          <a:off x="6108700" y="4698576"/>
          <a:ext cx="5181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700"/>
                <a:gridCol w="27559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Carl P. Spaulding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Absolute encoder using multiphase analog signals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Carl P.</a:t>
                      </a:r>
                      <a:r>
                        <a:rPr lang="en-US" sz="1600" baseline="0" dirty="0" smtClean="0"/>
                        <a:t> Spaulding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Incremental encoder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>
            <a:stCxn id="7" idx="3"/>
            <a:endCxn id="8" idx="1"/>
          </p:cNvCxnSpPr>
          <p:nvPr/>
        </p:nvCxnSpPr>
        <p:spPr>
          <a:xfrm flipV="1">
            <a:off x="5207000" y="2350346"/>
            <a:ext cx="901700" cy="1638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  <a:endCxn id="9" idx="1"/>
          </p:cNvCxnSpPr>
          <p:nvPr/>
        </p:nvCxnSpPr>
        <p:spPr>
          <a:xfrm flipV="1">
            <a:off x="5207000" y="3919371"/>
            <a:ext cx="901700" cy="69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  <a:endCxn id="10" idx="1"/>
          </p:cNvCxnSpPr>
          <p:nvPr/>
        </p:nvCxnSpPr>
        <p:spPr>
          <a:xfrm>
            <a:off x="5207000" y="3989341"/>
            <a:ext cx="901700" cy="1351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0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USPTO </a:t>
            </a:r>
            <a:r>
              <a:rPr lang="en-US" dirty="0" err="1" smtClean="0"/>
              <a:t>PatentsView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Patent search tool serviced by United States Patent and Trademark Office(USPTO)</a:t>
            </a:r>
          </a:p>
          <a:p>
            <a:r>
              <a:rPr lang="en-US" sz="2400" dirty="0" smtClean="0"/>
              <a:t>Inventor name disambiguation challenge in 2015 to disambiguate all inventor records</a:t>
            </a:r>
          </a:p>
          <a:p>
            <a:r>
              <a:rPr lang="en-US" sz="2400" dirty="0" smtClean="0"/>
              <a:t>Raw data is publicly available via the competition’s web page </a:t>
            </a:r>
          </a:p>
          <a:p>
            <a:pPr lvl="1"/>
            <a:r>
              <a:rPr lang="en-US" sz="2000" dirty="0" smtClean="0">
                <a:hlinkClick r:id="rId2"/>
              </a:rPr>
              <a:t>http://www.dev.patentsview.org/workshop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Raw data contains all published US patent grants from 1976 to 2014 </a:t>
            </a:r>
          </a:p>
          <a:p>
            <a:pPr lvl="1"/>
            <a:r>
              <a:rPr lang="en-US" sz="2000" dirty="0" smtClean="0"/>
              <a:t>Total </a:t>
            </a:r>
            <a:r>
              <a:rPr lang="en-US" altLang="ko-KR" sz="2000" dirty="0" smtClean="0"/>
              <a:t>5.4M patents, </a:t>
            </a:r>
            <a:r>
              <a:rPr lang="en-US" sz="2000" dirty="0" smtClean="0"/>
              <a:t>12.3M inventor mentions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Preprocessing : remove punctuation, diacritics</a:t>
            </a:r>
          </a:p>
          <a:p>
            <a:r>
              <a:rPr lang="en-US" dirty="0" smtClean="0"/>
              <a:t>Blocking : First name initial + Last Name</a:t>
            </a:r>
          </a:p>
          <a:p>
            <a:r>
              <a:rPr lang="en-US" dirty="0" smtClean="0"/>
              <a:t>Pairwise classification : Random Forest</a:t>
            </a:r>
          </a:p>
          <a:p>
            <a:r>
              <a:rPr lang="en-US" dirty="0" smtClean="0"/>
              <a:t>Clustering : DBSCAN</a:t>
            </a:r>
          </a:p>
          <a:p>
            <a:r>
              <a:rPr lang="en-US" dirty="0" smtClean="0"/>
              <a:t>Parallelization with GNU Parallel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416539"/>
              </p:ext>
            </p:extLst>
          </p:nvPr>
        </p:nvGraphicFramePr>
        <p:xfrm>
          <a:off x="2612571" y="1802674"/>
          <a:ext cx="6966857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24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63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48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Category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Subcategory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Features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814"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Inventor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First name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Exact, </a:t>
                      </a:r>
                      <a:r>
                        <a:rPr lang="en-US" sz="1600" dirty="0" err="1" smtClean="0"/>
                        <a:t>Jaro</a:t>
                      </a:r>
                      <a:r>
                        <a:rPr lang="en-US" sz="1600" dirty="0" smtClean="0"/>
                        <a:t>-Winkler,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Soundex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8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Middle name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Exact, </a:t>
                      </a:r>
                      <a:r>
                        <a:rPr lang="en-US" sz="1600" dirty="0" err="1" smtClean="0"/>
                        <a:t>Jaro</a:t>
                      </a:r>
                      <a:r>
                        <a:rPr lang="en-US" sz="1600" dirty="0" smtClean="0"/>
                        <a:t>-Winkler, </a:t>
                      </a:r>
                      <a:r>
                        <a:rPr lang="en-US" sz="1600" dirty="0" err="1" smtClean="0"/>
                        <a:t>Soundex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8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Last name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Exact, </a:t>
                      </a:r>
                      <a:r>
                        <a:rPr lang="en-US" sz="1600" dirty="0" err="1" smtClean="0"/>
                        <a:t>Jaro</a:t>
                      </a:r>
                      <a:r>
                        <a:rPr lang="en-US" sz="1600" dirty="0" smtClean="0"/>
                        <a:t>-Winkler, </a:t>
                      </a:r>
                      <a:r>
                        <a:rPr lang="en-US" sz="1600" dirty="0" err="1" smtClean="0"/>
                        <a:t>Soundex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8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Suffix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Exact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48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Order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Order </a:t>
                      </a:r>
                      <a:r>
                        <a:rPr lang="en-US" sz="1600" dirty="0" err="1" smtClean="0"/>
                        <a:t>comparision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4814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Affiliation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City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Exact, </a:t>
                      </a:r>
                      <a:r>
                        <a:rPr lang="en-US" sz="1600" dirty="0" err="1" smtClean="0"/>
                        <a:t>Jaro</a:t>
                      </a:r>
                      <a:r>
                        <a:rPr lang="en-US" sz="1600" dirty="0" smtClean="0"/>
                        <a:t>-Winkler, </a:t>
                      </a:r>
                      <a:r>
                        <a:rPr lang="en-US" sz="1600" dirty="0" err="1" smtClean="0"/>
                        <a:t>Soundex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48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State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Exact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48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Country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Exact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48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Co-author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Last name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of name shared, IDF, </a:t>
                      </a:r>
                      <a:r>
                        <a:rPr lang="en-US" sz="1600" dirty="0" err="1" smtClean="0"/>
                        <a:t>Jaccard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48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Assignee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Last name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Exact, </a:t>
                      </a:r>
                      <a:r>
                        <a:rPr lang="en-US" sz="1600" dirty="0" err="1" smtClean="0"/>
                        <a:t>Jaro</a:t>
                      </a:r>
                      <a:r>
                        <a:rPr lang="en-US" sz="1600" dirty="0" smtClean="0"/>
                        <a:t>-Winkler, </a:t>
                      </a:r>
                      <a:r>
                        <a:rPr lang="en-US" sz="1600" dirty="0" err="1" smtClean="0"/>
                        <a:t>Soundex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481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Group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Group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Exact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48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Subgroup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Exact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48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Title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Title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of term shared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Pairwise Classifier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Pairwise classifier is trained to distinguish whether each pair of inventor records is the same person or not</a:t>
            </a:r>
          </a:p>
          <a:p>
            <a:r>
              <a:rPr lang="en-US" sz="2400" dirty="0" smtClean="0"/>
              <a:t>Tested supervised classifiers with proposed feature set</a:t>
            </a:r>
          </a:p>
          <a:p>
            <a:pPr lvl="1"/>
            <a:r>
              <a:rPr lang="en-US" sz="2000" dirty="0" smtClean="0"/>
              <a:t>Mixture of two training datasets</a:t>
            </a:r>
          </a:p>
          <a:p>
            <a:pPr lvl="1"/>
            <a:r>
              <a:rPr lang="en-US" sz="2000" dirty="0" smtClean="0"/>
              <a:t>4-fold cross validation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929471"/>
              </p:ext>
            </p:extLst>
          </p:nvPr>
        </p:nvGraphicFramePr>
        <p:xfrm>
          <a:off x="2752014" y="3890668"/>
          <a:ext cx="6687971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7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3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78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45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Method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Precision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Recall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F1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5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Naïve</a:t>
                      </a:r>
                      <a:r>
                        <a:rPr lang="en-US" sz="1600" baseline="0" dirty="0" smtClean="0"/>
                        <a:t> Bayes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0.9246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0.9527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0.9384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5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Logistic Regression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0.9481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0.9877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0.9470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5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SVM</a:t>
                      </a:r>
                      <a:endParaRPr lang="en-US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0.9613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0.9958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0.9782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5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Decision Tree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0.9781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0.9798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0.9789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5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Conditional Inference Tree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0.9821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0.9879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0.9850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5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Random</a:t>
                      </a:r>
                      <a:r>
                        <a:rPr lang="en-US" sz="1600" baseline="0" dirty="0" smtClean="0"/>
                        <a:t> Forest</a:t>
                      </a:r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0.9839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0.9946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0.9892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1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DBSCAN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select a point, expand based on the density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66115" y="5380325"/>
            <a:ext cx="969820" cy="9399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2" y="5346772"/>
            <a:ext cx="969820" cy="9399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50121" y="4827225"/>
            <a:ext cx="969820" cy="9399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93816" y="5098471"/>
            <a:ext cx="969820" cy="9399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67556" y="6027963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90651" y="3851567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16099" y="5602073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19748" y="6039499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64876" y="4941800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14259" y="5237018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11246" y="5708070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454" y="5777344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07527" y="4336475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95604" y="5483152"/>
            <a:ext cx="138544" cy="1385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32415" y="4934600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76119" y="5638799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37017" y="3350639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80367" y="3740730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41269" y="3532912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95454" y="4128658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95454" y="3602185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837707" y="4834153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DBSCAN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select a point, expand based on the density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67556" y="6027963"/>
            <a:ext cx="138544" cy="1385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90651" y="3851567"/>
            <a:ext cx="138544" cy="138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16099" y="5602073"/>
            <a:ext cx="138544" cy="1385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19748" y="6039499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64876" y="4941800"/>
            <a:ext cx="138544" cy="1385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14259" y="5237018"/>
            <a:ext cx="138544" cy="1385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11246" y="5708070"/>
            <a:ext cx="138544" cy="1385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09454" y="5777344"/>
            <a:ext cx="138544" cy="1385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7527" y="4336475"/>
            <a:ext cx="138544" cy="138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4" y="5483152"/>
            <a:ext cx="138544" cy="1385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32415" y="4934600"/>
            <a:ext cx="138544" cy="1385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76119" y="5638799"/>
            <a:ext cx="138544" cy="13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37017" y="3350639"/>
            <a:ext cx="138544" cy="138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80367" y="3740730"/>
            <a:ext cx="138544" cy="138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41269" y="3532912"/>
            <a:ext cx="138544" cy="138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95454" y="4128658"/>
            <a:ext cx="138544" cy="138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95454" y="3602185"/>
            <a:ext cx="138544" cy="138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37707" y="4834153"/>
            <a:ext cx="138544" cy="1385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USPTO </a:t>
            </a:r>
            <a:r>
              <a:rPr lang="en-US" sz="2400" dirty="0" err="1" smtClean="0"/>
              <a:t>PatentView</a:t>
            </a:r>
            <a:r>
              <a:rPr lang="en-US" sz="2400" dirty="0" smtClean="0"/>
              <a:t> Competition</a:t>
            </a:r>
          </a:p>
          <a:p>
            <a:pPr lvl="1"/>
            <a:r>
              <a:rPr lang="en-US" sz="2000" dirty="0" smtClean="0"/>
              <a:t>2 Training sets</a:t>
            </a:r>
          </a:p>
          <a:p>
            <a:pPr lvl="2"/>
            <a:r>
              <a:rPr lang="en-US" sz="1800" dirty="0" smtClean="0"/>
              <a:t>Mixture : random mixture of IS and E&amp;S dataset</a:t>
            </a:r>
          </a:p>
          <a:p>
            <a:pPr lvl="2"/>
            <a:r>
              <a:rPr lang="en-US" sz="1800" dirty="0" smtClean="0"/>
              <a:t>Common Characteristics : subsampled E&amp;S according to match characteristics of the USPTO database </a:t>
            </a:r>
          </a:p>
          <a:p>
            <a:pPr lvl="1"/>
            <a:r>
              <a:rPr lang="en-US" sz="2000" dirty="0" smtClean="0"/>
              <a:t>5 Test Sets</a:t>
            </a:r>
          </a:p>
          <a:p>
            <a:pPr lvl="2"/>
            <a:r>
              <a:rPr lang="en-US" sz="1800" dirty="0" smtClean="0"/>
              <a:t>ALS, ALS Common : inventors from Association of Medical Colleges(AAMC) faculty</a:t>
            </a:r>
          </a:p>
          <a:p>
            <a:pPr lvl="2"/>
            <a:r>
              <a:rPr lang="en-US" sz="1800" dirty="0" smtClean="0"/>
              <a:t>IS : Israeli inventors</a:t>
            </a:r>
          </a:p>
          <a:p>
            <a:pPr lvl="2"/>
            <a:r>
              <a:rPr lang="en-US" sz="1800" dirty="0" smtClean="0"/>
              <a:t>E&amp;S : patent records of engineers and scientists</a:t>
            </a:r>
          </a:p>
          <a:p>
            <a:pPr lvl="2"/>
            <a:r>
              <a:rPr lang="en-US" sz="1800" dirty="0" smtClean="0"/>
              <a:t>Phase2 : random mixtures of above</a:t>
            </a:r>
          </a:p>
          <a:p>
            <a:pPr lvl="1"/>
            <a:r>
              <a:rPr lang="en-US" sz="2200" dirty="0" smtClean="0"/>
              <a:t>Calculate pairwise precision/recall/F1</a:t>
            </a:r>
          </a:p>
          <a:p>
            <a:r>
              <a:rPr lang="en-US" sz="2400" dirty="0" smtClean="0"/>
              <a:t>Intel Xeon X5660@2.80Ghz, 12 cores, 40 GB memory</a:t>
            </a:r>
          </a:p>
          <a:p>
            <a:r>
              <a:rPr lang="en-US" sz="2400" dirty="0" smtClean="0"/>
              <a:t>Total process time : 6.5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Pairwise Precision / Recall / F1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93144"/>
            <a:ext cx="97536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59497"/>
              </p:ext>
            </p:extLst>
          </p:nvPr>
        </p:nvGraphicFramePr>
        <p:xfrm>
          <a:off x="1334753" y="2249309"/>
          <a:ext cx="427331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46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46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46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46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87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Test Set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Training Set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Precision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Recall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F1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24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Mixture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0.9790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0.9786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3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0.9904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24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ALS Common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Mixture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0.9796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0.9818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3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0.9868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24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Mixture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43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24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E&amp;S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Mixture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0.9898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3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0.9902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324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Phase2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Mixture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0.9760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0.9836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3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0.9759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0.9837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60752"/>
              </p:ext>
            </p:extLst>
          </p:nvPr>
        </p:nvGraphicFramePr>
        <p:xfrm>
          <a:off x="6457603" y="2874483"/>
          <a:ext cx="4121814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14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34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63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Test 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F1(Ours)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F1(Winner)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3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0.9879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3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ALS Common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0.9815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63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0.9783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3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E&amp;S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0.9902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0.9835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3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Phase2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0.9826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08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Average(±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stddev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0.9882±0.0029 </a:t>
                      </a:r>
                      <a:endParaRPr lang="nb-NO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0.9827±0.0035 </a:t>
                      </a:r>
                      <a:endParaRPr lang="nb-NO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11079" y="5328274"/>
            <a:ext cx="1814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 Value: 0.03125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8366" y="5815469"/>
            <a:ext cx="298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Detailed results </a:t>
            </a:r>
            <a:r>
              <a:rPr lang="en-US" dirty="0" smtClean="0"/>
              <a:t>on 5 test sets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5466" y="5008082"/>
            <a:ext cx="298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with the winner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Entity Resolution?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53" y="1278907"/>
            <a:ext cx="4468052" cy="5487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99" y="1589971"/>
            <a:ext cx="4600364" cy="49865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2406" y="2932386"/>
            <a:ext cx="338959" cy="945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0224" y="3486807"/>
            <a:ext cx="737038" cy="1234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20280" y="4054365"/>
            <a:ext cx="737038" cy="1234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32755" y="3323896"/>
            <a:ext cx="526830" cy="1051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71576" y="4501053"/>
            <a:ext cx="694981" cy="1182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32755" y="5691349"/>
            <a:ext cx="629307" cy="1182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Entity Record 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Financial Entity Identification and Information Integration (FEIII) Challenge</a:t>
            </a:r>
          </a:p>
          <a:p>
            <a:r>
              <a:rPr lang="en-US" sz="2400" dirty="0" smtClean="0"/>
              <a:t>Identify matching entities across two of the databases</a:t>
            </a:r>
          </a:p>
          <a:p>
            <a:pPr lvl="1"/>
            <a:r>
              <a:rPr lang="en-US" sz="2000" dirty="0" smtClean="0"/>
              <a:t>FFIEC : Federal Financial Institution Examination Council</a:t>
            </a:r>
          </a:p>
          <a:p>
            <a:pPr lvl="1"/>
            <a:r>
              <a:rPr lang="en-US" sz="2000" dirty="0" smtClean="0"/>
              <a:t>LEI : Legal Entity Identifiers</a:t>
            </a:r>
          </a:p>
          <a:p>
            <a:pPr lvl="1"/>
            <a:r>
              <a:rPr lang="en-US" sz="2000" dirty="0" smtClean="0"/>
              <a:t>SEC : Securities and Exchange Commission</a:t>
            </a:r>
          </a:p>
          <a:p>
            <a:r>
              <a:rPr lang="en-US" sz="2400" dirty="0" smtClean="0"/>
              <a:t>Limited set of shared attributes</a:t>
            </a:r>
          </a:p>
          <a:p>
            <a:pPr lvl="1"/>
            <a:r>
              <a:rPr lang="en-US" sz="2000" dirty="0" smtClean="0"/>
              <a:t>Name, address, city, state, zip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7044" y="3662768"/>
            <a:ext cx="1268207" cy="6158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Blocking 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(Indexing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6545" y="2768916"/>
            <a:ext cx="1268207" cy="6158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Pre-</a:t>
            </a:r>
          </a:p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processing</a:t>
            </a:r>
          </a:p>
        </p:txBody>
      </p:sp>
      <p:sp>
        <p:nvSpPr>
          <p:cNvPr id="6" name="Multidocument 5"/>
          <p:cNvSpPr/>
          <p:nvPr/>
        </p:nvSpPr>
        <p:spPr>
          <a:xfrm>
            <a:off x="2687241" y="3628915"/>
            <a:ext cx="1620845" cy="641037"/>
          </a:xfrm>
          <a:prstGeom prst="flowChartMultidocumen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Blocks</a:t>
            </a:r>
          </a:p>
        </p:txBody>
      </p:sp>
      <p:sp>
        <p:nvSpPr>
          <p:cNvPr id="7" name="Alternate Process 6"/>
          <p:cNvSpPr/>
          <p:nvPr/>
        </p:nvSpPr>
        <p:spPr>
          <a:xfrm>
            <a:off x="1046543" y="1872343"/>
            <a:ext cx="1286625" cy="615800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Database 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18205" y="3960829"/>
            <a:ext cx="372784" cy="49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21" idx="1"/>
          </p:cNvCxnSpPr>
          <p:nvPr/>
        </p:nvCxnSpPr>
        <p:spPr>
          <a:xfrm>
            <a:off x="4308343" y="3927583"/>
            <a:ext cx="413358" cy="119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82751" y="2496977"/>
            <a:ext cx="1" cy="282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689855" y="3379875"/>
            <a:ext cx="1" cy="282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37044" y="4556619"/>
            <a:ext cx="1268207" cy="6158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Pre-</a:t>
            </a:r>
          </a:p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processing</a:t>
            </a:r>
          </a:p>
        </p:txBody>
      </p:sp>
      <p:sp>
        <p:nvSpPr>
          <p:cNvPr id="13" name="Alternate Process 12"/>
          <p:cNvSpPr/>
          <p:nvPr/>
        </p:nvSpPr>
        <p:spPr>
          <a:xfrm>
            <a:off x="1028125" y="5450471"/>
            <a:ext cx="1286625" cy="615800"/>
          </a:xfrm>
          <a:prstGeom prst="flowChartAlternate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Database 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671146" y="4278569"/>
            <a:ext cx="0" cy="278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671147" y="5172421"/>
            <a:ext cx="292" cy="278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Diamond 15"/>
          <p:cNvSpPr/>
          <p:nvPr/>
        </p:nvSpPr>
        <p:spPr>
          <a:xfrm>
            <a:off x="4721701" y="3531814"/>
            <a:ext cx="2248941" cy="815513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Exact Match</a:t>
            </a:r>
          </a:p>
        </p:txBody>
      </p:sp>
      <p:sp>
        <p:nvSpPr>
          <p:cNvPr id="17" name="Diamond 16"/>
          <p:cNvSpPr/>
          <p:nvPr/>
        </p:nvSpPr>
        <p:spPr>
          <a:xfrm>
            <a:off x="7534800" y="3526568"/>
            <a:ext cx="2486396" cy="815513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Pairwise Classification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846171" y="4342081"/>
            <a:ext cx="2" cy="720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9461" y="5081139"/>
            <a:ext cx="89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Match</a:t>
            </a:r>
            <a:endParaRPr lang="en-US"/>
          </a:p>
        </p:txBody>
      </p:sp>
      <p:cxnSp>
        <p:nvCxnSpPr>
          <p:cNvPr id="20" name="Straight Arrow Connector 19"/>
          <p:cNvCxnSpPr>
            <a:endCxn id="27" idx="1"/>
          </p:cNvCxnSpPr>
          <p:nvPr/>
        </p:nvCxnSpPr>
        <p:spPr>
          <a:xfrm>
            <a:off x="6931266" y="3925397"/>
            <a:ext cx="603534" cy="8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81070" y="4429256"/>
            <a:ext cx="89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71225" y="3525143"/>
            <a:ext cx="89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775701" y="4352100"/>
            <a:ext cx="2" cy="720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28991" y="5091158"/>
            <a:ext cx="89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Match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610600" y="4439275"/>
            <a:ext cx="89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983096" y="3930570"/>
            <a:ext cx="573336" cy="1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818852" y="3544514"/>
            <a:ext cx="89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556432" y="3606874"/>
            <a:ext cx="89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</a:t>
            </a:r>
          </a:p>
          <a:p>
            <a:pPr algn="ctr"/>
            <a:r>
              <a:rPr lang="en-US" dirty="0" smtClean="0"/>
              <a:t>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Different name and address formats among the data sources</a:t>
            </a:r>
          </a:p>
          <a:p>
            <a:pPr lvl="1"/>
            <a:r>
              <a:rPr lang="en-US" sz="2000" dirty="0" smtClean="0"/>
              <a:t>Apply rules below to clean names and addresses</a:t>
            </a:r>
          </a:p>
          <a:p>
            <a:pPr lvl="1"/>
            <a:r>
              <a:rPr lang="en-US" sz="2000" dirty="0" smtClean="0"/>
              <a:t>Each rule is applied using a regular expression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60993"/>
              </p:ext>
            </p:extLst>
          </p:nvPr>
        </p:nvGraphicFramePr>
        <p:xfrm>
          <a:off x="1530281" y="3246392"/>
          <a:ext cx="436601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88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99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8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Remove dots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U.S.</a:t>
                      </a:r>
                      <a:r>
                        <a:rPr lang="en-US" sz="1600" baseline="0" dirty="0" smtClean="0"/>
                        <a:t> Bank </a:t>
                      </a:r>
                      <a:r>
                        <a:rPr lang="en-US" sz="1600" dirty="0" smtClean="0"/>
                        <a:t>→ US</a:t>
                      </a:r>
                      <a:r>
                        <a:rPr lang="en-US" sz="1600" baseline="0" dirty="0" smtClean="0"/>
                        <a:t> Bank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8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Remove article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</a:t>
                      </a:r>
                      <a:r>
                        <a:rPr lang="en-US" sz="1600" baseline="0" dirty="0" smtClean="0"/>
                        <a:t> First </a:t>
                      </a:r>
                      <a:r>
                        <a:rPr lang="en-US" sz="1600" dirty="0" smtClean="0"/>
                        <a:t>→ First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8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Abbreviation to full form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Corp. → Corporation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6087">
                <a:tc>
                  <a:txBody>
                    <a:bodyPr/>
                    <a:lstStyle/>
                    <a:p>
                      <a:r>
                        <a:rPr lang="en-US" altLang="ko-KR" sz="1600" dirty="0" smtClean="0"/>
                        <a:t>&amp;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en-US" sz="1600" dirty="0" smtClean="0"/>
                        <a:t>→ 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B&amp;W → B and W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18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Remove postfix “company”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Trust Company → Trust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8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Remove postfix “/</a:t>
                      </a:r>
                      <a:r>
                        <a:rPr lang="is-IS" sz="1600" dirty="0" smtClean="0"/>
                        <a:t>…”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Bank /TA → Bank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25869"/>
              </p:ext>
            </p:extLst>
          </p:nvPr>
        </p:nvGraphicFramePr>
        <p:xfrm>
          <a:off x="6303205" y="3246392"/>
          <a:ext cx="381722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5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96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90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0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Remove dots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P.O. Box → PO Box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0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Unify</a:t>
                      </a:r>
                      <a:r>
                        <a:rPr lang="en-US" sz="1600" baseline="0" dirty="0" smtClean="0"/>
                        <a:t> direction term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 → North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0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&amp; → 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M&amp;T → M and 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0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Abbreviation to full form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Rd → Road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0613" y="5837192"/>
            <a:ext cx="3405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Rules to clean the entity name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9142" y="5162136"/>
            <a:ext cx="3405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Rules to clean the entity address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Compare only record pairs that can potentially match</a:t>
            </a:r>
            <a:endParaRPr lang="en-US" sz="2000" dirty="0" smtClean="0"/>
          </a:p>
          <a:p>
            <a:pPr lvl="1"/>
            <a:r>
              <a:rPr lang="en-US" sz="2000" dirty="0" smtClean="0"/>
              <a:t>Prefix articles, capitalized or not (e.g. The, A, An, a) are ignored</a:t>
            </a:r>
          </a:p>
          <a:p>
            <a:pPr lvl="1"/>
            <a:r>
              <a:rPr lang="en-US" sz="2000" dirty="0" smtClean="0"/>
              <a:t>Heuristic: </a:t>
            </a:r>
            <a:r>
              <a:rPr lang="en-US" sz="2000" i="1" dirty="0" smtClean="0"/>
              <a:t>First word of the entity name + state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867780"/>
              </p:ext>
            </p:extLst>
          </p:nvPr>
        </p:nvGraphicFramePr>
        <p:xfrm>
          <a:off x="3612291" y="3358648"/>
          <a:ext cx="496741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806"/>
                <a:gridCol w="872392"/>
                <a:gridCol w="24392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Blocking</a:t>
                      </a:r>
                      <a:r>
                        <a:rPr lang="en-US" baseline="0" dirty="0" smtClean="0"/>
                        <a:t> Key 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First</a:t>
                      </a:r>
                      <a:r>
                        <a:rPr lang="en-US" dirty="0" smtClean="0"/>
                        <a:t> Bank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First_PA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First</a:t>
                      </a:r>
                      <a:r>
                        <a:rPr lang="en-US" dirty="0" smtClean="0"/>
                        <a:t> State</a:t>
                      </a:r>
                      <a:r>
                        <a:rPr lang="en-US" baseline="0" dirty="0" smtClean="0"/>
                        <a:t> Bank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First_IL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First</a:t>
                      </a:r>
                      <a:r>
                        <a:rPr lang="en-US" dirty="0" smtClean="0"/>
                        <a:t> Bank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First_PA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9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 common attributes among financial databases to generate features</a:t>
            </a:r>
          </a:p>
          <a:p>
            <a:pPr lvl="1"/>
            <a:r>
              <a:rPr lang="en-US" sz="2000" dirty="0" smtClean="0"/>
              <a:t>Entity name, street address, city, state, zip code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41289"/>
              </p:ext>
            </p:extLst>
          </p:nvPr>
        </p:nvGraphicFramePr>
        <p:xfrm>
          <a:off x="4397829" y="3131989"/>
          <a:ext cx="339634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7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0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Category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Features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1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Name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Jaro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-Winkler, </a:t>
                      </a:r>
                      <a:r>
                        <a:rPr lang="en-US" sz="18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Jaccard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1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Address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Jaro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-Winkler, </a:t>
                      </a:r>
                      <a:r>
                        <a:rPr lang="en-US" sz="18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Jaccard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81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City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Jaro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-Winkler, Exact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81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State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Exact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81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Zip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Exact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1166"/>
              </p:ext>
            </p:extLst>
          </p:nvPr>
        </p:nvGraphicFramePr>
        <p:xfrm>
          <a:off x="498998" y="3136856"/>
          <a:ext cx="757127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02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0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3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1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92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Task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Training Set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Precision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Recall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F1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78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FFIEC → LEI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LEI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99.16%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95.77%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97.44%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82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LEI + SEC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97.71%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94.56%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96.11%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8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FFIEC → SEC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SEC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87.84%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84.78%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86.28%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8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LEI + SEC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86.78%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85.65%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86.21%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03933" y="3640159"/>
            <a:ext cx="359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Best: 99.24% / 96.37% / 97.44%</a:t>
            </a:r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8403933" y="4364448"/>
            <a:ext cx="359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Best: 92.82% / 85.65% / 88.38%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57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/ On-going Researches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Improve blocking for better scalability [Kim et al. 17]</a:t>
            </a:r>
          </a:p>
          <a:p>
            <a:pPr lvl="1"/>
            <a:r>
              <a:rPr lang="en-US" dirty="0" smtClean="0"/>
              <a:t>Typical blocking on author name disambiguation uses simple heuristic (First name initial + Last name)</a:t>
            </a:r>
          </a:p>
          <a:p>
            <a:pPr lvl="1"/>
            <a:r>
              <a:rPr lang="en-US" dirty="0" smtClean="0"/>
              <a:t>Can we train the blocking function given the labeled data?</a:t>
            </a:r>
          </a:p>
          <a:p>
            <a:pPr lvl="1"/>
            <a:r>
              <a:rPr lang="en-US" dirty="0" smtClean="0"/>
              <a:t>Approach </a:t>
            </a:r>
          </a:p>
          <a:p>
            <a:pPr lvl="2"/>
            <a:r>
              <a:rPr lang="en-US" dirty="0" smtClean="0"/>
              <a:t>Use sequential covering algorithm to train blocking function</a:t>
            </a:r>
          </a:p>
          <a:p>
            <a:pPr lvl="2"/>
            <a:r>
              <a:rPr lang="en-US" dirty="0" smtClean="0"/>
              <a:t>Can learn disjunctive normal form (DNF) and conjunctive normal form (CNF) with same algorithm, thanks to De Morgan’s Laws</a:t>
            </a:r>
          </a:p>
          <a:p>
            <a:pPr lvl="2"/>
            <a:r>
              <a:rPr lang="en-US" dirty="0" smtClean="0"/>
              <a:t>Showed CNF is better for blocking on AND problems – empty values on many attributes</a:t>
            </a:r>
          </a:p>
          <a:p>
            <a:pPr lvl="2"/>
            <a:r>
              <a:rPr lang="en-US" dirty="0" smtClean="0"/>
              <a:t>Ensuring </a:t>
            </a:r>
            <a:r>
              <a:rPr lang="en-US" dirty="0" err="1" smtClean="0"/>
              <a:t>disjointness</a:t>
            </a:r>
            <a:r>
              <a:rPr lang="en-US" dirty="0" smtClean="0"/>
              <a:t> of each blocks with proposed disjoint CNF blocking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Improve pairwise classification with deep neural networks</a:t>
            </a:r>
          </a:p>
          <a:p>
            <a:pPr lvl="1"/>
            <a:r>
              <a:rPr lang="en-US" dirty="0" smtClean="0"/>
              <a:t>Can we automatically learn feature representation instead of manual feature engineering?</a:t>
            </a:r>
          </a:p>
          <a:p>
            <a:pPr lvl="1"/>
            <a:r>
              <a:rPr lang="en-US" dirty="0" smtClean="0"/>
              <a:t>Improvement of the classification result itself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Typically a heuristic is used for author name disambiguation (AND) problem [</a:t>
            </a:r>
            <a:r>
              <a:rPr lang="en-US" sz="2400" dirty="0" err="1" smtClean="0"/>
              <a:t>Torvik</a:t>
            </a:r>
            <a:r>
              <a:rPr lang="en-US" sz="2400" dirty="0" smtClean="0"/>
              <a:t> and </a:t>
            </a:r>
            <a:r>
              <a:rPr lang="en-US" sz="2400" dirty="0" err="1" smtClean="0"/>
              <a:t>Smalheiser</a:t>
            </a:r>
            <a:r>
              <a:rPr lang="en-US" sz="2400" dirty="0" smtClean="0"/>
              <a:t> 09], [Levin et al. 12], [Liu et al. 14], </a:t>
            </a:r>
            <a:r>
              <a:rPr lang="en-US" sz="2400" dirty="0"/>
              <a:t>[</a:t>
            </a:r>
            <a:r>
              <a:rPr lang="en-US" sz="2400" dirty="0" err="1" smtClean="0"/>
              <a:t>Khabsa</a:t>
            </a:r>
            <a:r>
              <a:rPr lang="en-US" sz="2400" dirty="0" smtClean="0"/>
              <a:t> et al. 14], [Kim et al. 16</a:t>
            </a:r>
            <a:r>
              <a:rPr lang="en-US" sz="2400" dirty="0"/>
              <a:t>]</a:t>
            </a:r>
            <a:endParaRPr lang="en-US" sz="2400" dirty="0" smtClean="0"/>
          </a:p>
          <a:p>
            <a:pPr lvl="1"/>
            <a:r>
              <a:rPr lang="en-US" sz="2000" dirty="0" smtClean="0"/>
              <a:t>(First name, initial) AND (Last name, full)</a:t>
            </a:r>
          </a:p>
          <a:p>
            <a:r>
              <a:rPr lang="en-US" sz="2400" dirty="0" smtClean="0"/>
              <a:t>Problem</a:t>
            </a:r>
          </a:p>
          <a:p>
            <a:pPr lvl="1"/>
            <a:r>
              <a:rPr lang="en-US" sz="2000" dirty="0"/>
              <a:t>Imbalance of block size distribution, especially extremely large blocks can dominate the computation for O(n</a:t>
            </a:r>
            <a:r>
              <a:rPr lang="en-US" sz="2000" baseline="30000" dirty="0"/>
              <a:t>2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Rapid growth of scholarly databases can make the problem worse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s://lh6.googleusercontent.com/DSV1-rr8Tg6bTYXJmCh_cu_fufQXugo72R5-Z7uEN6ZG16b-M29ic8UQvEHl-fuglxyzqoB1Y3tA8ClPBmGVUI2ht8tNiFwSG5hHkoHY1rDNA5nbTU-EY_-HNAoLnT04NTrPI_aMWb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1" y="4684954"/>
            <a:ext cx="4752109" cy="217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6f6JCRBYwUhTr7EPYR4Fbj4an-_uGHua4kJy0PRcGeDoKeF00aVwmaELFgLryT027huZoY12lw9Opx2A5uqkzKYVb04BZsUyiCVmNw_jaf0EvK-7CRKdet6H5SRYfNb4BLLjWJS0o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16" y="4684954"/>
            <a:ext cx="3771901" cy="21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PubmedSeer</a:t>
            </a:r>
            <a:r>
              <a:rPr lang="en-US" dirty="0" smtClean="0"/>
              <a:t>: Disambiguated Author Search on </a:t>
            </a:r>
            <a:r>
              <a:rPr lang="en-US" dirty="0" err="1" smtClean="0"/>
              <a:t>Pubmed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specialty search engine for disambiguated </a:t>
            </a:r>
            <a:r>
              <a:rPr lang="en-US" dirty="0" err="1" smtClean="0"/>
              <a:t>pubmed</a:t>
            </a:r>
            <a:r>
              <a:rPr lang="en-US" dirty="0" smtClean="0"/>
              <a:t> authors</a:t>
            </a:r>
          </a:p>
          <a:p>
            <a:pPr fontAlgn="base"/>
            <a:r>
              <a:rPr lang="en-US" dirty="0" smtClean="0"/>
              <a:t>Author name disambiguation serves as an important </a:t>
            </a:r>
            <a:r>
              <a:rPr lang="en-US" dirty="0"/>
              <a:t>pre-processing step for variety of problems</a:t>
            </a:r>
          </a:p>
          <a:p>
            <a:pPr lvl="1" fontAlgn="base"/>
            <a:r>
              <a:rPr lang="en-US" dirty="0"/>
              <a:t>Processing author-related query</a:t>
            </a:r>
          </a:p>
          <a:p>
            <a:pPr lvl="1" fontAlgn="base"/>
            <a:r>
              <a:rPr lang="en-US" dirty="0"/>
              <a:t>Calculating author-related statistics</a:t>
            </a:r>
          </a:p>
          <a:p>
            <a:pPr lvl="1" fontAlgn="base"/>
            <a:r>
              <a:rPr lang="en-US" dirty="0"/>
              <a:t>Studying relationship between authors</a:t>
            </a:r>
          </a:p>
          <a:p>
            <a:r>
              <a:rPr lang="en-US" dirty="0" smtClean="0"/>
              <a:t>Researchers </a:t>
            </a:r>
            <a:r>
              <a:rPr lang="en-US" dirty="0"/>
              <a:t>use Authority explorer (http://</a:t>
            </a:r>
            <a:r>
              <a:rPr lang="en-US" dirty="0" err="1"/>
              <a:t>abel.lis.illinois.edu</a:t>
            </a:r>
            <a:r>
              <a:rPr lang="en-US" dirty="0"/>
              <a:t>/</a:t>
            </a:r>
            <a:r>
              <a:rPr lang="en-US" dirty="0" err="1"/>
              <a:t>cgi</a:t>
            </a:r>
            <a:r>
              <a:rPr lang="en-US" dirty="0"/>
              <a:t>-bin/exporter/</a:t>
            </a:r>
            <a:r>
              <a:rPr lang="en-US" dirty="0" err="1"/>
              <a:t>search.pl</a:t>
            </a:r>
            <a:r>
              <a:rPr lang="en-US" dirty="0"/>
              <a:t>) , which was built around 2010</a:t>
            </a:r>
          </a:p>
          <a:p>
            <a:r>
              <a:rPr lang="en-US" dirty="0" smtClean="0"/>
              <a:t>Built with </a:t>
            </a:r>
            <a:r>
              <a:rPr lang="en-US" dirty="0" err="1" smtClean="0"/>
              <a:t>Elasticsearch</a:t>
            </a:r>
            <a:r>
              <a:rPr lang="en-US" dirty="0" smtClean="0"/>
              <a:t> + </a:t>
            </a:r>
            <a:r>
              <a:rPr lang="en-US" dirty="0" err="1" smtClean="0"/>
              <a:t>django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PubmedSeer</a:t>
            </a:r>
            <a:r>
              <a:rPr lang="en-US" dirty="0"/>
              <a:t> API : Author Name Disambiguation API for </a:t>
            </a:r>
            <a:r>
              <a:rPr lang="en-US" dirty="0" err="1" smtClean="0"/>
              <a:t>Pubmed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Author name disambiguation (AND) is studied for a long time (</a:t>
            </a:r>
            <a:r>
              <a:rPr lang="en-US" sz="2000" dirty="0" err="1"/>
              <a:t>Torvik</a:t>
            </a:r>
            <a:r>
              <a:rPr lang="en-US" sz="2000" dirty="0"/>
              <a:t> and </a:t>
            </a:r>
            <a:r>
              <a:rPr lang="en-US" sz="2000" dirty="0" err="1"/>
              <a:t>Smalheiser</a:t>
            </a:r>
            <a:r>
              <a:rPr lang="en-US" sz="2000" dirty="0"/>
              <a:t> 2009, Levin et al. 2012, Liu et al. 2014, </a:t>
            </a:r>
            <a:r>
              <a:rPr lang="en-US" sz="2000" dirty="0" err="1"/>
              <a:t>Khabsa</a:t>
            </a:r>
            <a:r>
              <a:rPr lang="en-US" sz="2000" dirty="0"/>
              <a:t> et al. 2014, Kim et al. 2016)</a:t>
            </a:r>
            <a:r>
              <a:rPr lang="en-US" dirty="0"/>
              <a:t>, but limited access of the disambiguated data is available for users</a:t>
            </a:r>
          </a:p>
          <a:p>
            <a:pPr lvl="1" fontAlgn="base"/>
            <a:r>
              <a:rPr lang="en-US" dirty="0"/>
              <a:t>Few publicly available codes : Early version of </a:t>
            </a:r>
            <a:r>
              <a:rPr lang="en-US" dirty="0" err="1"/>
              <a:t>CiteSeerX</a:t>
            </a:r>
            <a:r>
              <a:rPr lang="en-US" dirty="0"/>
              <a:t>, </a:t>
            </a:r>
            <a:r>
              <a:rPr lang="en-US" dirty="0" err="1"/>
              <a:t>AMiner</a:t>
            </a:r>
            <a:endParaRPr lang="en-US" dirty="0"/>
          </a:p>
          <a:p>
            <a:pPr lvl="1" fontAlgn="base"/>
            <a:r>
              <a:rPr lang="en-US" dirty="0"/>
              <a:t>Some scholarly search engines provide author search module</a:t>
            </a:r>
          </a:p>
          <a:p>
            <a:pPr lvl="2" fontAlgn="base"/>
            <a:r>
              <a:rPr lang="en-US" dirty="0" err="1"/>
              <a:t>CiteSeerX</a:t>
            </a:r>
            <a:r>
              <a:rPr lang="en-US" dirty="0"/>
              <a:t>, Google Scholar, DBLP, Semantic Scholar, …</a:t>
            </a:r>
          </a:p>
          <a:p>
            <a:pPr lvl="2" fontAlgn="base"/>
            <a:r>
              <a:rPr lang="en-US" dirty="0"/>
              <a:t>Limitation : hard to extract data </a:t>
            </a:r>
          </a:p>
          <a:p>
            <a:pPr lvl="1" fontAlgn="base"/>
            <a:r>
              <a:rPr lang="en-US" dirty="0"/>
              <a:t>Some organizations are registering researchers and give unique ID</a:t>
            </a:r>
          </a:p>
          <a:p>
            <a:pPr lvl="2" fontAlgn="base"/>
            <a:r>
              <a:rPr lang="en-US" dirty="0"/>
              <a:t>ORCID : 4.3M IDs, 1.7M with records</a:t>
            </a:r>
          </a:p>
          <a:p>
            <a:pPr lvl="2" fontAlgn="base"/>
            <a:r>
              <a:rPr lang="en-US" dirty="0"/>
              <a:t>High quality but not complete</a:t>
            </a:r>
          </a:p>
          <a:p>
            <a:pPr lvl="2" fontAlgn="base"/>
            <a:r>
              <a:rPr lang="en-US" dirty="0"/>
              <a:t>SCOPUS, </a:t>
            </a:r>
            <a:r>
              <a:rPr lang="en-US" dirty="0" err="1"/>
              <a:t>ResearcherID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Entity Resolution?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70" y="1352204"/>
            <a:ext cx="8951259" cy="50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PubmedSeer</a:t>
            </a:r>
            <a:r>
              <a:rPr lang="en-US" dirty="0" smtClean="0"/>
              <a:t> API : Author Name Disambiguation API for </a:t>
            </a:r>
            <a:r>
              <a:rPr lang="en-US" dirty="0" err="1" smtClean="0"/>
              <a:t>Pubmed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: </a:t>
            </a:r>
            <a:r>
              <a:rPr lang="en-US" dirty="0"/>
              <a:t>Provide appropriate web service for users to use the disambiguated author data easily</a:t>
            </a:r>
          </a:p>
          <a:p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8" y="2954101"/>
            <a:ext cx="9791700" cy="31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Entity Resolution?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1492528"/>
            <a:ext cx="10058400" cy="2454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4327114"/>
            <a:ext cx="10058400" cy="2001846"/>
          </a:xfrm>
          <a:prstGeom prst="rect">
            <a:avLst/>
          </a:prstGeom>
        </p:spPr>
      </p:pic>
      <p:sp>
        <p:nvSpPr>
          <p:cNvPr id="6" name="Up-Down Arrow 5"/>
          <p:cNvSpPr/>
          <p:nvPr/>
        </p:nvSpPr>
        <p:spPr>
          <a:xfrm>
            <a:off x="5943598" y="3803374"/>
            <a:ext cx="152402" cy="523740"/>
          </a:xfrm>
          <a:prstGeom prst="up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Entity Resolution?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00" y="1872343"/>
            <a:ext cx="8307199" cy="1805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" y="4120529"/>
            <a:ext cx="12192000" cy="17896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64" y="4872037"/>
            <a:ext cx="12170735" cy="1143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71688" y="3268127"/>
            <a:ext cx="8058150" cy="146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Resolution (ER)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of identifying, matching, and grouping same name entities from a single collection or multiple ones in data</a:t>
            </a:r>
          </a:p>
          <a:p>
            <a:r>
              <a:rPr lang="en-US" dirty="0" smtClean="0"/>
              <a:t>Why is it important?</a:t>
            </a:r>
          </a:p>
          <a:p>
            <a:pPr lvl="1"/>
            <a:r>
              <a:rPr lang="en-US" dirty="0" smtClean="0"/>
              <a:t>Real world databases are often made up of data from multiple sources</a:t>
            </a:r>
          </a:p>
          <a:p>
            <a:pPr lvl="1"/>
            <a:r>
              <a:rPr lang="en-US" dirty="0" smtClean="0"/>
              <a:t>Unique identifier does not always exist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Finding a person’s medical records from multiple hospital records</a:t>
            </a:r>
          </a:p>
          <a:p>
            <a:pPr lvl="1"/>
            <a:r>
              <a:rPr lang="en-US" dirty="0" smtClean="0"/>
              <a:t>Matching same products for a comparative online shopping service</a:t>
            </a:r>
          </a:p>
        </p:txBody>
      </p:sp>
    </p:spTree>
    <p:extLst>
      <p:ext uri="{BB962C8B-B14F-4D97-AF65-F5344CB8AC3E}">
        <p14:creationId xmlns:p14="http://schemas.microsoft.com/office/powerpoint/2010/main" val="3831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Resolution (ER)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Disambiguation</a:t>
                </a:r>
              </a:p>
              <a:p>
                <a:pPr lvl="1"/>
                <a:r>
                  <a:rPr lang="en-US" dirty="0"/>
                  <a:t>Let </a:t>
                </a:r>
                <a:r>
                  <a:rPr lang="en-US" dirty="0" smtClean="0"/>
                  <a:t>D</a:t>
                </a:r>
                <a:r>
                  <a:rPr lang="en-US" baseline="-25000" dirty="0"/>
                  <a:t>i</a:t>
                </a:r>
                <a:r>
                  <a:rPr lang="en-US" dirty="0" smtClean="0"/>
                  <a:t>={p</a:t>
                </a:r>
                <a:r>
                  <a:rPr lang="en-US" baseline="-25000" dirty="0" smtClean="0"/>
                  <a:t>i1</a:t>
                </a:r>
                <a:r>
                  <a:rPr lang="en-US" dirty="0" smtClean="0"/>
                  <a:t>, p</a:t>
                </a:r>
                <a:r>
                  <a:rPr lang="en-US" baseline="-25000" dirty="0" smtClean="0"/>
                  <a:t>i2</a:t>
                </a:r>
                <a:r>
                  <a:rPr lang="en-US" dirty="0" smtClean="0"/>
                  <a:t>, </a:t>
                </a:r>
                <a:r>
                  <a:rPr lang="is-IS" dirty="0"/>
                  <a:t>… , </a:t>
                </a:r>
                <a:r>
                  <a:rPr lang="is-IS" dirty="0" smtClean="0"/>
                  <a:t>p</a:t>
                </a:r>
                <a:r>
                  <a:rPr lang="is-IS" baseline="-25000" dirty="0" smtClean="0"/>
                  <a:t>in</a:t>
                </a:r>
                <a:r>
                  <a:rPr lang="is-IS" dirty="0" smtClean="0"/>
                  <a:t>}</a:t>
                </a:r>
                <a:r>
                  <a:rPr lang="en-US" dirty="0" smtClean="0"/>
                  <a:t> be a database D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, where each record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im</a:t>
                </a:r>
                <a:r>
                  <a:rPr lang="en-US" dirty="0" smtClean="0"/>
                  <a:t> has </a:t>
                </a:r>
                <a:r>
                  <a:rPr lang="en-US" dirty="0"/>
                  <a:t>set of values of </a:t>
                </a:r>
                <a:r>
                  <a:rPr lang="en-US" dirty="0" smtClean="0"/>
                  <a:t>the attribute set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= {</a:t>
                </a:r>
                <a:r>
                  <a:rPr lang="en-US" dirty="0" smtClean="0"/>
                  <a:t>t</a:t>
                </a:r>
                <a:r>
                  <a:rPr lang="en-US" baseline="-25000" dirty="0" smtClean="0"/>
                  <a:t>i1</a:t>
                </a:r>
                <a:r>
                  <a:rPr lang="en-US" dirty="0" smtClean="0"/>
                  <a:t>, t</a:t>
                </a:r>
                <a:r>
                  <a:rPr lang="en-US" baseline="-25000" dirty="0" smtClean="0"/>
                  <a:t>i2</a:t>
                </a:r>
                <a:r>
                  <a:rPr lang="en-US" dirty="0" smtClean="0"/>
                  <a:t>, </a:t>
                </a:r>
                <a:r>
                  <a:rPr lang="is-IS" dirty="0"/>
                  <a:t>…</a:t>
                </a:r>
                <a:r>
                  <a:rPr lang="en-US" dirty="0"/>
                  <a:t>,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ik</a:t>
                </a:r>
                <a:r>
                  <a:rPr lang="en-US" dirty="0" smtClean="0"/>
                  <a:t>}. 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an assignment function </a:t>
                </a:r>
                <a:r>
                  <a:rPr lang="el-GR" dirty="0" smtClean="0"/>
                  <a:t>Θ</a:t>
                </a:r>
                <a:r>
                  <a:rPr lang="en-US" dirty="0" smtClean="0"/>
                  <a:t>:D</a:t>
                </a:r>
                <a:r>
                  <a:rPr lang="en-US" baseline="-25000" dirty="0"/>
                  <a:t>i</a:t>
                </a:r>
                <a:r>
                  <a:rPr lang="is-IS" dirty="0" smtClean="0"/>
                  <a:t> →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where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the set of real name entity, and </a:t>
                </a:r>
                <a:r>
                  <a:rPr lang="de-DE" dirty="0" err="1" smtClean="0"/>
                  <a:t>Θ</a:t>
                </a:r>
                <a:r>
                  <a:rPr lang="de-DE" dirty="0" smtClean="0"/>
                  <a:t>(</a:t>
                </a:r>
                <a:r>
                  <a:rPr lang="de-DE" dirty="0" err="1" smtClean="0"/>
                  <a:t>p</a:t>
                </a:r>
                <a:r>
                  <a:rPr lang="de-DE" baseline="-25000" dirty="0" err="1" smtClean="0"/>
                  <a:t>ix</a:t>
                </a:r>
                <a:r>
                  <a:rPr lang="de-DE" dirty="0" smtClean="0"/>
                  <a:t>) </a:t>
                </a:r>
                <a:r>
                  <a:rPr lang="de-DE" dirty="0"/>
                  <a:t>= </a:t>
                </a:r>
                <a:r>
                  <a:rPr lang="de-DE" dirty="0" err="1" smtClean="0"/>
                  <a:t>Θ</a:t>
                </a:r>
                <a:r>
                  <a:rPr lang="de-DE" dirty="0" smtClean="0"/>
                  <a:t>(</a:t>
                </a:r>
                <a:r>
                  <a:rPr lang="de-DE" dirty="0" err="1" smtClean="0"/>
                  <a:t>p</a:t>
                </a:r>
                <a:r>
                  <a:rPr lang="de-DE" baseline="-25000" dirty="0" err="1" smtClean="0"/>
                  <a:t>i</a:t>
                </a:r>
                <a:r>
                  <a:rPr lang="de-DE" baseline="-25000" dirty="0" err="1"/>
                  <a:t>y</a:t>
                </a:r>
                <a:r>
                  <a:rPr lang="de-DE" dirty="0" smtClean="0"/>
                  <a:t>)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only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</a:t>
                </a:r>
                <a:r>
                  <a:rPr lang="de-DE" baseline="-25000" dirty="0" err="1" smtClean="0"/>
                  <a:t>ix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</a:t>
                </a:r>
                <a:r>
                  <a:rPr lang="de-DE" baseline="-25000" dirty="0" err="1" smtClean="0"/>
                  <a:t>iy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refer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same </a:t>
                </a:r>
                <a:r>
                  <a:rPr lang="de-DE" dirty="0" err="1" smtClean="0"/>
                  <a:t>entity</a:t>
                </a:r>
                <a:endParaRPr lang="de-DE" dirty="0" smtClean="0"/>
              </a:p>
              <a:p>
                <a:r>
                  <a:rPr lang="en-US" dirty="0" smtClean="0"/>
                  <a:t>Record linkage </a:t>
                </a:r>
              </a:p>
              <a:p>
                <a:pPr lvl="1"/>
                <a:r>
                  <a:rPr lang="en-US" dirty="0"/>
                  <a:t>Let </a:t>
                </a:r>
                <a:r>
                  <a:rPr lang="en-US" dirty="0" err="1" smtClean="0"/>
                  <a:t>D</a:t>
                </a:r>
                <a:r>
                  <a:rPr lang="en-US" baseline="-25000" dirty="0" err="1"/>
                  <a:t>j</a:t>
                </a:r>
                <a:r>
                  <a:rPr lang="en-US" dirty="0" smtClean="0"/>
                  <a:t>={p</a:t>
                </a:r>
                <a:r>
                  <a:rPr lang="en-US" baseline="-25000" dirty="0" smtClean="0"/>
                  <a:t>j1</a:t>
                </a:r>
                <a:r>
                  <a:rPr lang="en-US" dirty="0"/>
                  <a:t>, p</a:t>
                </a:r>
                <a:r>
                  <a:rPr lang="en-US" baseline="-25000" dirty="0" smtClean="0"/>
                  <a:t>j2</a:t>
                </a:r>
                <a:r>
                  <a:rPr lang="en-US" dirty="0"/>
                  <a:t>, </a:t>
                </a:r>
                <a:r>
                  <a:rPr lang="is-IS" dirty="0"/>
                  <a:t>…, p</a:t>
                </a:r>
                <a:r>
                  <a:rPr lang="en-US" baseline="-25000" dirty="0" smtClean="0"/>
                  <a:t>j</a:t>
                </a:r>
                <a:r>
                  <a:rPr lang="is-IS" baseline="-25000" dirty="0" smtClean="0"/>
                  <a:t>m</a:t>
                </a:r>
                <a:r>
                  <a:rPr lang="is-IS" dirty="0"/>
                  <a:t>}</a:t>
                </a:r>
                <a:r>
                  <a:rPr lang="en-US" dirty="0"/>
                  <a:t> </a:t>
                </a:r>
                <a:r>
                  <a:rPr lang="en-US" dirty="0" smtClean="0"/>
                  <a:t>is another database with the attribute set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{t</a:t>
                </a:r>
                <a:r>
                  <a:rPr lang="en-US" baseline="-25000" dirty="0" smtClean="0"/>
                  <a:t>j1</a:t>
                </a:r>
                <a:r>
                  <a:rPr lang="en-US" dirty="0"/>
                  <a:t>, </a:t>
                </a:r>
                <a:r>
                  <a:rPr lang="en-US" dirty="0" smtClean="0"/>
                  <a:t>t</a:t>
                </a:r>
                <a:r>
                  <a:rPr lang="en-US" baseline="-25000" dirty="0" smtClean="0"/>
                  <a:t>j2</a:t>
                </a:r>
                <a:r>
                  <a:rPr lang="en-US" dirty="0"/>
                  <a:t>, </a:t>
                </a:r>
                <a:r>
                  <a:rPr lang="is-IS" dirty="0"/>
                  <a:t>…, </a:t>
                </a:r>
                <a:r>
                  <a:rPr lang="is-IS" dirty="0" smtClean="0"/>
                  <a:t>t</a:t>
                </a:r>
                <a:r>
                  <a:rPr lang="is-IS" baseline="-25000" dirty="0" smtClean="0"/>
                  <a:t>jl</a:t>
                </a:r>
                <a:r>
                  <a:rPr lang="is-IS" dirty="0" smtClean="0"/>
                  <a:t>}</a:t>
                </a:r>
              </a:p>
              <a:p>
                <a:pPr lvl="1"/>
                <a:r>
                  <a:rPr lang="is-IS" dirty="0" smtClean="0"/>
                  <a:t>Find a matching function </a:t>
                </a:r>
                <a:r>
                  <a:rPr lang="el-GR" dirty="0" smtClean="0"/>
                  <a:t>Θ</a:t>
                </a:r>
                <a:r>
                  <a:rPr lang="en-US" dirty="0" smtClean="0"/>
                  <a:t>:D</a:t>
                </a:r>
                <a:r>
                  <a:rPr lang="en-US" baseline="-25000" dirty="0" smtClean="0"/>
                  <a:t>i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 smtClean="0"/>
                  <a:t>D</a:t>
                </a:r>
                <a:r>
                  <a:rPr lang="en-US" baseline="-25000" dirty="0"/>
                  <a:t>j</a:t>
                </a:r>
                <a:r>
                  <a:rPr lang="is-IS" dirty="0"/>
                  <a:t> → </a:t>
                </a:r>
                <a:r>
                  <a:rPr lang="is-IS" dirty="0" smtClean="0"/>
                  <a:t>{</a:t>
                </a:r>
                <a:r>
                  <a:rPr lang="en-US" dirty="0" smtClean="0"/>
                  <a:t>0,1} where </a:t>
                </a:r>
                <a:r>
                  <a:rPr lang="el-GR" dirty="0" smtClean="0"/>
                  <a:t>Θ</a:t>
                </a:r>
                <a:r>
                  <a:rPr lang="en-US" dirty="0" smtClean="0"/>
                  <a:t>(p</a:t>
                </a:r>
                <a:r>
                  <a:rPr lang="en-US" baseline="-25000" dirty="0" smtClean="0"/>
                  <a:t>ix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jy</a:t>
                </a:r>
                <a:r>
                  <a:rPr lang="en-US" dirty="0" smtClean="0"/>
                  <a:t>) = 1 if matches and 0 if not matches, and the result set R = {(p</a:t>
                </a:r>
                <a:r>
                  <a:rPr lang="en-US" baseline="-25000" dirty="0" smtClean="0"/>
                  <a:t>ix</a:t>
                </a:r>
                <a:r>
                  <a:rPr lang="en-US" dirty="0" smtClean="0"/>
                  <a:t>, </a:t>
                </a:r>
                <a:r>
                  <a:rPr lang="en-US" dirty="0" err="1"/>
                  <a:t>p</a:t>
                </a:r>
                <a:r>
                  <a:rPr lang="en-US" baseline="-25000" dirty="0" err="1" smtClean="0"/>
                  <a:t>jy</a:t>
                </a:r>
                <a:r>
                  <a:rPr lang="en-US" dirty="0" smtClean="0"/>
                  <a:t>) |</a:t>
                </a:r>
                <a:r>
                  <a:rPr lang="el-GR" dirty="0" smtClean="0"/>
                  <a:t> </a:t>
                </a:r>
                <a:r>
                  <a:rPr lang="el-GR" dirty="0"/>
                  <a:t>Θ</a:t>
                </a:r>
                <a:r>
                  <a:rPr lang="en-US" dirty="0" smtClean="0"/>
                  <a:t>(p</a:t>
                </a:r>
                <a:r>
                  <a:rPr lang="en-US" baseline="-25000" dirty="0" smtClean="0"/>
                  <a:t>ix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jy</a:t>
                </a:r>
                <a:r>
                  <a:rPr lang="en-US" dirty="0" smtClean="0"/>
                  <a:t>) </a:t>
                </a:r>
                <a:r>
                  <a:rPr lang="en-US" dirty="0"/>
                  <a:t>= </a:t>
                </a:r>
                <a:r>
                  <a:rPr lang="en-US" dirty="0" smtClean="0"/>
                  <a:t>1</a:t>
                </a:r>
                <a:endParaRPr lang="en-US" dirty="0"/>
              </a:p>
              <a:p>
                <a:endParaRPr lang="en-US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6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 in Scholarly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Several problems to solve</a:t>
            </a:r>
          </a:p>
          <a:p>
            <a:pPr lvl="1"/>
            <a:r>
              <a:rPr lang="en-US" altLang="ko-KR" dirty="0" smtClean="0"/>
              <a:t>Author name disambiguation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Publication, author profile record linkage</a:t>
            </a:r>
          </a:p>
          <a:p>
            <a:r>
              <a:rPr lang="en-US" dirty="0" smtClean="0"/>
              <a:t>Serves as an important preprocessing step</a:t>
            </a:r>
          </a:p>
          <a:p>
            <a:pPr lvl="1"/>
            <a:r>
              <a:rPr lang="en-US" dirty="0" smtClean="0"/>
              <a:t>Process author related queries</a:t>
            </a:r>
          </a:p>
          <a:p>
            <a:pPr lvl="1"/>
            <a:r>
              <a:rPr lang="en-US" dirty="0" smtClean="0"/>
              <a:t>Better </a:t>
            </a:r>
            <a:r>
              <a:rPr lang="en-US" dirty="0" err="1" smtClean="0"/>
              <a:t>biblometric</a:t>
            </a:r>
            <a:r>
              <a:rPr lang="en-US" dirty="0" smtClean="0"/>
              <a:t> analysis</a:t>
            </a:r>
          </a:p>
          <a:p>
            <a:r>
              <a:rPr lang="en-US" dirty="0" smtClean="0"/>
              <a:t>Scalability is the key 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2208</Words>
  <Application>Microsoft Macintosh PowerPoint</Application>
  <PresentationFormat>Widescreen</PresentationFormat>
  <Paragraphs>512</Paragraphs>
  <Slides>40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Calibri</vt:lpstr>
      <vt:lpstr>Calibri Light</vt:lpstr>
      <vt:lpstr>Cambria Math</vt:lpstr>
      <vt:lpstr>맑은 고딕</vt:lpstr>
      <vt:lpstr>Arial</vt:lpstr>
      <vt:lpstr>Office Theme</vt:lpstr>
      <vt:lpstr>Scaleable Entity Resolution</vt:lpstr>
      <vt:lpstr>Why We Need Entity Resolution?</vt:lpstr>
      <vt:lpstr>Why We Need Entity Resolution?</vt:lpstr>
      <vt:lpstr>Why We Need Entity Resolution?</vt:lpstr>
      <vt:lpstr>Why We Need Entity Resolution?</vt:lpstr>
      <vt:lpstr>Why We Need Entity Resolution?</vt:lpstr>
      <vt:lpstr>Entity Resolution (ER)</vt:lpstr>
      <vt:lpstr>Entity Resolution (ER)</vt:lpstr>
      <vt:lpstr>ER in Scholarly Databases</vt:lpstr>
      <vt:lpstr>Challenges</vt:lpstr>
      <vt:lpstr>Entity Resolution Pipeline</vt:lpstr>
      <vt:lpstr>Step 1: Preprocessing</vt:lpstr>
      <vt:lpstr>Step 2: Blocking</vt:lpstr>
      <vt:lpstr>Step 3: Pairwise Classification</vt:lpstr>
      <vt:lpstr>String Distance Metrics</vt:lpstr>
      <vt:lpstr>String Distance Metrics</vt:lpstr>
      <vt:lpstr>String Distance Metrics</vt:lpstr>
      <vt:lpstr>Step 4: Clustering</vt:lpstr>
      <vt:lpstr>Applications</vt:lpstr>
      <vt:lpstr>Inventor Name Disambiguation</vt:lpstr>
      <vt:lpstr>USPTO PatentsView</vt:lpstr>
      <vt:lpstr>Overview of the Process</vt:lpstr>
      <vt:lpstr>Feature set</vt:lpstr>
      <vt:lpstr>Pairwise Classifier Selection</vt:lpstr>
      <vt:lpstr>Clustering: DBSCAN</vt:lpstr>
      <vt:lpstr>Clustering: DBSCAN</vt:lpstr>
      <vt:lpstr>Evaluation</vt:lpstr>
      <vt:lpstr>Pairwise Precision / Recall / F1</vt:lpstr>
      <vt:lpstr>Results</vt:lpstr>
      <vt:lpstr>Financial Entity Record Linkage</vt:lpstr>
      <vt:lpstr>Process Overview</vt:lpstr>
      <vt:lpstr>Preprocessing</vt:lpstr>
      <vt:lpstr>Blocking</vt:lpstr>
      <vt:lpstr>Features</vt:lpstr>
      <vt:lpstr>Results</vt:lpstr>
      <vt:lpstr>Recent / On-going Researches</vt:lpstr>
      <vt:lpstr>Improving Blocking</vt:lpstr>
      <vt:lpstr>PubmedSeer: Disambiguated Author Search on Pubmed</vt:lpstr>
      <vt:lpstr>PubmedSeer API : Author Name Disambiguation API for Pubmed</vt:lpstr>
      <vt:lpstr>PubmedSeer API : Author Name Disambiguation API for Pubmed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Scaleable Entity Resolution</dc:title>
  <dc:creator>Kunho Kim</dc:creator>
  <cp:lastModifiedBy>Microsoft Office User</cp:lastModifiedBy>
  <cp:revision>10</cp:revision>
  <dcterms:created xsi:type="dcterms:W3CDTF">2018-01-31T03:20:33Z</dcterms:created>
  <dcterms:modified xsi:type="dcterms:W3CDTF">2018-01-31T19:01:50Z</dcterms:modified>
</cp:coreProperties>
</file>