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 id="2147483687" r:id="rId2"/>
  </p:sldMasterIdLst>
  <p:notesMasterIdLst>
    <p:notesMasterId r:id="rId4"/>
  </p:notesMasterIdLst>
  <p:handoutMasterIdLst>
    <p:handoutMasterId r:id="rId5"/>
  </p:handoutMasterIdLst>
  <p:sldIdLst>
    <p:sldId id="1606" r:id="rId3"/>
  </p:sldIdLst>
  <p:sldSz cx="9144000" cy="6858000" type="screen4x3"/>
  <p:notesSz cx="6858000" cy="9144000"/>
  <p:defaultTextStyle>
    <a:defPPr>
      <a:defRPr lang="en-US"/>
    </a:defPPr>
    <a:lvl1pPr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2pPr>
    <a:lvl3pPr marL="9144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3pPr>
    <a:lvl4pPr marL="13716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4pPr>
    <a:lvl5pPr marL="18288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5pPr>
    <a:lvl6pPr marL="22860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6pPr>
    <a:lvl7pPr marL="27432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7pPr>
    <a:lvl8pPr marL="32004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8pPr>
    <a:lvl9pPr marL="36576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95" autoAdjust="0"/>
    <p:restoredTop sz="92157" autoAdjust="0"/>
  </p:normalViewPr>
  <p:slideViewPr>
    <p:cSldViewPr>
      <p:cViewPr varScale="1">
        <p:scale>
          <a:sx n="157" d="100"/>
          <a:sy n="157" d="100"/>
        </p:scale>
        <p:origin x="10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16"/>
    </p:cViewPr>
  </p:sorterViewPr>
  <p:notesViewPr>
    <p:cSldViewPr>
      <p:cViewPr varScale="1">
        <p:scale>
          <a:sx n="82" d="100"/>
          <a:sy n="82" d="100"/>
        </p:scale>
        <p:origin x="3240"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7E4735-A5D0-044D-BE7E-3A4B3C0A561F}" type="datetimeFigureOut">
              <a:rPr lang="en-US" smtClean="0"/>
              <a:pPr/>
              <a:t>1/30/23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56C03F-7434-D740-BBB1-1637C88A1EC2}" type="slidenum">
              <a:rPr lang="en-US" smtClean="0"/>
              <a:pPr/>
              <a:t>‹#›</a:t>
            </a:fld>
            <a:endParaRPr lang="en-US"/>
          </a:p>
        </p:txBody>
      </p:sp>
    </p:spTree>
    <p:extLst>
      <p:ext uri="{BB962C8B-B14F-4D97-AF65-F5344CB8AC3E}">
        <p14:creationId xmlns:p14="http://schemas.microsoft.com/office/powerpoint/2010/main" val="2509163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fld id="{07DD8A4E-80D5-E442-8CCA-D5A1F77B1F24}" type="slidenum">
              <a:rPr lang="en-US"/>
              <a:pPr>
                <a:defRPr/>
              </a:pPr>
              <a:t>‹#›</a:t>
            </a:fld>
            <a:endParaRPr lang="en-US"/>
          </a:p>
        </p:txBody>
      </p:sp>
    </p:spTree>
    <p:extLst>
      <p:ext uri="{BB962C8B-B14F-4D97-AF65-F5344CB8AC3E}">
        <p14:creationId xmlns:p14="http://schemas.microsoft.com/office/powerpoint/2010/main" val="24304481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C6FF14-906B-8C43-8206-00F0F407B02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5AFEEC-C182-2D4A-848B-6A0ED98C1FE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D168A2-5B33-FA46-93E8-3B5149732374}"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60C6FF14-906B-8C43-8206-00F0F407B02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solidFill>
                  <a:schemeClr val="bg1">
                    <a:lumMod val="85000"/>
                  </a:schemeClr>
                </a:solidFill>
              </a:defRPr>
            </a:lvl1pPr>
          </a:lstStyle>
          <a:p>
            <a:pPr>
              <a:defRPr/>
            </a:pPr>
            <a:endParaRPr lang="en-US" dirty="0"/>
          </a:p>
        </p:txBody>
      </p:sp>
      <p:sp>
        <p:nvSpPr>
          <p:cNvPr id="5" name="Rectangle 5"/>
          <p:cNvSpPr>
            <a:spLocks noGrp="1" noChangeArrowheads="1"/>
          </p:cNvSpPr>
          <p:nvPr>
            <p:ph type="ftr" sz="quarter" idx="11"/>
          </p:nvPr>
        </p:nvSpPr>
        <p:spPr>
          <a:xfrm>
            <a:off x="152400" y="6400800"/>
            <a:ext cx="2895600" cy="4572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134A590-6033-DE48-865B-A0558AEFCBD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CAD4A4B-0330-AF4E-991D-7D58C0870B9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56489279-66D6-F54A-8DF6-8569F0E44DC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902DD396-FCC9-5D4C-A19A-0D227FF6545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A8D718F-682B-7343-BB3C-8AD703324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A51550E6-1DFF-B84C-BFE3-E4371400DA8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6051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889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C01E281-1F8F-6944-BFC1-D0DAE21D9B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134A590-6033-DE48-865B-A0558AEFCBD1}"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D6CCFAE8-AF25-AC44-B97D-AB359B592C3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365AFEEC-C182-2D4A-848B-6A0ED98C1FE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2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03D168A2-5B33-FA46-93E8-3B51497323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AD4A4B-0330-AF4E-991D-7D58C0870B9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489279-66D6-F54A-8DF6-8569F0E44DC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02DD396-FCC9-5D4C-A19A-0D227FF6545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A8D718F-682B-7343-BB3C-8AD70332433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51550E6-1DFF-B84C-BFE3-E4371400DA8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C01E281-1F8F-6944-BFC1-D0DAE21D9B0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CCFAE8-AF25-AC44-B97D-AB359B592C3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651A289-BEF2-FC49-AB93-B19BD27FB58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143000"/>
            <a:ext cx="7772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412" name="Rectangle 4"/>
          <p:cNvSpPr>
            <a:spLocks noGrp="1" noChangeArrowheads="1"/>
          </p:cNvSpPr>
          <p:nvPr>
            <p:ph type="dt" sz="half" idx="2"/>
          </p:nvPr>
        </p:nvSpPr>
        <p:spPr bwMode="auto">
          <a:xfrm>
            <a:off x="4343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400">
                <a:latin typeface="Arial" pitchFamily="-112" charset="0"/>
                <a:ea typeface="+mn-ea"/>
                <a:cs typeface="+mn-cs"/>
              </a:defRPr>
            </a:lvl1pPr>
          </a:lstStyle>
          <a:p>
            <a:pPr>
              <a:defRPr/>
            </a:pPr>
            <a:endParaRPr lang="en-US" dirty="0"/>
          </a:p>
        </p:txBody>
      </p:sp>
      <p:sp>
        <p:nvSpPr>
          <p:cNvPr id="7" name="Rectangle 5"/>
          <p:cNvSpPr>
            <a:spLocks noChangeArrowheads="1"/>
          </p:cNvSpPr>
          <p:nvPr userDrawn="1"/>
        </p:nvSpPr>
        <p:spPr bwMode="auto">
          <a:xfrm>
            <a:off x="0" y="0"/>
            <a:ext cx="9144000" cy="228600"/>
          </a:xfrm>
          <a:prstGeom prst="rect">
            <a:avLst/>
          </a:prstGeom>
          <a:solidFill>
            <a:srgbClr val="990000"/>
          </a:solidFill>
          <a:ln w="9525">
            <a:noFill/>
            <a:miter lim="800000"/>
            <a:headEnd/>
            <a:tailEnd/>
          </a:ln>
          <a:effectLst/>
        </p:spPr>
        <p:txBody>
          <a:bodyPr wrap="none" anchor="ctr">
            <a:prstTxWarp prst="textNoShape">
              <a:avLst/>
            </a:prstTxWarp>
          </a:bodyPr>
          <a:lstStyle/>
          <a:p>
            <a:pPr>
              <a:defRPr/>
            </a:pPr>
            <a:endParaRPr lang="en-US" sz="2400">
              <a:latin typeface="" pitchFamily="64" charset="0"/>
              <a:ea typeface="ＭＳ Ｐゴシック" pitchFamily="-112" charset="-128"/>
              <a:cs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2pPr>
      <a:lvl3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3pPr>
      <a:lvl4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4pPr>
      <a:lvl5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5pPr>
      <a:lvl6pPr marL="4572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6pPr>
      <a:lvl7pPr marL="9144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7pPr>
      <a:lvl8pPr marL="13716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8pPr>
      <a:lvl9pPr marL="18288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6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4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200">
          <a:solidFill>
            <a:schemeClr val="tx1"/>
          </a:solidFill>
          <a:latin typeface="+mn-lt"/>
          <a:ea typeface="+mn-ea"/>
          <a:cs typeface="+mn-cs"/>
        </a:defRPr>
      </a:lvl5pPr>
      <a:lvl6pPr marL="2514600" indent="-228600" algn="l" rtl="0" fontAlgn="base">
        <a:spcBef>
          <a:spcPct val="20000"/>
        </a:spcBef>
        <a:spcAft>
          <a:spcPct val="0"/>
        </a:spcAft>
        <a:buChar char="»"/>
        <a:defRPr sz="1200">
          <a:solidFill>
            <a:schemeClr val="tx1"/>
          </a:solidFill>
          <a:latin typeface="+mn-lt"/>
          <a:ea typeface="+mn-ea"/>
          <a:cs typeface="+mn-cs"/>
        </a:defRPr>
      </a:lvl6pPr>
      <a:lvl7pPr marL="2971800" indent="-228600" algn="l" rtl="0" fontAlgn="base">
        <a:spcBef>
          <a:spcPct val="20000"/>
        </a:spcBef>
        <a:spcAft>
          <a:spcPct val="0"/>
        </a:spcAft>
        <a:buChar char="»"/>
        <a:defRPr sz="1200">
          <a:solidFill>
            <a:schemeClr val="tx1"/>
          </a:solidFill>
          <a:latin typeface="+mn-lt"/>
          <a:ea typeface="+mn-ea"/>
          <a:cs typeface="+mn-cs"/>
        </a:defRPr>
      </a:lvl7pPr>
      <a:lvl8pPr marL="3429000" indent="-228600" algn="l" rtl="0" fontAlgn="base">
        <a:spcBef>
          <a:spcPct val="20000"/>
        </a:spcBef>
        <a:spcAft>
          <a:spcPct val="0"/>
        </a:spcAft>
        <a:buChar char="»"/>
        <a:defRPr sz="1200">
          <a:solidFill>
            <a:schemeClr val="tx1"/>
          </a:solidFill>
          <a:latin typeface="+mn-lt"/>
          <a:ea typeface="+mn-ea"/>
          <a:cs typeface="+mn-cs"/>
        </a:defRPr>
      </a:lvl8pPr>
      <a:lvl9pPr marL="3886200" indent="-228600" algn="l" rtl="0" fontAlgn="base">
        <a:spcBef>
          <a:spcPct val="20000"/>
        </a:spcBef>
        <a:spcAft>
          <a:spcPct val="0"/>
        </a:spcAft>
        <a:buChar char="»"/>
        <a:defRPr sz="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Reviews </a:t>
            </a:r>
            <a:r>
              <a:rPr lang="en-US"/>
              <a:t>by Teams</a:t>
            </a:r>
            <a:endParaRPr lang="en-US" dirty="0"/>
          </a:p>
        </p:txBody>
      </p:sp>
      <p:sp>
        <p:nvSpPr>
          <p:cNvPr id="3" name="Content Placeholder 2"/>
          <p:cNvSpPr>
            <a:spLocks noGrp="1"/>
          </p:cNvSpPr>
          <p:nvPr>
            <p:ph idx="1"/>
          </p:nvPr>
        </p:nvSpPr>
        <p:spPr/>
        <p:txBody>
          <a:bodyPr>
            <a:normAutofit fontScale="92500" lnSpcReduction="20000"/>
          </a:bodyPr>
          <a:lstStyle/>
          <a:p>
            <a:r>
              <a:rPr lang="en-US" dirty="0"/>
              <a:t>Length</a:t>
            </a:r>
          </a:p>
          <a:p>
            <a:pPr lvl="1"/>
            <a:r>
              <a:rPr lang="en-US" dirty="0"/>
              <a:t>200-400 words. </a:t>
            </a:r>
          </a:p>
          <a:p>
            <a:r>
              <a:rPr lang="en-US" dirty="0"/>
              <a:t>Due: Midnight before class</a:t>
            </a:r>
          </a:p>
          <a:p>
            <a:endParaRPr lang="en-US" dirty="0"/>
          </a:p>
          <a:p>
            <a:r>
              <a:rPr lang="en-US" dirty="0"/>
              <a:t>Organization</a:t>
            </a:r>
          </a:p>
          <a:p>
            <a:pPr lvl="1"/>
            <a:r>
              <a:rPr lang="en-US" dirty="0"/>
              <a:t>Summary:</a:t>
            </a:r>
          </a:p>
          <a:p>
            <a:pPr lvl="2"/>
            <a:r>
              <a:rPr lang="en-US" sz="1200" dirty="0"/>
              <a:t>What is this paper about? What is the main contribution? Describe the main approach &amp; results. Just facts, no opinions yet.</a:t>
            </a:r>
          </a:p>
          <a:p>
            <a:pPr lvl="1"/>
            <a:r>
              <a:rPr lang="en-US" dirty="0"/>
              <a:t>List of positive points / Strengths:</a:t>
            </a:r>
          </a:p>
          <a:p>
            <a:pPr lvl="2"/>
            <a:r>
              <a:rPr lang="en-US" sz="1200" dirty="0"/>
              <a:t>Is there a new theoretical insight? Or a significant empirical advance? Did they solve a standing open problem? Or is a good formulation for a new problem? Or a faster/better solution for an existing problem? Any good practical outcome (code, algorithm, </a:t>
            </a:r>
            <a:r>
              <a:rPr lang="en-US" sz="1200" dirty="0" err="1"/>
              <a:t>etc</a:t>
            </a:r>
            <a:r>
              <a:rPr lang="en-US" sz="1200" dirty="0"/>
              <a:t>)? Are the experiments well executed? Useful for the community in general?</a:t>
            </a:r>
          </a:p>
          <a:p>
            <a:pPr lvl="1"/>
            <a:r>
              <a:rPr lang="en-US" dirty="0"/>
              <a:t>List of negative points / Weaknesses: </a:t>
            </a:r>
          </a:p>
          <a:p>
            <a:pPr lvl="2"/>
            <a:r>
              <a:rPr lang="en-US" sz="1200" dirty="0"/>
              <a:t>What would you do differently? Any missing baselines? missing datasets? any odd design choices in the algorithm not explained well? quality of writing? Is there sufficient novelty in what they propose? Has it already been done? Minor variation of previous work? Why should anyone care? Is the problem interesting and significant?</a:t>
            </a:r>
          </a:p>
          <a:p>
            <a:pPr lvl="1"/>
            <a:r>
              <a:rPr lang="en-US" dirty="0"/>
              <a:t>Reflections</a:t>
            </a:r>
          </a:p>
          <a:p>
            <a:pPr lvl="2"/>
            <a:r>
              <a:rPr lang="en-US" sz="1200" dirty="0"/>
              <a:t>How does this relate to other papers we have read? What are the next research directions in this line of work?</a:t>
            </a:r>
          </a:p>
          <a:p>
            <a:r>
              <a:rPr lang="en-US" sz="2000" dirty="0" err="1"/>
              <a:t>Powerpoint</a:t>
            </a:r>
            <a:r>
              <a:rPr lang="en-US" sz="2000" dirty="0"/>
              <a:t> presentation in class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77009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ict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pictures.thmx</Template>
  <TotalTime>44532</TotalTime>
  <Words>211</Words>
  <Application>Microsoft Macintosh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vt:i4>
      </vt:variant>
    </vt:vector>
  </HeadingPairs>
  <TitlesOfParts>
    <vt:vector size="4" baseType="lpstr">
      <vt:lpstr>Arial</vt:lpstr>
      <vt:lpstr>pictures</vt:lpstr>
      <vt:lpstr>Blank Presentation</vt:lpstr>
      <vt:lpstr>Paper Reviews by Teams</vt:lpstr>
    </vt:vector>
  </TitlesOfParts>
  <Manager/>
  <Company>Virginia Tech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5984: Introduction to Machine Learning</dc:title>
  <dc:subject>Machine Learning</dc:subject>
  <dc:creator>Dhruv Batra</dc:creator>
  <cp:keywords/>
  <dc:description/>
  <cp:lastModifiedBy>Giles, C Lee</cp:lastModifiedBy>
  <cp:revision>2478</cp:revision>
  <cp:lastPrinted>2009-01-27T18:32:10Z</cp:lastPrinted>
  <dcterms:created xsi:type="dcterms:W3CDTF">2012-10-15T09:25:23Z</dcterms:created>
  <dcterms:modified xsi:type="dcterms:W3CDTF">2023-01-30T20:52:04Z</dcterms:modified>
  <cp:category/>
</cp:coreProperties>
</file>