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4"/>
  </p:notesMasterIdLst>
  <p:sldIdLst>
    <p:sldId id="326" r:id="rId2"/>
    <p:sldId id="452" r:id="rId3"/>
    <p:sldId id="474" r:id="rId4"/>
    <p:sldId id="257" r:id="rId5"/>
    <p:sldId id="473" r:id="rId6"/>
    <p:sldId id="258" r:id="rId7"/>
    <p:sldId id="259" r:id="rId8"/>
    <p:sldId id="488" r:id="rId9"/>
    <p:sldId id="260" r:id="rId10"/>
    <p:sldId id="261" r:id="rId11"/>
    <p:sldId id="26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263" r:id="rId22"/>
    <p:sldId id="264" r:id="rId23"/>
    <p:sldId id="462" r:id="rId24"/>
    <p:sldId id="463" r:id="rId25"/>
    <p:sldId id="4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3" r:id="rId54"/>
    <p:sldId id="294" r:id="rId55"/>
    <p:sldId id="295" r:id="rId56"/>
    <p:sldId id="296" r:id="rId57"/>
    <p:sldId id="297" r:id="rId58"/>
    <p:sldId id="466" r:id="rId59"/>
    <p:sldId id="343" r:id="rId60"/>
    <p:sldId id="467" r:id="rId61"/>
    <p:sldId id="468" r:id="rId62"/>
    <p:sldId id="469" r:id="rId63"/>
    <p:sldId id="344" r:id="rId64"/>
    <p:sldId id="345" r:id="rId65"/>
    <p:sldId id="346" r:id="rId66"/>
    <p:sldId id="347" r:id="rId67"/>
    <p:sldId id="348" r:id="rId68"/>
    <p:sldId id="298" r:id="rId69"/>
    <p:sldId id="299" r:id="rId70"/>
    <p:sldId id="465" r:id="rId71"/>
    <p:sldId id="300" r:id="rId72"/>
    <p:sldId id="302" r:id="rId73"/>
    <p:sldId id="303" r:id="rId74"/>
    <p:sldId id="304" r:id="rId75"/>
    <p:sldId id="305" r:id="rId76"/>
    <p:sldId id="306" r:id="rId77"/>
    <p:sldId id="307" r:id="rId78"/>
    <p:sldId id="308" r:id="rId79"/>
    <p:sldId id="309" r:id="rId80"/>
    <p:sldId id="310" r:id="rId81"/>
    <p:sldId id="311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320" r:id="rId91"/>
    <p:sldId id="321" r:id="rId92"/>
    <p:sldId id="322" r:id="rId93"/>
    <p:sldId id="323" r:id="rId94"/>
    <p:sldId id="324" r:id="rId95"/>
    <p:sldId id="325" r:id="rId96"/>
    <p:sldId id="361" r:id="rId97"/>
    <p:sldId id="362" r:id="rId98"/>
    <p:sldId id="349" r:id="rId99"/>
    <p:sldId id="350" r:id="rId100"/>
    <p:sldId id="351" r:id="rId101"/>
    <p:sldId id="352" r:id="rId102"/>
    <p:sldId id="353" r:id="rId103"/>
    <p:sldId id="354" r:id="rId104"/>
    <p:sldId id="470" r:id="rId105"/>
    <p:sldId id="363" r:id="rId106"/>
    <p:sldId id="338" r:id="rId107"/>
    <p:sldId id="475" r:id="rId108"/>
    <p:sldId id="476" r:id="rId109"/>
    <p:sldId id="477" r:id="rId110"/>
    <p:sldId id="478" r:id="rId111"/>
    <p:sldId id="479" r:id="rId112"/>
    <p:sldId id="480" r:id="rId113"/>
    <p:sldId id="481" r:id="rId114"/>
    <p:sldId id="482" r:id="rId115"/>
    <p:sldId id="483" r:id="rId116"/>
    <p:sldId id="484" r:id="rId117"/>
    <p:sldId id="485" r:id="rId118"/>
    <p:sldId id="486" r:id="rId119"/>
    <p:sldId id="487" r:id="rId120"/>
    <p:sldId id="364" r:id="rId121"/>
    <p:sldId id="471" r:id="rId122"/>
    <p:sldId id="472" r:id="rId12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BC7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94634"/>
  </p:normalViewPr>
  <p:slideViewPr>
    <p:cSldViewPr>
      <p:cViewPr varScale="1">
        <p:scale>
          <a:sx n="151" d="100"/>
          <a:sy n="151" d="100"/>
        </p:scale>
        <p:origin x="1128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371F-2A6B-B241-A14E-6E2710465084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FA5F4-6A83-6F42-ACA5-FD72EEE1D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27;p8:notes">
            <a:extLst>
              <a:ext uri="{FF2B5EF4-FFF2-40B4-BE49-F238E27FC236}">
                <a16:creationId xmlns:a16="http://schemas.microsoft.com/office/drawing/2014/main" id="{EA5AD20A-FD94-344C-9164-FE571453DAD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37890" name="Google Shape;128;p8:notes">
            <a:extLst>
              <a:ext uri="{FF2B5EF4-FFF2-40B4-BE49-F238E27FC236}">
                <a16:creationId xmlns:a16="http://schemas.microsoft.com/office/drawing/2014/main" id="{CD486132-3B48-D14F-BB57-8EF504BB0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1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46;p11:notes">
            <a:extLst>
              <a:ext uri="{FF2B5EF4-FFF2-40B4-BE49-F238E27FC236}">
                <a16:creationId xmlns:a16="http://schemas.microsoft.com/office/drawing/2014/main" id="{66421F99-8AC4-1B4B-B5DE-EE4E3152A72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35842" name="Google Shape;147;p11:notes">
            <a:extLst>
              <a:ext uri="{FF2B5EF4-FFF2-40B4-BE49-F238E27FC236}">
                <a16:creationId xmlns:a16="http://schemas.microsoft.com/office/drawing/2014/main" id="{084D6771-EA43-D143-880D-B9A47A158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2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25971" y="2742183"/>
            <a:ext cx="580645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2454464"/>
            <a:ext cx="7543800" cy="1523494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ABEF615E-3ED9-4F69-AF8F-0C3C8046CD45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91FE-90BB-48ED-B5B9-0268045B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0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3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2889" y="611162"/>
            <a:ext cx="9051999" cy="6945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3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2889" y="1818449"/>
            <a:ext cx="9051999" cy="450744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19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66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2889" y="611162"/>
            <a:ext cx="9051999" cy="6945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39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2889" y="3819583"/>
            <a:ext cx="9051999" cy="50517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19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71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4758" y="1866391"/>
            <a:ext cx="6908883" cy="435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44796" y="6849928"/>
            <a:ext cx="253365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hyperlink" Target="https://arxiv.org/pdf/2010.11929v2.pdf" TargetMode="Externa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11.0637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8.pn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09.jpg"/><Relationship Id="rId4" Type="http://schemas.openxmlformats.org/officeDocument/2006/relationships/image" Target="../media/image107.jp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09.jpg"/><Relationship Id="rId4" Type="http://schemas.openxmlformats.org/officeDocument/2006/relationships/image" Target="../media/image107.jp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09.jpg"/><Relationship Id="rId4" Type="http://schemas.openxmlformats.org/officeDocument/2006/relationships/image" Target="../media/image107.jp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7" Type="http://schemas.openxmlformats.org/officeDocument/2006/relationships/image" Target="../media/image119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7.jpg"/><Relationship Id="rId7" Type="http://schemas.openxmlformats.org/officeDocument/2006/relationships/image" Target="../media/image119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remyjordan.me/variational-autoencoders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17.png"/><Relationship Id="rId9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3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4.jp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3216211"/>
            <a:ext cx="7543800" cy="76174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Autoencoders (AEs)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1" y="4120705"/>
            <a:ext cx="7543800" cy="18400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333CC"/>
                </a:solidFill>
              </a:rPr>
              <a:t>Thanks to </a:t>
            </a:r>
            <a:r>
              <a:rPr lang="en-US" dirty="0" err="1">
                <a:solidFill>
                  <a:srgbClr val="3333CC"/>
                </a:solidFill>
              </a:rPr>
              <a:t>Sargur</a:t>
            </a:r>
            <a:r>
              <a:rPr lang="en-US" dirty="0">
                <a:solidFill>
                  <a:srgbClr val="3333CC"/>
                </a:solidFill>
              </a:rPr>
              <a:t> Srihari, Fei-Fei Li, Justin Johnson, Serena Yeung, </a:t>
            </a:r>
            <a:r>
              <a:rPr lang="en-US" dirty="0" err="1">
                <a:solidFill>
                  <a:srgbClr val="3333CC"/>
                </a:solidFill>
              </a:rPr>
              <a:t>Sosuke</a:t>
            </a:r>
            <a:r>
              <a:rPr lang="en-US" dirty="0">
                <a:solidFill>
                  <a:srgbClr val="3333CC"/>
                </a:solidFill>
              </a:rPr>
              <a:t> Kobayashi, </a:t>
            </a:r>
            <a:r>
              <a:rPr lang="en-US" dirty="0" err="1">
                <a:solidFill>
                  <a:srgbClr val="3333CC"/>
                </a:solidFill>
              </a:rPr>
              <a:t>Yingyu</a:t>
            </a:r>
            <a:r>
              <a:rPr lang="en-US" dirty="0">
                <a:solidFill>
                  <a:srgbClr val="3333CC"/>
                </a:solidFill>
              </a:rPr>
              <a:t> Liang, Guy Golan, Song Han, Jason Brownlee, Jefferson Hernandez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4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6980" y="702055"/>
            <a:ext cx="8061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General </a:t>
            </a:r>
            <a:r>
              <a:rPr lang="en-US" sz="3600" spc="-20" dirty="0"/>
              <a:t>S</a:t>
            </a:r>
            <a:r>
              <a:rPr sz="3600" spc="-20" dirty="0"/>
              <a:t>tructure </a:t>
            </a:r>
            <a:r>
              <a:rPr sz="3600" spc="-15" dirty="0"/>
              <a:t>of an</a:t>
            </a:r>
            <a:r>
              <a:rPr sz="3600" spc="-130" dirty="0"/>
              <a:t> </a:t>
            </a:r>
            <a:r>
              <a:rPr lang="en-US" sz="3600" spc="-25" dirty="0"/>
              <a:t>A</a:t>
            </a:r>
            <a:r>
              <a:rPr sz="3600" spc="-25" dirty="0"/>
              <a:t>utoencoder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585722" y="1558544"/>
            <a:ext cx="9015477" cy="22739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1155" marR="45085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  <a:tab pos="2646680" algn="l"/>
                <a:tab pos="7656195" algn="l"/>
              </a:tabLst>
            </a:pP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M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ap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npu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	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outpu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r</a:t>
            </a:r>
            <a:r>
              <a:rPr sz="2400" b="1" i="1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(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ll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2400" spc="-3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econst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uct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r>
              <a:rPr lang="en-US"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oug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h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internal representation code</a:t>
            </a:r>
            <a:r>
              <a:rPr sz="24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</a:t>
            </a:r>
            <a:endParaRPr sz="2400" dirty="0">
              <a:latin typeface="Times New Roman"/>
              <a:cs typeface="Times New Roman"/>
            </a:endParaRPr>
          </a:p>
          <a:p>
            <a:pPr marL="747395" lvl="1" indent="-28257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idden layer </a:t>
            </a:r>
            <a:r>
              <a:rPr sz="2000" b="1" i="1" dirty="0">
                <a:latin typeface="Times New Roman"/>
                <a:cs typeface="Times New Roman"/>
              </a:rPr>
              <a:t>h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describes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code used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represent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</a:t>
            </a:r>
            <a:r>
              <a:rPr sz="2000" spc="-1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input</a:t>
            </a:r>
            <a:endParaRPr sz="20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9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network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two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parts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encoder function</a:t>
            </a:r>
            <a:r>
              <a:rPr sz="2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=</a:t>
            </a:r>
            <a:r>
              <a:rPr sz="2000" i="1" spc="-1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decoder that produces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reconstruction</a:t>
            </a:r>
            <a:r>
              <a:rPr sz="2000" spc="-1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=</a:t>
            </a:r>
            <a:r>
              <a:rPr sz="2000" i="1" spc="-1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8106" y="4145702"/>
            <a:ext cx="2475051" cy="2474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7EF6-F56F-4729-8A8E-4B6DA5D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Stacked AE</a:t>
            </a:r>
            <a:endParaRPr lang="he-IL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62742B-8B1E-4222-9E9E-8C57D651D8CC}"/>
              </a:ext>
            </a:extLst>
          </p:cNvPr>
          <p:cNvGrpSpPr/>
          <p:nvPr/>
        </p:nvGrpSpPr>
        <p:grpSpPr>
          <a:xfrm rot="5400000">
            <a:off x="-1066480" y="4214645"/>
            <a:ext cx="3172911" cy="310716"/>
            <a:chOff x="6802064" y="5912860"/>
            <a:chExt cx="4737101" cy="71984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64E8F31-5209-4FE8-92B2-CE2607ED4B2C}"/>
                </a:ext>
              </a:extLst>
            </p:cNvPr>
            <p:cNvSpPr/>
            <p:nvPr/>
          </p:nvSpPr>
          <p:spPr>
            <a:xfrm>
              <a:off x="7495452" y="5912860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58C41CF-C798-4BDB-86CF-A4538D5B30C1}"/>
                    </a:ext>
                  </a:extLst>
                </p:cNvPr>
                <p:cNvSpPr txBox="1"/>
                <p:nvPr/>
              </p:nvSpPr>
              <p:spPr>
                <a:xfrm rot="16200000">
                  <a:off x="6802962" y="5968538"/>
                  <a:ext cx="604752" cy="606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58C41CF-C798-4BDB-86CF-A4538D5B3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02962" y="5968538"/>
                  <a:ext cx="604752" cy="606547"/>
                </a:xfrm>
                <a:prstGeom prst="rect">
                  <a:avLst/>
                </a:prstGeom>
                <a:blipFill>
                  <a:blip r:embed="rId2"/>
                  <a:stretch>
                    <a:fillRect l="-19048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1F4328-A5E3-419D-B0A2-7A55D1B54D45}"/>
              </a:ext>
            </a:extLst>
          </p:cNvPr>
          <p:cNvSpPr/>
          <p:nvPr/>
        </p:nvSpPr>
        <p:spPr>
          <a:xfrm>
            <a:off x="680385" y="4216038"/>
            <a:ext cx="1232154" cy="20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A2490-FC71-45C0-8F5A-56A0DC27E0AC}"/>
              </a:ext>
            </a:extLst>
          </p:cNvPr>
          <p:cNvSpPr/>
          <p:nvPr/>
        </p:nvSpPr>
        <p:spPr>
          <a:xfrm>
            <a:off x="1912539" y="3899199"/>
            <a:ext cx="2300859" cy="8675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85" dirty="0">
                <a:solidFill>
                  <a:schemeClr val="tx1"/>
                </a:solidFill>
              </a:rPr>
              <a:t>SAE</a:t>
            </a:r>
            <a:endParaRPr lang="he-IL" sz="1485" dirty="0">
              <a:solidFill>
                <a:schemeClr val="tx1"/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1BCEAB9-BD4D-4B5B-9EB5-BED4B5701D73}"/>
              </a:ext>
            </a:extLst>
          </p:cNvPr>
          <p:cNvSpPr/>
          <p:nvPr/>
        </p:nvSpPr>
        <p:spPr>
          <a:xfrm>
            <a:off x="4213398" y="4216038"/>
            <a:ext cx="1232154" cy="20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21AAC279-346E-4071-A8BB-153D8B3DB119}"/>
              </a:ext>
            </a:extLst>
          </p:cNvPr>
          <p:cNvSpPr/>
          <p:nvPr/>
        </p:nvSpPr>
        <p:spPr>
          <a:xfrm>
            <a:off x="5445552" y="3914286"/>
            <a:ext cx="2608898" cy="871309"/>
          </a:xfrm>
          <a:prstGeom prst="snip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85" dirty="0">
                <a:solidFill>
                  <a:schemeClr val="tx1"/>
                </a:solidFill>
              </a:rPr>
              <a:t>Classifier</a:t>
            </a:r>
            <a:endParaRPr lang="he-IL" sz="1485" dirty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9D491E-028E-4BA2-AC78-331DA0A2BCDD}"/>
              </a:ext>
            </a:extLst>
          </p:cNvPr>
          <p:cNvGrpSpPr/>
          <p:nvPr/>
        </p:nvGrpSpPr>
        <p:grpSpPr>
          <a:xfrm rot="5400000">
            <a:off x="7855507" y="4208359"/>
            <a:ext cx="3172911" cy="310716"/>
            <a:chOff x="6802064" y="5912860"/>
            <a:chExt cx="4737101" cy="719847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CE6B87F-F4FE-4E8C-9B64-E4ACCF235888}"/>
                </a:ext>
              </a:extLst>
            </p:cNvPr>
            <p:cNvSpPr/>
            <p:nvPr/>
          </p:nvSpPr>
          <p:spPr>
            <a:xfrm>
              <a:off x="7495452" y="5912860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210805D-5750-4F51-9932-2BF814893DAE}"/>
                    </a:ext>
                  </a:extLst>
                </p:cNvPr>
                <p:cNvSpPr txBox="1"/>
                <p:nvPr/>
              </p:nvSpPr>
              <p:spPr>
                <a:xfrm rot="16200000">
                  <a:off x="6802962" y="5968538"/>
                  <a:ext cx="604752" cy="6065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210805D-5750-4F51-9932-2BF814893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02962" y="5968538"/>
                  <a:ext cx="604752" cy="606547"/>
                </a:xfrm>
                <a:prstGeom prst="rect">
                  <a:avLst/>
                </a:prstGeom>
                <a:blipFill>
                  <a:blip r:embed="rId3"/>
                  <a:stretch>
                    <a:fillRect l="-27273" r="-27273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6A00751-006C-4D24-AC2B-5164BBFE9C66}"/>
              </a:ext>
            </a:extLst>
          </p:cNvPr>
          <p:cNvSpPr/>
          <p:nvPr/>
        </p:nvSpPr>
        <p:spPr>
          <a:xfrm>
            <a:off x="8054449" y="4229240"/>
            <a:ext cx="1232154" cy="20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</p:spTree>
    <p:extLst>
      <p:ext uri="{BB962C8B-B14F-4D97-AF65-F5344CB8AC3E}">
        <p14:creationId xmlns:p14="http://schemas.microsoft.com/office/powerpoint/2010/main" val="17548221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7EF6-F56F-4729-8A8E-4B6DA5D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Stacked AE – training process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0BC13-35E0-4B15-B4AA-1E488EF8D388}"/>
              </a:ext>
            </a:extLst>
          </p:cNvPr>
          <p:cNvSpPr txBox="1"/>
          <p:nvPr/>
        </p:nvSpPr>
        <p:spPr>
          <a:xfrm>
            <a:off x="844906" y="2829030"/>
            <a:ext cx="3921853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40" dirty="0"/>
              <a:t>First Layer Training (AE 1)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37934-50FB-415D-B051-C168807C68C9}"/>
              </a:ext>
            </a:extLst>
          </p:cNvPr>
          <p:cNvGrpSpPr/>
          <p:nvPr/>
        </p:nvGrpSpPr>
        <p:grpSpPr>
          <a:xfrm>
            <a:off x="603811" y="3843464"/>
            <a:ext cx="4229115" cy="2303351"/>
            <a:chOff x="7039727" y="1393644"/>
            <a:chExt cx="5126200" cy="2791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8D20C12-BF7C-4B5E-BAEB-39F930813FE0}"/>
                    </a:ext>
                  </a:extLst>
                </p:cNvPr>
                <p:cNvSpPr txBox="1"/>
                <p:nvPr/>
              </p:nvSpPr>
              <p:spPr>
                <a:xfrm>
                  <a:off x="11778875" y="2512616"/>
                  <a:ext cx="38705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he-IL" sz="297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e-IL" sz="297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he-IL" sz="297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8D20C12-BF7C-4B5E-BAEB-39F930813F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875" y="2512616"/>
                  <a:ext cx="387052" cy="553998"/>
                </a:xfrm>
                <a:prstGeom prst="rect">
                  <a:avLst/>
                </a:prstGeom>
                <a:blipFill>
                  <a:blip r:embed="rId2"/>
                  <a:stretch>
                    <a:fillRect l="-7407" t="-21622" r="-77778" b="-48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7586E62-6D05-45E8-9A02-8CF1EFBFF512}"/>
                </a:ext>
              </a:extLst>
            </p:cNvPr>
            <p:cNvGrpSpPr/>
            <p:nvPr/>
          </p:nvGrpSpPr>
          <p:grpSpPr>
            <a:xfrm>
              <a:off x="7039727" y="1393644"/>
              <a:ext cx="4739148" cy="2791941"/>
              <a:chOff x="7039727" y="1390247"/>
              <a:chExt cx="4739148" cy="2791941"/>
            </a:xfrm>
          </p:grpSpPr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8FA2877E-B314-494E-8E70-274BFA3D2A21}"/>
                  </a:ext>
                </a:extLst>
              </p:cNvPr>
              <p:cNvSpPr/>
              <p:nvPr/>
            </p:nvSpPr>
            <p:spPr>
              <a:xfrm rot="5400000">
                <a:off x="7266883" y="2157840"/>
                <a:ext cx="2785145" cy="1249960"/>
              </a:xfrm>
              <a:prstGeom prst="trapezoid">
                <a:avLst>
                  <a:gd name="adj" fmla="val 6325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85" dirty="0"/>
              </a:p>
            </p:txBody>
          </p:sp>
          <p:sp>
            <p:nvSpPr>
              <p:cNvPr id="30" name="Trapezoid 29">
                <a:extLst>
                  <a:ext uri="{FF2B5EF4-FFF2-40B4-BE49-F238E27FC236}">
                    <a16:creationId xmlns:a16="http://schemas.microsoft.com/office/drawing/2014/main" id="{A921601C-1054-4CCF-B007-733534A58836}"/>
                  </a:ext>
                </a:extLst>
              </p:cNvPr>
              <p:cNvSpPr/>
              <p:nvPr/>
            </p:nvSpPr>
            <p:spPr>
              <a:xfrm rot="16200000">
                <a:off x="9486523" y="2164636"/>
                <a:ext cx="2785145" cy="1249960"/>
              </a:xfrm>
              <a:prstGeom prst="trapezoid">
                <a:avLst>
                  <a:gd name="adj" fmla="val 63255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85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2CD1650-2F81-493C-83CF-AD13E6597974}"/>
                      </a:ext>
                    </a:extLst>
                  </p:cNvPr>
                  <p:cNvSpPr/>
                  <p:nvPr/>
                </p:nvSpPr>
                <p:spPr>
                  <a:xfrm>
                    <a:off x="7039727" y="2428877"/>
                    <a:ext cx="644215" cy="7274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33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he-IL" sz="3300" dirty="0"/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2CD1650-2F81-493C-83CF-AD13E65979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9727" y="2428877"/>
                    <a:ext cx="644215" cy="72747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500" r="-4390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F148CE4-85A6-4B63-BEC6-2F6356385CB6}"/>
                  </a:ext>
                </a:extLst>
              </p:cNvPr>
              <p:cNvCxnSpPr>
                <a:cxnSpLocks/>
                <a:stCxn id="32" idx="3"/>
                <a:endCxn id="28" idx="2"/>
              </p:cNvCxnSpPr>
              <p:nvPr/>
            </p:nvCxnSpPr>
            <p:spPr>
              <a:xfrm flipV="1">
                <a:off x="7683942" y="2782821"/>
                <a:ext cx="350535" cy="9793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13E84B0-9E53-4447-9621-B213D5E0C5FC}"/>
                  </a:ext>
                </a:extLst>
              </p:cNvPr>
              <p:cNvCxnSpPr>
                <a:cxnSpLocks/>
                <a:stCxn id="28" idx="0"/>
              </p:cNvCxnSpPr>
              <p:nvPr/>
            </p:nvCxnSpPr>
            <p:spPr>
              <a:xfrm>
                <a:off x="9284436" y="2782821"/>
                <a:ext cx="298602" cy="6795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D5C08D4-40EF-4299-8F1B-3ACBF5ADF4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5511" y="2789615"/>
                <a:ext cx="298604" cy="0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1F33B344-A942-4204-A871-E528B3CA4190}"/>
                  </a:ext>
                </a:extLst>
              </p:cNvPr>
              <p:cNvCxnSpPr>
                <a:cxnSpLocks/>
                <a:stCxn id="30" idx="2"/>
                <a:endCxn id="26" idx="1"/>
              </p:cNvCxnSpPr>
              <p:nvPr/>
            </p:nvCxnSpPr>
            <p:spPr>
              <a:xfrm flipV="1">
                <a:off x="11504076" y="2786218"/>
                <a:ext cx="274799" cy="3399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5E7A7-5242-4840-82F1-B40181C017D4}"/>
                  </a:ext>
                </a:extLst>
              </p:cNvPr>
              <p:cNvSpPr txBox="1"/>
              <p:nvPr/>
            </p:nvSpPr>
            <p:spPr>
              <a:xfrm>
                <a:off x="1516142" y="4766615"/>
                <a:ext cx="847283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5E7A7-5242-4840-82F1-B40181C0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42" y="4766615"/>
                <a:ext cx="847283" cy="406265"/>
              </a:xfrm>
              <a:prstGeom prst="rect">
                <a:avLst/>
              </a:prstGeom>
              <a:blipFill>
                <a:blip r:embed="rId4"/>
                <a:stretch>
                  <a:fillRect l="-11765" t="-21212" r="-27941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D69D4-6890-4433-A2A6-A5BDDB01917B}"/>
                  </a:ext>
                </a:extLst>
              </p:cNvPr>
              <p:cNvSpPr txBox="1"/>
              <p:nvPr/>
            </p:nvSpPr>
            <p:spPr>
              <a:xfrm>
                <a:off x="2657398" y="4766614"/>
                <a:ext cx="448200" cy="45704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97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7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e-IL" sz="297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D69D4-6890-4433-A2A6-A5BDDB01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98" y="4766614"/>
                <a:ext cx="448200" cy="457048"/>
              </a:xfrm>
              <a:prstGeom prst="rect">
                <a:avLst/>
              </a:prstGeom>
              <a:blipFill>
                <a:blip r:embed="rId5"/>
                <a:stretch>
                  <a:fillRect l="-5405" t="-21622" r="-56757" b="-4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931DF2-FBAE-4A82-BF50-B1BDB27AB6D6}"/>
                  </a:ext>
                </a:extLst>
              </p:cNvPr>
              <p:cNvSpPr txBox="1"/>
              <p:nvPr/>
            </p:nvSpPr>
            <p:spPr>
              <a:xfrm>
                <a:off x="3270694" y="4766615"/>
                <a:ext cx="1023806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64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4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e-IL" sz="264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31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931DF2-FBAE-4A82-BF50-B1BDB27AB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94" y="4766615"/>
                <a:ext cx="1023806" cy="406265"/>
              </a:xfrm>
              <a:prstGeom prst="rect">
                <a:avLst/>
              </a:prstGeom>
              <a:blipFill>
                <a:blip r:embed="rId6"/>
                <a:stretch>
                  <a:fillRect l="-6173" t="-21212" r="-23457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7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7EF6-F56F-4729-8A8E-4B6DA5D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Stacked AE – training process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0BC13-35E0-4B15-B4AA-1E488EF8D388}"/>
              </a:ext>
            </a:extLst>
          </p:cNvPr>
          <p:cNvSpPr txBox="1"/>
          <p:nvPr/>
        </p:nvSpPr>
        <p:spPr>
          <a:xfrm>
            <a:off x="844906" y="2829030"/>
            <a:ext cx="5986040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40" dirty="0"/>
              <a:t>Second Layer Training (AE 2)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586E62-6D05-45E8-9A02-8CF1EFBFF512}"/>
              </a:ext>
            </a:extLst>
          </p:cNvPr>
          <p:cNvGrpSpPr/>
          <p:nvPr/>
        </p:nvGrpSpPr>
        <p:grpSpPr>
          <a:xfrm>
            <a:off x="603810" y="3843464"/>
            <a:ext cx="2651870" cy="2297745"/>
            <a:chOff x="7039727" y="1390247"/>
            <a:chExt cx="3214388" cy="2785145"/>
          </a:xfrm>
        </p:grpSpPr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8FA2877E-B314-494E-8E70-274BFA3D2A21}"/>
                </a:ext>
              </a:extLst>
            </p:cNvPr>
            <p:cNvSpPr/>
            <p:nvPr/>
          </p:nvSpPr>
          <p:spPr>
            <a:xfrm rot="5400000">
              <a:off x="7266883" y="2157840"/>
              <a:ext cx="2785145" cy="1249960"/>
            </a:xfrm>
            <a:prstGeom prst="trapezoid">
              <a:avLst>
                <a:gd name="adj" fmla="val 6325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85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2CD1650-2F81-493C-83CF-AD13E6597974}"/>
                    </a:ext>
                  </a:extLst>
                </p:cNvPr>
                <p:cNvSpPr/>
                <p:nvPr/>
              </p:nvSpPr>
              <p:spPr>
                <a:xfrm>
                  <a:off x="7039727" y="2428878"/>
                  <a:ext cx="644215" cy="7274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300" i="1" dirty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he-IL" sz="33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2CD1650-2F81-493C-83CF-AD13E6597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9727" y="2428878"/>
                  <a:ext cx="644215" cy="727471"/>
                </a:xfrm>
                <a:prstGeom prst="rect">
                  <a:avLst/>
                </a:prstGeom>
                <a:blipFill>
                  <a:blip r:embed="rId2"/>
                  <a:stretch>
                    <a:fillRect t="-12500" r="-4390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F148CE4-85A6-4B63-BEC6-2F6356385CB6}"/>
                </a:ext>
              </a:extLst>
            </p:cNvPr>
            <p:cNvCxnSpPr>
              <a:cxnSpLocks/>
              <a:stCxn id="32" idx="3"/>
              <a:endCxn id="28" idx="2"/>
            </p:cNvCxnSpPr>
            <p:nvPr/>
          </p:nvCxnSpPr>
          <p:spPr>
            <a:xfrm flipV="1">
              <a:off x="7683942" y="2782820"/>
              <a:ext cx="350533" cy="979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13E84B0-9E53-4447-9621-B213D5E0C5FC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>
              <a:off x="9284436" y="2782821"/>
              <a:ext cx="298602" cy="6795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D5C08D4-40EF-4299-8F1B-3ACBF5ADF4FE}"/>
                </a:ext>
              </a:extLst>
            </p:cNvPr>
            <p:cNvCxnSpPr>
              <a:cxnSpLocks/>
            </p:cNvCxnSpPr>
            <p:nvPr/>
          </p:nvCxnSpPr>
          <p:spPr>
            <a:xfrm>
              <a:off x="9955511" y="2789615"/>
              <a:ext cx="298604" cy="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5E7A7-5242-4840-82F1-B40181C017D4}"/>
                  </a:ext>
                </a:extLst>
              </p:cNvPr>
              <p:cNvSpPr txBox="1"/>
              <p:nvPr/>
            </p:nvSpPr>
            <p:spPr>
              <a:xfrm>
                <a:off x="1516142" y="4766615"/>
                <a:ext cx="847283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5E7A7-5242-4840-82F1-B40181C0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42" y="4766615"/>
                <a:ext cx="847283" cy="406265"/>
              </a:xfrm>
              <a:prstGeom prst="rect">
                <a:avLst/>
              </a:prstGeom>
              <a:blipFill>
                <a:blip r:embed="rId3"/>
                <a:stretch>
                  <a:fillRect l="-11765" t="-21212" r="-27941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D69D4-6890-4433-A2A6-A5BDDB01917B}"/>
                  </a:ext>
                </a:extLst>
              </p:cNvPr>
              <p:cNvSpPr txBox="1"/>
              <p:nvPr/>
            </p:nvSpPr>
            <p:spPr>
              <a:xfrm>
                <a:off x="2657398" y="4766615"/>
                <a:ext cx="398699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D69D4-6890-4433-A2A6-A5BDDB01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98" y="4766615"/>
                <a:ext cx="398699" cy="406265"/>
              </a:xfrm>
              <a:prstGeom prst="rect">
                <a:avLst/>
              </a:prstGeom>
              <a:blipFill>
                <a:blip r:embed="rId4"/>
                <a:stretch>
                  <a:fillRect l="-6061" t="-21212" r="-57576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rapezoid 16">
            <a:extLst>
              <a:ext uri="{FF2B5EF4-FFF2-40B4-BE49-F238E27FC236}">
                <a16:creationId xmlns:a16="http://schemas.microsoft.com/office/drawing/2014/main" id="{738E23E2-D723-4840-99E9-7A234BAECCB7}"/>
              </a:ext>
            </a:extLst>
          </p:cNvPr>
          <p:cNvSpPr/>
          <p:nvPr/>
        </p:nvSpPr>
        <p:spPr>
          <a:xfrm rot="5400000">
            <a:off x="3126344" y="4486595"/>
            <a:ext cx="1481079" cy="1031217"/>
          </a:xfrm>
          <a:prstGeom prst="trapezoid">
            <a:avLst>
              <a:gd name="adj" fmla="val 52517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4150CF-16EA-45CE-9E0E-E177B25DA3EC}"/>
                  </a:ext>
                </a:extLst>
              </p:cNvPr>
              <p:cNvSpPr txBox="1"/>
              <p:nvPr/>
            </p:nvSpPr>
            <p:spPr>
              <a:xfrm>
                <a:off x="4618093" y="4766341"/>
                <a:ext cx="40652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4150CF-16EA-45CE-9E0E-E177B25DA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93" y="4766341"/>
                <a:ext cx="406522" cy="406265"/>
              </a:xfrm>
              <a:prstGeom prst="rect">
                <a:avLst/>
              </a:prstGeom>
              <a:blipFill>
                <a:blip r:embed="rId5"/>
                <a:stretch>
                  <a:fillRect l="-6061" t="-21212" r="-57576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97C9B1-2CD3-451F-A3F3-91AF68163F96}"/>
              </a:ext>
            </a:extLst>
          </p:cNvPr>
          <p:cNvCxnSpPr>
            <a:cxnSpLocks/>
          </p:cNvCxnSpPr>
          <p:nvPr/>
        </p:nvCxnSpPr>
        <p:spPr>
          <a:xfrm>
            <a:off x="4396265" y="4969748"/>
            <a:ext cx="24634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 20">
            <a:extLst>
              <a:ext uri="{FF2B5EF4-FFF2-40B4-BE49-F238E27FC236}">
                <a16:creationId xmlns:a16="http://schemas.microsoft.com/office/drawing/2014/main" id="{881D5168-04ED-47D9-A898-A3191C929711}"/>
              </a:ext>
            </a:extLst>
          </p:cNvPr>
          <p:cNvSpPr/>
          <p:nvPr/>
        </p:nvSpPr>
        <p:spPr>
          <a:xfrm rot="16200000">
            <a:off x="5053140" y="4482333"/>
            <a:ext cx="1481080" cy="1031217"/>
          </a:xfrm>
          <a:prstGeom prst="trapezoid">
            <a:avLst>
              <a:gd name="adj" fmla="val 52517"/>
            </a:avLst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B4D0C1-6131-4312-A1C0-86E2D1973B5D}"/>
                  </a:ext>
                </a:extLst>
              </p:cNvPr>
              <p:cNvSpPr txBox="1"/>
              <p:nvPr/>
            </p:nvSpPr>
            <p:spPr>
              <a:xfrm>
                <a:off x="5319544" y="4766340"/>
                <a:ext cx="908710" cy="35548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31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31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he-IL" sz="231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e-IL" sz="231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31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1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e-IL" sz="231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31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B4D0C1-6131-4312-A1C0-86E2D197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544" y="4766340"/>
                <a:ext cx="908710" cy="355482"/>
              </a:xfrm>
              <a:prstGeom prst="rect">
                <a:avLst/>
              </a:prstGeom>
              <a:blipFill>
                <a:blip r:embed="rId6"/>
                <a:stretch>
                  <a:fillRect l="-5556" t="-20690" r="-23611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760E22-E1F3-4184-8D8E-9AC5FE4C52E9}"/>
              </a:ext>
            </a:extLst>
          </p:cNvPr>
          <p:cNvCxnSpPr>
            <a:cxnSpLocks/>
          </p:cNvCxnSpPr>
          <p:nvPr/>
        </p:nvCxnSpPr>
        <p:spPr>
          <a:xfrm>
            <a:off x="5029200" y="4958226"/>
            <a:ext cx="24634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F9ECDA-1DB8-48C4-9464-5A5AA0F7D7D3}"/>
              </a:ext>
            </a:extLst>
          </p:cNvPr>
          <p:cNvCxnSpPr>
            <a:cxnSpLocks/>
          </p:cNvCxnSpPr>
          <p:nvPr/>
        </p:nvCxnSpPr>
        <p:spPr>
          <a:xfrm>
            <a:off x="6368983" y="4958226"/>
            <a:ext cx="24634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5AEF6D-E798-4B3F-A2A5-12C33BE513A6}"/>
                  </a:ext>
                </a:extLst>
              </p:cNvPr>
              <p:cNvSpPr txBox="1"/>
              <p:nvPr/>
            </p:nvSpPr>
            <p:spPr>
              <a:xfrm>
                <a:off x="6575854" y="4700334"/>
                <a:ext cx="398699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e-IL" sz="264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e-IL" sz="264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5AEF6D-E798-4B3F-A2A5-12C33BE51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854" y="4700334"/>
                <a:ext cx="398699" cy="406265"/>
              </a:xfrm>
              <a:prstGeom prst="rect">
                <a:avLst/>
              </a:prstGeom>
              <a:blipFill>
                <a:blip r:embed="rId7"/>
                <a:stretch>
                  <a:fillRect l="-6250" t="-24242" r="-59375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EA446-ECF5-4CAC-958D-D7E448E7667A}"/>
                  </a:ext>
                </a:extLst>
              </p:cNvPr>
              <p:cNvSpPr txBox="1"/>
              <p:nvPr/>
            </p:nvSpPr>
            <p:spPr>
              <a:xfrm>
                <a:off x="3370690" y="4740947"/>
                <a:ext cx="969433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64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4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e-IL" sz="264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EA446-ECF5-4CAC-958D-D7E448E7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690" y="4740947"/>
                <a:ext cx="969433" cy="406265"/>
              </a:xfrm>
              <a:prstGeom prst="rect">
                <a:avLst/>
              </a:prstGeom>
              <a:blipFill>
                <a:blip r:embed="rId8"/>
                <a:stretch>
                  <a:fillRect l="-10256" t="-21212" r="-24359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9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 animBg="1"/>
      <p:bldP spid="22" grpId="0"/>
      <p:bldP spid="3" grpId="0"/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7EF6-F56F-4729-8A8E-4B6DA5D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Stacked AE – training process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0BC13-35E0-4B15-B4AA-1E488EF8D388}"/>
              </a:ext>
            </a:extLst>
          </p:cNvPr>
          <p:cNvSpPr txBox="1"/>
          <p:nvPr/>
        </p:nvSpPr>
        <p:spPr>
          <a:xfrm>
            <a:off x="844906" y="2829030"/>
            <a:ext cx="5986040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40" dirty="0"/>
              <a:t>Add any classifier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586E62-6D05-45E8-9A02-8CF1EFBFF512}"/>
              </a:ext>
            </a:extLst>
          </p:cNvPr>
          <p:cNvGrpSpPr/>
          <p:nvPr/>
        </p:nvGrpSpPr>
        <p:grpSpPr>
          <a:xfrm>
            <a:off x="603810" y="3843464"/>
            <a:ext cx="2651870" cy="2297745"/>
            <a:chOff x="7039727" y="1390247"/>
            <a:chExt cx="3214388" cy="2785145"/>
          </a:xfrm>
        </p:grpSpPr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8FA2877E-B314-494E-8E70-274BFA3D2A21}"/>
                </a:ext>
              </a:extLst>
            </p:cNvPr>
            <p:cNvSpPr/>
            <p:nvPr/>
          </p:nvSpPr>
          <p:spPr>
            <a:xfrm rot="5400000">
              <a:off x="7266883" y="2157840"/>
              <a:ext cx="2785145" cy="1249960"/>
            </a:xfrm>
            <a:prstGeom prst="trapezoid">
              <a:avLst>
                <a:gd name="adj" fmla="val 6325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85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2CD1650-2F81-493C-83CF-AD13E6597974}"/>
                    </a:ext>
                  </a:extLst>
                </p:cNvPr>
                <p:cNvSpPr/>
                <p:nvPr/>
              </p:nvSpPr>
              <p:spPr>
                <a:xfrm>
                  <a:off x="7039727" y="2428878"/>
                  <a:ext cx="644215" cy="7274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300" i="1" dirty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he-IL" sz="33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2CD1650-2F81-493C-83CF-AD13E6597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9727" y="2428878"/>
                  <a:ext cx="644215" cy="727471"/>
                </a:xfrm>
                <a:prstGeom prst="rect">
                  <a:avLst/>
                </a:prstGeom>
                <a:blipFill>
                  <a:blip r:embed="rId2"/>
                  <a:stretch>
                    <a:fillRect t="-12500" r="-4390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F148CE4-85A6-4B63-BEC6-2F6356385CB6}"/>
                </a:ext>
              </a:extLst>
            </p:cNvPr>
            <p:cNvCxnSpPr>
              <a:cxnSpLocks/>
              <a:stCxn id="32" idx="3"/>
              <a:endCxn id="28" idx="2"/>
            </p:cNvCxnSpPr>
            <p:nvPr/>
          </p:nvCxnSpPr>
          <p:spPr>
            <a:xfrm flipV="1">
              <a:off x="7683942" y="2782820"/>
              <a:ext cx="350533" cy="979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13E84B0-9E53-4447-9621-B213D5E0C5FC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>
              <a:off x="9284436" y="2782821"/>
              <a:ext cx="298602" cy="6795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D5C08D4-40EF-4299-8F1B-3ACBF5ADF4FE}"/>
                </a:ext>
              </a:extLst>
            </p:cNvPr>
            <p:cNvCxnSpPr>
              <a:cxnSpLocks/>
            </p:cNvCxnSpPr>
            <p:nvPr/>
          </p:nvCxnSpPr>
          <p:spPr>
            <a:xfrm>
              <a:off x="9955511" y="2789615"/>
              <a:ext cx="298604" cy="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5E7A7-5242-4840-82F1-B40181C017D4}"/>
                  </a:ext>
                </a:extLst>
              </p:cNvPr>
              <p:cNvSpPr txBox="1"/>
              <p:nvPr/>
            </p:nvSpPr>
            <p:spPr>
              <a:xfrm>
                <a:off x="1516142" y="4766615"/>
                <a:ext cx="847283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E5E7A7-5242-4840-82F1-B40181C0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42" y="4766615"/>
                <a:ext cx="847283" cy="406265"/>
              </a:xfrm>
              <a:prstGeom prst="rect">
                <a:avLst/>
              </a:prstGeom>
              <a:blipFill>
                <a:blip r:embed="rId3"/>
                <a:stretch>
                  <a:fillRect l="-11765" t="-21212" r="-27941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D69D4-6890-4433-A2A6-A5BDDB01917B}"/>
                  </a:ext>
                </a:extLst>
              </p:cNvPr>
              <p:cNvSpPr txBox="1"/>
              <p:nvPr/>
            </p:nvSpPr>
            <p:spPr>
              <a:xfrm>
                <a:off x="2657398" y="4766615"/>
                <a:ext cx="398699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9D69D4-6890-4433-A2A6-A5BDDB01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98" y="4766615"/>
                <a:ext cx="398699" cy="406265"/>
              </a:xfrm>
              <a:prstGeom prst="rect">
                <a:avLst/>
              </a:prstGeom>
              <a:blipFill>
                <a:blip r:embed="rId4"/>
                <a:stretch>
                  <a:fillRect l="-6061" t="-21212" r="-57576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rapezoid 16">
            <a:extLst>
              <a:ext uri="{FF2B5EF4-FFF2-40B4-BE49-F238E27FC236}">
                <a16:creationId xmlns:a16="http://schemas.microsoft.com/office/drawing/2014/main" id="{738E23E2-D723-4840-99E9-7A234BAECCB7}"/>
              </a:ext>
            </a:extLst>
          </p:cNvPr>
          <p:cNvSpPr/>
          <p:nvPr/>
        </p:nvSpPr>
        <p:spPr>
          <a:xfrm rot="5400000">
            <a:off x="3126344" y="4486595"/>
            <a:ext cx="1481079" cy="1031217"/>
          </a:xfrm>
          <a:prstGeom prst="trapezoid">
            <a:avLst>
              <a:gd name="adj" fmla="val 52517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4150CF-16EA-45CE-9E0E-E177B25DA3EC}"/>
                  </a:ext>
                </a:extLst>
              </p:cNvPr>
              <p:cNvSpPr txBox="1"/>
              <p:nvPr/>
            </p:nvSpPr>
            <p:spPr>
              <a:xfrm>
                <a:off x="4618093" y="4766341"/>
                <a:ext cx="40652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4150CF-16EA-45CE-9E0E-E177B25DA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93" y="4766341"/>
                <a:ext cx="406522" cy="406265"/>
              </a:xfrm>
              <a:prstGeom prst="rect">
                <a:avLst/>
              </a:prstGeom>
              <a:blipFill>
                <a:blip r:embed="rId5"/>
                <a:stretch>
                  <a:fillRect l="-6061" t="-21212" r="-57576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97C9B1-2CD3-451F-A3F3-91AF68163F96}"/>
              </a:ext>
            </a:extLst>
          </p:cNvPr>
          <p:cNvCxnSpPr>
            <a:cxnSpLocks/>
          </p:cNvCxnSpPr>
          <p:nvPr/>
        </p:nvCxnSpPr>
        <p:spPr>
          <a:xfrm>
            <a:off x="4396265" y="4969748"/>
            <a:ext cx="24634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760E22-E1F3-4184-8D8E-9AC5FE4C52E9}"/>
              </a:ext>
            </a:extLst>
          </p:cNvPr>
          <p:cNvCxnSpPr>
            <a:cxnSpLocks/>
          </p:cNvCxnSpPr>
          <p:nvPr/>
        </p:nvCxnSpPr>
        <p:spPr>
          <a:xfrm>
            <a:off x="5029200" y="4958226"/>
            <a:ext cx="24634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EA446-ECF5-4CAC-958D-D7E448E7667A}"/>
                  </a:ext>
                </a:extLst>
              </p:cNvPr>
              <p:cNvSpPr txBox="1"/>
              <p:nvPr/>
            </p:nvSpPr>
            <p:spPr>
              <a:xfrm>
                <a:off x="3370691" y="4740947"/>
                <a:ext cx="969433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e-IL" sz="264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e-IL" sz="264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4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e-IL" sz="264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CEA446-ECF5-4CAC-958D-D7E448E7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691" y="4740947"/>
                <a:ext cx="969433" cy="406265"/>
              </a:xfrm>
              <a:prstGeom prst="rect">
                <a:avLst/>
              </a:prstGeom>
              <a:blipFill>
                <a:blip r:embed="rId6"/>
                <a:stretch>
                  <a:fillRect l="-10256" t="-21212" r="-24359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A2507272-BE7F-454A-AD4D-DF420E07D852}"/>
              </a:ext>
            </a:extLst>
          </p:cNvPr>
          <p:cNvSpPr/>
          <p:nvPr/>
        </p:nvSpPr>
        <p:spPr>
          <a:xfrm>
            <a:off x="5369422" y="4556682"/>
            <a:ext cx="2608898" cy="871309"/>
          </a:xfrm>
          <a:prstGeom prst="snip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40" dirty="0">
                <a:solidFill>
                  <a:schemeClr val="tx1"/>
                </a:solidFill>
              </a:rPr>
              <a:t>Classifier</a:t>
            </a:r>
            <a:endParaRPr lang="he-IL" sz="264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7AD01A-E553-4360-A8C1-90820BCB16F5}"/>
              </a:ext>
            </a:extLst>
          </p:cNvPr>
          <p:cNvCxnSpPr>
            <a:cxnSpLocks/>
          </p:cNvCxnSpPr>
          <p:nvPr/>
        </p:nvCxnSpPr>
        <p:spPr>
          <a:xfrm>
            <a:off x="8034032" y="4984122"/>
            <a:ext cx="24634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43FC4E-D506-4D37-9ABA-B49E4D14400C}"/>
              </a:ext>
            </a:extLst>
          </p:cNvPr>
          <p:cNvSpPr txBox="1"/>
          <p:nvPr/>
        </p:nvSpPr>
        <p:spPr>
          <a:xfrm>
            <a:off x="8467245" y="4728253"/>
            <a:ext cx="1647179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40" dirty="0"/>
              <a:t>Output</a:t>
            </a:r>
            <a:endParaRPr lang="he-IL" sz="2640" dirty="0"/>
          </a:p>
        </p:txBody>
      </p:sp>
    </p:spTree>
    <p:extLst>
      <p:ext uri="{BB962C8B-B14F-4D97-AF65-F5344CB8AC3E}">
        <p14:creationId xmlns:p14="http://schemas.microsoft.com/office/powerpoint/2010/main" val="25330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7955-58D2-4A69-AD06-5524EEAF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Convolutional AE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×ª××¦××ª ×ª××× × ×¢×××¨ âªconvolutional autoencoderâ¬â">
            <a:extLst>
              <a:ext uri="{FF2B5EF4-FFF2-40B4-BE49-F238E27FC236}">
                <a16:creationId xmlns:a16="http://schemas.microsoft.com/office/drawing/2014/main" id="{83DC2BEF-67AC-4ADE-9974-A7C0852A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6" y="3140638"/>
            <a:ext cx="8376617" cy="28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877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588D61-2BFF-5248-BAE8-BAF6917C7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17" y="2148658"/>
            <a:ext cx="7989401" cy="46393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6ED72-C082-7C41-A725-83872532EE28}"/>
              </a:ext>
            </a:extLst>
          </p:cNvPr>
          <p:cNvSpPr txBox="1"/>
          <p:nvPr/>
        </p:nvSpPr>
        <p:spPr>
          <a:xfrm>
            <a:off x="1600200" y="533400"/>
            <a:ext cx="688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ECG Compression with Convolutional AE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FBC89-7066-D941-B171-4D2FAC4A2F94}"/>
              </a:ext>
            </a:extLst>
          </p:cNvPr>
          <p:cNvSpPr txBox="1"/>
          <p:nvPr/>
        </p:nvSpPr>
        <p:spPr>
          <a:xfrm>
            <a:off x="7365131" y="1752948"/>
            <a:ext cx="2625783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5" dirty="0"/>
              <a:t>Yildirim, Cognitive Systems, ‘18.</a:t>
            </a:r>
          </a:p>
        </p:txBody>
      </p:sp>
    </p:spTree>
    <p:extLst>
      <p:ext uri="{BB962C8B-B14F-4D97-AF65-F5344CB8AC3E}">
        <p14:creationId xmlns:p14="http://schemas.microsoft.com/office/powerpoint/2010/main" val="30952142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05F3-FCE3-4570-AEC4-D489A37A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8617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Undercomplete AE VS overcomplete AE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C99108-C400-432C-A703-295A82AE0908}"/>
              </a:ext>
            </a:extLst>
          </p:cNvPr>
          <p:cNvGrpSpPr/>
          <p:nvPr/>
        </p:nvGrpSpPr>
        <p:grpSpPr>
          <a:xfrm>
            <a:off x="912215" y="2984168"/>
            <a:ext cx="3117479" cy="3045771"/>
            <a:chOff x="7708853" y="2007954"/>
            <a:chExt cx="4043713" cy="405405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E04873E-3FFD-47BE-AFC4-9E12E17F391A}"/>
                </a:ext>
              </a:extLst>
            </p:cNvPr>
            <p:cNvSpPr/>
            <p:nvPr/>
          </p:nvSpPr>
          <p:spPr>
            <a:xfrm>
              <a:off x="7724107" y="2007954"/>
              <a:ext cx="4028459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68B43F-FECF-40BB-8A9E-E11FF5C4D67E}"/>
                </a:ext>
              </a:extLst>
            </p:cNvPr>
            <p:cNvSpPr/>
            <p:nvPr/>
          </p:nvSpPr>
          <p:spPr>
            <a:xfrm>
              <a:off x="8597711" y="217351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BD5766-8558-4C37-B49E-2CE78789D821}"/>
                </a:ext>
              </a:extLst>
            </p:cNvPr>
            <p:cNvSpPr/>
            <p:nvPr/>
          </p:nvSpPr>
          <p:spPr>
            <a:xfrm>
              <a:off x="9189726" y="217351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4CAE1B-56D1-4114-A5FC-690C976666A8}"/>
                </a:ext>
              </a:extLst>
            </p:cNvPr>
            <p:cNvSpPr/>
            <p:nvPr/>
          </p:nvSpPr>
          <p:spPr>
            <a:xfrm>
              <a:off x="9776855" y="21735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0B2511-702A-4AB2-9996-F1B087304353}"/>
                </a:ext>
              </a:extLst>
            </p:cNvPr>
            <p:cNvSpPr/>
            <p:nvPr/>
          </p:nvSpPr>
          <p:spPr>
            <a:xfrm>
              <a:off x="10368870" y="21735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DBC9B3-D4E8-4DA3-9E8F-5FC60DD27C08}"/>
                </a:ext>
              </a:extLst>
            </p:cNvPr>
            <p:cNvSpPr/>
            <p:nvPr/>
          </p:nvSpPr>
          <p:spPr>
            <a:xfrm>
              <a:off x="10960885" y="21735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DD234A-6011-4552-8BFC-613EAB41F163}"/>
                </a:ext>
              </a:extLst>
            </p:cNvPr>
            <p:cNvSpPr/>
            <p:nvPr/>
          </p:nvSpPr>
          <p:spPr>
            <a:xfrm>
              <a:off x="8010582" y="217351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4AB2792-C07A-47C5-A7CA-D1460D1460A3}"/>
                </a:ext>
              </a:extLst>
            </p:cNvPr>
            <p:cNvSpPr/>
            <p:nvPr/>
          </p:nvSpPr>
          <p:spPr>
            <a:xfrm>
              <a:off x="7708853" y="5342164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434BC2F-42F1-4169-9461-EF0E2BCCC240}"/>
                </a:ext>
              </a:extLst>
            </p:cNvPr>
            <p:cNvSpPr/>
            <p:nvPr/>
          </p:nvSpPr>
          <p:spPr>
            <a:xfrm>
              <a:off x="8611157" y="550772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F32A8B-C2D6-477D-AD26-FB6EA46679E3}"/>
                </a:ext>
              </a:extLst>
            </p:cNvPr>
            <p:cNvSpPr/>
            <p:nvPr/>
          </p:nvSpPr>
          <p:spPr>
            <a:xfrm>
              <a:off x="9203172" y="550772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D06603-275C-419F-8D37-065A9F0CA0E7}"/>
                </a:ext>
              </a:extLst>
            </p:cNvPr>
            <p:cNvSpPr/>
            <p:nvPr/>
          </p:nvSpPr>
          <p:spPr>
            <a:xfrm>
              <a:off x="9790301" y="550772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DC316-4E4D-4E11-930B-EB5DF3BA7D2E}"/>
                </a:ext>
              </a:extLst>
            </p:cNvPr>
            <p:cNvSpPr/>
            <p:nvPr/>
          </p:nvSpPr>
          <p:spPr>
            <a:xfrm>
              <a:off x="10382316" y="550772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280310-73C4-4838-96B3-A3A9256817CD}"/>
                </a:ext>
              </a:extLst>
            </p:cNvPr>
            <p:cNvSpPr/>
            <p:nvPr/>
          </p:nvSpPr>
          <p:spPr>
            <a:xfrm>
              <a:off x="10974331" y="550772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366C20-AF91-47A1-89B6-7A4722E91721}"/>
                </a:ext>
              </a:extLst>
            </p:cNvPr>
            <p:cNvSpPr/>
            <p:nvPr/>
          </p:nvSpPr>
          <p:spPr>
            <a:xfrm>
              <a:off x="8024028" y="550772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EDAFE3C-5118-46E1-B6BD-1625198BB851}"/>
                </a:ext>
              </a:extLst>
            </p:cNvPr>
            <p:cNvSpPr/>
            <p:nvPr/>
          </p:nvSpPr>
          <p:spPr>
            <a:xfrm>
              <a:off x="8597710" y="3615098"/>
              <a:ext cx="2210775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F7C08B-C056-4760-AAE6-3C1320C533DE}"/>
                </a:ext>
              </a:extLst>
            </p:cNvPr>
            <p:cNvSpPr/>
            <p:nvPr/>
          </p:nvSpPr>
          <p:spPr>
            <a:xfrm>
              <a:off x="9494249" y="37390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7A3DD4-690B-4FFA-9C6E-6414025AE21F}"/>
                </a:ext>
              </a:extLst>
            </p:cNvPr>
            <p:cNvSpPr/>
            <p:nvPr/>
          </p:nvSpPr>
          <p:spPr>
            <a:xfrm>
              <a:off x="10116840" y="374045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0EA09F-A791-4711-B5CF-6328AA838547}"/>
                </a:ext>
              </a:extLst>
            </p:cNvPr>
            <p:cNvSpPr/>
            <p:nvPr/>
          </p:nvSpPr>
          <p:spPr>
            <a:xfrm>
              <a:off x="8871658" y="374045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BFFD4253-15DD-4716-B739-7BC4422D4EBB}"/>
                </a:ext>
              </a:extLst>
            </p:cNvPr>
            <p:cNvSpPr/>
            <p:nvPr/>
          </p:nvSpPr>
          <p:spPr>
            <a:xfrm rot="16200000">
              <a:off x="9249770" y="4794154"/>
              <a:ext cx="928574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90D1D521-6A52-448D-BB95-332B62645097}"/>
                </a:ext>
              </a:extLst>
            </p:cNvPr>
            <p:cNvSpPr/>
            <p:nvPr/>
          </p:nvSpPr>
          <p:spPr>
            <a:xfrm rot="16200000">
              <a:off x="9271030" y="3125983"/>
              <a:ext cx="852759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DD954F-0BDE-492E-AC1E-06A56DCE7028}"/>
              </a:ext>
            </a:extLst>
          </p:cNvPr>
          <p:cNvGrpSpPr/>
          <p:nvPr/>
        </p:nvGrpSpPr>
        <p:grpSpPr>
          <a:xfrm>
            <a:off x="5501873" y="2935050"/>
            <a:ext cx="3865012" cy="2996303"/>
            <a:chOff x="6617423" y="1717576"/>
            <a:chExt cx="5213090" cy="405405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21EB70D-E3C1-4022-99FF-237F9D180D02}"/>
                </a:ext>
              </a:extLst>
            </p:cNvPr>
            <p:cNvSpPr/>
            <p:nvPr/>
          </p:nvSpPr>
          <p:spPr>
            <a:xfrm>
              <a:off x="7093415" y="1717576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1BE7C71-7358-44BD-A8E4-62D615D95A55}"/>
                </a:ext>
              </a:extLst>
            </p:cNvPr>
            <p:cNvSpPr/>
            <p:nvPr/>
          </p:nvSpPr>
          <p:spPr>
            <a:xfrm>
              <a:off x="7967019" y="18831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F34843-B485-48C0-8FCF-A62771F4A3E9}"/>
                </a:ext>
              </a:extLst>
            </p:cNvPr>
            <p:cNvSpPr/>
            <p:nvPr/>
          </p:nvSpPr>
          <p:spPr>
            <a:xfrm>
              <a:off x="8559034" y="18831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DF73D9-06BF-474E-92C4-CE63E7E54EE4}"/>
                </a:ext>
              </a:extLst>
            </p:cNvPr>
            <p:cNvSpPr/>
            <p:nvPr/>
          </p:nvSpPr>
          <p:spPr>
            <a:xfrm>
              <a:off x="9146163" y="18831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1555D2D-92B2-4E9F-B59A-FAD78FB23E81}"/>
                </a:ext>
              </a:extLst>
            </p:cNvPr>
            <p:cNvSpPr/>
            <p:nvPr/>
          </p:nvSpPr>
          <p:spPr>
            <a:xfrm>
              <a:off x="9738178" y="18831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6FC631-74AF-4606-9A34-6DD4347FE5CC}"/>
                </a:ext>
              </a:extLst>
            </p:cNvPr>
            <p:cNvSpPr/>
            <p:nvPr/>
          </p:nvSpPr>
          <p:spPr>
            <a:xfrm>
              <a:off x="10330193" y="18831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DFD48CD-AD9D-4102-9EBF-1A48BC08BF93}"/>
                </a:ext>
              </a:extLst>
            </p:cNvPr>
            <p:cNvSpPr/>
            <p:nvPr/>
          </p:nvSpPr>
          <p:spPr>
            <a:xfrm>
              <a:off x="7379890" y="18831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36A3B20-E3F1-4091-931B-B7DD51F871F9}"/>
                </a:ext>
              </a:extLst>
            </p:cNvPr>
            <p:cNvSpPr/>
            <p:nvPr/>
          </p:nvSpPr>
          <p:spPr>
            <a:xfrm>
              <a:off x="7078161" y="5051786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62B18B-BAC1-428F-8A9D-1FDB02DE7B3E}"/>
                </a:ext>
              </a:extLst>
            </p:cNvPr>
            <p:cNvSpPr/>
            <p:nvPr/>
          </p:nvSpPr>
          <p:spPr>
            <a:xfrm>
              <a:off x="7980465" y="521734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999B978-9CE3-4E88-BA51-C45770C2A55C}"/>
                </a:ext>
              </a:extLst>
            </p:cNvPr>
            <p:cNvSpPr/>
            <p:nvPr/>
          </p:nvSpPr>
          <p:spPr>
            <a:xfrm>
              <a:off x="8572480" y="521734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0F5C197-D2E8-40D4-AFCE-F61AD39FCE8C}"/>
                </a:ext>
              </a:extLst>
            </p:cNvPr>
            <p:cNvSpPr/>
            <p:nvPr/>
          </p:nvSpPr>
          <p:spPr>
            <a:xfrm>
              <a:off x="9159609" y="521734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F2C0B12-6ED3-424A-929B-F858C6FAB390}"/>
                </a:ext>
              </a:extLst>
            </p:cNvPr>
            <p:cNvSpPr/>
            <p:nvPr/>
          </p:nvSpPr>
          <p:spPr>
            <a:xfrm>
              <a:off x="9751624" y="521734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54EAE8-45F3-4233-9DAA-1C9130F78247}"/>
                </a:ext>
              </a:extLst>
            </p:cNvPr>
            <p:cNvSpPr/>
            <p:nvPr/>
          </p:nvSpPr>
          <p:spPr>
            <a:xfrm>
              <a:off x="10343639" y="521734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CD2EA1-82F0-4904-897B-F65DA9DECAEA}"/>
                </a:ext>
              </a:extLst>
            </p:cNvPr>
            <p:cNvSpPr/>
            <p:nvPr/>
          </p:nvSpPr>
          <p:spPr>
            <a:xfrm>
              <a:off x="7393336" y="521734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10E333B-0506-4B7A-BF80-BDEDB2BF0D47}"/>
                </a:ext>
              </a:extLst>
            </p:cNvPr>
            <p:cNvSpPr/>
            <p:nvPr/>
          </p:nvSpPr>
          <p:spPr>
            <a:xfrm>
              <a:off x="6617423" y="3324720"/>
              <a:ext cx="5213090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9CEDD4-8416-47FA-BAA4-D3448C148714}"/>
                </a:ext>
              </a:extLst>
            </p:cNvPr>
            <p:cNvSpPr/>
            <p:nvPr/>
          </p:nvSpPr>
          <p:spPr>
            <a:xfrm>
              <a:off x="8660403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69FF2B4-E130-4A4A-BE71-DD366F07A20F}"/>
                </a:ext>
              </a:extLst>
            </p:cNvPr>
            <p:cNvSpPr/>
            <p:nvPr/>
          </p:nvSpPr>
          <p:spPr>
            <a:xfrm>
              <a:off x="9252418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633B14-E8EA-4775-82D5-0FEDE66C9FE2}"/>
                </a:ext>
              </a:extLst>
            </p:cNvPr>
            <p:cNvSpPr/>
            <p:nvPr/>
          </p:nvSpPr>
          <p:spPr>
            <a:xfrm>
              <a:off x="9839547" y="3490278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55B65F-D0D8-4723-93EE-26DE8BB6C551}"/>
                </a:ext>
              </a:extLst>
            </p:cNvPr>
            <p:cNvSpPr/>
            <p:nvPr/>
          </p:nvSpPr>
          <p:spPr>
            <a:xfrm>
              <a:off x="10431562" y="3490278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47C9275-2E72-47A3-8DC2-1117DC06E470}"/>
                </a:ext>
              </a:extLst>
            </p:cNvPr>
            <p:cNvSpPr/>
            <p:nvPr/>
          </p:nvSpPr>
          <p:spPr>
            <a:xfrm>
              <a:off x="11023577" y="3490278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77B64D7-4B01-4E46-8FDD-38C0310E54DD}"/>
                </a:ext>
              </a:extLst>
            </p:cNvPr>
            <p:cNvSpPr/>
            <p:nvPr/>
          </p:nvSpPr>
          <p:spPr>
            <a:xfrm>
              <a:off x="8073274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C53D793-5538-4EE0-9E32-06CE6171BBB3}"/>
                </a:ext>
              </a:extLst>
            </p:cNvPr>
            <p:cNvSpPr/>
            <p:nvPr/>
          </p:nvSpPr>
          <p:spPr>
            <a:xfrm>
              <a:off x="6889244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53E882-C2C8-4312-8722-7E6687A871BD}"/>
                </a:ext>
              </a:extLst>
            </p:cNvPr>
            <p:cNvSpPr/>
            <p:nvPr/>
          </p:nvSpPr>
          <p:spPr>
            <a:xfrm>
              <a:off x="7481259" y="347746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B7D4ECA1-844D-46AB-B138-F6721EC93B5B}"/>
                </a:ext>
              </a:extLst>
            </p:cNvPr>
            <p:cNvSpPr/>
            <p:nvPr/>
          </p:nvSpPr>
          <p:spPr>
            <a:xfrm rot="16200000">
              <a:off x="8619078" y="4503776"/>
              <a:ext cx="928574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14DC10AD-B486-4C07-950D-9457C98D1439}"/>
                </a:ext>
              </a:extLst>
            </p:cNvPr>
            <p:cNvSpPr/>
            <p:nvPr/>
          </p:nvSpPr>
          <p:spPr>
            <a:xfrm rot="16200000">
              <a:off x="8640338" y="2835605"/>
              <a:ext cx="852759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7BE80BA-0C99-4567-8ABE-D5F1E0FFCDBD}"/>
              </a:ext>
            </a:extLst>
          </p:cNvPr>
          <p:cNvSpPr txBox="1"/>
          <p:nvPr/>
        </p:nvSpPr>
        <p:spPr>
          <a:xfrm>
            <a:off x="1606919" y="2212206"/>
            <a:ext cx="6303313" cy="447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dirty="0"/>
              <a:t>Two basic types of AE structures: both are used</a:t>
            </a:r>
            <a:endParaRPr lang="he-IL" sz="231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5F2C8D-5403-1E41-AA67-9FC5F89F428B}"/>
              </a:ext>
            </a:extLst>
          </p:cNvPr>
          <p:cNvSpPr txBox="1"/>
          <p:nvPr/>
        </p:nvSpPr>
        <p:spPr>
          <a:xfrm>
            <a:off x="1322102" y="6211120"/>
            <a:ext cx="2214924" cy="447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dirty="0"/>
              <a:t>Undercomplete</a:t>
            </a:r>
            <a:endParaRPr lang="he-IL" sz="231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9F83AA-6D8D-B447-B3A5-52BB8339CF71}"/>
              </a:ext>
            </a:extLst>
          </p:cNvPr>
          <p:cNvSpPr txBox="1"/>
          <p:nvPr/>
        </p:nvSpPr>
        <p:spPr>
          <a:xfrm>
            <a:off x="6142325" y="6137987"/>
            <a:ext cx="2214924" cy="447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dirty="0"/>
              <a:t>Overcomplete</a:t>
            </a:r>
            <a:endParaRPr lang="he-IL" sz="2310" dirty="0"/>
          </a:p>
        </p:txBody>
      </p:sp>
    </p:spTree>
    <p:extLst>
      <p:ext uri="{BB962C8B-B14F-4D97-AF65-F5344CB8AC3E}">
        <p14:creationId xmlns:p14="http://schemas.microsoft.com/office/powerpoint/2010/main" val="1112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468" y="1086545"/>
            <a:ext cx="8840215" cy="85670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lnSpc>
                <a:spcPct val="100800"/>
              </a:lnSpc>
              <a:spcBef>
                <a:spcPts val="105"/>
              </a:spcBef>
            </a:pPr>
            <a:r>
              <a:rPr dirty="0"/>
              <a:t>Masked</a:t>
            </a:r>
            <a:r>
              <a:rPr spc="-6" dirty="0"/>
              <a:t> </a:t>
            </a:r>
            <a:r>
              <a:rPr dirty="0"/>
              <a:t>and</a:t>
            </a:r>
            <a:r>
              <a:rPr spc="-6" dirty="0"/>
              <a:t> </a:t>
            </a:r>
            <a:r>
              <a:rPr dirty="0"/>
              <a:t>autoregressive methods</a:t>
            </a:r>
            <a:r>
              <a:rPr spc="-6" dirty="0"/>
              <a:t> </a:t>
            </a:r>
            <a:r>
              <a:rPr dirty="0"/>
              <a:t>in NLP</a:t>
            </a:r>
            <a:r>
              <a:rPr spc="-55" dirty="0"/>
              <a:t> </a:t>
            </a:r>
            <a:r>
              <a:rPr dirty="0"/>
              <a:t>are at</a:t>
            </a:r>
            <a:r>
              <a:rPr spc="-6" dirty="0"/>
              <a:t> </a:t>
            </a:r>
            <a:r>
              <a:rPr spc="-11" dirty="0"/>
              <a:t>heart </a:t>
            </a:r>
            <a:r>
              <a:rPr dirty="0"/>
              <a:t>Denoising</a:t>
            </a:r>
            <a:r>
              <a:rPr spc="77" dirty="0"/>
              <a:t> </a:t>
            </a:r>
            <a:r>
              <a:rPr spc="-11" dirty="0"/>
              <a:t>autoencoders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68" y="2304389"/>
            <a:ext cx="8796909" cy="13859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7005" marR="5588" indent="-403733">
              <a:lnSpc>
                <a:spcPct val="114999"/>
              </a:lnSpc>
              <a:spcBef>
                <a:spcPts val="110"/>
              </a:spcBef>
              <a:buChar char="●"/>
              <a:tabLst>
                <a:tab pos="417005" algn="l"/>
              </a:tabLst>
            </a:pPr>
            <a:r>
              <a:rPr lang="en-US" sz="1980" dirty="0">
                <a:solidFill>
                  <a:srgbClr val="595959"/>
                </a:solidFill>
                <a:latin typeface="Arial"/>
                <a:cs typeface="Arial"/>
              </a:rPr>
              <a:t>Masked autoencoders (MAEs)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class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autoencoder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corrupt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input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ask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model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predict</a:t>
            </a:r>
            <a:r>
              <a:rPr sz="1980" spc="-3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un-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corrupted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version</a:t>
            </a:r>
            <a:endParaRPr sz="1980" dirty="0">
              <a:latin typeface="Arial"/>
              <a:cs typeface="Arial"/>
            </a:endParaRPr>
          </a:p>
          <a:p>
            <a:pPr marL="417005" marR="563690" indent="-403733">
              <a:lnSpc>
                <a:spcPct val="114999"/>
              </a:lnSpc>
              <a:buChar char="●"/>
              <a:tabLst>
                <a:tab pos="417005" algn="l"/>
              </a:tabLst>
            </a:pP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images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this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would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mean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applying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geometric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transformations,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color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transformations,</a:t>
            </a:r>
            <a:r>
              <a:rPr sz="1980" spc="-6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masking</a:t>
            </a:r>
            <a:r>
              <a:rPr sz="1980" spc="-6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pixels,</a:t>
            </a:r>
            <a:r>
              <a:rPr sz="1980" spc="-6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shuffluling</a:t>
            </a:r>
            <a:r>
              <a:rPr sz="1980" spc="-6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pixels,</a:t>
            </a:r>
            <a:r>
              <a:rPr sz="198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etc</a:t>
            </a:r>
            <a:endParaRPr sz="198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5656" y="4000681"/>
            <a:ext cx="5527088" cy="2668241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198" y="1613048"/>
            <a:ext cx="7362190" cy="440120"/>
          </a:xfrm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sz="2750" dirty="0">
                <a:latin typeface="Arial"/>
                <a:cs typeface="Arial"/>
              </a:rPr>
              <a:t>How</a:t>
            </a:r>
            <a:r>
              <a:rPr sz="2750" spc="-6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</a:t>
            </a:r>
            <a:r>
              <a:rPr sz="2750" spc="-6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tokenize images</a:t>
            </a:r>
            <a:r>
              <a:rPr sz="2750" spc="-6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the</a:t>
            </a:r>
            <a:r>
              <a:rPr sz="2750" spc="-6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same way</a:t>
            </a:r>
            <a:r>
              <a:rPr sz="2750" spc="-6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as</a:t>
            </a:r>
            <a:r>
              <a:rPr sz="2750" spc="-6" dirty="0">
                <a:latin typeface="Arial"/>
                <a:cs typeface="Arial"/>
              </a:rPr>
              <a:t> </a:t>
            </a:r>
            <a:r>
              <a:rPr sz="2750" spc="-11" dirty="0">
                <a:latin typeface="Arial"/>
                <a:cs typeface="Arial"/>
              </a:rPr>
              <a:t>text?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98" y="2350004"/>
            <a:ext cx="8741728" cy="1035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 algn="just">
              <a:lnSpc>
                <a:spcPct val="114999"/>
              </a:lnSpc>
              <a:spcBef>
                <a:spcPts val="110"/>
              </a:spcBef>
            </a:pP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paper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AN</a:t>
            </a:r>
            <a:r>
              <a:rPr sz="1980" u="heavy" spc="-28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98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IMAGE</a:t>
            </a:r>
            <a:r>
              <a:rPr sz="1980" u="heavy" spc="-22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98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IS</a:t>
            </a:r>
            <a:r>
              <a:rPr sz="1980" u="heavy" spc="-22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980" u="heavy" spc="-1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WORTH</a:t>
            </a:r>
            <a:r>
              <a:rPr sz="1980" u="heavy" spc="-28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98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16X16</a:t>
            </a:r>
            <a:r>
              <a:rPr sz="1980" u="heavy" spc="-22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98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WORDS</a:t>
            </a:r>
            <a:r>
              <a:rPr sz="1980" spc="17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introduces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main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way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tokenize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images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transformers,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just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split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then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into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patches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16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16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pixels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pass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then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through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linear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layer</a:t>
            </a:r>
            <a:endParaRPr sz="198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3577" y="3671414"/>
            <a:ext cx="4484212" cy="225304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98" y="1613048"/>
            <a:ext cx="7728903" cy="85670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lnSpc>
                <a:spcPct val="100800"/>
              </a:lnSpc>
              <a:spcBef>
                <a:spcPts val="105"/>
              </a:spcBef>
            </a:pP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(MAE)</a:t>
            </a:r>
            <a:r>
              <a:rPr u="heavy" spc="1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Masked</a:t>
            </a:r>
            <a:r>
              <a:rPr u="heavy" spc="-143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Autoencoders</a:t>
            </a:r>
            <a:r>
              <a:rPr u="heavy" spc="-143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Are</a:t>
            </a:r>
            <a:r>
              <a:rPr u="heavy" spc="1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Scalable</a:t>
            </a:r>
            <a:r>
              <a:rPr u="heavy" spc="1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spc="-1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Vision</a:t>
            </a:r>
            <a:r>
              <a:rPr spc="-11" dirty="0">
                <a:solidFill>
                  <a:srgbClr val="0097A7"/>
                </a:solidFill>
              </a:rPr>
              <a:t> </a:t>
            </a:r>
            <a:r>
              <a:rPr u="heavy" spc="-11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Learners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971800"/>
            <a:ext cx="8761286" cy="2086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7005" marR="112459" indent="-403733">
              <a:lnSpc>
                <a:spcPct val="114999"/>
              </a:lnSpc>
              <a:spcBef>
                <a:spcPts val="110"/>
              </a:spcBef>
              <a:buChar char="●"/>
              <a:tabLst>
                <a:tab pos="417005" algn="l"/>
              </a:tabLst>
            </a:pP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980" spc="-3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introduction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980" spc="-28" dirty="0">
                <a:solidFill>
                  <a:srgbClr val="595959"/>
                </a:solidFill>
                <a:latin typeface="Arial"/>
                <a:cs typeface="Arial"/>
              </a:rPr>
              <a:t>visual transformers (</a:t>
            </a:r>
            <a:r>
              <a:rPr sz="1980" spc="-55" dirty="0" err="1">
                <a:solidFill>
                  <a:srgbClr val="595959"/>
                </a:solidFill>
                <a:latin typeface="Arial"/>
                <a:cs typeface="Arial"/>
              </a:rPr>
              <a:t>ViT</a:t>
            </a:r>
            <a:r>
              <a:rPr lang="en-US" sz="1980" spc="-55" dirty="0" err="1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lang="en-US" sz="1980" spc="-55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r>
              <a:rPr sz="1980" spc="-5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980" spc="-3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masked</a:t>
            </a:r>
            <a:r>
              <a:rPr sz="1980" spc="-3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image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modelling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same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way</a:t>
            </a:r>
            <a:r>
              <a:rPr sz="1980" spc="-3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mask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language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modelling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BERT.</a:t>
            </a:r>
            <a:endParaRPr sz="1980" dirty="0">
              <a:latin typeface="Arial"/>
              <a:cs typeface="Arial"/>
            </a:endParaRPr>
          </a:p>
          <a:p>
            <a:pPr marL="417005" marR="5588" indent="-403733">
              <a:lnSpc>
                <a:spcPct val="114999"/>
              </a:lnSpc>
              <a:buChar char="●"/>
              <a:tabLst>
                <a:tab pos="417005" algn="l"/>
              </a:tabLst>
            </a:pP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Unlike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38" dirty="0">
                <a:solidFill>
                  <a:srgbClr val="595959"/>
                </a:solidFill>
                <a:latin typeface="Arial"/>
                <a:cs typeface="Arial"/>
              </a:rPr>
              <a:t>BERT,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MAE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uses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asymmetric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design.</a:t>
            </a:r>
            <a:r>
              <a:rPr sz="1980" spc="-6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encoder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only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operates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masked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input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(No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[MASKED]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token)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lightweight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decoder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that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reconstructs</a:t>
            </a:r>
            <a:r>
              <a:rPr sz="1980" spc="-3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full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latent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representation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[MASKED] tokens.</a:t>
            </a:r>
            <a:endParaRPr sz="198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248" y="1001775"/>
            <a:ext cx="88766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Autoencoders </a:t>
            </a:r>
            <a:r>
              <a:rPr lang="en-US" spc="-15" dirty="0"/>
              <a:t>D</a:t>
            </a:r>
            <a:r>
              <a:rPr spc="-15" dirty="0"/>
              <a:t>iffer </a:t>
            </a:r>
            <a:r>
              <a:rPr spc="-10" dirty="0"/>
              <a:t>from </a:t>
            </a:r>
            <a:r>
              <a:rPr lang="en-US" spc="-15" dirty="0"/>
              <a:t>Classical D</a:t>
            </a:r>
            <a:r>
              <a:rPr spc="-15" dirty="0"/>
              <a:t>ata</a:t>
            </a:r>
            <a:r>
              <a:rPr spc="-125" dirty="0"/>
              <a:t> </a:t>
            </a:r>
            <a:r>
              <a:rPr lang="en-US" spc="-15" dirty="0"/>
              <a:t>C</a:t>
            </a:r>
            <a:r>
              <a:rPr spc="-15" dirty="0"/>
              <a:t>ompression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1643278"/>
            <a:ext cx="8876665" cy="5166158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data-specific</a:t>
            </a:r>
            <a:endParaRPr sz="2400" dirty="0">
              <a:latin typeface="Arial"/>
              <a:cs typeface="Arial"/>
            </a:endParaRPr>
          </a:p>
          <a:p>
            <a:pPr marL="739140" marR="5080" lvl="2" indent="-281940">
              <a:spcBef>
                <a:spcPts val="425"/>
              </a:spcBef>
              <a:buClr>
                <a:srgbClr val="3333CC"/>
              </a:buClr>
              <a:buChar char="•"/>
              <a:tabLst>
                <a:tab pos="281940" algn="l"/>
                <a:tab pos="28257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i.e., only able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compress data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similar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what they have been trained</a:t>
            </a:r>
            <a:r>
              <a:rPr sz="2000" spc="-1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</a:t>
            </a:r>
            <a:endParaRPr lang="en-US" sz="2000" dirty="0">
              <a:latin typeface="Arial"/>
              <a:cs typeface="Arial"/>
            </a:endParaRPr>
          </a:p>
          <a:p>
            <a:pPr marL="281940" marR="5080" lvl="1" indent="-28194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281940" algn="l"/>
                <a:tab pos="282575" algn="l"/>
              </a:tabLst>
            </a:pPr>
            <a:endParaRPr lang="en-US" sz="2000" spc="-1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281940" marR="5080" lvl="1" indent="-28194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281940" algn="l"/>
                <a:tab pos="282575" algn="l"/>
              </a:tabLst>
            </a:pP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ifferent from MP3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JPEG compression</a:t>
            </a:r>
            <a:r>
              <a:rPr sz="24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2400" dirty="0">
              <a:latin typeface="Arial"/>
              <a:cs typeface="Arial"/>
            </a:endParaRPr>
          </a:p>
          <a:p>
            <a:pPr marL="747395" marR="24574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These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 make general assumptions about "sound/images”,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but not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about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specific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types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sounds/images</a:t>
            </a:r>
            <a:endParaRPr sz="2000" dirty="0">
              <a:latin typeface="Arial"/>
              <a:cs typeface="Arial"/>
            </a:endParaRPr>
          </a:p>
          <a:p>
            <a:pPr marL="747395" marR="43815" lvl="1" indent="-282575">
              <a:lnSpc>
                <a:spcPct val="100000"/>
              </a:lnSpc>
              <a:spcBef>
                <a:spcPts val="38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Autoencoder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pictures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cats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would do poorly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compressing pictures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trees</a:t>
            </a:r>
            <a:endParaRPr sz="20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2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lang="en-US" sz="1800" spc="-15" dirty="0">
                <a:solidFill>
                  <a:srgbClr val="660066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eatures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would learn would be</a:t>
            </a:r>
            <a:r>
              <a:rPr sz="18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cat-specific</a:t>
            </a:r>
            <a:endParaRPr sz="1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3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lossy</a:t>
            </a:r>
            <a:endParaRPr sz="2400" dirty="0">
              <a:latin typeface="Arial"/>
              <a:cs typeface="Arial"/>
            </a:endParaRPr>
          </a:p>
          <a:p>
            <a:pPr marL="747395" marR="59055" lvl="1" indent="-282575">
              <a:lnSpc>
                <a:spcPts val="2300"/>
              </a:lnSpc>
              <a:spcBef>
                <a:spcPts val="68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he</a:t>
            </a: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ir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decompressed outputs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will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degraded compared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the original inputs (similar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MP3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or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JPEG</a:t>
            </a:r>
            <a:r>
              <a:rPr sz="2000" spc="-1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compression).</a:t>
            </a:r>
            <a:endParaRPr sz="20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differs from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lossless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arithmetic</a:t>
            </a:r>
            <a:r>
              <a:rPr sz="2000" spc="-8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compression</a:t>
            </a:r>
            <a:endParaRPr sz="20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84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learn</a:t>
            </a: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ed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MAE</a:t>
            </a:r>
            <a:r>
              <a:rPr spc="-165" dirty="0"/>
              <a:t> </a:t>
            </a:r>
            <a:r>
              <a:rPr spc="-11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2321" y="2273793"/>
            <a:ext cx="7908417" cy="4195191"/>
            <a:chOff x="1038474" y="1105925"/>
            <a:chExt cx="7189470" cy="3813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454" y="1367810"/>
              <a:ext cx="2925737" cy="3120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350" y="2418687"/>
              <a:ext cx="938799" cy="9386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8575" y="2418700"/>
              <a:ext cx="938799" cy="938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474" y="2418674"/>
              <a:ext cx="938799" cy="9386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77274" y="2889199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1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022" y="2842777"/>
              <a:ext cx="116865" cy="928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50149" y="288919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1949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2100" y="1105925"/>
              <a:ext cx="4795520" cy="3813810"/>
            </a:xfrm>
            <a:custGeom>
              <a:avLst/>
              <a:gdLst/>
              <a:ahLst/>
              <a:cxnLst/>
              <a:rect l="l" t="t" r="r" b="b"/>
              <a:pathLst>
                <a:path w="4795520" h="3813810">
                  <a:moveTo>
                    <a:pt x="4795499" y="3813599"/>
                  </a:moveTo>
                  <a:lnTo>
                    <a:pt x="0" y="3813599"/>
                  </a:lnTo>
                  <a:lnTo>
                    <a:pt x="0" y="0"/>
                  </a:lnTo>
                  <a:lnTo>
                    <a:pt x="4795499" y="0"/>
                  </a:lnTo>
                  <a:lnTo>
                    <a:pt x="4795499" y="381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65613" y="2852139"/>
            <a:ext cx="540639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 algn="just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Mask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original image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766154" y="1110836"/>
            <a:ext cx="5806457" cy="635000"/>
          </a:xfrm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MAE</a:t>
            </a:r>
            <a:r>
              <a:rPr spc="-165" dirty="0"/>
              <a:t> </a:t>
            </a:r>
            <a:r>
              <a:rPr spc="-11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78581" y="2148002"/>
            <a:ext cx="4772152" cy="4320921"/>
            <a:chOff x="3889619" y="991570"/>
            <a:chExt cx="4338320" cy="3928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454" y="1367810"/>
              <a:ext cx="2925737" cy="3120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8575" y="2418700"/>
              <a:ext cx="938799" cy="9386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86625" y="1105925"/>
              <a:ext cx="2841625" cy="3813810"/>
            </a:xfrm>
            <a:custGeom>
              <a:avLst/>
              <a:gdLst/>
              <a:ahLst/>
              <a:cxnLst/>
              <a:rect l="l" t="t" r="r" b="b"/>
              <a:pathLst>
                <a:path w="2841625" h="3813810">
                  <a:moveTo>
                    <a:pt x="2840999" y="3813599"/>
                  </a:moveTo>
                  <a:lnTo>
                    <a:pt x="0" y="3813599"/>
                  </a:lnTo>
                  <a:lnTo>
                    <a:pt x="0" y="0"/>
                  </a:lnTo>
                  <a:lnTo>
                    <a:pt x="2840999" y="0"/>
                  </a:lnTo>
                  <a:lnTo>
                    <a:pt x="2840999" y="381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42322" y="3717817"/>
            <a:ext cx="3053144" cy="1033082"/>
            <a:chOff x="1038474" y="2418674"/>
            <a:chExt cx="2775585" cy="939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350" y="2418687"/>
              <a:ext cx="938799" cy="9386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474" y="2418674"/>
              <a:ext cx="938799" cy="9386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77274" y="2889199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1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022" y="2842777"/>
              <a:ext cx="116865" cy="928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50149" y="2889198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4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198" y="2842776"/>
              <a:ext cx="116865" cy="9284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788016" y="2724953"/>
            <a:ext cx="1321562" cy="895476"/>
            <a:chOff x="1625469" y="1516070"/>
            <a:chExt cx="1201420" cy="814069"/>
          </a:xfrm>
        </p:grpSpPr>
        <p:sp>
          <p:nvSpPr>
            <p:cNvPr id="17" name="object 17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65613" y="2852139"/>
            <a:ext cx="540639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 algn="just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Mask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original image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6178" y="2275190"/>
            <a:ext cx="695706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Encode visible tokens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36133" y="675128"/>
            <a:ext cx="5806457" cy="635000"/>
          </a:xfrm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MAE</a:t>
            </a:r>
            <a:r>
              <a:rPr spc="-165" dirty="0"/>
              <a:t> </a:t>
            </a:r>
            <a:r>
              <a:rPr spc="-11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78581" y="2148002"/>
            <a:ext cx="4772152" cy="4320921"/>
            <a:chOff x="3889619" y="991570"/>
            <a:chExt cx="4338320" cy="3928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454" y="1367810"/>
              <a:ext cx="2925737" cy="3120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8575" y="2418700"/>
              <a:ext cx="938799" cy="9386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96450" y="1105925"/>
              <a:ext cx="2531110" cy="3813810"/>
            </a:xfrm>
            <a:custGeom>
              <a:avLst/>
              <a:gdLst/>
              <a:ahLst/>
              <a:cxnLst/>
              <a:rect l="l" t="t" r="r" b="b"/>
              <a:pathLst>
                <a:path w="2531109" h="3813810">
                  <a:moveTo>
                    <a:pt x="2531099" y="3813599"/>
                  </a:moveTo>
                  <a:lnTo>
                    <a:pt x="0" y="3813599"/>
                  </a:lnTo>
                  <a:lnTo>
                    <a:pt x="0" y="0"/>
                  </a:lnTo>
                  <a:lnTo>
                    <a:pt x="2531099" y="0"/>
                  </a:lnTo>
                  <a:lnTo>
                    <a:pt x="2531099" y="381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42322" y="3717817"/>
            <a:ext cx="3053144" cy="1033082"/>
            <a:chOff x="1038474" y="2418674"/>
            <a:chExt cx="2775585" cy="9391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350" y="2418687"/>
              <a:ext cx="938799" cy="9386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474" y="2418674"/>
              <a:ext cx="938799" cy="9386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77274" y="2889199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1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022" y="2842777"/>
              <a:ext cx="116865" cy="928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50149" y="2889198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4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198" y="2842776"/>
              <a:ext cx="116865" cy="9284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788016" y="2724953"/>
            <a:ext cx="1321562" cy="895476"/>
            <a:chOff x="1625469" y="1516070"/>
            <a:chExt cx="1201420" cy="814069"/>
          </a:xfrm>
        </p:grpSpPr>
        <p:sp>
          <p:nvSpPr>
            <p:cNvPr id="17" name="object 17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65613" y="2852139"/>
            <a:ext cx="540639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 algn="just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Mask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original image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6178" y="2275190"/>
            <a:ext cx="695706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Encode visible tokens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78073" y="1576277"/>
            <a:ext cx="1321562" cy="895476"/>
            <a:chOff x="5252794" y="471820"/>
            <a:chExt cx="1201420" cy="814069"/>
          </a:xfrm>
        </p:grpSpPr>
        <p:sp>
          <p:nvSpPr>
            <p:cNvPr id="22" name="object 22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4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4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55671" y="1787285"/>
            <a:ext cx="705485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r>
              <a:rPr sz="1100" b="1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[M]</a:t>
            </a:r>
            <a:endParaRPr sz="1100">
              <a:latin typeface="Arial"/>
              <a:cs typeface="Arial"/>
            </a:endParaRPr>
          </a:p>
          <a:p>
            <a:pPr marL="13970"/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tokens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36133" y="619946"/>
            <a:ext cx="5806457" cy="635000"/>
          </a:xfrm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MAE</a:t>
            </a:r>
            <a:r>
              <a:rPr spc="-165" dirty="0"/>
              <a:t> </a:t>
            </a:r>
            <a:r>
              <a:rPr spc="-11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78581" y="2148003"/>
            <a:ext cx="4353749" cy="3847337"/>
            <a:chOff x="3889619" y="991570"/>
            <a:chExt cx="3957954" cy="34975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454" y="1367810"/>
              <a:ext cx="2925737" cy="3120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8575" y="2418700"/>
              <a:ext cx="938799" cy="9386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42322" y="3717817"/>
            <a:ext cx="3053144" cy="1033082"/>
            <a:chOff x="1038474" y="2418674"/>
            <a:chExt cx="2775585" cy="9391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350" y="2418687"/>
              <a:ext cx="938799" cy="9386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474" y="2418674"/>
              <a:ext cx="938799" cy="9386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7274" y="2889199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1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022" y="2842777"/>
              <a:ext cx="116865" cy="928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50149" y="2889198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4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198" y="2842776"/>
              <a:ext cx="116865" cy="9284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788016" y="2724953"/>
            <a:ext cx="1321562" cy="895476"/>
            <a:chOff x="1625469" y="1516070"/>
            <a:chExt cx="1201420" cy="814069"/>
          </a:xfrm>
        </p:grpSpPr>
        <p:sp>
          <p:nvSpPr>
            <p:cNvPr id="16" name="object 16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65613" y="2852139"/>
            <a:ext cx="540639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 algn="just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Mask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original image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6178" y="2275190"/>
            <a:ext cx="695706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Encode visible tokens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78073" y="1576277"/>
            <a:ext cx="1321562" cy="895476"/>
            <a:chOff x="5252794" y="471820"/>
            <a:chExt cx="1201420" cy="814069"/>
          </a:xfrm>
        </p:grpSpPr>
        <p:sp>
          <p:nvSpPr>
            <p:cNvPr id="21" name="object 21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4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4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55671" y="1787285"/>
            <a:ext cx="705485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r>
              <a:rPr sz="1100" b="1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[M]</a:t>
            </a:r>
            <a:endParaRPr sz="1100">
              <a:latin typeface="Arial"/>
              <a:cs typeface="Arial"/>
            </a:endParaRPr>
          </a:p>
          <a:p>
            <a:pPr marL="13970"/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tokens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628906" y="2771648"/>
            <a:ext cx="1321562" cy="895476"/>
            <a:chOff x="6935369" y="1558520"/>
            <a:chExt cx="1201420" cy="814069"/>
          </a:xfrm>
        </p:grpSpPr>
        <p:sp>
          <p:nvSpPr>
            <p:cNvPr id="25" name="object 25"/>
            <p:cNvSpPr/>
            <p:nvPr/>
          </p:nvSpPr>
          <p:spPr>
            <a:xfrm>
              <a:off x="6940132" y="15632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0132" y="15632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906504" y="2982655"/>
            <a:ext cx="664972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Predict image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MAE</a:t>
            </a:r>
            <a:r>
              <a:rPr spc="-165" dirty="0"/>
              <a:t> </a:t>
            </a:r>
            <a:r>
              <a:rPr spc="-11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88016" y="2724953"/>
            <a:ext cx="1321562" cy="895476"/>
            <a:chOff x="1625469" y="1516070"/>
            <a:chExt cx="1201420" cy="814069"/>
          </a:xfrm>
        </p:grpSpPr>
        <p:sp>
          <p:nvSpPr>
            <p:cNvPr id="4" name="object 4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42322" y="2148003"/>
            <a:ext cx="7490016" cy="3847337"/>
            <a:chOff x="1038474" y="991570"/>
            <a:chExt cx="6809105" cy="349757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454" y="1367810"/>
              <a:ext cx="2925737" cy="31207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350" y="2418687"/>
              <a:ext cx="938799" cy="9386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8575" y="2418700"/>
              <a:ext cx="938799" cy="938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474" y="2418674"/>
              <a:ext cx="938799" cy="9386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7274" y="2889199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1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022" y="2842777"/>
              <a:ext cx="116865" cy="928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50149" y="2889198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4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198" y="2842776"/>
              <a:ext cx="116865" cy="928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65613" y="2852139"/>
            <a:ext cx="540639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 algn="just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Mask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original image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6178" y="2275190"/>
            <a:ext cx="695706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Encode visible tokens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78073" y="1576277"/>
            <a:ext cx="1321562" cy="895476"/>
            <a:chOff x="5252794" y="471820"/>
            <a:chExt cx="1201420" cy="814069"/>
          </a:xfrm>
        </p:grpSpPr>
        <p:sp>
          <p:nvSpPr>
            <p:cNvPr id="20" name="object 20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4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4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55671" y="1787285"/>
            <a:ext cx="705485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r>
              <a:rPr sz="1100" b="1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[M]</a:t>
            </a:r>
            <a:endParaRPr sz="1100">
              <a:latin typeface="Arial"/>
              <a:cs typeface="Arial"/>
            </a:endParaRPr>
          </a:p>
          <a:p>
            <a:pPr marL="13970"/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tokens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8906" y="2771648"/>
            <a:ext cx="1321562" cy="895476"/>
            <a:chOff x="6935369" y="1558520"/>
            <a:chExt cx="1201420" cy="814069"/>
          </a:xfrm>
        </p:grpSpPr>
        <p:sp>
          <p:nvSpPr>
            <p:cNvPr id="24" name="object 24"/>
            <p:cNvSpPr/>
            <p:nvPr/>
          </p:nvSpPr>
          <p:spPr>
            <a:xfrm>
              <a:off x="6940132" y="15632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940132" y="15632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06504" y="2982655"/>
            <a:ext cx="664972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Predict image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53422" y="4747732"/>
            <a:ext cx="7097459" cy="1905508"/>
            <a:chOff x="1503111" y="3354961"/>
            <a:chExt cx="6452235" cy="173228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975" y="4760675"/>
              <a:ext cx="1426774" cy="23237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07874" y="3359724"/>
              <a:ext cx="2167890" cy="1517015"/>
            </a:xfrm>
            <a:custGeom>
              <a:avLst/>
              <a:gdLst/>
              <a:ahLst/>
              <a:cxnLst/>
              <a:rect l="l" t="t" r="r" b="b"/>
              <a:pathLst>
                <a:path w="2167890" h="1517014">
                  <a:moveTo>
                    <a:pt x="0" y="0"/>
                  </a:moveTo>
                  <a:lnTo>
                    <a:pt x="1124" y="42136"/>
                  </a:lnTo>
                  <a:lnTo>
                    <a:pt x="4471" y="84244"/>
                  </a:lnTo>
                  <a:lnTo>
                    <a:pt x="9997" y="126294"/>
                  </a:lnTo>
                  <a:lnTo>
                    <a:pt x="17661" y="168258"/>
                  </a:lnTo>
                  <a:lnTo>
                    <a:pt x="27421" y="210106"/>
                  </a:lnTo>
                  <a:lnTo>
                    <a:pt x="39235" y="251809"/>
                  </a:lnTo>
                  <a:lnTo>
                    <a:pt x="53061" y="293339"/>
                  </a:lnTo>
                  <a:lnTo>
                    <a:pt x="68857" y="334666"/>
                  </a:lnTo>
                  <a:lnTo>
                    <a:pt x="86581" y="375763"/>
                  </a:lnTo>
                  <a:lnTo>
                    <a:pt x="106192" y="416599"/>
                  </a:lnTo>
                  <a:lnTo>
                    <a:pt x="127647" y="457146"/>
                  </a:lnTo>
                  <a:lnTo>
                    <a:pt x="150905" y="497375"/>
                  </a:lnTo>
                  <a:lnTo>
                    <a:pt x="175923" y="537258"/>
                  </a:lnTo>
                  <a:lnTo>
                    <a:pt x="202660" y="576764"/>
                  </a:lnTo>
                  <a:lnTo>
                    <a:pt x="231073" y="615866"/>
                  </a:lnTo>
                  <a:lnTo>
                    <a:pt x="261122" y="654535"/>
                  </a:lnTo>
                  <a:lnTo>
                    <a:pt x="292763" y="692740"/>
                  </a:lnTo>
                  <a:lnTo>
                    <a:pt x="325955" y="730455"/>
                  </a:lnTo>
                  <a:lnTo>
                    <a:pt x="360656" y="767649"/>
                  </a:lnTo>
                  <a:lnTo>
                    <a:pt x="396825" y="804294"/>
                  </a:lnTo>
                  <a:lnTo>
                    <a:pt x="434418" y="840362"/>
                  </a:lnTo>
                  <a:lnTo>
                    <a:pt x="473395" y="875822"/>
                  </a:lnTo>
                  <a:lnTo>
                    <a:pt x="513713" y="910646"/>
                  </a:lnTo>
                  <a:lnTo>
                    <a:pt x="555331" y="944805"/>
                  </a:lnTo>
                  <a:lnTo>
                    <a:pt x="598206" y="978271"/>
                  </a:lnTo>
                  <a:lnTo>
                    <a:pt x="642297" y="1011014"/>
                  </a:lnTo>
                  <a:lnTo>
                    <a:pt x="687562" y="1043006"/>
                  </a:lnTo>
                  <a:lnTo>
                    <a:pt x="726636" y="1069393"/>
                  </a:lnTo>
                  <a:lnTo>
                    <a:pt x="766491" y="1095207"/>
                  </a:lnTo>
                  <a:lnTo>
                    <a:pt x="807101" y="1120431"/>
                  </a:lnTo>
                  <a:lnTo>
                    <a:pt x="848441" y="1145047"/>
                  </a:lnTo>
                  <a:lnTo>
                    <a:pt x="890486" y="1169038"/>
                  </a:lnTo>
                  <a:lnTo>
                    <a:pt x="933211" y="1192387"/>
                  </a:lnTo>
                  <a:lnTo>
                    <a:pt x="976591" y="1215076"/>
                  </a:lnTo>
                  <a:lnTo>
                    <a:pt x="1020600" y="1237088"/>
                  </a:lnTo>
                  <a:lnTo>
                    <a:pt x="1065213" y="1258405"/>
                  </a:lnTo>
                  <a:lnTo>
                    <a:pt x="1110406" y="1279011"/>
                  </a:lnTo>
                  <a:lnTo>
                    <a:pt x="1156153" y="1298887"/>
                  </a:lnTo>
                  <a:lnTo>
                    <a:pt x="1202428" y="1318017"/>
                  </a:lnTo>
                  <a:lnTo>
                    <a:pt x="1249207" y="1336383"/>
                  </a:lnTo>
                  <a:lnTo>
                    <a:pt x="1296464" y="1353968"/>
                  </a:lnTo>
                  <a:lnTo>
                    <a:pt x="1344175" y="1370754"/>
                  </a:lnTo>
                  <a:lnTo>
                    <a:pt x="1392313" y="1386724"/>
                  </a:lnTo>
                  <a:lnTo>
                    <a:pt x="1440855" y="1401860"/>
                  </a:lnTo>
                  <a:lnTo>
                    <a:pt x="1489774" y="1416146"/>
                  </a:lnTo>
                  <a:lnTo>
                    <a:pt x="1539046" y="1429564"/>
                  </a:lnTo>
                  <a:lnTo>
                    <a:pt x="1588645" y="1442096"/>
                  </a:lnTo>
                  <a:lnTo>
                    <a:pt x="1638546" y="1453726"/>
                  </a:lnTo>
                  <a:lnTo>
                    <a:pt x="1688724" y="1464435"/>
                  </a:lnTo>
                  <a:lnTo>
                    <a:pt x="1739154" y="1474207"/>
                  </a:lnTo>
                  <a:lnTo>
                    <a:pt x="1789811" y="1483024"/>
                  </a:lnTo>
                  <a:lnTo>
                    <a:pt x="1840669" y="1490869"/>
                  </a:lnTo>
                  <a:lnTo>
                    <a:pt x="1891703" y="1497724"/>
                  </a:lnTo>
                  <a:lnTo>
                    <a:pt x="1942888" y="1503572"/>
                  </a:lnTo>
                  <a:lnTo>
                    <a:pt x="1994199" y="1508396"/>
                  </a:lnTo>
                  <a:lnTo>
                    <a:pt x="2045611" y="1512178"/>
                  </a:lnTo>
                  <a:lnTo>
                    <a:pt x="2097099" y="1514900"/>
                  </a:lnTo>
                  <a:lnTo>
                    <a:pt x="2135749" y="1516237"/>
                  </a:lnTo>
                  <a:lnTo>
                    <a:pt x="2161526" y="1516788"/>
                  </a:lnTo>
                  <a:lnTo>
                    <a:pt x="2167557" y="151686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4645" y="4865806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0" y="21422"/>
                  </a:moveTo>
                  <a:lnTo>
                    <a:pt x="10786" y="10787"/>
                  </a:lnTo>
                  <a:lnTo>
                    <a:pt x="150" y="0"/>
                  </a:lnTo>
                  <a:lnTo>
                    <a:pt x="29504" y="10919"/>
                  </a:lnTo>
                  <a:lnTo>
                    <a:pt x="0" y="2142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664645" y="4865806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0786" y="10787"/>
                  </a:moveTo>
                  <a:lnTo>
                    <a:pt x="0" y="21422"/>
                  </a:lnTo>
                  <a:lnTo>
                    <a:pt x="29504" y="10919"/>
                  </a:lnTo>
                  <a:lnTo>
                    <a:pt x="150" y="0"/>
                  </a:lnTo>
                  <a:lnTo>
                    <a:pt x="10786" y="10787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134749" y="3359762"/>
              <a:ext cx="2243455" cy="1517650"/>
            </a:xfrm>
            <a:custGeom>
              <a:avLst/>
              <a:gdLst/>
              <a:ahLst/>
              <a:cxnLst/>
              <a:rect l="l" t="t" r="r" b="b"/>
              <a:pathLst>
                <a:path w="2243454" h="1517650">
                  <a:moveTo>
                    <a:pt x="2243099" y="0"/>
                  </a:moveTo>
                  <a:lnTo>
                    <a:pt x="2204131" y="24321"/>
                  </a:lnTo>
                  <a:lnTo>
                    <a:pt x="2192003" y="65187"/>
                  </a:lnTo>
                  <a:lnTo>
                    <a:pt x="2185929" y="123122"/>
                  </a:lnTo>
                  <a:lnTo>
                    <a:pt x="2181603" y="195848"/>
                  </a:lnTo>
                  <a:lnTo>
                    <a:pt x="2178749" y="237046"/>
                  </a:lnTo>
                  <a:lnTo>
                    <a:pt x="2174717" y="281090"/>
                  </a:lnTo>
                  <a:lnTo>
                    <a:pt x="2168968" y="327693"/>
                  </a:lnTo>
                  <a:lnTo>
                    <a:pt x="2160964" y="376572"/>
                  </a:lnTo>
                  <a:lnTo>
                    <a:pt x="2150166" y="427442"/>
                  </a:lnTo>
                  <a:lnTo>
                    <a:pt x="2136036" y="480019"/>
                  </a:lnTo>
                  <a:lnTo>
                    <a:pt x="2118035" y="534019"/>
                  </a:lnTo>
                  <a:lnTo>
                    <a:pt x="2095626" y="589156"/>
                  </a:lnTo>
                  <a:lnTo>
                    <a:pt x="2068269" y="645146"/>
                  </a:lnTo>
                  <a:lnTo>
                    <a:pt x="2035427" y="701706"/>
                  </a:lnTo>
                  <a:lnTo>
                    <a:pt x="1996560" y="758549"/>
                  </a:lnTo>
                  <a:lnTo>
                    <a:pt x="1956597" y="809086"/>
                  </a:lnTo>
                  <a:lnTo>
                    <a:pt x="1911530" y="859423"/>
                  </a:lnTo>
                  <a:lnTo>
                    <a:pt x="1861444" y="909360"/>
                  </a:lnTo>
                  <a:lnTo>
                    <a:pt x="1806421" y="958698"/>
                  </a:lnTo>
                  <a:lnTo>
                    <a:pt x="1777084" y="983080"/>
                  </a:lnTo>
                  <a:lnTo>
                    <a:pt x="1746544" y="1007237"/>
                  </a:lnTo>
                  <a:lnTo>
                    <a:pt x="1714811" y="1031145"/>
                  </a:lnTo>
                  <a:lnTo>
                    <a:pt x="1681895" y="1054777"/>
                  </a:lnTo>
                  <a:lnTo>
                    <a:pt x="1647808" y="1078110"/>
                  </a:lnTo>
                  <a:lnTo>
                    <a:pt x="1612558" y="1101119"/>
                  </a:lnTo>
                  <a:lnTo>
                    <a:pt x="1576157" y="1123777"/>
                  </a:lnTo>
                  <a:lnTo>
                    <a:pt x="1538615" y="1146061"/>
                  </a:lnTo>
                  <a:lnTo>
                    <a:pt x="1499942" y="1167946"/>
                  </a:lnTo>
                  <a:lnTo>
                    <a:pt x="1460148" y="1189406"/>
                  </a:lnTo>
                  <a:lnTo>
                    <a:pt x="1419245" y="1210416"/>
                  </a:lnTo>
                  <a:lnTo>
                    <a:pt x="1377241" y="1230952"/>
                  </a:lnTo>
                  <a:lnTo>
                    <a:pt x="1334149" y="1250989"/>
                  </a:lnTo>
                  <a:lnTo>
                    <a:pt x="1289977" y="1270501"/>
                  </a:lnTo>
                  <a:lnTo>
                    <a:pt x="1244737" y="1289464"/>
                  </a:lnTo>
                  <a:lnTo>
                    <a:pt x="1198438" y="1307852"/>
                  </a:lnTo>
                  <a:lnTo>
                    <a:pt x="1151091" y="1325641"/>
                  </a:lnTo>
                  <a:lnTo>
                    <a:pt x="1102706" y="1342806"/>
                  </a:lnTo>
                  <a:lnTo>
                    <a:pt x="1053294" y="1359321"/>
                  </a:lnTo>
                  <a:lnTo>
                    <a:pt x="1002865" y="1375162"/>
                  </a:lnTo>
                  <a:lnTo>
                    <a:pt x="951430" y="1390304"/>
                  </a:lnTo>
                  <a:lnTo>
                    <a:pt x="898998" y="1404722"/>
                  </a:lnTo>
                  <a:lnTo>
                    <a:pt x="845580" y="1418390"/>
                  </a:lnTo>
                  <a:lnTo>
                    <a:pt x="791187" y="1431284"/>
                  </a:lnTo>
                  <a:lnTo>
                    <a:pt x="735828" y="1443380"/>
                  </a:lnTo>
                  <a:lnTo>
                    <a:pt x="679515" y="1454651"/>
                  </a:lnTo>
                  <a:lnTo>
                    <a:pt x="622257" y="1465073"/>
                  </a:lnTo>
                  <a:lnTo>
                    <a:pt x="564064" y="1474621"/>
                  </a:lnTo>
                  <a:lnTo>
                    <a:pt x="504948" y="1483270"/>
                  </a:lnTo>
                  <a:lnTo>
                    <a:pt x="444918" y="1490995"/>
                  </a:lnTo>
                  <a:lnTo>
                    <a:pt x="383985" y="1497771"/>
                  </a:lnTo>
                  <a:lnTo>
                    <a:pt x="322159" y="1503573"/>
                  </a:lnTo>
                  <a:lnTo>
                    <a:pt x="259451" y="1508376"/>
                  </a:lnTo>
                  <a:lnTo>
                    <a:pt x="195870" y="1512155"/>
                  </a:lnTo>
                  <a:lnTo>
                    <a:pt x="131428" y="1514885"/>
                  </a:lnTo>
                  <a:lnTo>
                    <a:pt x="66134" y="1516542"/>
                  </a:lnTo>
                  <a:lnTo>
                    <a:pt x="0" y="151709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758832" y="4278358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5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50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5"/>
                  </a:lnTo>
                  <a:lnTo>
                    <a:pt x="140230" y="126825"/>
                  </a:lnTo>
                  <a:lnTo>
                    <a:pt x="177412" y="102705"/>
                  </a:lnTo>
                  <a:lnTo>
                    <a:pt x="217830" y="80901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7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5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758832" y="4278358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5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50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5"/>
                  </a:lnTo>
                  <a:lnTo>
                    <a:pt x="140230" y="126825"/>
                  </a:lnTo>
                  <a:lnTo>
                    <a:pt x="177412" y="102705"/>
                  </a:lnTo>
                  <a:lnTo>
                    <a:pt x="217830" y="80901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7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707073" y="5969237"/>
            <a:ext cx="710375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5)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L2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pixel Loss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MAE</a:t>
            </a:r>
            <a:r>
              <a:rPr spc="-165" dirty="0"/>
              <a:t> </a:t>
            </a:r>
            <a:r>
              <a:rPr spc="-11" dirty="0"/>
              <a:t>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88016" y="2724953"/>
            <a:ext cx="1321562" cy="895476"/>
            <a:chOff x="1625469" y="1516070"/>
            <a:chExt cx="1201420" cy="814069"/>
          </a:xfrm>
        </p:grpSpPr>
        <p:sp>
          <p:nvSpPr>
            <p:cNvPr id="4" name="object 4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1630232" y="15208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6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142322" y="2148003"/>
            <a:ext cx="7490016" cy="3847337"/>
            <a:chOff x="1038474" y="991570"/>
            <a:chExt cx="6809105" cy="349757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454" y="1367810"/>
              <a:ext cx="2925737" cy="31207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350" y="2418687"/>
              <a:ext cx="938799" cy="9386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8575" y="2418700"/>
              <a:ext cx="938799" cy="938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474" y="2418674"/>
              <a:ext cx="938799" cy="9386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77274" y="2889199"/>
              <a:ext cx="336550" cy="0"/>
            </a:xfrm>
            <a:custGeom>
              <a:avLst/>
              <a:gdLst/>
              <a:ahLst/>
              <a:cxnLst/>
              <a:rect l="l" t="t" r="r" b="b"/>
              <a:pathLst>
                <a:path w="336550">
                  <a:moveTo>
                    <a:pt x="0" y="0"/>
                  </a:moveTo>
                  <a:lnTo>
                    <a:pt x="3361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022" y="2842777"/>
              <a:ext cx="116865" cy="928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50149" y="2889198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47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198" y="2842776"/>
              <a:ext cx="116865" cy="928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894382" y="99633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65613" y="2852139"/>
            <a:ext cx="540639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 algn="just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Mask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original image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6178" y="2275190"/>
            <a:ext cx="695706" cy="5219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Encode visible tokens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78073" y="1576277"/>
            <a:ext cx="1321562" cy="895476"/>
            <a:chOff x="5252794" y="471820"/>
            <a:chExt cx="1201420" cy="814069"/>
          </a:xfrm>
        </p:grpSpPr>
        <p:sp>
          <p:nvSpPr>
            <p:cNvPr id="20" name="object 20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2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69384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4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7557" y="4765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49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2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4" y="181670"/>
                  </a:lnTo>
                  <a:lnTo>
                    <a:pt x="106604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7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6" y="3447"/>
                  </a:lnTo>
                  <a:lnTo>
                    <a:pt x="564415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5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7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55671" y="1787285"/>
            <a:ext cx="705485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3)</a:t>
            </a:r>
            <a:r>
              <a:rPr sz="1100" b="1" spc="-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8" dirty="0">
                <a:solidFill>
                  <a:srgbClr val="FFFFFF"/>
                </a:solidFill>
                <a:latin typeface="Arial"/>
                <a:cs typeface="Arial"/>
              </a:rPr>
              <a:t>[M]</a:t>
            </a:r>
            <a:endParaRPr sz="1100">
              <a:latin typeface="Arial"/>
              <a:cs typeface="Arial"/>
            </a:endParaRPr>
          </a:p>
          <a:p>
            <a:pPr marL="13970"/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tokens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8906" y="2771648"/>
            <a:ext cx="1321562" cy="895476"/>
            <a:chOff x="6935369" y="1558520"/>
            <a:chExt cx="1201420" cy="814069"/>
          </a:xfrm>
        </p:grpSpPr>
        <p:sp>
          <p:nvSpPr>
            <p:cNvPr id="24" name="object 24"/>
            <p:cNvSpPr/>
            <p:nvPr/>
          </p:nvSpPr>
          <p:spPr>
            <a:xfrm>
              <a:off x="6940132" y="15632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2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4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940132" y="1563283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4">
                  <a:moveTo>
                    <a:pt x="347621" y="804054"/>
                  </a:moveTo>
                  <a:lnTo>
                    <a:pt x="303073" y="668551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49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4"/>
                  </a:lnTo>
                  <a:lnTo>
                    <a:pt x="140230" y="126824"/>
                  </a:lnTo>
                  <a:lnTo>
                    <a:pt x="177412" y="102705"/>
                  </a:lnTo>
                  <a:lnTo>
                    <a:pt x="217830" y="80900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3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6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06504" y="2982655"/>
            <a:ext cx="664972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4)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Predict image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53422" y="4747732"/>
            <a:ext cx="7097459" cy="1905508"/>
            <a:chOff x="1503111" y="3354961"/>
            <a:chExt cx="6452235" cy="173228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975" y="4760675"/>
              <a:ext cx="1426774" cy="23237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07874" y="3359724"/>
              <a:ext cx="2167890" cy="1517015"/>
            </a:xfrm>
            <a:custGeom>
              <a:avLst/>
              <a:gdLst/>
              <a:ahLst/>
              <a:cxnLst/>
              <a:rect l="l" t="t" r="r" b="b"/>
              <a:pathLst>
                <a:path w="2167890" h="1517014">
                  <a:moveTo>
                    <a:pt x="0" y="0"/>
                  </a:moveTo>
                  <a:lnTo>
                    <a:pt x="1124" y="42136"/>
                  </a:lnTo>
                  <a:lnTo>
                    <a:pt x="4471" y="84244"/>
                  </a:lnTo>
                  <a:lnTo>
                    <a:pt x="9997" y="126294"/>
                  </a:lnTo>
                  <a:lnTo>
                    <a:pt x="17661" y="168258"/>
                  </a:lnTo>
                  <a:lnTo>
                    <a:pt x="27421" y="210106"/>
                  </a:lnTo>
                  <a:lnTo>
                    <a:pt x="39235" y="251809"/>
                  </a:lnTo>
                  <a:lnTo>
                    <a:pt x="53061" y="293339"/>
                  </a:lnTo>
                  <a:lnTo>
                    <a:pt x="68857" y="334666"/>
                  </a:lnTo>
                  <a:lnTo>
                    <a:pt x="86581" y="375763"/>
                  </a:lnTo>
                  <a:lnTo>
                    <a:pt x="106192" y="416599"/>
                  </a:lnTo>
                  <a:lnTo>
                    <a:pt x="127647" y="457146"/>
                  </a:lnTo>
                  <a:lnTo>
                    <a:pt x="150905" y="497375"/>
                  </a:lnTo>
                  <a:lnTo>
                    <a:pt x="175923" y="537258"/>
                  </a:lnTo>
                  <a:lnTo>
                    <a:pt x="202660" y="576764"/>
                  </a:lnTo>
                  <a:lnTo>
                    <a:pt x="231073" y="615866"/>
                  </a:lnTo>
                  <a:lnTo>
                    <a:pt x="261122" y="654535"/>
                  </a:lnTo>
                  <a:lnTo>
                    <a:pt x="292763" y="692740"/>
                  </a:lnTo>
                  <a:lnTo>
                    <a:pt x="325955" y="730455"/>
                  </a:lnTo>
                  <a:lnTo>
                    <a:pt x="360656" y="767649"/>
                  </a:lnTo>
                  <a:lnTo>
                    <a:pt x="396825" y="804294"/>
                  </a:lnTo>
                  <a:lnTo>
                    <a:pt x="434418" y="840362"/>
                  </a:lnTo>
                  <a:lnTo>
                    <a:pt x="473395" y="875822"/>
                  </a:lnTo>
                  <a:lnTo>
                    <a:pt x="513713" y="910646"/>
                  </a:lnTo>
                  <a:lnTo>
                    <a:pt x="555331" y="944805"/>
                  </a:lnTo>
                  <a:lnTo>
                    <a:pt x="598206" y="978271"/>
                  </a:lnTo>
                  <a:lnTo>
                    <a:pt x="642297" y="1011014"/>
                  </a:lnTo>
                  <a:lnTo>
                    <a:pt x="687562" y="1043006"/>
                  </a:lnTo>
                  <a:lnTo>
                    <a:pt x="726636" y="1069393"/>
                  </a:lnTo>
                  <a:lnTo>
                    <a:pt x="766491" y="1095207"/>
                  </a:lnTo>
                  <a:lnTo>
                    <a:pt x="807101" y="1120431"/>
                  </a:lnTo>
                  <a:lnTo>
                    <a:pt x="848441" y="1145047"/>
                  </a:lnTo>
                  <a:lnTo>
                    <a:pt x="890486" y="1169038"/>
                  </a:lnTo>
                  <a:lnTo>
                    <a:pt x="933211" y="1192387"/>
                  </a:lnTo>
                  <a:lnTo>
                    <a:pt x="976591" y="1215076"/>
                  </a:lnTo>
                  <a:lnTo>
                    <a:pt x="1020600" y="1237088"/>
                  </a:lnTo>
                  <a:lnTo>
                    <a:pt x="1065213" y="1258405"/>
                  </a:lnTo>
                  <a:lnTo>
                    <a:pt x="1110406" y="1279011"/>
                  </a:lnTo>
                  <a:lnTo>
                    <a:pt x="1156153" y="1298887"/>
                  </a:lnTo>
                  <a:lnTo>
                    <a:pt x="1202428" y="1318017"/>
                  </a:lnTo>
                  <a:lnTo>
                    <a:pt x="1249207" y="1336383"/>
                  </a:lnTo>
                  <a:lnTo>
                    <a:pt x="1296464" y="1353968"/>
                  </a:lnTo>
                  <a:lnTo>
                    <a:pt x="1344175" y="1370754"/>
                  </a:lnTo>
                  <a:lnTo>
                    <a:pt x="1392313" y="1386724"/>
                  </a:lnTo>
                  <a:lnTo>
                    <a:pt x="1440855" y="1401860"/>
                  </a:lnTo>
                  <a:lnTo>
                    <a:pt x="1489774" y="1416146"/>
                  </a:lnTo>
                  <a:lnTo>
                    <a:pt x="1539046" y="1429564"/>
                  </a:lnTo>
                  <a:lnTo>
                    <a:pt x="1588645" y="1442096"/>
                  </a:lnTo>
                  <a:lnTo>
                    <a:pt x="1638546" y="1453726"/>
                  </a:lnTo>
                  <a:lnTo>
                    <a:pt x="1688724" y="1464435"/>
                  </a:lnTo>
                  <a:lnTo>
                    <a:pt x="1739154" y="1474207"/>
                  </a:lnTo>
                  <a:lnTo>
                    <a:pt x="1789811" y="1483024"/>
                  </a:lnTo>
                  <a:lnTo>
                    <a:pt x="1840669" y="1490869"/>
                  </a:lnTo>
                  <a:lnTo>
                    <a:pt x="1891703" y="1497724"/>
                  </a:lnTo>
                  <a:lnTo>
                    <a:pt x="1942888" y="1503572"/>
                  </a:lnTo>
                  <a:lnTo>
                    <a:pt x="1994199" y="1508396"/>
                  </a:lnTo>
                  <a:lnTo>
                    <a:pt x="2045611" y="1512178"/>
                  </a:lnTo>
                  <a:lnTo>
                    <a:pt x="2097099" y="1514900"/>
                  </a:lnTo>
                  <a:lnTo>
                    <a:pt x="2135749" y="1516237"/>
                  </a:lnTo>
                  <a:lnTo>
                    <a:pt x="2161526" y="1516788"/>
                  </a:lnTo>
                  <a:lnTo>
                    <a:pt x="2167557" y="151686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4645" y="4865806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0" y="21422"/>
                  </a:moveTo>
                  <a:lnTo>
                    <a:pt x="10786" y="10787"/>
                  </a:lnTo>
                  <a:lnTo>
                    <a:pt x="150" y="0"/>
                  </a:lnTo>
                  <a:lnTo>
                    <a:pt x="29504" y="10919"/>
                  </a:lnTo>
                  <a:lnTo>
                    <a:pt x="0" y="21422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664645" y="4865806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89">
                  <a:moveTo>
                    <a:pt x="10786" y="10787"/>
                  </a:moveTo>
                  <a:lnTo>
                    <a:pt x="0" y="21422"/>
                  </a:lnTo>
                  <a:lnTo>
                    <a:pt x="29504" y="10919"/>
                  </a:lnTo>
                  <a:lnTo>
                    <a:pt x="150" y="0"/>
                  </a:lnTo>
                  <a:lnTo>
                    <a:pt x="10786" y="10787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134749" y="3359762"/>
              <a:ext cx="2243455" cy="1517650"/>
            </a:xfrm>
            <a:custGeom>
              <a:avLst/>
              <a:gdLst/>
              <a:ahLst/>
              <a:cxnLst/>
              <a:rect l="l" t="t" r="r" b="b"/>
              <a:pathLst>
                <a:path w="2243454" h="1517650">
                  <a:moveTo>
                    <a:pt x="2243099" y="0"/>
                  </a:moveTo>
                  <a:lnTo>
                    <a:pt x="2204131" y="24321"/>
                  </a:lnTo>
                  <a:lnTo>
                    <a:pt x="2192003" y="65187"/>
                  </a:lnTo>
                  <a:lnTo>
                    <a:pt x="2185929" y="123122"/>
                  </a:lnTo>
                  <a:lnTo>
                    <a:pt x="2181603" y="195848"/>
                  </a:lnTo>
                  <a:lnTo>
                    <a:pt x="2178749" y="237046"/>
                  </a:lnTo>
                  <a:lnTo>
                    <a:pt x="2174717" y="281090"/>
                  </a:lnTo>
                  <a:lnTo>
                    <a:pt x="2168968" y="327693"/>
                  </a:lnTo>
                  <a:lnTo>
                    <a:pt x="2160964" y="376572"/>
                  </a:lnTo>
                  <a:lnTo>
                    <a:pt x="2150166" y="427442"/>
                  </a:lnTo>
                  <a:lnTo>
                    <a:pt x="2136036" y="480019"/>
                  </a:lnTo>
                  <a:lnTo>
                    <a:pt x="2118035" y="534019"/>
                  </a:lnTo>
                  <a:lnTo>
                    <a:pt x="2095626" y="589156"/>
                  </a:lnTo>
                  <a:lnTo>
                    <a:pt x="2068269" y="645146"/>
                  </a:lnTo>
                  <a:lnTo>
                    <a:pt x="2035427" y="701706"/>
                  </a:lnTo>
                  <a:lnTo>
                    <a:pt x="1996560" y="758549"/>
                  </a:lnTo>
                  <a:lnTo>
                    <a:pt x="1956597" y="809086"/>
                  </a:lnTo>
                  <a:lnTo>
                    <a:pt x="1911530" y="859423"/>
                  </a:lnTo>
                  <a:lnTo>
                    <a:pt x="1861444" y="909360"/>
                  </a:lnTo>
                  <a:lnTo>
                    <a:pt x="1806421" y="958698"/>
                  </a:lnTo>
                  <a:lnTo>
                    <a:pt x="1777084" y="983080"/>
                  </a:lnTo>
                  <a:lnTo>
                    <a:pt x="1746544" y="1007237"/>
                  </a:lnTo>
                  <a:lnTo>
                    <a:pt x="1714811" y="1031145"/>
                  </a:lnTo>
                  <a:lnTo>
                    <a:pt x="1681895" y="1054777"/>
                  </a:lnTo>
                  <a:lnTo>
                    <a:pt x="1647808" y="1078110"/>
                  </a:lnTo>
                  <a:lnTo>
                    <a:pt x="1612558" y="1101119"/>
                  </a:lnTo>
                  <a:lnTo>
                    <a:pt x="1576157" y="1123777"/>
                  </a:lnTo>
                  <a:lnTo>
                    <a:pt x="1538615" y="1146061"/>
                  </a:lnTo>
                  <a:lnTo>
                    <a:pt x="1499942" y="1167946"/>
                  </a:lnTo>
                  <a:lnTo>
                    <a:pt x="1460148" y="1189406"/>
                  </a:lnTo>
                  <a:lnTo>
                    <a:pt x="1419245" y="1210416"/>
                  </a:lnTo>
                  <a:lnTo>
                    <a:pt x="1377241" y="1230952"/>
                  </a:lnTo>
                  <a:lnTo>
                    <a:pt x="1334149" y="1250989"/>
                  </a:lnTo>
                  <a:lnTo>
                    <a:pt x="1289977" y="1270501"/>
                  </a:lnTo>
                  <a:lnTo>
                    <a:pt x="1244737" y="1289464"/>
                  </a:lnTo>
                  <a:lnTo>
                    <a:pt x="1198438" y="1307852"/>
                  </a:lnTo>
                  <a:lnTo>
                    <a:pt x="1151091" y="1325641"/>
                  </a:lnTo>
                  <a:lnTo>
                    <a:pt x="1102706" y="1342806"/>
                  </a:lnTo>
                  <a:lnTo>
                    <a:pt x="1053294" y="1359321"/>
                  </a:lnTo>
                  <a:lnTo>
                    <a:pt x="1002865" y="1375162"/>
                  </a:lnTo>
                  <a:lnTo>
                    <a:pt x="951430" y="1390304"/>
                  </a:lnTo>
                  <a:lnTo>
                    <a:pt x="898998" y="1404722"/>
                  </a:lnTo>
                  <a:lnTo>
                    <a:pt x="845580" y="1418390"/>
                  </a:lnTo>
                  <a:lnTo>
                    <a:pt x="791187" y="1431284"/>
                  </a:lnTo>
                  <a:lnTo>
                    <a:pt x="735828" y="1443380"/>
                  </a:lnTo>
                  <a:lnTo>
                    <a:pt x="679515" y="1454651"/>
                  </a:lnTo>
                  <a:lnTo>
                    <a:pt x="622257" y="1465073"/>
                  </a:lnTo>
                  <a:lnTo>
                    <a:pt x="564064" y="1474621"/>
                  </a:lnTo>
                  <a:lnTo>
                    <a:pt x="504948" y="1483270"/>
                  </a:lnTo>
                  <a:lnTo>
                    <a:pt x="444918" y="1490995"/>
                  </a:lnTo>
                  <a:lnTo>
                    <a:pt x="383985" y="1497771"/>
                  </a:lnTo>
                  <a:lnTo>
                    <a:pt x="322159" y="1503573"/>
                  </a:lnTo>
                  <a:lnTo>
                    <a:pt x="259451" y="1508376"/>
                  </a:lnTo>
                  <a:lnTo>
                    <a:pt x="195870" y="1512155"/>
                  </a:lnTo>
                  <a:lnTo>
                    <a:pt x="131428" y="1514885"/>
                  </a:lnTo>
                  <a:lnTo>
                    <a:pt x="66134" y="1516542"/>
                  </a:lnTo>
                  <a:lnTo>
                    <a:pt x="0" y="1517099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758832" y="4278358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5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50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5"/>
                  </a:lnTo>
                  <a:lnTo>
                    <a:pt x="140230" y="126825"/>
                  </a:lnTo>
                  <a:lnTo>
                    <a:pt x="177412" y="102705"/>
                  </a:lnTo>
                  <a:lnTo>
                    <a:pt x="217830" y="80901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7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69383" y="711686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  <a:path w="1191895" h="804545">
                  <a:moveTo>
                    <a:pt x="575561" y="714503"/>
                  </a:moveTo>
                  <a:lnTo>
                    <a:pt x="518773" y="711686"/>
                  </a:lnTo>
                  <a:lnTo>
                    <a:pt x="669383" y="711686"/>
                  </a:lnTo>
                  <a:lnTo>
                    <a:pt x="631601" y="714096"/>
                  </a:lnTo>
                  <a:lnTo>
                    <a:pt x="575561" y="714503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758832" y="4278358"/>
              <a:ext cx="1191895" cy="804545"/>
            </a:xfrm>
            <a:custGeom>
              <a:avLst/>
              <a:gdLst/>
              <a:ahLst/>
              <a:cxnLst/>
              <a:rect l="l" t="t" r="r" b="b"/>
              <a:pathLst>
                <a:path w="1191895" h="804545">
                  <a:moveTo>
                    <a:pt x="347621" y="804054"/>
                  </a:moveTo>
                  <a:lnTo>
                    <a:pt x="303073" y="668550"/>
                  </a:lnTo>
                  <a:lnTo>
                    <a:pt x="248242" y="647570"/>
                  </a:lnTo>
                  <a:lnTo>
                    <a:pt x="198423" y="623612"/>
                  </a:lnTo>
                  <a:lnTo>
                    <a:pt x="153780" y="596973"/>
                  </a:lnTo>
                  <a:lnTo>
                    <a:pt x="114476" y="567951"/>
                  </a:lnTo>
                  <a:lnTo>
                    <a:pt x="80677" y="536844"/>
                  </a:lnTo>
                  <a:lnTo>
                    <a:pt x="52547" y="503951"/>
                  </a:lnTo>
                  <a:lnTo>
                    <a:pt x="30250" y="469569"/>
                  </a:lnTo>
                  <a:lnTo>
                    <a:pt x="13950" y="433995"/>
                  </a:lnTo>
                  <a:lnTo>
                    <a:pt x="0" y="360467"/>
                  </a:lnTo>
                  <a:lnTo>
                    <a:pt x="2678" y="323108"/>
                  </a:lnTo>
                  <a:lnTo>
                    <a:pt x="12011" y="285750"/>
                  </a:lnTo>
                  <a:lnTo>
                    <a:pt x="28164" y="248689"/>
                  </a:lnTo>
                  <a:lnTo>
                    <a:pt x="51301" y="212226"/>
                  </a:lnTo>
                  <a:lnTo>
                    <a:pt x="76853" y="181670"/>
                  </a:lnTo>
                  <a:lnTo>
                    <a:pt x="106603" y="153175"/>
                  </a:lnTo>
                  <a:lnTo>
                    <a:pt x="140230" y="126825"/>
                  </a:lnTo>
                  <a:lnTo>
                    <a:pt x="177412" y="102705"/>
                  </a:lnTo>
                  <a:lnTo>
                    <a:pt x="217830" y="80901"/>
                  </a:lnTo>
                  <a:lnTo>
                    <a:pt x="261162" y="61496"/>
                  </a:lnTo>
                  <a:lnTo>
                    <a:pt x="307089" y="44577"/>
                  </a:lnTo>
                  <a:lnTo>
                    <a:pt x="355289" y="30228"/>
                  </a:lnTo>
                  <a:lnTo>
                    <a:pt x="405442" y="18533"/>
                  </a:lnTo>
                  <a:lnTo>
                    <a:pt x="457228" y="9578"/>
                  </a:lnTo>
                  <a:lnTo>
                    <a:pt x="510325" y="3447"/>
                  </a:lnTo>
                  <a:lnTo>
                    <a:pt x="564414" y="226"/>
                  </a:lnTo>
                  <a:lnTo>
                    <a:pt x="619174" y="0"/>
                  </a:lnTo>
                  <a:lnTo>
                    <a:pt x="674284" y="2852"/>
                  </a:lnTo>
                  <a:lnTo>
                    <a:pt x="729424" y="8868"/>
                  </a:lnTo>
                  <a:lnTo>
                    <a:pt x="784273" y="18134"/>
                  </a:lnTo>
                  <a:lnTo>
                    <a:pt x="840856" y="31385"/>
                  </a:lnTo>
                  <a:lnTo>
                    <a:pt x="893994" y="47699"/>
                  </a:lnTo>
                  <a:lnTo>
                    <a:pt x="943479" y="66854"/>
                  </a:lnTo>
                  <a:lnTo>
                    <a:pt x="989102" y="88625"/>
                  </a:lnTo>
                  <a:lnTo>
                    <a:pt x="1030656" y="112792"/>
                  </a:lnTo>
                  <a:lnTo>
                    <a:pt x="1067931" y="139132"/>
                  </a:lnTo>
                  <a:lnTo>
                    <a:pt x="1100721" y="167421"/>
                  </a:lnTo>
                  <a:lnTo>
                    <a:pt x="1128816" y="197439"/>
                  </a:lnTo>
                  <a:lnTo>
                    <a:pt x="1152008" y="228962"/>
                  </a:lnTo>
                  <a:lnTo>
                    <a:pt x="1182853" y="295634"/>
                  </a:lnTo>
                  <a:lnTo>
                    <a:pt x="1191588" y="365657"/>
                  </a:lnTo>
                  <a:lnTo>
                    <a:pt x="1187144" y="401370"/>
                  </a:lnTo>
                  <a:lnTo>
                    <a:pt x="1161184" y="470173"/>
                  </a:lnTo>
                  <a:lnTo>
                    <a:pt x="1116415" y="531265"/>
                  </a:lnTo>
                  <a:lnTo>
                    <a:pt x="1087587" y="559198"/>
                  </a:lnTo>
                  <a:lnTo>
                    <a:pt x="1054847" y="585229"/>
                  </a:lnTo>
                  <a:lnTo>
                    <a:pt x="1018482" y="609237"/>
                  </a:lnTo>
                  <a:lnTo>
                    <a:pt x="978780" y="631103"/>
                  </a:lnTo>
                  <a:lnTo>
                    <a:pt x="936029" y="650707"/>
                  </a:lnTo>
                  <a:lnTo>
                    <a:pt x="890517" y="667928"/>
                  </a:lnTo>
                  <a:lnTo>
                    <a:pt x="842531" y="682646"/>
                  </a:lnTo>
                  <a:lnTo>
                    <a:pt x="792358" y="694743"/>
                  </a:lnTo>
                  <a:lnTo>
                    <a:pt x="740288" y="704096"/>
                  </a:lnTo>
                  <a:lnTo>
                    <a:pt x="686606" y="710588"/>
                  </a:lnTo>
                  <a:lnTo>
                    <a:pt x="631601" y="714096"/>
                  </a:lnTo>
                  <a:lnTo>
                    <a:pt x="575561" y="714503"/>
                  </a:lnTo>
                  <a:lnTo>
                    <a:pt x="518773" y="711686"/>
                  </a:lnTo>
                  <a:lnTo>
                    <a:pt x="347621" y="80405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707073" y="5969237"/>
            <a:ext cx="710375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5)</a:t>
            </a:r>
            <a:r>
              <a:rPr sz="1100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L2</a:t>
            </a:r>
            <a:r>
              <a:rPr sz="1100" b="1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2" dirty="0">
                <a:solidFill>
                  <a:srgbClr val="FFFFFF"/>
                </a:solidFill>
                <a:latin typeface="Arial"/>
                <a:cs typeface="Arial"/>
              </a:rPr>
              <a:t>pixel Loss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678013" y="1384247"/>
            <a:ext cx="1927160" cy="630047"/>
            <a:chOff x="6980012" y="297247"/>
            <a:chExt cx="1751964" cy="57277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0000" y="297247"/>
              <a:ext cx="951724" cy="5727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84771" y="329755"/>
              <a:ext cx="762000" cy="508634"/>
            </a:xfrm>
            <a:custGeom>
              <a:avLst/>
              <a:gdLst/>
              <a:ahLst/>
              <a:cxnLst/>
              <a:rect l="l" t="t" r="r" b="b"/>
              <a:pathLst>
                <a:path w="762000" h="508634">
                  <a:moveTo>
                    <a:pt x="303911" y="352348"/>
                  </a:moveTo>
                  <a:lnTo>
                    <a:pt x="298208" y="308241"/>
                  </a:lnTo>
                  <a:lnTo>
                    <a:pt x="281114" y="272199"/>
                  </a:lnTo>
                  <a:lnTo>
                    <a:pt x="253733" y="245579"/>
                  </a:lnTo>
                  <a:lnTo>
                    <a:pt x="217170" y="229920"/>
                  </a:lnTo>
                  <a:lnTo>
                    <a:pt x="232029" y="221449"/>
                  </a:lnTo>
                  <a:lnTo>
                    <a:pt x="264972" y="187871"/>
                  </a:lnTo>
                  <a:lnTo>
                    <a:pt x="280098" y="144957"/>
                  </a:lnTo>
                  <a:lnTo>
                    <a:pt x="281114" y="129209"/>
                  </a:lnTo>
                  <a:lnTo>
                    <a:pt x="280047" y="112483"/>
                  </a:lnTo>
                  <a:lnTo>
                    <a:pt x="264121" y="65112"/>
                  </a:lnTo>
                  <a:lnTo>
                    <a:pt x="230314" y="27025"/>
                  </a:lnTo>
                  <a:lnTo>
                    <a:pt x="181787" y="4381"/>
                  </a:lnTo>
                  <a:lnTo>
                    <a:pt x="145300" y="0"/>
                  </a:lnTo>
                  <a:lnTo>
                    <a:pt x="118884" y="2108"/>
                  </a:lnTo>
                  <a:lnTo>
                    <a:pt x="72834" y="19011"/>
                  </a:lnTo>
                  <a:lnTo>
                    <a:pt x="36322" y="52374"/>
                  </a:lnTo>
                  <a:lnTo>
                    <a:pt x="12585" y="99910"/>
                  </a:lnTo>
                  <a:lnTo>
                    <a:pt x="5689" y="128866"/>
                  </a:lnTo>
                  <a:lnTo>
                    <a:pt x="62674" y="139725"/>
                  </a:lnTo>
                  <a:lnTo>
                    <a:pt x="66827" y="118732"/>
                  </a:lnTo>
                  <a:lnTo>
                    <a:pt x="72961" y="100545"/>
                  </a:lnTo>
                  <a:lnTo>
                    <a:pt x="102946" y="62776"/>
                  </a:lnTo>
                  <a:lnTo>
                    <a:pt x="146570" y="50190"/>
                  </a:lnTo>
                  <a:lnTo>
                    <a:pt x="162572" y="51562"/>
                  </a:lnTo>
                  <a:lnTo>
                    <a:pt x="201333" y="72237"/>
                  </a:lnTo>
                  <a:lnTo>
                    <a:pt x="221221" y="111785"/>
                  </a:lnTo>
                  <a:lnTo>
                    <a:pt x="222542" y="127850"/>
                  </a:lnTo>
                  <a:lnTo>
                    <a:pt x="220726" y="147662"/>
                  </a:lnTo>
                  <a:lnTo>
                    <a:pt x="193421" y="190588"/>
                  </a:lnTo>
                  <a:lnTo>
                    <a:pt x="145643" y="209664"/>
                  </a:lnTo>
                  <a:lnTo>
                    <a:pt x="127889" y="210934"/>
                  </a:lnTo>
                  <a:lnTo>
                    <a:pt x="125564" y="210934"/>
                  </a:lnTo>
                  <a:lnTo>
                    <a:pt x="122516" y="210705"/>
                  </a:lnTo>
                  <a:lnTo>
                    <a:pt x="118706" y="210261"/>
                  </a:lnTo>
                  <a:lnTo>
                    <a:pt x="112382" y="263842"/>
                  </a:lnTo>
                  <a:lnTo>
                    <a:pt x="123913" y="260870"/>
                  </a:lnTo>
                  <a:lnTo>
                    <a:pt x="134454" y="258749"/>
                  </a:lnTo>
                  <a:lnTo>
                    <a:pt x="144018" y="257479"/>
                  </a:lnTo>
                  <a:lnTo>
                    <a:pt x="152590" y="257060"/>
                  </a:lnTo>
                  <a:lnTo>
                    <a:pt x="171500" y="258762"/>
                  </a:lnTo>
                  <a:lnTo>
                    <a:pt x="217805" y="284416"/>
                  </a:lnTo>
                  <a:lnTo>
                    <a:pt x="241833" y="333603"/>
                  </a:lnTo>
                  <a:lnTo>
                    <a:pt x="243446" y="353707"/>
                  </a:lnTo>
                  <a:lnTo>
                    <a:pt x="241706" y="374865"/>
                  </a:lnTo>
                  <a:lnTo>
                    <a:pt x="227825" y="411822"/>
                  </a:lnTo>
                  <a:lnTo>
                    <a:pt x="201079" y="440690"/>
                  </a:lnTo>
                  <a:lnTo>
                    <a:pt x="147840" y="457479"/>
                  </a:lnTo>
                  <a:lnTo>
                    <a:pt x="131533" y="456057"/>
                  </a:lnTo>
                  <a:lnTo>
                    <a:pt x="90322" y="434644"/>
                  </a:lnTo>
                  <a:lnTo>
                    <a:pt x="62738" y="383946"/>
                  </a:lnTo>
                  <a:lnTo>
                    <a:pt x="56984" y="359816"/>
                  </a:lnTo>
                  <a:lnTo>
                    <a:pt x="0" y="367944"/>
                  </a:lnTo>
                  <a:lnTo>
                    <a:pt x="14351" y="424243"/>
                  </a:lnTo>
                  <a:lnTo>
                    <a:pt x="45999" y="469011"/>
                  </a:lnTo>
                  <a:lnTo>
                    <a:pt x="91592" y="498259"/>
                  </a:lnTo>
                  <a:lnTo>
                    <a:pt x="147523" y="508012"/>
                  </a:lnTo>
                  <a:lnTo>
                    <a:pt x="179933" y="505180"/>
                  </a:lnTo>
                  <a:lnTo>
                    <a:pt x="235966" y="482574"/>
                  </a:lnTo>
                  <a:lnTo>
                    <a:pt x="278980" y="438886"/>
                  </a:lnTo>
                  <a:lnTo>
                    <a:pt x="301142" y="383667"/>
                  </a:lnTo>
                  <a:lnTo>
                    <a:pt x="303911" y="352348"/>
                  </a:lnTo>
                  <a:close/>
                </a:path>
                <a:path w="762000" h="508634">
                  <a:moveTo>
                    <a:pt x="761669" y="499186"/>
                  </a:moveTo>
                  <a:lnTo>
                    <a:pt x="585978" y="236372"/>
                  </a:lnTo>
                  <a:lnTo>
                    <a:pt x="749007" y="2032"/>
                  </a:lnTo>
                  <a:lnTo>
                    <a:pt x="682205" y="2032"/>
                  </a:lnTo>
                  <a:lnTo>
                    <a:pt x="588822" y="133959"/>
                  </a:lnTo>
                  <a:lnTo>
                    <a:pt x="560209" y="176872"/>
                  </a:lnTo>
                  <a:lnTo>
                    <a:pt x="552094" y="190588"/>
                  </a:lnTo>
                  <a:lnTo>
                    <a:pt x="545604" y="178765"/>
                  </a:lnTo>
                  <a:lnTo>
                    <a:pt x="537222" y="164642"/>
                  </a:lnTo>
                  <a:lnTo>
                    <a:pt x="526935" y="148234"/>
                  </a:lnTo>
                  <a:lnTo>
                    <a:pt x="514743" y="129540"/>
                  </a:lnTo>
                  <a:lnTo>
                    <a:pt x="430530" y="2032"/>
                  </a:lnTo>
                  <a:lnTo>
                    <a:pt x="357403" y="2032"/>
                  </a:lnTo>
                  <a:lnTo>
                    <a:pt x="515696" y="240106"/>
                  </a:lnTo>
                  <a:lnTo>
                    <a:pt x="336194" y="499186"/>
                  </a:lnTo>
                  <a:lnTo>
                    <a:pt x="409956" y="499186"/>
                  </a:lnTo>
                  <a:lnTo>
                    <a:pt x="526453" y="325894"/>
                  </a:lnTo>
                  <a:lnTo>
                    <a:pt x="530339" y="319747"/>
                  </a:lnTo>
                  <a:lnTo>
                    <a:pt x="535317" y="311480"/>
                  </a:lnTo>
                  <a:lnTo>
                    <a:pt x="541413" y="301104"/>
                  </a:lnTo>
                  <a:lnTo>
                    <a:pt x="548614" y="288594"/>
                  </a:lnTo>
                  <a:lnTo>
                    <a:pt x="553796" y="297408"/>
                  </a:lnTo>
                  <a:lnTo>
                    <a:pt x="558901" y="305892"/>
                  </a:lnTo>
                  <a:lnTo>
                    <a:pt x="563930" y="314032"/>
                  </a:lnTo>
                  <a:lnTo>
                    <a:pt x="568871" y="321830"/>
                  </a:lnTo>
                  <a:lnTo>
                    <a:pt x="685698" y="499186"/>
                  </a:lnTo>
                  <a:lnTo>
                    <a:pt x="761669" y="499186"/>
                  </a:lnTo>
                  <a:close/>
                </a:path>
              </a:pathLst>
            </a:custGeom>
            <a:solidFill>
              <a:srgbClr val="F68D1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984775" y="329749"/>
              <a:ext cx="762000" cy="508634"/>
            </a:xfrm>
            <a:custGeom>
              <a:avLst/>
              <a:gdLst/>
              <a:ahLst/>
              <a:cxnLst/>
              <a:rect l="l" t="t" r="r" b="b"/>
              <a:pathLst>
                <a:path w="762000" h="508634">
                  <a:moveTo>
                    <a:pt x="145306" y="0"/>
                  </a:moveTo>
                  <a:lnTo>
                    <a:pt x="94733" y="8449"/>
                  </a:lnTo>
                  <a:lnTo>
                    <a:pt x="53183" y="33799"/>
                  </a:lnTo>
                  <a:lnTo>
                    <a:pt x="22792" y="74409"/>
                  </a:lnTo>
                  <a:lnTo>
                    <a:pt x="5697" y="128867"/>
                  </a:lnTo>
                  <a:lnTo>
                    <a:pt x="62681" y="139719"/>
                  </a:lnTo>
                  <a:lnTo>
                    <a:pt x="66836" y="118736"/>
                  </a:lnTo>
                  <a:lnTo>
                    <a:pt x="72969" y="100550"/>
                  </a:lnTo>
                  <a:lnTo>
                    <a:pt x="102945" y="62780"/>
                  </a:lnTo>
                  <a:lnTo>
                    <a:pt x="146572" y="50190"/>
                  </a:lnTo>
                  <a:lnTo>
                    <a:pt x="162579" y="51568"/>
                  </a:lnTo>
                  <a:lnTo>
                    <a:pt x="201339" y="72233"/>
                  </a:lnTo>
                  <a:lnTo>
                    <a:pt x="221224" y="111783"/>
                  </a:lnTo>
                  <a:lnTo>
                    <a:pt x="222549" y="127850"/>
                  </a:lnTo>
                  <a:lnTo>
                    <a:pt x="220729" y="147667"/>
                  </a:lnTo>
                  <a:lnTo>
                    <a:pt x="193424" y="190588"/>
                  </a:lnTo>
                  <a:lnTo>
                    <a:pt x="145642" y="209663"/>
                  </a:lnTo>
                  <a:lnTo>
                    <a:pt x="127894" y="210935"/>
                  </a:lnTo>
                  <a:lnTo>
                    <a:pt x="125573" y="210935"/>
                  </a:lnTo>
                  <a:lnTo>
                    <a:pt x="122513" y="210709"/>
                  </a:lnTo>
                  <a:lnTo>
                    <a:pt x="118713" y="210257"/>
                  </a:lnTo>
                  <a:lnTo>
                    <a:pt x="112382" y="263839"/>
                  </a:lnTo>
                  <a:lnTo>
                    <a:pt x="123917" y="260871"/>
                  </a:lnTo>
                  <a:lnTo>
                    <a:pt x="134463" y="258752"/>
                  </a:lnTo>
                  <a:lnTo>
                    <a:pt x="144020" y="257480"/>
                  </a:lnTo>
                  <a:lnTo>
                    <a:pt x="152587" y="257056"/>
                  </a:lnTo>
                  <a:lnTo>
                    <a:pt x="171502" y="258766"/>
                  </a:lnTo>
                  <a:lnTo>
                    <a:pt x="217801" y="284412"/>
                  </a:lnTo>
                  <a:lnTo>
                    <a:pt x="241841" y="333606"/>
                  </a:lnTo>
                  <a:lnTo>
                    <a:pt x="243443" y="353707"/>
                  </a:lnTo>
                  <a:lnTo>
                    <a:pt x="241709" y="374859"/>
                  </a:lnTo>
                  <a:lnTo>
                    <a:pt x="227832" y="411824"/>
                  </a:lnTo>
                  <a:lnTo>
                    <a:pt x="201082" y="440692"/>
                  </a:lnTo>
                  <a:lnTo>
                    <a:pt x="147838" y="457479"/>
                  </a:lnTo>
                  <a:lnTo>
                    <a:pt x="131542" y="456052"/>
                  </a:lnTo>
                  <a:lnTo>
                    <a:pt x="90327" y="434644"/>
                  </a:lnTo>
                  <a:lnTo>
                    <a:pt x="62746" y="383945"/>
                  </a:lnTo>
                  <a:lnTo>
                    <a:pt x="56982" y="359811"/>
                  </a:lnTo>
                  <a:lnTo>
                    <a:pt x="0" y="367950"/>
                  </a:lnTo>
                  <a:lnTo>
                    <a:pt x="14350" y="424245"/>
                  </a:lnTo>
                  <a:lnTo>
                    <a:pt x="46007" y="469009"/>
                  </a:lnTo>
                  <a:lnTo>
                    <a:pt x="91594" y="498259"/>
                  </a:lnTo>
                  <a:lnTo>
                    <a:pt x="147522" y="508008"/>
                  </a:lnTo>
                  <a:lnTo>
                    <a:pt x="179931" y="505182"/>
                  </a:lnTo>
                  <a:lnTo>
                    <a:pt x="235964" y="482574"/>
                  </a:lnTo>
                  <a:lnTo>
                    <a:pt x="278979" y="438891"/>
                  </a:lnTo>
                  <a:lnTo>
                    <a:pt x="301139" y="383670"/>
                  </a:lnTo>
                  <a:lnTo>
                    <a:pt x="303909" y="352350"/>
                  </a:lnTo>
                  <a:lnTo>
                    <a:pt x="302484" y="329283"/>
                  </a:lnTo>
                  <a:lnTo>
                    <a:pt x="291087" y="289209"/>
                  </a:lnTo>
                  <a:lnTo>
                    <a:pt x="268571" y="257522"/>
                  </a:lnTo>
                  <a:lnTo>
                    <a:pt x="236597" y="236384"/>
                  </a:lnTo>
                  <a:lnTo>
                    <a:pt x="217167" y="229926"/>
                  </a:lnTo>
                  <a:lnTo>
                    <a:pt x="232027" y="221448"/>
                  </a:lnTo>
                  <a:lnTo>
                    <a:pt x="264969" y="187875"/>
                  </a:lnTo>
                  <a:lnTo>
                    <a:pt x="280106" y="144954"/>
                  </a:lnTo>
                  <a:lnTo>
                    <a:pt x="281115" y="129206"/>
                  </a:lnTo>
                  <a:lnTo>
                    <a:pt x="280053" y="112483"/>
                  </a:lnTo>
                  <a:lnTo>
                    <a:pt x="264126" y="65111"/>
                  </a:lnTo>
                  <a:lnTo>
                    <a:pt x="230312" y="27023"/>
                  </a:lnTo>
                  <a:lnTo>
                    <a:pt x="181791" y="4380"/>
                  </a:lnTo>
                  <a:lnTo>
                    <a:pt x="163924" y="1095"/>
                  </a:lnTo>
                  <a:lnTo>
                    <a:pt x="145306" y="0"/>
                  </a:lnTo>
                  <a:close/>
                </a:path>
                <a:path w="762000" h="508634">
                  <a:moveTo>
                    <a:pt x="357409" y="2034"/>
                  </a:moveTo>
                  <a:lnTo>
                    <a:pt x="515695" y="240100"/>
                  </a:lnTo>
                  <a:lnTo>
                    <a:pt x="336199" y="499191"/>
                  </a:lnTo>
                  <a:lnTo>
                    <a:pt x="409960" y="499191"/>
                  </a:lnTo>
                  <a:lnTo>
                    <a:pt x="526459" y="325898"/>
                  </a:lnTo>
                  <a:lnTo>
                    <a:pt x="548619" y="288595"/>
                  </a:lnTo>
                  <a:lnTo>
                    <a:pt x="553803" y="297412"/>
                  </a:lnTo>
                  <a:lnTo>
                    <a:pt x="558908" y="305890"/>
                  </a:lnTo>
                  <a:lnTo>
                    <a:pt x="563933" y="314029"/>
                  </a:lnTo>
                  <a:lnTo>
                    <a:pt x="568879" y="321829"/>
                  </a:lnTo>
                  <a:lnTo>
                    <a:pt x="685694" y="499191"/>
                  </a:lnTo>
                  <a:lnTo>
                    <a:pt x="761672" y="499191"/>
                  </a:lnTo>
                  <a:lnTo>
                    <a:pt x="585974" y="236369"/>
                  </a:lnTo>
                  <a:lnTo>
                    <a:pt x="749009" y="2034"/>
                  </a:lnTo>
                  <a:lnTo>
                    <a:pt x="682213" y="2034"/>
                  </a:lnTo>
                  <a:lnTo>
                    <a:pt x="588824" y="133954"/>
                  </a:lnTo>
                  <a:lnTo>
                    <a:pt x="578574" y="148557"/>
                  </a:lnTo>
                  <a:lnTo>
                    <a:pt x="569038" y="162864"/>
                  </a:lnTo>
                  <a:lnTo>
                    <a:pt x="560213" y="176874"/>
                  </a:lnTo>
                  <a:lnTo>
                    <a:pt x="552101" y="190588"/>
                  </a:lnTo>
                  <a:lnTo>
                    <a:pt x="545611" y="178761"/>
                  </a:lnTo>
                  <a:lnTo>
                    <a:pt x="537222" y="164645"/>
                  </a:lnTo>
                  <a:lnTo>
                    <a:pt x="526934" y="148239"/>
                  </a:lnTo>
                  <a:lnTo>
                    <a:pt x="514745" y="129545"/>
                  </a:lnTo>
                  <a:lnTo>
                    <a:pt x="430538" y="2034"/>
                  </a:lnTo>
                  <a:lnTo>
                    <a:pt x="357409" y="2034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Qualitative</a:t>
            </a:r>
            <a:r>
              <a:rPr spc="-55" dirty="0"/>
              <a:t> </a:t>
            </a:r>
            <a:r>
              <a:rPr spc="-11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8581" y="2053407"/>
            <a:ext cx="9947339" cy="3996119"/>
            <a:chOff x="71437" y="905574"/>
            <a:chExt cx="9043035" cy="3632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" y="1073794"/>
              <a:ext cx="9001124" cy="31387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15872" y="905585"/>
              <a:ext cx="7599045" cy="3632835"/>
            </a:xfrm>
            <a:custGeom>
              <a:avLst/>
              <a:gdLst/>
              <a:ahLst/>
              <a:cxnLst/>
              <a:rect l="l" t="t" r="r" b="b"/>
              <a:pathLst>
                <a:path w="7599045" h="3632835">
                  <a:moveTo>
                    <a:pt x="3003296" y="95465"/>
                  </a:moveTo>
                  <a:lnTo>
                    <a:pt x="0" y="95465"/>
                  </a:lnTo>
                  <a:lnTo>
                    <a:pt x="0" y="3632466"/>
                  </a:lnTo>
                  <a:lnTo>
                    <a:pt x="3003296" y="3632466"/>
                  </a:lnTo>
                  <a:lnTo>
                    <a:pt x="3003296" y="95465"/>
                  </a:lnTo>
                  <a:close/>
                </a:path>
                <a:path w="7599045" h="3632835">
                  <a:moveTo>
                    <a:pt x="7598473" y="0"/>
                  </a:moveTo>
                  <a:lnTo>
                    <a:pt x="4595177" y="0"/>
                  </a:lnTo>
                  <a:lnTo>
                    <a:pt x="4595177" y="3537000"/>
                  </a:lnTo>
                  <a:lnTo>
                    <a:pt x="7598473" y="3537000"/>
                  </a:lnTo>
                  <a:lnTo>
                    <a:pt x="7598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Qualitative</a:t>
            </a:r>
            <a:r>
              <a:rPr spc="-55" dirty="0"/>
              <a:t> </a:t>
            </a:r>
            <a:r>
              <a:rPr spc="-11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8581" y="2053407"/>
            <a:ext cx="9947339" cy="4014280"/>
            <a:chOff x="71437" y="905574"/>
            <a:chExt cx="9043035" cy="3649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" y="1073794"/>
              <a:ext cx="9001124" cy="31387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12694" y="905585"/>
              <a:ext cx="6101715" cy="3649345"/>
            </a:xfrm>
            <a:custGeom>
              <a:avLst/>
              <a:gdLst/>
              <a:ahLst/>
              <a:cxnLst/>
              <a:rect l="l" t="t" r="r" b="b"/>
              <a:pathLst>
                <a:path w="6101715" h="3649345">
                  <a:moveTo>
                    <a:pt x="1468196" y="112141"/>
                  </a:moveTo>
                  <a:lnTo>
                    <a:pt x="0" y="112141"/>
                  </a:lnTo>
                  <a:lnTo>
                    <a:pt x="0" y="3649141"/>
                  </a:lnTo>
                  <a:lnTo>
                    <a:pt x="1468196" y="3649141"/>
                  </a:lnTo>
                  <a:lnTo>
                    <a:pt x="1468196" y="112141"/>
                  </a:lnTo>
                  <a:close/>
                </a:path>
                <a:path w="6101715" h="3649345">
                  <a:moveTo>
                    <a:pt x="6101499" y="0"/>
                  </a:moveTo>
                  <a:lnTo>
                    <a:pt x="4566704" y="0"/>
                  </a:lnTo>
                  <a:lnTo>
                    <a:pt x="4566704" y="3537000"/>
                  </a:lnTo>
                  <a:lnTo>
                    <a:pt x="6101499" y="3537000"/>
                  </a:lnTo>
                  <a:lnTo>
                    <a:pt x="61014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dirty="0"/>
              <a:t>Qualitative</a:t>
            </a:r>
            <a:r>
              <a:rPr spc="-55" dirty="0"/>
              <a:t> </a:t>
            </a:r>
            <a:r>
              <a:rPr spc="-11" dirty="0"/>
              <a:t>Results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" y="2238449"/>
            <a:ext cx="9901236" cy="3452664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3970">
              <a:spcBef>
                <a:spcPts val="132"/>
              </a:spcBef>
            </a:pPr>
            <a:r>
              <a:rPr spc="-11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198" y="2395266"/>
            <a:ext cx="8855583" cy="2864695"/>
          </a:xfrm>
          <a:prstGeom prst="rect">
            <a:avLst/>
          </a:prstGeom>
        </p:spPr>
        <p:txBody>
          <a:bodyPr vert="horz" wrap="square" lIns="0" tIns="11875" rIns="0" bIns="0" rtlCol="0">
            <a:spAutoFit/>
          </a:bodyPr>
          <a:lstStyle/>
          <a:p>
            <a:pPr marL="13970" marR="33528">
              <a:lnSpc>
                <a:spcPts val="2497"/>
              </a:lnSpc>
              <a:spcBef>
                <a:spcPts val="94"/>
              </a:spcBef>
            </a:pP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authors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self-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supervised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pre-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training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ImageNet-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1K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(IN1K)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training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set.</a:t>
            </a:r>
            <a:r>
              <a:rPr sz="1980" spc="-6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Then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they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do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supervised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training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evaluate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representations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(i)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end-to-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end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fine-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tuning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(ii)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linear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probing.</a:t>
            </a:r>
            <a:endParaRPr sz="1980">
              <a:latin typeface="Arial"/>
              <a:cs typeface="Arial"/>
            </a:endParaRPr>
          </a:p>
          <a:p>
            <a:pPr marL="13970">
              <a:spcBef>
                <a:spcPts val="1331"/>
              </a:spcBef>
            </a:pP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Baseline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model: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55" dirty="0">
                <a:solidFill>
                  <a:srgbClr val="595959"/>
                </a:solidFill>
                <a:latin typeface="Arial"/>
                <a:cs typeface="Arial"/>
              </a:rPr>
              <a:t>ViT-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Large:</a:t>
            </a:r>
            <a:endParaRPr sz="1980">
              <a:latin typeface="Arial"/>
              <a:cs typeface="Arial"/>
            </a:endParaRPr>
          </a:p>
          <a:p>
            <a:pPr marL="516192" indent="-403035">
              <a:spcBef>
                <a:spcPts val="1436"/>
              </a:spcBef>
              <a:buChar char="●"/>
              <a:tabLst>
                <a:tab pos="516192" algn="l"/>
              </a:tabLst>
            </a:pPr>
            <a:r>
              <a:rPr sz="1980" spc="-55" dirty="0">
                <a:solidFill>
                  <a:srgbClr val="595959"/>
                </a:solidFill>
                <a:latin typeface="Arial"/>
                <a:cs typeface="Arial"/>
              </a:rPr>
              <a:t>ViT-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Large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44" dirty="0">
                <a:solidFill>
                  <a:srgbClr val="595959"/>
                </a:solidFill>
                <a:latin typeface="Arial"/>
                <a:cs typeface="Arial"/>
              </a:rPr>
              <a:t>(ViT-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L/16)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backbone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their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ablation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study.</a:t>
            </a:r>
            <a:endParaRPr sz="1980">
              <a:latin typeface="Arial"/>
              <a:cs typeface="Arial"/>
            </a:endParaRPr>
          </a:p>
          <a:p>
            <a:pPr marL="516192" indent="-403035">
              <a:spcBef>
                <a:spcPts val="121"/>
              </a:spcBef>
              <a:buChar char="●"/>
              <a:tabLst>
                <a:tab pos="516192" algn="l"/>
              </a:tabLst>
            </a:pPr>
            <a:r>
              <a:rPr sz="1980" spc="-55" dirty="0">
                <a:solidFill>
                  <a:srgbClr val="595959"/>
                </a:solidFill>
                <a:latin typeface="Arial"/>
                <a:cs typeface="Arial"/>
              </a:rPr>
              <a:t>ViT-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980" spc="-7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very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big and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tends</a:t>
            </a:r>
            <a:r>
              <a:rPr sz="1980" spc="-6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overfit.</a:t>
            </a:r>
            <a:endParaRPr sz="1980">
              <a:latin typeface="Arial"/>
              <a:cs typeface="Arial"/>
            </a:endParaRPr>
          </a:p>
          <a:p>
            <a:pPr marL="516890" marR="5588" indent="-403733">
              <a:lnSpc>
                <a:spcPct val="105000"/>
              </a:lnSpc>
              <a:buChar char="●"/>
              <a:tabLst>
                <a:tab pos="516890" algn="l"/>
              </a:tabLst>
            </a:pP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sz="1980" spc="-2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very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train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supervised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55" dirty="0">
                <a:solidFill>
                  <a:srgbClr val="595959"/>
                </a:solidFill>
                <a:latin typeface="Arial"/>
                <a:cs typeface="Arial"/>
              </a:rPr>
              <a:t>ViT-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980" spc="-8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scratch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good</a:t>
            </a:r>
            <a:r>
              <a:rPr sz="1980" spc="-17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recipe</a:t>
            </a:r>
            <a:r>
              <a:rPr sz="1980" spc="-1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22" dirty="0">
                <a:solidFill>
                  <a:srgbClr val="595959"/>
                </a:solidFill>
                <a:latin typeface="Arial"/>
                <a:cs typeface="Arial"/>
              </a:rPr>
              <a:t>with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strong</a:t>
            </a:r>
            <a:r>
              <a:rPr sz="198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regularization</a:t>
            </a:r>
            <a:r>
              <a:rPr sz="1980" spc="-3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980" spc="-38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dirty="0">
                <a:solidFill>
                  <a:srgbClr val="595959"/>
                </a:solidFill>
                <a:latin typeface="Arial"/>
                <a:cs typeface="Arial"/>
              </a:rPr>
              <a:t>needed</a:t>
            </a:r>
            <a:r>
              <a:rPr sz="1980" spc="-33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80" spc="-5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98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666" y="5503791"/>
            <a:ext cx="7543799" cy="8381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8142" y="609600"/>
            <a:ext cx="8251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15" dirty="0"/>
              <a:t>Deep Compression – an aside</a:t>
            </a:r>
            <a:endParaRPr sz="3600"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585723" y="1643278"/>
            <a:ext cx="8876665" cy="334001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Deep networks for compression</a:t>
            </a:r>
          </a:p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spc="-1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</a:p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endParaRPr lang="en-US" sz="3200" spc="-1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3200" spc="-15" dirty="0">
                <a:solidFill>
                  <a:srgbClr val="3333CC"/>
                </a:solidFill>
                <a:latin typeface="Arial"/>
                <a:cs typeface="Arial"/>
              </a:rPr>
              <a:t>Compressing large NNs for space and power savings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9019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5DA5-CC7B-CE4C-A97E-7D1D1A86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Many types of AEs (deep zoo)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01832-4342-2041-873E-9D0CC4BCF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" y="3152774"/>
            <a:ext cx="8081107" cy="2235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C95E1-9B30-67C8-262E-4843E50DC9FA}"/>
              </a:ext>
            </a:extLst>
          </p:cNvPr>
          <p:cNvSpPr txBox="1"/>
          <p:nvPr/>
        </p:nvSpPr>
        <p:spPr>
          <a:xfrm>
            <a:off x="679076" y="2235493"/>
            <a:ext cx="240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Here are some:</a:t>
            </a:r>
          </a:p>
        </p:txBody>
      </p:sp>
    </p:spTree>
    <p:extLst>
      <p:ext uri="{BB962C8B-B14F-4D97-AF65-F5344CB8AC3E}">
        <p14:creationId xmlns:p14="http://schemas.microsoft.com/office/powerpoint/2010/main" val="154536834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15" y="304800"/>
            <a:ext cx="8675370" cy="1093589"/>
          </a:xfrm>
        </p:spPr>
        <p:txBody>
          <a:bodyPr>
            <a:normAutofit/>
          </a:bodyPr>
          <a:lstStyle/>
          <a:p>
            <a:r>
              <a:rPr lang="en-US" sz="3960" b="1" dirty="0"/>
              <a:t>Conclusions/What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14" y="1143000"/>
            <a:ext cx="9142085" cy="61722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CC"/>
                </a:solidFill>
              </a:rPr>
              <a:t>Autocoders</a:t>
            </a:r>
            <a:r>
              <a:rPr lang="en-US" dirty="0">
                <a:solidFill>
                  <a:srgbClr val="3333CC"/>
                </a:solidFill>
              </a:rPr>
              <a:t> are latent compression models but not used for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Both overcomplete and undercomplete useful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A representation learning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Used in pretraining of  a 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Can be considered a generative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Applications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Dimensionality reduction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Image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Information retrieval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Semantic hashing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Visual transformers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NLP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Word embeddings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Machine translation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Document clustering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Sentiment analysis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Paraphrase detection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333CC"/>
                </a:solidFill>
              </a:rPr>
              <a:t>Transformers</a:t>
            </a:r>
            <a:endParaRPr lang="en-US" dirty="0">
              <a:solidFill>
                <a:srgbClr val="3333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2309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15" y="304800"/>
            <a:ext cx="8675370" cy="1093589"/>
          </a:xfrm>
        </p:spPr>
        <p:txBody>
          <a:bodyPr>
            <a:normAutofit/>
          </a:bodyPr>
          <a:lstStyle/>
          <a:p>
            <a:r>
              <a:rPr lang="en-US" sz="3960" b="1" dirty="0"/>
              <a:t>Conclusions/What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14" y="1143000"/>
            <a:ext cx="9142085" cy="6172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Deep 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C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</a:rPr>
              <a:t>A system for doing compression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C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</a:rPr>
              <a:t>A compression of a deep neural network for space and </a:t>
            </a:r>
            <a:r>
              <a:rPr lang="en-US" sz="2400">
                <a:solidFill>
                  <a:srgbClr val="3333CC"/>
                </a:solidFill>
              </a:rPr>
              <a:t>power reasons</a:t>
            </a:r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30;p20">
            <a:extLst>
              <a:ext uri="{FF2B5EF4-FFF2-40B4-BE49-F238E27FC236}">
                <a16:creationId xmlns:a16="http://schemas.microsoft.com/office/drawing/2014/main" id="{AED64F58-4265-9A4C-BB8F-4703A23896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3425" y="1223497"/>
            <a:ext cx="9644975" cy="757098"/>
          </a:xfrm>
        </p:spPr>
        <p:txBody>
          <a:bodyPr vert="horz" wrap="square" lIns="100568" tIns="100568" rIns="100568" bIns="100568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SzPts val="2800"/>
            </a:pPr>
            <a:r>
              <a:rPr lang="en-GB" altLang="en-US" sz="3600" dirty="0">
                <a:solidFill>
                  <a:srgbClr val="FF0000"/>
                </a:solidFill>
              </a:rPr>
              <a:t>Deep Image Compression - Google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pic>
        <p:nvPicPr>
          <p:cNvPr id="36866" name="Google Shape;131;p20">
            <a:extLst>
              <a:ext uri="{FF2B5EF4-FFF2-40B4-BE49-F238E27FC236}">
                <a16:creationId xmlns:a16="http://schemas.microsoft.com/office/drawing/2014/main" id="{968E5B2F-F4DA-8546-B3E0-557D3C06C6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39" y="2213497"/>
            <a:ext cx="10351440" cy="342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Google Shape;132;p20">
            <a:extLst>
              <a:ext uri="{FF2B5EF4-FFF2-40B4-BE49-F238E27FC236}">
                <a16:creationId xmlns:a16="http://schemas.microsoft.com/office/drawing/2014/main" id="{DAC2E6C6-BB2F-7F4F-8584-0C211F10536B}"/>
              </a:ext>
            </a:extLst>
          </p:cNvPr>
          <p:cNvSpPr txBox="1"/>
          <p:nvPr/>
        </p:nvSpPr>
        <p:spPr>
          <a:xfrm>
            <a:off x="318385" y="5965993"/>
            <a:ext cx="8647056" cy="587664"/>
          </a:xfrm>
          <a:prstGeom prst="rect">
            <a:avLst/>
          </a:prstGeom>
          <a:noFill/>
          <a:ln>
            <a:noFill/>
          </a:ln>
        </p:spPr>
        <p:txBody>
          <a:bodyPr spcFirstLastPara="1" lIns="100568" tIns="100568" rIns="100568" bIns="100568" anchor="ctr"/>
          <a:lstStyle/>
          <a:p>
            <a:pPr algn="ctr">
              <a:buClr>
                <a:srgbClr val="000000"/>
              </a:buClr>
              <a:buSzPts val="1400"/>
              <a:defRPr/>
            </a:pPr>
            <a:r>
              <a:rPr lang="en-GB" sz="154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Model diagram for single iteration </a:t>
            </a:r>
            <a:r>
              <a:rPr lang="en-GB" sz="1540" i="1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GB" sz="1540" i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54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 shared recurrent neural network (RNN) architecture [</a:t>
            </a:r>
            <a:r>
              <a:rPr lang="en-GB" sz="1540" dirty="0" err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Toderici</a:t>
            </a:r>
            <a:r>
              <a:rPr lang="en-GB" sz="154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‘15 , </a:t>
            </a:r>
            <a:r>
              <a:rPr lang="en-GB" sz="1540" dirty="0" err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Toderici</a:t>
            </a:r>
            <a:r>
              <a:rPr lang="en-GB" sz="154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‘16</a:t>
            </a:r>
            <a:r>
              <a:rPr lang="en-GB" sz="154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]</a:t>
            </a:r>
            <a:endParaRPr sz="154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592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49;p23">
            <a:extLst>
              <a:ext uri="{FF2B5EF4-FFF2-40B4-BE49-F238E27FC236}">
                <a16:creationId xmlns:a16="http://schemas.microsoft.com/office/drawing/2014/main" id="{6D6F681F-0328-D144-B07F-E6F84AD6E2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889" y="431497"/>
            <a:ext cx="8456976" cy="633987"/>
          </a:xfrm>
        </p:spPr>
        <p:txBody>
          <a:bodyPr vert="horz" wrap="square" lIns="100568" tIns="100568" rIns="100568" bIns="100568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buSzPts val="2800"/>
            </a:pPr>
            <a:r>
              <a:rPr lang="en-GB" altLang="en-US">
                <a:solidFill>
                  <a:srgbClr val="FF0000"/>
                </a:solidFill>
              </a:rPr>
              <a:t>Hybrid Deep Compression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34818" name="Google Shape;150;p23">
            <a:extLst>
              <a:ext uri="{FF2B5EF4-FFF2-40B4-BE49-F238E27FC236}">
                <a16:creationId xmlns:a16="http://schemas.microsoft.com/office/drawing/2014/main" id="{3DAED513-68E7-AB49-8C1D-FF234E64FB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24" y="1693945"/>
            <a:ext cx="2965248" cy="49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Google Shape;151;p23">
            <a:extLst>
              <a:ext uri="{FF2B5EF4-FFF2-40B4-BE49-F238E27FC236}">
                <a16:creationId xmlns:a16="http://schemas.microsoft.com/office/drawing/2014/main" id="{DBDF8B69-7E7A-814F-8D88-2590DCF3E8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" y="1724041"/>
            <a:ext cx="6397776" cy="4886640"/>
          </a:xfrm>
        </p:spPr>
        <p:txBody>
          <a:bodyPr spcFirstLastPara="1" vert="horz" wrap="square" lIns="100568" tIns="100568" rIns="100568" bIns="100568" numCol="1" anchor="t" anchorCtr="0" compatLnSpc="1">
            <a:prstTxWarp prst="textNoShape">
              <a:avLst/>
            </a:prstTxWarp>
            <a:noAutofit/>
          </a:bodyPr>
          <a:lstStyle/>
          <a:p>
            <a:pPr marL="502913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●"/>
              <a:defRPr/>
            </a:pPr>
            <a:r>
              <a:rPr lang="en-GB" sz="1540" dirty="0"/>
              <a:t>Design an iterative, RNN-based </a:t>
            </a:r>
            <a:r>
              <a:rPr lang="en-GB" sz="1540" i="1" dirty="0"/>
              <a:t>hybrid</a:t>
            </a:r>
            <a:r>
              <a:rPr lang="en-GB" sz="1540" dirty="0"/>
              <a:t> estimator for decoding instead of using transformations.</a:t>
            </a:r>
            <a:endParaRPr sz="1540" dirty="0"/>
          </a:p>
          <a:p>
            <a:pPr marL="1005828" lvl="1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○"/>
              <a:defRPr/>
            </a:pPr>
            <a:r>
              <a:rPr lang="en-GB" sz="1540" dirty="0"/>
              <a:t>Replaces </a:t>
            </a:r>
            <a:r>
              <a:rPr lang="en-GB" sz="1540" dirty="0" err="1"/>
              <a:t>dequantizer</a:t>
            </a:r>
            <a:r>
              <a:rPr lang="en-GB" sz="1540" dirty="0"/>
              <a:t> and inverse encoding transform modules with a function approximator.</a:t>
            </a:r>
            <a:endParaRPr sz="1540" dirty="0"/>
          </a:p>
          <a:p>
            <a:pPr marL="1005828" lvl="1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○"/>
              <a:defRPr/>
            </a:pPr>
            <a:r>
              <a:rPr lang="en-GB" sz="1540" dirty="0"/>
              <a:t>Neural decoder is single layer RNN with 512 units.</a:t>
            </a:r>
            <a:endParaRPr sz="1540" dirty="0"/>
          </a:p>
          <a:p>
            <a:pPr marL="502913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●"/>
              <a:defRPr/>
            </a:pPr>
            <a:r>
              <a:rPr lang="en-GB" sz="1540" dirty="0"/>
              <a:t>An iterative refinement algorithm learns an iterative estimator of this function approximator</a:t>
            </a:r>
            <a:endParaRPr sz="1540" dirty="0"/>
          </a:p>
          <a:p>
            <a:pPr marL="1005828" lvl="1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○"/>
              <a:defRPr/>
            </a:pPr>
            <a:r>
              <a:rPr lang="en-GB" sz="1540" dirty="0"/>
              <a:t>Exploits both causal &amp; non-causal information to improve low bit rate reconstruction.</a:t>
            </a:r>
            <a:endParaRPr sz="1540" dirty="0"/>
          </a:p>
          <a:p>
            <a:pPr marL="1005828" lvl="1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○"/>
              <a:defRPr/>
            </a:pPr>
            <a:r>
              <a:rPr lang="en-GB" sz="1540" dirty="0"/>
              <a:t>Applies to any image decoding problem</a:t>
            </a:r>
            <a:endParaRPr sz="1540" dirty="0"/>
          </a:p>
          <a:p>
            <a:pPr marL="1508740" lvl="2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■"/>
              <a:defRPr/>
            </a:pPr>
            <a:r>
              <a:rPr lang="en-GB" sz="1540" dirty="0"/>
              <a:t>Handles a wide range of bit rate values</a:t>
            </a:r>
            <a:endParaRPr sz="1540" dirty="0"/>
          </a:p>
          <a:p>
            <a:pPr marL="502913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●"/>
              <a:defRPr/>
            </a:pPr>
            <a:r>
              <a:rPr lang="en-GB" sz="1540" dirty="0"/>
              <a:t>Uses multi-objective loss function for image compression.</a:t>
            </a:r>
            <a:endParaRPr sz="1540" dirty="0"/>
          </a:p>
          <a:p>
            <a:pPr marL="502913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●"/>
              <a:defRPr/>
            </a:pPr>
            <a:r>
              <a:rPr lang="en-GB" sz="1540" dirty="0"/>
              <a:t>Uses a new annealing schedule - </a:t>
            </a:r>
            <a:r>
              <a:rPr lang="en-GB" sz="1540" dirty="0" err="1"/>
              <a:t>i.e</a:t>
            </a:r>
            <a:r>
              <a:rPr lang="en-GB" sz="1540" dirty="0"/>
              <a:t> </a:t>
            </a:r>
            <a:r>
              <a:rPr lang="en-GB" sz="1540" dirty="0">
                <a:solidFill>
                  <a:srgbClr val="666666"/>
                </a:solidFill>
              </a:rPr>
              <a:t>annealed stochastic learning rate.</a:t>
            </a:r>
            <a:r>
              <a:rPr lang="en-GB" sz="1540" dirty="0"/>
              <a:t> </a:t>
            </a:r>
            <a:endParaRPr sz="1540" dirty="0"/>
          </a:p>
          <a:p>
            <a:pPr marL="502913" indent="-349246">
              <a:lnSpc>
                <a:spcPct val="115000"/>
              </a:lnSpc>
              <a:buSzPts val="1400"/>
              <a:buFont typeface="Times New Roman" panose="02020603050405020304" pitchFamily="18" charset="0"/>
              <a:buChar char="●"/>
              <a:defRPr/>
            </a:pPr>
            <a:r>
              <a:rPr lang="en-GB" sz="1540" dirty="0"/>
              <a:t>Achieved +0.971 dB gain over </a:t>
            </a:r>
            <a:r>
              <a:rPr lang="en-GB" sz="1540" b="1" dirty="0"/>
              <a:t>Google neural model </a:t>
            </a:r>
            <a:r>
              <a:rPr lang="en-GB" sz="1540" dirty="0"/>
              <a:t>on Kodak Test set.</a:t>
            </a:r>
            <a:endParaRPr sz="1540" dirty="0"/>
          </a:p>
        </p:txBody>
      </p:sp>
      <p:sp>
        <p:nvSpPr>
          <p:cNvPr id="152" name="Google Shape;152;p23">
            <a:extLst>
              <a:ext uri="{FF2B5EF4-FFF2-40B4-BE49-F238E27FC236}">
                <a16:creationId xmlns:a16="http://schemas.microsoft.com/office/drawing/2014/main" id="{FA2D0894-814C-CB40-890F-2FBC0ACAF425}"/>
              </a:ext>
            </a:extLst>
          </p:cNvPr>
          <p:cNvSpPr txBox="1"/>
          <p:nvPr/>
        </p:nvSpPr>
        <p:spPr>
          <a:xfrm>
            <a:off x="6787441" y="1351801"/>
            <a:ext cx="1498464" cy="304128"/>
          </a:xfrm>
          <a:prstGeom prst="rect">
            <a:avLst/>
          </a:prstGeom>
          <a:noFill/>
          <a:ln>
            <a:noFill/>
          </a:ln>
        </p:spPr>
        <p:txBody>
          <a:bodyPr spcFirstLastPara="1" lIns="100568" tIns="50270" rIns="100568" bIns="50270"/>
          <a:lstStyle/>
          <a:p>
            <a:pPr>
              <a:defRPr/>
            </a:pPr>
            <a:r>
              <a:rPr lang="en-GB" sz="13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Standard method</a:t>
            </a:r>
            <a:endParaRPr sz="1596"/>
          </a:p>
        </p:txBody>
      </p:sp>
      <p:sp>
        <p:nvSpPr>
          <p:cNvPr id="153" name="Google Shape;153;p23">
            <a:extLst>
              <a:ext uri="{FF2B5EF4-FFF2-40B4-BE49-F238E27FC236}">
                <a16:creationId xmlns:a16="http://schemas.microsoft.com/office/drawing/2014/main" id="{8EF90FF2-D11A-CB4B-814E-37191F49CAF6}"/>
              </a:ext>
            </a:extLst>
          </p:cNvPr>
          <p:cNvSpPr txBox="1"/>
          <p:nvPr/>
        </p:nvSpPr>
        <p:spPr>
          <a:xfrm>
            <a:off x="8716753" y="1340713"/>
            <a:ext cx="568656" cy="305712"/>
          </a:xfrm>
          <a:prstGeom prst="rect">
            <a:avLst/>
          </a:prstGeom>
          <a:noFill/>
          <a:ln>
            <a:noFill/>
          </a:ln>
        </p:spPr>
        <p:txBody>
          <a:bodyPr spcFirstLastPara="1" lIns="100568" tIns="50270" rIns="100568" bIns="50270"/>
          <a:lstStyle/>
          <a:p>
            <a:pPr>
              <a:defRPr/>
            </a:pPr>
            <a:r>
              <a:rPr lang="en-GB" sz="132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Ours</a:t>
            </a:r>
            <a:endParaRPr sz="1596"/>
          </a:p>
        </p:txBody>
      </p:sp>
      <p:sp>
        <p:nvSpPr>
          <p:cNvPr id="34822" name="TextBox 1">
            <a:extLst>
              <a:ext uri="{FF2B5EF4-FFF2-40B4-BE49-F238E27FC236}">
                <a16:creationId xmlns:a16="http://schemas.microsoft.com/office/drawing/2014/main" id="{86E269DD-94BC-624E-9B9B-6440EBA2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115" y="6930651"/>
            <a:ext cx="2962671" cy="4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395" i="1">
                <a:solidFill>
                  <a:srgbClr val="FF0000"/>
                </a:solidFill>
              </a:rPr>
              <a:t>Ororbia, Mali, DCC ‘19</a:t>
            </a:r>
          </a:p>
        </p:txBody>
      </p:sp>
    </p:spTree>
    <p:extLst>
      <p:ext uri="{BB962C8B-B14F-4D97-AF65-F5344CB8AC3E}">
        <p14:creationId xmlns:p14="http://schemas.microsoft.com/office/powerpoint/2010/main" val="311902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2889" y="415352"/>
            <a:ext cx="9050562" cy="125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39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Motivation</a:t>
            </a:r>
            <a:endParaRPr lang="en-CA" sz="439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02889" y="1879477"/>
            <a:ext cx="9051280" cy="4373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marL="431050" indent="-322569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Deep Neural Networks are BIG ... and getting BIGGER</a:t>
            </a:r>
            <a:endParaRPr lang="en-CA" sz="319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2099" lvl="1" indent="-322569">
              <a:spcBef>
                <a:spcPts val="1132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CA" sz="279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e.g. AlexNet (240 MB), VGG-16 (520 MB)</a:t>
            </a:r>
            <a:endParaRPr lang="en-CA" sz="279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132"/>
              </a:spcBef>
            </a:pPr>
            <a:endParaRPr lang="en-CA" sz="279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050" indent="-322569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Too big to store on-chip SRAM and DRAM accesses use a lot of energy</a:t>
            </a:r>
            <a:endParaRPr lang="en-CA" sz="319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050" indent="-322569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 suitable for low-power mobile/embedded systems</a:t>
            </a:r>
            <a:endParaRPr lang="en-CA" sz="319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050" indent="-322569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Solution: Deep Compression</a:t>
            </a:r>
            <a:endParaRPr lang="en-CA" sz="319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454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2889" y="415352"/>
            <a:ext cx="9050562" cy="125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39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Deep Compression</a:t>
            </a:r>
          </a:p>
        </p:txBody>
      </p:sp>
      <p:graphicFrame>
        <p:nvGraphicFramePr>
          <p:cNvPr id="185" name="Object 2"/>
          <p:cNvGraphicFramePr/>
          <p:nvPr/>
        </p:nvGraphicFramePr>
        <p:xfrm>
          <a:off x="502889" y="1879836"/>
          <a:ext cx="9050562" cy="437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Word.Document.12">
                  <p:embed/>
                </p:oleObj>
              </mc:Choice>
              <mc:Fallback>
                <p:oleObj r:id="rId2" imgW="0" imgH="0" progId="Word.Document.12">
                  <p:embed/>
                  <p:pic>
                    <p:nvPicPr>
                      <p:cNvPr id="185" name="Object 2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502889" y="1879836"/>
                        <a:ext cx="9050562" cy="437369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CustomShape 3"/>
          <p:cNvSpPr/>
          <p:nvPr/>
        </p:nvSpPr>
        <p:spPr>
          <a:xfrm>
            <a:off x="502889" y="1879836"/>
            <a:ext cx="9050562" cy="4547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5525" indent="-215166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Another meaning</a:t>
            </a:r>
          </a:p>
          <a:p>
            <a:pPr marL="215525" indent="-215166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Technique to reduce size of neural networks without losing accuracy</a:t>
            </a:r>
          </a:p>
          <a:p>
            <a:pPr>
              <a:lnSpc>
                <a:spcPct val="100000"/>
              </a:lnSpc>
            </a:pPr>
            <a:endParaRPr lang="en-CA" sz="319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2099" lvl="3" indent="-215166">
              <a:buClr>
                <a:srgbClr val="000000"/>
              </a:buClr>
              <a:buFont typeface="StarSymbol"/>
              <a:buAutoNum type="arabicParenR"/>
            </a:pPr>
            <a:r>
              <a:rPr lang="en-CA" sz="31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Pruning to Reduce Number of Weights</a:t>
            </a:r>
          </a:p>
          <a:p>
            <a:pPr>
              <a:lnSpc>
                <a:spcPct val="100000"/>
              </a:lnSpc>
            </a:pPr>
            <a:endParaRPr lang="en-CA" sz="319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2099" lvl="3" indent="-215166">
              <a:buClr>
                <a:srgbClr val="000000"/>
              </a:buClr>
              <a:buFont typeface="StarSymbol"/>
              <a:buAutoNum type="arabicParenR"/>
            </a:pPr>
            <a:r>
              <a:rPr lang="en-CA" sz="31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Quantization to Reduce Bits per Weight</a:t>
            </a:r>
          </a:p>
          <a:p>
            <a:pPr>
              <a:lnSpc>
                <a:spcPct val="100000"/>
              </a:lnSpc>
            </a:pPr>
            <a:endParaRPr lang="en-CA" sz="319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2099" lvl="3" indent="-215166">
              <a:buClr>
                <a:srgbClr val="000000"/>
              </a:buClr>
              <a:buFont typeface="StarSymbol"/>
              <a:buAutoNum type="arabicParenR"/>
            </a:pPr>
            <a:r>
              <a:rPr lang="en-CA" sz="31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Huffman Encoding</a:t>
            </a:r>
          </a:p>
          <a:p>
            <a:pPr>
              <a:lnSpc>
                <a:spcPct val="100000"/>
              </a:lnSpc>
            </a:pPr>
            <a:endParaRPr lang="en-CA" sz="319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319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838200" y="6361181"/>
            <a:ext cx="7830338" cy="102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02" tIns="44901" rIns="89802" bIns="44901"/>
          <a:lstStyle/>
          <a:p>
            <a:pPr marL="431050" indent="-32221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9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“Deep Compression: Compressing Deep Neural Networks with Pruning, Trained Quantization and Huffman Coding”, Song Han et al., ICLR 2016</a:t>
            </a:r>
            <a:endParaRPr lang="en-CA" sz="219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221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2889" y="415352"/>
            <a:ext cx="9050562" cy="125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39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Deep Compression</a:t>
            </a:r>
            <a:endParaRPr lang="en-CA" sz="439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31048" y="5646474"/>
            <a:ext cx="9050562" cy="1004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1050" indent="-32221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95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“Deep Compression: Compressing Deep Neural Networks with Pruning, Trained Quantization and Huffman Coding”, Song Han et al., ICLR 2016</a:t>
            </a:r>
            <a:endParaRPr lang="en-CA" sz="219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359" y="1407839"/>
            <a:ext cx="10056340" cy="3967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859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502889" y="415352"/>
            <a:ext cx="9050562" cy="125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CA" sz="439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Pruning</a:t>
            </a:r>
            <a:endParaRPr lang="en-CA" sz="439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02889" y="1879836"/>
            <a:ext cx="9050562" cy="4373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1050" indent="-32221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Remove weights/synapses “close to zero”</a:t>
            </a:r>
            <a:endParaRPr lang="en-CA" sz="319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050" indent="-32221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Retrain</a:t>
            </a:r>
            <a:r>
              <a:rPr lang="en-CA" sz="31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 maintain accuracy</a:t>
            </a:r>
            <a:endParaRPr lang="en-CA" sz="319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050" indent="-32221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1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Repeat</a:t>
            </a:r>
            <a:endParaRPr lang="en-CA" sz="319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1173168" y="4137807"/>
            <a:ext cx="4788579" cy="278313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6393873" y="4928061"/>
            <a:ext cx="2728890" cy="4845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802" tIns="44901" rIns="89802" bIns="44901"/>
          <a:lstStyle/>
          <a:p>
            <a:r>
              <a:rPr lang="en-CA" sz="279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Sparse Network</a:t>
            </a:r>
            <a:endParaRPr lang="en-CA" sz="279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278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89" y="743008"/>
            <a:ext cx="9051999" cy="430887"/>
          </a:xfrm>
        </p:spPr>
        <p:txBody>
          <a:bodyPr/>
          <a:lstStyle/>
          <a:p>
            <a:r>
              <a:rPr lang="en-US" dirty="0"/>
              <a:t>Pruning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08" y="2092509"/>
            <a:ext cx="8985613" cy="37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4200" y="533400"/>
            <a:ext cx="2866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5" dirty="0"/>
              <a:t>Previously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1447800" y="1524000"/>
            <a:ext cx="6117590" cy="34964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464820" indent="-4521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Principles of machine learning</a:t>
            </a:r>
          </a:p>
          <a:p>
            <a:pPr marL="464820" indent="-4521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Deep Feedforward NNs</a:t>
            </a:r>
            <a:endParaRPr sz="2400" dirty="0">
              <a:latin typeface="Arial"/>
              <a:cs typeface="Arial"/>
            </a:endParaRPr>
          </a:p>
          <a:p>
            <a:pPr marL="464820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Regularization</a:t>
            </a:r>
          </a:p>
          <a:p>
            <a:pPr marL="464820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</a:p>
          <a:p>
            <a:pPr marL="464820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Convolutional NNs</a:t>
            </a:r>
          </a:p>
          <a:p>
            <a:pPr marL="464820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Recurrent NNs</a:t>
            </a:r>
          </a:p>
          <a:p>
            <a:pPr marL="464820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Memory NNs</a:t>
            </a:r>
          </a:p>
          <a:p>
            <a:pPr marL="464820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Today Autoencoders, GANs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05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89" y="743008"/>
            <a:ext cx="9051999" cy="4308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502889" y="743008"/>
            <a:ext cx="9051999" cy="43088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1" y="479650"/>
            <a:ext cx="9221668" cy="68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1935" y="762000"/>
            <a:ext cx="703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What does </a:t>
            </a:r>
            <a:r>
              <a:rPr sz="3600" spc="-15" dirty="0"/>
              <a:t>an </a:t>
            </a:r>
            <a:r>
              <a:rPr sz="3600" spc="-30" dirty="0"/>
              <a:t>Autoencoder</a:t>
            </a:r>
            <a:r>
              <a:rPr sz="3600" spc="-80" dirty="0"/>
              <a:t> </a:t>
            </a:r>
            <a:r>
              <a:rPr sz="3600" spc="-25" dirty="0"/>
              <a:t>Learn?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547623" y="1942591"/>
            <a:ext cx="8970010" cy="416588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898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89255" algn="l"/>
                <a:tab pos="389890" algn="l"/>
                <a:tab pos="309118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2400" i="1" dirty="0">
                <a:latin typeface="Times New Roman"/>
                <a:cs typeface="Times New Roman"/>
              </a:rPr>
              <a:t>g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f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x</a:t>
            </a:r>
            <a:r>
              <a:rPr sz="2400" spc="-10" dirty="0">
                <a:latin typeface="Times New Roman"/>
                <a:cs typeface="Times New Roman"/>
              </a:rPr>
              <a:t>))</a:t>
            </a:r>
            <a:r>
              <a:rPr sz="2400" i="1" spc="-10" dirty="0">
                <a:latin typeface="Times New Roman"/>
                <a:cs typeface="Times New Roman"/>
              </a:rPr>
              <a:t>=</a:t>
            </a:r>
            <a:r>
              <a:rPr sz="2400" b="1" i="1" spc="-10" dirty="0">
                <a:latin typeface="Times New Roman"/>
                <a:cs typeface="Times New Roman"/>
              </a:rPr>
              <a:t>x	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everywhere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not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useful</a:t>
            </a:r>
            <a:endParaRPr lang="en-US" sz="2400" spc="-1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89255" algn="l"/>
                <a:tab pos="389890" algn="l"/>
                <a:tab pos="3091180" algn="l"/>
              </a:tabLst>
            </a:pPr>
            <a:endParaRPr sz="2400" dirty="0"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530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designed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be </a:t>
            </a:r>
            <a:r>
              <a:rPr sz="2400" b="1" spc="-15" dirty="0">
                <a:solidFill>
                  <a:srgbClr val="3333CC"/>
                </a:solidFill>
                <a:latin typeface="Arial"/>
                <a:cs typeface="Arial"/>
              </a:rPr>
              <a:t>unable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copy</a:t>
            </a:r>
            <a:r>
              <a:rPr sz="24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perfectly</a:t>
            </a:r>
            <a:endParaRPr sz="2400" dirty="0">
              <a:latin typeface="Arial"/>
              <a:cs typeface="Arial"/>
            </a:endParaRPr>
          </a:p>
          <a:p>
            <a:pPr marL="7854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84860" algn="l"/>
                <a:tab pos="7854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Restricted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copy</a:t>
            </a: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ing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only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approximately</a:t>
            </a:r>
            <a:endParaRPr sz="2000" dirty="0"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484"/>
              </a:spcBef>
              <a:buChar char="•"/>
              <a:tabLst>
                <a:tab pos="389255" algn="l"/>
                <a:tab pos="389890" algn="l"/>
              </a:tabLst>
            </a:pPr>
            <a:endParaRPr lang="en-US" sz="2400" spc="-1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484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learn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useful properties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</a:t>
            </a:r>
            <a:r>
              <a:rPr sz="24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  <a:p>
            <a:pPr marL="78549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84860" algn="l"/>
                <a:tab pos="785495" algn="l"/>
              </a:tabLst>
            </a:pP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orced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prioritize which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aspects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input should be</a:t>
            </a:r>
            <a:r>
              <a:rPr sz="2000" spc="-1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copied</a:t>
            </a:r>
            <a:endParaRPr sz="2000" dirty="0"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515"/>
              </a:spcBef>
              <a:buChar char="•"/>
              <a:tabLst>
                <a:tab pos="389255" algn="l"/>
                <a:tab pos="389890" algn="l"/>
              </a:tabLst>
            </a:pPr>
            <a:endParaRPr lang="en-US" sz="2400" spc="-1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515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learn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stochastic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mappings</a:t>
            </a:r>
            <a:endParaRPr sz="2400" dirty="0">
              <a:latin typeface="Arial"/>
              <a:cs typeface="Arial"/>
            </a:endParaRPr>
          </a:p>
          <a:p>
            <a:pPr marL="78549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84860" algn="l"/>
                <a:tab pos="7854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Go beyond deterministic functions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mappings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Calibri"/>
                <a:cs typeface="Calibri"/>
              </a:rPr>
              <a:t>e</a:t>
            </a:r>
            <a:r>
              <a:rPr sz="1950" spc="-7" baseline="-17094" dirty="0">
                <a:latin typeface="Times New Roman"/>
                <a:cs typeface="Times New Roman"/>
              </a:rPr>
              <a:t>ncoder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h</a:t>
            </a:r>
            <a:r>
              <a:rPr sz="2000" i="1" spc="-5" dirty="0">
                <a:latin typeface="Times New Roman"/>
                <a:cs typeface="Times New Roman"/>
              </a:rPr>
              <a:t>|</a:t>
            </a:r>
            <a:r>
              <a:rPr sz="2000" b="1" i="1" spc="-5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spc="-10" dirty="0">
                <a:solidFill>
                  <a:srgbClr val="006600"/>
                </a:solidFill>
                <a:latin typeface="Calibri"/>
                <a:cs typeface="Calibri"/>
              </a:rPr>
              <a:t>and</a:t>
            </a:r>
            <a:r>
              <a:rPr sz="2000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decoder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x</a:t>
            </a:r>
            <a:r>
              <a:rPr sz="2000" i="1" spc="-5" dirty="0">
                <a:latin typeface="Times New Roman"/>
                <a:cs typeface="Times New Roman"/>
              </a:rPr>
              <a:t>|</a:t>
            </a:r>
            <a:r>
              <a:rPr sz="2000" b="1" i="1" spc="-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9400" y="1305559"/>
            <a:ext cx="4121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Autoencoder</a:t>
            </a:r>
            <a:r>
              <a:rPr sz="3600" spc="-75" dirty="0"/>
              <a:t> </a:t>
            </a:r>
            <a:r>
              <a:rPr sz="3600" spc="-20" dirty="0"/>
              <a:t>History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85723" y="2323253"/>
            <a:ext cx="7990840" cy="41261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3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Part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neural network landscape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28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decades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Used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for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dimensionality reduction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feature</a:t>
            </a:r>
            <a:r>
              <a:rPr sz="2400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learning</a:t>
            </a:r>
            <a:endParaRPr lang="en-US" sz="2400" spc="-10" dirty="0">
              <a:solidFill>
                <a:srgbClr val="006600"/>
              </a:solidFill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endParaRPr lang="en-US" sz="2400" spc="-10" dirty="0">
              <a:solidFill>
                <a:srgbClr val="006600"/>
              </a:solidFill>
              <a:latin typeface="Arial"/>
              <a:cs typeface="Arial"/>
            </a:endParaRPr>
          </a:p>
          <a:p>
            <a:pPr marL="290195" indent="-282575">
              <a:spcBef>
                <a:spcPts val="540"/>
              </a:spcBef>
              <a:buClr>
                <a:srgbClr val="3333CC"/>
              </a:buClr>
              <a:buFontTx/>
              <a:buChar char="•"/>
              <a:tabLst>
                <a:tab pos="746760" algn="l"/>
                <a:tab pos="747395" algn="l"/>
              </a:tabLst>
            </a:pPr>
            <a:r>
              <a:rPr lang="en-US" sz="2400" spc="-15" dirty="0">
                <a:cs typeface="Calibri"/>
              </a:rPr>
              <a:t>Historical </a:t>
            </a:r>
            <a:r>
              <a:rPr lang="en-US" sz="2400" spc="-10" dirty="0">
                <a:cs typeface="Calibri"/>
              </a:rPr>
              <a:t>note: goes </a:t>
            </a:r>
            <a:r>
              <a:rPr lang="en-US" sz="2400" spc="-5" dirty="0">
                <a:cs typeface="Calibri"/>
              </a:rPr>
              <a:t>back </a:t>
            </a:r>
            <a:r>
              <a:rPr lang="en-US" sz="2400" spc="-15" dirty="0">
                <a:cs typeface="Calibri"/>
              </a:rPr>
              <a:t>to </a:t>
            </a:r>
            <a:r>
              <a:rPr lang="en-US" sz="2400" spc="-10" dirty="0">
                <a:cs typeface="Calibri"/>
              </a:rPr>
              <a:t>(</a:t>
            </a:r>
            <a:r>
              <a:rPr lang="en-US" sz="2400" spc="-10" dirty="0" err="1">
                <a:cs typeface="Calibri"/>
              </a:rPr>
              <a:t>LeCun</a:t>
            </a:r>
            <a:r>
              <a:rPr lang="en-US" sz="2400" spc="-10" dirty="0">
                <a:cs typeface="Calibri"/>
              </a:rPr>
              <a:t>, </a:t>
            </a:r>
            <a:r>
              <a:rPr lang="en-US" sz="2400" spc="-5" dirty="0">
                <a:cs typeface="Calibri"/>
              </a:rPr>
              <a:t>1987; </a:t>
            </a:r>
            <a:r>
              <a:rPr lang="en-US" sz="2400" spc="-10" dirty="0" err="1">
                <a:cs typeface="Calibri"/>
              </a:rPr>
              <a:t>Bourlard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and </a:t>
            </a:r>
            <a:r>
              <a:rPr lang="en-US" sz="2400" spc="-15" dirty="0">
                <a:cs typeface="Calibri"/>
              </a:rPr>
              <a:t>Kamp, </a:t>
            </a:r>
            <a:r>
              <a:rPr lang="en-US" sz="2400" spc="-5" dirty="0">
                <a:cs typeface="Calibri"/>
              </a:rPr>
              <a:t>1988;  </a:t>
            </a:r>
            <a:r>
              <a:rPr lang="en-US" sz="2400" spc="-15" dirty="0">
                <a:cs typeface="Calibri"/>
              </a:rPr>
              <a:t>Hinton </a:t>
            </a:r>
            <a:r>
              <a:rPr lang="en-US" sz="2400" spc="-5" dirty="0">
                <a:cs typeface="Calibri"/>
              </a:rPr>
              <a:t>and </a:t>
            </a:r>
            <a:r>
              <a:rPr lang="en-US" sz="2400" spc="-15" dirty="0" err="1">
                <a:cs typeface="Calibri"/>
              </a:rPr>
              <a:t>Zemel</a:t>
            </a:r>
            <a:r>
              <a:rPr lang="en-US" sz="2400" spc="-15" dirty="0">
                <a:cs typeface="Calibri"/>
              </a:rPr>
              <a:t>,</a:t>
            </a:r>
            <a:r>
              <a:rPr lang="en-US" sz="2400" spc="6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1994).</a:t>
            </a:r>
            <a:endParaRPr lang="en-US" sz="2400" dirty="0">
              <a:cs typeface="Calibri"/>
            </a:endParaRPr>
          </a:p>
          <a:p>
            <a:pPr marL="290195" indent="-282575">
              <a:spcBef>
                <a:spcPts val="54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1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Theoretical connection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latent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variable</a:t>
            </a:r>
            <a:r>
              <a:rPr sz="28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models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4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lang="en-US" sz="2400" spc="-15" dirty="0">
                <a:solidFill>
                  <a:srgbClr val="006600"/>
                </a:solidFill>
                <a:latin typeface="Arial"/>
                <a:cs typeface="Arial"/>
              </a:rPr>
              <a:t>AE’s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 brought them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into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forefront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generative</a:t>
            </a:r>
            <a:r>
              <a:rPr sz="2400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models</a:t>
            </a:r>
            <a:endParaRPr sz="24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Variational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Autoencoders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05F3-FCE3-4570-AEC4-D489A37A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3" y="1138455"/>
            <a:ext cx="8675370" cy="55399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Basic Types of Autoencoders (AEs)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C99108-C400-432C-A703-295A82AE0908}"/>
              </a:ext>
            </a:extLst>
          </p:cNvPr>
          <p:cNvGrpSpPr/>
          <p:nvPr/>
        </p:nvGrpSpPr>
        <p:grpSpPr>
          <a:xfrm>
            <a:off x="844906" y="3299652"/>
            <a:ext cx="3117479" cy="3045771"/>
            <a:chOff x="7708853" y="2007954"/>
            <a:chExt cx="4043713" cy="405405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E04873E-3FFD-47BE-AFC4-9E12E17F391A}"/>
                </a:ext>
              </a:extLst>
            </p:cNvPr>
            <p:cNvSpPr/>
            <p:nvPr/>
          </p:nvSpPr>
          <p:spPr>
            <a:xfrm>
              <a:off x="7724107" y="2007954"/>
              <a:ext cx="4028459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68B43F-FECF-40BB-8A9E-E11FF5C4D67E}"/>
                </a:ext>
              </a:extLst>
            </p:cNvPr>
            <p:cNvSpPr/>
            <p:nvPr/>
          </p:nvSpPr>
          <p:spPr>
            <a:xfrm>
              <a:off x="8597711" y="217351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BD5766-8558-4C37-B49E-2CE78789D821}"/>
                </a:ext>
              </a:extLst>
            </p:cNvPr>
            <p:cNvSpPr/>
            <p:nvPr/>
          </p:nvSpPr>
          <p:spPr>
            <a:xfrm>
              <a:off x="9189726" y="217351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4CAE1B-56D1-4114-A5FC-690C976666A8}"/>
                </a:ext>
              </a:extLst>
            </p:cNvPr>
            <p:cNvSpPr/>
            <p:nvPr/>
          </p:nvSpPr>
          <p:spPr>
            <a:xfrm>
              <a:off x="9776855" y="21735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0B2511-702A-4AB2-9996-F1B087304353}"/>
                </a:ext>
              </a:extLst>
            </p:cNvPr>
            <p:cNvSpPr/>
            <p:nvPr/>
          </p:nvSpPr>
          <p:spPr>
            <a:xfrm>
              <a:off x="10368870" y="21735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DBC9B3-D4E8-4DA3-9E8F-5FC60DD27C08}"/>
                </a:ext>
              </a:extLst>
            </p:cNvPr>
            <p:cNvSpPr/>
            <p:nvPr/>
          </p:nvSpPr>
          <p:spPr>
            <a:xfrm>
              <a:off x="10960885" y="21735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DD234A-6011-4552-8BFC-613EAB41F163}"/>
                </a:ext>
              </a:extLst>
            </p:cNvPr>
            <p:cNvSpPr/>
            <p:nvPr/>
          </p:nvSpPr>
          <p:spPr>
            <a:xfrm>
              <a:off x="8010582" y="217351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4AB2792-C07A-47C5-A7CA-D1460D1460A3}"/>
                </a:ext>
              </a:extLst>
            </p:cNvPr>
            <p:cNvSpPr/>
            <p:nvPr/>
          </p:nvSpPr>
          <p:spPr>
            <a:xfrm>
              <a:off x="7708853" y="5342164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434BC2F-42F1-4169-9461-EF0E2BCCC240}"/>
                </a:ext>
              </a:extLst>
            </p:cNvPr>
            <p:cNvSpPr/>
            <p:nvPr/>
          </p:nvSpPr>
          <p:spPr>
            <a:xfrm>
              <a:off x="8611157" y="550772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F32A8B-C2D6-477D-AD26-FB6EA46679E3}"/>
                </a:ext>
              </a:extLst>
            </p:cNvPr>
            <p:cNvSpPr/>
            <p:nvPr/>
          </p:nvSpPr>
          <p:spPr>
            <a:xfrm>
              <a:off x="9203172" y="550772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D06603-275C-419F-8D37-065A9F0CA0E7}"/>
                </a:ext>
              </a:extLst>
            </p:cNvPr>
            <p:cNvSpPr/>
            <p:nvPr/>
          </p:nvSpPr>
          <p:spPr>
            <a:xfrm>
              <a:off x="9790301" y="550772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DC316-4E4D-4E11-930B-EB5DF3BA7D2E}"/>
                </a:ext>
              </a:extLst>
            </p:cNvPr>
            <p:cNvSpPr/>
            <p:nvPr/>
          </p:nvSpPr>
          <p:spPr>
            <a:xfrm>
              <a:off x="10382316" y="550772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280310-73C4-4838-96B3-A3A9256817CD}"/>
                </a:ext>
              </a:extLst>
            </p:cNvPr>
            <p:cNvSpPr/>
            <p:nvPr/>
          </p:nvSpPr>
          <p:spPr>
            <a:xfrm>
              <a:off x="10974331" y="550772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366C20-AF91-47A1-89B6-7A4722E91721}"/>
                </a:ext>
              </a:extLst>
            </p:cNvPr>
            <p:cNvSpPr/>
            <p:nvPr/>
          </p:nvSpPr>
          <p:spPr>
            <a:xfrm>
              <a:off x="8024028" y="5507721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EDAFE3C-5118-46E1-B6BD-1625198BB851}"/>
                </a:ext>
              </a:extLst>
            </p:cNvPr>
            <p:cNvSpPr/>
            <p:nvPr/>
          </p:nvSpPr>
          <p:spPr>
            <a:xfrm>
              <a:off x="8597710" y="3615098"/>
              <a:ext cx="2210775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F7C08B-C056-4760-AAE6-3C1320C533DE}"/>
                </a:ext>
              </a:extLst>
            </p:cNvPr>
            <p:cNvSpPr/>
            <p:nvPr/>
          </p:nvSpPr>
          <p:spPr>
            <a:xfrm>
              <a:off x="9494249" y="373901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7A3DD4-690B-4FFA-9C6E-6414025AE21F}"/>
                </a:ext>
              </a:extLst>
            </p:cNvPr>
            <p:cNvSpPr/>
            <p:nvPr/>
          </p:nvSpPr>
          <p:spPr>
            <a:xfrm>
              <a:off x="10116840" y="374045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0EA09F-A791-4711-B5CF-6328AA838547}"/>
                </a:ext>
              </a:extLst>
            </p:cNvPr>
            <p:cNvSpPr/>
            <p:nvPr/>
          </p:nvSpPr>
          <p:spPr>
            <a:xfrm>
              <a:off x="8871658" y="374045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BFFD4253-15DD-4716-B739-7BC4422D4EBB}"/>
                </a:ext>
              </a:extLst>
            </p:cNvPr>
            <p:cNvSpPr/>
            <p:nvPr/>
          </p:nvSpPr>
          <p:spPr>
            <a:xfrm rot="16200000">
              <a:off x="9249770" y="4794154"/>
              <a:ext cx="928574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90D1D521-6A52-448D-BB95-332B62645097}"/>
                </a:ext>
              </a:extLst>
            </p:cNvPr>
            <p:cNvSpPr/>
            <p:nvPr/>
          </p:nvSpPr>
          <p:spPr>
            <a:xfrm rot="16200000">
              <a:off x="9271030" y="3125983"/>
              <a:ext cx="852759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DD954F-0BDE-492E-AC1E-06A56DCE7028}"/>
              </a:ext>
            </a:extLst>
          </p:cNvPr>
          <p:cNvGrpSpPr/>
          <p:nvPr/>
        </p:nvGrpSpPr>
        <p:grpSpPr>
          <a:xfrm>
            <a:off x="5567066" y="3328297"/>
            <a:ext cx="3865012" cy="2996303"/>
            <a:chOff x="6617423" y="1717576"/>
            <a:chExt cx="5213090" cy="405405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21EB70D-E3C1-4022-99FF-237F9D180D02}"/>
                </a:ext>
              </a:extLst>
            </p:cNvPr>
            <p:cNvSpPr/>
            <p:nvPr/>
          </p:nvSpPr>
          <p:spPr>
            <a:xfrm>
              <a:off x="7093415" y="1717576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1BE7C71-7358-44BD-A8E4-62D615D95A55}"/>
                </a:ext>
              </a:extLst>
            </p:cNvPr>
            <p:cNvSpPr/>
            <p:nvPr/>
          </p:nvSpPr>
          <p:spPr>
            <a:xfrm>
              <a:off x="7967019" y="18831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F34843-B485-48C0-8FCF-A62771F4A3E9}"/>
                </a:ext>
              </a:extLst>
            </p:cNvPr>
            <p:cNvSpPr/>
            <p:nvPr/>
          </p:nvSpPr>
          <p:spPr>
            <a:xfrm>
              <a:off x="8559034" y="18831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DF73D9-06BF-474E-92C4-CE63E7E54EE4}"/>
                </a:ext>
              </a:extLst>
            </p:cNvPr>
            <p:cNvSpPr/>
            <p:nvPr/>
          </p:nvSpPr>
          <p:spPr>
            <a:xfrm>
              <a:off x="9146163" y="18831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1555D2D-92B2-4E9F-B59A-FAD78FB23E81}"/>
                </a:ext>
              </a:extLst>
            </p:cNvPr>
            <p:cNvSpPr/>
            <p:nvPr/>
          </p:nvSpPr>
          <p:spPr>
            <a:xfrm>
              <a:off x="9738178" y="18831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6FC631-74AF-4606-9A34-6DD4347FE5CC}"/>
                </a:ext>
              </a:extLst>
            </p:cNvPr>
            <p:cNvSpPr/>
            <p:nvPr/>
          </p:nvSpPr>
          <p:spPr>
            <a:xfrm>
              <a:off x="10330193" y="18831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DFD48CD-AD9D-4102-9EBF-1A48BC08BF93}"/>
                </a:ext>
              </a:extLst>
            </p:cNvPr>
            <p:cNvSpPr/>
            <p:nvPr/>
          </p:nvSpPr>
          <p:spPr>
            <a:xfrm>
              <a:off x="7379890" y="18831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36A3B20-E3F1-4091-931B-B7DD51F871F9}"/>
                </a:ext>
              </a:extLst>
            </p:cNvPr>
            <p:cNvSpPr/>
            <p:nvPr/>
          </p:nvSpPr>
          <p:spPr>
            <a:xfrm>
              <a:off x="7078161" y="5051786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062B18B-BAC1-428F-8A9D-1FDB02DE7B3E}"/>
                </a:ext>
              </a:extLst>
            </p:cNvPr>
            <p:cNvSpPr/>
            <p:nvPr/>
          </p:nvSpPr>
          <p:spPr>
            <a:xfrm>
              <a:off x="7980465" y="521734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999B978-9CE3-4E88-BA51-C45770C2A55C}"/>
                </a:ext>
              </a:extLst>
            </p:cNvPr>
            <p:cNvSpPr/>
            <p:nvPr/>
          </p:nvSpPr>
          <p:spPr>
            <a:xfrm>
              <a:off x="8572480" y="521734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0F5C197-D2E8-40D4-AFCE-F61AD39FCE8C}"/>
                </a:ext>
              </a:extLst>
            </p:cNvPr>
            <p:cNvSpPr/>
            <p:nvPr/>
          </p:nvSpPr>
          <p:spPr>
            <a:xfrm>
              <a:off x="9159609" y="521734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F2C0B12-6ED3-424A-929B-F858C6FAB390}"/>
                </a:ext>
              </a:extLst>
            </p:cNvPr>
            <p:cNvSpPr/>
            <p:nvPr/>
          </p:nvSpPr>
          <p:spPr>
            <a:xfrm>
              <a:off x="9751624" y="521734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54EAE8-45F3-4233-9DAA-1C9130F78247}"/>
                </a:ext>
              </a:extLst>
            </p:cNvPr>
            <p:cNvSpPr/>
            <p:nvPr/>
          </p:nvSpPr>
          <p:spPr>
            <a:xfrm>
              <a:off x="10343639" y="521734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5CD2EA1-82F0-4904-897B-F65DA9DECAEA}"/>
                </a:ext>
              </a:extLst>
            </p:cNvPr>
            <p:cNvSpPr/>
            <p:nvPr/>
          </p:nvSpPr>
          <p:spPr>
            <a:xfrm>
              <a:off x="7393336" y="521734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10E333B-0506-4B7A-BF80-BDEDB2BF0D47}"/>
                </a:ext>
              </a:extLst>
            </p:cNvPr>
            <p:cNvSpPr/>
            <p:nvPr/>
          </p:nvSpPr>
          <p:spPr>
            <a:xfrm>
              <a:off x="6617423" y="3324720"/>
              <a:ext cx="5213090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9CEDD4-8416-47FA-BAA4-D3448C148714}"/>
                </a:ext>
              </a:extLst>
            </p:cNvPr>
            <p:cNvSpPr/>
            <p:nvPr/>
          </p:nvSpPr>
          <p:spPr>
            <a:xfrm>
              <a:off x="8660403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69FF2B4-E130-4A4A-BE71-DD366F07A20F}"/>
                </a:ext>
              </a:extLst>
            </p:cNvPr>
            <p:cNvSpPr/>
            <p:nvPr/>
          </p:nvSpPr>
          <p:spPr>
            <a:xfrm>
              <a:off x="9252418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633B14-E8EA-4775-82D5-0FEDE66C9FE2}"/>
                </a:ext>
              </a:extLst>
            </p:cNvPr>
            <p:cNvSpPr/>
            <p:nvPr/>
          </p:nvSpPr>
          <p:spPr>
            <a:xfrm>
              <a:off x="9839547" y="3490278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255B65F-D0D8-4723-93EE-26DE8BB6C551}"/>
                </a:ext>
              </a:extLst>
            </p:cNvPr>
            <p:cNvSpPr/>
            <p:nvPr/>
          </p:nvSpPr>
          <p:spPr>
            <a:xfrm>
              <a:off x="10431562" y="3490278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47C9275-2E72-47A3-8DC2-1117DC06E470}"/>
                </a:ext>
              </a:extLst>
            </p:cNvPr>
            <p:cNvSpPr/>
            <p:nvPr/>
          </p:nvSpPr>
          <p:spPr>
            <a:xfrm>
              <a:off x="11023577" y="3490278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77B64D7-4B01-4E46-8FDD-38C0310E54DD}"/>
                </a:ext>
              </a:extLst>
            </p:cNvPr>
            <p:cNvSpPr/>
            <p:nvPr/>
          </p:nvSpPr>
          <p:spPr>
            <a:xfrm>
              <a:off x="8073274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C53D793-5538-4EE0-9E32-06CE6171BBB3}"/>
                </a:ext>
              </a:extLst>
            </p:cNvPr>
            <p:cNvSpPr/>
            <p:nvPr/>
          </p:nvSpPr>
          <p:spPr>
            <a:xfrm>
              <a:off x="6889244" y="3490277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E53E882-C2C8-4312-8722-7E6687A871BD}"/>
                </a:ext>
              </a:extLst>
            </p:cNvPr>
            <p:cNvSpPr/>
            <p:nvPr/>
          </p:nvSpPr>
          <p:spPr>
            <a:xfrm>
              <a:off x="7481259" y="3477462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B7D4ECA1-844D-46AB-B138-F6721EC93B5B}"/>
                </a:ext>
              </a:extLst>
            </p:cNvPr>
            <p:cNvSpPr/>
            <p:nvPr/>
          </p:nvSpPr>
          <p:spPr>
            <a:xfrm rot="16200000">
              <a:off x="8619078" y="4503776"/>
              <a:ext cx="928574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14DC10AD-B486-4C07-950D-9457C98D1439}"/>
                </a:ext>
              </a:extLst>
            </p:cNvPr>
            <p:cNvSpPr/>
            <p:nvPr/>
          </p:nvSpPr>
          <p:spPr>
            <a:xfrm rot="16200000">
              <a:off x="8640338" y="2835605"/>
              <a:ext cx="852759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7BE80BA-0C99-4567-8ABE-D5F1E0FFCDBD}"/>
              </a:ext>
            </a:extLst>
          </p:cNvPr>
          <p:cNvSpPr txBox="1"/>
          <p:nvPr/>
        </p:nvSpPr>
        <p:spPr>
          <a:xfrm>
            <a:off x="658436" y="2116922"/>
            <a:ext cx="6303313" cy="8032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dirty="0"/>
              <a:t>We distinguish between two types of AE structures:</a:t>
            </a:r>
            <a:endParaRPr lang="he-IL" sz="231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5D4F8-21E2-0E4C-AE49-28A1F7DBEFE4}"/>
              </a:ext>
            </a:extLst>
          </p:cNvPr>
          <p:cNvSpPr txBox="1"/>
          <p:nvPr/>
        </p:nvSpPr>
        <p:spPr>
          <a:xfrm>
            <a:off x="1530166" y="2833974"/>
            <a:ext cx="1387431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5" dirty="0">
                <a:solidFill>
                  <a:srgbClr val="FF0000"/>
                </a:solidFill>
              </a:rPr>
              <a:t>Undercomplete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765930-2C14-DD4C-8D34-A92B1299E5DA}"/>
              </a:ext>
            </a:extLst>
          </p:cNvPr>
          <p:cNvSpPr txBox="1"/>
          <p:nvPr/>
        </p:nvSpPr>
        <p:spPr>
          <a:xfrm>
            <a:off x="6213471" y="2745944"/>
            <a:ext cx="1278170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85" dirty="0">
                <a:solidFill>
                  <a:srgbClr val="FF0000"/>
                </a:solidFill>
              </a:rPr>
              <a:t>Overcomplete</a:t>
            </a:r>
          </a:p>
        </p:txBody>
      </p:sp>
    </p:spTree>
    <p:extLst>
      <p:ext uri="{BB962C8B-B14F-4D97-AF65-F5344CB8AC3E}">
        <p14:creationId xmlns:p14="http://schemas.microsoft.com/office/powerpoint/2010/main" val="28655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7955-58D2-4A69-AD06-5524EEAF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Undercomplete AE</a:t>
            </a:r>
            <a:endParaRPr lang="he-IL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855AC0-F312-4D1A-B929-8D0D17BD4894}"/>
              </a:ext>
            </a:extLst>
          </p:cNvPr>
          <p:cNvGrpSpPr/>
          <p:nvPr/>
        </p:nvGrpSpPr>
        <p:grpSpPr>
          <a:xfrm>
            <a:off x="5396911" y="2713837"/>
            <a:ext cx="4298956" cy="3344597"/>
            <a:chOff x="5451141" y="2024732"/>
            <a:chExt cx="5210856" cy="40540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92230CB-B770-4988-B2B8-273313FAC36F}"/>
                </a:ext>
              </a:extLst>
            </p:cNvPr>
            <p:cNvSpPr/>
            <p:nvPr/>
          </p:nvSpPr>
          <p:spPr>
            <a:xfrm>
              <a:off x="6633538" y="2024732"/>
              <a:ext cx="4028459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2765E7-8FD1-4B7D-BF81-DA6457FCAB50}"/>
                </a:ext>
              </a:extLst>
            </p:cNvPr>
            <p:cNvSpPr/>
            <p:nvPr/>
          </p:nvSpPr>
          <p:spPr>
            <a:xfrm>
              <a:off x="7507142" y="219028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B27665-B37B-4BBB-ACE8-F1D4C43C22D0}"/>
                </a:ext>
              </a:extLst>
            </p:cNvPr>
            <p:cNvSpPr/>
            <p:nvPr/>
          </p:nvSpPr>
          <p:spPr>
            <a:xfrm>
              <a:off x="8099157" y="219028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95C108-0BD0-4375-8AB3-F6132C2468BD}"/>
                </a:ext>
              </a:extLst>
            </p:cNvPr>
            <p:cNvSpPr/>
            <p:nvPr/>
          </p:nvSpPr>
          <p:spPr>
            <a:xfrm>
              <a:off x="8686286" y="219029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BB48E8-5A26-423C-B470-9A454DA23614}"/>
                </a:ext>
              </a:extLst>
            </p:cNvPr>
            <p:cNvSpPr/>
            <p:nvPr/>
          </p:nvSpPr>
          <p:spPr>
            <a:xfrm>
              <a:off x="9278301" y="219029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51C0B7-0970-4074-A727-A5D5DD81415B}"/>
                </a:ext>
              </a:extLst>
            </p:cNvPr>
            <p:cNvSpPr/>
            <p:nvPr/>
          </p:nvSpPr>
          <p:spPr>
            <a:xfrm>
              <a:off x="9870316" y="219029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EE6A59-F6CD-426F-B831-EBFC5FCA5EED}"/>
                </a:ext>
              </a:extLst>
            </p:cNvPr>
            <p:cNvSpPr/>
            <p:nvPr/>
          </p:nvSpPr>
          <p:spPr>
            <a:xfrm>
              <a:off x="6920013" y="219028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F44866E-68FD-45DF-BC38-A22E8F38A0B7}"/>
                </a:ext>
              </a:extLst>
            </p:cNvPr>
            <p:cNvSpPr/>
            <p:nvPr/>
          </p:nvSpPr>
          <p:spPr>
            <a:xfrm>
              <a:off x="6618284" y="5358942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A73214-29A6-4B2C-B731-ECDAD3420BF8}"/>
                </a:ext>
              </a:extLst>
            </p:cNvPr>
            <p:cNvSpPr/>
            <p:nvPr/>
          </p:nvSpPr>
          <p:spPr>
            <a:xfrm>
              <a:off x="7520588" y="552449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49B6EF-5D36-452E-B227-0FAF59295BC2}"/>
                </a:ext>
              </a:extLst>
            </p:cNvPr>
            <p:cNvSpPr/>
            <p:nvPr/>
          </p:nvSpPr>
          <p:spPr>
            <a:xfrm>
              <a:off x="8112603" y="552449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64B332-B765-4274-8217-E083C208A632}"/>
                </a:ext>
              </a:extLst>
            </p:cNvPr>
            <p:cNvSpPr/>
            <p:nvPr/>
          </p:nvSpPr>
          <p:spPr>
            <a:xfrm>
              <a:off x="8699732" y="552450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BF99BD-FD62-411D-929E-E80A9F0512A2}"/>
                </a:ext>
              </a:extLst>
            </p:cNvPr>
            <p:cNvSpPr/>
            <p:nvPr/>
          </p:nvSpPr>
          <p:spPr>
            <a:xfrm>
              <a:off x="9291747" y="552450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2EE3FB-F86A-4711-B4EF-D9075945634E}"/>
                </a:ext>
              </a:extLst>
            </p:cNvPr>
            <p:cNvSpPr/>
            <p:nvPr/>
          </p:nvSpPr>
          <p:spPr>
            <a:xfrm>
              <a:off x="9883762" y="552450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AC21F0-31FA-47DD-822C-83431BE384FC}"/>
                </a:ext>
              </a:extLst>
            </p:cNvPr>
            <p:cNvSpPr/>
            <p:nvPr/>
          </p:nvSpPr>
          <p:spPr>
            <a:xfrm>
              <a:off x="6933459" y="552449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E449555-CD62-4897-9043-273A70C53A44}"/>
                </a:ext>
              </a:extLst>
            </p:cNvPr>
            <p:cNvSpPr/>
            <p:nvPr/>
          </p:nvSpPr>
          <p:spPr>
            <a:xfrm>
              <a:off x="7507141" y="3631876"/>
              <a:ext cx="2210775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507220-8757-4261-8E58-BEE3B888FB21}"/>
                </a:ext>
              </a:extLst>
            </p:cNvPr>
            <p:cNvSpPr/>
            <p:nvPr/>
          </p:nvSpPr>
          <p:spPr>
            <a:xfrm>
              <a:off x="8403680" y="375579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3382DCD-900F-439B-A510-015ADA1CD054}"/>
                </a:ext>
              </a:extLst>
            </p:cNvPr>
            <p:cNvSpPr/>
            <p:nvPr/>
          </p:nvSpPr>
          <p:spPr>
            <a:xfrm>
              <a:off x="9026271" y="375723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D110B0-1914-4F39-AD20-A99EB60E0E03}"/>
                </a:ext>
              </a:extLst>
            </p:cNvPr>
            <p:cNvSpPr/>
            <p:nvPr/>
          </p:nvSpPr>
          <p:spPr>
            <a:xfrm>
              <a:off x="7781089" y="375723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AD6F0740-70FF-4A83-AD67-8E37A9979A3B}"/>
                </a:ext>
              </a:extLst>
            </p:cNvPr>
            <p:cNvSpPr/>
            <p:nvPr/>
          </p:nvSpPr>
          <p:spPr>
            <a:xfrm rot="16200000">
              <a:off x="8159201" y="4810932"/>
              <a:ext cx="928574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01728E8B-71B2-452B-8848-626885883546}"/>
                </a:ext>
              </a:extLst>
            </p:cNvPr>
            <p:cNvSpPr/>
            <p:nvPr/>
          </p:nvSpPr>
          <p:spPr>
            <a:xfrm rot="16200000">
              <a:off x="8180461" y="3142761"/>
              <a:ext cx="852759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8A62363-D85D-4156-9BBC-197E121A902A}"/>
                    </a:ext>
                  </a:extLst>
                </p:cNvPr>
                <p:cNvSpPr txBox="1"/>
                <p:nvPr/>
              </p:nvSpPr>
              <p:spPr>
                <a:xfrm>
                  <a:off x="5868742" y="5471671"/>
                  <a:ext cx="604753" cy="4924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8A62363-D85D-4156-9BBC-197E121A9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742" y="5471671"/>
                  <a:ext cx="604753" cy="4924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110437C-928C-40D0-8CA0-91A52195AF96}"/>
                    </a:ext>
                  </a:extLst>
                </p:cNvPr>
                <p:cNvSpPr txBox="1"/>
                <p:nvPr/>
              </p:nvSpPr>
              <p:spPr>
                <a:xfrm>
                  <a:off x="6024958" y="2060707"/>
                  <a:ext cx="323321" cy="492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4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110437C-928C-40D0-8CA0-91A52195A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958" y="2060707"/>
                  <a:ext cx="323321" cy="492442"/>
                </a:xfrm>
                <a:prstGeom prst="rect">
                  <a:avLst/>
                </a:prstGeom>
                <a:blipFill>
                  <a:blip r:embed="rId3"/>
                  <a:stretch>
                    <a:fillRect l="-13636" t="-18750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053B7B5-AAA3-423C-9FB8-E332A257E787}"/>
                    </a:ext>
                  </a:extLst>
                </p:cNvPr>
                <p:cNvSpPr txBox="1"/>
                <p:nvPr/>
              </p:nvSpPr>
              <p:spPr>
                <a:xfrm>
                  <a:off x="8714971" y="4610724"/>
                  <a:ext cx="46042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7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97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053B7B5-AAA3-423C-9FB8-E332A257E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971" y="4610724"/>
                  <a:ext cx="460422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9677" r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E6E42-642F-4BAB-AC0D-99A18545CCA5}"/>
                    </a:ext>
                  </a:extLst>
                </p:cNvPr>
                <p:cNvSpPr txBox="1"/>
                <p:nvPr/>
              </p:nvSpPr>
              <p:spPr>
                <a:xfrm>
                  <a:off x="8714971" y="2911850"/>
                  <a:ext cx="56542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7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97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97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E6E42-642F-4BAB-AC0D-99A18545C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971" y="2911850"/>
                  <a:ext cx="565423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21053" r="-1842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327AD67-453E-457E-B3FB-0344AB29DA04}"/>
                    </a:ext>
                  </a:extLst>
                </p:cNvPr>
                <p:cNvSpPr txBox="1"/>
                <p:nvPr/>
              </p:nvSpPr>
              <p:spPr>
                <a:xfrm>
                  <a:off x="5451141" y="3729378"/>
                  <a:ext cx="901336" cy="492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4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327AD67-453E-457E-B3FB-0344AB29DA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141" y="3729378"/>
                  <a:ext cx="901336" cy="492442"/>
                </a:xfrm>
                <a:prstGeom prst="rect">
                  <a:avLst/>
                </a:prstGeom>
                <a:blipFill>
                  <a:blip r:embed="rId6"/>
                  <a:stretch>
                    <a:fillRect l="-15000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6CB51DC-6EFA-4887-8D51-844E0067F8A4}"/>
              </a:ext>
            </a:extLst>
          </p:cNvPr>
          <p:cNvSpPr txBox="1"/>
          <p:nvPr/>
        </p:nvSpPr>
        <p:spPr>
          <a:xfrm>
            <a:off x="296364" y="2480358"/>
            <a:ext cx="437898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310" dirty="0"/>
              <a:t>Hidden layer is </a:t>
            </a:r>
            <a:r>
              <a:rPr lang="en-US" sz="2310" b="1" dirty="0"/>
              <a:t>Undercomplete </a:t>
            </a:r>
            <a:r>
              <a:rPr lang="en-US" sz="2310" dirty="0"/>
              <a:t>if smaller than the input layer</a:t>
            </a:r>
          </a:p>
          <a:p>
            <a:pPr marL="612934" lvl="1" indent="-235744">
              <a:buFont typeface="Wingdings" panose="05000000000000000000" pitchFamily="2" charset="2"/>
              <a:buChar char="q"/>
            </a:pPr>
            <a:r>
              <a:rPr lang="en-US" sz="2310" dirty="0"/>
              <a:t>Compresses the input</a:t>
            </a:r>
          </a:p>
          <a:p>
            <a:pPr marL="612934" lvl="1" indent="-235744">
              <a:buFont typeface="Wingdings" panose="05000000000000000000" pitchFamily="2" charset="2"/>
              <a:buChar char="q"/>
            </a:pPr>
            <a:r>
              <a:rPr lang="en-US" sz="2310" dirty="0"/>
              <a:t>Compresses well only for the training distribution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6B8E87-BCBA-465A-8200-1BA76E700648}"/>
              </a:ext>
            </a:extLst>
          </p:cNvPr>
          <p:cNvSpPr txBox="1"/>
          <p:nvPr/>
        </p:nvSpPr>
        <p:spPr>
          <a:xfrm>
            <a:off x="296364" y="4880449"/>
            <a:ext cx="4582892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310" dirty="0"/>
              <a:t>Hidden nodes will be</a:t>
            </a:r>
          </a:p>
          <a:p>
            <a:pPr marL="612934" lvl="1" indent="-235744">
              <a:buFont typeface="Wingdings" panose="05000000000000000000" pitchFamily="2" charset="2"/>
              <a:buChar char="q"/>
            </a:pPr>
            <a:r>
              <a:rPr lang="en-US" sz="2310" dirty="0"/>
              <a:t>Good features for the training distribution.</a:t>
            </a:r>
          </a:p>
          <a:p>
            <a:pPr marL="612934" lvl="1" indent="-235744">
              <a:buFont typeface="Wingdings" panose="05000000000000000000" pitchFamily="2" charset="2"/>
              <a:buChar char="q"/>
            </a:pPr>
            <a:r>
              <a:rPr lang="en-US" sz="2310" dirty="0"/>
              <a:t>Bad for other types on input</a:t>
            </a:r>
          </a:p>
        </p:txBody>
      </p:sp>
    </p:spTree>
    <p:extLst>
      <p:ext uri="{BB962C8B-B14F-4D97-AF65-F5344CB8AC3E}">
        <p14:creationId xmlns:p14="http://schemas.microsoft.com/office/powerpoint/2010/main" val="1609767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7955-58D2-4A69-AD06-5524EEAF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22" y="1242689"/>
            <a:ext cx="8675370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Overcomplete AE</a:t>
            </a:r>
            <a:endParaRPr lang="he-IL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AC497D-48E5-4AF2-9190-1DB5DD2363DA}"/>
              </a:ext>
            </a:extLst>
          </p:cNvPr>
          <p:cNvGrpSpPr/>
          <p:nvPr/>
        </p:nvGrpSpPr>
        <p:grpSpPr>
          <a:xfrm>
            <a:off x="4697366" y="2474276"/>
            <a:ext cx="5062808" cy="3344597"/>
            <a:chOff x="5693776" y="1717576"/>
            <a:chExt cx="6136737" cy="405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3F831E-E987-49E5-BB65-9E81EC8670FB}"/>
                    </a:ext>
                  </a:extLst>
                </p:cNvPr>
                <p:cNvSpPr txBox="1"/>
                <p:nvPr/>
              </p:nvSpPr>
              <p:spPr>
                <a:xfrm>
                  <a:off x="5693776" y="3378452"/>
                  <a:ext cx="901336" cy="492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4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E3F831E-E987-49E5-BB65-9E81EC8670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776" y="3378452"/>
                  <a:ext cx="901336" cy="492442"/>
                </a:xfrm>
                <a:prstGeom prst="rect">
                  <a:avLst/>
                </a:prstGeom>
                <a:blipFill>
                  <a:blip r:embed="rId2"/>
                  <a:stretch>
                    <a:fillRect l="-1525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4239A0-610A-43DE-AF4D-4385D91B0B2D}"/>
                </a:ext>
              </a:extLst>
            </p:cNvPr>
            <p:cNvGrpSpPr/>
            <p:nvPr/>
          </p:nvGrpSpPr>
          <p:grpSpPr>
            <a:xfrm>
              <a:off x="6328619" y="1717576"/>
              <a:ext cx="5501894" cy="4054057"/>
              <a:chOff x="5868742" y="2024732"/>
              <a:chExt cx="5501894" cy="4054057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9CE11A6-73E1-43EB-A753-508F76D4A3F0}"/>
                  </a:ext>
                </a:extLst>
              </p:cNvPr>
              <p:cNvSpPr/>
              <p:nvPr/>
            </p:nvSpPr>
            <p:spPr>
              <a:xfrm>
                <a:off x="6633538" y="2024732"/>
                <a:ext cx="4043713" cy="7198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ADAA2E0-0D8C-4D1A-AA85-BDC12CECBFEC}"/>
                  </a:ext>
                </a:extLst>
              </p:cNvPr>
              <p:cNvSpPr/>
              <p:nvPr/>
            </p:nvSpPr>
            <p:spPr>
              <a:xfrm>
                <a:off x="7507142" y="2190289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3BF3E78-A807-40CE-8A35-6B4F6BAF29D2}"/>
                  </a:ext>
                </a:extLst>
              </p:cNvPr>
              <p:cNvSpPr/>
              <p:nvPr/>
            </p:nvSpPr>
            <p:spPr>
              <a:xfrm>
                <a:off x="8099157" y="2190289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C99506D-EA46-47E2-B50B-96FBE9699737}"/>
                  </a:ext>
                </a:extLst>
              </p:cNvPr>
              <p:cNvSpPr/>
              <p:nvPr/>
            </p:nvSpPr>
            <p:spPr>
              <a:xfrm>
                <a:off x="8686286" y="2190290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949A554-A68A-4509-9BF4-0632CA7083B8}"/>
                  </a:ext>
                </a:extLst>
              </p:cNvPr>
              <p:cNvSpPr/>
              <p:nvPr/>
            </p:nvSpPr>
            <p:spPr>
              <a:xfrm>
                <a:off x="9278301" y="2190290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905F549-5396-4871-882D-EEEECF8A2FBD}"/>
                  </a:ext>
                </a:extLst>
              </p:cNvPr>
              <p:cNvSpPr/>
              <p:nvPr/>
            </p:nvSpPr>
            <p:spPr>
              <a:xfrm>
                <a:off x="9870316" y="2190290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55492E-C93A-4A55-8757-432153A75F3D}"/>
                  </a:ext>
                </a:extLst>
              </p:cNvPr>
              <p:cNvSpPr/>
              <p:nvPr/>
            </p:nvSpPr>
            <p:spPr>
              <a:xfrm>
                <a:off x="6920013" y="2190289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62211C3-0FE9-468D-AC12-88200D88401A}"/>
                  </a:ext>
                </a:extLst>
              </p:cNvPr>
              <p:cNvSpPr/>
              <p:nvPr/>
            </p:nvSpPr>
            <p:spPr>
              <a:xfrm>
                <a:off x="6618284" y="5358942"/>
                <a:ext cx="4043713" cy="7198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5F48092-96C3-424E-A374-EC26DE7F729D}"/>
                  </a:ext>
                </a:extLst>
              </p:cNvPr>
              <p:cNvSpPr/>
              <p:nvPr/>
            </p:nvSpPr>
            <p:spPr>
              <a:xfrm>
                <a:off x="7520588" y="5524499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4A6E64A-F04F-4288-BECF-DC8FF46C5662}"/>
                  </a:ext>
                </a:extLst>
              </p:cNvPr>
              <p:cNvSpPr/>
              <p:nvPr/>
            </p:nvSpPr>
            <p:spPr>
              <a:xfrm>
                <a:off x="8112603" y="5524499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69833C0-883E-49B0-BF28-B1AF6588C0BB}"/>
                  </a:ext>
                </a:extLst>
              </p:cNvPr>
              <p:cNvSpPr/>
              <p:nvPr/>
            </p:nvSpPr>
            <p:spPr>
              <a:xfrm>
                <a:off x="8699732" y="5524500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6916FD-7CF1-4A86-93CF-0D79518F02D1}"/>
                  </a:ext>
                </a:extLst>
              </p:cNvPr>
              <p:cNvSpPr/>
              <p:nvPr/>
            </p:nvSpPr>
            <p:spPr>
              <a:xfrm>
                <a:off x="9291747" y="5524500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CA62095-E2AA-421E-B1EF-53D6240D160F}"/>
                  </a:ext>
                </a:extLst>
              </p:cNvPr>
              <p:cNvSpPr/>
              <p:nvPr/>
            </p:nvSpPr>
            <p:spPr>
              <a:xfrm>
                <a:off x="9883762" y="5524500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EFEB76-AA09-4CD5-960B-597511D5F936}"/>
                  </a:ext>
                </a:extLst>
              </p:cNvPr>
              <p:cNvSpPr/>
              <p:nvPr/>
            </p:nvSpPr>
            <p:spPr>
              <a:xfrm>
                <a:off x="6933459" y="5524499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9C40B88-FDE0-4A4D-911E-B3041D95F75B}"/>
                  </a:ext>
                </a:extLst>
              </p:cNvPr>
              <p:cNvSpPr/>
              <p:nvPr/>
            </p:nvSpPr>
            <p:spPr>
              <a:xfrm>
                <a:off x="6157546" y="3631876"/>
                <a:ext cx="5213090" cy="71984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2DEC375-BD46-438A-B469-107AEA3DF69C}"/>
                  </a:ext>
                </a:extLst>
              </p:cNvPr>
              <p:cNvSpPr/>
              <p:nvPr/>
            </p:nvSpPr>
            <p:spPr>
              <a:xfrm>
                <a:off x="8200526" y="3797433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8EE9C37-22F1-4D70-934A-0DE4C634A06E}"/>
                  </a:ext>
                </a:extLst>
              </p:cNvPr>
              <p:cNvSpPr/>
              <p:nvPr/>
            </p:nvSpPr>
            <p:spPr>
              <a:xfrm>
                <a:off x="8792541" y="3797433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E134C6B-B743-4362-87BA-B3E8FA1098C9}"/>
                  </a:ext>
                </a:extLst>
              </p:cNvPr>
              <p:cNvSpPr/>
              <p:nvPr/>
            </p:nvSpPr>
            <p:spPr>
              <a:xfrm>
                <a:off x="9379670" y="3797434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D38170-0113-44BB-9DAA-88A1A146BBAC}"/>
                  </a:ext>
                </a:extLst>
              </p:cNvPr>
              <p:cNvSpPr/>
              <p:nvPr/>
            </p:nvSpPr>
            <p:spPr>
              <a:xfrm>
                <a:off x="9971685" y="3797434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C4FE7E8-2F8A-4FB7-A54C-F7A63E3F38D4}"/>
                  </a:ext>
                </a:extLst>
              </p:cNvPr>
              <p:cNvSpPr/>
              <p:nvPr/>
            </p:nvSpPr>
            <p:spPr>
              <a:xfrm>
                <a:off x="10563700" y="3797434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E07A8ED-6FCA-4788-A757-42AD2E5EAF18}"/>
                  </a:ext>
                </a:extLst>
              </p:cNvPr>
              <p:cNvSpPr/>
              <p:nvPr/>
            </p:nvSpPr>
            <p:spPr>
              <a:xfrm>
                <a:off x="7613397" y="3797433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B8085F0-A14C-416A-AA83-5B7C47EEA222}"/>
                  </a:ext>
                </a:extLst>
              </p:cNvPr>
              <p:cNvSpPr/>
              <p:nvPr/>
            </p:nvSpPr>
            <p:spPr>
              <a:xfrm>
                <a:off x="6429367" y="3797433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C7DCAD6-BFF9-4697-8274-F688E957CB6C}"/>
                  </a:ext>
                </a:extLst>
              </p:cNvPr>
              <p:cNvSpPr/>
              <p:nvPr/>
            </p:nvSpPr>
            <p:spPr>
              <a:xfrm>
                <a:off x="7021382" y="3784618"/>
                <a:ext cx="439615" cy="439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E9C10C2E-7340-473D-9973-CF3273E539AF}"/>
                  </a:ext>
                </a:extLst>
              </p:cNvPr>
              <p:cNvSpPr/>
              <p:nvPr/>
            </p:nvSpPr>
            <p:spPr>
              <a:xfrm rot="16200000">
                <a:off x="8159201" y="4810932"/>
                <a:ext cx="928574" cy="1119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332830E1-DCA8-493D-B30B-DBC401F4DD55}"/>
                  </a:ext>
                </a:extLst>
              </p:cNvPr>
              <p:cNvSpPr/>
              <p:nvPr/>
            </p:nvSpPr>
            <p:spPr>
              <a:xfrm rot="16200000">
                <a:off x="8180461" y="3142761"/>
                <a:ext cx="852759" cy="1119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5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C6E8867-D402-4153-9F53-8A35E1CC287F}"/>
                      </a:ext>
                    </a:extLst>
                  </p:cNvPr>
                  <p:cNvSpPr txBox="1"/>
                  <p:nvPr/>
                </p:nvSpPr>
                <p:spPr>
                  <a:xfrm>
                    <a:off x="5868742" y="5471671"/>
                    <a:ext cx="604753" cy="49244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4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C6E8867-D402-4153-9F53-8A35E1CC28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8742" y="5471671"/>
                    <a:ext cx="604753" cy="49244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93C2101-9301-45CF-AD95-4AF86ED42828}"/>
                      </a:ext>
                    </a:extLst>
                  </p:cNvPr>
                  <p:cNvSpPr txBox="1"/>
                  <p:nvPr/>
                </p:nvSpPr>
                <p:spPr>
                  <a:xfrm>
                    <a:off x="6024958" y="2060707"/>
                    <a:ext cx="323321" cy="49244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64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4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US" sz="2640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93C2101-9301-45CF-AD95-4AF86ED428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4958" y="2060707"/>
                    <a:ext cx="323321" cy="49244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636" t="-12121" r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70B7B8F-20B7-47C9-82F8-45985F32AA71}"/>
                      </a:ext>
                    </a:extLst>
                  </p:cNvPr>
                  <p:cNvSpPr txBox="1"/>
                  <p:nvPr/>
                </p:nvSpPr>
                <p:spPr>
                  <a:xfrm>
                    <a:off x="8714972" y="4610724"/>
                    <a:ext cx="460422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70" i="1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sz="297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70B7B8F-20B7-47C9-82F8-45985F32A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4972" y="4610724"/>
                    <a:ext cx="460422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677" r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E1D1D1C-4E81-4974-B7DF-7B49D527F06C}"/>
                      </a:ext>
                    </a:extLst>
                  </p:cNvPr>
                  <p:cNvSpPr txBox="1"/>
                  <p:nvPr/>
                </p:nvSpPr>
                <p:spPr>
                  <a:xfrm>
                    <a:off x="8714972" y="2911850"/>
                    <a:ext cx="565423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7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970" i="1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97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E1D1D1C-4E81-4974-B7DF-7B49D527F0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4972" y="2911850"/>
                    <a:ext cx="565423" cy="5539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421" t="-2778" r="-1842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08069A1-9D10-4D93-BCAA-CEC42AE295FE}"/>
              </a:ext>
            </a:extLst>
          </p:cNvPr>
          <p:cNvSpPr txBox="1"/>
          <p:nvPr/>
        </p:nvSpPr>
        <p:spPr>
          <a:xfrm>
            <a:off x="293698" y="2243915"/>
            <a:ext cx="399290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1980" dirty="0"/>
              <a:t>Hidden layer is </a:t>
            </a:r>
            <a:r>
              <a:rPr lang="en-US" sz="1980" b="1" dirty="0"/>
              <a:t>Overcomplete </a:t>
            </a:r>
            <a:r>
              <a:rPr lang="en-US" sz="1980" dirty="0"/>
              <a:t>if greater than the input layer</a:t>
            </a:r>
          </a:p>
          <a:p>
            <a:pPr marL="612934" lvl="1" indent="-235744">
              <a:buFont typeface="Wingdings" panose="05000000000000000000" pitchFamily="2" charset="2"/>
              <a:buChar char="q"/>
            </a:pPr>
            <a:r>
              <a:rPr lang="en-US" sz="1980" dirty="0"/>
              <a:t>No compression in hidden layer.</a:t>
            </a:r>
          </a:p>
          <a:p>
            <a:pPr marL="612934" lvl="1" indent="-235744">
              <a:buFont typeface="Wingdings" panose="05000000000000000000" pitchFamily="2" charset="2"/>
              <a:buChar char="q"/>
            </a:pPr>
            <a:r>
              <a:rPr lang="en-US" sz="1980" dirty="0"/>
              <a:t>Each hidden unit could copy a different input component.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2E20F8-B3D5-485E-95D0-89164E0668DF}"/>
              </a:ext>
            </a:extLst>
          </p:cNvPr>
          <p:cNvSpPr txBox="1"/>
          <p:nvPr/>
        </p:nvSpPr>
        <p:spPr>
          <a:xfrm>
            <a:off x="293698" y="4118095"/>
            <a:ext cx="399290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1980" dirty="0"/>
              <a:t>No guarantee that the hidden units will extract meaningful structure.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79F27-8377-487A-B2D2-AE86E10F5AA1}"/>
              </a:ext>
            </a:extLst>
          </p:cNvPr>
          <p:cNvSpPr txBox="1"/>
          <p:nvPr/>
        </p:nvSpPr>
        <p:spPr>
          <a:xfrm>
            <a:off x="293698" y="5064767"/>
            <a:ext cx="399290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1980" dirty="0"/>
              <a:t>Adding dimensions is good for training a linear classifier (XOR case example).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1980" dirty="0"/>
              <a:t>A higher dimension code helps model a more complex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51952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7642" y="925575"/>
            <a:ext cx="4454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An autoencoder</a:t>
            </a:r>
            <a:r>
              <a:rPr spc="-75" dirty="0"/>
              <a:t> </a:t>
            </a:r>
            <a:r>
              <a:rPr spc="-15" dirty="0"/>
              <a:t>architecture</a:t>
            </a:r>
          </a:p>
        </p:txBody>
      </p:sp>
      <p:sp>
        <p:nvSpPr>
          <p:cNvPr id="5" name="object 5"/>
          <p:cNvSpPr/>
          <p:nvPr/>
        </p:nvSpPr>
        <p:spPr>
          <a:xfrm>
            <a:off x="3665442" y="1569454"/>
            <a:ext cx="2151934" cy="496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37222" y="3895344"/>
            <a:ext cx="3440177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000" spc="-20" dirty="0">
                <a:solidFill>
                  <a:srgbClr val="10188C"/>
                </a:solidFill>
                <a:latin typeface="Arial"/>
                <a:cs typeface="Arial"/>
              </a:rPr>
              <a:t>Weights </a:t>
            </a:r>
            <a:r>
              <a:rPr sz="2000" dirty="0">
                <a:latin typeface="Times New Roman"/>
                <a:cs typeface="Times New Roman"/>
              </a:rPr>
              <a:t>W </a:t>
            </a:r>
            <a:r>
              <a:rPr sz="2000" spc="-10" dirty="0">
                <a:solidFill>
                  <a:srgbClr val="10188C"/>
                </a:solidFill>
                <a:latin typeface="Arial"/>
                <a:cs typeface="Arial"/>
              </a:rPr>
              <a:t>are </a:t>
            </a:r>
            <a:r>
              <a:rPr sz="2000" spc="-15" dirty="0">
                <a:solidFill>
                  <a:srgbClr val="10188C"/>
                </a:solidFill>
                <a:latin typeface="Arial"/>
                <a:cs typeface="Arial"/>
              </a:rPr>
              <a:t>learn</a:t>
            </a:r>
            <a:r>
              <a:rPr lang="en-US" sz="2000" spc="-15" dirty="0">
                <a:solidFill>
                  <a:srgbClr val="10188C"/>
                </a:solidFill>
                <a:latin typeface="Arial"/>
                <a:cs typeface="Arial"/>
              </a:rPr>
              <a:t>ed</a:t>
            </a:r>
            <a:r>
              <a:rPr sz="2000" spc="-70" dirty="0">
                <a:solidFill>
                  <a:srgbClr val="10188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10188C"/>
                </a:solidFill>
                <a:latin typeface="Arial"/>
                <a:cs typeface="Arial"/>
              </a:rPr>
              <a:t>using:</a:t>
            </a:r>
            <a:endParaRPr sz="2000" dirty="0">
              <a:latin typeface="Arial"/>
              <a:cs typeface="Arial"/>
            </a:endParaRPr>
          </a:p>
          <a:p>
            <a:pPr marL="351790" indent="-339090">
              <a:lnSpc>
                <a:spcPts val="1905"/>
              </a:lnSpc>
              <a:buAutoNum type="arabicPeriod"/>
              <a:tabLst>
                <a:tab pos="351155" algn="l"/>
                <a:tab pos="351790" algn="l"/>
              </a:tabLst>
            </a:pPr>
            <a:r>
              <a:rPr sz="1600" spc="-20" dirty="0">
                <a:solidFill>
                  <a:srgbClr val="0B793A"/>
                </a:solidFill>
                <a:latin typeface="Arial"/>
                <a:cs typeface="Arial"/>
              </a:rPr>
              <a:t>Training </a:t>
            </a:r>
            <a:r>
              <a:rPr sz="1600" spc="-15" dirty="0">
                <a:solidFill>
                  <a:srgbClr val="0B793A"/>
                </a:solidFill>
                <a:latin typeface="Arial"/>
                <a:cs typeface="Arial"/>
              </a:rPr>
              <a:t>samples,</a:t>
            </a:r>
            <a:r>
              <a:rPr sz="1600" spc="-5" dirty="0">
                <a:solidFill>
                  <a:srgbClr val="0B79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B793A"/>
                </a:solidFill>
                <a:latin typeface="Arial"/>
                <a:cs typeface="Arial"/>
              </a:rPr>
              <a:t>and</a:t>
            </a:r>
            <a:endParaRPr sz="1600" dirty="0">
              <a:latin typeface="Arial"/>
              <a:cs typeface="Arial"/>
            </a:endParaRPr>
          </a:p>
          <a:p>
            <a:pPr marL="351790" indent="-339090">
              <a:lnSpc>
                <a:spcPts val="1910"/>
              </a:lnSpc>
              <a:buAutoNum type="arabicPeriod"/>
              <a:tabLst>
                <a:tab pos="351155" algn="l"/>
                <a:tab pos="351790" algn="l"/>
              </a:tabLst>
            </a:pPr>
            <a:r>
              <a:rPr sz="1600" dirty="0">
                <a:solidFill>
                  <a:srgbClr val="0B793A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0B793A"/>
                </a:solidFill>
                <a:latin typeface="Arial"/>
                <a:cs typeface="Arial"/>
              </a:rPr>
              <a:t>loss</a:t>
            </a:r>
            <a:r>
              <a:rPr sz="1600" spc="-35" dirty="0">
                <a:solidFill>
                  <a:srgbClr val="0B79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B793A"/>
                </a:solidFill>
                <a:latin typeface="Arial"/>
                <a:cs typeface="Arial"/>
              </a:rPr>
              <a:t>function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8740" y="3295931"/>
            <a:ext cx="85090" cy="1494790"/>
          </a:xfrm>
          <a:custGeom>
            <a:avLst/>
            <a:gdLst/>
            <a:ahLst/>
            <a:cxnLst/>
            <a:rect l="l" t="t" r="r" b="b"/>
            <a:pathLst>
              <a:path w="85089" h="1494789">
                <a:moveTo>
                  <a:pt x="56514" y="70643"/>
                </a:moveTo>
                <a:lnTo>
                  <a:pt x="28257" y="70643"/>
                </a:lnTo>
                <a:lnTo>
                  <a:pt x="28257" y="1494508"/>
                </a:lnTo>
                <a:lnTo>
                  <a:pt x="56514" y="1494508"/>
                </a:lnTo>
                <a:lnTo>
                  <a:pt x="56514" y="70643"/>
                </a:lnTo>
                <a:close/>
              </a:path>
              <a:path w="85089" h="1494789">
                <a:moveTo>
                  <a:pt x="42386" y="0"/>
                </a:moveTo>
                <a:lnTo>
                  <a:pt x="0" y="84772"/>
                </a:lnTo>
                <a:lnTo>
                  <a:pt x="28257" y="84772"/>
                </a:lnTo>
                <a:lnTo>
                  <a:pt x="28257" y="70643"/>
                </a:lnTo>
                <a:lnTo>
                  <a:pt x="77708" y="70643"/>
                </a:lnTo>
                <a:lnTo>
                  <a:pt x="42386" y="0"/>
                </a:lnTo>
                <a:close/>
              </a:path>
              <a:path w="85089" h="1494789">
                <a:moveTo>
                  <a:pt x="77708" y="70643"/>
                </a:moveTo>
                <a:lnTo>
                  <a:pt x="56514" y="70643"/>
                </a:lnTo>
                <a:lnTo>
                  <a:pt x="56514" y="84772"/>
                </a:lnTo>
                <a:lnTo>
                  <a:pt x="84772" y="84772"/>
                </a:lnTo>
                <a:lnTo>
                  <a:pt x="77708" y="70643"/>
                </a:lnTo>
                <a:close/>
              </a:path>
            </a:pathLst>
          </a:custGeom>
          <a:solidFill>
            <a:srgbClr val="004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78817" y="5055615"/>
            <a:ext cx="8909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Encoder</a:t>
            </a:r>
            <a:r>
              <a:rPr sz="1600" spc="-1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1376" y="2571496"/>
            <a:ext cx="935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Decoder</a:t>
            </a:r>
            <a:r>
              <a:rPr sz="1600" spc="-1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4487" y="1550247"/>
            <a:ext cx="422909" cy="2336165"/>
          </a:xfrm>
          <a:custGeom>
            <a:avLst/>
            <a:gdLst/>
            <a:ahLst/>
            <a:cxnLst/>
            <a:rect l="l" t="t" r="r" b="b"/>
            <a:pathLst>
              <a:path w="422910" h="2336165">
                <a:moveTo>
                  <a:pt x="422292" y="2335953"/>
                </a:moveTo>
                <a:lnTo>
                  <a:pt x="355553" y="2334161"/>
                </a:lnTo>
                <a:lnTo>
                  <a:pt x="297592" y="2329171"/>
                </a:lnTo>
                <a:lnTo>
                  <a:pt x="251885" y="2321563"/>
                </a:lnTo>
                <a:lnTo>
                  <a:pt x="211146" y="2300806"/>
                </a:lnTo>
                <a:lnTo>
                  <a:pt x="211146" y="1203122"/>
                </a:lnTo>
                <a:lnTo>
                  <a:pt x="200381" y="1192013"/>
                </a:lnTo>
                <a:lnTo>
                  <a:pt x="170407" y="1182365"/>
                </a:lnTo>
                <a:lnTo>
                  <a:pt x="124700" y="1174757"/>
                </a:lnTo>
                <a:lnTo>
                  <a:pt x="66738" y="1169768"/>
                </a:lnTo>
                <a:lnTo>
                  <a:pt x="0" y="1167976"/>
                </a:lnTo>
                <a:lnTo>
                  <a:pt x="66738" y="1166184"/>
                </a:lnTo>
                <a:lnTo>
                  <a:pt x="124700" y="1161195"/>
                </a:lnTo>
                <a:lnTo>
                  <a:pt x="170407" y="1153587"/>
                </a:lnTo>
                <a:lnTo>
                  <a:pt x="200381" y="1143939"/>
                </a:lnTo>
                <a:lnTo>
                  <a:pt x="211146" y="1132829"/>
                </a:lnTo>
                <a:lnTo>
                  <a:pt x="211146" y="35146"/>
                </a:lnTo>
                <a:lnTo>
                  <a:pt x="221910" y="24037"/>
                </a:lnTo>
                <a:lnTo>
                  <a:pt x="251885" y="14389"/>
                </a:lnTo>
                <a:lnTo>
                  <a:pt x="297592" y="6781"/>
                </a:lnTo>
                <a:lnTo>
                  <a:pt x="355553" y="1791"/>
                </a:lnTo>
                <a:lnTo>
                  <a:pt x="422292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35" y="3999229"/>
            <a:ext cx="422909" cy="2336165"/>
          </a:xfrm>
          <a:custGeom>
            <a:avLst/>
            <a:gdLst/>
            <a:ahLst/>
            <a:cxnLst/>
            <a:rect l="l" t="t" r="r" b="b"/>
            <a:pathLst>
              <a:path w="422910" h="2336165">
                <a:moveTo>
                  <a:pt x="422290" y="2335953"/>
                </a:moveTo>
                <a:lnTo>
                  <a:pt x="355552" y="2334161"/>
                </a:lnTo>
                <a:lnTo>
                  <a:pt x="297590" y="2329171"/>
                </a:lnTo>
                <a:lnTo>
                  <a:pt x="251884" y="2321563"/>
                </a:lnTo>
                <a:lnTo>
                  <a:pt x="211145" y="2300806"/>
                </a:lnTo>
                <a:lnTo>
                  <a:pt x="211145" y="1203122"/>
                </a:lnTo>
                <a:lnTo>
                  <a:pt x="200380" y="1192013"/>
                </a:lnTo>
                <a:lnTo>
                  <a:pt x="170406" y="1182365"/>
                </a:lnTo>
                <a:lnTo>
                  <a:pt x="124699" y="1174757"/>
                </a:lnTo>
                <a:lnTo>
                  <a:pt x="66738" y="1169768"/>
                </a:lnTo>
                <a:lnTo>
                  <a:pt x="0" y="1167976"/>
                </a:lnTo>
                <a:lnTo>
                  <a:pt x="66738" y="1166184"/>
                </a:lnTo>
                <a:lnTo>
                  <a:pt x="124699" y="1161195"/>
                </a:lnTo>
                <a:lnTo>
                  <a:pt x="170406" y="1153587"/>
                </a:lnTo>
                <a:lnTo>
                  <a:pt x="200380" y="1143939"/>
                </a:lnTo>
                <a:lnTo>
                  <a:pt x="211145" y="1132829"/>
                </a:lnTo>
                <a:lnTo>
                  <a:pt x="211145" y="35146"/>
                </a:lnTo>
                <a:lnTo>
                  <a:pt x="221909" y="24037"/>
                </a:lnTo>
                <a:lnTo>
                  <a:pt x="251884" y="14389"/>
                </a:lnTo>
                <a:lnTo>
                  <a:pt x="297590" y="6781"/>
                </a:lnTo>
                <a:lnTo>
                  <a:pt x="355552" y="1791"/>
                </a:lnTo>
                <a:lnTo>
                  <a:pt x="42229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7217" y="1305559"/>
            <a:ext cx="7181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 </a:t>
            </a:r>
            <a:r>
              <a:rPr sz="3600" spc="-25" dirty="0"/>
              <a:t>Autoencoder </a:t>
            </a:r>
            <a:r>
              <a:rPr sz="3600" spc="-20" dirty="0"/>
              <a:t>Training</a:t>
            </a:r>
            <a:r>
              <a:rPr sz="3600" spc="-110" dirty="0"/>
              <a:t> </a:t>
            </a:r>
            <a:r>
              <a:rPr sz="3600" spc="-25" dirty="0"/>
              <a:t>Methods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338222"/>
            <a:ext cx="8860155" cy="33413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4820" indent="-4521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feed-forward non-recurrent neural</a:t>
            </a:r>
            <a:r>
              <a:rPr sz="24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net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With an input layer, an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output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layer and one or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more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hidden</a:t>
            </a:r>
            <a:r>
              <a:rPr sz="2000" spc="-2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layers</a:t>
            </a:r>
            <a:endParaRPr sz="20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Can be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trained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using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same</a:t>
            </a:r>
            <a:r>
              <a:rPr sz="2000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techniques</a:t>
            </a:r>
            <a:endParaRPr sz="20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39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Compute gradients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using</a:t>
            </a:r>
            <a:r>
              <a:rPr sz="18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back-propagation</a:t>
            </a:r>
            <a:endParaRPr sz="18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36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Followed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minibatch gradient</a:t>
            </a:r>
            <a:r>
              <a:rPr sz="18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descent</a:t>
            </a:r>
            <a:endParaRPr sz="1800">
              <a:latin typeface="Arial"/>
              <a:cs typeface="Arial"/>
            </a:endParaRPr>
          </a:p>
          <a:p>
            <a:pPr marL="464820" indent="-452120">
              <a:lnSpc>
                <a:spcPts val="2845"/>
              </a:lnSpc>
              <a:spcBef>
                <a:spcPts val="53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Unlike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feedforward networks,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also 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trained</a:t>
            </a:r>
            <a:r>
              <a:rPr sz="24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using</a:t>
            </a:r>
            <a:endParaRPr sz="2400">
              <a:latin typeface="Arial"/>
              <a:cs typeface="Arial"/>
            </a:endParaRPr>
          </a:p>
          <a:p>
            <a:pPr marL="464820">
              <a:lnSpc>
                <a:spcPts val="2845"/>
              </a:lnSpc>
            </a:pP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Recirculation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Compare activations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 the input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activations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reconstructed</a:t>
            </a:r>
            <a:r>
              <a:rPr sz="2000" spc="-11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38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More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biologically plausible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than back-prop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but rarely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used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in</a:t>
            </a:r>
            <a:r>
              <a:rPr sz="2000" spc="-1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9337" y="1305559"/>
            <a:ext cx="6276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1. </a:t>
            </a:r>
            <a:r>
              <a:rPr sz="3600" spc="-25" dirty="0"/>
              <a:t>Undercomplete</a:t>
            </a:r>
            <a:r>
              <a:rPr sz="3600" spc="-100" dirty="0"/>
              <a:t> </a:t>
            </a:r>
            <a:r>
              <a:rPr sz="3600" spc="-25" dirty="0"/>
              <a:t>Autoencoder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85723" y="2333752"/>
            <a:ext cx="8135620" cy="29019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Copying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input to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output </a:t>
            </a: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seems</a:t>
            </a:r>
            <a:r>
              <a:rPr sz="28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useles</a:t>
            </a: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s bu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t we have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no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interest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decoder</a:t>
            </a:r>
            <a:r>
              <a:rPr sz="28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output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800" spc="-20" dirty="0">
                <a:solidFill>
                  <a:srgbClr val="3333CC"/>
                </a:solidFill>
                <a:latin typeface="Arial"/>
                <a:cs typeface="Arial"/>
              </a:rPr>
              <a:t>Want </a:t>
            </a:r>
            <a:r>
              <a:rPr sz="2800" b="1" i="1" dirty="0">
                <a:latin typeface="Times New Roman"/>
                <a:cs typeface="Times New Roman"/>
              </a:rPr>
              <a:t>h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o t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ake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useful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properties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Undercomplete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autoencoder</a:t>
            </a:r>
            <a:endParaRPr sz="2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Constrain </a:t>
            </a:r>
            <a:r>
              <a:rPr sz="2400" b="1" i="1" dirty="0">
                <a:latin typeface="Times New Roman"/>
                <a:cs typeface="Times New Roman"/>
              </a:rPr>
              <a:t>h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have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lower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dimension than</a:t>
            </a:r>
            <a:r>
              <a:rPr sz="2400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  <a:p>
            <a:pPr marL="747395" lvl="1" indent="-282575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Force </a:t>
            </a: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it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capture most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salient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features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of training</a:t>
            </a:r>
            <a:r>
              <a:rPr sz="2400" spc="-1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282" y="1001775"/>
            <a:ext cx="81140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Autoencoder with </a:t>
            </a:r>
            <a:r>
              <a:rPr lang="en-US" spc="-10" dirty="0"/>
              <a:t>L</a:t>
            </a:r>
            <a:r>
              <a:rPr spc="-10" dirty="0"/>
              <a:t>inear </a:t>
            </a:r>
            <a:r>
              <a:rPr lang="en-US" spc="-15" dirty="0"/>
              <a:t>D</a:t>
            </a:r>
            <a:r>
              <a:rPr spc="-15" dirty="0"/>
              <a:t>ecoder </a:t>
            </a:r>
            <a:r>
              <a:rPr spc="-20" dirty="0"/>
              <a:t>+MSE </a:t>
            </a:r>
            <a:r>
              <a:rPr spc="-5" dirty="0"/>
              <a:t>is</a:t>
            </a:r>
            <a:r>
              <a:rPr spc="-130" dirty="0"/>
              <a:t> </a:t>
            </a:r>
            <a:r>
              <a:rPr lang="en-US" spc="-130" dirty="0"/>
              <a:t>a </a:t>
            </a:r>
            <a:r>
              <a:rPr spc="-20" dirty="0"/>
              <a:t>PCA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023" y="1496974"/>
            <a:ext cx="8808085" cy="4445448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64490" indent="-339090">
              <a:lnSpc>
                <a:spcPct val="100000"/>
              </a:lnSpc>
              <a:spcBef>
                <a:spcPts val="1185"/>
              </a:spcBef>
              <a:buChar char="•"/>
              <a:tabLst>
                <a:tab pos="363855" algn="l"/>
                <a:tab pos="3644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Learning process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minimizing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loss</a:t>
            </a:r>
            <a:r>
              <a:rPr sz="24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function</a:t>
            </a:r>
            <a:endParaRPr sz="2400" dirty="0">
              <a:latin typeface="Arial"/>
              <a:cs typeface="Arial"/>
            </a:endParaRPr>
          </a:p>
          <a:p>
            <a:pPr marL="2738120">
              <a:lnSpc>
                <a:spcPct val="100000"/>
              </a:lnSpc>
              <a:spcBef>
                <a:spcPts val="900"/>
              </a:spcBef>
            </a:pP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)))</a:t>
            </a:r>
            <a:endParaRPr sz="2000" dirty="0">
              <a:latin typeface="Times New Roman"/>
              <a:cs typeface="Times New Roman"/>
            </a:endParaRPr>
          </a:p>
          <a:p>
            <a:pPr marL="760095" lvl="1" indent="-282575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Char char="•"/>
              <a:tabLst>
                <a:tab pos="759460" algn="l"/>
                <a:tab pos="7600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 </a:t>
            </a:r>
            <a:r>
              <a:rPr sz="2000" i="1" dirty="0">
                <a:latin typeface="Times New Roman"/>
                <a:cs typeface="Times New Roman"/>
              </a:rPr>
              <a:t>L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loss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function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penalizing </a:t>
            </a:r>
            <a:r>
              <a:rPr sz="2000" i="1" spc="-1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for being dissimilar from</a:t>
            </a:r>
            <a:r>
              <a:rPr sz="2000" spc="-1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x</a:t>
            </a:r>
            <a:endParaRPr sz="2000" dirty="0">
              <a:latin typeface="Times New Roman"/>
              <a:cs typeface="Times New Roman"/>
            </a:endParaRPr>
          </a:p>
          <a:p>
            <a:pPr marL="1224280" lvl="2" indent="-29591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1224280" algn="l"/>
                <a:tab pos="1224915" algn="l"/>
              </a:tabLst>
            </a:pPr>
            <a:r>
              <a:rPr lang="en-US" sz="2000" spc="-15" dirty="0" err="1">
                <a:solidFill>
                  <a:srgbClr val="660066"/>
                </a:solidFill>
                <a:latin typeface="Arial"/>
                <a:cs typeface="Arial"/>
              </a:rPr>
              <a:t>Exs</a:t>
            </a:r>
            <a:r>
              <a:rPr lang="en-US" sz="2000" spc="-15" dirty="0">
                <a:solidFill>
                  <a:srgbClr val="660066"/>
                </a:solidFill>
                <a:latin typeface="Arial"/>
                <a:cs typeface="Arial"/>
              </a:rPr>
              <a:t>: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1950" spc="-15" baseline="25641" dirty="0">
                <a:latin typeface="Times New Roman"/>
                <a:cs typeface="Times New Roman"/>
              </a:rPr>
              <a:t>2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norm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difference: mean squared</a:t>
            </a:r>
            <a:r>
              <a:rPr sz="2000" spc="-1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error</a:t>
            </a:r>
            <a:endParaRPr sz="2000" dirty="0">
              <a:latin typeface="Arial"/>
              <a:cs typeface="Arial"/>
            </a:endParaRPr>
          </a:p>
          <a:p>
            <a:pPr marL="760095" marR="100330" lvl="1" indent="-28257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59460" algn="l"/>
                <a:tab pos="7600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decoder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linear and </a:t>
            </a:r>
            <a:r>
              <a:rPr sz="2000" i="1" dirty="0">
                <a:latin typeface="Times New Roman"/>
                <a:cs typeface="Times New Roman"/>
              </a:rPr>
              <a:t>L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mean squared error,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 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undercomplete autoencoder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learns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same subspace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as</a:t>
            </a:r>
            <a:r>
              <a:rPr sz="2000" spc="-1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PCA</a:t>
            </a:r>
            <a:endParaRPr sz="2000" dirty="0">
              <a:latin typeface="Arial"/>
              <a:cs typeface="Arial"/>
            </a:endParaRPr>
          </a:p>
          <a:p>
            <a:pPr marL="1155700" marR="17780" lvl="2" indent="-226060">
              <a:lnSpc>
                <a:spcPts val="209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1155065" algn="l"/>
                <a:tab pos="1155700" algn="l"/>
              </a:tabLst>
            </a:pP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this case the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autoencoder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trained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perform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 copying task has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learned 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 principal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subspace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of the training data as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18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side-effect</a:t>
            </a:r>
            <a:endParaRPr lang="en-US" sz="1800" spc="-15" dirty="0">
              <a:solidFill>
                <a:srgbClr val="660066"/>
              </a:solidFill>
              <a:latin typeface="Arial"/>
              <a:cs typeface="Arial"/>
            </a:endParaRPr>
          </a:p>
          <a:p>
            <a:pPr marL="1155700" marR="17780" lvl="2" indent="-226060">
              <a:lnSpc>
                <a:spcPts val="209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1155065" algn="l"/>
                <a:tab pos="1155700" algn="l"/>
              </a:tabLst>
            </a:pPr>
            <a:endParaRPr sz="1800" dirty="0">
              <a:latin typeface="Arial"/>
              <a:cs typeface="Arial"/>
            </a:endParaRPr>
          </a:p>
          <a:p>
            <a:pPr marL="363855" marR="349250" indent="-339090">
              <a:lnSpc>
                <a:spcPts val="2810"/>
              </a:lnSpc>
              <a:spcBef>
                <a:spcPts val="640"/>
              </a:spcBef>
              <a:buChar char="•"/>
              <a:tabLst>
                <a:tab pos="363855" algn="l"/>
                <a:tab pos="3644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nonlinear </a:t>
            </a:r>
            <a:r>
              <a:rPr sz="2400" i="1" dirty="0">
                <a:latin typeface="Times New Roman"/>
                <a:cs typeface="Times New Roman"/>
              </a:rPr>
              <a:t>f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i="1" dirty="0">
                <a:latin typeface="Times New Roman"/>
                <a:cs typeface="Times New Roman"/>
              </a:rPr>
              <a:t>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learn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more</a:t>
            </a:r>
            <a:r>
              <a:rPr sz="2400" spc="-2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powerful  nonlinear generalizations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PCA</a:t>
            </a:r>
            <a:endParaRPr sz="2400" dirty="0">
              <a:latin typeface="Arial"/>
              <a:cs typeface="Arial"/>
            </a:endParaRPr>
          </a:p>
          <a:p>
            <a:pPr marL="760095" lvl="1" indent="-282575">
              <a:lnSpc>
                <a:spcPct val="100000"/>
              </a:lnSpc>
              <a:spcBef>
                <a:spcPts val="439"/>
              </a:spcBef>
              <a:buClr>
                <a:srgbClr val="3333CC"/>
              </a:buClr>
              <a:buChar char="•"/>
              <a:tabLst>
                <a:tab pos="759460" algn="l"/>
                <a:tab pos="7600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But high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capacity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not desirable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8580" y="1056120"/>
            <a:ext cx="8065833" cy="533103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  <a:tabLst>
                <a:tab pos="3692391" algn="l"/>
              </a:tabLst>
            </a:pPr>
            <a:r>
              <a:rPr spc="-5" dirty="0"/>
              <a:t>Generic</a:t>
            </a:r>
            <a:r>
              <a:rPr spc="9" dirty="0"/>
              <a:t> </a:t>
            </a:r>
            <a:r>
              <a:rPr dirty="0"/>
              <a:t>Neural</a:t>
            </a:r>
            <a:r>
              <a:rPr lang="en-US" dirty="0"/>
              <a:t> </a:t>
            </a:r>
            <a:r>
              <a:rPr spc="-5" dirty="0"/>
              <a:t>Architectures</a:t>
            </a:r>
            <a:r>
              <a:rPr spc="-47" dirty="0"/>
              <a:t> </a:t>
            </a:r>
            <a:r>
              <a:rPr sz="3386" dirty="0"/>
              <a:t>(1-11)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75659-72CF-9044-8A46-39B8F58C69A6}"/>
              </a:ext>
            </a:extLst>
          </p:cNvPr>
          <p:cNvSpPr txBox="1"/>
          <p:nvPr/>
        </p:nvSpPr>
        <p:spPr>
          <a:xfrm>
            <a:off x="657022" y="6748485"/>
            <a:ext cx="1969385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93" b="1" dirty="0"/>
              <a:t>14 types of neurons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4F23D-C6D4-48C7-C09D-E0F5613C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7" y="1868822"/>
            <a:ext cx="7310856" cy="47215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237136" y="1904752"/>
            <a:ext cx="3963496" cy="2782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888" y="587049"/>
            <a:ext cx="90079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Autoencoder </a:t>
            </a:r>
            <a:r>
              <a:rPr lang="en-US" sz="3600" spc="-20" dirty="0"/>
              <a:t>T</a:t>
            </a:r>
            <a:r>
              <a:rPr sz="3600" spc="-20" dirty="0"/>
              <a:t>raining </a:t>
            </a:r>
            <a:r>
              <a:rPr lang="en-US" sz="3600" spc="-20" dirty="0"/>
              <a:t>U</a:t>
            </a:r>
            <a:r>
              <a:rPr sz="3600" spc="-20" dirty="0"/>
              <a:t>sing </a:t>
            </a:r>
            <a:r>
              <a:rPr sz="3600" dirty="0"/>
              <a:t>a </a:t>
            </a:r>
            <a:r>
              <a:rPr lang="en-US" sz="3600" spc="-15" dirty="0"/>
              <a:t>L</a:t>
            </a:r>
            <a:r>
              <a:rPr sz="3600" spc="-15" dirty="0"/>
              <a:t>oss</a:t>
            </a:r>
            <a:r>
              <a:rPr sz="3600" spc="-120" dirty="0"/>
              <a:t> </a:t>
            </a:r>
            <a:r>
              <a:rPr lang="en-US" sz="3600" spc="-20" dirty="0"/>
              <a:t>F</a:t>
            </a:r>
            <a:r>
              <a:rPr sz="3600" spc="-20" dirty="0"/>
              <a:t>unction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711030" y="3131311"/>
            <a:ext cx="2962910" cy="11950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771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76555" algn="l"/>
                <a:tab pos="3771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One hidden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77279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72160" algn="l"/>
                <a:tab pos="7727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Non-linear</a:t>
            </a:r>
            <a:r>
              <a:rPr sz="2000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encoder</a:t>
            </a:r>
            <a:endParaRPr sz="2000">
              <a:latin typeface="Arial"/>
              <a:cs typeface="Arial"/>
            </a:endParaRPr>
          </a:p>
          <a:p>
            <a:pPr marL="772795" lvl="1" indent="-282575">
              <a:lnSpc>
                <a:spcPct val="100000"/>
              </a:lnSpc>
              <a:spcBef>
                <a:spcPts val="385"/>
              </a:spcBef>
              <a:buClr>
                <a:srgbClr val="3333CC"/>
              </a:buClr>
              <a:buChar char="•"/>
              <a:tabLst>
                <a:tab pos="772160" algn="l"/>
                <a:tab pos="7727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Takes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dirty="0">
                <a:latin typeface="Times New Roman"/>
                <a:cs typeface="Times New Roman"/>
              </a:rPr>
              <a:t>ε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R</a:t>
            </a:r>
            <a:r>
              <a:rPr sz="1950" i="1" spc="-15" baseline="25641" dirty="0">
                <a:latin typeface="Times New Roman"/>
                <a:cs typeface="Times New Roman"/>
              </a:rPr>
              <a:t>d</a:t>
            </a:r>
            <a:endParaRPr sz="1950" baseline="2564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3150" y="4292034"/>
            <a:ext cx="2889250" cy="7645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20675" indent="-28257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Char char="•"/>
              <a:tabLst>
                <a:tab pos="320040" algn="l"/>
                <a:tab pos="32067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Maps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output </a:t>
            </a:r>
            <a:r>
              <a:rPr sz="2000" b="1" i="1" dirty="0">
                <a:latin typeface="Times New Roman"/>
                <a:cs typeface="Times New Roman"/>
              </a:rPr>
              <a:t>h </a:t>
            </a:r>
            <a:r>
              <a:rPr sz="2000" dirty="0">
                <a:latin typeface="Times New Roman"/>
                <a:cs typeface="Times New Roman"/>
              </a:rPr>
              <a:t>ε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R</a:t>
            </a:r>
            <a:r>
              <a:rPr sz="1950" i="1" spc="-15" baseline="25641" dirty="0">
                <a:latin typeface="Times New Roman"/>
                <a:cs typeface="Times New Roman"/>
              </a:rPr>
              <a:t>p</a:t>
            </a:r>
            <a:endParaRPr sz="1950" baseline="25641">
              <a:latin typeface="Times New Roman"/>
              <a:cs typeface="Times New Roman"/>
            </a:endParaRPr>
          </a:p>
          <a:p>
            <a:pPr marL="259715">
              <a:lnSpc>
                <a:spcPct val="100000"/>
              </a:lnSpc>
              <a:spcBef>
                <a:spcPts val="560"/>
              </a:spcBef>
            </a:pPr>
            <a:r>
              <a:rPr sz="1900" b="1" i="1" spc="70" dirty="0">
                <a:latin typeface="Palatino Linotype"/>
                <a:cs typeface="Palatino Linotype"/>
              </a:rPr>
              <a:t>h </a:t>
            </a:r>
            <a:r>
              <a:rPr sz="1900" spc="-40" dirty="0">
                <a:latin typeface="Meiryo UI"/>
                <a:cs typeface="Meiryo UI"/>
              </a:rPr>
              <a:t>= </a:t>
            </a:r>
            <a:r>
              <a:rPr sz="1900" i="1" spc="20" dirty="0">
                <a:latin typeface="Calibri"/>
                <a:cs typeface="Calibri"/>
              </a:rPr>
              <a:t>σ</a:t>
            </a:r>
            <a:r>
              <a:rPr sz="1650" spc="30" baseline="-35353" dirty="0">
                <a:latin typeface="Calibri"/>
                <a:cs typeface="Calibri"/>
              </a:rPr>
              <a:t>1</a:t>
            </a:r>
            <a:r>
              <a:rPr sz="1900" spc="20" dirty="0">
                <a:latin typeface="Calibri"/>
                <a:cs typeface="Calibri"/>
              </a:rPr>
              <a:t>(</a:t>
            </a:r>
            <a:r>
              <a:rPr sz="1900" i="1" spc="20" dirty="0">
                <a:latin typeface="Calibri"/>
                <a:cs typeface="Calibri"/>
              </a:rPr>
              <a:t>W</a:t>
            </a:r>
            <a:r>
              <a:rPr sz="1900" b="1" i="1" spc="20" dirty="0">
                <a:latin typeface="Palatino Linotype"/>
                <a:cs typeface="Palatino Linotype"/>
              </a:rPr>
              <a:t>x </a:t>
            </a:r>
            <a:r>
              <a:rPr sz="1900" spc="-40" dirty="0">
                <a:latin typeface="Meiryo UI"/>
                <a:cs typeface="Meiryo UI"/>
              </a:rPr>
              <a:t>+</a:t>
            </a:r>
            <a:r>
              <a:rPr sz="1900" spc="-509" dirty="0">
                <a:latin typeface="Meiryo UI"/>
                <a:cs typeface="Meiryo UI"/>
              </a:rPr>
              <a:t> </a:t>
            </a:r>
            <a:r>
              <a:rPr sz="1900" b="1" i="1" spc="105" dirty="0">
                <a:latin typeface="Palatino Linotype"/>
                <a:cs typeface="Palatino Linotype"/>
              </a:rPr>
              <a:t>b</a:t>
            </a:r>
            <a:r>
              <a:rPr sz="1900" spc="105" dirty="0">
                <a:latin typeface="Calibri"/>
                <a:cs typeface="Calibri"/>
              </a:rPr>
              <a:t>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965" y="5130193"/>
            <a:ext cx="196913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00" b="1" i="1" spc="120" dirty="0">
                <a:latin typeface="Palatino Linotype"/>
                <a:cs typeface="Palatino Linotype"/>
              </a:rPr>
              <a:t>x</a:t>
            </a:r>
            <a:r>
              <a:rPr sz="1900" b="1" i="1" spc="-70" dirty="0">
                <a:latin typeface="Palatino Linotype"/>
                <a:cs typeface="Palatino Linotype"/>
              </a:rPr>
              <a:t> </a:t>
            </a:r>
            <a:r>
              <a:rPr sz="1900" spc="-75" dirty="0">
                <a:latin typeface="Calibri"/>
                <a:cs typeface="Calibri"/>
              </a:rPr>
              <a:t>'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40" dirty="0">
                <a:latin typeface="Meiryo UI"/>
                <a:cs typeface="Meiryo UI"/>
              </a:rPr>
              <a:t>=</a:t>
            </a:r>
            <a:r>
              <a:rPr sz="1900" spc="-190" dirty="0">
                <a:latin typeface="Meiryo UI"/>
                <a:cs typeface="Meiryo UI"/>
              </a:rPr>
              <a:t> </a:t>
            </a:r>
            <a:r>
              <a:rPr sz="1900" i="1" spc="25" dirty="0">
                <a:latin typeface="Calibri"/>
                <a:cs typeface="Calibri"/>
              </a:rPr>
              <a:t>σ</a:t>
            </a:r>
            <a:r>
              <a:rPr sz="1650" spc="37" baseline="-35353" dirty="0">
                <a:latin typeface="Calibri"/>
                <a:cs typeface="Calibri"/>
              </a:rPr>
              <a:t>2</a:t>
            </a:r>
            <a:r>
              <a:rPr sz="1900" spc="25" dirty="0">
                <a:latin typeface="Calibri"/>
                <a:cs typeface="Calibri"/>
              </a:rPr>
              <a:t>(</a:t>
            </a:r>
            <a:r>
              <a:rPr sz="1900" i="1" spc="25" dirty="0">
                <a:latin typeface="Calibri"/>
                <a:cs typeface="Calibri"/>
              </a:rPr>
              <a:t>W</a:t>
            </a:r>
            <a:r>
              <a:rPr sz="1900" i="1" spc="55" dirty="0">
                <a:latin typeface="Calibri"/>
                <a:cs typeface="Calibri"/>
              </a:rPr>
              <a:t> </a:t>
            </a:r>
            <a:r>
              <a:rPr sz="1900" spc="75" dirty="0">
                <a:latin typeface="Calibri"/>
                <a:cs typeface="Calibri"/>
              </a:rPr>
              <a:t>'</a:t>
            </a:r>
            <a:r>
              <a:rPr sz="1900" b="1" i="1" spc="75" dirty="0">
                <a:latin typeface="Palatino Linotype"/>
                <a:cs typeface="Palatino Linotype"/>
              </a:rPr>
              <a:t>h</a:t>
            </a:r>
            <a:r>
              <a:rPr sz="1900" b="1" i="1" spc="15" dirty="0">
                <a:latin typeface="Palatino Linotype"/>
                <a:cs typeface="Palatino Linotype"/>
              </a:rPr>
              <a:t> </a:t>
            </a:r>
            <a:r>
              <a:rPr sz="1900" spc="-40" dirty="0">
                <a:latin typeface="Meiryo UI"/>
                <a:cs typeface="Meiryo UI"/>
              </a:rPr>
              <a:t>+</a:t>
            </a:r>
            <a:r>
              <a:rPr sz="1900" spc="-459" dirty="0">
                <a:latin typeface="Meiryo UI"/>
                <a:cs typeface="Meiryo UI"/>
              </a:rPr>
              <a:t> </a:t>
            </a:r>
            <a:r>
              <a:rPr sz="1900" b="1" i="1" spc="95" dirty="0">
                <a:latin typeface="Palatino Linotype"/>
                <a:cs typeface="Palatino Linotype"/>
              </a:rPr>
              <a:t>b'</a:t>
            </a:r>
            <a:r>
              <a:rPr sz="1900" spc="95" dirty="0">
                <a:latin typeface="Calibri"/>
                <a:cs typeface="Calibri"/>
              </a:rPr>
              <a:t>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2560" y="1452879"/>
            <a:ext cx="4378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Autoencoder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336600"/>
                </a:solidFill>
                <a:latin typeface="Times New Roman"/>
                <a:cs typeface="Times New Roman"/>
              </a:rPr>
              <a:t>3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fully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connected hidden</a:t>
            </a:r>
            <a:r>
              <a:rPr sz="1600" spc="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layers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7188" y="5186679"/>
            <a:ext cx="5711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>
                <a:latin typeface="Times New Roman"/>
                <a:cs typeface="Times New Roman"/>
              </a:rPr>
              <a:t>o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an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element-wise activation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function such as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sigmoid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or</a:t>
            </a:r>
            <a:r>
              <a:rPr sz="16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Relu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8550" y="6545071"/>
            <a:ext cx="5853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Provides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compressed representation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the input</a:t>
            </a:r>
            <a:r>
              <a:rPr sz="2000" spc="-1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96743" y="6058625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1910"/>
                </a:lnTo>
              </a:path>
            </a:pathLst>
          </a:custGeom>
          <a:ln w="12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6647" y="6058625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1910"/>
                </a:lnTo>
              </a:path>
            </a:pathLst>
          </a:custGeom>
          <a:ln w="12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9042" y="6058625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1910"/>
                </a:lnTo>
              </a:path>
            </a:pathLst>
          </a:custGeom>
          <a:ln w="12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8947" y="6058625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1910"/>
                </a:lnTo>
              </a:path>
            </a:pathLst>
          </a:custGeom>
          <a:ln w="12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03618" y="5964332"/>
            <a:ext cx="958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8411" y="6068694"/>
            <a:ext cx="221551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2950" algn="l"/>
              </a:tabLst>
            </a:pPr>
            <a:r>
              <a:rPr sz="1900" i="1" spc="345" dirty="0">
                <a:latin typeface="Calibri"/>
                <a:cs typeface="Calibri"/>
              </a:rPr>
              <a:t>L</a:t>
            </a:r>
            <a:r>
              <a:rPr sz="1900" spc="45" dirty="0">
                <a:latin typeface="Calibri"/>
                <a:cs typeface="Calibri"/>
              </a:rPr>
              <a:t>(</a:t>
            </a:r>
            <a:r>
              <a:rPr sz="1900" b="1" i="1" spc="265" dirty="0">
                <a:latin typeface="Calibri"/>
                <a:cs typeface="Calibri"/>
              </a:rPr>
              <a:t>x</a:t>
            </a:r>
            <a:r>
              <a:rPr sz="1900" spc="180" dirty="0">
                <a:latin typeface="Calibri"/>
                <a:cs typeface="Calibri"/>
              </a:rPr>
              <a:t>,</a:t>
            </a:r>
            <a:r>
              <a:rPr sz="1900" b="1" i="1" spc="195" dirty="0">
                <a:latin typeface="Calibri"/>
                <a:cs typeface="Calibri"/>
              </a:rPr>
              <a:t>x</a:t>
            </a:r>
            <a:r>
              <a:rPr sz="1900" b="1" i="1" spc="-10" dirty="0">
                <a:latin typeface="Calibri"/>
                <a:cs typeface="Calibri"/>
              </a:rPr>
              <a:t> </a:t>
            </a:r>
            <a:r>
              <a:rPr sz="1900" spc="-105" dirty="0">
                <a:latin typeface="Calibri"/>
                <a:cs typeface="Calibri"/>
              </a:rPr>
              <a:t>'</a:t>
            </a:r>
            <a:r>
              <a:rPr sz="1900" spc="165" dirty="0">
                <a:latin typeface="Calibri"/>
                <a:cs typeface="Calibri"/>
              </a:rPr>
              <a:t>)</a:t>
            </a:r>
            <a:r>
              <a:rPr sz="1900" spc="-95" dirty="0">
                <a:latin typeface="Calibri"/>
                <a:cs typeface="Calibri"/>
              </a:rPr>
              <a:t> </a:t>
            </a:r>
            <a:r>
              <a:rPr sz="1900" spc="-40" dirty="0">
                <a:latin typeface="Meiryo UI"/>
                <a:cs typeface="Meiryo UI"/>
              </a:rPr>
              <a:t>=</a:t>
            </a:r>
            <a:r>
              <a:rPr sz="1900" spc="310" dirty="0">
                <a:latin typeface="Meiryo UI"/>
                <a:cs typeface="Meiryo UI"/>
              </a:rPr>
              <a:t> </a:t>
            </a:r>
            <a:r>
              <a:rPr sz="1900" b="1" i="1" spc="195" dirty="0">
                <a:latin typeface="Calibri"/>
                <a:cs typeface="Calibri"/>
              </a:rPr>
              <a:t>x</a:t>
            </a:r>
            <a:r>
              <a:rPr sz="1900" b="1" i="1" spc="55" dirty="0">
                <a:latin typeface="Calibri"/>
                <a:cs typeface="Calibri"/>
              </a:rPr>
              <a:t> </a:t>
            </a:r>
            <a:r>
              <a:rPr sz="1900" b="0" spc="-415" dirty="0">
                <a:latin typeface="Kozuka Gothic Pro EL"/>
                <a:cs typeface="Kozuka Gothic Pro EL"/>
              </a:rPr>
              <a:t>−</a:t>
            </a:r>
            <a:r>
              <a:rPr sz="1900" b="0" spc="-250" dirty="0">
                <a:latin typeface="Kozuka Gothic Pro EL"/>
                <a:cs typeface="Kozuka Gothic Pro EL"/>
              </a:rPr>
              <a:t> </a:t>
            </a:r>
            <a:r>
              <a:rPr sz="1900" b="1" i="1" spc="195" dirty="0">
                <a:latin typeface="Calibri"/>
                <a:cs typeface="Calibri"/>
              </a:rPr>
              <a:t>x</a:t>
            </a:r>
            <a:r>
              <a:rPr sz="1900" b="1" i="1" spc="-10" dirty="0">
                <a:latin typeface="Calibri"/>
                <a:cs typeface="Calibri"/>
              </a:rPr>
              <a:t> </a:t>
            </a:r>
            <a:r>
              <a:rPr sz="1900" spc="-75" dirty="0">
                <a:latin typeface="Calibri"/>
                <a:cs typeface="Calibri"/>
              </a:rPr>
              <a:t>'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40" dirty="0">
                <a:latin typeface="Meiryo UI"/>
                <a:cs typeface="Meiryo UI"/>
              </a:rPr>
              <a:t>=</a:t>
            </a:r>
            <a:endParaRPr sz="19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75896" y="6045974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210"/>
                </a:lnTo>
              </a:path>
            </a:pathLst>
          </a:custGeom>
          <a:ln w="12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5798" y="6045974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210"/>
                </a:lnTo>
              </a:path>
            </a:pathLst>
          </a:custGeom>
          <a:ln w="12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09857" y="6045974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210"/>
                </a:lnTo>
              </a:path>
            </a:pathLst>
          </a:custGeom>
          <a:ln w="12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49761" y="6045974"/>
            <a:ext cx="0" cy="397510"/>
          </a:xfrm>
          <a:custGeom>
            <a:avLst/>
            <a:gdLst/>
            <a:ahLst/>
            <a:cxnLst/>
            <a:rect l="l" t="t" r="r" b="b"/>
            <a:pathLst>
              <a:path h="397510">
                <a:moveTo>
                  <a:pt x="0" y="0"/>
                </a:moveTo>
                <a:lnTo>
                  <a:pt x="0" y="397210"/>
                </a:lnTo>
              </a:path>
            </a:pathLst>
          </a:custGeom>
          <a:ln w="12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27867" y="5998265"/>
            <a:ext cx="3115310" cy="48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3180" algn="r">
              <a:lnSpc>
                <a:spcPts val="105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2</a:t>
            </a:r>
            <a:endParaRPr sz="1100" dirty="0">
              <a:latin typeface="Calibri"/>
              <a:cs typeface="Calibri"/>
            </a:endParaRPr>
          </a:p>
          <a:p>
            <a:pPr marL="50800">
              <a:lnSpc>
                <a:spcPts val="1614"/>
              </a:lnSpc>
            </a:pPr>
            <a:r>
              <a:rPr sz="1900" b="1" i="1" spc="195" dirty="0">
                <a:latin typeface="Calibri"/>
                <a:cs typeface="Calibri"/>
              </a:rPr>
              <a:t>x</a:t>
            </a:r>
            <a:r>
              <a:rPr sz="1900" b="1" i="1" spc="45" dirty="0">
                <a:latin typeface="Calibri"/>
                <a:cs typeface="Calibri"/>
              </a:rPr>
              <a:t> </a:t>
            </a:r>
            <a:r>
              <a:rPr sz="1900" b="0" spc="-415" dirty="0">
                <a:latin typeface="Kozuka Gothic Pro EL"/>
                <a:cs typeface="Kozuka Gothic Pro EL"/>
              </a:rPr>
              <a:t>−</a:t>
            </a:r>
            <a:r>
              <a:rPr sz="1900" b="0" spc="-409" dirty="0">
                <a:latin typeface="Kozuka Gothic Pro EL"/>
                <a:cs typeface="Kozuka Gothic Pro EL"/>
              </a:rPr>
              <a:t> </a:t>
            </a:r>
            <a:r>
              <a:rPr sz="1900" i="1" spc="80" dirty="0">
                <a:latin typeface="Calibri"/>
                <a:cs typeface="Calibri"/>
              </a:rPr>
              <a:t>σ</a:t>
            </a:r>
            <a:r>
              <a:rPr sz="1900" i="1" spc="135" dirty="0">
                <a:latin typeface="Calibri"/>
                <a:cs typeface="Calibri"/>
              </a:rPr>
              <a:t> </a:t>
            </a:r>
            <a:r>
              <a:rPr sz="1900" spc="10" dirty="0">
                <a:latin typeface="Calibri"/>
                <a:cs typeface="Calibri"/>
              </a:rPr>
              <a:t>(</a:t>
            </a:r>
            <a:r>
              <a:rPr sz="1900" i="1" spc="10" dirty="0">
                <a:latin typeface="Calibri"/>
                <a:cs typeface="Calibri"/>
              </a:rPr>
              <a:t>W</a:t>
            </a:r>
            <a:r>
              <a:rPr sz="1900" i="1" spc="-175" dirty="0">
                <a:latin typeface="Calibri"/>
                <a:cs typeface="Calibri"/>
              </a:rPr>
              <a:t> </a:t>
            </a:r>
            <a:r>
              <a:rPr sz="1650" i="1" spc="-7" baseline="42929" dirty="0">
                <a:latin typeface="Calibri"/>
                <a:cs typeface="Calibri"/>
              </a:rPr>
              <a:t>t</a:t>
            </a:r>
            <a:r>
              <a:rPr sz="1650" i="1" spc="-157" baseline="42929" dirty="0">
                <a:latin typeface="Calibri"/>
                <a:cs typeface="Calibri"/>
              </a:rPr>
              <a:t> </a:t>
            </a:r>
            <a:r>
              <a:rPr sz="1900" spc="100" dirty="0">
                <a:latin typeface="Calibri"/>
                <a:cs typeface="Calibri"/>
              </a:rPr>
              <a:t>(</a:t>
            </a:r>
            <a:r>
              <a:rPr sz="1900" i="1" spc="100" dirty="0">
                <a:latin typeface="Calibri"/>
                <a:cs typeface="Calibri"/>
              </a:rPr>
              <a:t>σ</a:t>
            </a:r>
            <a:r>
              <a:rPr sz="1900" i="1" spc="40" dirty="0">
                <a:latin typeface="Calibri"/>
                <a:cs typeface="Calibri"/>
              </a:rPr>
              <a:t> </a:t>
            </a:r>
            <a:r>
              <a:rPr sz="1900" spc="60" dirty="0">
                <a:latin typeface="Calibri"/>
                <a:cs typeface="Calibri"/>
              </a:rPr>
              <a:t>(</a:t>
            </a:r>
            <a:r>
              <a:rPr sz="1900" i="1" spc="60" dirty="0">
                <a:latin typeface="Calibri"/>
                <a:cs typeface="Calibri"/>
              </a:rPr>
              <a:t>W</a:t>
            </a:r>
            <a:r>
              <a:rPr sz="1900" b="1" i="1" spc="60" dirty="0">
                <a:latin typeface="Calibri"/>
                <a:cs typeface="Calibri"/>
              </a:rPr>
              <a:t>x</a:t>
            </a:r>
            <a:r>
              <a:rPr sz="1900" b="1" i="1" spc="90" dirty="0">
                <a:latin typeface="Calibri"/>
                <a:cs typeface="Calibri"/>
              </a:rPr>
              <a:t> </a:t>
            </a:r>
            <a:r>
              <a:rPr sz="1900" spc="-40" dirty="0">
                <a:latin typeface="Meiryo UI"/>
                <a:cs typeface="Meiryo UI"/>
              </a:rPr>
              <a:t>+</a:t>
            </a:r>
            <a:r>
              <a:rPr sz="1900" spc="-465" dirty="0">
                <a:latin typeface="Meiryo UI"/>
                <a:cs typeface="Meiryo UI"/>
              </a:rPr>
              <a:t> </a:t>
            </a:r>
            <a:r>
              <a:rPr sz="1900" b="1" i="1" spc="135" dirty="0">
                <a:latin typeface="Calibri"/>
                <a:cs typeface="Calibri"/>
              </a:rPr>
              <a:t>b</a:t>
            </a:r>
            <a:r>
              <a:rPr sz="1900" spc="135" dirty="0">
                <a:latin typeface="Calibri"/>
                <a:cs typeface="Calibri"/>
              </a:rPr>
              <a:t>))</a:t>
            </a:r>
            <a:r>
              <a:rPr sz="1900" spc="135" dirty="0">
                <a:latin typeface="Meiryo UI"/>
                <a:cs typeface="Meiryo UI"/>
              </a:rPr>
              <a:t>+</a:t>
            </a:r>
            <a:r>
              <a:rPr sz="1900" spc="-459" dirty="0">
                <a:latin typeface="Meiryo UI"/>
                <a:cs typeface="Meiryo UI"/>
              </a:rPr>
              <a:t> </a:t>
            </a:r>
            <a:r>
              <a:rPr sz="1900" b="1" i="1" spc="10" dirty="0">
                <a:latin typeface="Calibri"/>
                <a:cs typeface="Calibri"/>
              </a:rPr>
              <a:t>b</a:t>
            </a:r>
            <a:r>
              <a:rPr sz="1900" b="1" i="1" spc="-120" dirty="0">
                <a:latin typeface="Calibri"/>
                <a:cs typeface="Calibri"/>
              </a:rPr>
              <a:t> </a:t>
            </a:r>
            <a:r>
              <a:rPr sz="1900" spc="30" dirty="0">
                <a:latin typeface="Calibri"/>
                <a:cs typeface="Calibri"/>
              </a:rPr>
              <a:t>')</a:t>
            </a:r>
            <a:endParaRPr sz="1900" dirty="0">
              <a:latin typeface="Calibri"/>
              <a:cs typeface="Calibri"/>
            </a:endParaRPr>
          </a:p>
          <a:p>
            <a:pPr marL="608965">
              <a:lnSpc>
                <a:spcPts val="925"/>
              </a:lnSpc>
              <a:tabLst>
                <a:tab pos="1291590" algn="l"/>
              </a:tabLst>
            </a:pPr>
            <a:r>
              <a:rPr sz="1100" spc="-5" dirty="0">
                <a:latin typeface="Calibri"/>
                <a:cs typeface="Calibri"/>
              </a:rPr>
              <a:t>2	1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39256" y="5565647"/>
            <a:ext cx="80752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6600"/>
                </a:solidFill>
                <a:latin typeface="Arial"/>
                <a:cs typeface="Arial"/>
              </a:rPr>
              <a:t>Trained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minimize reconstruction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error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(such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as sum of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squared</a:t>
            </a:r>
            <a:r>
              <a:rPr sz="2000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errors)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28105" y="3090280"/>
            <a:ext cx="151130" cy="334645"/>
          </a:xfrm>
          <a:custGeom>
            <a:avLst/>
            <a:gdLst/>
            <a:ahLst/>
            <a:cxnLst/>
            <a:rect l="l" t="t" r="r" b="b"/>
            <a:pathLst>
              <a:path w="151129" h="334645">
                <a:moveTo>
                  <a:pt x="0" y="0"/>
                </a:moveTo>
                <a:lnTo>
                  <a:pt x="150707" y="0"/>
                </a:lnTo>
                <a:lnTo>
                  <a:pt x="150707" y="334379"/>
                </a:lnTo>
                <a:lnTo>
                  <a:pt x="0" y="3343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8105" y="3090280"/>
            <a:ext cx="151130" cy="334645"/>
          </a:xfrm>
          <a:custGeom>
            <a:avLst/>
            <a:gdLst/>
            <a:ahLst/>
            <a:cxnLst/>
            <a:rect l="l" t="t" r="r" b="b"/>
            <a:pathLst>
              <a:path w="151129" h="334645">
                <a:moveTo>
                  <a:pt x="0" y="0"/>
                </a:moveTo>
                <a:lnTo>
                  <a:pt x="150706" y="0"/>
                </a:lnTo>
                <a:lnTo>
                  <a:pt x="150706" y="334379"/>
                </a:lnTo>
                <a:lnTo>
                  <a:pt x="0" y="33437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90757" y="3110991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6430" y="1300967"/>
            <a:ext cx="3620770" cy="1260475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52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Encoder </a:t>
            </a:r>
            <a:r>
              <a:rPr sz="2400" i="1" dirty="0">
                <a:latin typeface="Times New Roman"/>
                <a:cs typeface="Times New Roman"/>
              </a:rPr>
              <a:t>f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</a:t>
            </a:r>
            <a:r>
              <a:rPr sz="2400" spc="-3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</a:t>
            </a:r>
            <a:endParaRPr sz="2400" dirty="0">
              <a:latin typeface="Times New Roman"/>
              <a:cs typeface="Times New Roman"/>
            </a:endParaRPr>
          </a:p>
          <a:p>
            <a:pPr marL="563880">
              <a:lnSpc>
                <a:spcPct val="100000"/>
              </a:lnSpc>
              <a:spcBef>
                <a:spcPts val="969"/>
              </a:spcBef>
            </a:pPr>
            <a:r>
              <a:rPr sz="1650" i="1" dirty="0">
                <a:latin typeface="Calibri"/>
                <a:cs typeface="Calibri"/>
              </a:rPr>
              <a:t>f </a:t>
            </a:r>
            <a:r>
              <a:rPr sz="1650" spc="15" dirty="0">
                <a:latin typeface="Calibri"/>
                <a:cs typeface="Calibri"/>
              </a:rPr>
              <a:t>: </a:t>
            </a:r>
            <a:r>
              <a:rPr sz="1650" i="1" spc="505" dirty="0">
                <a:latin typeface="Calibri"/>
                <a:cs typeface="Calibri"/>
              </a:rPr>
              <a:t>Χ </a:t>
            </a:r>
            <a:r>
              <a:rPr sz="1650" b="0" spc="-10" dirty="0">
                <a:latin typeface="Kozuka Gothic Pro EL"/>
                <a:cs typeface="Kozuka Gothic Pro EL"/>
              </a:rPr>
              <a:t>→</a:t>
            </a:r>
            <a:r>
              <a:rPr sz="1650" b="0" spc="-285" dirty="0">
                <a:latin typeface="Kozuka Gothic Pro EL"/>
                <a:cs typeface="Kozuka Gothic Pro EL"/>
              </a:rPr>
              <a:t> </a:t>
            </a:r>
            <a:r>
              <a:rPr sz="1650" b="1" i="1" spc="50" dirty="0">
                <a:latin typeface="Palatino Linotype"/>
                <a:cs typeface="Palatino Linotype"/>
              </a:rPr>
              <a:t>h</a:t>
            </a:r>
            <a:endParaRPr sz="1650" dirty="0">
              <a:latin typeface="Palatino Linotype"/>
              <a:cs typeface="Palatino Linotype"/>
            </a:endParaRPr>
          </a:p>
          <a:p>
            <a:pPr marL="546735">
              <a:lnSpc>
                <a:spcPct val="100000"/>
              </a:lnSpc>
              <a:spcBef>
                <a:spcPts val="484"/>
              </a:spcBef>
            </a:pPr>
            <a:r>
              <a:rPr sz="1650" i="1" spc="-95" dirty="0">
                <a:latin typeface="Calibri"/>
                <a:cs typeface="Calibri"/>
              </a:rPr>
              <a:t>g  </a:t>
            </a:r>
            <a:r>
              <a:rPr sz="1650" spc="15" dirty="0">
                <a:latin typeface="Calibri"/>
                <a:cs typeface="Calibri"/>
              </a:rPr>
              <a:t>: </a:t>
            </a:r>
            <a:r>
              <a:rPr sz="1650" b="1" i="1" spc="50" dirty="0">
                <a:latin typeface="Palatino Linotype"/>
                <a:cs typeface="Palatino Linotype"/>
              </a:rPr>
              <a:t>h </a:t>
            </a:r>
            <a:r>
              <a:rPr sz="1650" b="0" spc="-10" dirty="0">
                <a:latin typeface="Kozuka Gothic Pro EL"/>
                <a:cs typeface="Kozuka Gothic Pro EL"/>
              </a:rPr>
              <a:t>→</a:t>
            </a:r>
            <a:r>
              <a:rPr sz="1650" b="0" spc="-225" dirty="0">
                <a:latin typeface="Kozuka Gothic Pro EL"/>
                <a:cs typeface="Kozuka Gothic Pro EL"/>
              </a:rPr>
              <a:t> </a:t>
            </a:r>
            <a:r>
              <a:rPr sz="1650" i="1" spc="365" dirty="0">
                <a:latin typeface="Calibri"/>
                <a:cs typeface="Calibri"/>
              </a:rPr>
              <a:t>X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34326" y="2926511"/>
            <a:ext cx="1720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dirty="0">
                <a:latin typeface="Calibri"/>
                <a:cs typeface="Calibri"/>
              </a:rPr>
              <a:t>f</a:t>
            </a:r>
            <a:r>
              <a:rPr sz="950" i="1" spc="-105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,</a:t>
            </a:r>
            <a:r>
              <a:rPr sz="950" i="1" spc="-20" dirty="0">
                <a:latin typeface="Calibri"/>
                <a:cs typeface="Calibri"/>
              </a:rPr>
              <a:t>g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24176" y="2714779"/>
            <a:ext cx="186880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35" dirty="0">
                <a:latin typeface="Calibri"/>
                <a:cs typeface="Calibri"/>
              </a:rPr>
              <a:t>arg </a:t>
            </a:r>
            <a:r>
              <a:rPr sz="1650" spc="40" dirty="0">
                <a:latin typeface="Calibri"/>
                <a:cs typeface="Calibri"/>
              </a:rPr>
              <a:t>min </a:t>
            </a:r>
            <a:r>
              <a:rPr sz="1650" i="1" spc="365" dirty="0">
                <a:latin typeface="Calibri"/>
                <a:cs typeface="Calibri"/>
              </a:rPr>
              <a:t>X </a:t>
            </a:r>
            <a:r>
              <a:rPr sz="1650" b="0" spc="-15" dirty="0">
                <a:latin typeface="Kozuka Gothic Pro EL"/>
                <a:cs typeface="Kozuka Gothic Pro EL"/>
              </a:rPr>
              <a:t>−</a:t>
            </a:r>
            <a:r>
              <a:rPr sz="1650" spc="-15" dirty="0">
                <a:latin typeface="Calibri"/>
                <a:cs typeface="Calibri"/>
              </a:rPr>
              <a:t>(</a:t>
            </a:r>
            <a:r>
              <a:rPr sz="1650" i="1" spc="-15" dirty="0">
                <a:latin typeface="Calibri"/>
                <a:cs typeface="Calibri"/>
              </a:rPr>
              <a:t>f </a:t>
            </a:r>
            <a:r>
              <a:rPr sz="1650" spc="-5" dirty="0">
                <a:latin typeface="SimSun"/>
                <a:cs typeface="SimSun"/>
              </a:rPr>
              <a:t>!</a:t>
            </a:r>
            <a:r>
              <a:rPr sz="1650" spc="-540" dirty="0">
                <a:latin typeface="SimSun"/>
                <a:cs typeface="SimSun"/>
              </a:rPr>
              <a:t> </a:t>
            </a:r>
            <a:r>
              <a:rPr sz="1650" i="1" spc="130" dirty="0">
                <a:latin typeface="Calibri"/>
                <a:cs typeface="Calibri"/>
              </a:rPr>
              <a:t>g</a:t>
            </a:r>
            <a:r>
              <a:rPr sz="1650" spc="130" dirty="0">
                <a:latin typeface="Calibri"/>
                <a:cs typeface="Calibri"/>
              </a:rPr>
              <a:t>)</a:t>
            </a:r>
            <a:r>
              <a:rPr sz="1650" i="1" spc="130" dirty="0">
                <a:latin typeface="Calibri"/>
                <a:cs typeface="Calibri"/>
              </a:rPr>
              <a:t>X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34540" y="2686524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527"/>
                </a:lnTo>
              </a:path>
            </a:pathLst>
          </a:custGeom>
          <a:ln w="10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2879" y="2686524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527"/>
                </a:lnTo>
              </a:path>
            </a:pathLst>
          </a:custGeom>
          <a:ln w="10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6755" y="2686524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527"/>
                </a:lnTo>
              </a:path>
            </a:pathLst>
          </a:custGeom>
          <a:ln w="10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65095" y="2686524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527"/>
                </a:lnTo>
              </a:path>
            </a:pathLst>
          </a:custGeom>
          <a:ln w="10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10309" y="2603724"/>
            <a:ext cx="863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22452" y="4518854"/>
            <a:ext cx="935990" cy="303530"/>
          </a:xfrm>
          <a:custGeom>
            <a:avLst/>
            <a:gdLst/>
            <a:ahLst/>
            <a:cxnLst/>
            <a:rect l="l" t="t" r="r" b="b"/>
            <a:pathLst>
              <a:path w="935990" h="303529">
                <a:moveTo>
                  <a:pt x="0" y="0"/>
                </a:moveTo>
                <a:lnTo>
                  <a:pt x="935636" y="0"/>
                </a:lnTo>
                <a:lnTo>
                  <a:pt x="935636" y="302982"/>
                </a:lnTo>
                <a:lnTo>
                  <a:pt x="0" y="3029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00176" y="4538471"/>
            <a:ext cx="772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7030A0"/>
                </a:solidFill>
                <a:latin typeface="Arial"/>
                <a:cs typeface="Arial"/>
              </a:rPr>
              <a:t>Encoder</a:t>
            </a:r>
            <a:r>
              <a:rPr sz="1400" spc="-1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69706" y="4416813"/>
            <a:ext cx="984885" cy="304800"/>
          </a:xfrm>
          <a:custGeom>
            <a:avLst/>
            <a:gdLst/>
            <a:ahLst/>
            <a:cxnLst/>
            <a:rect l="l" t="t" r="r" b="b"/>
            <a:pathLst>
              <a:path w="984884" h="304800">
                <a:moveTo>
                  <a:pt x="0" y="0"/>
                </a:moveTo>
                <a:lnTo>
                  <a:pt x="984303" y="0"/>
                </a:lnTo>
                <a:lnTo>
                  <a:pt x="984303" y="304552"/>
                </a:lnTo>
                <a:lnTo>
                  <a:pt x="0" y="3045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747430" y="4437888"/>
            <a:ext cx="821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7030A0"/>
                </a:solidFill>
                <a:latin typeface="Arial"/>
                <a:cs typeface="Arial"/>
              </a:rPr>
              <a:t>Decoder</a:t>
            </a:r>
            <a:r>
              <a:rPr sz="1400" spc="-114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5295" y="762000"/>
            <a:ext cx="555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8885" algn="l"/>
              </a:tabLst>
            </a:pPr>
            <a:r>
              <a:rPr sz="3600" spc="-30" dirty="0"/>
              <a:t>E</a:t>
            </a:r>
            <a:r>
              <a:rPr sz="3600" spc="-25" dirty="0"/>
              <a:t>ncode</a:t>
            </a:r>
            <a:r>
              <a:rPr sz="3600" spc="-15" dirty="0"/>
              <a:t>r/</a:t>
            </a:r>
            <a:r>
              <a:rPr lang="en-US" sz="3600" spc="-30" dirty="0"/>
              <a:t>d</a:t>
            </a:r>
            <a:r>
              <a:rPr sz="3600" spc="-25" dirty="0"/>
              <a:t>ecode</a:t>
            </a:r>
            <a:r>
              <a:rPr sz="3600" dirty="0"/>
              <a:t>r</a:t>
            </a:r>
            <a:r>
              <a:rPr lang="en-US" sz="3600" dirty="0"/>
              <a:t> </a:t>
            </a:r>
            <a:r>
              <a:rPr lang="en-US" sz="3600" spc="-30" dirty="0"/>
              <a:t>C</a:t>
            </a:r>
            <a:r>
              <a:rPr sz="3600" spc="-25" dirty="0"/>
              <a:t>apac</a:t>
            </a:r>
            <a:r>
              <a:rPr sz="3600" spc="-10" dirty="0"/>
              <a:t>i</a:t>
            </a:r>
            <a:r>
              <a:rPr sz="3600" spc="-15" dirty="0"/>
              <a:t>t</a:t>
            </a:r>
            <a:r>
              <a:rPr sz="3600" dirty="0"/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1600200"/>
            <a:ext cx="8973820" cy="33667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25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401955" algn="l"/>
                <a:tab pos="4025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encoder </a:t>
            </a:r>
            <a:r>
              <a:rPr sz="2400" i="1" dirty="0">
                <a:latin typeface="Times New Roman"/>
                <a:cs typeface="Times New Roman"/>
              </a:rPr>
              <a:t>f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 </a:t>
            </a:r>
            <a:r>
              <a:rPr sz="2400" i="1" dirty="0">
                <a:latin typeface="Times New Roman"/>
                <a:cs typeface="Times New Roman"/>
              </a:rPr>
              <a:t>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allowed too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much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capacity</a:t>
            </a:r>
            <a:endParaRPr sz="2400" dirty="0">
              <a:latin typeface="Arial"/>
              <a:cs typeface="Arial"/>
            </a:endParaRPr>
          </a:p>
          <a:p>
            <a:pPr marL="798195" marR="203200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97560" algn="l"/>
                <a:tab pos="798195" algn="l"/>
                <a:tab pos="371157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autoencoder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can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</a:t>
            </a:r>
            <a:r>
              <a:rPr sz="2000" spc="-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perform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copying task without learning any  useful information about </a:t>
            </a: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distribution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  <a:p>
            <a:pPr marL="401955" marR="228600" indent="-339090">
              <a:lnSpc>
                <a:spcPct val="100800"/>
              </a:lnSpc>
              <a:spcBef>
                <a:spcPts val="490"/>
              </a:spcBef>
              <a:buChar char="•"/>
              <a:tabLst>
                <a:tab pos="401955" algn="l"/>
                <a:tab pos="4025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one-dimensional code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very</a:t>
            </a:r>
            <a:r>
              <a:rPr sz="2400" spc="-1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powerful  nonlinear 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learn 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map </a:t>
            </a:r>
            <a:r>
              <a:rPr sz="2400" b="1" i="1" spc="-5" dirty="0">
                <a:latin typeface="Times New Roman"/>
                <a:cs typeface="Times New Roman"/>
              </a:rPr>
              <a:t>x</a:t>
            </a:r>
            <a:r>
              <a:rPr sz="2400" spc="-7" baseline="24305" dirty="0">
                <a:latin typeface="Times New Roman"/>
                <a:cs typeface="Times New Roman"/>
              </a:rPr>
              <a:t>(</a:t>
            </a:r>
            <a:r>
              <a:rPr sz="2400" i="1" spc="-7" baseline="24305" dirty="0">
                <a:latin typeface="Times New Roman"/>
                <a:cs typeface="Times New Roman"/>
              </a:rPr>
              <a:t>i</a:t>
            </a:r>
            <a:r>
              <a:rPr sz="2400" spc="-7" baseline="24305" dirty="0">
                <a:latin typeface="Times New Roman"/>
                <a:cs typeface="Times New Roman"/>
              </a:rPr>
              <a:t>)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code</a:t>
            </a:r>
            <a:r>
              <a:rPr sz="24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798195" marR="81280" lvl="1" indent="-282575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Char char="•"/>
              <a:tabLst>
                <a:tab pos="797560" algn="l"/>
                <a:tab pos="7981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decoder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can learn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map these integer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indices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back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the values</a:t>
            </a:r>
            <a:r>
              <a:rPr sz="2000" spc="-20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 specific training</a:t>
            </a:r>
            <a:r>
              <a:rPr sz="2000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examples</a:t>
            </a:r>
            <a:endParaRPr sz="2000" dirty="0">
              <a:latin typeface="Arial"/>
              <a:cs typeface="Arial"/>
            </a:endParaRPr>
          </a:p>
          <a:p>
            <a:pPr marL="401955" marR="713105" indent="-339090">
              <a:lnSpc>
                <a:spcPts val="2810"/>
              </a:lnSpc>
              <a:spcBef>
                <a:spcPts val="665"/>
              </a:spcBef>
              <a:buChar char="•"/>
              <a:tabLst>
                <a:tab pos="401955" algn="l"/>
                <a:tab pos="402590" algn="l"/>
                <a:tab pos="1591945" algn="l"/>
                <a:tab pos="2059939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trained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copying task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fails to learn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anything  useful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if	</a:t>
            </a:r>
            <a:r>
              <a:rPr sz="2400" i="1" spc="-10" dirty="0">
                <a:latin typeface="Times New Roman"/>
                <a:cs typeface="Times New Roman"/>
              </a:rPr>
              <a:t>f/g	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capacity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too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great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74743-DB21-AF86-E931-4A5690F828CA}"/>
              </a:ext>
            </a:extLst>
          </p:cNvPr>
          <p:cNvSpPr txBox="1"/>
          <p:nvPr/>
        </p:nvSpPr>
        <p:spPr>
          <a:xfrm>
            <a:off x="381000" y="5562600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model with too little capacity cannot learn the training dataset meaning it will underfit, whereas a model with too much capacity may memorize the training dataset, meaning it will overfit or may get stuck or lost during the optimization process.</a:t>
            </a:r>
          </a:p>
          <a:p>
            <a:endParaRPr lang="en-US" dirty="0"/>
          </a:p>
          <a:p>
            <a:r>
              <a:rPr lang="en-US" dirty="0"/>
              <a:t>The capacity of a neural network model is defined by configuring the number of nodes and the number of layers.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3464" y="1335024"/>
            <a:ext cx="7892936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Cases </a:t>
            </a:r>
            <a:r>
              <a:rPr lang="en-US" sz="3200" spc="-20" dirty="0"/>
              <a:t>W</a:t>
            </a:r>
            <a:r>
              <a:rPr sz="3200" spc="-20" dirty="0"/>
              <a:t>hen </a:t>
            </a:r>
            <a:r>
              <a:rPr lang="en-US" sz="3200" spc="-25" dirty="0"/>
              <a:t>A</a:t>
            </a:r>
            <a:r>
              <a:rPr sz="3200" spc="-25" dirty="0"/>
              <a:t>utoencoder </a:t>
            </a:r>
            <a:r>
              <a:rPr lang="en-US" sz="3200" spc="-20" dirty="0"/>
              <a:t>L</a:t>
            </a:r>
            <a:r>
              <a:rPr sz="3200" spc="-20" dirty="0"/>
              <a:t>earning</a:t>
            </a:r>
            <a:r>
              <a:rPr sz="3200" spc="-90" dirty="0"/>
              <a:t> </a:t>
            </a:r>
            <a:r>
              <a:rPr lang="en-US" sz="3200" spc="-15" dirty="0"/>
              <a:t>F</a:t>
            </a:r>
            <a:r>
              <a:rPr sz="3200" spc="-15" dirty="0"/>
              <a:t>ails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585722" y="2323253"/>
            <a:ext cx="8939277" cy="32804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3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Whe</a:t>
            </a: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n do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 autoencoders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fail to learn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anything</a:t>
            </a:r>
            <a:r>
              <a:rPr sz="28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useful:</a:t>
            </a:r>
            <a:endParaRPr sz="2800" dirty="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40"/>
              </a:spcBef>
              <a:buClr>
                <a:srgbClr val="3333CC"/>
              </a:buClr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Capacity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encoder/decoder </a:t>
            </a:r>
            <a:r>
              <a:rPr sz="2400" i="1" spc="-10" dirty="0">
                <a:latin typeface="Times New Roman"/>
                <a:cs typeface="Times New Roman"/>
              </a:rPr>
              <a:t>f/g </a:t>
            </a: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too</a:t>
            </a:r>
            <a:r>
              <a:rPr sz="2400" spc="-10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high</a:t>
            </a:r>
            <a:endParaRPr sz="2400" dirty="0">
              <a:latin typeface="Arial"/>
              <a:cs typeface="Arial"/>
            </a:endParaRPr>
          </a:p>
          <a:p>
            <a:pPr marL="1764664" lvl="2" indent="-45212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Char char="•"/>
              <a:tabLst>
                <a:tab pos="1764030" algn="l"/>
                <a:tab pos="1764664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Capacity controlled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depth</a:t>
            </a:r>
            <a:endParaRPr sz="2400" dirty="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AutoNum type="arabicPeriod"/>
              <a:tabLst>
                <a:tab pos="916305" algn="l"/>
                <a:tab pos="916940" algn="l"/>
                <a:tab pos="277812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Hidden code	</a:t>
            </a:r>
            <a:r>
              <a:rPr sz="2400" b="1" i="1" dirty="0">
                <a:latin typeface="Times New Roman"/>
                <a:cs typeface="Times New Roman"/>
              </a:rPr>
              <a:t>h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dimension equal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to input</a:t>
            </a:r>
            <a:r>
              <a:rPr sz="24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  <a:p>
            <a:pPr marL="916305" marR="5080" lvl="1" indent="-452120">
              <a:lnSpc>
                <a:spcPct val="100800"/>
              </a:lnSpc>
              <a:spcBef>
                <a:spcPts val="505"/>
              </a:spcBef>
              <a:buClr>
                <a:srgbClr val="3333CC"/>
              </a:buClr>
              <a:buAutoNum type="arabicPeriod"/>
              <a:tabLst>
                <a:tab pos="916305" algn="l"/>
                <a:tab pos="916940" algn="l"/>
              </a:tabLst>
            </a:pPr>
            <a:r>
              <a:rPr sz="2400" i="1" spc="-15" dirty="0">
                <a:solidFill>
                  <a:srgbClr val="006600"/>
                </a:solidFill>
                <a:latin typeface="Arial"/>
                <a:cs typeface="Arial"/>
              </a:rPr>
              <a:t>Overcomplete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case: where hidden code </a:t>
            </a:r>
            <a:r>
              <a:rPr sz="2400" b="1" i="1" dirty="0">
                <a:latin typeface="Times New Roman"/>
                <a:cs typeface="Times New Roman"/>
              </a:rPr>
              <a:t>h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dimension  greater than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input</a:t>
            </a:r>
            <a:r>
              <a:rPr sz="2400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  <a:p>
            <a:pPr marL="1143000" marR="309245" lvl="2" indent="-226060">
              <a:lnSpc>
                <a:spcPts val="2280"/>
              </a:lnSpc>
              <a:spcBef>
                <a:spcPts val="60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Even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linear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encoder/decoder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can learn to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copy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input to</a:t>
            </a:r>
            <a:r>
              <a:rPr sz="2000" spc="-1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output  without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learning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anything useful about data</a:t>
            </a:r>
            <a:r>
              <a:rPr sz="20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distribution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1926" y="1376679"/>
            <a:ext cx="747347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/>
              <a:t>2. Correct</a:t>
            </a:r>
            <a:r>
              <a:rPr spc="-15" dirty="0"/>
              <a:t> </a:t>
            </a:r>
            <a:r>
              <a:rPr lang="en-US" spc="-15" dirty="0"/>
              <a:t>AE</a:t>
            </a:r>
            <a:r>
              <a:rPr spc="-15" dirty="0"/>
              <a:t> </a:t>
            </a:r>
            <a:r>
              <a:rPr lang="en-US" spc="-15" dirty="0"/>
              <a:t>D</a:t>
            </a:r>
            <a:r>
              <a:rPr spc="-15" dirty="0"/>
              <a:t>esign: </a:t>
            </a:r>
            <a:r>
              <a:rPr lang="en-US" spc="-15" dirty="0"/>
              <a:t>u</a:t>
            </a:r>
            <a:r>
              <a:rPr spc="-15" dirty="0"/>
              <a:t>se</a:t>
            </a:r>
            <a:r>
              <a:rPr spc="-60" dirty="0"/>
              <a:t> </a:t>
            </a:r>
            <a:r>
              <a:rPr lang="en-US" spc="-15" dirty="0"/>
              <a:t>R</a:t>
            </a:r>
            <a:r>
              <a:rPr spc="-15" dirty="0"/>
              <a:t>egularization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387600"/>
            <a:ext cx="8865235" cy="25222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1155" marR="5080" indent="-339090">
              <a:lnSpc>
                <a:spcPct val="98800"/>
              </a:lnSpc>
              <a:spcBef>
                <a:spcPts val="135"/>
              </a:spcBef>
              <a:buChar char="•"/>
              <a:tabLst>
                <a:tab pos="351155" algn="l"/>
                <a:tab pos="351790" algn="l"/>
                <a:tab pos="1743710" algn="l"/>
                <a:tab pos="357251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Ideally,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choose code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size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(dimension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b="1" i="1" spc="-10" dirty="0">
                <a:latin typeface="Times New Roman"/>
                <a:cs typeface="Times New Roman"/>
              </a:rPr>
              <a:t>h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)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small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capacity</a:t>
            </a:r>
            <a:r>
              <a:rPr sz="2400" spc="-2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encoder </a:t>
            </a:r>
            <a:r>
              <a:rPr sz="2400" i="1" dirty="0">
                <a:latin typeface="Times New Roman"/>
                <a:cs typeface="Times New Roman"/>
              </a:rPr>
              <a:t>f	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400" i="1" dirty="0">
                <a:latin typeface="Times New Roman"/>
                <a:cs typeface="Times New Roman"/>
              </a:rPr>
              <a:t>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based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complexity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distribution  modeled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1155" algn="l"/>
                <a:tab pos="351790" algn="l"/>
              </a:tabLst>
            </a:pP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Regularized autoencoders</a:t>
            </a:r>
            <a:endParaRPr sz="2400" dirty="0">
              <a:latin typeface="Arial"/>
              <a:cs typeface="Arial"/>
            </a:endParaRPr>
          </a:p>
          <a:p>
            <a:pPr marL="747395" marR="5651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Rather than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limiting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model capacity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by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keeping encoder/decoder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shallow  and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code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size</a:t>
            </a:r>
            <a:r>
              <a:rPr sz="2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small</a:t>
            </a:r>
            <a:r>
              <a:rPr lang="en-US" sz="2000" dirty="0"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loss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function that encourages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model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have properties  other than copy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its input to</a:t>
            </a:r>
            <a:r>
              <a:rPr sz="20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output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0388" y="1376679"/>
            <a:ext cx="6097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Regularized </a:t>
            </a:r>
            <a:r>
              <a:rPr lang="en-US" spc="-15" dirty="0"/>
              <a:t>A</a:t>
            </a:r>
            <a:r>
              <a:rPr spc="-15" dirty="0"/>
              <a:t>utoencoder</a:t>
            </a:r>
            <a:r>
              <a:rPr spc="-105" dirty="0"/>
              <a:t> </a:t>
            </a:r>
            <a:r>
              <a:rPr lang="en-US" spc="-15" dirty="0"/>
              <a:t>P</a:t>
            </a:r>
            <a:r>
              <a:rPr spc="-15" dirty="0"/>
              <a:t>roperties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009647"/>
            <a:ext cx="8684260" cy="32893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1155" marR="558165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  <a:tab pos="276606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Regularized AEs	have properties beyond copying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input to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output: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Sparsity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representation</a:t>
            </a:r>
            <a:endParaRPr sz="20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Smallness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derivative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the</a:t>
            </a:r>
            <a:r>
              <a:rPr sz="20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representation</a:t>
            </a:r>
            <a:endParaRPr sz="20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8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Robustness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noise</a:t>
            </a:r>
            <a:endParaRPr sz="20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Robustness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missing</a:t>
            </a:r>
            <a:r>
              <a:rPr sz="2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inputs</a:t>
            </a:r>
            <a:endParaRPr sz="20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09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Regularized autoencoder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nonlinear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overcomplete</a:t>
            </a:r>
            <a:endParaRPr sz="2400" dirty="0">
              <a:latin typeface="Arial"/>
              <a:cs typeface="Arial"/>
            </a:endParaRPr>
          </a:p>
          <a:p>
            <a:pPr marL="747395" marR="5080" lvl="1" indent="-282575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till </a:t>
            </a: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can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something useful about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data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distribution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even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if </a:t>
            </a:r>
            <a:r>
              <a:rPr sz="2000" spc="-20" dirty="0">
                <a:solidFill>
                  <a:srgbClr val="006600"/>
                </a:solidFill>
                <a:latin typeface="Arial"/>
                <a:cs typeface="Arial"/>
              </a:rPr>
              <a:t>model 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capacity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great enough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learn trivial identity</a:t>
            </a:r>
            <a:r>
              <a:rPr sz="2000" spc="-1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function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0827" y="1376679"/>
            <a:ext cx="6983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Generative </a:t>
            </a:r>
            <a:r>
              <a:rPr lang="en-US" spc="-15" dirty="0"/>
              <a:t>M</a:t>
            </a:r>
            <a:r>
              <a:rPr spc="-15" dirty="0"/>
              <a:t>odels </a:t>
            </a:r>
            <a:r>
              <a:rPr lang="en-US" spc="-15" dirty="0"/>
              <a:t>V</a:t>
            </a:r>
            <a:r>
              <a:rPr spc="-15" dirty="0"/>
              <a:t>iewed </a:t>
            </a:r>
            <a:r>
              <a:rPr spc="-10" dirty="0"/>
              <a:t>as</a:t>
            </a:r>
            <a:r>
              <a:rPr spc="-120" dirty="0"/>
              <a:t> </a:t>
            </a:r>
            <a:r>
              <a:rPr lang="en-US" spc="-15" dirty="0"/>
              <a:t>AEs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335784"/>
            <a:ext cx="8757920" cy="359816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Beyond regularized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</a:t>
            </a:r>
            <a:endParaRPr sz="2400" dirty="0">
              <a:latin typeface="Arial"/>
              <a:cs typeface="Arial"/>
            </a:endParaRPr>
          </a:p>
          <a:p>
            <a:pPr marL="351155" marR="400685" indent="-339090">
              <a:lnSpc>
                <a:spcPct val="99200"/>
              </a:lnSpc>
              <a:spcBef>
                <a:spcPts val="55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Generative models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latent variables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inference  procedure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(for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computing latent representations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given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input)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viewed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particular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form of</a:t>
            </a:r>
            <a:r>
              <a:rPr sz="24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</a:t>
            </a:r>
            <a:endParaRPr sz="2400" dirty="0">
              <a:latin typeface="Arial"/>
              <a:cs typeface="Arial"/>
            </a:endParaRPr>
          </a:p>
          <a:p>
            <a:pPr marL="351155" marR="5080" indent="-339090">
              <a:lnSpc>
                <a:spcPts val="2810"/>
              </a:lnSpc>
              <a:spcBef>
                <a:spcPts val="65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Generative modeling approaches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which 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have a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connection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descendants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Helmholtz</a:t>
            </a:r>
            <a:r>
              <a:rPr sz="24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machine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.</a:t>
            </a:r>
          </a:p>
          <a:p>
            <a:pPr marL="351155" marR="5080" indent="-339090">
              <a:lnSpc>
                <a:spcPts val="2810"/>
              </a:lnSpc>
              <a:spcBef>
                <a:spcPts val="655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Examples</a:t>
            </a:r>
            <a:endParaRPr sz="2400" dirty="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AutoNum type="arabicPeriod"/>
              <a:tabLst>
                <a:tab pos="916305" algn="l"/>
                <a:tab pos="916940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Variational</a:t>
            </a:r>
            <a:r>
              <a:rPr sz="2000" spc="-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autoencoder</a:t>
            </a:r>
            <a:endParaRPr sz="2000" dirty="0">
              <a:latin typeface="Arial"/>
              <a:cs typeface="Arial"/>
            </a:endParaRPr>
          </a:p>
          <a:p>
            <a:pPr marL="916940" lvl="1" indent="-45212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AutoNum type="arabicPeriod"/>
              <a:tabLst>
                <a:tab pos="916305" algn="l"/>
                <a:tab pos="916940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Generative stochastic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networks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5567" y="1305559"/>
            <a:ext cx="788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Latent variables treated </a:t>
            </a:r>
            <a:r>
              <a:rPr sz="3600" spc="-15" dirty="0"/>
              <a:t>as</a:t>
            </a:r>
            <a:r>
              <a:rPr sz="3600" spc="-120" dirty="0"/>
              <a:t> </a:t>
            </a:r>
            <a:r>
              <a:rPr sz="3600" spc="-20" dirty="0"/>
              <a:t>distributions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508000" y="2303779"/>
            <a:ext cx="9042400" cy="3879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7844" y="6848178"/>
            <a:ext cx="390906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0" dirty="0">
                <a:latin typeface="Times New Roman"/>
                <a:cs typeface="Times New Roman"/>
              </a:rPr>
              <a:t>Source: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https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://www.jeremyjordan.me/variational-autoencoders/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723" y="1128166"/>
            <a:ext cx="8761730" cy="11836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VAE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generative</a:t>
            </a:r>
            <a:r>
              <a:rPr sz="2400" i="1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3333CC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able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generate samples that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look like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samples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from training</a:t>
            </a:r>
            <a:r>
              <a:rPr sz="2000" spc="-1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MNIST, these fake samples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would be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synthetic images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0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digits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723" y="3125215"/>
            <a:ext cx="8357870" cy="22739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1155" marR="319405" indent="-339090">
              <a:lnSpc>
                <a:spcPct val="100800"/>
              </a:lnSpc>
              <a:spcBef>
                <a:spcPts val="7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Due 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random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variable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between input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 &amp;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output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cannot</a:t>
            </a:r>
            <a:r>
              <a:rPr sz="24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be  trained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using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backprop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Instead, backprop </a:t>
            </a: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uses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parameters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lang="en-US" sz="2000" spc="-10" dirty="0">
                <a:solidFill>
                  <a:srgbClr val="006600"/>
                </a:solidFill>
                <a:latin typeface="Arial"/>
                <a:cs typeface="Arial"/>
              </a:rPr>
              <a:t> the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latent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distribution</a:t>
            </a:r>
            <a:endParaRPr sz="20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Called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reparameterization</a:t>
            </a:r>
            <a:r>
              <a:rPr sz="2000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trick</a:t>
            </a:r>
            <a:endParaRPr sz="2000" dirty="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509"/>
              </a:spcBef>
            </a:pPr>
            <a:r>
              <a:rPr sz="2400" spc="-15" dirty="0">
                <a:latin typeface="Times New Roman"/>
                <a:cs typeface="Times New Roman"/>
              </a:rPr>
              <a:t>N(μ,Σ) </a:t>
            </a:r>
            <a:r>
              <a:rPr sz="2400" dirty="0">
                <a:latin typeface="Times New Roman"/>
                <a:cs typeface="Times New Roman"/>
              </a:rPr>
              <a:t>= μ + Σ </a:t>
            </a:r>
            <a:r>
              <a:rPr sz="2400" spc="-10" dirty="0">
                <a:latin typeface="Times New Roman"/>
                <a:cs typeface="Times New Roman"/>
              </a:rPr>
              <a:t>N(0,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I)</a:t>
            </a:r>
            <a:endParaRPr sz="2400" dirty="0">
              <a:latin typeface="Times New Roman"/>
              <a:cs typeface="Times New Roman"/>
            </a:endParaRPr>
          </a:p>
          <a:p>
            <a:pPr marL="916305">
              <a:lnSpc>
                <a:spcPct val="100000"/>
              </a:lnSpc>
              <a:spcBef>
                <a:spcPts val="425"/>
              </a:spcBef>
              <a:tabLst>
                <a:tab pos="1793875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Where	</a:t>
            </a:r>
            <a:r>
              <a:rPr sz="2000" dirty="0">
                <a:latin typeface="Times New Roman"/>
                <a:cs typeface="Times New Roman"/>
              </a:rPr>
              <a:t>Σ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diagonal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8801" y="363681"/>
            <a:ext cx="734306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Variational</a:t>
            </a:r>
            <a:r>
              <a:rPr sz="4000" spc="-100" dirty="0"/>
              <a:t> </a:t>
            </a:r>
            <a:r>
              <a:rPr sz="4000" spc="-25" dirty="0"/>
              <a:t>Autoencoder</a:t>
            </a:r>
            <a:r>
              <a:rPr lang="en-US" sz="4000" spc="-25" dirty="0"/>
              <a:t> (VAE)</a:t>
            </a: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9282896" y="6862628"/>
            <a:ext cx="17589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-10" dirty="0"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7858" y="4862272"/>
            <a:ext cx="4853082" cy="234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7017" y="4729215"/>
            <a:ext cx="5053965" cy="0"/>
          </a:xfrm>
          <a:custGeom>
            <a:avLst/>
            <a:gdLst/>
            <a:ahLst/>
            <a:cxnLst/>
            <a:rect l="l" t="t" r="r" b="b"/>
            <a:pathLst>
              <a:path w="5053965">
                <a:moveTo>
                  <a:pt x="0" y="0"/>
                </a:moveTo>
                <a:lnTo>
                  <a:pt x="5053381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7017" y="4729215"/>
            <a:ext cx="5053965" cy="2527935"/>
          </a:xfrm>
          <a:custGeom>
            <a:avLst/>
            <a:gdLst/>
            <a:ahLst/>
            <a:cxnLst/>
            <a:rect l="l" t="t" r="r" b="b"/>
            <a:pathLst>
              <a:path w="5053965" h="2527934">
                <a:moveTo>
                  <a:pt x="5053381" y="2527476"/>
                </a:moveTo>
                <a:lnTo>
                  <a:pt x="0" y="2527476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2152" y="2379083"/>
            <a:ext cx="3643114" cy="763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0357" y="2299070"/>
            <a:ext cx="3777615" cy="902969"/>
          </a:xfrm>
          <a:custGeom>
            <a:avLst/>
            <a:gdLst/>
            <a:ahLst/>
            <a:cxnLst/>
            <a:rect l="l" t="t" r="r" b="b"/>
            <a:pathLst>
              <a:path w="3777615" h="902969">
                <a:moveTo>
                  <a:pt x="0" y="0"/>
                </a:moveTo>
                <a:lnTo>
                  <a:pt x="3777085" y="0"/>
                </a:lnTo>
                <a:lnTo>
                  <a:pt x="3777085" y="902670"/>
                </a:lnTo>
                <a:lnTo>
                  <a:pt x="0" y="90267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5303" y="935736"/>
            <a:ext cx="50679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Sparse</a:t>
            </a:r>
            <a:r>
              <a:rPr sz="4400" spc="-80" dirty="0"/>
              <a:t> </a:t>
            </a:r>
            <a:r>
              <a:rPr lang="en-US" sz="4400" spc="-30" dirty="0"/>
              <a:t>A</a:t>
            </a:r>
            <a:r>
              <a:rPr sz="4400" spc="-30" dirty="0"/>
              <a:t>utoencoder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2920297" y="2872802"/>
            <a:ext cx="3752090" cy="3106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8189" y="1948688"/>
            <a:ext cx="7945120" cy="7448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275"/>
              </a:spcBef>
            </a:pP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Only 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few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nodes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encouraged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activate when 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2400" spc="-1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single 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sample 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fed into the</a:t>
            </a:r>
            <a:r>
              <a:rPr sz="2400" spc="-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network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" y="6247383"/>
            <a:ext cx="8795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Fewer nodes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activating </a:t>
            </a: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while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still </a:t>
            </a:r>
            <a:r>
              <a:rPr lang="en-US" sz="1600" spc="-15" dirty="0">
                <a:solidFill>
                  <a:srgbClr val="107136"/>
                </a:solidFill>
                <a:latin typeface="Arial"/>
                <a:cs typeface="Arial"/>
              </a:rPr>
              <a:t>maintaining</a:t>
            </a:r>
            <a:r>
              <a:rPr sz="1600" spc="-5" dirty="0">
                <a:solidFill>
                  <a:srgbClr val="1071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performance </a:t>
            </a: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guarantee</a:t>
            </a:r>
            <a:r>
              <a:rPr lang="en-US" sz="1600" spc="-15" dirty="0">
                <a:solidFill>
                  <a:srgbClr val="107136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that </a:t>
            </a:r>
            <a:r>
              <a:rPr sz="1600" spc="-5" dirty="0">
                <a:solidFill>
                  <a:srgbClr val="107136"/>
                </a:solidFill>
                <a:latin typeface="Arial"/>
                <a:cs typeface="Arial"/>
              </a:rPr>
              <a:t>the </a:t>
            </a: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autoencoder </a:t>
            </a:r>
            <a:r>
              <a:rPr sz="1600" spc="-5" dirty="0">
                <a:solidFill>
                  <a:srgbClr val="107136"/>
                </a:solidFill>
                <a:latin typeface="Arial"/>
                <a:cs typeface="Arial"/>
              </a:rPr>
              <a:t>is 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actually </a:t>
            </a: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learning </a:t>
            </a:r>
            <a:r>
              <a:rPr sz="1600" b="1" spc="-10" dirty="0">
                <a:solidFill>
                  <a:srgbClr val="107136"/>
                </a:solidFill>
                <a:latin typeface="Arial"/>
                <a:cs typeface="Arial"/>
              </a:rPr>
              <a:t>latent </a:t>
            </a:r>
            <a:r>
              <a:rPr sz="1600" b="1" spc="-15" dirty="0">
                <a:solidFill>
                  <a:srgbClr val="107136"/>
                </a:solidFill>
                <a:latin typeface="Arial"/>
                <a:cs typeface="Arial"/>
              </a:rPr>
              <a:t>representations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instead of </a:t>
            </a: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redundant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information </a:t>
            </a:r>
            <a:r>
              <a:rPr sz="1600" spc="-5" dirty="0">
                <a:solidFill>
                  <a:srgbClr val="107136"/>
                </a:solidFill>
                <a:latin typeface="Arial"/>
                <a:cs typeface="Arial"/>
              </a:rPr>
              <a:t>in </a:t>
            </a:r>
            <a:r>
              <a:rPr lang="en-US" sz="1600" spc="-10" dirty="0">
                <a:solidFill>
                  <a:srgbClr val="107136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07136"/>
                </a:solidFill>
                <a:latin typeface="Arial"/>
                <a:cs typeface="Arial"/>
              </a:rPr>
              <a:t>input</a:t>
            </a:r>
            <a:r>
              <a:rPr sz="1600" spc="65" dirty="0">
                <a:solidFill>
                  <a:srgbClr val="10713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07136"/>
                </a:solidFill>
                <a:latin typeface="Arial"/>
                <a:cs typeface="Arial"/>
              </a:rPr>
              <a:t>data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7451" y="1305559"/>
            <a:ext cx="708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Sparse </a:t>
            </a:r>
            <a:r>
              <a:rPr lang="en-US" sz="3600" spc="-25" dirty="0"/>
              <a:t>A</a:t>
            </a:r>
            <a:r>
              <a:rPr sz="3600" spc="-25" dirty="0"/>
              <a:t>utoencoder </a:t>
            </a:r>
            <a:r>
              <a:rPr lang="en-US" sz="3600" spc="-20" dirty="0"/>
              <a:t>L</a:t>
            </a:r>
            <a:r>
              <a:rPr sz="3600" spc="-20" dirty="0"/>
              <a:t>oss</a:t>
            </a:r>
            <a:r>
              <a:rPr sz="3600" spc="-114" dirty="0"/>
              <a:t> </a:t>
            </a:r>
            <a:r>
              <a:rPr lang="en-US" sz="3600" spc="-20" dirty="0"/>
              <a:t>F</a:t>
            </a:r>
            <a:r>
              <a:rPr sz="3600" spc="-20" dirty="0"/>
              <a:t>unction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384552"/>
            <a:ext cx="8867140" cy="4587281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sparse autoencoder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</a:t>
            </a:r>
            <a:r>
              <a:rPr sz="24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whose</a:t>
            </a:r>
            <a:endParaRPr sz="2400" dirty="0">
              <a:latin typeface="Arial"/>
              <a:cs typeface="Arial"/>
            </a:endParaRPr>
          </a:p>
          <a:p>
            <a:pPr marL="747395" marR="268605" lvl="1" indent="-282575">
              <a:lnSpc>
                <a:spcPts val="2280"/>
              </a:lnSpc>
              <a:spcBef>
                <a:spcPts val="70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Training criterion includes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sparsity penalty </a:t>
            </a:r>
            <a:r>
              <a:rPr sz="1800" spc="-15" dirty="0">
                <a:latin typeface="Times New Roman"/>
                <a:cs typeface="Times New Roman"/>
              </a:rPr>
              <a:t>Ω(</a:t>
            </a:r>
            <a:r>
              <a:rPr sz="1800" b="1" i="1" spc="-15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)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code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layer </a:t>
            </a:r>
            <a:r>
              <a:rPr sz="2000" b="1" i="1" dirty="0">
                <a:latin typeface="Times New Roman"/>
                <a:cs typeface="Times New Roman"/>
              </a:rPr>
              <a:t>h</a:t>
            </a:r>
            <a:r>
              <a:rPr sz="2000" b="1" i="1" spc="-22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addition to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reconstruction</a:t>
            </a:r>
            <a:r>
              <a:rPr sz="2000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error:</a:t>
            </a:r>
            <a:endParaRPr sz="2000" dirty="0">
              <a:latin typeface="Arial"/>
              <a:cs typeface="Arial"/>
            </a:endParaRPr>
          </a:p>
          <a:p>
            <a:pPr marL="916305">
              <a:lnSpc>
                <a:spcPct val="100000"/>
              </a:lnSpc>
              <a:spcBef>
                <a:spcPts val="950"/>
              </a:spcBef>
            </a:pP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)))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Ω(</a:t>
            </a:r>
            <a:r>
              <a:rPr sz="2000" b="1" i="1" spc="-15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b="1" i="1" spc="-1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decoder output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and typically we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have </a:t>
            </a:r>
            <a:r>
              <a:rPr sz="2000" b="1" i="1" dirty="0">
                <a:latin typeface="Times New Roman"/>
                <a:cs typeface="Times New Roman"/>
              </a:rPr>
              <a:t>h </a:t>
            </a:r>
            <a:r>
              <a:rPr sz="2000" i="1" dirty="0">
                <a:latin typeface="Times New Roman"/>
                <a:cs typeface="Times New Roman"/>
              </a:rPr>
              <a:t>= f</a:t>
            </a:r>
            <a:r>
              <a:rPr sz="2000" i="1" spc="-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b="1" i="1" spc="-1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351155" marR="5080" indent="-339090">
              <a:lnSpc>
                <a:spcPct val="100800"/>
              </a:lnSpc>
              <a:spcBef>
                <a:spcPts val="37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Sparse 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typically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used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learn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features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another  task such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classification</a:t>
            </a:r>
            <a:endParaRPr sz="2400" dirty="0">
              <a:latin typeface="Arial"/>
              <a:cs typeface="Arial"/>
            </a:endParaRPr>
          </a:p>
          <a:p>
            <a:pPr marL="351155" marR="149225" indent="-339090">
              <a:lnSpc>
                <a:spcPct val="98700"/>
              </a:lnSpc>
              <a:spcBef>
                <a:spcPts val="56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that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been trained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sparse must  respond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unique statistical features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dataset rather than  simply perform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copying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task</a:t>
            </a:r>
            <a:endParaRPr sz="2400" dirty="0">
              <a:latin typeface="Arial"/>
              <a:cs typeface="Arial"/>
            </a:endParaRPr>
          </a:p>
          <a:p>
            <a:pPr marL="747395" marR="13525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 sparsity penalty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can yield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model that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has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learned useful features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byproduct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0076" y="927607"/>
            <a:ext cx="474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Topics </a:t>
            </a:r>
            <a:r>
              <a:rPr sz="3600" spc="-5" dirty="0"/>
              <a:t>in</a:t>
            </a:r>
            <a:r>
              <a:rPr sz="3600" spc="-105" dirty="0"/>
              <a:t> </a:t>
            </a:r>
            <a:r>
              <a:rPr sz="3600" spc="-25" dirty="0"/>
              <a:t>Autoencoders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42265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41630" algn="l"/>
                <a:tab pos="342265" algn="l"/>
              </a:tabLst>
            </a:pPr>
            <a:r>
              <a:rPr spc="-15" dirty="0">
                <a:solidFill>
                  <a:schemeClr val="tx1"/>
                </a:solidFill>
              </a:rPr>
              <a:t>What </a:t>
            </a:r>
            <a:r>
              <a:rPr spc="-5" dirty="0">
                <a:solidFill>
                  <a:schemeClr val="tx1"/>
                </a:solidFill>
              </a:rPr>
              <a:t>is </a:t>
            </a:r>
            <a:r>
              <a:rPr spc="-10" dirty="0">
                <a:solidFill>
                  <a:schemeClr val="tx1"/>
                </a:solidFill>
              </a:rPr>
              <a:t>an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autoencoder?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Undercomplete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Regularized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Representational Power, Layout </a:t>
            </a:r>
            <a:r>
              <a:rPr spc="-10" dirty="0">
                <a:solidFill>
                  <a:schemeClr val="tx1"/>
                </a:solidFill>
              </a:rPr>
              <a:t>Size and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Depth</a:t>
            </a:r>
            <a:endParaRPr lang="en-US" spc="-15" dirty="0">
              <a:solidFill>
                <a:schemeClr val="tx1"/>
              </a:solidFill>
            </a:endParaRP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Stochastic Encoders </a:t>
            </a:r>
            <a:r>
              <a:rPr spc="-10" dirty="0">
                <a:solidFill>
                  <a:schemeClr val="tx1"/>
                </a:solidFill>
              </a:rPr>
              <a:t>and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Decoders</a:t>
            </a:r>
            <a:endParaRPr lang="en-US" spc="-15" dirty="0">
              <a:solidFill>
                <a:schemeClr val="tx1"/>
              </a:solidFill>
            </a:endParaRP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Denoising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Autoencoders</a:t>
            </a:r>
            <a:endParaRPr lang="en-US" spc="-15" dirty="0">
              <a:solidFill>
                <a:schemeClr val="tx1"/>
              </a:solidFill>
            </a:endParaRP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Learning Manifolds </a:t>
            </a:r>
            <a:r>
              <a:rPr spc="-10" dirty="0">
                <a:solidFill>
                  <a:schemeClr val="tx1"/>
                </a:solidFill>
              </a:rPr>
              <a:t>and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Autoencoders</a:t>
            </a:r>
            <a:endParaRPr lang="en-US" spc="-15" dirty="0">
              <a:solidFill>
                <a:schemeClr val="tx1"/>
              </a:solidFill>
            </a:endParaRP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Contractive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Autoencoders</a:t>
            </a:r>
            <a:endParaRPr lang="en-US" spc="-15" dirty="0">
              <a:solidFill>
                <a:schemeClr val="tx1"/>
              </a:solidFill>
            </a:endParaRP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Predictive Sparse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Decomposition</a:t>
            </a:r>
            <a:endParaRPr lang="en-US" spc="-15" dirty="0">
              <a:solidFill>
                <a:schemeClr val="tx1"/>
              </a:solidFill>
            </a:endParaRP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chemeClr val="tx1"/>
                </a:solidFill>
              </a:rPr>
              <a:t>Applications </a:t>
            </a:r>
            <a:r>
              <a:rPr spc="-10" dirty="0">
                <a:solidFill>
                  <a:schemeClr val="tx1"/>
                </a:solidFill>
              </a:rPr>
              <a:t>of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Autoencoders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5378" y="685800"/>
            <a:ext cx="86062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Sparse </a:t>
            </a:r>
            <a:r>
              <a:rPr lang="en-US" spc="-15" dirty="0"/>
              <a:t>e</a:t>
            </a:r>
            <a:r>
              <a:rPr spc="-15" dirty="0"/>
              <a:t>ncoder doesn’t have </a:t>
            </a:r>
            <a:r>
              <a:rPr lang="en-US" spc="-15" dirty="0"/>
              <a:t>a </a:t>
            </a:r>
            <a:r>
              <a:rPr spc="-15" dirty="0"/>
              <a:t>Bayesian</a:t>
            </a:r>
            <a:r>
              <a:rPr spc="-70" dirty="0"/>
              <a:t> </a:t>
            </a:r>
            <a:r>
              <a:rPr spc="-15" dirty="0"/>
              <a:t>Interpretation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933447"/>
            <a:ext cx="8865870" cy="42379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1155" marR="216535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Penalty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term </a:t>
            </a:r>
            <a:r>
              <a:rPr sz="2400" spc="-15" dirty="0">
                <a:latin typeface="Times New Roman"/>
                <a:cs typeface="Times New Roman"/>
              </a:rPr>
              <a:t>Ω(</a:t>
            </a:r>
            <a:r>
              <a:rPr sz="2400" b="1" i="1" spc="-15" dirty="0">
                <a:latin typeface="Times New Roman"/>
                <a:cs typeface="Times New Roman"/>
              </a:rPr>
              <a:t>h</a:t>
            </a:r>
            <a:r>
              <a:rPr sz="2400" spc="-15" dirty="0">
                <a:latin typeface="Times New Roman"/>
                <a:cs typeface="Times New Roman"/>
              </a:rPr>
              <a:t>)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term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added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2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feedforward  network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  <a:tab pos="681164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Primary task: copy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output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 (with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Unsupervised	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learning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objective)</a:t>
            </a:r>
            <a:endParaRPr sz="2000" dirty="0">
              <a:latin typeface="Arial"/>
              <a:cs typeface="Arial"/>
            </a:endParaRPr>
          </a:p>
          <a:p>
            <a:pPr marL="747395" marR="86360" lvl="1" indent="-28257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  <a:tab pos="6729730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Also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perform some supervised task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 (with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Supervised	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learning</a:t>
            </a:r>
            <a:r>
              <a:rPr sz="2000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objective)  that depends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sparse</a:t>
            </a:r>
            <a:r>
              <a:rPr sz="2000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features</a:t>
            </a:r>
            <a:endParaRPr sz="2000" dirty="0">
              <a:latin typeface="Arial"/>
              <a:cs typeface="Arial"/>
            </a:endParaRPr>
          </a:p>
          <a:p>
            <a:pPr marL="351155" marR="205104" indent="-339090">
              <a:lnSpc>
                <a:spcPts val="2810"/>
              </a:lnSpc>
              <a:spcBef>
                <a:spcPts val="64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supervised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regularization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term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corresponds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prior  probabilities over model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parameters</a:t>
            </a:r>
            <a:endParaRPr sz="2400" dirty="0">
              <a:latin typeface="Arial"/>
              <a:cs typeface="Arial"/>
            </a:endParaRPr>
          </a:p>
          <a:p>
            <a:pPr marL="747395" marR="217804" lvl="1" indent="-28257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Regularized MLE corresponds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maximizing </a:t>
            </a:r>
            <a:r>
              <a:rPr sz="2000" i="1" spc="-1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θ</a:t>
            </a:r>
            <a:r>
              <a:rPr sz="2000" i="1" spc="-15" dirty="0">
                <a:latin typeface="Times New Roman"/>
                <a:cs typeface="Times New Roman"/>
              </a:rPr>
              <a:t>|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r>
              <a:rPr sz="2000" spc="-15" dirty="0">
                <a:solidFill>
                  <a:srgbClr val="006600"/>
                </a:solidFill>
                <a:latin typeface="Times New Roman"/>
                <a:cs typeface="Times New Roman"/>
              </a:rPr>
              <a:t>,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equivalent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maximizing </a:t>
            </a:r>
            <a:r>
              <a:rPr sz="2000" spc="-10" dirty="0">
                <a:latin typeface="Times New Roman"/>
                <a:cs typeface="Times New Roman"/>
              </a:rPr>
              <a:t>log </a:t>
            </a:r>
            <a:r>
              <a:rPr sz="2000" i="1" spc="-1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i="1" spc="-15" dirty="0">
                <a:latin typeface="Times New Roman"/>
                <a:cs typeface="Times New Roman"/>
              </a:rPr>
              <a:t>|</a:t>
            </a:r>
            <a:r>
              <a:rPr sz="2000" b="1" i="1" spc="-15" dirty="0">
                <a:latin typeface="Times New Roman"/>
                <a:cs typeface="Times New Roman"/>
              </a:rPr>
              <a:t>θ</a:t>
            </a:r>
            <a:r>
              <a:rPr sz="2000" spc="-15" dirty="0">
                <a:latin typeface="Times New Roman"/>
                <a:cs typeface="Times New Roman"/>
              </a:rPr>
              <a:t>)+log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θ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1143000" lvl="2" indent="-226695">
              <a:lnSpc>
                <a:spcPct val="100000"/>
              </a:lnSpc>
              <a:spcBef>
                <a:spcPts val="295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First term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data log-likelihood and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second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term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log-prior over</a:t>
            </a:r>
            <a:r>
              <a:rPr sz="18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parameters</a:t>
            </a:r>
            <a:endParaRPr sz="18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Regularizer depends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data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thus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not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1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prior</a:t>
            </a:r>
            <a:endParaRPr sz="2000" dirty="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39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Instead, regularization terms express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preference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over</a:t>
            </a:r>
            <a:r>
              <a:rPr sz="18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functions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7560" y="1335024"/>
            <a:ext cx="832865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Generative </a:t>
            </a:r>
            <a:r>
              <a:rPr lang="en-US" sz="3200" spc="-25" dirty="0"/>
              <a:t>M</a:t>
            </a:r>
            <a:r>
              <a:rPr sz="3200" spc="-25" dirty="0"/>
              <a:t>odel </a:t>
            </a:r>
            <a:r>
              <a:rPr lang="en-US" sz="3200" spc="-15" dirty="0"/>
              <a:t>V</a:t>
            </a:r>
            <a:r>
              <a:rPr sz="3200" spc="-15" dirty="0"/>
              <a:t>iew of </a:t>
            </a:r>
            <a:r>
              <a:rPr lang="en-US" sz="3200" spc="-20" dirty="0"/>
              <a:t>S</a:t>
            </a:r>
            <a:r>
              <a:rPr sz="3200" spc="-20" dirty="0"/>
              <a:t>parse</a:t>
            </a:r>
            <a:r>
              <a:rPr sz="3200" spc="-65" dirty="0"/>
              <a:t> </a:t>
            </a:r>
            <a:r>
              <a:rPr lang="en-US" sz="3200" spc="-25" dirty="0"/>
              <a:t>AE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8429140" y="5472465"/>
            <a:ext cx="9588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i="1" spc="50" dirty="0">
                <a:latin typeface="Palatino Linotype"/>
                <a:cs typeface="Palatino Linotype"/>
              </a:rPr>
              <a:t>h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133600"/>
            <a:ext cx="9037955" cy="49984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5290" marR="662305" indent="-339090">
              <a:lnSpc>
                <a:spcPct val="99200"/>
              </a:lnSpc>
              <a:spcBef>
                <a:spcPts val="120"/>
              </a:spcBef>
              <a:buChar char="•"/>
              <a:tabLst>
                <a:tab pos="414655" algn="l"/>
                <a:tab pos="4152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Rather than thinking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sparsity penalty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copying task,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think of </a:t>
            </a: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sparse 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approximating  ML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training of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generative model that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latent</a:t>
            </a:r>
            <a:r>
              <a:rPr sz="24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endParaRPr sz="2400" dirty="0">
              <a:latin typeface="Arial"/>
              <a:cs typeface="Arial"/>
            </a:endParaRPr>
          </a:p>
          <a:p>
            <a:pPr marL="415290" indent="-339090">
              <a:lnSpc>
                <a:spcPct val="100000"/>
              </a:lnSpc>
              <a:spcBef>
                <a:spcPts val="530"/>
              </a:spcBef>
              <a:buChar char="•"/>
              <a:tabLst>
                <a:tab pos="414655" algn="l"/>
                <a:tab pos="4152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Suppose model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visible/latent variables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</a:t>
            </a:r>
            <a:endParaRPr sz="2400" dirty="0">
              <a:latin typeface="Times New Roman"/>
              <a:cs typeface="Times New Roman"/>
            </a:endParaRPr>
          </a:p>
          <a:p>
            <a:pPr marL="415290" indent="-339090">
              <a:lnSpc>
                <a:spcPct val="100000"/>
              </a:lnSpc>
              <a:spcBef>
                <a:spcPts val="505"/>
              </a:spcBef>
              <a:buChar char="•"/>
              <a:tabLst>
                <a:tab pos="414655" algn="l"/>
                <a:tab pos="4152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Explicit joint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distribution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model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x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i="1" spc="-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model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model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|</a:t>
            </a:r>
            <a:r>
              <a:rPr sz="2000" b="1" i="1" spc="-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810895" lvl="1" indent="-283210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810260" algn="l"/>
                <a:tab pos="8108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model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model’s prior distribution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over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latent</a:t>
            </a:r>
            <a:r>
              <a:rPr sz="2000" spc="-1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variables</a:t>
            </a:r>
            <a:endParaRPr sz="2000" dirty="0">
              <a:latin typeface="Arial"/>
              <a:cs typeface="Arial"/>
            </a:endParaRPr>
          </a:p>
          <a:p>
            <a:pPr marL="1206500" lvl="2" indent="-226695">
              <a:lnSpc>
                <a:spcPct val="100000"/>
              </a:lnSpc>
              <a:spcBef>
                <a:spcPts val="415"/>
              </a:spcBef>
              <a:buClr>
                <a:srgbClr val="3333CC"/>
              </a:buClr>
              <a:buChar char="•"/>
              <a:tabLst>
                <a:tab pos="1205865" algn="l"/>
                <a:tab pos="1206500" algn="l"/>
              </a:tabLst>
            </a:pP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Different from </a:t>
            </a:r>
            <a:r>
              <a:rPr sz="1800" i="1" spc="-10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b="1" i="1" spc="-10" dirty="0">
                <a:latin typeface="Times New Roman"/>
                <a:cs typeface="Times New Roman"/>
              </a:rPr>
              <a:t>θ</a:t>
            </a:r>
            <a:r>
              <a:rPr sz="1800" spc="-10" dirty="0">
                <a:latin typeface="Times New Roman"/>
                <a:cs typeface="Times New Roman"/>
              </a:rPr>
              <a:t>)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being distribution of</a:t>
            </a:r>
            <a:r>
              <a:rPr sz="18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parameters</a:t>
            </a:r>
            <a:endParaRPr sz="1800" dirty="0">
              <a:latin typeface="Arial"/>
              <a:cs typeface="Arial"/>
            </a:endParaRPr>
          </a:p>
          <a:p>
            <a:pPr marL="415290" indent="-339090">
              <a:lnSpc>
                <a:spcPct val="100000"/>
              </a:lnSpc>
              <a:spcBef>
                <a:spcPts val="430"/>
              </a:spcBef>
              <a:buChar char="•"/>
              <a:tabLst>
                <a:tab pos="414655" algn="l"/>
                <a:tab pos="4152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log-likelihood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be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 decomposed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3333CC"/>
                </a:solidFill>
                <a:latin typeface="Arial"/>
                <a:cs typeface="Arial"/>
              </a:rPr>
              <a:t>as</a:t>
            </a:r>
            <a:r>
              <a:rPr sz="2400" spc="104" baseline="5208" dirty="0">
                <a:latin typeface="Calibri"/>
                <a:cs typeface="Calibri"/>
              </a:rPr>
              <a:t>log</a:t>
            </a:r>
            <a:r>
              <a:rPr sz="2400" spc="-165" baseline="5208" dirty="0">
                <a:latin typeface="Calibri"/>
                <a:cs typeface="Calibri"/>
              </a:rPr>
              <a:t> </a:t>
            </a:r>
            <a:r>
              <a:rPr sz="2400" i="1" spc="112" baseline="5208" dirty="0">
                <a:latin typeface="Calibri"/>
                <a:cs typeface="Calibri"/>
              </a:rPr>
              <a:t>p</a:t>
            </a:r>
            <a:r>
              <a:rPr sz="1350" spc="112" baseline="-24691" dirty="0">
                <a:latin typeface="Calibri"/>
                <a:cs typeface="Calibri"/>
              </a:rPr>
              <a:t>model</a:t>
            </a:r>
            <a:r>
              <a:rPr sz="2400" spc="112" baseline="5208" dirty="0">
                <a:latin typeface="Calibri"/>
                <a:cs typeface="Calibri"/>
              </a:rPr>
              <a:t>(</a:t>
            </a:r>
            <a:r>
              <a:rPr sz="2400" b="1" i="1" spc="112" baseline="5208" dirty="0">
                <a:latin typeface="Palatino Linotype"/>
                <a:cs typeface="Palatino Linotype"/>
              </a:rPr>
              <a:t>x,h</a:t>
            </a:r>
            <a:r>
              <a:rPr sz="2400" spc="112" baseline="5208" dirty="0">
                <a:latin typeface="Calibri"/>
                <a:cs typeface="Calibri"/>
              </a:rPr>
              <a:t>)</a:t>
            </a:r>
            <a:r>
              <a:rPr sz="2400" spc="-112" baseline="5208" dirty="0">
                <a:latin typeface="Calibri"/>
                <a:cs typeface="Calibri"/>
              </a:rPr>
              <a:t> </a:t>
            </a:r>
            <a:r>
              <a:rPr sz="2400" b="0" spc="277" baseline="5208" dirty="0">
                <a:latin typeface="Kozuka Gothic Pro EL"/>
                <a:cs typeface="Kozuka Gothic Pro EL"/>
              </a:rPr>
              <a:t>=</a:t>
            </a:r>
            <a:r>
              <a:rPr sz="2400" b="0" spc="97" baseline="5208" dirty="0">
                <a:latin typeface="Kozuka Gothic Pro EL"/>
                <a:cs typeface="Kozuka Gothic Pro EL"/>
              </a:rPr>
              <a:t> </a:t>
            </a:r>
            <a:r>
              <a:rPr sz="2400" spc="37" baseline="5208" dirty="0">
                <a:latin typeface="Calibri"/>
                <a:cs typeface="Calibri"/>
              </a:rPr>
              <a:t>log</a:t>
            </a:r>
            <a:r>
              <a:rPr sz="2400" spc="-195" baseline="5208" dirty="0">
                <a:latin typeface="Calibri"/>
                <a:cs typeface="Calibri"/>
              </a:rPr>
              <a:t> </a:t>
            </a:r>
            <a:r>
              <a:rPr sz="3600" b="0" spc="-585" baseline="-4629" dirty="0">
                <a:latin typeface="Kozuka Gothic Pro EL"/>
                <a:cs typeface="Kozuka Gothic Pro EL"/>
              </a:rPr>
              <a:t>∑</a:t>
            </a:r>
            <a:r>
              <a:rPr sz="3600" b="0" spc="-465" baseline="-4629" dirty="0">
                <a:latin typeface="Kozuka Gothic Pro EL"/>
                <a:cs typeface="Kozuka Gothic Pro EL"/>
              </a:rPr>
              <a:t> </a:t>
            </a:r>
            <a:r>
              <a:rPr sz="2400" i="1" spc="120" baseline="5208" dirty="0">
                <a:latin typeface="Calibri"/>
                <a:cs typeface="Calibri"/>
              </a:rPr>
              <a:t>p</a:t>
            </a:r>
            <a:r>
              <a:rPr sz="1350" spc="120" baseline="-24691" dirty="0">
                <a:latin typeface="Calibri"/>
                <a:cs typeface="Calibri"/>
              </a:rPr>
              <a:t>model</a:t>
            </a:r>
            <a:r>
              <a:rPr sz="2400" spc="120" baseline="5208" dirty="0">
                <a:latin typeface="Calibri"/>
                <a:cs typeface="Calibri"/>
              </a:rPr>
              <a:t>(</a:t>
            </a:r>
            <a:r>
              <a:rPr sz="2400" b="1" i="1" spc="120" baseline="5208" dirty="0">
                <a:latin typeface="Palatino Linotype"/>
                <a:cs typeface="Palatino Linotype"/>
              </a:rPr>
              <a:t>h,x</a:t>
            </a:r>
            <a:r>
              <a:rPr sz="2400" spc="120" baseline="5208" dirty="0">
                <a:latin typeface="Calibri"/>
                <a:cs typeface="Calibri"/>
              </a:rPr>
              <a:t>)</a:t>
            </a:r>
            <a:endParaRPr sz="2400" baseline="5208" dirty="0">
              <a:latin typeface="Calibri"/>
              <a:cs typeface="Calibri"/>
            </a:endParaRPr>
          </a:p>
          <a:p>
            <a:pPr marL="415290" marR="582295" indent="-339090">
              <a:lnSpc>
                <a:spcPct val="98800"/>
              </a:lnSpc>
              <a:spcBef>
                <a:spcPts val="565"/>
              </a:spcBef>
              <a:buClr>
                <a:srgbClr val="3333CC"/>
              </a:buClr>
              <a:buChar char="•"/>
              <a:tabLst>
                <a:tab pos="414655" algn="l"/>
                <a:tab pos="415290" algn="l"/>
              </a:tabLst>
            </a:pP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Autoencoder approximates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the sum with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point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estimate</a:t>
            </a:r>
            <a:r>
              <a:rPr sz="2400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for  just one highly likely value of </a:t>
            </a:r>
            <a:r>
              <a:rPr sz="2400" b="1" i="1" spc="-1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Arial"/>
                <a:cs typeface="Arial"/>
              </a:rPr>
              <a:t>,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output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parametric  encoder</a:t>
            </a:r>
            <a:endParaRPr sz="2400" dirty="0">
              <a:latin typeface="Arial"/>
              <a:cs typeface="Arial"/>
            </a:endParaRPr>
          </a:p>
          <a:p>
            <a:pPr marL="810895" lvl="1" indent="-28321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810260" algn="l"/>
                <a:tab pos="810895" algn="l"/>
              </a:tabLst>
            </a:pPr>
            <a:r>
              <a:rPr lang="en-US" sz="2000" spc="-10" dirty="0">
                <a:solidFill>
                  <a:srgbClr val="008000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chosen </a:t>
            </a:r>
            <a:r>
              <a:rPr sz="2000" b="1" i="1" dirty="0">
                <a:latin typeface="Times New Roman"/>
                <a:cs typeface="Times New Roman"/>
              </a:rPr>
              <a:t>h </a:t>
            </a:r>
            <a:r>
              <a:rPr sz="2000" spc="-10" dirty="0">
                <a:solidFill>
                  <a:srgbClr val="008000"/>
                </a:solidFill>
                <a:latin typeface="Arial"/>
                <a:cs typeface="Arial"/>
              </a:rPr>
              <a:t>we are </a:t>
            </a:r>
            <a:r>
              <a:rPr sz="2000" spc="-15" dirty="0">
                <a:solidFill>
                  <a:srgbClr val="008000"/>
                </a:solidFill>
                <a:latin typeface="Arial"/>
                <a:cs typeface="Arial"/>
              </a:rPr>
              <a:t>maximizing </a:t>
            </a:r>
            <a:r>
              <a:rPr sz="1800" spc="-10" dirty="0">
                <a:latin typeface="Times New Roman"/>
                <a:cs typeface="Times New Roman"/>
              </a:rPr>
              <a:t>log </a:t>
            </a:r>
            <a:r>
              <a:rPr sz="1600" i="1" spc="-15" dirty="0">
                <a:latin typeface="Times New Roman"/>
                <a:cs typeface="Times New Roman"/>
              </a:rPr>
              <a:t>p</a:t>
            </a:r>
            <a:r>
              <a:rPr sz="1650" spc="-22" baseline="-15151" dirty="0">
                <a:latin typeface="Times New Roman"/>
                <a:cs typeface="Times New Roman"/>
              </a:rPr>
              <a:t>model</a:t>
            </a:r>
            <a:r>
              <a:rPr sz="1600" spc="-15" dirty="0">
                <a:latin typeface="Times New Roman"/>
                <a:cs typeface="Times New Roman"/>
              </a:rPr>
              <a:t>(</a:t>
            </a:r>
            <a:r>
              <a:rPr sz="1600" b="1" i="1" spc="-15" dirty="0">
                <a:latin typeface="Times New Roman"/>
                <a:cs typeface="Times New Roman"/>
              </a:rPr>
              <a:t>x</a:t>
            </a:r>
            <a:r>
              <a:rPr sz="1600" b="1" spc="-15" dirty="0">
                <a:latin typeface="Times New Roman"/>
                <a:cs typeface="Times New Roman"/>
              </a:rPr>
              <a:t>,</a:t>
            </a:r>
            <a:r>
              <a:rPr sz="1600" b="1" i="1" spc="-15" dirty="0">
                <a:latin typeface="Times New Roman"/>
                <a:cs typeface="Times New Roman"/>
              </a:rPr>
              <a:t>h</a:t>
            </a:r>
            <a:r>
              <a:rPr sz="1600" spc="-15" dirty="0">
                <a:latin typeface="Times New Roman"/>
                <a:cs typeface="Times New Roman"/>
              </a:rPr>
              <a:t>) </a:t>
            </a:r>
            <a:r>
              <a:rPr sz="1600" dirty="0">
                <a:latin typeface="Times New Roman"/>
                <a:cs typeface="Times New Roman"/>
              </a:rPr>
              <a:t>= </a:t>
            </a:r>
            <a:r>
              <a:rPr sz="1600" spc="-5" dirty="0">
                <a:latin typeface="Times New Roman"/>
                <a:cs typeface="Times New Roman"/>
              </a:rPr>
              <a:t>log </a:t>
            </a:r>
            <a:r>
              <a:rPr sz="1600" i="1" spc="-15" dirty="0">
                <a:latin typeface="Times New Roman"/>
                <a:cs typeface="Times New Roman"/>
              </a:rPr>
              <a:t>p</a:t>
            </a:r>
            <a:r>
              <a:rPr sz="1650" spc="-22" baseline="-15151" dirty="0">
                <a:latin typeface="Times New Roman"/>
                <a:cs typeface="Times New Roman"/>
              </a:rPr>
              <a:t>model</a:t>
            </a:r>
            <a:r>
              <a:rPr sz="1600" spc="-15" dirty="0">
                <a:latin typeface="Times New Roman"/>
                <a:cs typeface="Times New Roman"/>
              </a:rPr>
              <a:t>(</a:t>
            </a:r>
            <a:r>
              <a:rPr sz="1600" b="1" i="1" spc="-15" dirty="0">
                <a:latin typeface="Times New Roman"/>
                <a:cs typeface="Times New Roman"/>
              </a:rPr>
              <a:t>h</a:t>
            </a:r>
            <a:r>
              <a:rPr sz="1600" spc="-15" dirty="0">
                <a:latin typeface="Times New Roman"/>
                <a:cs typeface="Times New Roman"/>
              </a:rPr>
              <a:t>)+log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p</a:t>
            </a:r>
            <a:r>
              <a:rPr sz="1650" spc="-22" baseline="-15151" dirty="0">
                <a:latin typeface="Times New Roman"/>
                <a:cs typeface="Times New Roman"/>
              </a:rPr>
              <a:t>model</a:t>
            </a:r>
            <a:r>
              <a:rPr sz="1600" spc="-15" dirty="0">
                <a:latin typeface="Times New Roman"/>
                <a:cs typeface="Times New Roman"/>
              </a:rPr>
              <a:t>(</a:t>
            </a:r>
            <a:r>
              <a:rPr sz="1600" b="1" i="1" spc="-15" dirty="0">
                <a:latin typeface="Times New Roman"/>
                <a:cs typeface="Times New Roman"/>
              </a:rPr>
              <a:t>x</a:t>
            </a:r>
            <a:r>
              <a:rPr sz="1600" spc="-15" dirty="0">
                <a:latin typeface="Times New Roman"/>
                <a:cs typeface="Times New Roman"/>
              </a:rPr>
              <a:t>|</a:t>
            </a:r>
            <a:r>
              <a:rPr sz="1600" b="1" i="1" spc="-15" dirty="0">
                <a:latin typeface="Times New Roman"/>
                <a:cs typeface="Times New Roman"/>
              </a:rPr>
              <a:t>h</a:t>
            </a:r>
            <a:r>
              <a:rPr sz="1600" spc="-15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8072" y="5162497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09">
                <a:moveTo>
                  <a:pt x="0" y="0"/>
                </a:moveTo>
                <a:lnTo>
                  <a:pt x="2962327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8072" y="5162497"/>
            <a:ext cx="2962910" cy="488315"/>
          </a:xfrm>
          <a:custGeom>
            <a:avLst/>
            <a:gdLst/>
            <a:ahLst/>
            <a:cxnLst/>
            <a:rect l="l" t="t" r="r" b="b"/>
            <a:pathLst>
              <a:path w="2962909" h="488314">
                <a:moveTo>
                  <a:pt x="2962327" y="488227"/>
                </a:moveTo>
                <a:lnTo>
                  <a:pt x="0" y="488227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3434" y="1260855"/>
            <a:ext cx="53346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Sparsity-inducing</a:t>
            </a:r>
            <a:r>
              <a:rPr sz="4000" spc="-55" dirty="0"/>
              <a:t> </a:t>
            </a:r>
            <a:r>
              <a:rPr sz="4000" spc="-20" dirty="0"/>
              <a:t>Priors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60323" y="2402840"/>
            <a:ext cx="861441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76555" marR="4318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76555" algn="l"/>
                <a:tab pos="3771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log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model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h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term can 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sparsity-inducing. For example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Laplace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prior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3624071"/>
            <a:ext cx="5820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Char char="•"/>
              <a:tabLst>
                <a:tab pos="294640" algn="l"/>
                <a:tab pos="29527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corresponds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an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absolute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value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sparsity</a:t>
            </a:r>
            <a:r>
              <a:rPr sz="2000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penalty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" y="3990847"/>
            <a:ext cx="7458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Expressing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log-prior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absolute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value</a:t>
            </a:r>
            <a:r>
              <a:rPr sz="24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penalty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323" y="5111264"/>
            <a:ext cx="8738870" cy="11690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747395" indent="-282575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constant term depends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only on </a:t>
            </a:r>
            <a:r>
              <a:rPr sz="2000" dirty="0">
                <a:latin typeface="Times New Roman"/>
                <a:cs typeface="Times New Roman"/>
              </a:rPr>
              <a:t>λ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and not on</a:t>
            </a:r>
            <a:r>
              <a:rPr sz="2000" spc="-2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</a:t>
            </a:r>
            <a:endParaRPr sz="2000" dirty="0">
              <a:latin typeface="Times New Roman"/>
              <a:cs typeface="Times New Roman"/>
            </a:endParaRPr>
          </a:p>
          <a:p>
            <a:pPr marL="351155" marR="5080" indent="-339090">
              <a:lnSpc>
                <a:spcPts val="2780"/>
              </a:lnSpc>
              <a:spcBef>
                <a:spcPts val="69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We treat </a:t>
            </a:r>
            <a:r>
              <a:rPr sz="2400" dirty="0">
                <a:latin typeface="Times New Roman"/>
                <a:cs typeface="Times New Roman"/>
              </a:rPr>
              <a:t>λ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hyperparameter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discard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constant term,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since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does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not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affect parameter</a:t>
            </a:r>
            <a:r>
              <a:rPr sz="24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0157" y="3422236"/>
            <a:ext cx="64516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88010" algn="l"/>
              </a:tabLst>
            </a:pPr>
            <a:r>
              <a:rPr sz="1100" spc="30" dirty="0">
                <a:latin typeface="Calibri"/>
                <a:cs typeface="Calibri"/>
              </a:rPr>
              <a:t>m</a:t>
            </a:r>
            <a:r>
              <a:rPr sz="1100" spc="-20" dirty="0">
                <a:latin typeface="Calibri"/>
                <a:cs typeface="Calibri"/>
              </a:rPr>
              <a:t>o</a:t>
            </a:r>
            <a:r>
              <a:rPr sz="1100" spc="20" dirty="0">
                <a:latin typeface="Calibri"/>
                <a:cs typeface="Calibri"/>
              </a:rPr>
              <a:t>d</a:t>
            </a:r>
            <a:r>
              <a:rPr sz="1100" spc="-60" dirty="0">
                <a:latin typeface="Calibri"/>
                <a:cs typeface="Calibri"/>
              </a:rPr>
              <a:t>e</a:t>
            </a:r>
            <a:r>
              <a:rPr sz="1100" spc="5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	</a:t>
            </a:r>
            <a:r>
              <a:rPr sz="1100" i="1" spc="45" dirty="0">
                <a:latin typeface="Cambria"/>
                <a:cs typeface="Cambria"/>
              </a:rPr>
              <a:t>i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7220" y="3076081"/>
            <a:ext cx="169545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i="1" u="sng" spc="2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λ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7763" y="3424805"/>
            <a:ext cx="149225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20" dirty="0"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17909" y="3229570"/>
            <a:ext cx="1494155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18795" algn="l"/>
                <a:tab pos="1367790" algn="l"/>
              </a:tabLst>
            </a:pPr>
            <a:r>
              <a:rPr sz="1950" i="1" spc="-40" dirty="0">
                <a:latin typeface="Cambria"/>
                <a:cs typeface="Cambria"/>
              </a:rPr>
              <a:t>p	</a:t>
            </a:r>
            <a:r>
              <a:rPr sz="1950" spc="40" dirty="0">
                <a:latin typeface="Calibri"/>
                <a:cs typeface="Calibri"/>
              </a:rPr>
              <a:t>(</a:t>
            </a:r>
            <a:r>
              <a:rPr sz="1950" i="1" spc="-45" dirty="0">
                <a:latin typeface="Cambria"/>
                <a:cs typeface="Cambria"/>
              </a:rPr>
              <a:t>h</a:t>
            </a:r>
            <a:r>
              <a:rPr sz="1950" i="1" spc="85" dirty="0">
                <a:latin typeface="Cambria"/>
                <a:cs typeface="Cambria"/>
              </a:rPr>
              <a:t> </a:t>
            </a:r>
            <a:r>
              <a:rPr sz="1950" spc="160" dirty="0">
                <a:latin typeface="Calibri"/>
                <a:cs typeface="Calibri"/>
              </a:rPr>
              <a:t>)</a:t>
            </a:r>
            <a:r>
              <a:rPr sz="1950" spc="-100" dirty="0">
                <a:latin typeface="Calibri"/>
                <a:cs typeface="Calibri"/>
              </a:rPr>
              <a:t> </a:t>
            </a:r>
            <a:r>
              <a:rPr sz="1950" b="0" spc="204" dirty="0">
                <a:latin typeface="Kozuka Gothic Pro EL"/>
                <a:cs typeface="Kozuka Gothic Pro EL"/>
              </a:rPr>
              <a:t>=</a:t>
            </a:r>
            <a:r>
              <a:rPr sz="1950" b="0" dirty="0">
                <a:latin typeface="Kozuka Gothic Pro EL"/>
                <a:cs typeface="Kozuka Gothic Pro EL"/>
              </a:rPr>
              <a:t>	</a:t>
            </a:r>
            <a:r>
              <a:rPr sz="1950" i="1" dirty="0">
                <a:latin typeface="Cambria"/>
                <a:cs typeface="Cambria"/>
              </a:rPr>
              <a:t>e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4998" y="3297646"/>
            <a:ext cx="57150" cy="149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" i="1" spc="30" dirty="0">
                <a:latin typeface="Cambria"/>
                <a:cs typeface="Cambria"/>
              </a:rPr>
              <a:t>i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8949" y="3203883"/>
            <a:ext cx="38290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0" spc="-125" dirty="0">
                <a:latin typeface="Kozuka Gothic Pro EL"/>
                <a:cs typeface="Kozuka Gothic Pro EL"/>
              </a:rPr>
              <a:t>−</a:t>
            </a:r>
            <a:r>
              <a:rPr sz="1100" i="1" spc="-125" dirty="0">
                <a:latin typeface="Calibri"/>
                <a:cs typeface="Calibri"/>
              </a:rPr>
              <a:t>λ</a:t>
            </a:r>
            <a:r>
              <a:rPr sz="1100" spc="-125" dirty="0">
                <a:latin typeface="Calibri"/>
                <a:cs typeface="Calibri"/>
              </a:rPr>
              <a:t>|</a:t>
            </a:r>
            <a:r>
              <a:rPr sz="1100" i="1" spc="-125" dirty="0">
                <a:latin typeface="Cambria"/>
                <a:cs typeface="Cambria"/>
              </a:rPr>
              <a:t>h</a:t>
            </a:r>
            <a:r>
              <a:rPr sz="1100" i="1" spc="-25" dirty="0">
                <a:latin typeface="Cambria"/>
                <a:cs typeface="Cambria"/>
              </a:rPr>
              <a:t> </a:t>
            </a:r>
            <a:r>
              <a:rPr sz="1100" spc="-195" dirty="0">
                <a:latin typeface="Calibri"/>
                <a:cs typeface="Calibri"/>
              </a:rPr>
              <a:t>|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45861" y="4694537"/>
            <a:ext cx="527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30" dirty="0">
                <a:latin typeface="Cambria"/>
                <a:cs typeface="Cambria"/>
              </a:rPr>
              <a:t>i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47274" y="4785197"/>
            <a:ext cx="5270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i="1" spc="30" dirty="0">
                <a:latin typeface="Cambria"/>
                <a:cs typeface="Cambria"/>
              </a:rPr>
              <a:t>i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1951" y="4501443"/>
            <a:ext cx="928369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150" b="0" spc="-20" dirty="0">
                <a:latin typeface="Kozuka Gothic Pro EL"/>
                <a:cs typeface="Kozuka Gothic Pro EL"/>
              </a:rPr>
              <a:t>Ω</a:t>
            </a:r>
            <a:r>
              <a:rPr sz="1150" spc="-20" dirty="0">
                <a:latin typeface="Calibri"/>
                <a:cs typeface="Calibri"/>
              </a:rPr>
              <a:t>(</a:t>
            </a:r>
            <a:r>
              <a:rPr sz="1150" b="1" i="1" spc="-20" dirty="0">
                <a:latin typeface="Palatino Linotype"/>
                <a:cs typeface="Palatino Linotype"/>
              </a:rPr>
              <a:t>h</a:t>
            </a:r>
            <a:r>
              <a:rPr sz="1150" spc="-20" dirty="0">
                <a:latin typeface="Calibri"/>
                <a:cs typeface="Calibri"/>
              </a:rPr>
              <a:t>) </a:t>
            </a:r>
            <a:r>
              <a:rPr sz="1150" b="0" spc="155" dirty="0">
                <a:latin typeface="Kozuka Gothic Pro EL"/>
                <a:cs typeface="Kozuka Gothic Pro EL"/>
              </a:rPr>
              <a:t>=</a:t>
            </a:r>
            <a:r>
              <a:rPr sz="1150" b="0" spc="-110" dirty="0">
                <a:latin typeface="Kozuka Gothic Pro EL"/>
                <a:cs typeface="Kozuka Gothic Pro EL"/>
              </a:rPr>
              <a:t> </a:t>
            </a:r>
            <a:r>
              <a:rPr sz="1150" i="1" dirty="0">
                <a:latin typeface="Calibri"/>
                <a:cs typeface="Calibri"/>
              </a:rPr>
              <a:t>λ</a:t>
            </a:r>
            <a:r>
              <a:rPr sz="2625" b="0" baseline="-7936" dirty="0">
                <a:latin typeface="Kozuka Gothic Pro EL"/>
                <a:cs typeface="Kozuka Gothic Pro EL"/>
              </a:rPr>
              <a:t>∑</a:t>
            </a:r>
            <a:r>
              <a:rPr sz="1150" i="1" dirty="0">
                <a:latin typeface="Cambria"/>
                <a:cs typeface="Cambria"/>
              </a:rPr>
              <a:t>h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15404" y="4510023"/>
            <a:ext cx="5175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Times New Roman"/>
                <a:cs typeface="Times New Roman"/>
              </a:rPr>
              <a:t>w</a:t>
            </a:r>
            <a:r>
              <a:rPr sz="1600" spc="-10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er</a:t>
            </a:r>
            <a:r>
              <a:rPr sz="160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D541648-523F-2B4D-8198-199CAA76F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11" y="4405427"/>
            <a:ext cx="4533507" cy="74767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9085" y="925575"/>
            <a:ext cx="4923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Denoising Autoencoders</a:t>
            </a:r>
            <a:r>
              <a:rPr spc="-90" dirty="0"/>
              <a:t> </a:t>
            </a:r>
            <a:r>
              <a:rPr spc="-20" dirty="0"/>
              <a:t>(DAE)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623" y="1707896"/>
            <a:ext cx="8653145" cy="220957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9255" marR="338455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Rather than adding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penalty </a:t>
            </a:r>
            <a:r>
              <a:rPr sz="2400" dirty="0">
                <a:latin typeface="Times New Roman"/>
                <a:cs typeface="Times New Roman"/>
              </a:rPr>
              <a:t>Ω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cost function,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can  obtain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that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learns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something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 useful</a:t>
            </a:r>
            <a:r>
              <a:rPr sz="24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sz="2400" spc="-95" dirty="0">
                <a:solidFill>
                  <a:srgbClr val="3333CC"/>
                </a:solidFill>
                <a:latin typeface="Arial"/>
                <a:cs typeface="Arial"/>
              </a:rPr>
              <a:t>by changing the reconstruction error of the cost function</a:t>
            </a:r>
            <a:endParaRPr sz="2400" dirty="0"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515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Traditional autoencoders minimize </a:t>
            </a: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</a:t>
            </a:r>
            <a:r>
              <a:rPr sz="2000" i="1" spc="-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)))</a:t>
            </a:r>
            <a:endParaRPr sz="2000" dirty="0">
              <a:latin typeface="Times New Roman"/>
              <a:cs typeface="Times New Roman"/>
            </a:endParaRPr>
          </a:p>
          <a:p>
            <a:pPr marL="785495" marR="68580" lvl="1" indent="-282575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Char char="•"/>
              <a:tabLst>
                <a:tab pos="784860" algn="l"/>
                <a:tab pos="7854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 </a:t>
            </a:r>
            <a:r>
              <a:rPr sz="2000" i="1" dirty="0">
                <a:latin typeface="Calibri"/>
                <a:cs typeface="Calibri"/>
              </a:rPr>
              <a:t>L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loss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function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penalizing </a:t>
            </a:r>
            <a:r>
              <a:rPr sz="2000" i="1" spc="-1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for being dissimilar from</a:t>
            </a:r>
            <a:r>
              <a:rPr sz="2000" spc="-3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x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, 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such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as </a:t>
            </a:r>
            <a:r>
              <a:rPr sz="2000" i="1" spc="-10" dirty="0">
                <a:latin typeface="Calibri"/>
                <a:cs typeface="Calibri"/>
              </a:rPr>
              <a:t>L</a:t>
            </a:r>
            <a:r>
              <a:rPr sz="1950" spc="-15" baseline="25641" dirty="0">
                <a:latin typeface="Calibri"/>
                <a:cs typeface="Calibri"/>
              </a:rPr>
              <a:t>2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norm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difference: mean squared</a:t>
            </a:r>
            <a:r>
              <a:rPr sz="2000" spc="-1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error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723" y="3957320"/>
            <a:ext cx="2696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DAE</a:t>
            </a:r>
            <a:r>
              <a:rPr sz="24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minimizes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7844" y="4340352"/>
            <a:ext cx="8261984" cy="1025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480"/>
              </a:spcBef>
              <a:buClr>
                <a:srgbClr val="3333CC"/>
              </a:buClr>
              <a:buChar char="•"/>
              <a:tabLst>
                <a:tab pos="294640" algn="l"/>
                <a:tab pos="295275" algn="l"/>
                <a:tab pos="1531620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	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copy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that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has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been corrupted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by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some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form of</a:t>
            </a:r>
            <a:r>
              <a:rPr sz="2000" spc="-1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noise</a:t>
            </a:r>
            <a:endParaRPr sz="2000">
              <a:latin typeface="Arial"/>
              <a:cs typeface="Arial"/>
            </a:endParaRPr>
          </a:p>
          <a:p>
            <a:pPr marL="295275" marR="178435" indent="-282575">
              <a:lnSpc>
                <a:spcPts val="2300"/>
              </a:lnSpc>
              <a:spcBef>
                <a:spcPts val="545"/>
              </a:spcBef>
              <a:buClr>
                <a:srgbClr val="3333CC"/>
              </a:buClr>
              <a:buChar char="•"/>
              <a:tabLst>
                <a:tab pos="294640" algn="l"/>
                <a:tab pos="29527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autoencoder must undo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corruption rather than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simply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copying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their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622" y="5417311"/>
            <a:ext cx="8901177" cy="15341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9255" marR="7112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Denoising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forces </a:t>
            </a:r>
            <a:r>
              <a:rPr sz="2400" i="1" dirty="0">
                <a:latin typeface="Times New Roman"/>
                <a:cs typeface="Times New Roman"/>
              </a:rPr>
              <a:t>f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i="1" dirty="0">
                <a:latin typeface="Times New Roman"/>
                <a:cs typeface="Times New Roman"/>
              </a:rPr>
              <a:t>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implicitly learn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structure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data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x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389255" marR="55880" indent="-339090">
              <a:lnSpc>
                <a:spcPts val="2810"/>
              </a:lnSpc>
              <a:spcBef>
                <a:spcPts val="575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Another example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how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useful properties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emerge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lang="en-US" sz="2400" spc="-20" dirty="0">
                <a:solidFill>
                  <a:srgbClr val="3333CC"/>
                </a:solidFill>
                <a:latin typeface="Arial"/>
                <a:cs typeface="Arial"/>
              </a:rPr>
              <a:t>-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product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minimizing reconstruction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2903" y="4037844"/>
            <a:ext cx="146621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i="1" spc="170" dirty="0">
                <a:latin typeface="Calibri"/>
                <a:cs typeface="Calibri"/>
              </a:rPr>
              <a:t>L</a:t>
            </a:r>
            <a:r>
              <a:rPr sz="2100" spc="170" dirty="0">
                <a:latin typeface="Calibri"/>
                <a:cs typeface="Calibri"/>
              </a:rPr>
              <a:t>(</a:t>
            </a:r>
            <a:r>
              <a:rPr sz="2100" b="1" i="1" spc="170" dirty="0">
                <a:latin typeface="Calibri"/>
                <a:cs typeface="Calibri"/>
              </a:rPr>
              <a:t>x</a:t>
            </a:r>
            <a:r>
              <a:rPr sz="2100" spc="170" dirty="0">
                <a:latin typeface="Calibri"/>
                <a:cs typeface="Calibri"/>
              </a:rPr>
              <a:t>,</a:t>
            </a:r>
            <a:r>
              <a:rPr sz="2100" i="1" spc="170" dirty="0">
                <a:latin typeface="Calibri"/>
                <a:cs typeface="Calibri"/>
              </a:rPr>
              <a:t>g</a:t>
            </a:r>
            <a:r>
              <a:rPr sz="2100" spc="170" dirty="0">
                <a:latin typeface="Calibri"/>
                <a:cs typeface="Calibri"/>
              </a:rPr>
              <a:t>(</a:t>
            </a:r>
            <a:r>
              <a:rPr sz="2100" i="1" spc="170" dirty="0">
                <a:latin typeface="Calibri"/>
                <a:cs typeface="Calibri"/>
              </a:rPr>
              <a:t>f</a:t>
            </a:r>
            <a:r>
              <a:rPr sz="2100" i="1" spc="-26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</a:t>
            </a:r>
            <a:r>
              <a:rPr lang="en-US" sz="2100" b="1" i="1" spc="-15" dirty="0">
                <a:latin typeface="Calibri"/>
                <a:cs typeface="Calibri"/>
              </a:rPr>
              <a:t>  </a:t>
            </a:r>
            <a:r>
              <a:rPr sz="2100" spc="-15" dirty="0">
                <a:latin typeface="Calibri"/>
                <a:cs typeface="Calibri"/>
              </a:rPr>
              <a:t>)))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AEDB8-055A-B245-A6EE-9A17A24F7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88" y="4100830"/>
            <a:ext cx="174272" cy="247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DC2E3-C4A5-6F47-923B-5EA1D4EA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46624"/>
            <a:ext cx="174272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9634" y="1001775"/>
            <a:ext cx="6024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Regularizing </a:t>
            </a:r>
            <a:r>
              <a:rPr spc="-10" dirty="0"/>
              <a:t>by </a:t>
            </a:r>
            <a:r>
              <a:rPr spc="-15" dirty="0"/>
              <a:t>Penalizing</a:t>
            </a:r>
            <a:r>
              <a:rPr spc="-55" dirty="0"/>
              <a:t> </a:t>
            </a:r>
            <a:r>
              <a:rPr spc="-15" dirty="0"/>
              <a:t>Derivatives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640840"/>
            <a:ext cx="6840220" cy="17538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Another strategy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Use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penalty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sparse</a:t>
            </a:r>
            <a:r>
              <a:rPr sz="24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</a:t>
            </a:r>
            <a:endParaRPr sz="2400" dirty="0">
              <a:latin typeface="Arial"/>
              <a:cs typeface="Arial"/>
            </a:endParaRPr>
          </a:p>
          <a:p>
            <a:pPr marL="916305">
              <a:lnSpc>
                <a:spcPct val="100000"/>
              </a:lnSpc>
              <a:spcBef>
                <a:spcPts val="1025"/>
              </a:spcBef>
            </a:pP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)))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Ω(</a:t>
            </a:r>
            <a:r>
              <a:rPr sz="2000" b="1" i="1" spc="-15" dirty="0">
                <a:latin typeface="Times New Roman"/>
                <a:cs typeface="Times New Roman"/>
              </a:rPr>
              <a:t>h,x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484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But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different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form of</a:t>
            </a:r>
            <a:r>
              <a:rPr sz="24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723" y="3881120"/>
            <a:ext cx="8078470" cy="2703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1155" marR="5080" indent="-339090">
              <a:lnSpc>
                <a:spcPct val="100800"/>
              </a:lnSpc>
              <a:spcBef>
                <a:spcPts val="75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Forces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model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to learn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function that does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change  much when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changes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slightly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Called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400" i="1" spc="-15" dirty="0">
                <a:solidFill>
                  <a:srgbClr val="0000FF"/>
                </a:solidFill>
                <a:latin typeface="Arial"/>
                <a:cs typeface="Arial"/>
              </a:rPr>
              <a:t>Contractive Auto Encoder</a:t>
            </a:r>
            <a:r>
              <a:rPr sz="2400" i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(CAE)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This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model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has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theoretical connections</a:t>
            </a:r>
            <a:r>
              <a:rPr sz="2400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Denoising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autoencoders</a:t>
            </a:r>
            <a:endParaRPr sz="20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Manifold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learning</a:t>
            </a:r>
            <a:endParaRPr sz="20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38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Probabilistic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modeling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6917" y="352874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8522" y="352874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5203" y="352874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6809" y="352874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46149" y="3409050"/>
            <a:ext cx="1685925" cy="5715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39"/>
              </a:spcBef>
            </a:pPr>
            <a:r>
              <a:rPr sz="1500" b="0" spc="40" dirty="0">
                <a:latin typeface="Kozuka Gothic Pro EL"/>
                <a:cs typeface="Kozuka Gothic Pro EL"/>
              </a:rPr>
              <a:t>Ω</a:t>
            </a:r>
            <a:r>
              <a:rPr sz="1500" spc="40" dirty="0">
                <a:latin typeface="Calibri"/>
                <a:cs typeface="Calibri"/>
              </a:rPr>
              <a:t>(</a:t>
            </a:r>
            <a:r>
              <a:rPr sz="1500" b="1" i="1" spc="40" dirty="0">
                <a:latin typeface="Palatino Linotype"/>
                <a:cs typeface="Palatino Linotype"/>
              </a:rPr>
              <a:t>h,x</a:t>
            </a:r>
            <a:r>
              <a:rPr sz="1500" spc="40" dirty="0">
                <a:latin typeface="Calibri"/>
                <a:cs typeface="Calibri"/>
              </a:rPr>
              <a:t>) </a:t>
            </a:r>
            <a:r>
              <a:rPr sz="1500" b="0" spc="195" dirty="0">
                <a:latin typeface="Kozuka Gothic Pro EL"/>
                <a:cs typeface="Kozuka Gothic Pro EL"/>
              </a:rPr>
              <a:t>= </a:t>
            </a:r>
            <a:r>
              <a:rPr sz="1500" i="1" spc="-70" dirty="0">
                <a:latin typeface="Calibri"/>
                <a:cs typeface="Calibri"/>
              </a:rPr>
              <a:t>λ</a:t>
            </a:r>
            <a:r>
              <a:rPr sz="3450" b="0" spc="-104" baseline="-8454" dirty="0">
                <a:latin typeface="Kozuka Gothic Pro EL"/>
                <a:cs typeface="Kozuka Gothic Pro EL"/>
              </a:rPr>
              <a:t>∑</a:t>
            </a:r>
            <a:r>
              <a:rPr sz="3450" b="0" spc="-427" baseline="-8454" dirty="0">
                <a:latin typeface="Kozuka Gothic Pro EL"/>
                <a:cs typeface="Kozuka Gothic Pro EL"/>
              </a:rPr>
              <a:t> </a:t>
            </a:r>
            <a:r>
              <a:rPr lang="en-US" sz="3450" b="0" spc="-427" baseline="-8454" dirty="0">
                <a:latin typeface="Kozuka Gothic Pro EL"/>
                <a:cs typeface="Kozuka Gothic Pro EL"/>
              </a:rPr>
              <a:t> </a:t>
            </a:r>
            <a:r>
              <a:rPr sz="1500" b="0" spc="-30" dirty="0">
                <a:latin typeface="Kozuka Gothic Pro EL"/>
                <a:cs typeface="Kozuka Gothic Pro EL"/>
              </a:rPr>
              <a:t>∇</a:t>
            </a:r>
            <a:r>
              <a:rPr sz="1275" b="1" i="1" spc="-44" baseline="-35947" dirty="0">
                <a:latin typeface="Palatino Linotype"/>
                <a:cs typeface="Palatino Linotype"/>
              </a:rPr>
              <a:t>x</a:t>
            </a:r>
            <a:r>
              <a:rPr sz="1500" i="1" spc="-30" dirty="0">
                <a:latin typeface="Cambria"/>
                <a:cs typeface="Cambria"/>
              </a:rPr>
              <a:t>h</a:t>
            </a:r>
            <a:r>
              <a:rPr sz="1275" i="1" spc="-44" baseline="-35947" dirty="0">
                <a:latin typeface="Cambria"/>
                <a:cs typeface="Cambria"/>
              </a:rPr>
              <a:t>i</a:t>
            </a:r>
            <a:endParaRPr sz="1275" baseline="-35947" dirty="0">
              <a:latin typeface="Cambria"/>
              <a:cs typeface="Cambria"/>
            </a:endParaRPr>
          </a:p>
          <a:p>
            <a:pPr marL="466090" algn="ctr">
              <a:lnSpc>
                <a:spcPct val="100000"/>
              </a:lnSpc>
              <a:spcBef>
                <a:spcPts val="165"/>
              </a:spcBef>
            </a:pPr>
            <a:r>
              <a:rPr sz="850" i="1" spc="40" dirty="0">
                <a:latin typeface="Cambria"/>
                <a:cs typeface="Cambria"/>
              </a:rPr>
              <a:t>i</a:t>
            </a:r>
            <a:endParaRPr sz="85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1060" y="3450391"/>
            <a:ext cx="69850" cy="161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850" spc="10" dirty="0">
                <a:latin typeface="Calibri"/>
                <a:cs typeface="Calibri"/>
              </a:rPr>
              <a:t>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2807" y="3429370"/>
            <a:ext cx="1835785" cy="530860"/>
          </a:xfrm>
          <a:custGeom>
            <a:avLst/>
            <a:gdLst/>
            <a:ahLst/>
            <a:cxnLst/>
            <a:rect l="l" t="t" r="r" b="b"/>
            <a:pathLst>
              <a:path w="1835785" h="530860">
                <a:moveTo>
                  <a:pt x="0" y="0"/>
                </a:moveTo>
                <a:lnTo>
                  <a:pt x="1835167" y="0"/>
                </a:lnTo>
                <a:lnTo>
                  <a:pt x="1835167" y="530613"/>
                </a:lnTo>
                <a:lnTo>
                  <a:pt x="0" y="530613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6116" y="1376679"/>
            <a:ext cx="77590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3. </a:t>
            </a:r>
            <a:r>
              <a:rPr spc="-15" dirty="0"/>
              <a:t>Representational </a:t>
            </a:r>
            <a:r>
              <a:rPr spc="-20" dirty="0"/>
              <a:t>Power, </a:t>
            </a:r>
            <a:r>
              <a:rPr spc="-15" dirty="0"/>
              <a:t>Layer Size </a:t>
            </a:r>
            <a:r>
              <a:rPr spc="-10" dirty="0"/>
              <a:t>and</a:t>
            </a:r>
            <a:r>
              <a:rPr spc="-75" dirty="0"/>
              <a:t> </a:t>
            </a:r>
            <a:r>
              <a:rPr spc="-20" dirty="0"/>
              <a:t>Depth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335784"/>
            <a:ext cx="8462645" cy="30645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often trained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with </a:t>
            </a: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single</a:t>
            </a:r>
            <a:r>
              <a:rPr sz="24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layer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However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using </a:t>
            </a: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deep encoder offers many</a:t>
            </a:r>
            <a:r>
              <a:rPr sz="24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advantages</a:t>
            </a:r>
            <a:endParaRPr sz="2400" dirty="0">
              <a:latin typeface="Arial"/>
              <a:cs typeface="Arial"/>
            </a:endParaRPr>
          </a:p>
          <a:p>
            <a:pPr marL="747395" marR="5080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Recall: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Although universal approximation theorem states that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single  layer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sufficient, there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are</a:t>
            </a:r>
            <a:r>
              <a:rPr sz="2000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disadvantages:</a:t>
            </a:r>
            <a:endParaRPr sz="2000" dirty="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AutoNum type="arabicPeriod"/>
              <a:tabLst>
                <a:tab pos="1368425" algn="l"/>
                <a:tab pos="136906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lang="en-US" sz="2000" spc="-10" dirty="0">
                <a:solidFill>
                  <a:srgbClr val="660066"/>
                </a:solidFill>
                <a:latin typeface="Arial"/>
                <a:cs typeface="Arial"/>
              </a:rPr>
              <a:t>umber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of units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needed may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be too</a:t>
            </a:r>
            <a:r>
              <a:rPr sz="20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large</a:t>
            </a:r>
            <a:endParaRPr sz="2000" dirty="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385"/>
              </a:spcBef>
              <a:buClr>
                <a:srgbClr val="3333CC"/>
              </a:buClr>
              <a:buAutoNum type="arabicPeriod"/>
              <a:tabLst>
                <a:tab pos="1368425" algn="l"/>
                <a:tab pos="136906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may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not generalize</a:t>
            </a:r>
            <a:r>
              <a:rPr sz="2000" spc="-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well</a:t>
            </a:r>
            <a:endParaRPr sz="2000" dirty="0">
              <a:latin typeface="Arial"/>
              <a:cs typeface="Arial"/>
            </a:endParaRPr>
          </a:p>
          <a:p>
            <a:pPr marL="351155" marR="925830" indent="-339090">
              <a:lnSpc>
                <a:spcPts val="2810"/>
              </a:lnSpc>
              <a:spcBef>
                <a:spcPts val="66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Common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strategy: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greedily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pretrain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stack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shallow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6274" y="927607"/>
            <a:ext cx="7586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4. </a:t>
            </a:r>
            <a:r>
              <a:rPr sz="3600" spc="-20" dirty="0"/>
              <a:t>Stochastic </a:t>
            </a:r>
            <a:r>
              <a:rPr sz="3600" spc="-25" dirty="0"/>
              <a:t>Encoders </a:t>
            </a:r>
            <a:r>
              <a:rPr sz="3600" spc="-20" dirty="0"/>
              <a:t>and</a:t>
            </a:r>
            <a:r>
              <a:rPr sz="3600" spc="-100" dirty="0"/>
              <a:t> </a:t>
            </a:r>
            <a:r>
              <a:rPr sz="3600" spc="-25" dirty="0"/>
              <a:t>Decoders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85723" y="1860296"/>
            <a:ext cx="7928609" cy="26276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1155" marR="170815" indent="-339090">
              <a:lnSpc>
                <a:spcPts val="2780"/>
              </a:lnSpc>
              <a:spcBef>
                <a:spcPts val="27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General strategy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designing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output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units and loss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function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feedforward network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24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4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Define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output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distribution</a:t>
            </a:r>
            <a:r>
              <a:rPr sz="2000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y|x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747395" lvl="1" indent="-28257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Minimize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negative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log-likelihood </a:t>
            </a:r>
            <a:r>
              <a:rPr sz="2000" spc="-10" dirty="0">
                <a:latin typeface="Times New Roman"/>
                <a:cs typeface="Times New Roman"/>
              </a:rPr>
              <a:t>–log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y|x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 this </a:t>
            </a: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case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y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vector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targets such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as class</a:t>
            </a:r>
            <a:r>
              <a:rPr sz="2000" spc="-1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labels</a:t>
            </a:r>
            <a:endParaRPr sz="20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84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 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target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well as the</a:t>
            </a:r>
            <a:r>
              <a:rPr sz="24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input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Yet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we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can apply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same machinery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before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9148" y="1001775"/>
            <a:ext cx="5760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Loss function </a:t>
            </a:r>
            <a:r>
              <a:rPr spc="-10" dirty="0"/>
              <a:t>for </a:t>
            </a:r>
            <a:r>
              <a:rPr spc="-15" dirty="0"/>
              <a:t>Stochastic</a:t>
            </a:r>
            <a:r>
              <a:rPr spc="-90" dirty="0"/>
              <a:t> </a:t>
            </a:r>
            <a:r>
              <a:rPr spc="-20" dirty="0"/>
              <a:t>Decoder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523" y="1933447"/>
            <a:ext cx="8751570" cy="552042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27355" marR="95758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Given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hidden code </a:t>
            </a:r>
            <a:r>
              <a:rPr sz="2400" b="1" i="1" spc="-10" dirty="0">
                <a:latin typeface="Times New Roman"/>
                <a:cs typeface="Times New Roman"/>
              </a:rPr>
              <a:t>h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, we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think of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</a:t>
            </a:r>
            <a:r>
              <a:rPr sz="2400" spc="-1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as  providing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conditional distribution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decoder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x|h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427990" indent="-339090">
              <a:lnSpc>
                <a:spcPct val="100000"/>
              </a:lnSpc>
              <a:spcBef>
                <a:spcPts val="540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train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minimizing </a:t>
            </a:r>
            <a:r>
              <a:rPr sz="2400" spc="-10" dirty="0">
                <a:latin typeface="Calibri"/>
                <a:cs typeface="Calibri"/>
              </a:rPr>
              <a:t>–</a:t>
            </a:r>
            <a:r>
              <a:rPr sz="2400" spc="-10" dirty="0">
                <a:latin typeface="Times New Roman"/>
                <a:cs typeface="Times New Roman"/>
              </a:rPr>
              <a:t>log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decoder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x|h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427355" marR="163830" indent="-339090">
              <a:lnSpc>
                <a:spcPct val="100000"/>
              </a:lnSpc>
              <a:spcBef>
                <a:spcPts val="434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exact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form of this loss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function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will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change depending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  the form of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decoder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x|h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427355" marR="119380" indent="-339090">
              <a:lnSpc>
                <a:spcPct val="100800"/>
              </a:lnSpc>
              <a:spcBef>
                <a:spcPts val="500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with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feedforward networks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we use linear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output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units to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parameterize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mean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Gaussian distribution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24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real</a:t>
            </a:r>
            <a:endParaRPr sz="2400" dirty="0">
              <a:latin typeface="Arial"/>
              <a:cs typeface="Arial"/>
            </a:endParaRPr>
          </a:p>
          <a:p>
            <a:pPr marL="823594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822960" algn="l"/>
                <a:tab pos="823594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 this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case negative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log-likelihood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mean-squared</a:t>
            </a:r>
            <a:r>
              <a:rPr sz="2000" spc="-1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error</a:t>
            </a:r>
            <a:endParaRPr sz="2000" dirty="0">
              <a:latin typeface="Arial"/>
              <a:cs typeface="Arial"/>
            </a:endParaRPr>
          </a:p>
          <a:p>
            <a:pPr marL="427355" marR="96520" indent="-339090">
              <a:lnSpc>
                <a:spcPts val="2810"/>
              </a:lnSpc>
              <a:spcBef>
                <a:spcPts val="640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binary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values c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orrespond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Bernoulli 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distribution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parameters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given by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sigmoid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 output</a:t>
            </a:r>
            <a:endParaRPr sz="2400" dirty="0">
              <a:latin typeface="Arial"/>
              <a:cs typeface="Arial"/>
            </a:endParaRPr>
          </a:p>
          <a:p>
            <a:pPr marL="427990" indent="-339090">
              <a:lnSpc>
                <a:spcPct val="100000"/>
              </a:lnSpc>
              <a:spcBef>
                <a:spcPts val="445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Discrete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values correspond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 err="1">
                <a:solidFill>
                  <a:srgbClr val="3333CC"/>
                </a:solidFill>
                <a:latin typeface="Arial"/>
                <a:cs typeface="Arial"/>
              </a:rPr>
              <a:t>softmax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 output</a:t>
            </a:r>
            <a:endParaRPr sz="2400" dirty="0">
              <a:latin typeface="Arial"/>
              <a:cs typeface="Arial"/>
            </a:endParaRPr>
          </a:p>
          <a:p>
            <a:pPr marL="427355" marR="1065530" indent="-339090">
              <a:lnSpc>
                <a:spcPct val="100800"/>
              </a:lnSpc>
              <a:spcBef>
                <a:spcPts val="480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output variables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treated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being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conditionally  independent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given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</a:t>
            </a:r>
            <a:r>
              <a:rPr lang="en-US" sz="2400" b="1" i="1" dirty="0">
                <a:latin typeface="Times New Roman"/>
                <a:cs typeface="Times New Roman"/>
              </a:rPr>
              <a:t>  </a:t>
            </a:r>
            <a:r>
              <a:rPr lang="en-US" sz="2400" spc="-15" dirty="0">
                <a:solidFill>
                  <a:srgbClr val="3333CC"/>
                </a:solidFill>
                <a:latin typeface="Arial"/>
                <a:cs typeface="Arial"/>
              </a:rPr>
              <a:t>so the probably distribution is inexpensive to evaluate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8852" y="1376679"/>
            <a:ext cx="47107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Stochastic</a:t>
            </a:r>
            <a:r>
              <a:rPr spc="-95" dirty="0"/>
              <a:t> </a:t>
            </a:r>
            <a:r>
              <a:rPr lang="en-US" spc="-15" dirty="0"/>
              <a:t>Encoder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560323" y="2402840"/>
            <a:ext cx="8681720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39090">
              <a:lnSpc>
                <a:spcPts val="2845"/>
              </a:lnSpc>
              <a:spcBef>
                <a:spcPts val="100"/>
              </a:spcBef>
              <a:buChar char="•"/>
              <a:tabLst>
                <a:tab pos="376555" algn="l"/>
                <a:tab pos="3771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also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generalize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notion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encoding function</a:t>
            </a:r>
            <a:r>
              <a:rPr sz="24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x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76555">
              <a:lnSpc>
                <a:spcPts val="2845"/>
              </a:lnSpc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encoding distribution</a:t>
            </a:r>
            <a:r>
              <a:rPr sz="24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encoder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h|x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5013" y="4044525"/>
            <a:ext cx="2727131" cy="163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46480" y="1001775"/>
            <a:ext cx="5567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Structure </a:t>
            </a:r>
            <a:r>
              <a:rPr spc="-10" dirty="0"/>
              <a:t>of </a:t>
            </a:r>
            <a:r>
              <a:rPr spc="-15" dirty="0"/>
              <a:t>stochastic</a:t>
            </a:r>
            <a:r>
              <a:rPr spc="-100" dirty="0"/>
              <a:t> </a:t>
            </a:r>
            <a:r>
              <a:rPr spc="-15" dirty="0"/>
              <a:t>autoencoder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623" y="1933447"/>
            <a:ext cx="8362950" cy="15494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9255" marR="13208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Both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not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simple functions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but  involve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distribution</a:t>
            </a:r>
            <a:endParaRPr sz="2400">
              <a:latin typeface="Arial"/>
              <a:cs typeface="Arial"/>
            </a:endParaRPr>
          </a:p>
          <a:p>
            <a:pPr marL="389255" marR="55880" indent="-339090">
              <a:lnSpc>
                <a:spcPts val="2810"/>
              </a:lnSpc>
              <a:spcBef>
                <a:spcPts val="690"/>
              </a:spcBef>
              <a:buChar char="•"/>
              <a:tabLst>
                <a:tab pos="389255" algn="l"/>
                <a:tab pos="389890" algn="l"/>
                <a:tab pos="3669029" algn="l"/>
                <a:tab pos="744474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output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sampled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distribution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encoder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h|x</a:t>
            </a:r>
            <a:r>
              <a:rPr sz="2400" spc="-10" dirty="0">
                <a:latin typeface="Times New Roman"/>
                <a:cs typeface="Times New Roman"/>
              </a:rPr>
              <a:t>)	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24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 encoder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22" baseline="-17361" dirty="0">
                <a:latin typeface="Times New Roman"/>
                <a:cs typeface="Times New Roman"/>
              </a:rPr>
              <a:t>decoder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|</a:t>
            </a:r>
            <a:r>
              <a:rPr sz="2400" b="1" i="1" spc="-15" dirty="0">
                <a:latin typeface="Times New Roman"/>
                <a:cs typeface="Times New Roman"/>
              </a:rPr>
              <a:t>h</a:t>
            </a:r>
            <a:r>
              <a:rPr sz="2400" spc="-15" dirty="0">
                <a:latin typeface="Times New Roman"/>
                <a:cs typeface="Times New Roman"/>
              </a:rPr>
              <a:t>)	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 the</a:t>
            </a:r>
            <a:r>
              <a:rPr sz="24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5013" y="4044525"/>
            <a:ext cx="2727131" cy="163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E90B-1F52-D79B-DD99-CC6FB06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6908883" cy="1107996"/>
          </a:xfrm>
        </p:spPr>
        <p:txBody>
          <a:bodyPr/>
          <a:lstStyle/>
          <a:p>
            <a:r>
              <a:rPr lang="en-US" sz="3600" dirty="0"/>
              <a:t>Some Autoencoder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497CB-FD4A-8192-BD64-21EF1E684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758" y="1866391"/>
            <a:ext cx="6908883" cy="3939540"/>
          </a:xfrm>
        </p:spPr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3C484E"/>
                </a:solidFill>
                <a:effectLst/>
                <a:latin typeface="inherit"/>
              </a:rPr>
              <a:t>Dimensionality Reduction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3C484E"/>
                </a:solidFill>
                <a:effectLst/>
                <a:latin typeface="inherit"/>
              </a:rPr>
              <a:t>Image Compression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3C484E"/>
                </a:solidFill>
                <a:effectLst/>
                <a:latin typeface="inherit"/>
              </a:rPr>
              <a:t>Image Denoising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3C484E"/>
                </a:solidFill>
                <a:effectLst/>
                <a:latin typeface="inherit"/>
              </a:rPr>
              <a:t>Feature Extraction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3C484E"/>
                </a:solidFill>
                <a:effectLst/>
                <a:latin typeface="inherit"/>
              </a:rPr>
              <a:t>Image generation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3C484E"/>
                </a:solidFill>
                <a:effectLst/>
                <a:latin typeface="inherit"/>
              </a:rPr>
              <a:t>Sequence to sequence prediction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dirty="0">
                <a:solidFill>
                  <a:srgbClr val="3C484E"/>
                </a:solidFill>
                <a:latin typeface="inherit"/>
              </a:rPr>
              <a:t>Encoders for transformers</a:t>
            </a:r>
            <a:endParaRPr lang="en-US" sz="3200" b="0" i="0" u="none" strike="noStrike" dirty="0">
              <a:solidFill>
                <a:srgbClr val="3C484E"/>
              </a:solidFill>
              <a:effectLst/>
              <a:latin typeface="inherit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609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7720" y="1376679"/>
            <a:ext cx="63376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Relationship </a:t>
            </a:r>
            <a:r>
              <a:rPr spc="-10" dirty="0"/>
              <a:t>to </a:t>
            </a:r>
            <a:r>
              <a:rPr lang="en-US" spc="-10" dirty="0"/>
              <a:t> the J</a:t>
            </a:r>
            <a:r>
              <a:rPr spc="-10" dirty="0"/>
              <a:t>oint</a:t>
            </a:r>
            <a:r>
              <a:rPr spc="-55" dirty="0"/>
              <a:t> </a:t>
            </a:r>
            <a:r>
              <a:rPr lang="en-US" spc="-15" dirty="0"/>
              <a:t>D</a:t>
            </a:r>
            <a:r>
              <a:rPr spc="-15" dirty="0"/>
              <a:t>istribution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923" y="2402840"/>
            <a:ext cx="8817610" cy="34931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01955" marR="97028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401955" algn="l"/>
                <a:tab pos="4025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Any latent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variable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model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h|x</a:t>
            </a:r>
            <a:r>
              <a:rPr sz="2400" spc="-10" dirty="0">
                <a:latin typeface="Times New Roman"/>
                <a:cs typeface="Times New Roman"/>
              </a:rPr>
              <a:t>)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defines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stochastic  encoder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22" baseline="-17361" dirty="0">
                <a:latin typeface="Times New Roman"/>
                <a:cs typeface="Times New Roman"/>
              </a:rPr>
              <a:t>encoder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h|x</a:t>
            </a:r>
            <a:r>
              <a:rPr sz="2400" spc="-15" dirty="0">
                <a:latin typeface="Times New Roman"/>
                <a:cs typeface="Times New Roman"/>
              </a:rPr>
              <a:t>)=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22" baseline="-17361" dirty="0">
                <a:latin typeface="Times New Roman"/>
                <a:cs typeface="Times New Roman"/>
              </a:rPr>
              <a:t>model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h|x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402590" indent="-339090">
              <a:lnSpc>
                <a:spcPct val="100000"/>
              </a:lnSpc>
              <a:spcBef>
                <a:spcPts val="540"/>
              </a:spcBef>
              <a:buChar char="•"/>
              <a:tabLst>
                <a:tab pos="401955" algn="l"/>
                <a:tab pos="4025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stochastic decoder</a:t>
            </a:r>
            <a:r>
              <a:rPr sz="24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22" baseline="-17361" dirty="0">
                <a:latin typeface="Times New Roman"/>
                <a:cs typeface="Times New Roman"/>
              </a:rPr>
              <a:t>decoder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x|h</a:t>
            </a:r>
            <a:r>
              <a:rPr sz="2400" spc="-15" dirty="0">
                <a:latin typeface="Times New Roman"/>
                <a:cs typeface="Times New Roman"/>
              </a:rPr>
              <a:t>)=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22" baseline="-17361" dirty="0">
                <a:latin typeface="Times New Roman"/>
                <a:cs typeface="Times New Roman"/>
              </a:rPr>
              <a:t>model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x|h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401955" marR="911225" indent="-339090">
              <a:lnSpc>
                <a:spcPct val="98800"/>
              </a:lnSpc>
              <a:spcBef>
                <a:spcPts val="465"/>
              </a:spcBef>
              <a:buChar char="•"/>
              <a:tabLst>
                <a:tab pos="401955" algn="l"/>
                <a:tab pos="4025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 distributions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not  conditional distributions compatible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unique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joint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distribution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p</a:t>
            </a:r>
            <a:r>
              <a:rPr sz="2400" spc="-15" baseline="-17361" dirty="0">
                <a:latin typeface="Times New Roman"/>
                <a:cs typeface="Times New Roman"/>
              </a:rPr>
              <a:t>model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b="1" i="1" spc="-10" dirty="0">
                <a:latin typeface="Times New Roman"/>
                <a:cs typeface="Times New Roman"/>
              </a:rPr>
              <a:t>x,h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401955" marR="81280" indent="-33909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Char char="•"/>
              <a:tabLst>
                <a:tab pos="401955" algn="l"/>
                <a:tab pos="4025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denoising 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will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tend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make them compatible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asymptotically</a:t>
            </a:r>
            <a:endParaRPr lang="en-US" sz="2400" spc="-1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401955" marR="81280" indent="-33909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Char char="•"/>
              <a:tabLst>
                <a:tab pos="401955" algn="l"/>
                <a:tab pos="402590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With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enough capacity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examples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4817" y="1376679"/>
            <a:ext cx="3089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Sampling</a:t>
            </a:r>
            <a:r>
              <a:rPr spc="-70" dirty="0"/>
              <a:t> </a:t>
            </a:r>
            <a:r>
              <a:rPr i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700" baseline="-18518" dirty="0">
                <a:solidFill>
                  <a:srgbClr val="000000"/>
                </a:solidFill>
                <a:latin typeface="Times New Roman"/>
                <a:cs typeface="Times New Roman"/>
              </a:rPr>
              <a:t>model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2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h|x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781" y="3132667"/>
            <a:ext cx="9031618" cy="2536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8550" y="2764535"/>
            <a:ext cx="142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0516" y="5753607"/>
            <a:ext cx="993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2" baseline="10416" dirty="0">
                <a:latin typeface="Times New Roman"/>
                <a:cs typeface="Times New Roman"/>
              </a:rPr>
              <a:t>p</a:t>
            </a:r>
            <a:r>
              <a:rPr sz="1100" spc="-15" dirty="0">
                <a:latin typeface="Times New Roman"/>
                <a:cs typeface="Times New Roman"/>
              </a:rPr>
              <a:t>encoder</a:t>
            </a:r>
            <a:r>
              <a:rPr sz="2400" spc="-22" baseline="10416" dirty="0">
                <a:latin typeface="Times New Roman"/>
                <a:cs typeface="Times New Roman"/>
              </a:rPr>
              <a:t>(</a:t>
            </a:r>
            <a:r>
              <a:rPr sz="2400" b="1" i="1" spc="-22" baseline="10416" dirty="0">
                <a:latin typeface="Times New Roman"/>
                <a:cs typeface="Times New Roman"/>
              </a:rPr>
              <a:t>h|x</a:t>
            </a:r>
            <a:r>
              <a:rPr sz="2400" spc="-22" baseline="10416" dirty="0">
                <a:latin typeface="Times New Roman"/>
                <a:cs typeface="Times New Roman"/>
              </a:rPr>
              <a:t>)</a:t>
            </a:r>
            <a:endParaRPr sz="2400" baseline="10416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7584" y="5753607"/>
            <a:ext cx="990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2" baseline="10416" dirty="0">
                <a:latin typeface="Times New Roman"/>
                <a:cs typeface="Times New Roman"/>
              </a:rPr>
              <a:t>p</a:t>
            </a:r>
            <a:r>
              <a:rPr sz="1100" spc="-15" dirty="0">
                <a:latin typeface="Times New Roman"/>
                <a:cs typeface="Times New Roman"/>
              </a:rPr>
              <a:t>decoder</a:t>
            </a:r>
            <a:r>
              <a:rPr sz="2400" spc="-22" baseline="10416" dirty="0">
                <a:latin typeface="Times New Roman"/>
                <a:cs typeface="Times New Roman"/>
              </a:rPr>
              <a:t>(</a:t>
            </a:r>
            <a:r>
              <a:rPr sz="2400" b="1" i="1" spc="-22" baseline="10416" dirty="0">
                <a:latin typeface="Times New Roman"/>
                <a:cs typeface="Times New Roman"/>
              </a:rPr>
              <a:t>x</a:t>
            </a:r>
            <a:r>
              <a:rPr sz="2400" spc="-22" baseline="10416" dirty="0">
                <a:latin typeface="Times New Roman"/>
                <a:cs typeface="Times New Roman"/>
              </a:rPr>
              <a:t>|</a:t>
            </a:r>
            <a:r>
              <a:rPr sz="2400" b="1" i="1" spc="-22" baseline="10416" dirty="0">
                <a:latin typeface="Times New Roman"/>
                <a:cs typeface="Times New Roman"/>
              </a:rPr>
              <a:t>h</a:t>
            </a:r>
            <a:r>
              <a:rPr sz="2400" spc="-22" baseline="10416" dirty="0">
                <a:latin typeface="Times New Roman"/>
                <a:cs typeface="Times New Roman"/>
              </a:rPr>
              <a:t>)</a:t>
            </a:r>
            <a:endParaRPr sz="2400" baseline="1041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0561" y="851407"/>
            <a:ext cx="6160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Ex: Sampling </a:t>
            </a:r>
            <a:r>
              <a:rPr sz="36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600" spc="-15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3600" b="1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3600" spc="-15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sz="3600" b="1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3600" spc="-1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3600" spc="-15" dirty="0">
                <a:latin typeface="Times New Roman"/>
                <a:cs typeface="Times New Roman"/>
              </a:rPr>
              <a:t>: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-20" dirty="0"/>
              <a:t>Deepstyle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143" y="1558544"/>
            <a:ext cx="4653915" cy="171918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1790" marR="38354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</a:tabLst>
            </a:pP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Look at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representation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which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relates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style</a:t>
            </a:r>
            <a:endParaRPr sz="2400" dirty="0">
              <a:latin typeface="Arial"/>
              <a:cs typeface="Arial"/>
            </a:endParaRPr>
          </a:p>
          <a:p>
            <a:pPr marL="747395" marR="5080" lvl="1" indent="-282575">
              <a:lnSpc>
                <a:spcPct val="97500"/>
              </a:lnSpc>
              <a:spcBef>
                <a:spcPts val="49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By iterating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neural network through 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set of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images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efficient  representations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143" y="3311144"/>
            <a:ext cx="4776470" cy="37045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51790" marR="5080" indent="-339090">
              <a:lnSpc>
                <a:spcPct val="98300"/>
              </a:lnSpc>
              <a:spcBef>
                <a:spcPts val="14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Choosing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random numerical  description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encoded space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will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generate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new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images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styles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not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seen</a:t>
            </a:r>
            <a:endParaRPr sz="2400">
              <a:latin typeface="Arial"/>
              <a:cs typeface="Arial"/>
            </a:endParaRPr>
          </a:p>
          <a:p>
            <a:pPr marL="351790" marR="20320" indent="-339090">
              <a:lnSpc>
                <a:spcPct val="98500"/>
              </a:lnSpc>
              <a:spcBef>
                <a:spcPts val="57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Using one input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image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changing values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along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different  dimensions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feature space you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see how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generated  image changes (patterning,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color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texture)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style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1320" y="1474892"/>
            <a:ext cx="4069079" cy="1792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9812" y="3358727"/>
            <a:ext cx="3990587" cy="2009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55102" y="3354017"/>
            <a:ext cx="3995420" cy="0"/>
          </a:xfrm>
          <a:custGeom>
            <a:avLst/>
            <a:gdLst/>
            <a:ahLst/>
            <a:cxnLst/>
            <a:rect l="l" t="t" r="r" b="b"/>
            <a:pathLst>
              <a:path w="3995420">
                <a:moveTo>
                  <a:pt x="0" y="0"/>
                </a:moveTo>
                <a:lnTo>
                  <a:pt x="3995296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5102" y="3354017"/>
            <a:ext cx="3995420" cy="2019300"/>
          </a:xfrm>
          <a:custGeom>
            <a:avLst/>
            <a:gdLst/>
            <a:ahLst/>
            <a:cxnLst/>
            <a:rect l="l" t="t" r="r" b="b"/>
            <a:pathLst>
              <a:path w="3995420" h="2019300">
                <a:moveTo>
                  <a:pt x="3995296" y="2018841"/>
                </a:moveTo>
                <a:lnTo>
                  <a:pt x="0" y="2018841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4536" y="5937901"/>
            <a:ext cx="3825863" cy="806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670" y="5916030"/>
            <a:ext cx="3848100" cy="0"/>
          </a:xfrm>
          <a:custGeom>
            <a:avLst/>
            <a:gdLst/>
            <a:ahLst/>
            <a:cxnLst/>
            <a:rect l="l" t="t" r="r" b="b"/>
            <a:pathLst>
              <a:path w="3848100">
                <a:moveTo>
                  <a:pt x="0" y="0"/>
                </a:moveTo>
                <a:lnTo>
                  <a:pt x="3847729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670" y="5916030"/>
            <a:ext cx="3848100" cy="845185"/>
          </a:xfrm>
          <a:custGeom>
            <a:avLst/>
            <a:gdLst/>
            <a:ahLst/>
            <a:cxnLst/>
            <a:rect l="l" t="t" r="r" b="b"/>
            <a:pathLst>
              <a:path w="3848100" h="845184">
                <a:moveTo>
                  <a:pt x="3847729" y="844585"/>
                </a:moveTo>
                <a:lnTo>
                  <a:pt x="0" y="844585"/>
                </a:lnTo>
                <a:lnTo>
                  <a:pt x="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0076" y="927607"/>
            <a:ext cx="474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Topics </a:t>
            </a:r>
            <a:r>
              <a:rPr sz="3600" spc="-5" dirty="0"/>
              <a:t>in</a:t>
            </a:r>
            <a:r>
              <a:rPr sz="3600" spc="-105" dirty="0"/>
              <a:t> </a:t>
            </a:r>
            <a:r>
              <a:rPr sz="3600" spc="-25" dirty="0"/>
              <a:t>Autoencoders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42265" indent="-339090">
              <a:lnSpc>
                <a:spcPct val="100000"/>
              </a:lnSpc>
              <a:spcBef>
                <a:spcPts val="625"/>
              </a:spcBef>
              <a:buClr>
                <a:srgbClr val="3333CC"/>
              </a:buClr>
              <a:buChar char="•"/>
              <a:tabLst>
                <a:tab pos="341630" algn="l"/>
                <a:tab pos="342265" algn="l"/>
              </a:tabLst>
            </a:pPr>
            <a:r>
              <a:rPr spc="-15" dirty="0"/>
              <a:t>What </a:t>
            </a:r>
            <a:r>
              <a:rPr spc="-5" dirty="0"/>
              <a:t>is </a:t>
            </a:r>
            <a:r>
              <a:rPr spc="-10" dirty="0"/>
              <a:t>an</a:t>
            </a:r>
            <a:r>
              <a:rPr spc="-65" dirty="0"/>
              <a:t> </a:t>
            </a:r>
            <a:r>
              <a:rPr spc="-15" dirty="0"/>
              <a:t>autoencoder?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Undercomplete</a:t>
            </a:r>
            <a:r>
              <a:rPr spc="-30" dirty="0"/>
              <a:t> </a:t>
            </a:r>
            <a:r>
              <a:rPr spc="-15" dirty="0"/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Regularized</a:t>
            </a:r>
            <a:r>
              <a:rPr spc="-35" dirty="0"/>
              <a:t> </a:t>
            </a:r>
            <a:r>
              <a:rPr spc="-15" dirty="0"/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Representational Power, Layout </a:t>
            </a:r>
            <a:r>
              <a:rPr spc="-10" dirty="0"/>
              <a:t>Size and</a:t>
            </a:r>
            <a:r>
              <a:rPr spc="-85" dirty="0"/>
              <a:t> </a:t>
            </a:r>
            <a:r>
              <a:rPr spc="-15" dirty="0"/>
              <a:t>Depth</a:t>
            </a:r>
          </a:p>
          <a:p>
            <a:pPr marL="455295" indent="-45212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Stochastic Encoders </a:t>
            </a:r>
            <a:r>
              <a:rPr spc="-10" dirty="0"/>
              <a:t>and</a:t>
            </a:r>
            <a:r>
              <a:rPr spc="-55" dirty="0"/>
              <a:t> </a:t>
            </a:r>
            <a:r>
              <a:rPr spc="-15" dirty="0"/>
              <a:t>Decoders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rgbClr val="0000FF"/>
                </a:solidFill>
              </a:rPr>
              <a:t>Denoising</a:t>
            </a:r>
            <a:r>
              <a:rPr spc="-30" dirty="0">
                <a:solidFill>
                  <a:srgbClr val="0000FF"/>
                </a:solidFill>
              </a:rPr>
              <a:t> </a:t>
            </a:r>
            <a:r>
              <a:rPr spc="-15" dirty="0">
                <a:solidFill>
                  <a:srgbClr val="0000FF"/>
                </a:solidFill>
              </a:rPr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Learning Manifolds </a:t>
            </a:r>
            <a:r>
              <a:rPr spc="-10" dirty="0"/>
              <a:t>and</a:t>
            </a:r>
            <a:r>
              <a:rPr spc="-55" dirty="0"/>
              <a:t> </a:t>
            </a:r>
            <a:r>
              <a:rPr spc="-15" dirty="0"/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Contractive</a:t>
            </a:r>
            <a:r>
              <a:rPr spc="-35" dirty="0"/>
              <a:t> </a:t>
            </a:r>
            <a:r>
              <a:rPr spc="-15" dirty="0"/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6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Predictive Sparse</a:t>
            </a:r>
            <a:r>
              <a:rPr spc="-40" dirty="0"/>
              <a:t> </a:t>
            </a:r>
            <a:r>
              <a:rPr spc="-15" dirty="0"/>
              <a:t>Decomposition</a:t>
            </a: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Applications </a:t>
            </a:r>
            <a:r>
              <a:rPr spc="-10" dirty="0"/>
              <a:t>of</a:t>
            </a:r>
            <a:r>
              <a:rPr spc="-45" dirty="0"/>
              <a:t> </a:t>
            </a:r>
            <a:r>
              <a:rPr spc="-15" dirty="0"/>
              <a:t>Autoencoders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0770" y="914400"/>
            <a:ext cx="83104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5. </a:t>
            </a:r>
            <a:r>
              <a:rPr sz="4000" spc="-25" dirty="0"/>
              <a:t>Denoising</a:t>
            </a:r>
            <a:r>
              <a:rPr sz="4000" spc="-75" dirty="0"/>
              <a:t> </a:t>
            </a:r>
            <a:r>
              <a:rPr sz="4000" spc="-25" dirty="0"/>
              <a:t>Autoencoders</a:t>
            </a:r>
            <a:r>
              <a:rPr lang="en-US" sz="4000" spc="-25" dirty="0"/>
              <a:t> (DAEs)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489963" y="4931664"/>
            <a:ext cx="73552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Char char="•"/>
              <a:tabLst>
                <a:tab pos="238125" algn="l"/>
                <a:tab pos="238760" algn="l"/>
                <a:tab pos="1475105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where	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copy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corrupted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some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form of</a:t>
            </a:r>
            <a:r>
              <a:rPr sz="2000" spc="-1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noise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963" y="5288279"/>
            <a:ext cx="70967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5080" indent="-22606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Char char="•"/>
              <a:tabLst>
                <a:tab pos="238125" algn="l"/>
                <a:tab pos="23876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autoencoder must undo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this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corruption rather than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simply 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copying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their</a:t>
            </a:r>
            <a:r>
              <a:rPr sz="20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023" y="2402840"/>
            <a:ext cx="8829040" cy="2505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3855" marR="173990" indent="-339090">
              <a:lnSpc>
                <a:spcPct val="99200"/>
              </a:lnSpc>
              <a:spcBef>
                <a:spcPts val="120"/>
              </a:spcBef>
              <a:buChar char="•"/>
              <a:tabLst>
                <a:tab pos="363855" algn="l"/>
                <a:tab pos="364490" algn="l"/>
              </a:tabLst>
            </a:pPr>
            <a:r>
              <a:rPr lang="en-US" sz="2400" spc="-10" dirty="0">
                <a:solidFill>
                  <a:srgbClr val="3333CC"/>
                </a:solidFill>
                <a:latin typeface="Arial"/>
                <a:cs typeface="Arial"/>
              </a:rPr>
              <a:t>Defined as an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that receives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corrupted data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point as input  and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trained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predict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original,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uncorrupted data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point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as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its</a:t>
            </a:r>
            <a:r>
              <a:rPr sz="2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output</a:t>
            </a:r>
            <a:endParaRPr sz="2400" dirty="0">
              <a:latin typeface="Arial"/>
              <a:cs typeface="Arial"/>
            </a:endParaRPr>
          </a:p>
          <a:p>
            <a:pPr marL="7600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59460" algn="l"/>
                <a:tab pos="7600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Traditional autoencoders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minimize </a:t>
            </a:r>
            <a:r>
              <a:rPr sz="1600" i="1" spc="-10" dirty="0">
                <a:latin typeface="Times New Roman"/>
                <a:cs typeface="Times New Roman"/>
              </a:rPr>
              <a:t>L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b="1" i="1" spc="-10" dirty="0">
                <a:latin typeface="Times New Roman"/>
                <a:cs typeface="Times New Roman"/>
              </a:rPr>
              <a:t>x</a:t>
            </a:r>
            <a:r>
              <a:rPr sz="1600" i="1" spc="-10" dirty="0">
                <a:latin typeface="Times New Roman"/>
                <a:cs typeface="Times New Roman"/>
              </a:rPr>
              <a:t>, </a:t>
            </a:r>
            <a:r>
              <a:rPr sz="1600" i="1" dirty="0">
                <a:latin typeface="Times New Roman"/>
                <a:cs typeface="Times New Roman"/>
              </a:rPr>
              <a:t>g </a:t>
            </a:r>
            <a:r>
              <a:rPr sz="1600" dirty="0">
                <a:latin typeface="Times New Roman"/>
                <a:cs typeface="Times New Roman"/>
              </a:rPr>
              <a:t>( </a:t>
            </a:r>
            <a:r>
              <a:rPr sz="1600" i="1" dirty="0">
                <a:latin typeface="Times New Roman"/>
                <a:cs typeface="Times New Roman"/>
              </a:rPr>
              <a:t>f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b="1" i="1" spc="-10" dirty="0">
                <a:latin typeface="Times New Roman"/>
                <a:cs typeface="Times New Roman"/>
              </a:rPr>
              <a:t>x</a:t>
            </a:r>
            <a:r>
              <a:rPr sz="1600" spc="-10" dirty="0">
                <a:latin typeface="Times New Roman"/>
                <a:cs typeface="Times New Roman"/>
              </a:rPr>
              <a:t>)))</a:t>
            </a:r>
            <a:endParaRPr sz="1600" dirty="0">
              <a:latin typeface="Times New Roman"/>
              <a:cs typeface="Times New Roman"/>
            </a:endParaRPr>
          </a:p>
          <a:p>
            <a:pPr marL="1155700" lvl="2" indent="-226695">
              <a:lnSpc>
                <a:spcPts val="234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000" i="1" dirty="0">
                <a:latin typeface="Times New Roman"/>
                <a:cs typeface="Times New Roman"/>
              </a:rPr>
              <a:t>L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a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loss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penalizing </a:t>
            </a:r>
            <a:r>
              <a:rPr sz="2000" i="1" spc="-1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 being dissimilar</a:t>
            </a:r>
            <a:r>
              <a:rPr sz="2000" spc="-1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from</a:t>
            </a:r>
            <a:endParaRPr sz="2000" dirty="0">
              <a:latin typeface="Arial"/>
              <a:cs typeface="Arial"/>
            </a:endParaRPr>
          </a:p>
          <a:p>
            <a:pPr marL="1155700">
              <a:lnSpc>
                <a:spcPts val="2340"/>
              </a:lnSpc>
            </a:pPr>
            <a:r>
              <a:rPr sz="2000" b="1" i="1" spc="-10" dirty="0">
                <a:latin typeface="Times New Roman"/>
                <a:cs typeface="Times New Roman"/>
              </a:rPr>
              <a:t>x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,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such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1950" spc="-15" baseline="25641" dirty="0">
                <a:latin typeface="Times New Roman"/>
                <a:cs typeface="Times New Roman"/>
              </a:rPr>
              <a:t>2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norm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difference: mean squared</a:t>
            </a:r>
            <a:r>
              <a:rPr sz="2000" spc="-3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error</a:t>
            </a:r>
            <a:endParaRPr sz="2000" dirty="0">
              <a:latin typeface="Arial"/>
              <a:cs typeface="Arial"/>
            </a:endParaRPr>
          </a:p>
          <a:p>
            <a:pPr marL="760095" lvl="1" indent="-282575">
              <a:lnSpc>
                <a:spcPct val="100000"/>
              </a:lnSpc>
              <a:spcBef>
                <a:spcPts val="405"/>
              </a:spcBef>
              <a:buClr>
                <a:srgbClr val="3333CC"/>
              </a:buClr>
              <a:buChar char="•"/>
              <a:tabLst>
                <a:tab pos="759460" algn="l"/>
                <a:tab pos="760095" algn="l"/>
              </a:tabLst>
            </a:pP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DAE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minimizes </a:t>
            </a:r>
            <a:r>
              <a:rPr sz="3150" i="1" spc="254" baseline="-9259" dirty="0">
                <a:latin typeface="Calibri"/>
                <a:cs typeface="Calibri"/>
              </a:rPr>
              <a:t>L</a:t>
            </a:r>
            <a:r>
              <a:rPr sz="3150" spc="254" baseline="-9259" dirty="0">
                <a:latin typeface="Calibri"/>
                <a:cs typeface="Calibri"/>
              </a:rPr>
              <a:t>(</a:t>
            </a:r>
            <a:r>
              <a:rPr sz="3150" b="1" i="1" spc="254" baseline="-9259" dirty="0">
                <a:latin typeface="Calibri"/>
                <a:cs typeface="Calibri"/>
              </a:rPr>
              <a:t>x</a:t>
            </a:r>
            <a:r>
              <a:rPr sz="3150" spc="254" baseline="-9259" dirty="0">
                <a:latin typeface="Calibri"/>
                <a:cs typeface="Calibri"/>
              </a:rPr>
              <a:t>,</a:t>
            </a:r>
            <a:r>
              <a:rPr sz="3150" i="1" spc="254" baseline="-9259" dirty="0">
                <a:latin typeface="Calibri"/>
                <a:cs typeface="Calibri"/>
              </a:rPr>
              <a:t>g</a:t>
            </a:r>
            <a:r>
              <a:rPr sz="3150" spc="254" baseline="-9259" dirty="0">
                <a:latin typeface="Calibri"/>
                <a:cs typeface="Calibri"/>
              </a:rPr>
              <a:t>(</a:t>
            </a:r>
            <a:r>
              <a:rPr sz="3150" i="1" spc="254" baseline="-9259" dirty="0">
                <a:latin typeface="Calibri"/>
                <a:cs typeface="Calibri"/>
              </a:rPr>
              <a:t>f</a:t>
            </a:r>
            <a:r>
              <a:rPr sz="3150" i="1" spc="-555" baseline="-9259" dirty="0">
                <a:latin typeface="Calibri"/>
                <a:cs typeface="Calibri"/>
              </a:rPr>
              <a:t> </a:t>
            </a:r>
            <a:r>
              <a:rPr sz="3150" spc="-22" baseline="-9259" dirty="0">
                <a:latin typeface="Calibri"/>
                <a:cs typeface="Calibri"/>
              </a:rPr>
              <a:t>(</a:t>
            </a:r>
            <a:r>
              <a:rPr lang="en-US" sz="3150" b="1" i="1" spc="-22" baseline="-9259" dirty="0">
                <a:latin typeface="Calibri"/>
                <a:cs typeface="Calibri"/>
              </a:rPr>
              <a:t>  </a:t>
            </a:r>
            <a:r>
              <a:rPr sz="3150" spc="-22" baseline="-9259" dirty="0">
                <a:latin typeface="Calibri"/>
                <a:cs typeface="Calibri"/>
              </a:rPr>
              <a:t>)))</a:t>
            </a:r>
            <a:endParaRPr sz="3150" baseline="-9259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64F75-4995-0842-98E8-53902F35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53117"/>
            <a:ext cx="174272" cy="247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1322A-A9B8-B54C-BC22-E62D1864B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005965"/>
            <a:ext cx="174272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4048" y="1001775"/>
            <a:ext cx="42710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Example </a:t>
            </a:r>
            <a:r>
              <a:rPr spc="-10" dirty="0"/>
              <a:t>of </a:t>
            </a:r>
            <a:r>
              <a:rPr spc="-15" dirty="0"/>
              <a:t>Noise </a:t>
            </a:r>
            <a:r>
              <a:rPr spc="-5" dirty="0"/>
              <a:t>in </a:t>
            </a:r>
            <a:r>
              <a:rPr dirty="0"/>
              <a:t>a</a:t>
            </a:r>
            <a:r>
              <a:rPr spc="-150" dirty="0"/>
              <a:t> </a:t>
            </a:r>
            <a:r>
              <a:rPr spc="-30" dirty="0"/>
              <a:t>DAE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707896"/>
            <a:ext cx="8488045" cy="1981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1155" marR="508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high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capacity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end up learning an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identity function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(also called null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function) where</a:t>
            </a:r>
            <a:r>
              <a:rPr sz="24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latin typeface="Calibri"/>
                <a:cs typeface="Calibri"/>
              </a:rPr>
              <a:t>input=output</a:t>
            </a:r>
            <a:endParaRPr sz="24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44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solve this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problem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corrupting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r>
              <a:rPr sz="2400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How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much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noise to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add?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Corrupt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nodes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by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setting </a:t>
            </a:r>
            <a:r>
              <a:rPr sz="2000" spc="-15" dirty="0">
                <a:latin typeface="Times New Roman"/>
                <a:cs typeface="Times New Roman"/>
              </a:rPr>
              <a:t>30-50%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random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nodes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2000" spc="-1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Calibri"/>
                <a:cs typeface="Calibri"/>
              </a:rPr>
              <a:t>zero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3353" y="4112259"/>
            <a:ext cx="4461545" cy="2712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643" y="4107550"/>
            <a:ext cx="4471035" cy="2722245"/>
          </a:xfrm>
          <a:custGeom>
            <a:avLst/>
            <a:gdLst/>
            <a:ahLst/>
            <a:cxnLst/>
            <a:rect l="l" t="t" r="r" b="b"/>
            <a:pathLst>
              <a:path w="4471035" h="2722245">
                <a:moveTo>
                  <a:pt x="0" y="0"/>
                </a:moveTo>
                <a:lnTo>
                  <a:pt x="4470964" y="0"/>
                </a:lnTo>
                <a:lnTo>
                  <a:pt x="4470964" y="2722139"/>
                </a:lnTo>
                <a:lnTo>
                  <a:pt x="0" y="272213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5646" y="4751477"/>
            <a:ext cx="3911599" cy="130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98918" y="6102096"/>
            <a:ext cx="38354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60066"/>
                </a:solidFill>
                <a:latin typeface="Arial"/>
                <a:cs typeface="Arial"/>
              </a:rPr>
              <a:t>Original input, </a:t>
            </a:r>
            <a:r>
              <a:rPr sz="1400" spc="-15" dirty="0">
                <a:solidFill>
                  <a:srgbClr val="660066"/>
                </a:solidFill>
                <a:latin typeface="Arial"/>
                <a:cs typeface="Arial"/>
              </a:rPr>
              <a:t>corrupted data, reconstructed</a:t>
            </a:r>
            <a:r>
              <a:rPr sz="14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0066"/>
                </a:solidFill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6386" y="773175"/>
            <a:ext cx="44936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DAE </a:t>
            </a:r>
            <a:r>
              <a:rPr spc="-15" dirty="0"/>
              <a:t>Training</a:t>
            </a:r>
            <a:r>
              <a:rPr spc="-75" dirty="0"/>
              <a:t> </a:t>
            </a:r>
            <a:r>
              <a:rPr lang="en-US" spc="-15" dirty="0"/>
              <a:t>P</a:t>
            </a:r>
            <a:r>
              <a:rPr spc="-15" dirty="0"/>
              <a:t>rocedure</a:t>
            </a:r>
          </a:p>
        </p:txBody>
      </p:sp>
      <p:sp>
        <p:nvSpPr>
          <p:cNvPr id="5" name="object 5"/>
          <p:cNvSpPr/>
          <p:nvPr/>
        </p:nvSpPr>
        <p:spPr>
          <a:xfrm>
            <a:off x="995080" y="3027262"/>
            <a:ext cx="2460091" cy="320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703" y="2901897"/>
            <a:ext cx="2692400" cy="3388360"/>
          </a:xfrm>
          <a:custGeom>
            <a:avLst/>
            <a:gdLst/>
            <a:ahLst/>
            <a:cxnLst/>
            <a:rect l="l" t="t" r="r" b="b"/>
            <a:pathLst>
              <a:path w="2692400" h="3388360">
                <a:moveTo>
                  <a:pt x="0" y="0"/>
                </a:moveTo>
                <a:lnTo>
                  <a:pt x="2692312" y="0"/>
                </a:lnTo>
                <a:lnTo>
                  <a:pt x="2692312" y="3387760"/>
                </a:lnTo>
                <a:lnTo>
                  <a:pt x="0" y="338776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9523" y="1253743"/>
            <a:ext cx="8656955" cy="56845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279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427355" algn="l"/>
                <a:tab pos="4279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Computational graph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cost function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below</a:t>
            </a:r>
            <a:endParaRPr sz="2400" dirty="0">
              <a:latin typeface="Arial"/>
              <a:cs typeface="Arial"/>
            </a:endParaRPr>
          </a:p>
          <a:p>
            <a:pPr marL="823594" marR="730885" lvl="1" indent="-282575">
              <a:lnSpc>
                <a:spcPts val="2280"/>
              </a:lnSpc>
              <a:spcBef>
                <a:spcPts val="700"/>
              </a:spcBef>
              <a:buClr>
                <a:srgbClr val="3333CC"/>
              </a:buClr>
              <a:buChar char="•"/>
              <a:tabLst>
                <a:tab pos="822960" algn="l"/>
                <a:tab pos="823594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DAE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trained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reconstruct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clean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data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point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from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corrupted  Accomplished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by minimizing loss </a:t>
            </a: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=-log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</a:t>
            </a:r>
            <a:r>
              <a:rPr sz="1950" spc="-15" baseline="-17094" dirty="0">
                <a:latin typeface="Times New Roman"/>
                <a:cs typeface="Times New Roman"/>
              </a:rPr>
              <a:t>encoder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b="1" i="1" spc="-1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|</a:t>
            </a:r>
            <a:r>
              <a:rPr sz="2000" b="1" i="1" spc="-1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=</a:t>
            </a:r>
            <a:r>
              <a:rPr sz="2000" i="1" spc="-1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b="1" i="1" spc="-1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))</a:t>
            </a:r>
            <a:endParaRPr sz="2000" dirty="0">
              <a:latin typeface="Times New Roman"/>
              <a:cs typeface="Times New Roman"/>
            </a:endParaRPr>
          </a:p>
          <a:p>
            <a:pPr marL="3241040" marR="68580">
              <a:lnSpc>
                <a:spcPct val="100000"/>
              </a:lnSpc>
              <a:spcBef>
                <a:spcPts val="1935"/>
              </a:spcBef>
              <a:tabLst>
                <a:tab pos="7315200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Corruption process, </a:t>
            </a:r>
            <a:r>
              <a:rPr sz="2000" i="1" spc="-185" dirty="0">
                <a:latin typeface="Times New Roman"/>
                <a:cs typeface="Times New Roman"/>
              </a:rPr>
              <a:t>C</a:t>
            </a:r>
            <a:r>
              <a:rPr sz="2000" spc="-185" dirty="0">
                <a:latin typeface="Times New Roman"/>
                <a:cs typeface="Times New Roman"/>
              </a:rPr>
              <a:t>(</a:t>
            </a:r>
            <a:r>
              <a:rPr sz="2925" spc="-277" baseline="2849" dirty="0">
                <a:latin typeface="SimSun"/>
                <a:cs typeface="SimSu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|</a:t>
            </a:r>
            <a:r>
              <a:rPr sz="2000" b="1" i="1" spc="-1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conditional  </a:t>
            </a:r>
            <a:r>
              <a:rPr sz="3000" spc="-22" baseline="2777" dirty="0">
                <a:solidFill>
                  <a:srgbClr val="006600"/>
                </a:solidFill>
                <a:latin typeface="Arial"/>
                <a:cs typeface="Arial"/>
              </a:rPr>
              <a:t>distribution over</a:t>
            </a:r>
            <a:r>
              <a:rPr sz="3000" baseline="277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000" spc="-22" baseline="2777" dirty="0">
                <a:solidFill>
                  <a:srgbClr val="006600"/>
                </a:solidFill>
                <a:latin typeface="Arial"/>
                <a:cs typeface="Arial"/>
              </a:rPr>
              <a:t>corrupted</a:t>
            </a:r>
            <a:r>
              <a:rPr sz="3000" spc="-7" baseline="277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000" spc="-22" baseline="2777" dirty="0">
                <a:solidFill>
                  <a:srgbClr val="006600"/>
                </a:solidFill>
                <a:latin typeface="Arial"/>
                <a:cs typeface="Arial"/>
              </a:rPr>
              <a:t>samples	</a:t>
            </a:r>
            <a:r>
              <a:rPr sz="2925" spc="-450" baseline="2849" dirty="0">
                <a:latin typeface="SimSun"/>
                <a:cs typeface="SimSun"/>
              </a:rPr>
              <a:t> </a:t>
            </a:r>
            <a:r>
              <a:rPr sz="3000" spc="-15" baseline="2777" dirty="0">
                <a:solidFill>
                  <a:srgbClr val="006600"/>
                </a:solidFill>
                <a:latin typeface="Arial"/>
                <a:cs typeface="Arial"/>
              </a:rPr>
              <a:t>given</a:t>
            </a:r>
            <a:r>
              <a:rPr sz="3000" spc="-209" baseline="277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000" spc="-22" baseline="2777" dirty="0">
                <a:solidFill>
                  <a:srgbClr val="006600"/>
                </a:solidFill>
                <a:latin typeface="Arial"/>
                <a:cs typeface="Arial"/>
              </a:rPr>
              <a:t>the 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data</a:t>
            </a: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 s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ample</a:t>
            </a:r>
            <a:r>
              <a:rPr sz="20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x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3241040" marR="899794" algn="just">
              <a:lnSpc>
                <a:spcPct val="98000"/>
              </a:lnSpc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autoencoder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1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reconstruction  </a:t>
            </a:r>
            <a:r>
              <a:rPr sz="3000" spc="-22" baseline="2777" dirty="0">
                <a:solidFill>
                  <a:srgbClr val="006600"/>
                </a:solidFill>
                <a:latin typeface="Arial"/>
                <a:cs typeface="Arial"/>
              </a:rPr>
              <a:t>distribution </a:t>
            </a:r>
            <a:r>
              <a:rPr sz="3000" i="1" baseline="2777" dirty="0">
                <a:latin typeface="Times New Roman"/>
                <a:cs typeface="Times New Roman"/>
              </a:rPr>
              <a:t>p</a:t>
            </a:r>
            <a:r>
              <a:rPr sz="1950" baseline="-12820" dirty="0">
                <a:latin typeface="Times New Roman"/>
                <a:cs typeface="Times New Roman"/>
              </a:rPr>
              <a:t>reconstruct</a:t>
            </a:r>
            <a:r>
              <a:rPr sz="3000" baseline="2777" dirty="0">
                <a:latin typeface="Times New Roman"/>
                <a:cs typeface="Times New Roman"/>
              </a:rPr>
              <a:t>(</a:t>
            </a:r>
            <a:r>
              <a:rPr sz="3000" b="1" i="1" baseline="2777" dirty="0">
                <a:latin typeface="Times New Roman"/>
                <a:cs typeface="Times New Roman"/>
              </a:rPr>
              <a:t>x</a:t>
            </a:r>
            <a:r>
              <a:rPr sz="3000" baseline="2777" dirty="0">
                <a:latin typeface="Times New Roman"/>
                <a:cs typeface="Times New Roman"/>
              </a:rPr>
              <a:t>|</a:t>
            </a:r>
            <a:r>
              <a:rPr lang="en-US" sz="3000" baseline="2777" dirty="0">
                <a:latin typeface="Times New Roman"/>
                <a:cs typeface="Times New Roman"/>
              </a:rPr>
              <a:t> </a:t>
            </a:r>
            <a:r>
              <a:rPr sz="3000" spc="-330" baseline="2777" dirty="0">
                <a:latin typeface="Times New Roman"/>
                <a:cs typeface="Times New Roman"/>
              </a:rPr>
              <a:t>)</a:t>
            </a:r>
            <a:r>
              <a:rPr lang="en-US" sz="3000" spc="-330" baseline="2777" dirty="0">
                <a:latin typeface="Times New Roman"/>
                <a:cs typeface="Times New Roman"/>
              </a:rPr>
              <a:t>)</a:t>
            </a:r>
            <a:r>
              <a:rPr sz="3000" spc="-330" baseline="2777" dirty="0">
                <a:latin typeface="Times New Roman"/>
                <a:cs typeface="Times New Roman"/>
              </a:rPr>
              <a:t> </a:t>
            </a:r>
            <a:r>
              <a:rPr lang="en-US" sz="3000" spc="-330" baseline="2777" dirty="0">
                <a:latin typeface="Times New Roman"/>
                <a:cs typeface="Times New Roman"/>
              </a:rPr>
              <a:t>) </a:t>
            </a:r>
            <a:r>
              <a:rPr sz="3000" spc="-22" baseline="2777" dirty="0">
                <a:solidFill>
                  <a:srgbClr val="006600"/>
                </a:solidFill>
                <a:latin typeface="Arial"/>
                <a:cs typeface="Arial"/>
              </a:rPr>
              <a:t>estimated from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training pairs </a:t>
            </a:r>
            <a:r>
              <a:rPr sz="2000" spc="-85" dirty="0">
                <a:latin typeface="Times New Roman"/>
                <a:cs typeface="Times New Roman"/>
              </a:rPr>
              <a:t>(</a:t>
            </a:r>
            <a:r>
              <a:rPr sz="2000" b="1" i="1" spc="-85" dirty="0">
                <a:latin typeface="Times New Roman"/>
                <a:cs typeface="Times New Roman"/>
              </a:rPr>
              <a:t>x,</a:t>
            </a:r>
            <a:r>
              <a:rPr lang="en-US" sz="2000" b="1" i="1" spc="-85" dirty="0">
                <a:latin typeface="Calibri"/>
                <a:cs typeface="Calibri"/>
              </a:rPr>
              <a:t>  </a:t>
            </a:r>
            <a:r>
              <a:rPr sz="2000" spc="-85" dirty="0">
                <a:latin typeface="Times New Roman"/>
                <a:cs typeface="Times New Roman"/>
              </a:rPr>
              <a:t>)</a:t>
            </a:r>
            <a:r>
              <a:rPr lang="en-US" sz="2000" spc="-85" dirty="0">
                <a:latin typeface="Times New Roman"/>
                <a:cs typeface="Times New Roman"/>
              </a:rPr>
              <a:t>)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as</a:t>
            </a:r>
            <a:r>
              <a:rPr sz="2000" spc="-3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follows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241040" algn="just">
              <a:lnSpc>
                <a:spcPts val="1745"/>
              </a:lnSpc>
              <a:spcBef>
                <a:spcPts val="1889"/>
              </a:spcBef>
            </a:pP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1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Sample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training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sample </a:t>
            </a:r>
            <a:r>
              <a:rPr sz="1600" b="1" i="1" dirty="0">
                <a:latin typeface="Times New Roman"/>
                <a:cs typeface="Times New Roman"/>
              </a:rPr>
              <a:t>x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from the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training</a:t>
            </a:r>
            <a:r>
              <a:rPr sz="1600" spc="-229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data</a:t>
            </a:r>
            <a:endParaRPr sz="1600" dirty="0">
              <a:latin typeface="Arial"/>
              <a:cs typeface="Arial"/>
            </a:endParaRPr>
          </a:p>
          <a:p>
            <a:pPr marL="3465195" indent="-224790" algn="just">
              <a:lnSpc>
                <a:spcPts val="1945"/>
              </a:lnSpc>
              <a:buAutoNum type="arabicPeriod" startAt="2"/>
              <a:tabLst>
                <a:tab pos="3465829" algn="l"/>
              </a:tabLst>
            </a:pP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Sample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corrupted version </a:t>
            </a:r>
            <a:r>
              <a:rPr lang="en-US" sz="1600" spc="-10" dirty="0">
                <a:solidFill>
                  <a:srgbClr val="660066"/>
                </a:solidFill>
                <a:latin typeface="Arial"/>
                <a:cs typeface="Arial"/>
              </a:rPr>
              <a:t> 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1600" i="1" spc="-275" dirty="0">
                <a:latin typeface="Times New Roman"/>
                <a:cs typeface="Times New Roman"/>
              </a:rPr>
              <a:t>C</a:t>
            </a:r>
            <a:r>
              <a:rPr sz="1600" spc="-275" dirty="0">
                <a:latin typeface="Times New Roman"/>
                <a:cs typeface="Times New Roman"/>
              </a:rPr>
              <a:t>(</a:t>
            </a:r>
            <a:r>
              <a:rPr lang="en-US" sz="1950" b="1" i="1" spc="-275" dirty="0">
                <a:latin typeface="Calibri"/>
                <a:cs typeface="Calibri"/>
              </a:rPr>
              <a:t>     </a:t>
            </a:r>
            <a:r>
              <a:rPr sz="1600" b="1" i="1" spc="-10" dirty="0">
                <a:latin typeface="Times New Roman"/>
                <a:cs typeface="Times New Roman"/>
              </a:rPr>
              <a:t>|</a:t>
            </a:r>
            <a:r>
              <a:rPr lang="en-US" sz="1600" b="1" i="1" spc="-10" dirty="0">
                <a:latin typeface="Times New Roman"/>
                <a:cs typeface="Times New Roman"/>
              </a:rPr>
              <a:t>||</a:t>
            </a:r>
            <a:r>
              <a:rPr sz="1600" b="1" i="1" spc="-10" dirty="0">
                <a:latin typeface="Times New Roman"/>
                <a:cs typeface="Times New Roman"/>
              </a:rPr>
              <a:t>x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 marL="3241040" marR="784860" algn="just">
              <a:lnSpc>
                <a:spcPts val="1900"/>
              </a:lnSpc>
              <a:spcBef>
                <a:spcPts val="204"/>
              </a:spcBef>
              <a:buAutoNum type="arabicPeriod" startAt="2"/>
              <a:tabLst>
                <a:tab pos="3465829" algn="l"/>
              </a:tabLst>
            </a:pP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Use </a:t>
            </a:r>
            <a:r>
              <a:rPr sz="1600" spc="-120" dirty="0">
                <a:latin typeface="Times New Roman"/>
                <a:cs typeface="Times New Roman"/>
              </a:rPr>
              <a:t>(</a:t>
            </a:r>
            <a:r>
              <a:rPr sz="1600" b="1" i="1" spc="-120" dirty="0">
                <a:latin typeface="Times New Roman"/>
                <a:cs typeface="Times New Roman"/>
              </a:rPr>
              <a:t>x,</a:t>
            </a:r>
            <a:r>
              <a:rPr lang="en-US" sz="1600" b="1" i="1" spc="-120" dirty="0">
                <a:latin typeface="Times New Roman"/>
                <a:cs typeface="Times New Roman"/>
              </a:rPr>
              <a:t>  </a:t>
            </a:r>
            <a:r>
              <a:rPr sz="1600" spc="-120" dirty="0">
                <a:latin typeface="Times New Roman"/>
                <a:cs typeface="Times New Roman"/>
              </a:rPr>
              <a:t>)</a:t>
            </a:r>
            <a:r>
              <a:rPr lang="en-US" sz="1600" spc="-120" dirty="0">
                <a:latin typeface="Times New Roman"/>
                <a:cs typeface="Times New Roman"/>
              </a:rPr>
              <a:t>)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training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example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for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estimating the 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autoencoder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distribution </a:t>
            </a:r>
            <a:r>
              <a:rPr sz="1600" i="1" spc="-20" dirty="0">
                <a:latin typeface="Times New Roman"/>
                <a:cs typeface="Times New Roman"/>
              </a:rPr>
              <a:t>p</a:t>
            </a:r>
            <a:r>
              <a:rPr sz="1650" spc="-30" baseline="-15151" dirty="0">
                <a:latin typeface="Times New Roman"/>
                <a:cs typeface="Times New Roman"/>
              </a:rPr>
              <a:t>recoconstruct</a:t>
            </a:r>
            <a:r>
              <a:rPr sz="1600" spc="-20" dirty="0">
                <a:latin typeface="Times New Roman"/>
                <a:cs typeface="Times New Roman"/>
              </a:rPr>
              <a:t>(</a:t>
            </a:r>
            <a:r>
              <a:rPr sz="1600" b="1" i="1" spc="-20" dirty="0">
                <a:latin typeface="Times New Roman"/>
                <a:cs typeface="Times New Roman"/>
              </a:rPr>
              <a:t>x</a:t>
            </a:r>
            <a:r>
              <a:rPr lang="en-US" sz="1600" b="1" i="1" spc="-20" dirty="0">
                <a:latin typeface="Times New Roman"/>
                <a:cs typeface="Times New Roman"/>
              </a:rPr>
              <a:t>| </a:t>
            </a:r>
            <a:r>
              <a:rPr sz="1600" spc="-20" dirty="0">
                <a:latin typeface="Times New Roman"/>
                <a:cs typeface="Times New Roman"/>
              </a:rPr>
              <a:t>| </a:t>
            </a:r>
            <a:r>
              <a:rPr sz="1600" spc="-245" dirty="0">
                <a:latin typeface="Times New Roman"/>
                <a:cs typeface="Times New Roman"/>
              </a:rPr>
              <a:t>) </a:t>
            </a:r>
            <a:r>
              <a:rPr sz="1600" spc="-15" dirty="0">
                <a:latin typeface="Times New Roman"/>
                <a:cs typeface="Times New Roman"/>
              </a:rPr>
              <a:t>=</a:t>
            </a:r>
            <a:r>
              <a:rPr sz="1600" i="1" spc="-15" dirty="0">
                <a:latin typeface="Times New Roman"/>
                <a:cs typeface="Times New Roman"/>
              </a:rPr>
              <a:t>p</a:t>
            </a:r>
            <a:r>
              <a:rPr sz="1650" spc="-22" baseline="-15151" dirty="0">
                <a:latin typeface="Times New Roman"/>
                <a:cs typeface="Times New Roman"/>
              </a:rPr>
              <a:t>decoder</a:t>
            </a:r>
            <a:r>
              <a:rPr sz="1600" spc="-15" dirty="0">
                <a:latin typeface="Times New Roman"/>
                <a:cs typeface="Times New Roman"/>
              </a:rPr>
              <a:t>(</a:t>
            </a:r>
            <a:r>
              <a:rPr sz="1600" b="1" i="1" spc="-15" dirty="0">
                <a:latin typeface="Times New Roman"/>
                <a:cs typeface="Times New Roman"/>
              </a:rPr>
              <a:t>x|h</a:t>
            </a:r>
            <a:r>
              <a:rPr sz="1600" spc="-15" dirty="0">
                <a:latin typeface="Times New Roman"/>
                <a:cs typeface="Times New Roman"/>
              </a:rPr>
              <a:t>) </a:t>
            </a:r>
            <a:r>
              <a:rPr sz="1600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1600" b="1" i="1" dirty="0">
                <a:latin typeface="Times New Roman"/>
                <a:cs typeface="Times New Roman"/>
              </a:rPr>
              <a:t>h </a:t>
            </a:r>
            <a:r>
              <a:rPr sz="16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output of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encoder </a:t>
            </a:r>
            <a:r>
              <a:rPr sz="1600" i="1" spc="-165" dirty="0">
                <a:latin typeface="Calibri"/>
                <a:cs typeface="Calibri"/>
              </a:rPr>
              <a:t>f</a:t>
            </a:r>
            <a:r>
              <a:rPr sz="1600" spc="-165" dirty="0">
                <a:latin typeface="Calibri"/>
                <a:cs typeface="Calibri"/>
              </a:rPr>
              <a:t>(</a:t>
            </a:r>
            <a:r>
              <a:rPr lang="en-US" sz="1600" spc="-165" dirty="0">
                <a:latin typeface="Calibri"/>
                <a:cs typeface="Calibri"/>
              </a:rPr>
              <a:t>  </a:t>
            </a:r>
            <a:r>
              <a:rPr sz="1600" spc="-165" dirty="0">
                <a:latin typeface="Calibri"/>
                <a:cs typeface="Calibri"/>
              </a:rPr>
              <a:t>)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1600" i="1" spc="-20" dirty="0">
                <a:latin typeface="Times New Roman"/>
                <a:cs typeface="Times New Roman"/>
              </a:rPr>
              <a:t>p</a:t>
            </a:r>
            <a:r>
              <a:rPr sz="1650" spc="-30" baseline="-15151" dirty="0">
                <a:latin typeface="Times New Roman"/>
                <a:cs typeface="Times New Roman"/>
              </a:rPr>
              <a:t>decoder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typically  defined by </a:t>
            </a:r>
            <a:r>
              <a:rPr sz="16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decoder</a:t>
            </a:r>
            <a:r>
              <a:rPr sz="1600" spc="-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g</a:t>
            </a:r>
            <a:r>
              <a:rPr sz="1600" spc="-10" dirty="0">
                <a:latin typeface="Times New Roman"/>
                <a:cs typeface="Times New Roman"/>
              </a:rPr>
              <a:t>(</a:t>
            </a:r>
            <a:r>
              <a:rPr sz="1600" b="1" i="1" spc="-10" dirty="0">
                <a:latin typeface="Times New Roman"/>
                <a:cs typeface="Times New Roman"/>
              </a:rPr>
              <a:t>h</a:t>
            </a:r>
            <a:r>
              <a:rPr sz="1600" spc="-10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 marL="440055" indent="-339725">
              <a:lnSpc>
                <a:spcPct val="100000"/>
              </a:lnSpc>
              <a:spcBef>
                <a:spcPts val="1475"/>
              </a:spcBef>
              <a:buChar char="•"/>
              <a:tabLst>
                <a:tab pos="440055" algn="l"/>
                <a:tab pos="440690" algn="l"/>
              </a:tabLst>
            </a:pP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DAE 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performs SGD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on the 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expectation </a:t>
            </a:r>
            <a:r>
              <a:rPr sz="2000" i="1" spc="-60" dirty="0">
                <a:latin typeface="Times New Roman"/>
                <a:cs typeface="Times New Roman"/>
              </a:rPr>
              <a:t>E</a:t>
            </a:r>
            <a:r>
              <a:rPr sz="1650" b="1" i="1" spc="-89" baseline="-27777" dirty="0">
                <a:latin typeface="Calibri"/>
                <a:cs typeface="Calibri"/>
              </a:rPr>
              <a:t>x</a:t>
            </a:r>
            <a:r>
              <a:rPr sz="1650" spc="-89" baseline="-25252" dirty="0">
                <a:latin typeface="SimSun"/>
                <a:cs typeface="SimSun"/>
              </a:rPr>
              <a:t>! </a:t>
            </a:r>
            <a:r>
              <a:rPr sz="1950" spc="-15" baseline="-17094" dirty="0">
                <a:latin typeface="Times New Roman"/>
                <a:cs typeface="Times New Roman"/>
              </a:rPr>
              <a:t>~p^</a:t>
            </a:r>
            <a:r>
              <a:rPr sz="1650" spc="-15" baseline="-15151" dirty="0">
                <a:latin typeface="Times New Roman"/>
                <a:cs typeface="Times New Roman"/>
              </a:rPr>
              <a:t>data(</a:t>
            </a:r>
            <a:r>
              <a:rPr sz="1650" b="1" spc="-15" baseline="-15151" dirty="0">
                <a:latin typeface="Times New Roman"/>
                <a:cs typeface="Times New Roman"/>
              </a:rPr>
              <a:t>x</a:t>
            </a:r>
            <a:r>
              <a:rPr sz="1650" spc="-15" baseline="-15151" dirty="0">
                <a:latin typeface="Times New Roman"/>
                <a:cs typeface="Times New Roman"/>
              </a:rPr>
              <a:t>) </a:t>
            </a:r>
            <a:r>
              <a:rPr sz="2000" spc="-10" dirty="0">
                <a:latin typeface="Times New Roman"/>
                <a:cs typeface="Times New Roman"/>
              </a:rPr>
              <a:t>log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1800" i="1" spc="-45" dirty="0">
                <a:latin typeface="Times New Roman"/>
                <a:cs typeface="Times New Roman"/>
              </a:rPr>
              <a:t>p</a:t>
            </a:r>
            <a:r>
              <a:rPr sz="1800" spc="-67" baseline="-13888" dirty="0">
                <a:latin typeface="Times New Roman"/>
                <a:cs typeface="Times New Roman"/>
              </a:rPr>
              <a:t>decoder</a:t>
            </a:r>
            <a:r>
              <a:rPr sz="1800" spc="-45" dirty="0">
                <a:latin typeface="Times New Roman"/>
                <a:cs typeface="Times New Roman"/>
              </a:rPr>
              <a:t>(</a:t>
            </a:r>
            <a:r>
              <a:rPr sz="1800" b="1" i="1" spc="-45" dirty="0">
                <a:latin typeface="Times New Roman"/>
                <a:cs typeface="Times New Roman"/>
              </a:rPr>
              <a:t>x|h=f</a:t>
            </a:r>
            <a:r>
              <a:rPr sz="1800" spc="-45" dirty="0">
                <a:latin typeface="Times New Roman"/>
                <a:cs typeface="Times New Roman"/>
              </a:rPr>
              <a:t>(</a:t>
            </a:r>
            <a:r>
              <a:rPr lang="en-US" sz="2325" b="1" i="1" spc="-67" baseline="53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800" spc="-45" dirty="0">
                <a:latin typeface="Times New Roman"/>
                <a:cs typeface="Times New Roman"/>
              </a:rPr>
              <a:t>))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3CD1F9-A907-CC43-AFB9-2A9CA904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18" y="2654247"/>
            <a:ext cx="174272" cy="247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AB1586-D452-4A4A-A214-4FBCA0CB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952750"/>
            <a:ext cx="174272" cy="247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CE6FEF-E6AB-3848-866B-4322F21EF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54" y="4178576"/>
            <a:ext cx="174272" cy="247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B8827-25DF-DD4A-8A11-A319E0432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60" y="4476750"/>
            <a:ext cx="174272" cy="247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B9AF67-7E43-6D41-96F2-6E9FBDC6F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26" y="5181600"/>
            <a:ext cx="160867" cy="22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EE1659-75B5-404E-941F-6C79CE96B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56" y="5204161"/>
            <a:ext cx="160867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A8518A-E32C-B842-A309-7384DE804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66" y="5715000"/>
            <a:ext cx="160868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F388A6-DC5B-0747-9100-79D88AC28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26" y="5468620"/>
            <a:ext cx="160867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755333-690B-1644-A93E-F9CC5226E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38" y="6662418"/>
            <a:ext cx="160867" cy="228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7E3A95-BFC2-0240-9C96-735361F94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45" y="5945631"/>
            <a:ext cx="160867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9022" y="623823"/>
            <a:ext cx="37693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DAE </a:t>
            </a:r>
            <a:r>
              <a:rPr spc="-10" dirty="0"/>
              <a:t>for </a:t>
            </a:r>
            <a:r>
              <a:rPr spc="-20" dirty="0"/>
              <a:t>MNIST</a:t>
            </a:r>
            <a:r>
              <a:rPr spc="-114" dirty="0"/>
              <a:t> </a:t>
            </a:r>
            <a:r>
              <a:rPr lang="en-US" spc="-15" dirty="0"/>
              <a:t>D</a:t>
            </a:r>
            <a:r>
              <a:rPr spc="-15" dirty="0"/>
              <a:t>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4813" y="1572259"/>
            <a:ext cx="4515485" cy="2031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1339850" indent="-31750">
              <a:lnSpc>
                <a:spcPct val="120000"/>
              </a:lnSpc>
              <a:spcBef>
                <a:spcPts val="100"/>
              </a:spcBef>
            </a:pP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opendeep.utils.nnet import get_weights_uniform, get_bias 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opendeep.utils.noise import</a:t>
            </a:r>
            <a:r>
              <a:rPr sz="9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salt_and_pepper</a:t>
            </a:r>
            <a:endParaRPr sz="9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120"/>
              </a:spcBef>
            </a:pP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opendeep.utils.activation import tanh,</a:t>
            </a:r>
            <a:r>
              <a:rPr sz="9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sigmoid</a:t>
            </a:r>
            <a:endParaRPr sz="9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215"/>
              </a:spcBef>
            </a:pP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opendeep.utils.cost import</a:t>
            </a:r>
            <a:r>
              <a:rPr sz="9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binary_crossentropy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create our class</a:t>
            </a:r>
            <a:r>
              <a:rPr sz="1000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initialization!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class</a:t>
            </a:r>
            <a:r>
              <a:rPr sz="9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DenoisingAutoencoder(Model):</a:t>
            </a:r>
            <a:endParaRPr sz="9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"""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denoising autoencoder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will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corrupt an input (add noise) and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try to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reconstruct</a:t>
            </a:r>
            <a:r>
              <a:rPr sz="10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it.</a:t>
            </a:r>
            <a:endParaRPr sz="10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solidFill>
                  <a:srgbClr val="006600"/>
                </a:solidFill>
                <a:latin typeface="Arial"/>
                <a:cs typeface="Arial"/>
              </a:rPr>
              <a:t>"""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def</a:t>
            </a:r>
            <a:r>
              <a:rPr sz="900" u="sng" spc="-10" dirty="0">
                <a:solidFill>
                  <a:srgbClr val="660066"/>
                </a:solidFill>
                <a:uFill>
                  <a:solidFill>
                    <a:srgbClr val="650065"/>
                  </a:solidFill>
                </a:u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init</a:t>
            </a:r>
            <a:r>
              <a:rPr sz="900" u="sng" spc="30" dirty="0">
                <a:solidFill>
                  <a:srgbClr val="660066"/>
                </a:solidFill>
                <a:uFill>
                  <a:solidFill>
                    <a:srgbClr val="650065"/>
                  </a:solidFill>
                </a:u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(self):</a:t>
            </a:r>
            <a:endParaRPr sz="900">
              <a:latin typeface="Arial"/>
              <a:cs typeface="Arial"/>
            </a:endParaRPr>
          </a:p>
          <a:p>
            <a:pPr marL="57785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Define some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model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hyperparameters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work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with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MNIST</a:t>
            </a:r>
            <a:r>
              <a:rPr sz="1000" spc="-11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images!</a:t>
            </a:r>
            <a:endParaRPr sz="1000">
              <a:latin typeface="Arial"/>
              <a:cs typeface="Arial"/>
            </a:endParaRPr>
          </a:p>
          <a:p>
            <a:pPr marL="577850">
              <a:lnSpc>
                <a:spcPct val="100000"/>
              </a:lnSpc>
              <a:spcBef>
                <a:spcPts val="200"/>
              </a:spcBef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input_size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28*28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#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dimensions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9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image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963" y="3568852"/>
            <a:ext cx="5091430" cy="325945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hidden_size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1000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#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number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hidden units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-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generally bigger than input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size for</a:t>
            </a:r>
            <a:r>
              <a:rPr sz="9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DAE</a:t>
            </a:r>
            <a:endParaRPr sz="9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Now, define the symbolic input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model</a:t>
            </a:r>
            <a:r>
              <a:rPr sz="1000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(Theano)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We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use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matrix rather than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vector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so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that minibatch processing can be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done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in</a:t>
            </a:r>
            <a:r>
              <a:rPr sz="1000" spc="-1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parallel.</a:t>
            </a:r>
            <a:endParaRPr sz="1000">
              <a:latin typeface="Arial"/>
              <a:cs typeface="Arial"/>
            </a:endParaRPr>
          </a:p>
          <a:p>
            <a:pPr marL="12700" marR="4212590">
              <a:lnSpc>
                <a:spcPct val="111100"/>
              </a:lnSpc>
              <a:spcBef>
                <a:spcPts val="75"/>
              </a:spcBef>
            </a:pP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x =</a:t>
            </a:r>
            <a:r>
              <a:rPr sz="900" spc="-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T.fmatrix("X")  self.inputs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</a:t>
            </a:r>
            <a:r>
              <a:rPr sz="9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[x]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Build the model's parameters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- a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weight matrix and two bias</a:t>
            </a:r>
            <a:r>
              <a:rPr sz="1000" spc="-1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vectors</a:t>
            </a:r>
            <a:endParaRPr sz="1000">
              <a:latin typeface="Arial"/>
              <a:cs typeface="Arial"/>
            </a:endParaRPr>
          </a:p>
          <a:p>
            <a:pPr marL="12700" marR="1494790">
              <a:lnSpc>
                <a:spcPct val="120000"/>
              </a:lnSpc>
              <a:spcBef>
                <a:spcPts val="5"/>
              </a:spcBef>
            </a:pP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W 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get_weights_uniform(shape=(input_size, hidden_size), name="W") 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b0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get_bias(shape=input_size,</a:t>
            </a:r>
            <a:r>
              <a:rPr sz="9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name="b0")</a:t>
            </a:r>
            <a:endParaRPr sz="900">
              <a:latin typeface="Arial"/>
              <a:cs typeface="Arial"/>
            </a:endParaRPr>
          </a:p>
          <a:p>
            <a:pPr marL="12700" marR="2718435">
              <a:lnSpc>
                <a:spcPct val="120000"/>
              </a:lnSpc>
            </a:pP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b1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get_bias(shape=hidden_size, name="b1")  self.params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[W,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b0,</a:t>
            </a:r>
            <a:r>
              <a:rPr sz="9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b1]</a:t>
            </a:r>
            <a:endParaRPr sz="900">
              <a:latin typeface="Arial"/>
              <a:cs typeface="Arial"/>
            </a:endParaRPr>
          </a:p>
          <a:p>
            <a:pPr marL="12700" marR="1985010">
              <a:lnSpc>
                <a:spcPts val="1420"/>
              </a:lnSpc>
              <a:spcBef>
                <a:spcPts val="75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Perform the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computation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denoising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autoencoder! 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first,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add noise (corrupt) the</a:t>
            </a:r>
            <a:r>
              <a:rPr sz="1000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input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corrupted_input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salt_and_pepper(input=x,</a:t>
            </a:r>
            <a:r>
              <a:rPr sz="9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corruption_level=0.4)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next,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compute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the hidden layer given the inputs (the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encoding</a:t>
            </a:r>
            <a:r>
              <a:rPr sz="1000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06600"/>
                </a:solidFill>
                <a:latin typeface="Arial"/>
                <a:cs typeface="Arial"/>
              </a:rPr>
              <a:t>function)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hiddens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tanh(T.dot(corrupted_input,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W)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+</a:t>
            </a:r>
            <a:r>
              <a:rPr sz="900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b1)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finally, create the reconstruction from the hidden layer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(we tie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the weights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with</a:t>
            </a:r>
            <a:r>
              <a:rPr sz="1000" spc="-1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W.T)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reconstruction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sigmoid(T.dot(hiddens, W.T)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+</a:t>
            </a:r>
            <a:r>
              <a:rPr sz="9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b0)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#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the training cost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reconstruction error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- </a:t>
            </a:r>
            <a:r>
              <a:rPr sz="1000" spc="-5" dirty="0">
                <a:solidFill>
                  <a:srgbClr val="006600"/>
                </a:solidFill>
                <a:latin typeface="Arial"/>
                <a:cs typeface="Arial"/>
              </a:rPr>
              <a:t>with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MNIST this </a:t>
            </a:r>
            <a:r>
              <a:rPr sz="1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binary</a:t>
            </a:r>
            <a:r>
              <a:rPr sz="1000" spc="-1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600"/>
                </a:solidFill>
                <a:latin typeface="Arial"/>
                <a:cs typeface="Arial"/>
              </a:rPr>
              <a:t>cross-entropy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self.train_cost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binary_crossentropy(output=reconstruction,</a:t>
            </a:r>
            <a:r>
              <a:rPr sz="9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target=x)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" y="869808"/>
            <a:ext cx="2544445" cy="595884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875"/>
              </a:spcBef>
            </a:pP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Python/Theano</a:t>
            </a:r>
            <a:endParaRPr sz="16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import theano.tensor </a:t>
            </a: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9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0066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240"/>
              </a:spcBef>
              <a:buClr>
                <a:srgbClr val="3333CC"/>
              </a:buClr>
              <a:buChar char="•"/>
              <a:tabLst>
                <a:tab pos="351155" algn="l"/>
                <a:tab pos="351790" algn="l"/>
              </a:tabLst>
            </a:pPr>
            <a:r>
              <a:rPr sz="900" spc="-5" dirty="0">
                <a:solidFill>
                  <a:srgbClr val="660066"/>
                </a:solidFill>
                <a:latin typeface="Arial"/>
                <a:cs typeface="Arial"/>
              </a:rPr>
              <a:t>from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opendeep.models.model import</a:t>
            </a:r>
            <a:r>
              <a:rPr sz="900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660066"/>
                </a:solidFill>
                <a:latin typeface="Arial"/>
                <a:cs typeface="Arial"/>
              </a:rPr>
              <a:t>Model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0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0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solidFill>
                  <a:srgbClr val="3333CC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82318" y="1205891"/>
            <a:ext cx="3769360" cy="125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12890" y="2550159"/>
            <a:ext cx="3724275" cy="9950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16305" marR="5080" indent="-904240">
              <a:lnSpc>
                <a:spcPct val="99200"/>
              </a:lnSpc>
              <a:spcBef>
                <a:spcPts val="114"/>
              </a:spcBef>
            </a:pPr>
            <a:r>
              <a:rPr sz="1600" spc="-15" dirty="0">
                <a:solidFill>
                  <a:srgbClr val="006600"/>
                </a:solidFill>
                <a:latin typeface="Arial"/>
                <a:cs typeface="Arial"/>
              </a:rPr>
              <a:t>Unsupervised Denoising Autoencoder 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Left: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original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test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images  Center: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corrupted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noisy images  Right: </a:t>
            </a:r>
            <a:r>
              <a:rPr sz="1600" spc="-10" dirty="0">
                <a:solidFill>
                  <a:srgbClr val="660066"/>
                </a:solidFill>
                <a:latin typeface="Arial"/>
                <a:cs typeface="Arial"/>
              </a:rPr>
              <a:t>reconstructed</a:t>
            </a:r>
            <a:r>
              <a:rPr sz="16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660066"/>
                </a:solidFill>
                <a:latin typeface="Arial"/>
                <a:cs typeface="Arial"/>
              </a:rPr>
              <a:t>images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0DB7-7537-4AFC-8FAD-362ED348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dirty="0"/>
              <a:t>Denoising Autoencoders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4D430-C272-4B94-9C97-8860F4909BFB}"/>
              </a:ext>
            </a:extLst>
          </p:cNvPr>
          <p:cNvSpPr txBox="1"/>
          <p:nvPr/>
        </p:nvSpPr>
        <p:spPr>
          <a:xfrm>
            <a:off x="525990" y="2601293"/>
            <a:ext cx="9225583" cy="15142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b="1" u="sng" dirty="0"/>
              <a:t>Intuition:</a:t>
            </a:r>
            <a:r>
              <a:rPr lang="en-US" sz="2310" b="1" dirty="0"/>
              <a:t> </a:t>
            </a:r>
          </a:p>
          <a:p>
            <a:pPr marL="235744" indent="-235744">
              <a:buFontTx/>
              <a:buChar char="-"/>
            </a:pPr>
            <a:r>
              <a:rPr lang="en-US" sz="2310" dirty="0"/>
              <a:t>We still aim to encode the input and to NOT mimic the identity function.</a:t>
            </a:r>
          </a:p>
          <a:p>
            <a:pPr marL="235744" indent="-235744">
              <a:buFontTx/>
              <a:buChar char="-"/>
            </a:pPr>
            <a:r>
              <a:rPr lang="en-US" sz="2310" dirty="0"/>
              <a:t>We try to undo the effect of</a:t>
            </a:r>
            <a:r>
              <a:rPr lang="en-US" sz="2310" i="1" dirty="0"/>
              <a:t> corruption </a:t>
            </a:r>
            <a:r>
              <a:rPr lang="en-US" sz="2310" dirty="0"/>
              <a:t>process stochastically applied to the input. </a:t>
            </a:r>
            <a:endParaRPr lang="he-IL" sz="231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785BCC-C75D-471A-9283-96F273786A61}"/>
              </a:ext>
            </a:extLst>
          </p:cNvPr>
          <p:cNvGrpSpPr/>
          <p:nvPr/>
        </p:nvGrpSpPr>
        <p:grpSpPr>
          <a:xfrm>
            <a:off x="689341" y="4787058"/>
            <a:ext cx="8555987" cy="1935496"/>
            <a:chOff x="892243" y="4311222"/>
            <a:chExt cx="10370893" cy="234605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0A2395-3F14-49B9-8AD4-5BC3E1C90478}"/>
                </a:ext>
              </a:extLst>
            </p:cNvPr>
            <p:cNvGrpSpPr/>
            <p:nvPr/>
          </p:nvGrpSpPr>
          <p:grpSpPr>
            <a:xfrm>
              <a:off x="892243" y="4311222"/>
              <a:ext cx="10370893" cy="2346056"/>
              <a:chOff x="892243" y="4311222"/>
              <a:chExt cx="10370893" cy="234605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D0302AC-029E-4C9A-90DD-2C0174BBE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4128" y="4593126"/>
                <a:ext cx="742950" cy="73342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AD04E54-C37D-4E50-B123-ED1D57724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7223" y="4613060"/>
                <a:ext cx="742950" cy="73342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D4CD9E-3DB0-449D-A630-788B7C6082E6}"/>
                  </a:ext>
                </a:extLst>
              </p:cNvPr>
              <p:cNvSpPr/>
              <p:nvPr/>
            </p:nvSpPr>
            <p:spPr>
              <a:xfrm>
                <a:off x="2887539" y="4359675"/>
                <a:ext cx="1670539" cy="120032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85" dirty="0">
                    <a:solidFill>
                      <a:schemeClr val="tx1"/>
                    </a:solidFill>
                  </a:rPr>
                  <a:t>Encoder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93AE6C-FCFD-4D3F-B093-804A47542B61}"/>
                  </a:ext>
                </a:extLst>
              </p:cNvPr>
              <p:cNvSpPr/>
              <p:nvPr/>
            </p:nvSpPr>
            <p:spPr>
              <a:xfrm>
                <a:off x="6935685" y="4359675"/>
                <a:ext cx="1670539" cy="12003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85" dirty="0">
                    <a:solidFill>
                      <a:schemeClr val="tx1"/>
                    </a:solidFill>
                  </a:rPr>
                  <a:t>Decoder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737EB91-C9DD-4F05-93DD-0CA5E3ECB0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317" t="1162" r="4736" b="2687"/>
              <a:stretch/>
            </p:blipFill>
            <p:spPr>
              <a:xfrm>
                <a:off x="5404486" y="4311222"/>
                <a:ext cx="674370" cy="133710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CA33D1-A80E-495A-8C17-CCF7D78658F3}"/>
                  </a:ext>
                </a:extLst>
              </p:cNvPr>
              <p:cNvSpPr txBox="1"/>
              <p:nvPr/>
            </p:nvSpPr>
            <p:spPr>
              <a:xfrm>
                <a:off x="3839187" y="5982017"/>
                <a:ext cx="4298100" cy="4812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980" b="1" dirty="0"/>
                  <a:t>Latent space representation</a:t>
                </a:r>
                <a:endParaRPr lang="he-IL" sz="198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802295-4DFA-458D-AFD5-2F9DB1B3BC6B}"/>
                  </a:ext>
                </a:extLst>
              </p:cNvPr>
              <p:cNvSpPr txBox="1"/>
              <p:nvPr/>
            </p:nvSpPr>
            <p:spPr>
              <a:xfrm>
                <a:off x="9271931" y="5806695"/>
                <a:ext cx="1991205" cy="850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80" dirty="0"/>
                  <a:t>Denoised Input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A5F709-E8F0-4580-BAB7-D007752FA4BC}"/>
                  </a:ext>
                </a:extLst>
              </p:cNvPr>
              <p:cNvSpPr txBox="1"/>
              <p:nvPr/>
            </p:nvSpPr>
            <p:spPr>
              <a:xfrm>
                <a:off x="892243" y="5802942"/>
                <a:ext cx="1749669" cy="481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80" dirty="0"/>
                  <a:t>Noisy Input</a:t>
                </a:r>
              </a:p>
            </p:txBody>
          </p:sp>
        </p:grp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BAA0AA8-B476-4EAD-8A33-62E49E8F16B4}"/>
                </a:ext>
              </a:extLst>
            </p:cNvPr>
            <p:cNvSpPr/>
            <p:nvPr/>
          </p:nvSpPr>
          <p:spPr>
            <a:xfrm>
              <a:off x="1837592" y="4862145"/>
              <a:ext cx="1031162" cy="246151"/>
            </a:xfrm>
            <a:prstGeom prst="rightArrow">
              <a:avLst>
                <a:gd name="adj1" fmla="val 31632"/>
                <a:gd name="adj2" fmla="val 64514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3FAB04E-780E-425D-A8DA-75019F67CA21}"/>
                </a:ext>
              </a:extLst>
            </p:cNvPr>
            <p:cNvSpPr/>
            <p:nvPr/>
          </p:nvSpPr>
          <p:spPr>
            <a:xfrm>
              <a:off x="4558078" y="4862145"/>
              <a:ext cx="846408" cy="246150"/>
            </a:xfrm>
            <a:prstGeom prst="rightArrow">
              <a:avLst>
                <a:gd name="adj1" fmla="val 31632"/>
                <a:gd name="adj2" fmla="val 64514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DD85F1F-7BD2-467C-BA95-3484818983D1}"/>
                </a:ext>
              </a:extLst>
            </p:cNvPr>
            <p:cNvSpPr/>
            <p:nvPr/>
          </p:nvSpPr>
          <p:spPr>
            <a:xfrm>
              <a:off x="6078856" y="4856698"/>
              <a:ext cx="846408" cy="246150"/>
            </a:xfrm>
            <a:prstGeom prst="rightArrow">
              <a:avLst>
                <a:gd name="adj1" fmla="val 31632"/>
                <a:gd name="adj2" fmla="val 64514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06E8A5DA-5D67-4C82-BED9-4604CC4041C3}"/>
                </a:ext>
              </a:extLst>
            </p:cNvPr>
            <p:cNvSpPr/>
            <p:nvPr/>
          </p:nvSpPr>
          <p:spPr>
            <a:xfrm>
              <a:off x="8616645" y="4836762"/>
              <a:ext cx="1045515" cy="246151"/>
            </a:xfrm>
            <a:prstGeom prst="rightArrow">
              <a:avLst>
                <a:gd name="adj1" fmla="val 31632"/>
                <a:gd name="adj2" fmla="val 64514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658EF3-3B79-495D-B2A1-B2EAA727B02D}"/>
              </a:ext>
            </a:extLst>
          </p:cNvPr>
          <p:cNvSpPr txBox="1"/>
          <p:nvPr/>
        </p:nvSpPr>
        <p:spPr>
          <a:xfrm>
            <a:off x="3474372" y="4227398"/>
            <a:ext cx="4450150" cy="447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b="1" dirty="0">
                <a:solidFill>
                  <a:srgbClr val="FF0000"/>
                </a:solidFill>
              </a:rPr>
              <a:t>A more robust model</a:t>
            </a:r>
            <a:endParaRPr lang="he-IL" sz="231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83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0DB7-7537-4AFC-8FAD-362ED348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dirty="0"/>
              <a:t>Denoising Autoencoders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4D430-C272-4B94-9C97-8860F4909BFB}"/>
              </a:ext>
            </a:extLst>
          </p:cNvPr>
          <p:cNvSpPr txBox="1"/>
          <p:nvPr/>
        </p:nvSpPr>
        <p:spPr>
          <a:xfrm>
            <a:off x="416409" y="2536840"/>
            <a:ext cx="9225583" cy="11587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dirty="0"/>
              <a:t>Use Case:</a:t>
            </a:r>
          </a:p>
          <a:p>
            <a:pPr marL="377190" indent="-377190">
              <a:buFontTx/>
              <a:buChar char="-"/>
            </a:pPr>
            <a:r>
              <a:rPr lang="en-US" sz="2310" dirty="0"/>
              <a:t>Extract robust representation for a NN classifier.</a:t>
            </a:r>
          </a:p>
          <a:p>
            <a:endParaRPr lang="he-IL" sz="231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785BCC-C75D-471A-9283-96F273786A61}"/>
              </a:ext>
            </a:extLst>
          </p:cNvPr>
          <p:cNvGrpSpPr/>
          <p:nvPr/>
        </p:nvGrpSpPr>
        <p:grpSpPr>
          <a:xfrm>
            <a:off x="52616" y="4092939"/>
            <a:ext cx="5718209" cy="2127259"/>
            <a:chOff x="892243" y="4311222"/>
            <a:chExt cx="6931162" cy="257849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0A2395-3F14-49B9-8AD4-5BC3E1C90478}"/>
                </a:ext>
              </a:extLst>
            </p:cNvPr>
            <p:cNvGrpSpPr/>
            <p:nvPr/>
          </p:nvGrpSpPr>
          <p:grpSpPr>
            <a:xfrm>
              <a:off x="892243" y="4311222"/>
              <a:ext cx="6931162" cy="2578496"/>
              <a:chOff x="892243" y="4311222"/>
              <a:chExt cx="6931162" cy="257849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D0302AC-029E-4C9A-90DD-2C0174BBE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4128" y="4593126"/>
                <a:ext cx="742950" cy="73342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D4CD9E-3DB0-449D-A630-788B7C6082E6}"/>
                  </a:ext>
                </a:extLst>
              </p:cNvPr>
              <p:cNvSpPr/>
              <p:nvPr/>
            </p:nvSpPr>
            <p:spPr>
              <a:xfrm>
                <a:off x="2887539" y="4359675"/>
                <a:ext cx="1670539" cy="120032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85" dirty="0">
                    <a:solidFill>
                      <a:schemeClr val="tx1"/>
                    </a:solidFill>
                  </a:rPr>
                  <a:t>Encoder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737EB91-C9DD-4F05-93DD-0CA5E3ECB0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17" t="1162" r="4736" b="2687"/>
              <a:stretch/>
            </p:blipFill>
            <p:spPr>
              <a:xfrm>
                <a:off x="5404486" y="4311222"/>
                <a:ext cx="674370" cy="133710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CA33D1-A80E-495A-8C17-CCF7D78658F3}"/>
                  </a:ext>
                </a:extLst>
              </p:cNvPr>
              <p:cNvSpPr txBox="1"/>
              <p:nvPr/>
            </p:nvSpPr>
            <p:spPr>
              <a:xfrm>
                <a:off x="4334306" y="6039135"/>
                <a:ext cx="3489099" cy="8505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980" b="1" dirty="0"/>
                  <a:t>Latent space representation</a:t>
                </a:r>
                <a:endParaRPr lang="he-IL" sz="198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A5F709-E8F0-4580-BAB7-D007752FA4BC}"/>
                  </a:ext>
                </a:extLst>
              </p:cNvPr>
              <p:cNvSpPr txBox="1"/>
              <p:nvPr/>
            </p:nvSpPr>
            <p:spPr>
              <a:xfrm>
                <a:off x="892243" y="5802942"/>
                <a:ext cx="1749669" cy="481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80" dirty="0"/>
                  <a:t>Noisy Input</a:t>
                </a:r>
              </a:p>
            </p:txBody>
          </p:sp>
        </p:grp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BAA0AA8-B476-4EAD-8A33-62E49E8F16B4}"/>
                </a:ext>
              </a:extLst>
            </p:cNvPr>
            <p:cNvSpPr/>
            <p:nvPr/>
          </p:nvSpPr>
          <p:spPr>
            <a:xfrm>
              <a:off x="1837592" y="4862145"/>
              <a:ext cx="1031162" cy="246151"/>
            </a:xfrm>
            <a:prstGeom prst="rightArrow">
              <a:avLst>
                <a:gd name="adj1" fmla="val 31632"/>
                <a:gd name="adj2" fmla="val 64514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3FAB04E-780E-425D-A8DA-75019F67CA21}"/>
                </a:ext>
              </a:extLst>
            </p:cNvPr>
            <p:cNvSpPr/>
            <p:nvPr/>
          </p:nvSpPr>
          <p:spPr>
            <a:xfrm>
              <a:off x="4558078" y="4862145"/>
              <a:ext cx="846408" cy="246150"/>
            </a:xfrm>
            <a:prstGeom prst="rightArrow">
              <a:avLst>
                <a:gd name="adj1" fmla="val 31632"/>
                <a:gd name="adj2" fmla="val 64514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DD85F1F-7BD2-467C-BA95-3484818983D1}"/>
                </a:ext>
              </a:extLst>
            </p:cNvPr>
            <p:cNvSpPr/>
            <p:nvPr/>
          </p:nvSpPr>
          <p:spPr>
            <a:xfrm>
              <a:off x="6078856" y="4856698"/>
              <a:ext cx="580394" cy="251598"/>
            </a:xfrm>
            <a:prstGeom prst="rightArrow">
              <a:avLst>
                <a:gd name="adj1" fmla="val 31632"/>
                <a:gd name="adj2" fmla="val 64514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</p:grpSp>
      <p:pic>
        <p:nvPicPr>
          <p:cNvPr id="10" name="Picture 9" descr="A picture containing athletic game, sport&#10;&#10;Description generated with very high confidence">
            <a:extLst>
              <a:ext uri="{FF2B5EF4-FFF2-40B4-BE49-F238E27FC236}">
                <a16:creationId xmlns:a16="http://schemas.microsoft.com/office/drawing/2014/main" id="{EA2312AC-4EA8-4BAD-91BF-8B4A33020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64" y="3516656"/>
            <a:ext cx="4495680" cy="24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79602" y="494791"/>
            <a:ext cx="71215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What </a:t>
            </a:r>
            <a:r>
              <a:rPr sz="3600" spc="-5" dirty="0"/>
              <a:t>is </a:t>
            </a:r>
            <a:r>
              <a:rPr sz="3600" spc="-15" dirty="0"/>
              <a:t>an</a:t>
            </a:r>
            <a:r>
              <a:rPr sz="3600" spc="-155" dirty="0"/>
              <a:t> </a:t>
            </a:r>
            <a:r>
              <a:rPr sz="3600" spc="-25" dirty="0"/>
              <a:t>Autoencoder</a:t>
            </a:r>
            <a:r>
              <a:rPr lang="en-US" sz="3600" spc="-25" dirty="0"/>
              <a:t> (AE) </a:t>
            </a:r>
            <a:r>
              <a:rPr sz="3600" spc="-25" dirty="0"/>
              <a:t>?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1192174"/>
            <a:ext cx="7480934" cy="11836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neural network trained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using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unsupervised</a:t>
            </a:r>
            <a:r>
              <a:rPr sz="24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Trained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copy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its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 to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its</a:t>
            </a:r>
            <a:r>
              <a:rPr sz="2000" spc="-1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output</a:t>
            </a:r>
            <a:endParaRPr sz="20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Learns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embedding</a:t>
            </a:r>
            <a:r>
              <a:rPr lang="en-US" sz="2000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lang="en-US" sz="20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1709" y="5783489"/>
            <a:ext cx="4399465" cy="1220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3749" y="5732356"/>
            <a:ext cx="4455795" cy="1309370"/>
          </a:xfrm>
          <a:custGeom>
            <a:avLst/>
            <a:gdLst/>
            <a:ahLst/>
            <a:cxnLst/>
            <a:rect l="l" t="t" r="r" b="b"/>
            <a:pathLst>
              <a:path w="4455795" h="1309370">
                <a:moveTo>
                  <a:pt x="0" y="0"/>
                </a:moveTo>
                <a:lnTo>
                  <a:pt x="4455265" y="0"/>
                </a:lnTo>
                <a:lnTo>
                  <a:pt x="4455265" y="1309264"/>
                </a:lnTo>
                <a:lnTo>
                  <a:pt x="0" y="130926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4967" y="2580179"/>
            <a:ext cx="3211842" cy="1381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1222" y="2493733"/>
            <a:ext cx="3303270" cy="1493520"/>
          </a:xfrm>
          <a:custGeom>
            <a:avLst/>
            <a:gdLst/>
            <a:ahLst/>
            <a:cxnLst/>
            <a:rect l="l" t="t" r="r" b="b"/>
            <a:pathLst>
              <a:path w="3303270" h="1493520">
                <a:moveTo>
                  <a:pt x="0" y="0"/>
                </a:moveTo>
                <a:lnTo>
                  <a:pt x="3302987" y="0"/>
                </a:lnTo>
                <a:lnTo>
                  <a:pt x="3302987" y="1492938"/>
                </a:lnTo>
                <a:lnTo>
                  <a:pt x="0" y="149293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0436" y="4196838"/>
            <a:ext cx="4612494" cy="1268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5019" y="4107550"/>
            <a:ext cx="4712970" cy="1375410"/>
          </a:xfrm>
          <a:custGeom>
            <a:avLst/>
            <a:gdLst/>
            <a:ahLst/>
            <a:cxnLst/>
            <a:rect l="l" t="t" r="r" b="b"/>
            <a:pathLst>
              <a:path w="4712970" h="1375410">
                <a:moveTo>
                  <a:pt x="0" y="0"/>
                </a:moveTo>
                <a:lnTo>
                  <a:pt x="4712723" y="0"/>
                </a:lnTo>
                <a:lnTo>
                  <a:pt x="4712723" y="1375198"/>
                </a:lnTo>
                <a:lnTo>
                  <a:pt x="0" y="137519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C733-2319-418B-8FE5-ADA4D94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dirty="0"/>
              <a:t>Denoising Autoencoders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9F416A-7421-4A53-A0E0-850E976761C6}"/>
                  </a:ext>
                </a:extLst>
              </p:cNvPr>
              <p:cNvSpPr txBox="1"/>
              <p:nvPr/>
            </p:nvSpPr>
            <p:spPr>
              <a:xfrm>
                <a:off x="200708" y="4404023"/>
                <a:ext cx="9433209" cy="204626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sz="2310" dirty="0">
                    <a:solidFill>
                      <a:schemeClr val="tx1"/>
                    </a:solidFill>
                  </a:rPr>
                  <a:t>A </a:t>
                </a:r>
                <a:r>
                  <a:rPr lang="en-US" sz="2310" b="1" dirty="0">
                    <a:solidFill>
                      <a:schemeClr val="tx1"/>
                    </a:solidFill>
                  </a:rPr>
                  <a:t>DAE</a:t>
                </a:r>
                <a:r>
                  <a:rPr lang="en-US" sz="2310" dirty="0">
                    <a:solidFill>
                      <a:schemeClr val="tx1"/>
                    </a:solidFill>
                  </a:rPr>
                  <a:t> instead minimizes:</a:t>
                </a:r>
                <a:endParaRPr lang="en-US" sz="231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310" dirty="0">
                    <a:solidFill>
                      <a:schemeClr val="tx1"/>
                    </a:solidFill>
                  </a:rPr>
                  <a:t>  				</a:t>
                </a:r>
                <a:r>
                  <a:rPr lang="he-IL" sz="2310" dirty="0">
                    <a:solidFill>
                      <a:schemeClr val="tx1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he-IL" sz="231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he-IL" sz="231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31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e-IL" sz="23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e-IL" sz="231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he-IL" sz="231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e-IL" sz="231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e-IL" sz="231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he-IL" sz="231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e-IL" sz="231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310" dirty="0">
                  <a:solidFill>
                    <a:schemeClr val="tx1"/>
                  </a:solidFill>
                </a:endParaRPr>
              </a:p>
              <a:p>
                <a:pPr lvl="1"/>
                <a:endParaRPr lang="he-IL" sz="231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31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he-IL" sz="231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e-IL" sz="231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he-IL" sz="2310" dirty="0">
                    <a:solidFill>
                      <a:schemeClr val="tx1"/>
                    </a:solidFill>
                  </a:rPr>
                  <a:t> </a:t>
                </a:r>
                <a:r>
                  <a:rPr lang="en-US" sz="2310" dirty="0">
                    <a:solidFill>
                      <a:schemeClr val="tx1"/>
                    </a:solidFill>
                  </a:rPr>
                  <a:t>is a copy of</a:t>
                </a:r>
                <a:r>
                  <a:rPr lang="he-IL" sz="231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31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sz="2310" dirty="0">
                    <a:solidFill>
                      <a:schemeClr val="tx1"/>
                    </a:solidFill>
                  </a:rPr>
                  <a:t> </a:t>
                </a:r>
                <a:r>
                  <a:rPr lang="en-US" sz="2310" dirty="0">
                    <a:solidFill>
                      <a:schemeClr val="tx1"/>
                    </a:solidFill>
                  </a:rPr>
                  <a:t>that has been corrupted by some form of noise.</a:t>
                </a:r>
                <a:endParaRPr lang="he-IL" sz="2310" dirty="0">
                  <a:solidFill>
                    <a:schemeClr val="tx1"/>
                  </a:solidFill>
                </a:endParaRPr>
              </a:p>
              <a:p>
                <a:endParaRPr lang="he-IL" sz="231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9F416A-7421-4A53-A0E0-850E97676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8" y="4404023"/>
                <a:ext cx="9433209" cy="20462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CD904986-9F83-4A4C-B663-8BB763DFA6D6}"/>
              </a:ext>
            </a:extLst>
          </p:cNvPr>
          <p:cNvSpPr/>
          <p:nvPr/>
        </p:nvSpPr>
        <p:spPr>
          <a:xfrm rot="5400000">
            <a:off x="7748758" y="3821655"/>
            <a:ext cx="1183550" cy="78206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2AD061-D5EE-4755-97A4-E33D8A010B13}"/>
                  </a:ext>
                </a:extLst>
              </p:cNvPr>
              <p:cNvSpPr txBox="1"/>
              <p:nvPr/>
            </p:nvSpPr>
            <p:spPr>
              <a:xfrm>
                <a:off x="2054012" y="2046802"/>
                <a:ext cx="7716822" cy="204626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sz="2310" dirty="0">
                    <a:solidFill>
                      <a:schemeClr val="tx1"/>
                    </a:solidFill>
                  </a:rPr>
                  <a:t>Instead of trying to mimic the identity function by minimizing:</a:t>
                </a:r>
              </a:p>
              <a:p>
                <a:r>
                  <a:rPr lang="en-US" sz="2310" dirty="0">
                    <a:solidFill>
                      <a:schemeClr val="tx1"/>
                    </a:solidFill>
                  </a:rPr>
                  <a:t>							</a:t>
                </a:r>
                <a14:m>
                  <m:oMath xmlns:m="http://schemas.openxmlformats.org/officeDocument/2006/math">
                    <m:r>
                      <a:rPr lang="en-US" sz="231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31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1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1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1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31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1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31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1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31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231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31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	</a:t>
                </a:r>
                <a:r>
                  <a:rPr lang="en-US" sz="2310" dirty="0">
                    <a:solidFill>
                      <a:schemeClr val="tx1"/>
                    </a:solidFill>
                  </a:rPr>
                  <a:t>where</a:t>
                </a:r>
                <a:r>
                  <a:rPr lang="en-US" sz="231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L </a:t>
                </a:r>
                <a:r>
                  <a:rPr lang="en-US" sz="2310" dirty="0">
                    <a:solidFill>
                      <a:schemeClr val="tx1"/>
                    </a:solidFill>
                  </a:rPr>
                  <a:t>is some loss function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2AD061-D5EE-4755-97A4-E33D8A0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12" y="2046802"/>
                <a:ext cx="7716822" cy="20462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543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C733-2319-418B-8FE5-ADA4D94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dirty="0"/>
              <a:t>Denoising Autoencoders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AD061-D5EE-4755-97A4-E33D8A010B13}"/>
              </a:ext>
            </a:extLst>
          </p:cNvPr>
          <p:cNvSpPr txBox="1"/>
          <p:nvPr/>
        </p:nvSpPr>
        <p:spPr>
          <a:xfrm>
            <a:off x="664408" y="2711375"/>
            <a:ext cx="8194366" cy="3208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35744" indent="-235744">
              <a:buFontTx/>
              <a:buChar char="-"/>
            </a:pPr>
            <a:endParaRPr lang="he-IL" sz="148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891530-97DF-4F71-9700-297BE1F582D3}"/>
                  </a:ext>
                </a:extLst>
              </p:cNvPr>
              <p:cNvSpPr txBox="1"/>
              <p:nvPr/>
            </p:nvSpPr>
            <p:spPr>
              <a:xfrm>
                <a:off x="4877833" y="4084465"/>
                <a:ext cx="74360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4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4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891530-97DF-4F71-9700-297BE1F58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33" y="4084465"/>
                <a:ext cx="743602" cy="406265"/>
              </a:xfrm>
              <a:prstGeom prst="rect">
                <a:avLst/>
              </a:prstGeom>
              <a:blipFill>
                <a:blip r:embed="rId2"/>
                <a:stretch>
                  <a:fillRect l="-1694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0EBB742D-C9D4-48F3-9762-B2196CB0859C}"/>
              </a:ext>
            </a:extLst>
          </p:cNvPr>
          <p:cNvGrpSpPr/>
          <p:nvPr/>
        </p:nvGrpSpPr>
        <p:grpSpPr>
          <a:xfrm>
            <a:off x="5485358" y="2665570"/>
            <a:ext cx="4437512" cy="3344597"/>
            <a:chOff x="5868742" y="2024732"/>
            <a:chExt cx="5378803" cy="40540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31958A-4E09-4ED3-8EDB-4E91A2B9501B}"/>
                </a:ext>
              </a:extLst>
            </p:cNvPr>
            <p:cNvSpPr/>
            <p:nvPr/>
          </p:nvSpPr>
          <p:spPr>
            <a:xfrm>
              <a:off x="6633538" y="2024732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C1C1AE-2E7C-461B-8D15-AFF364A0DFDE}"/>
                </a:ext>
              </a:extLst>
            </p:cNvPr>
            <p:cNvSpPr/>
            <p:nvPr/>
          </p:nvSpPr>
          <p:spPr>
            <a:xfrm>
              <a:off x="7507142" y="219028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856D23-22D9-47DA-80A7-BE42955DC39E}"/>
                </a:ext>
              </a:extLst>
            </p:cNvPr>
            <p:cNvSpPr/>
            <p:nvPr/>
          </p:nvSpPr>
          <p:spPr>
            <a:xfrm>
              <a:off x="8099157" y="219028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CD7428-51F3-4793-B31F-32B6D653F23C}"/>
                </a:ext>
              </a:extLst>
            </p:cNvPr>
            <p:cNvSpPr/>
            <p:nvPr/>
          </p:nvSpPr>
          <p:spPr>
            <a:xfrm>
              <a:off x="8686286" y="219029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2F34B8-5AE7-498A-B16A-6B8F36C67112}"/>
                </a:ext>
              </a:extLst>
            </p:cNvPr>
            <p:cNvSpPr/>
            <p:nvPr/>
          </p:nvSpPr>
          <p:spPr>
            <a:xfrm>
              <a:off x="9278301" y="219029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52C4355-6E98-494D-8B24-B50CAE5A7CF7}"/>
                </a:ext>
              </a:extLst>
            </p:cNvPr>
            <p:cNvSpPr/>
            <p:nvPr/>
          </p:nvSpPr>
          <p:spPr>
            <a:xfrm>
              <a:off x="9870316" y="219029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AEF87D-BF56-44F9-BBBD-C2BD328321B4}"/>
                </a:ext>
              </a:extLst>
            </p:cNvPr>
            <p:cNvSpPr/>
            <p:nvPr/>
          </p:nvSpPr>
          <p:spPr>
            <a:xfrm>
              <a:off x="6920013" y="219028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E37404-5169-461C-B197-A9014930BD90}"/>
                </a:ext>
              </a:extLst>
            </p:cNvPr>
            <p:cNvSpPr/>
            <p:nvPr/>
          </p:nvSpPr>
          <p:spPr>
            <a:xfrm>
              <a:off x="6618284" y="5358942"/>
              <a:ext cx="4043713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C20E27A-75E3-4E3C-98D1-C7969367A0C4}"/>
                </a:ext>
              </a:extLst>
            </p:cNvPr>
            <p:cNvSpPr/>
            <p:nvPr/>
          </p:nvSpPr>
          <p:spPr>
            <a:xfrm>
              <a:off x="7520588" y="552449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9D5910-51A4-4FE6-9D9D-9F65B296DBEF}"/>
                </a:ext>
              </a:extLst>
            </p:cNvPr>
            <p:cNvSpPr/>
            <p:nvPr/>
          </p:nvSpPr>
          <p:spPr>
            <a:xfrm>
              <a:off x="8112603" y="552449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753CB6-A2C0-4F4C-AB4E-7B2F9241FF10}"/>
                </a:ext>
              </a:extLst>
            </p:cNvPr>
            <p:cNvSpPr/>
            <p:nvPr/>
          </p:nvSpPr>
          <p:spPr>
            <a:xfrm>
              <a:off x="8699732" y="552450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964D70-8D79-4D0C-92C3-86299E53773D}"/>
                </a:ext>
              </a:extLst>
            </p:cNvPr>
            <p:cNvSpPr/>
            <p:nvPr/>
          </p:nvSpPr>
          <p:spPr>
            <a:xfrm>
              <a:off x="9291747" y="552450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FE6AE6-A4F3-46DB-B3E3-28F4EC4DE957}"/>
                </a:ext>
              </a:extLst>
            </p:cNvPr>
            <p:cNvSpPr/>
            <p:nvPr/>
          </p:nvSpPr>
          <p:spPr>
            <a:xfrm>
              <a:off x="9883762" y="5524500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DE6065-4DFB-46B3-8805-18EE9873D0E8}"/>
                </a:ext>
              </a:extLst>
            </p:cNvPr>
            <p:cNvSpPr/>
            <p:nvPr/>
          </p:nvSpPr>
          <p:spPr>
            <a:xfrm>
              <a:off x="6933459" y="5524499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33FABE5-23DC-4E5B-A5E9-6EB2A8411307}"/>
                </a:ext>
              </a:extLst>
            </p:cNvPr>
            <p:cNvSpPr/>
            <p:nvPr/>
          </p:nvSpPr>
          <p:spPr>
            <a:xfrm>
              <a:off x="6034455" y="3657316"/>
              <a:ext cx="5213090" cy="7198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F120D72-366F-488F-9841-EFD092AEA72C}"/>
                </a:ext>
              </a:extLst>
            </p:cNvPr>
            <p:cNvSpPr/>
            <p:nvPr/>
          </p:nvSpPr>
          <p:spPr>
            <a:xfrm>
              <a:off x="8200526" y="37974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B126B8-B8DE-448C-A4B1-33A9252BA7FF}"/>
                </a:ext>
              </a:extLst>
            </p:cNvPr>
            <p:cNvSpPr/>
            <p:nvPr/>
          </p:nvSpPr>
          <p:spPr>
            <a:xfrm>
              <a:off x="8792541" y="37974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8D3F2B-5A61-4632-9AF3-3B53A756446B}"/>
                </a:ext>
              </a:extLst>
            </p:cNvPr>
            <p:cNvSpPr/>
            <p:nvPr/>
          </p:nvSpPr>
          <p:spPr>
            <a:xfrm>
              <a:off x="9379670" y="37974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C854A2-EFEE-4172-961B-2500F4E218C5}"/>
                </a:ext>
              </a:extLst>
            </p:cNvPr>
            <p:cNvSpPr/>
            <p:nvPr/>
          </p:nvSpPr>
          <p:spPr>
            <a:xfrm>
              <a:off x="9971685" y="37974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FBE03D-025E-4D7D-B655-FFBA7CDA4001}"/>
                </a:ext>
              </a:extLst>
            </p:cNvPr>
            <p:cNvSpPr/>
            <p:nvPr/>
          </p:nvSpPr>
          <p:spPr>
            <a:xfrm>
              <a:off x="10563700" y="3797434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C62B12D-B3D4-4F23-92E6-D7AED321731C}"/>
                </a:ext>
              </a:extLst>
            </p:cNvPr>
            <p:cNvSpPr/>
            <p:nvPr/>
          </p:nvSpPr>
          <p:spPr>
            <a:xfrm>
              <a:off x="7613397" y="37974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D29A1DB-0321-42C3-AD72-EC6B8320FFAA}"/>
                </a:ext>
              </a:extLst>
            </p:cNvPr>
            <p:cNvSpPr/>
            <p:nvPr/>
          </p:nvSpPr>
          <p:spPr>
            <a:xfrm>
              <a:off x="6429367" y="3797433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E5E868-16F6-4623-AC94-C4F623EB1051}"/>
                </a:ext>
              </a:extLst>
            </p:cNvPr>
            <p:cNvSpPr/>
            <p:nvPr/>
          </p:nvSpPr>
          <p:spPr>
            <a:xfrm>
              <a:off x="7021382" y="3784618"/>
              <a:ext cx="439615" cy="4396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EC99A11C-9937-4B85-85F4-98451CDAEE23}"/>
                </a:ext>
              </a:extLst>
            </p:cNvPr>
            <p:cNvSpPr/>
            <p:nvPr/>
          </p:nvSpPr>
          <p:spPr>
            <a:xfrm rot="16200000">
              <a:off x="8159201" y="4810932"/>
              <a:ext cx="928574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1F605682-3EA9-4741-BD74-73D9DF0551A0}"/>
                </a:ext>
              </a:extLst>
            </p:cNvPr>
            <p:cNvSpPr/>
            <p:nvPr/>
          </p:nvSpPr>
          <p:spPr>
            <a:xfrm rot="16200000">
              <a:off x="8180461" y="3142761"/>
              <a:ext cx="852759" cy="1119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55E0256-63D5-4163-820D-853C36ED9EA2}"/>
                    </a:ext>
                  </a:extLst>
                </p:cNvPr>
                <p:cNvSpPr txBox="1"/>
                <p:nvPr/>
              </p:nvSpPr>
              <p:spPr>
                <a:xfrm>
                  <a:off x="5868742" y="5471671"/>
                  <a:ext cx="604753" cy="4924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4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55E0256-63D5-4163-820D-853C36ED9E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742" y="5471671"/>
                  <a:ext cx="604753" cy="4924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C571C90-DCCA-456E-A4FB-E0D204CD8566}"/>
                    </a:ext>
                  </a:extLst>
                </p:cNvPr>
                <p:cNvSpPr txBox="1"/>
                <p:nvPr/>
              </p:nvSpPr>
              <p:spPr>
                <a:xfrm>
                  <a:off x="6024958" y="2060707"/>
                  <a:ext cx="323321" cy="492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64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4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264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C571C90-DCCA-456E-A4FB-E0D204CD85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958" y="2060707"/>
                  <a:ext cx="323321" cy="492442"/>
                </a:xfrm>
                <a:prstGeom prst="rect">
                  <a:avLst/>
                </a:prstGeom>
                <a:blipFill>
                  <a:blip r:embed="rId4"/>
                  <a:stretch>
                    <a:fillRect l="-13636" t="-15152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D9CDC1-A2B1-43AA-8467-74BD13626AEC}"/>
                    </a:ext>
                  </a:extLst>
                </p:cNvPr>
                <p:cNvSpPr txBox="1"/>
                <p:nvPr/>
              </p:nvSpPr>
              <p:spPr>
                <a:xfrm>
                  <a:off x="8714971" y="4610724"/>
                  <a:ext cx="46042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70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97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D9CDC1-A2B1-43AA-8467-74BD13626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971" y="4610724"/>
                  <a:ext cx="460422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12903" r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39E181D-A98B-47C2-8DF8-AFC3F8CCB297}"/>
                    </a:ext>
                  </a:extLst>
                </p:cNvPr>
                <p:cNvSpPr txBox="1"/>
                <p:nvPr/>
              </p:nvSpPr>
              <p:spPr>
                <a:xfrm>
                  <a:off x="8714971" y="2911850"/>
                  <a:ext cx="56542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97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970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97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39E181D-A98B-47C2-8DF8-AFC3F8CCB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971" y="2911850"/>
                  <a:ext cx="565423" cy="553998"/>
                </a:xfrm>
                <a:prstGeom prst="rect">
                  <a:avLst/>
                </a:prstGeom>
                <a:blipFill>
                  <a:blip r:embed="rId6"/>
                  <a:stretch>
                    <a:fillRect l="-21053" t="-2703" r="-18421"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3D9C0-6943-4A82-BCB0-9D18B6D84217}"/>
                  </a:ext>
                </a:extLst>
              </p:cNvPr>
              <p:cNvSpPr txBox="1"/>
              <p:nvPr/>
            </p:nvSpPr>
            <p:spPr>
              <a:xfrm>
                <a:off x="235313" y="2775005"/>
                <a:ext cx="4316718" cy="400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10" dirty="0"/>
                  <a:t>Idea: A robust representation against noise:</a:t>
                </a:r>
              </a:p>
              <a:p>
                <a:endParaRPr lang="en-US" sz="2310" dirty="0"/>
              </a:p>
              <a:p>
                <a:pPr marL="282893" indent="-282893">
                  <a:buFontTx/>
                  <a:buChar char="-"/>
                </a:pPr>
                <a:r>
                  <a:rPr lang="en-US" sz="2310" dirty="0"/>
                  <a:t>Random assignment of subset of inputs to 0,  with probability </a:t>
                </a:r>
                <a14:m>
                  <m:oMath xmlns:m="http://schemas.openxmlformats.org/officeDocument/2006/math">
                    <m:r>
                      <a:rPr lang="en-US" sz="231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310" dirty="0"/>
                  <a:t>.</a:t>
                </a:r>
              </a:p>
              <a:p>
                <a:pPr marL="282893" indent="-282893">
                  <a:buFontTx/>
                  <a:buChar char="-"/>
                </a:pPr>
                <a:r>
                  <a:rPr lang="en-US" sz="2310" dirty="0"/>
                  <a:t>Gaussian additive noise.	</a:t>
                </a:r>
              </a:p>
              <a:p>
                <a:endParaRPr lang="en-US" sz="2310" dirty="0"/>
              </a:p>
              <a:p>
                <a:endParaRPr lang="en-US" sz="2310" dirty="0"/>
              </a:p>
              <a:p>
                <a:endParaRPr lang="en-US" sz="2310" dirty="0"/>
              </a:p>
              <a:p>
                <a:endParaRPr lang="en-US" sz="231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3D9C0-6943-4A82-BCB0-9D18B6D84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3" y="2775005"/>
                <a:ext cx="4316718" cy="4002634"/>
              </a:xfrm>
              <a:prstGeom prst="rect">
                <a:avLst/>
              </a:prstGeom>
              <a:blipFill>
                <a:blip r:embed="rId7"/>
                <a:stretch>
                  <a:fillRect l="-2059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×ª××¦××ª ×ª××× × ×¢×××¨ âªlena image processing gaussian noiseâ¬â">
            <a:extLst>
              <a:ext uri="{FF2B5EF4-FFF2-40B4-BE49-F238E27FC236}">
                <a16:creationId xmlns:a16="http://schemas.microsoft.com/office/drawing/2014/main" id="{7989D9D6-9170-481E-86B8-41D75831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1" y="5010352"/>
            <a:ext cx="3051278" cy="15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792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C733-2319-418B-8FE5-ADA4D94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dirty="0"/>
              <a:t>Denoising Autoencoders</a:t>
            </a:r>
            <a:endParaRPr lang="he-I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31958A-4E09-4ED3-8EDB-4E91A2B9501B}"/>
              </a:ext>
            </a:extLst>
          </p:cNvPr>
          <p:cNvSpPr/>
          <p:nvPr/>
        </p:nvSpPr>
        <p:spPr>
          <a:xfrm>
            <a:off x="6196333" y="1915270"/>
            <a:ext cx="3336063" cy="593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C1C1AE-2E7C-461B-8D15-AFF364A0DFDE}"/>
              </a:ext>
            </a:extLst>
          </p:cNvPr>
          <p:cNvSpPr/>
          <p:nvPr/>
        </p:nvSpPr>
        <p:spPr>
          <a:xfrm>
            <a:off x="6917056" y="2051854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856D23-22D9-47DA-80A7-BE42955DC39E}"/>
              </a:ext>
            </a:extLst>
          </p:cNvPr>
          <p:cNvSpPr/>
          <p:nvPr/>
        </p:nvSpPr>
        <p:spPr>
          <a:xfrm>
            <a:off x="7405469" y="2051854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CD7428-51F3-4793-B31F-32B6D653F23C}"/>
              </a:ext>
            </a:extLst>
          </p:cNvPr>
          <p:cNvSpPr/>
          <p:nvPr/>
        </p:nvSpPr>
        <p:spPr>
          <a:xfrm>
            <a:off x="7889850" y="2051855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2F34B8-5AE7-498A-B16A-6B8F36C67112}"/>
              </a:ext>
            </a:extLst>
          </p:cNvPr>
          <p:cNvSpPr/>
          <p:nvPr/>
        </p:nvSpPr>
        <p:spPr>
          <a:xfrm>
            <a:off x="8378263" y="2051855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2C4355-6E98-494D-8B24-B50CAE5A7CF7}"/>
              </a:ext>
            </a:extLst>
          </p:cNvPr>
          <p:cNvSpPr/>
          <p:nvPr/>
        </p:nvSpPr>
        <p:spPr>
          <a:xfrm>
            <a:off x="8866675" y="2051855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AEF87D-BF56-44F9-BBBD-C2BD328321B4}"/>
              </a:ext>
            </a:extLst>
          </p:cNvPr>
          <p:cNvSpPr/>
          <p:nvPr/>
        </p:nvSpPr>
        <p:spPr>
          <a:xfrm>
            <a:off x="6432675" y="2051854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E37404-5169-461C-B197-A9014930BD90}"/>
              </a:ext>
            </a:extLst>
          </p:cNvPr>
          <p:cNvSpPr/>
          <p:nvPr/>
        </p:nvSpPr>
        <p:spPr>
          <a:xfrm>
            <a:off x="6183748" y="5935385"/>
            <a:ext cx="3336063" cy="593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20E27A-75E3-4E3C-98D1-C7969367A0C4}"/>
              </a:ext>
            </a:extLst>
          </p:cNvPr>
          <p:cNvSpPr/>
          <p:nvPr/>
        </p:nvSpPr>
        <p:spPr>
          <a:xfrm>
            <a:off x="6928149" y="6071970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9D5910-51A4-4FE6-9D9D-9F65B296DBEF}"/>
              </a:ext>
            </a:extLst>
          </p:cNvPr>
          <p:cNvSpPr/>
          <p:nvPr/>
        </p:nvSpPr>
        <p:spPr>
          <a:xfrm>
            <a:off x="7416562" y="6071970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753CB6-A2C0-4F4C-AB4E-7B2F9241FF10}"/>
              </a:ext>
            </a:extLst>
          </p:cNvPr>
          <p:cNvSpPr/>
          <p:nvPr/>
        </p:nvSpPr>
        <p:spPr>
          <a:xfrm>
            <a:off x="7900943" y="6071970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964D70-8D79-4D0C-92C3-86299E53773D}"/>
              </a:ext>
            </a:extLst>
          </p:cNvPr>
          <p:cNvSpPr/>
          <p:nvPr/>
        </p:nvSpPr>
        <p:spPr>
          <a:xfrm>
            <a:off x="8389355" y="6071970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FE6AE6-A4F3-46DB-B3E3-28F4EC4DE957}"/>
              </a:ext>
            </a:extLst>
          </p:cNvPr>
          <p:cNvSpPr/>
          <p:nvPr/>
        </p:nvSpPr>
        <p:spPr>
          <a:xfrm>
            <a:off x="8877768" y="6071970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DE6065-4DFB-46B3-8805-18EE9873D0E8}"/>
              </a:ext>
            </a:extLst>
          </p:cNvPr>
          <p:cNvSpPr/>
          <p:nvPr/>
        </p:nvSpPr>
        <p:spPr>
          <a:xfrm>
            <a:off x="6443768" y="6071970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3FABE5-23DC-4E5B-A5E9-6EB2A8411307}"/>
              </a:ext>
            </a:extLst>
          </p:cNvPr>
          <p:cNvSpPr/>
          <p:nvPr/>
        </p:nvSpPr>
        <p:spPr>
          <a:xfrm>
            <a:off x="5702089" y="3262151"/>
            <a:ext cx="4300799" cy="593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120D72-366F-488F-9841-EFD092AEA72C}"/>
              </a:ext>
            </a:extLst>
          </p:cNvPr>
          <p:cNvSpPr/>
          <p:nvPr/>
        </p:nvSpPr>
        <p:spPr>
          <a:xfrm>
            <a:off x="7489098" y="3377748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B126B8-B8DE-448C-A4B1-33A9252BA7FF}"/>
              </a:ext>
            </a:extLst>
          </p:cNvPr>
          <p:cNvSpPr/>
          <p:nvPr/>
        </p:nvSpPr>
        <p:spPr>
          <a:xfrm>
            <a:off x="7977511" y="3377748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8D3F2B-5A61-4632-9AF3-3B53A756446B}"/>
              </a:ext>
            </a:extLst>
          </p:cNvPr>
          <p:cNvSpPr/>
          <p:nvPr/>
        </p:nvSpPr>
        <p:spPr>
          <a:xfrm>
            <a:off x="8461892" y="3377749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C854A2-EFEE-4172-961B-2500F4E218C5}"/>
              </a:ext>
            </a:extLst>
          </p:cNvPr>
          <p:cNvSpPr/>
          <p:nvPr/>
        </p:nvSpPr>
        <p:spPr>
          <a:xfrm>
            <a:off x="8950304" y="3377749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FBE03D-025E-4D7D-B655-FFBA7CDA4001}"/>
              </a:ext>
            </a:extLst>
          </p:cNvPr>
          <p:cNvSpPr/>
          <p:nvPr/>
        </p:nvSpPr>
        <p:spPr>
          <a:xfrm>
            <a:off x="9438717" y="3377749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62B12D-B3D4-4F23-92E6-D7AED321731C}"/>
              </a:ext>
            </a:extLst>
          </p:cNvPr>
          <p:cNvSpPr/>
          <p:nvPr/>
        </p:nvSpPr>
        <p:spPr>
          <a:xfrm>
            <a:off x="7004717" y="3377748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29A1DB-0321-42C3-AD72-EC6B8320FFAA}"/>
              </a:ext>
            </a:extLst>
          </p:cNvPr>
          <p:cNvSpPr/>
          <p:nvPr/>
        </p:nvSpPr>
        <p:spPr>
          <a:xfrm>
            <a:off x="6027892" y="3377748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E5E868-16F6-4623-AC94-C4F623EB1051}"/>
              </a:ext>
            </a:extLst>
          </p:cNvPr>
          <p:cNvSpPr/>
          <p:nvPr/>
        </p:nvSpPr>
        <p:spPr>
          <a:xfrm>
            <a:off x="6516304" y="3367176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C99A11C-9937-4B85-85F4-98451CDAEE23}"/>
              </a:ext>
            </a:extLst>
          </p:cNvPr>
          <p:cNvSpPr/>
          <p:nvPr/>
        </p:nvSpPr>
        <p:spPr>
          <a:xfrm rot="16200000">
            <a:off x="7455004" y="4213884"/>
            <a:ext cx="766074" cy="9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F605682-3EA9-4741-BD74-73D9DF0551A0}"/>
              </a:ext>
            </a:extLst>
          </p:cNvPr>
          <p:cNvSpPr/>
          <p:nvPr/>
        </p:nvSpPr>
        <p:spPr>
          <a:xfrm rot="16200000">
            <a:off x="7472544" y="2837643"/>
            <a:ext cx="703526" cy="9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5E0256-63D5-4163-820D-853C36ED9EA2}"/>
                  </a:ext>
                </a:extLst>
              </p:cNvPr>
              <p:cNvSpPr txBox="1"/>
              <p:nvPr/>
            </p:nvSpPr>
            <p:spPr>
              <a:xfrm>
                <a:off x="5565376" y="6028386"/>
                <a:ext cx="498921" cy="406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4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4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5E0256-63D5-4163-820D-853C36ED9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376" y="6028386"/>
                <a:ext cx="498921" cy="4062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571C90-DCCA-456E-A4FB-E0D204CD8566}"/>
                  </a:ext>
                </a:extLst>
              </p:cNvPr>
              <p:cNvSpPr txBox="1"/>
              <p:nvPr/>
            </p:nvSpPr>
            <p:spPr>
              <a:xfrm>
                <a:off x="5694254" y="1944948"/>
                <a:ext cx="266740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4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64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571C90-DCCA-456E-A4FB-E0D204CD8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54" y="1944948"/>
                <a:ext cx="266740" cy="406265"/>
              </a:xfrm>
              <a:prstGeom prst="rect">
                <a:avLst/>
              </a:prstGeom>
              <a:blipFill>
                <a:blip r:embed="rId3"/>
                <a:stretch>
                  <a:fillRect l="-13636" t="-15152"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D9CDC1-A2B1-43AA-8467-74BD13626AEC}"/>
                  </a:ext>
                </a:extLst>
              </p:cNvPr>
              <p:cNvSpPr txBox="1"/>
              <p:nvPr/>
            </p:nvSpPr>
            <p:spPr>
              <a:xfrm>
                <a:off x="7913515" y="4048712"/>
                <a:ext cx="379848" cy="457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7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97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D9CDC1-A2B1-43AA-8467-74BD1362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15" y="4048712"/>
                <a:ext cx="379848" cy="457048"/>
              </a:xfrm>
              <a:prstGeom prst="rect">
                <a:avLst/>
              </a:prstGeom>
              <a:blipFill>
                <a:blip r:embed="rId4"/>
                <a:stretch>
                  <a:fillRect l="-9677" r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9E181D-A98B-47C2-8DF8-AFC3F8CCB297}"/>
                  </a:ext>
                </a:extLst>
              </p:cNvPr>
              <p:cNvSpPr txBox="1"/>
              <p:nvPr/>
            </p:nvSpPr>
            <p:spPr>
              <a:xfrm>
                <a:off x="7913516" y="2647141"/>
                <a:ext cx="466474" cy="457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7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97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97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9E181D-A98B-47C2-8DF8-AFC3F8C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16" y="2647141"/>
                <a:ext cx="466474" cy="457048"/>
              </a:xfrm>
              <a:prstGeom prst="rect">
                <a:avLst/>
              </a:prstGeom>
              <a:blipFill>
                <a:blip r:embed="rId5"/>
                <a:stretch>
                  <a:fillRect l="-21053" r="-2105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3D9C0-6943-4A82-BCB0-9D18B6D84217}"/>
                  </a:ext>
                </a:extLst>
              </p:cNvPr>
              <p:cNvSpPr txBox="1"/>
              <p:nvPr/>
            </p:nvSpPr>
            <p:spPr>
              <a:xfrm>
                <a:off x="312031" y="2720142"/>
                <a:ext cx="4300799" cy="1311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5744" indent="-235744">
                  <a:buFont typeface="Arial" panose="020B0604020202020204" pitchFamily="34" charset="0"/>
                  <a:buChar char="•"/>
                </a:pPr>
                <a:r>
                  <a:rPr lang="en-US" sz="1980" dirty="0"/>
                  <a:t>Reconstruction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8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8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980" dirty="0"/>
                  <a:t> computed from the corrupted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98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8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980" dirty="0"/>
                  <a:t>.</a:t>
                </a:r>
              </a:p>
              <a:p>
                <a:pPr marL="235744" indent="-235744">
                  <a:buFont typeface="Arial" panose="020B0604020202020204" pitchFamily="34" charset="0"/>
                  <a:buChar char="•"/>
                </a:pPr>
                <a:r>
                  <a:rPr lang="en-US" sz="1980" dirty="0"/>
                  <a:t>Loss function compares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8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8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980" dirty="0"/>
                  <a:t> reconstruction with the noiseless </a:t>
                </a:r>
                <a14:m>
                  <m:oMath xmlns:m="http://schemas.openxmlformats.org/officeDocument/2006/math">
                    <m:r>
                      <a:rPr lang="en-US" sz="198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98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3D9C0-6943-4A82-BCB0-9D18B6D84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1" y="2720142"/>
                <a:ext cx="4300799" cy="1311128"/>
              </a:xfrm>
              <a:prstGeom prst="rect">
                <a:avLst/>
              </a:prstGeom>
              <a:blipFill>
                <a:blip r:embed="rId6"/>
                <a:stretch>
                  <a:fillRect l="-1180" t="-1923" r="-590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6FE9C4-161E-4BFB-8704-51188969DF7A}"/>
                  </a:ext>
                </a:extLst>
              </p:cNvPr>
              <p:cNvSpPr txBox="1"/>
              <p:nvPr/>
            </p:nvSpPr>
            <p:spPr>
              <a:xfrm>
                <a:off x="5709313" y="4746490"/>
                <a:ext cx="240159" cy="406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64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64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6FE9C4-161E-4BFB-8704-51188969D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313" y="4746490"/>
                <a:ext cx="240159" cy="406265"/>
              </a:xfrm>
              <a:prstGeom prst="rect">
                <a:avLst/>
              </a:prstGeom>
              <a:blipFill>
                <a:blip r:embed="rId7"/>
                <a:stretch>
                  <a:fillRect l="-26316"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C0495F-99BB-4208-A2A5-8B9791CC164E}"/>
              </a:ext>
            </a:extLst>
          </p:cNvPr>
          <p:cNvSpPr/>
          <p:nvPr/>
        </p:nvSpPr>
        <p:spPr>
          <a:xfrm>
            <a:off x="6183748" y="4664078"/>
            <a:ext cx="3336063" cy="5938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0A165F6-C433-460C-9DC0-4F37A14047E9}"/>
              </a:ext>
            </a:extLst>
          </p:cNvPr>
          <p:cNvSpPr/>
          <p:nvPr/>
        </p:nvSpPr>
        <p:spPr>
          <a:xfrm>
            <a:off x="6928149" y="4800663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1F854C-6B3B-4C79-8C7D-13D0C096608C}"/>
              </a:ext>
            </a:extLst>
          </p:cNvPr>
          <p:cNvSpPr/>
          <p:nvPr/>
        </p:nvSpPr>
        <p:spPr>
          <a:xfrm>
            <a:off x="7416562" y="4800663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E40BB0-3DA2-4B28-B619-05857878A24D}"/>
              </a:ext>
            </a:extLst>
          </p:cNvPr>
          <p:cNvSpPr/>
          <p:nvPr/>
        </p:nvSpPr>
        <p:spPr>
          <a:xfrm>
            <a:off x="7900943" y="4800664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5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8AA6D95-A334-49AA-B567-297558FE1C35}"/>
              </a:ext>
            </a:extLst>
          </p:cNvPr>
          <p:cNvSpPr/>
          <p:nvPr/>
        </p:nvSpPr>
        <p:spPr>
          <a:xfrm>
            <a:off x="8389355" y="4800664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5A05C55-24A2-4068-82FB-8A30831A3694}"/>
              </a:ext>
            </a:extLst>
          </p:cNvPr>
          <p:cNvSpPr/>
          <p:nvPr/>
        </p:nvSpPr>
        <p:spPr>
          <a:xfrm>
            <a:off x="8877768" y="4800664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5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FCDD1E-04D9-4F09-910C-79145C63D9F8}"/>
              </a:ext>
            </a:extLst>
          </p:cNvPr>
          <p:cNvSpPr/>
          <p:nvPr/>
        </p:nvSpPr>
        <p:spPr>
          <a:xfrm>
            <a:off x="6443768" y="4800663"/>
            <a:ext cx="362682" cy="3626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85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9AD605-179C-41FE-8E06-2CB967719061}"/>
                  </a:ext>
                </a:extLst>
              </p:cNvPr>
              <p:cNvSpPr txBox="1"/>
              <p:nvPr/>
            </p:nvSpPr>
            <p:spPr>
              <a:xfrm>
                <a:off x="4822882" y="3294404"/>
                <a:ext cx="74360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4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4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64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4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4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9AD605-179C-41FE-8E06-2CB967719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82" y="3294404"/>
                <a:ext cx="743602" cy="406265"/>
              </a:xfrm>
              <a:prstGeom prst="rect">
                <a:avLst/>
              </a:prstGeom>
              <a:blipFill>
                <a:blip r:embed="rId8"/>
                <a:stretch>
                  <a:fillRect l="-1525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756D0377-ABCA-4404-B209-DF5272EA041C}"/>
              </a:ext>
            </a:extLst>
          </p:cNvPr>
          <p:cNvSpPr/>
          <p:nvPr/>
        </p:nvSpPr>
        <p:spPr>
          <a:xfrm rot="16200000">
            <a:off x="7635712" y="5307927"/>
            <a:ext cx="377190" cy="593874"/>
          </a:xfrm>
          <a:prstGeom prst="chevron">
            <a:avLst>
              <a:gd name="adj" fmla="val 60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85B0C4-E34B-417F-842C-5579413E3B07}"/>
                  </a:ext>
                </a:extLst>
              </p:cNvPr>
              <p:cNvSpPr txBox="1"/>
              <p:nvPr/>
            </p:nvSpPr>
            <p:spPr>
              <a:xfrm>
                <a:off x="8002342" y="5320461"/>
                <a:ext cx="1661241" cy="54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85" b="1" i="1" dirty="0">
                    <a:latin typeface="Cambria Math" panose="02040503050406030204" pitchFamily="18" charset="0"/>
                  </a:rPr>
                  <a:t>    </a:t>
                </a:r>
                <a:r>
                  <a:rPr lang="en-US" sz="1485" dirty="0"/>
                  <a:t>Noise Process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85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48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485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485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85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US" sz="1485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1485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85B0C4-E34B-417F-842C-5579413E3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42" y="5320461"/>
                <a:ext cx="1661241" cy="549381"/>
              </a:xfrm>
              <a:prstGeom prst="rect">
                <a:avLst/>
              </a:prstGeom>
              <a:blipFill>
                <a:blip r:embed="rId9"/>
                <a:stretch>
                  <a:fillRect t="-22727" b="-10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41D20-C893-462C-9CB9-560EAB3DB1EA}"/>
                  </a:ext>
                </a:extLst>
              </p:cNvPr>
              <p:cNvSpPr txBox="1"/>
              <p:nvPr/>
            </p:nvSpPr>
            <p:spPr>
              <a:xfrm>
                <a:off x="312416" y="4159386"/>
                <a:ext cx="4855647" cy="2225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5744" indent="-235744">
                  <a:buFont typeface="Wingdings" panose="05000000000000000000" pitchFamily="2" charset="2"/>
                  <a:buChar char="v"/>
                </a:pPr>
                <a:r>
                  <a:rPr lang="en-US" sz="1980" dirty="0"/>
                  <a:t>The autoencoder cannot fully trust each feature of </a:t>
                </a:r>
                <a14:m>
                  <m:oMath xmlns:m="http://schemas.openxmlformats.org/officeDocument/2006/math">
                    <m:r>
                      <a:rPr lang="en-US" sz="198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980" dirty="0"/>
                  <a:t> independently so it must learn the correlations of </a:t>
                </a:r>
                <a14:m>
                  <m:oMath xmlns:m="http://schemas.openxmlformats.org/officeDocument/2006/math">
                    <m:r>
                      <a:rPr lang="en-US" sz="198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980" dirty="0"/>
                  <a:t>’s features.</a:t>
                </a:r>
              </a:p>
              <a:p>
                <a:pPr marL="235744" indent="-235744">
                  <a:buFont typeface="Wingdings" panose="05000000000000000000" pitchFamily="2" charset="2"/>
                  <a:buChar char="v"/>
                </a:pPr>
                <a:r>
                  <a:rPr lang="en-US" sz="1980" dirty="0"/>
                  <a:t>Based on those relations we can predict a more ‘not prone to changes’ model.</a:t>
                </a:r>
              </a:p>
              <a:p>
                <a:pPr marL="235744" indent="-235744">
                  <a:buFont typeface="Wingdings" panose="05000000000000000000" pitchFamily="2" charset="2"/>
                  <a:buChar char="Ø"/>
                </a:pPr>
                <a:r>
                  <a:rPr lang="en-US" sz="1980" dirty="0"/>
                  <a:t> We are forcing the hidden layer to learn a generalized structure of the data.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B41D20-C893-462C-9CB9-560EAB3D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6" y="4159386"/>
                <a:ext cx="4855647" cy="2225225"/>
              </a:xfrm>
              <a:prstGeom prst="rect">
                <a:avLst/>
              </a:prstGeom>
              <a:blipFill>
                <a:blip r:embed="rId10"/>
                <a:stretch>
                  <a:fillRect l="-1044" t="-1705" r="-1044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64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C733-2319-418B-8FE5-ADA4D94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22" y="1458439"/>
            <a:ext cx="8019059" cy="430887"/>
          </a:xfrm>
        </p:spPr>
        <p:txBody>
          <a:bodyPr/>
          <a:lstStyle/>
          <a:p>
            <a:r>
              <a:rPr lang="en-US" dirty="0"/>
              <a:t>Denoising Autoencoders - process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27C244-2EDA-418F-A14B-CEEDE2CE3072}"/>
                  </a:ext>
                </a:extLst>
              </p:cNvPr>
              <p:cNvSpPr txBox="1"/>
              <p:nvPr/>
            </p:nvSpPr>
            <p:spPr>
              <a:xfrm>
                <a:off x="1006120" y="3177365"/>
                <a:ext cx="3314700" cy="4985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640" dirty="0"/>
                  <a:t>Taken some input </a:t>
                </a:r>
                <a14:m>
                  <m:oMath xmlns:m="http://schemas.openxmlformats.org/officeDocument/2006/math">
                    <m:r>
                      <a:rPr lang="he-IL" sz="264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e-IL" sz="264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27C244-2EDA-418F-A14B-CEEDE2CE3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20" y="3177365"/>
                <a:ext cx="3314700" cy="498598"/>
              </a:xfrm>
              <a:prstGeom prst="rect">
                <a:avLst/>
              </a:prstGeom>
              <a:blipFill>
                <a:blip r:embed="rId2"/>
                <a:stretch>
                  <a:fillRect l="-3053" t="-125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7159FAE-DFF2-45F6-BD7F-51FA8E98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89" y="3832477"/>
            <a:ext cx="895826" cy="911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A124CC-15E5-479A-928A-43B691F65C5C}"/>
              </a:ext>
            </a:extLst>
          </p:cNvPr>
          <p:cNvSpPr txBox="1"/>
          <p:nvPr/>
        </p:nvSpPr>
        <p:spPr>
          <a:xfrm>
            <a:off x="4225041" y="3178082"/>
            <a:ext cx="1820202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40" dirty="0"/>
              <a:t>Apply Noise</a:t>
            </a:r>
            <a:endParaRPr lang="he-IL" sz="264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51CC051-1FC7-4235-A771-0711B2324A64}"/>
              </a:ext>
            </a:extLst>
          </p:cNvPr>
          <p:cNvSpPr/>
          <p:nvPr/>
        </p:nvSpPr>
        <p:spPr>
          <a:xfrm>
            <a:off x="4320820" y="4097811"/>
            <a:ext cx="1591811" cy="38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DB6E7-AF83-4481-98D4-E4309FD3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735" y="3832477"/>
            <a:ext cx="901947" cy="91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74442B-BC61-4F91-9C70-E81744C5905F}"/>
                  </a:ext>
                </a:extLst>
              </p:cNvPr>
              <p:cNvSpPr txBox="1"/>
              <p:nvPr/>
            </p:nvSpPr>
            <p:spPr>
              <a:xfrm>
                <a:off x="7680442" y="3253539"/>
                <a:ext cx="28437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74442B-BC61-4F91-9C70-E81744C59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442" y="3253539"/>
                <a:ext cx="284372" cy="406265"/>
              </a:xfrm>
              <a:prstGeom prst="rect">
                <a:avLst/>
              </a:prstGeom>
              <a:blipFill>
                <a:blip r:embed="rId5"/>
                <a:stretch>
                  <a:fillRect l="-13043" t="-21212" r="-86957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1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C733-2319-418B-8FE5-ADA4D94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22" y="1458439"/>
            <a:ext cx="8019059" cy="430887"/>
          </a:xfrm>
        </p:spPr>
        <p:txBody>
          <a:bodyPr/>
          <a:lstStyle/>
          <a:p>
            <a:r>
              <a:rPr lang="en-US" dirty="0"/>
              <a:t>Denoising Autoencoders - process</a:t>
            </a:r>
            <a:endParaRPr lang="he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DB6E7-AF83-4481-98D4-E4309FD3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03" y="4141923"/>
            <a:ext cx="901947" cy="91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74442B-BC61-4F91-9C70-E81744C5905F}"/>
                  </a:ext>
                </a:extLst>
              </p:cNvPr>
              <p:cNvSpPr txBox="1"/>
              <p:nvPr/>
            </p:nvSpPr>
            <p:spPr>
              <a:xfrm>
                <a:off x="1977410" y="3562986"/>
                <a:ext cx="28437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74442B-BC61-4F91-9C70-E81744C59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410" y="3562986"/>
                <a:ext cx="284372" cy="406265"/>
              </a:xfrm>
              <a:prstGeom prst="rect">
                <a:avLst/>
              </a:prstGeom>
              <a:blipFill>
                <a:blip r:embed="rId3"/>
                <a:stretch>
                  <a:fillRect l="-18182" t="-24242" r="-86364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93C12AD-C631-4984-B277-C62AC10511C1}"/>
              </a:ext>
            </a:extLst>
          </p:cNvPr>
          <p:cNvSpPr txBox="1"/>
          <p:nvPr/>
        </p:nvSpPr>
        <p:spPr>
          <a:xfrm>
            <a:off x="2872794" y="3566762"/>
            <a:ext cx="2969256" cy="49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40" dirty="0"/>
              <a:t>Encode And Decode</a:t>
            </a:r>
            <a:endParaRPr lang="he-IL" sz="264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05B0B11-78B3-48D7-BFEF-A21F2967E669}"/>
              </a:ext>
            </a:extLst>
          </p:cNvPr>
          <p:cNvSpPr/>
          <p:nvPr/>
        </p:nvSpPr>
        <p:spPr>
          <a:xfrm>
            <a:off x="3771709" y="4407257"/>
            <a:ext cx="1171427" cy="38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712A5A-F524-4ABD-A1E2-F47547AADE39}"/>
              </a:ext>
            </a:extLst>
          </p:cNvPr>
          <p:cNvGrpSpPr/>
          <p:nvPr/>
        </p:nvGrpSpPr>
        <p:grpSpPr>
          <a:xfrm>
            <a:off x="5842051" y="3498167"/>
            <a:ext cx="2764033" cy="1818180"/>
            <a:chOff x="6469744" y="2890834"/>
            <a:chExt cx="3350343" cy="22038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069838-AAFB-48D3-8B7B-2A39B785A7B4}"/>
                </a:ext>
              </a:extLst>
            </p:cNvPr>
            <p:cNvSpPr txBox="1"/>
            <p:nvPr/>
          </p:nvSpPr>
          <p:spPr>
            <a:xfrm>
              <a:off x="7734649" y="2890834"/>
              <a:ext cx="687898" cy="3889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85" dirty="0"/>
                <a:t>DAE</a:t>
              </a:r>
              <a:endParaRPr lang="he-IL" sz="1485" dirty="0"/>
            </a:p>
          </p:txBody>
        </p:sp>
        <p:sp>
          <p:nvSpPr>
            <p:cNvPr id="16" name="Rectangle: Top Corners Snipped 15">
              <a:extLst>
                <a:ext uri="{FF2B5EF4-FFF2-40B4-BE49-F238E27FC236}">
                  <a16:creationId xmlns:a16="http://schemas.microsoft.com/office/drawing/2014/main" id="{E6446465-B032-4D04-8651-AE3914C9A48C}"/>
                </a:ext>
              </a:extLst>
            </p:cNvPr>
            <p:cNvSpPr/>
            <p:nvPr/>
          </p:nvSpPr>
          <p:spPr>
            <a:xfrm>
              <a:off x="7646565" y="2890834"/>
              <a:ext cx="864066" cy="687989"/>
            </a:xfrm>
            <a:prstGeom prst="snip2SameRect">
              <a:avLst>
                <a:gd name="adj1" fmla="val 21544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85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Diagonal Corners Snipped 3">
                  <a:extLst>
                    <a:ext uri="{FF2B5EF4-FFF2-40B4-BE49-F238E27FC236}">
                      <a16:creationId xmlns:a16="http://schemas.microsoft.com/office/drawing/2014/main" id="{9B6A8511-2CFA-4FE5-8D95-4D83105D6A7B}"/>
                    </a:ext>
                  </a:extLst>
                </p:cNvPr>
                <p:cNvSpPr/>
                <p:nvPr/>
              </p:nvSpPr>
              <p:spPr>
                <a:xfrm>
                  <a:off x="6469744" y="3233521"/>
                  <a:ext cx="3350343" cy="1861167"/>
                </a:xfrm>
                <a:prstGeom prst="snip2Diag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85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485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85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485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1485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85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oMath>
                    </m:oMathPara>
                  </a14:m>
                  <a:endParaRPr lang="he-IL" sz="1485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Diagonal Corners Snipped 3">
                  <a:extLst>
                    <a:ext uri="{FF2B5EF4-FFF2-40B4-BE49-F238E27FC236}">
                      <a16:creationId xmlns:a16="http://schemas.microsoft.com/office/drawing/2014/main" id="{9B6A8511-2CFA-4FE5-8D95-4D83105D6A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9744" y="3233521"/>
                  <a:ext cx="3350343" cy="1861167"/>
                </a:xfrm>
                <a:prstGeom prst="snip2Diag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003913-622C-43BA-9813-F3079B17A3F9}"/>
                </a:ext>
              </a:extLst>
            </p:cNvPr>
            <p:cNvSpPr txBox="1"/>
            <p:nvPr/>
          </p:nvSpPr>
          <p:spPr>
            <a:xfrm>
              <a:off x="7800967" y="2928578"/>
              <a:ext cx="687898" cy="3889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85" dirty="0"/>
                <a:t>DAE</a:t>
              </a:r>
              <a:endParaRPr lang="he-IL" sz="1485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6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02D49-FED5-4853-91A4-E7B7870F0305}"/>
                  </a:ext>
                </a:extLst>
              </p:cNvPr>
              <p:cNvSpPr txBox="1"/>
              <p:nvPr/>
            </p:nvSpPr>
            <p:spPr>
              <a:xfrm>
                <a:off x="7226354" y="3638573"/>
                <a:ext cx="28437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02D49-FED5-4853-91A4-E7B7870F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354" y="3638573"/>
                <a:ext cx="284372" cy="406265"/>
              </a:xfrm>
              <a:prstGeom prst="rect">
                <a:avLst/>
              </a:prstGeom>
              <a:blipFill>
                <a:blip r:embed="rId2"/>
                <a:stretch>
                  <a:fillRect l="-13043" t="-25000" r="-8695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0F46D82-817B-4086-B295-9EF27D6A3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01" y="4133827"/>
            <a:ext cx="891645" cy="882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CC733-2319-418B-8FE5-ADA4D94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22" y="1447961"/>
            <a:ext cx="8019059" cy="430887"/>
          </a:xfrm>
        </p:spPr>
        <p:txBody>
          <a:bodyPr/>
          <a:lstStyle/>
          <a:p>
            <a:r>
              <a:rPr lang="en-US" dirty="0"/>
              <a:t>Denoising Autoencoders - process</a:t>
            </a:r>
            <a:endParaRPr lang="he-IL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712A5A-F524-4ABD-A1E2-F47547AADE39}"/>
              </a:ext>
            </a:extLst>
          </p:cNvPr>
          <p:cNvGrpSpPr/>
          <p:nvPr/>
        </p:nvGrpSpPr>
        <p:grpSpPr>
          <a:xfrm>
            <a:off x="1537240" y="3456641"/>
            <a:ext cx="2764033" cy="1818180"/>
            <a:chOff x="6469744" y="2890834"/>
            <a:chExt cx="3350343" cy="22038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069838-AAFB-48D3-8B7B-2A39B785A7B4}"/>
                </a:ext>
              </a:extLst>
            </p:cNvPr>
            <p:cNvSpPr txBox="1"/>
            <p:nvPr/>
          </p:nvSpPr>
          <p:spPr>
            <a:xfrm>
              <a:off x="7734649" y="2890834"/>
              <a:ext cx="687898" cy="3889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85" dirty="0"/>
                <a:t>DAE</a:t>
              </a:r>
              <a:endParaRPr lang="he-IL" sz="1485" dirty="0"/>
            </a:p>
          </p:txBody>
        </p:sp>
        <p:sp>
          <p:nvSpPr>
            <p:cNvPr id="16" name="Rectangle: Top Corners Snipped 15">
              <a:extLst>
                <a:ext uri="{FF2B5EF4-FFF2-40B4-BE49-F238E27FC236}">
                  <a16:creationId xmlns:a16="http://schemas.microsoft.com/office/drawing/2014/main" id="{E6446465-B032-4D04-8651-AE3914C9A48C}"/>
                </a:ext>
              </a:extLst>
            </p:cNvPr>
            <p:cNvSpPr/>
            <p:nvPr/>
          </p:nvSpPr>
          <p:spPr>
            <a:xfrm>
              <a:off x="7646565" y="2890834"/>
              <a:ext cx="864066" cy="687989"/>
            </a:xfrm>
            <a:prstGeom prst="snip2SameRect">
              <a:avLst>
                <a:gd name="adj1" fmla="val 21544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85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: Diagonal Corners Snipped 3">
                  <a:extLst>
                    <a:ext uri="{FF2B5EF4-FFF2-40B4-BE49-F238E27FC236}">
                      <a16:creationId xmlns:a16="http://schemas.microsoft.com/office/drawing/2014/main" id="{9B6A8511-2CFA-4FE5-8D95-4D83105D6A7B}"/>
                    </a:ext>
                  </a:extLst>
                </p:cNvPr>
                <p:cNvSpPr/>
                <p:nvPr/>
              </p:nvSpPr>
              <p:spPr>
                <a:xfrm>
                  <a:off x="6469744" y="3233521"/>
                  <a:ext cx="3350343" cy="1861167"/>
                </a:xfrm>
                <a:prstGeom prst="snip2Diag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85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485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85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485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1485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85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oMath>
                    </m:oMathPara>
                  </a14:m>
                  <a:endParaRPr lang="he-IL" sz="1485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: Diagonal Corners Snipped 3">
                  <a:extLst>
                    <a:ext uri="{FF2B5EF4-FFF2-40B4-BE49-F238E27FC236}">
                      <a16:creationId xmlns:a16="http://schemas.microsoft.com/office/drawing/2014/main" id="{9B6A8511-2CFA-4FE5-8D95-4D83105D6A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9744" y="3233521"/>
                  <a:ext cx="3350343" cy="1861167"/>
                </a:xfrm>
                <a:prstGeom prst="snip2Diag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003913-622C-43BA-9813-F3079B17A3F9}"/>
                </a:ext>
              </a:extLst>
            </p:cNvPr>
            <p:cNvSpPr txBox="1"/>
            <p:nvPr/>
          </p:nvSpPr>
          <p:spPr>
            <a:xfrm>
              <a:off x="7800967" y="2928578"/>
              <a:ext cx="687898" cy="3889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85" dirty="0"/>
                <a:t>DAE</a:t>
              </a:r>
              <a:endParaRPr lang="he-IL" sz="1485" dirty="0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7CBCD3-3CF1-47DE-BD4C-FE172B17318A}"/>
              </a:ext>
            </a:extLst>
          </p:cNvPr>
          <p:cNvSpPr/>
          <p:nvPr/>
        </p:nvSpPr>
        <p:spPr>
          <a:xfrm>
            <a:off x="4892898" y="4316652"/>
            <a:ext cx="1171427" cy="38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4361C-9DE0-44EB-8EA4-E71FDF7F8A7F}"/>
              </a:ext>
            </a:extLst>
          </p:cNvPr>
          <p:cNvSpPr/>
          <p:nvPr/>
        </p:nvSpPr>
        <p:spPr>
          <a:xfrm>
            <a:off x="493161" y="3739358"/>
            <a:ext cx="1032012" cy="1650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3C4AB9-CABD-44FB-B8E2-52598560A397}"/>
              </a:ext>
            </a:extLst>
          </p:cNvPr>
          <p:cNvSpPr/>
          <p:nvPr/>
        </p:nvSpPr>
        <p:spPr>
          <a:xfrm>
            <a:off x="-98464" y="3739358"/>
            <a:ext cx="1032012" cy="1650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/>
          </a:p>
        </p:txBody>
      </p:sp>
    </p:spTree>
    <p:extLst>
      <p:ext uri="{BB962C8B-B14F-4D97-AF65-F5344CB8AC3E}">
        <p14:creationId xmlns:p14="http://schemas.microsoft.com/office/powerpoint/2010/main" val="20127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02D49-FED5-4853-91A4-E7B7870F0305}"/>
                  </a:ext>
                </a:extLst>
              </p:cNvPr>
              <p:cNvSpPr txBox="1"/>
              <p:nvPr/>
            </p:nvSpPr>
            <p:spPr>
              <a:xfrm>
                <a:off x="2111796" y="3683067"/>
                <a:ext cx="284372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e-IL" sz="264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e-IL" sz="264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02D49-FED5-4853-91A4-E7B7870F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796" y="3683067"/>
                <a:ext cx="284372" cy="406265"/>
              </a:xfrm>
              <a:prstGeom prst="rect">
                <a:avLst/>
              </a:prstGeom>
              <a:blipFill>
                <a:blip r:embed="rId2"/>
                <a:stretch>
                  <a:fillRect l="-8333" t="-24242" r="-79167" b="-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0F46D82-817B-4086-B295-9EF27D6A3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32" y="4197514"/>
            <a:ext cx="921138" cy="911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CC733-2319-418B-8FE5-ADA4D94E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22" y="1458439"/>
            <a:ext cx="8019059" cy="430887"/>
          </a:xfrm>
        </p:spPr>
        <p:txBody>
          <a:bodyPr/>
          <a:lstStyle/>
          <a:p>
            <a:r>
              <a:rPr lang="en-US" dirty="0"/>
              <a:t>Denoising Autoencoders - process</a:t>
            </a:r>
            <a:endParaRPr lang="he-IL" dirty="0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0C85D3BE-8AC4-4E4C-9079-4ED6E07BE57E}"/>
              </a:ext>
            </a:extLst>
          </p:cNvPr>
          <p:cNvSpPr/>
          <p:nvPr/>
        </p:nvSpPr>
        <p:spPr>
          <a:xfrm>
            <a:off x="3796122" y="4069268"/>
            <a:ext cx="1494919" cy="964626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85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3F516-37FF-4CE3-BC66-C681FD2D72DB}"/>
              </a:ext>
            </a:extLst>
          </p:cNvPr>
          <p:cNvSpPr txBox="1"/>
          <p:nvPr/>
        </p:nvSpPr>
        <p:spPr>
          <a:xfrm>
            <a:off x="3976413" y="3542402"/>
            <a:ext cx="1778677" cy="447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10" dirty="0"/>
              <a:t>Compare</a:t>
            </a:r>
            <a:endParaRPr lang="he-IL" sz="23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1DDEE8-F387-415D-91A1-998F1655EAF9}"/>
                  </a:ext>
                </a:extLst>
              </p:cNvPr>
              <p:cNvSpPr txBox="1"/>
              <p:nvPr/>
            </p:nvSpPr>
            <p:spPr>
              <a:xfrm>
                <a:off x="6636261" y="3615030"/>
                <a:ext cx="680915" cy="4985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64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sz="264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1DDEE8-F387-415D-91A1-998F1655E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61" y="3615030"/>
                <a:ext cx="680915" cy="498598"/>
              </a:xfrm>
              <a:prstGeom prst="rect">
                <a:avLst/>
              </a:prstGeom>
              <a:blipFill>
                <a:blip r:embed="rId4"/>
                <a:stretch>
                  <a:fillRect t="-12500" r="-740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1D8BE35-6C6A-4242-B320-7DC0DC421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351" y="4197514"/>
            <a:ext cx="895826" cy="9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15E4-15A0-482E-BD64-AE5737C7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dirty="0"/>
              <a:t>Denoising convolutional AE – </a:t>
            </a:r>
            <a:r>
              <a:rPr lang="en-US" dirty="0" err="1"/>
              <a:t>Keras</a:t>
            </a:r>
            <a:r>
              <a:rPr lang="en-US" dirty="0"/>
              <a:t> </a:t>
            </a:r>
            <a:endParaRPr lang="he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1E1FD9-BEE1-4157-BE97-3FCBC62A5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49" y="3762540"/>
            <a:ext cx="8019216" cy="1680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A2987-6D1F-48E3-80F6-A92BB52C0066}"/>
              </a:ext>
            </a:extLst>
          </p:cNvPr>
          <p:cNvSpPr txBox="1"/>
          <p:nvPr/>
        </p:nvSpPr>
        <p:spPr>
          <a:xfrm>
            <a:off x="775281" y="2630305"/>
            <a:ext cx="4613148" cy="100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980" dirty="0"/>
              <a:t>- 50 epochs.</a:t>
            </a:r>
          </a:p>
          <a:p>
            <a:r>
              <a:rPr lang="en-US" sz="1980" dirty="0"/>
              <a:t>- Noise factor 0.5</a:t>
            </a:r>
          </a:p>
          <a:p>
            <a:r>
              <a:rPr lang="en-US" sz="1980" dirty="0"/>
              <a:t>- 92% accuracy on validation set.</a:t>
            </a:r>
            <a:endParaRPr lang="he-IL" sz="1980" dirty="0"/>
          </a:p>
        </p:txBody>
      </p:sp>
    </p:spTree>
    <p:extLst>
      <p:ext uri="{BB962C8B-B14F-4D97-AF65-F5344CB8AC3E}">
        <p14:creationId xmlns:p14="http://schemas.microsoft.com/office/powerpoint/2010/main" val="22959341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7125" y="700023"/>
            <a:ext cx="32759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Estimating </a:t>
            </a:r>
            <a:r>
              <a:rPr spc="-10" dirty="0"/>
              <a:t>the</a:t>
            </a:r>
            <a:r>
              <a:rPr spc="-114" dirty="0"/>
              <a:t> </a:t>
            </a:r>
            <a:r>
              <a:rPr spc="-15" dirty="0"/>
              <a:t>Score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2223" y="1406143"/>
            <a:ext cx="8832850" cy="4874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14655" marR="263525" indent="-339090">
              <a:lnSpc>
                <a:spcPct val="99200"/>
              </a:lnSpc>
              <a:spcBef>
                <a:spcPts val="120"/>
              </a:spcBef>
              <a:buChar char="•"/>
              <a:tabLst>
                <a:tab pos="414655" algn="l"/>
                <a:tab pos="4152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based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encouraging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have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same score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 distribution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every training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point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x</a:t>
            </a:r>
            <a:endParaRPr sz="2400" dirty="0">
              <a:latin typeface="Times New Roman"/>
              <a:cs typeface="Times New Roman"/>
            </a:endParaRPr>
          </a:p>
          <a:p>
            <a:pPr marL="810895" lvl="1" indent="-28257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Char char="•"/>
              <a:tabLst>
                <a:tab pos="810260" algn="l"/>
                <a:tab pos="8108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score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particular gradient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field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is: </a:t>
            </a:r>
            <a:r>
              <a:rPr sz="1950" b="0" spc="-114" dirty="0">
                <a:latin typeface="Kozuka Gothic Pro EL"/>
                <a:cs typeface="Kozuka Gothic Pro EL"/>
              </a:rPr>
              <a:t>∇</a:t>
            </a:r>
            <a:r>
              <a:rPr sz="1650" b="1" i="1" spc="-172" baseline="-35353" dirty="0">
                <a:latin typeface="Calibri"/>
                <a:cs typeface="Calibri"/>
              </a:rPr>
              <a:t>x </a:t>
            </a:r>
            <a:r>
              <a:rPr sz="1950" spc="25" dirty="0">
                <a:latin typeface="Calibri"/>
                <a:cs typeface="Calibri"/>
              </a:rPr>
              <a:t>log</a:t>
            </a:r>
            <a:r>
              <a:rPr sz="1950" spc="-350" dirty="0">
                <a:latin typeface="Calibri"/>
                <a:cs typeface="Calibri"/>
              </a:rPr>
              <a:t> </a:t>
            </a:r>
            <a:r>
              <a:rPr sz="1950" i="1" spc="130" dirty="0">
                <a:latin typeface="Calibri"/>
                <a:cs typeface="Calibri"/>
              </a:rPr>
              <a:t>p</a:t>
            </a:r>
            <a:r>
              <a:rPr sz="1950" spc="130" dirty="0">
                <a:latin typeface="Calibri"/>
                <a:cs typeface="Calibri"/>
              </a:rPr>
              <a:t>(</a:t>
            </a:r>
            <a:r>
              <a:rPr sz="1950" b="1" i="1" spc="130" dirty="0">
                <a:latin typeface="Calibri"/>
                <a:cs typeface="Calibri"/>
              </a:rPr>
              <a:t>x</a:t>
            </a:r>
            <a:r>
              <a:rPr sz="1950" spc="130" dirty="0">
                <a:latin typeface="Calibri"/>
                <a:cs typeface="Calibri"/>
              </a:rPr>
              <a:t>)</a:t>
            </a:r>
            <a:endParaRPr sz="1950" dirty="0">
              <a:latin typeface="Calibri"/>
              <a:cs typeface="Calibri"/>
            </a:endParaRPr>
          </a:p>
          <a:p>
            <a:pPr marL="810895" lvl="1" indent="-282575">
              <a:lnSpc>
                <a:spcPts val="2340"/>
              </a:lnSpc>
              <a:spcBef>
                <a:spcPts val="500"/>
              </a:spcBef>
              <a:buClr>
                <a:srgbClr val="3333CC"/>
              </a:buClr>
              <a:buChar char="•"/>
              <a:tabLst>
                <a:tab pos="810260" algn="l"/>
                <a:tab pos="8108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Learning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gradient </a:t>
            </a:r>
            <a:r>
              <a:rPr sz="2000" i="1" spc="-10" dirty="0">
                <a:solidFill>
                  <a:srgbClr val="006600"/>
                </a:solidFill>
                <a:latin typeface="Arial"/>
                <a:cs typeface="Arial"/>
              </a:rPr>
              <a:t>field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log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data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one way to learn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structure</a:t>
            </a:r>
            <a:r>
              <a:rPr sz="2000" spc="-3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endParaRPr sz="2000" dirty="0">
              <a:latin typeface="Arial"/>
              <a:cs typeface="Arial"/>
            </a:endParaRPr>
          </a:p>
          <a:p>
            <a:pPr marL="810895">
              <a:lnSpc>
                <a:spcPts val="2340"/>
              </a:lnSpc>
            </a:pP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1950" spc="-7" baseline="-17094" dirty="0">
                <a:latin typeface="Times New Roman"/>
                <a:cs typeface="Times New Roman"/>
              </a:rPr>
              <a:t>data</a:t>
            </a:r>
            <a:r>
              <a:rPr sz="1950" spc="322" baseline="-17094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itself</a:t>
            </a:r>
            <a:endParaRPr sz="2000" dirty="0">
              <a:latin typeface="Arial"/>
              <a:cs typeface="Arial"/>
            </a:endParaRPr>
          </a:p>
          <a:p>
            <a:pPr marL="414655" marR="161925" indent="-339090">
              <a:lnSpc>
                <a:spcPct val="98800"/>
              </a:lnSpc>
              <a:spcBef>
                <a:spcPts val="545"/>
              </a:spcBef>
              <a:buChar char="•"/>
              <a:tabLst>
                <a:tab pos="414655" algn="l"/>
                <a:tab pos="4152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Score Matching works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by fitting the slope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(score)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model  density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the slope of the true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underlying density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at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  points</a:t>
            </a:r>
            <a:endParaRPr sz="2400" dirty="0">
              <a:latin typeface="Arial"/>
              <a:cs typeface="Arial"/>
            </a:endParaRPr>
          </a:p>
          <a:p>
            <a:pPr marL="414655" marR="271145" indent="-339090">
              <a:lnSpc>
                <a:spcPct val="100800"/>
              </a:lnSpc>
              <a:spcBef>
                <a:spcPts val="505"/>
              </a:spcBef>
              <a:buChar char="•"/>
              <a:tabLst>
                <a:tab pos="414655" algn="l"/>
                <a:tab pos="415290" algn="l"/>
                <a:tab pos="588772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conditionally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Gaussian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 err="1">
                <a:latin typeface="Times New Roman"/>
                <a:cs typeface="Times New Roman"/>
              </a:rPr>
              <a:t>x|h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r>
              <a:rPr sz="2400" spc="-15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estimates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this</a:t>
            </a:r>
            <a:r>
              <a:rPr sz="24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score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g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f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)-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8108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810260" algn="l"/>
                <a:tab pos="8108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DAE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trained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minimize </a:t>
            </a:r>
            <a:r>
              <a:rPr sz="2000" spc="-10" dirty="0">
                <a:latin typeface="Times New Roman"/>
                <a:cs typeface="Times New Roman"/>
              </a:rPr>
              <a:t>||</a:t>
            </a:r>
            <a:r>
              <a:rPr sz="2000" i="1" spc="-10" dirty="0">
                <a:latin typeface="Times New Roman"/>
                <a:cs typeface="Times New Roman"/>
              </a:rPr>
              <a:t>g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lang="en-US" sz="2000" spc="-10" dirty="0">
                <a:latin typeface="Times New Roman"/>
                <a:cs typeface="Times New Roman"/>
              </a:rPr>
              <a:t>   </a:t>
            </a:r>
            <a:r>
              <a:rPr sz="2000" spc="-150" dirty="0">
                <a:latin typeface="Times New Roman"/>
                <a:cs typeface="Times New Roman"/>
              </a:rPr>
              <a:t>)-</a:t>
            </a:r>
            <a:r>
              <a:rPr sz="2000" b="1" i="1" spc="-150" dirty="0">
                <a:latin typeface="Times New Roman"/>
                <a:cs typeface="Times New Roman"/>
              </a:rPr>
              <a:t>x</a:t>
            </a:r>
            <a:r>
              <a:rPr sz="2000" spc="-150" dirty="0">
                <a:latin typeface="Times New Roman"/>
                <a:cs typeface="Times New Roman"/>
              </a:rPr>
              <a:t>)||</a:t>
            </a:r>
            <a:r>
              <a:rPr sz="1950" spc="-225" baseline="25641" dirty="0">
                <a:latin typeface="Times New Roman"/>
                <a:cs typeface="Times New Roman"/>
              </a:rPr>
              <a:t>2</a:t>
            </a:r>
            <a:endParaRPr sz="1950" baseline="25641" dirty="0">
              <a:latin typeface="Times New Roman"/>
              <a:cs typeface="Times New Roman"/>
            </a:endParaRPr>
          </a:p>
          <a:p>
            <a:pPr marL="415290" indent="-339090">
              <a:lnSpc>
                <a:spcPct val="100000"/>
              </a:lnSpc>
              <a:spcBef>
                <a:spcPts val="489"/>
              </a:spcBef>
              <a:buChar char="•"/>
              <a:tabLst>
                <a:tab pos="414655" algn="l"/>
                <a:tab pos="4152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DAE estimates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vector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fields as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illustrated</a:t>
            </a:r>
            <a:r>
              <a:rPr sz="24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next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C63E21-0504-F44A-BC20-B023FF195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574632"/>
            <a:ext cx="152400" cy="21656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9291" y="623823"/>
            <a:ext cx="39039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DAE </a:t>
            </a:r>
            <a:r>
              <a:rPr spc="-10" dirty="0"/>
              <a:t>learns </a:t>
            </a:r>
            <a:r>
              <a:rPr dirty="0"/>
              <a:t>a </a:t>
            </a:r>
            <a:r>
              <a:rPr spc="-15" dirty="0"/>
              <a:t>vector</a:t>
            </a:r>
            <a:r>
              <a:rPr spc="-155" dirty="0"/>
              <a:t> </a:t>
            </a:r>
            <a:r>
              <a:rPr spc="-10" dirty="0"/>
              <a:t>field</a:t>
            </a:r>
          </a:p>
        </p:txBody>
      </p:sp>
      <p:sp>
        <p:nvSpPr>
          <p:cNvPr id="5" name="object 5"/>
          <p:cNvSpPr/>
          <p:nvPr/>
        </p:nvSpPr>
        <p:spPr>
          <a:xfrm>
            <a:off x="2412448" y="4070058"/>
            <a:ext cx="4531725" cy="2757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6417" y="4032197"/>
            <a:ext cx="4756785" cy="2827655"/>
          </a:xfrm>
          <a:custGeom>
            <a:avLst/>
            <a:gdLst/>
            <a:ahLst/>
            <a:cxnLst/>
            <a:rect l="l" t="t" r="r" b="b"/>
            <a:pathLst>
              <a:path w="4756784" h="2827654">
                <a:moveTo>
                  <a:pt x="0" y="0"/>
                </a:moveTo>
                <a:lnTo>
                  <a:pt x="4756679" y="0"/>
                </a:lnTo>
                <a:lnTo>
                  <a:pt x="4756679" y="2827320"/>
                </a:lnTo>
                <a:lnTo>
                  <a:pt x="0" y="282732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7623" y="1403096"/>
            <a:ext cx="8801100" cy="20586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898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Training examples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lie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low-dimensional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>
              <a:latin typeface="Arial"/>
              <a:cs typeface="Arial"/>
            </a:endParaRPr>
          </a:p>
          <a:p>
            <a:pPr marL="78549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84860" algn="l"/>
                <a:tab pos="7854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Training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examples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are red</a:t>
            </a:r>
            <a:r>
              <a:rPr sz="20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crosses</a:t>
            </a:r>
            <a:endParaRPr sz="2000"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420"/>
              </a:spcBef>
              <a:buChar char="•"/>
              <a:tabLst>
                <a:tab pos="389255" algn="l"/>
                <a:tab pos="3898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Gray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circle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equiprobable</a:t>
            </a:r>
            <a:r>
              <a:rPr sz="24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corruptions</a:t>
            </a:r>
            <a:endParaRPr sz="2400">
              <a:latin typeface="Arial"/>
              <a:cs typeface="Arial"/>
            </a:endParaRPr>
          </a:p>
          <a:p>
            <a:pPr marL="389255" marR="55880" indent="-339090">
              <a:lnSpc>
                <a:spcPts val="2810"/>
              </a:lnSpc>
              <a:spcBef>
                <a:spcPts val="750"/>
              </a:spcBef>
              <a:buChar char="•"/>
              <a:tabLst>
                <a:tab pos="389255" algn="l"/>
                <a:tab pos="389890" algn="l"/>
                <a:tab pos="30441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vector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field 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g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f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)-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),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indicated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green arrows, estimates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score</a:t>
            </a:r>
            <a:r>
              <a:rPr sz="2400" spc="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925" b="0" spc="-172" baseline="-7122" dirty="0">
                <a:latin typeface="Kozuka Gothic Pro EL"/>
                <a:cs typeface="Kozuka Gothic Pro EL"/>
              </a:rPr>
              <a:t>∇</a:t>
            </a:r>
            <a:r>
              <a:rPr sz="1650" b="1" i="1" spc="-172" baseline="-47979" dirty="0">
                <a:latin typeface="Calibri"/>
                <a:cs typeface="Calibri"/>
              </a:rPr>
              <a:t>x     </a:t>
            </a:r>
            <a:r>
              <a:rPr sz="2925" spc="37" baseline="-7122" dirty="0">
                <a:latin typeface="Calibri"/>
                <a:cs typeface="Calibri"/>
              </a:rPr>
              <a:t>log</a:t>
            </a:r>
            <a:r>
              <a:rPr sz="2925" spc="-142" baseline="-7122" dirty="0">
                <a:latin typeface="Calibri"/>
                <a:cs typeface="Calibri"/>
              </a:rPr>
              <a:t> </a:t>
            </a:r>
            <a:r>
              <a:rPr sz="2925" i="1" spc="195" baseline="-7122" dirty="0">
                <a:latin typeface="Calibri"/>
                <a:cs typeface="Calibri"/>
              </a:rPr>
              <a:t>p</a:t>
            </a:r>
            <a:r>
              <a:rPr sz="2925" spc="195" baseline="-7122" dirty="0">
                <a:latin typeface="Calibri"/>
                <a:cs typeface="Calibri"/>
              </a:rPr>
              <a:t>(</a:t>
            </a:r>
            <a:r>
              <a:rPr sz="2925" b="1" i="1" spc="195" baseline="-7122" dirty="0">
                <a:latin typeface="Calibri"/>
                <a:cs typeface="Calibri"/>
              </a:rPr>
              <a:t>x</a:t>
            </a:r>
            <a:r>
              <a:rPr sz="2925" spc="195" baseline="-7122" dirty="0">
                <a:latin typeface="Calibri"/>
                <a:cs typeface="Calibri"/>
              </a:rPr>
              <a:t>)	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which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slope of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density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400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8126" y="733552"/>
            <a:ext cx="88760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Embedding </a:t>
            </a:r>
            <a:r>
              <a:rPr sz="4000" spc="-10" dirty="0"/>
              <a:t>is </a:t>
            </a:r>
            <a:r>
              <a:rPr sz="4000" dirty="0"/>
              <a:t>a </a:t>
            </a:r>
            <a:r>
              <a:rPr lang="en-US" sz="4000" spc="-20" dirty="0"/>
              <a:t>P</a:t>
            </a:r>
            <a:r>
              <a:rPr sz="4000" spc="-20" dirty="0"/>
              <a:t>oint </a:t>
            </a:r>
            <a:r>
              <a:rPr sz="4000" spc="-15" dirty="0"/>
              <a:t>on </a:t>
            </a:r>
            <a:r>
              <a:rPr sz="4000" dirty="0"/>
              <a:t>a</a:t>
            </a:r>
            <a:r>
              <a:rPr sz="4000" spc="-195" dirty="0"/>
              <a:t> </a:t>
            </a:r>
            <a:r>
              <a:rPr lang="en-US" sz="4000" spc="-20" dirty="0"/>
              <a:t>M</a:t>
            </a:r>
            <a:r>
              <a:rPr sz="4000" spc="-20" dirty="0"/>
              <a:t>anifold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98282" y="1552109"/>
            <a:ext cx="8876030" cy="26962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3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An embedding </a:t>
            </a:r>
            <a:r>
              <a:rPr sz="28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low-dimensional</a:t>
            </a:r>
            <a:r>
              <a:rPr sz="28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vector</a:t>
            </a:r>
            <a:endParaRPr sz="2800" dirty="0">
              <a:latin typeface="Arial"/>
              <a:cs typeface="Arial"/>
            </a:endParaRPr>
          </a:p>
          <a:p>
            <a:pPr marL="747395" marR="5080" lvl="1" indent="-282575">
              <a:lnSpc>
                <a:spcPts val="2810"/>
              </a:lnSpc>
              <a:spcBef>
                <a:spcPts val="69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With fewer dimensions than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ambient space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of which  the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manifold </a:t>
            </a: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low-dimensional</a:t>
            </a:r>
            <a:r>
              <a:rPr sz="2400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subset</a:t>
            </a:r>
            <a:endParaRPr sz="24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25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Embedding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2800" dirty="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4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Maps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any point </a:t>
            </a: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ambient space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to its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embedding</a:t>
            </a:r>
            <a:r>
              <a:rPr sz="2400" spc="-1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</a:t>
            </a:r>
            <a:endParaRPr sz="2400" dirty="0">
              <a:latin typeface="Times New Roman"/>
              <a:cs typeface="Times New Roman"/>
            </a:endParaRPr>
          </a:p>
          <a:p>
            <a:pPr marL="747395" lvl="1" indent="-28321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Embeddings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related inputs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form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400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manifold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1834" y="4413478"/>
            <a:ext cx="4612493" cy="126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6417" y="4324190"/>
            <a:ext cx="4712970" cy="1375410"/>
          </a:xfrm>
          <a:custGeom>
            <a:avLst/>
            <a:gdLst/>
            <a:ahLst/>
            <a:cxnLst/>
            <a:rect l="l" t="t" r="r" b="b"/>
            <a:pathLst>
              <a:path w="4712970" h="1375410">
                <a:moveTo>
                  <a:pt x="0" y="0"/>
                </a:moveTo>
                <a:lnTo>
                  <a:pt x="4712723" y="0"/>
                </a:lnTo>
                <a:lnTo>
                  <a:pt x="4712723" y="1375198"/>
                </a:lnTo>
                <a:lnTo>
                  <a:pt x="0" y="137519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C5FD-1F21-5242-B12B-5835BA6A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914400"/>
            <a:ext cx="5950374" cy="430887"/>
          </a:xfrm>
        </p:spPr>
        <p:txBody>
          <a:bodyPr/>
          <a:lstStyle/>
          <a:p>
            <a:r>
              <a:rPr lang="en-US" dirty="0"/>
              <a:t>Manifold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993B6-388F-3F46-9F93-445F3A0CF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7543800" cy="4062651"/>
          </a:xfrm>
        </p:spPr>
        <p:txBody>
          <a:bodyPr/>
          <a:lstStyle/>
          <a:p>
            <a:r>
              <a:rPr lang="en-US" dirty="0">
                <a:solidFill>
                  <a:srgbClr val="3333CC"/>
                </a:solidFill>
              </a:rPr>
              <a:t>In mathematics, a manifold is a topological space that locally resembles Euclidean space near each point. More precisely, an n-dimensional manifold, or n-manifold for short, is a topological space with the property that each point has a neighborhood that is homeomorphic to the Euclidean space of dimension n.</a:t>
            </a:r>
          </a:p>
          <a:p>
            <a:endParaRPr lang="en-US" dirty="0">
              <a:solidFill>
                <a:srgbClr val="3333CC"/>
              </a:solidFill>
            </a:endParaRPr>
          </a:p>
          <a:p>
            <a:r>
              <a:rPr lang="en-US" dirty="0">
                <a:solidFill>
                  <a:srgbClr val="3333CC"/>
                </a:solidFill>
              </a:rPr>
              <a:t>A homeomorphism, topological isomorphism, or </a:t>
            </a:r>
            <a:r>
              <a:rPr lang="en-US" dirty="0" err="1">
                <a:solidFill>
                  <a:srgbClr val="3333CC"/>
                </a:solidFill>
              </a:rPr>
              <a:t>bicontinuous</a:t>
            </a:r>
            <a:r>
              <a:rPr lang="en-US" dirty="0">
                <a:solidFill>
                  <a:srgbClr val="3333CC"/>
                </a:solidFill>
              </a:rPr>
              <a:t> function is a continuous function between topological spaces that has a continuous inverse function.</a:t>
            </a:r>
          </a:p>
        </p:txBody>
      </p:sp>
    </p:spTree>
    <p:extLst>
      <p:ext uri="{BB962C8B-B14F-4D97-AF65-F5344CB8AC3E}">
        <p14:creationId xmlns:p14="http://schemas.microsoft.com/office/powerpoint/2010/main" val="3526707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4801" y="773175"/>
            <a:ext cx="4349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Vector </a:t>
            </a:r>
            <a:r>
              <a:rPr spc="-10" dirty="0"/>
              <a:t>field learnt by </a:t>
            </a:r>
            <a:r>
              <a:rPr dirty="0"/>
              <a:t>a</a:t>
            </a:r>
            <a:r>
              <a:rPr spc="-160" dirty="0"/>
              <a:t> </a:t>
            </a:r>
            <a:r>
              <a:rPr spc="-30" dirty="0"/>
              <a:t>DAE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491488"/>
            <a:ext cx="8749665" cy="16776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1-D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curved manifold near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which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r>
              <a:rPr sz="24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concentrate</a:t>
            </a:r>
            <a:endParaRPr sz="2400">
              <a:latin typeface="Arial"/>
              <a:cs typeface="Arial"/>
            </a:endParaRPr>
          </a:p>
          <a:p>
            <a:pPr marL="351155" marR="5080" indent="-339090">
              <a:lnSpc>
                <a:spcPts val="2780"/>
              </a:lnSpc>
              <a:spcBef>
                <a:spcPts val="7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Each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arrow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proportional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reconstruction minus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input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vector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points towards higher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probability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5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Where probability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maximum arrows</a:t>
            </a:r>
            <a:r>
              <a:rPr sz="24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shrink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5572" y="3397569"/>
            <a:ext cx="4953223" cy="3841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0076" y="927607"/>
            <a:ext cx="474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Topics </a:t>
            </a:r>
            <a:r>
              <a:rPr sz="3600" spc="-5" dirty="0"/>
              <a:t>in</a:t>
            </a:r>
            <a:r>
              <a:rPr sz="3600" spc="-105" dirty="0"/>
              <a:t> </a:t>
            </a:r>
            <a:r>
              <a:rPr sz="3600" spc="-25" dirty="0"/>
              <a:t>Autoencoders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42265" indent="-339090">
              <a:lnSpc>
                <a:spcPct val="100000"/>
              </a:lnSpc>
              <a:spcBef>
                <a:spcPts val="625"/>
              </a:spcBef>
              <a:buClr>
                <a:srgbClr val="3333CC"/>
              </a:buClr>
              <a:buChar char="•"/>
              <a:tabLst>
                <a:tab pos="341630" algn="l"/>
                <a:tab pos="342265" algn="l"/>
              </a:tabLst>
            </a:pPr>
            <a:r>
              <a:rPr spc="-15" dirty="0"/>
              <a:t>What </a:t>
            </a:r>
            <a:r>
              <a:rPr spc="-5" dirty="0"/>
              <a:t>is </a:t>
            </a:r>
            <a:r>
              <a:rPr spc="-10" dirty="0"/>
              <a:t>an</a:t>
            </a:r>
            <a:r>
              <a:rPr spc="-65" dirty="0"/>
              <a:t> </a:t>
            </a:r>
            <a:r>
              <a:rPr spc="-15" dirty="0"/>
              <a:t>autoencoder?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Undercomplete</a:t>
            </a:r>
            <a:r>
              <a:rPr spc="-30" dirty="0"/>
              <a:t> </a:t>
            </a:r>
            <a:r>
              <a:rPr spc="-15" dirty="0"/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Regularized</a:t>
            </a:r>
            <a:r>
              <a:rPr spc="-35" dirty="0"/>
              <a:t> </a:t>
            </a:r>
            <a:r>
              <a:rPr spc="-15" dirty="0"/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Representational Power, Layout </a:t>
            </a:r>
            <a:r>
              <a:rPr spc="-10" dirty="0"/>
              <a:t>Size and</a:t>
            </a:r>
            <a:r>
              <a:rPr spc="-85" dirty="0"/>
              <a:t> </a:t>
            </a:r>
            <a:r>
              <a:rPr spc="-15" dirty="0"/>
              <a:t>Depth</a:t>
            </a:r>
          </a:p>
          <a:p>
            <a:pPr marL="455295" indent="-45212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Stochastic Encoders </a:t>
            </a:r>
            <a:r>
              <a:rPr spc="-10" dirty="0"/>
              <a:t>and</a:t>
            </a:r>
            <a:r>
              <a:rPr spc="-55" dirty="0"/>
              <a:t> </a:t>
            </a:r>
            <a:r>
              <a:rPr spc="-15" dirty="0"/>
              <a:t>Decoders</a:t>
            </a:r>
          </a:p>
          <a:p>
            <a:pPr marL="455295" indent="-452120">
              <a:lnSpc>
                <a:spcPct val="100000"/>
              </a:lnSpc>
              <a:spcBef>
                <a:spcPts val="530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Denoising</a:t>
            </a:r>
            <a:r>
              <a:rPr spc="-30" dirty="0"/>
              <a:t> </a:t>
            </a:r>
            <a:r>
              <a:rPr spc="-15" dirty="0"/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rgbClr val="002060"/>
                </a:solidFill>
              </a:rPr>
              <a:t>Learning Manifolds </a:t>
            </a:r>
            <a:r>
              <a:rPr spc="-10" dirty="0">
                <a:solidFill>
                  <a:srgbClr val="002060"/>
                </a:solidFill>
              </a:rPr>
              <a:t>with</a:t>
            </a:r>
            <a:r>
              <a:rPr spc="-55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>
                <a:solidFill>
                  <a:srgbClr val="002060"/>
                </a:solidFill>
              </a:rPr>
              <a:t>Contractive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Autoencoders</a:t>
            </a:r>
          </a:p>
          <a:p>
            <a:pPr marL="455295" indent="-452120">
              <a:lnSpc>
                <a:spcPct val="100000"/>
              </a:lnSpc>
              <a:spcBef>
                <a:spcPts val="6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Predictive Sparse</a:t>
            </a:r>
            <a:r>
              <a:rPr spc="-40" dirty="0"/>
              <a:t> </a:t>
            </a:r>
            <a:r>
              <a:rPr spc="-15" dirty="0"/>
              <a:t>Decomposition</a:t>
            </a:r>
          </a:p>
          <a:p>
            <a:pPr marL="455295" indent="-452120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AutoNum type="arabicPeriod"/>
              <a:tabLst>
                <a:tab pos="454659" algn="l"/>
                <a:tab pos="455295" algn="l"/>
              </a:tabLst>
            </a:pPr>
            <a:r>
              <a:rPr spc="-15" dirty="0"/>
              <a:t>Applications </a:t>
            </a:r>
            <a:r>
              <a:rPr spc="-10" dirty="0"/>
              <a:t>of</a:t>
            </a:r>
            <a:r>
              <a:rPr spc="-45" dirty="0"/>
              <a:t> </a:t>
            </a:r>
            <a:r>
              <a:rPr spc="-15" dirty="0"/>
              <a:t>Autoencoders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4358" y="1014983"/>
            <a:ext cx="8550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Topics </a:t>
            </a:r>
            <a:r>
              <a:rPr sz="3200" spc="-5" dirty="0"/>
              <a:t>in </a:t>
            </a:r>
            <a:r>
              <a:rPr sz="3200" spc="-20" dirty="0"/>
              <a:t>Learning Manifolds </a:t>
            </a:r>
            <a:r>
              <a:rPr sz="3200" spc="-15" dirty="0"/>
              <a:t>with</a:t>
            </a:r>
            <a:r>
              <a:rPr sz="3200" spc="-85" dirty="0"/>
              <a:t> </a:t>
            </a:r>
            <a:r>
              <a:rPr sz="3200" spc="-25" dirty="0"/>
              <a:t>Autoencoders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63903" y="2335784"/>
            <a:ext cx="6003925" cy="21869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2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Hypothesis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Definition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mathematical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2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Machine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Specifying manifolds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using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tangent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planes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Specialized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9371" y="785367"/>
            <a:ext cx="2202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</a:t>
            </a:r>
            <a:r>
              <a:rPr spc="-15" dirty="0"/>
              <a:t>utoencode</a:t>
            </a:r>
            <a:r>
              <a:rPr spc="-10" dirty="0"/>
              <a:t>r</a:t>
            </a:r>
            <a:r>
              <a:rPr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655566" y="4618779"/>
            <a:ext cx="1050237" cy="151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0540" y="4787430"/>
            <a:ext cx="1070344" cy="1290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5804" y="5124820"/>
            <a:ext cx="384810" cy="268605"/>
          </a:xfrm>
          <a:custGeom>
            <a:avLst/>
            <a:gdLst/>
            <a:ahLst/>
            <a:cxnLst/>
            <a:rect l="l" t="t" r="r" b="b"/>
            <a:pathLst>
              <a:path w="384810" h="268604">
                <a:moveTo>
                  <a:pt x="250000" y="0"/>
                </a:moveTo>
                <a:lnTo>
                  <a:pt x="250000" y="67111"/>
                </a:lnTo>
                <a:lnTo>
                  <a:pt x="0" y="67111"/>
                </a:lnTo>
                <a:lnTo>
                  <a:pt x="0" y="201334"/>
                </a:lnTo>
                <a:lnTo>
                  <a:pt x="250000" y="201334"/>
                </a:lnTo>
                <a:lnTo>
                  <a:pt x="250000" y="268446"/>
                </a:lnTo>
                <a:lnTo>
                  <a:pt x="384615" y="134222"/>
                </a:lnTo>
                <a:lnTo>
                  <a:pt x="2500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5804" y="5124820"/>
            <a:ext cx="384810" cy="268605"/>
          </a:xfrm>
          <a:custGeom>
            <a:avLst/>
            <a:gdLst/>
            <a:ahLst/>
            <a:cxnLst/>
            <a:rect l="l" t="t" r="r" b="b"/>
            <a:pathLst>
              <a:path w="384810" h="268604">
                <a:moveTo>
                  <a:pt x="0" y="67111"/>
                </a:moveTo>
                <a:lnTo>
                  <a:pt x="250000" y="67111"/>
                </a:lnTo>
                <a:lnTo>
                  <a:pt x="250000" y="0"/>
                </a:lnTo>
                <a:lnTo>
                  <a:pt x="384615" y="134223"/>
                </a:lnTo>
                <a:lnTo>
                  <a:pt x="250000" y="268445"/>
                </a:lnTo>
                <a:lnTo>
                  <a:pt x="250000" y="201334"/>
                </a:lnTo>
                <a:lnTo>
                  <a:pt x="0" y="201334"/>
                </a:lnTo>
                <a:lnTo>
                  <a:pt x="0" y="67111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8192" y="5124820"/>
            <a:ext cx="301625" cy="268605"/>
          </a:xfrm>
          <a:custGeom>
            <a:avLst/>
            <a:gdLst/>
            <a:ahLst/>
            <a:cxnLst/>
            <a:rect l="l" t="t" r="r" b="b"/>
            <a:pathLst>
              <a:path w="301625" h="268604">
                <a:moveTo>
                  <a:pt x="166838" y="0"/>
                </a:moveTo>
                <a:lnTo>
                  <a:pt x="166838" y="67111"/>
                </a:lnTo>
                <a:lnTo>
                  <a:pt x="0" y="67111"/>
                </a:lnTo>
                <a:lnTo>
                  <a:pt x="0" y="201334"/>
                </a:lnTo>
                <a:lnTo>
                  <a:pt x="166838" y="201334"/>
                </a:lnTo>
                <a:lnTo>
                  <a:pt x="166838" y="268446"/>
                </a:lnTo>
                <a:lnTo>
                  <a:pt x="301414" y="134222"/>
                </a:lnTo>
                <a:lnTo>
                  <a:pt x="16683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8192" y="5124820"/>
            <a:ext cx="301625" cy="268605"/>
          </a:xfrm>
          <a:custGeom>
            <a:avLst/>
            <a:gdLst/>
            <a:ahLst/>
            <a:cxnLst/>
            <a:rect l="l" t="t" r="r" b="b"/>
            <a:pathLst>
              <a:path w="301625" h="268604">
                <a:moveTo>
                  <a:pt x="0" y="67111"/>
                </a:moveTo>
                <a:lnTo>
                  <a:pt x="166838" y="67111"/>
                </a:lnTo>
                <a:lnTo>
                  <a:pt x="166838" y="0"/>
                </a:lnTo>
                <a:lnTo>
                  <a:pt x="301413" y="134222"/>
                </a:lnTo>
                <a:lnTo>
                  <a:pt x="166838" y="268445"/>
                </a:lnTo>
                <a:lnTo>
                  <a:pt x="166838" y="201334"/>
                </a:lnTo>
                <a:lnTo>
                  <a:pt x="0" y="201334"/>
                </a:lnTo>
                <a:lnTo>
                  <a:pt x="0" y="67111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7644" y="1792340"/>
            <a:ext cx="6693967" cy="1841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3857" y="1664846"/>
            <a:ext cx="6835775" cy="1992630"/>
          </a:xfrm>
          <a:custGeom>
            <a:avLst/>
            <a:gdLst/>
            <a:ahLst/>
            <a:cxnLst/>
            <a:rect l="l" t="t" r="r" b="b"/>
            <a:pathLst>
              <a:path w="6835775" h="1992629">
                <a:moveTo>
                  <a:pt x="0" y="0"/>
                </a:moveTo>
                <a:lnTo>
                  <a:pt x="6835175" y="0"/>
                </a:lnTo>
                <a:lnTo>
                  <a:pt x="6835175" y="1992154"/>
                </a:lnTo>
                <a:lnTo>
                  <a:pt x="0" y="199215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8808" y="5146799"/>
            <a:ext cx="301625" cy="270510"/>
          </a:xfrm>
          <a:custGeom>
            <a:avLst/>
            <a:gdLst/>
            <a:ahLst/>
            <a:cxnLst/>
            <a:rect l="l" t="t" r="r" b="b"/>
            <a:pathLst>
              <a:path w="301625" h="270510">
                <a:moveTo>
                  <a:pt x="166837" y="0"/>
                </a:moveTo>
                <a:lnTo>
                  <a:pt x="166837" y="67503"/>
                </a:lnTo>
                <a:lnTo>
                  <a:pt x="0" y="67503"/>
                </a:lnTo>
                <a:lnTo>
                  <a:pt x="0" y="202511"/>
                </a:lnTo>
                <a:lnTo>
                  <a:pt x="166837" y="202511"/>
                </a:lnTo>
                <a:lnTo>
                  <a:pt x="166837" y="270015"/>
                </a:lnTo>
                <a:lnTo>
                  <a:pt x="301412" y="135007"/>
                </a:lnTo>
                <a:lnTo>
                  <a:pt x="16683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8808" y="5146799"/>
            <a:ext cx="301625" cy="270510"/>
          </a:xfrm>
          <a:custGeom>
            <a:avLst/>
            <a:gdLst/>
            <a:ahLst/>
            <a:cxnLst/>
            <a:rect l="l" t="t" r="r" b="b"/>
            <a:pathLst>
              <a:path w="301625" h="270510">
                <a:moveTo>
                  <a:pt x="0" y="67503"/>
                </a:moveTo>
                <a:lnTo>
                  <a:pt x="166837" y="67503"/>
                </a:lnTo>
                <a:lnTo>
                  <a:pt x="166837" y="0"/>
                </a:lnTo>
                <a:lnTo>
                  <a:pt x="301413" y="135008"/>
                </a:lnTo>
                <a:lnTo>
                  <a:pt x="166837" y="270016"/>
                </a:lnTo>
                <a:lnTo>
                  <a:pt x="166837" y="202512"/>
                </a:lnTo>
                <a:lnTo>
                  <a:pt x="0" y="202512"/>
                </a:lnTo>
                <a:lnTo>
                  <a:pt x="0" y="67503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5663" y="4881491"/>
            <a:ext cx="1317114" cy="1014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49298" y="4639188"/>
            <a:ext cx="1050236" cy="151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57930" y="5154648"/>
            <a:ext cx="301625" cy="270510"/>
          </a:xfrm>
          <a:custGeom>
            <a:avLst/>
            <a:gdLst/>
            <a:ahLst/>
            <a:cxnLst/>
            <a:rect l="l" t="t" r="r" b="b"/>
            <a:pathLst>
              <a:path w="301625" h="270510">
                <a:moveTo>
                  <a:pt x="166838" y="0"/>
                </a:moveTo>
                <a:lnTo>
                  <a:pt x="166838" y="67503"/>
                </a:lnTo>
                <a:lnTo>
                  <a:pt x="0" y="67503"/>
                </a:lnTo>
                <a:lnTo>
                  <a:pt x="0" y="202511"/>
                </a:lnTo>
                <a:lnTo>
                  <a:pt x="166838" y="202511"/>
                </a:lnTo>
                <a:lnTo>
                  <a:pt x="166838" y="270015"/>
                </a:lnTo>
                <a:lnTo>
                  <a:pt x="301414" y="135007"/>
                </a:lnTo>
                <a:lnTo>
                  <a:pt x="166838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57930" y="5154648"/>
            <a:ext cx="301625" cy="270510"/>
          </a:xfrm>
          <a:custGeom>
            <a:avLst/>
            <a:gdLst/>
            <a:ahLst/>
            <a:cxnLst/>
            <a:rect l="l" t="t" r="r" b="b"/>
            <a:pathLst>
              <a:path w="301625" h="270510">
                <a:moveTo>
                  <a:pt x="0" y="67503"/>
                </a:moveTo>
                <a:lnTo>
                  <a:pt x="166837" y="67503"/>
                </a:lnTo>
                <a:lnTo>
                  <a:pt x="166837" y="0"/>
                </a:lnTo>
                <a:lnTo>
                  <a:pt x="301413" y="135008"/>
                </a:lnTo>
                <a:lnTo>
                  <a:pt x="166837" y="270016"/>
                </a:lnTo>
                <a:lnTo>
                  <a:pt x="166837" y="202512"/>
                </a:lnTo>
                <a:lnTo>
                  <a:pt x="0" y="202512"/>
                </a:lnTo>
                <a:lnTo>
                  <a:pt x="0" y="67503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88541" y="4859513"/>
            <a:ext cx="1361069" cy="1003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1124" y="5421102"/>
            <a:ext cx="106776" cy="112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53391" y="6469888"/>
            <a:ext cx="785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Man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84929" y="6049468"/>
            <a:ext cx="165735" cy="400685"/>
          </a:xfrm>
          <a:custGeom>
            <a:avLst/>
            <a:gdLst/>
            <a:ahLst/>
            <a:cxnLst/>
            <a:rect l="l" t="t" r="r" b="b"/>
            <a:pathLst>
              <a:path w="165735" h="400685">
                <a:moveTo>
                  <a:pt x="39584" y="68688"/>
                </a:moveTo>
                <a:lnTo>
                  <a:pt x="30788" y="72055"/>
                </a:lnTo>
                <a:lnTo>
                  <a:pt x="156505" y="400428"/>
                </a:lnTo>
                <a:lnTo>
                  <a:pt x="165303" y="397060"/>
                </a:lnTo>
                <a:lnTo>
                  <a:pt x="39584" y="68688"/>
                </a:lnTo>
                <a:close/>
              </a:path>
              <a:path w="165735" h="400685">
                <a:moveTo>
                  <a:pt x="8243" y="0"/>
                </a:moveTo>
                <a:lnTo>
                  <a:pt x="0" y="83842"/>
                </a:lnTo>
                <a:lnTo>
                  <a:pt x="30788" y="72055"/>
                </a:lnTo>
                <a:lnTo>
                  <a:pt x="26297" y="60327"/>
                </a:lnTo>
                <a:lnTo>
                  <a:pt x="35093" y="56959"/>
                </a:lnTo>
                <a:lnTo>
                  <a:pt x="70219" y="56959"/>
                </a:lnTo>
                <a:lnTo>
                  <a:pt x="70371" y="56901"/>
                </a:lnTo>
                <a:lnTo>
                  <a:pt x="8243" y="0"/>
                </a:lnTo>
                <a:close/>
              </a:path>
              <a:path w="165735" h="400685">
                <a:moveTo>
                  <a:pt x="35093" y="56959"/>
                </a:moveTo>
                <a:lnTo>
                  <a:pt x="26297" y="60327"/>
                </a:lnTo>
                <a:lnTo>
                  <a:pt x="30788" y="72055"/>
                </a:lnTo>
                <a:lnTo>
                  <a:pt x="39584" y="68688"/>
                </a:lnTo>
                <a:lnTo>
                  <a:pt x="35093" y="56959"/>
                </a:lnTo>
                <a:close/>
              </a:path>
              <a:path w="165735" h="400685">
                <a:moveTo>
                  <a:pt x="70219" y="56959"/>
                </a:moveTo>
                <a:lnTo>
                  <a:pt x="35093" y="56959"/>
                </a:lnTo>
                <a:lnTo>
                  <a:pt x="39584" y="68688"/>
                </a:lnTo>
                <a:lnTo>
                  <a:pt x="70219" y="56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13197" y="6393688"/>
            <a:ext cx="127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Times New Roman"/>
                <a:cs typeface="Times New Roman"/>
              </a:rPr>
              <a:t>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97193" y="6329679"/>
            <a:ext cx="339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Times New Roman"/>
                <a:cs typeface="Times New Roman"/>
              </a:rPr>
              <a:t>r</a:t>
            </a: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b="1" i="1" spc="-10" dirty="0">
                <a:latin typeface="Times New Roman"/>
                <a:cs typeface="Times New Roman"/>
              </a:rPr>
              <a:t>x</a:t>
            </a:r>
            <a:r>
              <a:rPr sz="160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72466" y="452221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43191" y="4833094"/>
            <a:ext cx="303530" cy="591820"/>
          </a:xfrm>
          <a:custGeom>
            <a:avLst/>
            <a:gdLst/>
            <a:ahLst/>
            <a:cxnLst/>
            <a:rect l="l" t="t" r="r" b="b"/>
            <a:pathLst>
              <a:path w="303529" h="591820">
                <a:moveTo>
                  <a:pt x="502" y="507323"/>
                </a:moveTo>
                <a:lnTo>
                  <a:pt x="0" y="591569"/>
                </a:lnTo>
                <a:lnTo>
                  <a:pt x="67698" y="541423"/>
                </a:lnTo>
                <a:lnTo>
                  <a:pt x="60368" y="537704"/>
                </a:lnTo>
                <a:lnTo>
                  <a:pt x="32617" y="537704"/>
                </a:lnTo>
                <a:lnTo>
                  <a:pt x="24217" y="533441"/>
                </a:lnTo>
                <a:lnTo>
                  <a:pt x="29901" y="522242"/>
                </a:lnTo>
                <a:lnTo>
                  <a:pt x="502" y="507323"/>
                </a:lnTo>
                <a:close/>
              </a:path>
              <a:path w="303529" h="591820">
                <a:moveTo>
                  <a:pt x="29901" y="522242"/>
                </a:moveTo>
                <a:lnTo>
                  <a:pt x="24217" y="533441"/>
                </a:lnTo>
                <a:lnTo>
                  <a:pt x="32617" y="537704"/>
                </a:lnTo>
                <a:lnTo>
                  <a:pt x="38300" y="526504"/>
                </a:lnTo>
                <a:lnTo>
                  <a:pt x="29901" y="522242"/>
                </a:lnTo>
                <a:close/>
              </a:path>
              <a:path w="303529" h="591820">
                <a:moveTo>
                  <a:pt x="38300" y="526504"/>
                </a:moveTo>
                <a:lnTo>
                  <a:pt x="32617" y="537704"/>
                </a:lnTo>
                <a:lnTo>
                  <a:pt x="60368" y="537704"/>
                </a:lnTo>
                <a:lnTo>
                  <a:pt x="38300" y="526504"/>
                </a:lnTo>
                <a:close/>
              </a:path>
              <a:path w="303529" h="591820">
                <a:moveTo>
                  <a:pt x="294932" y="0"/>
                </a:moveTo>
                <a:lnTo>
                  <a:pt x="29901" y="522242"/>
                </a:lnTo>
                <a:lnTo>
                  <a:pt x="38300" y="526504"/>
                </a:lnTo>
                <a:lnTo>
                  <a:pt x="303331" y="4262"/>
                </a:lnTo>
                <a:lnTo>
                  <a:pt x="294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63912" y="6393688"/>
            <a:ext cx="773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ode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17940" y="6393688"/>
            <a:ext cx="784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7030A0"/>
                </a:solidFill>
                <a:latin typeface="Arial"/>
                <a:cs typeface="Arial"/>
              </a:rPr>
              <a:t>D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ode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1143" y="793495"/>
            <a:ext cx="409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Manifold</a:t>
            </a:r>
            <a:r>
              <a:rPr sz="3600" spc="-95" dirty="0"/>
              <a:t> </a:t>
            </a:r>
            <a:r>
              <a:rPr sz="3600" spc="-25" dirty="0"/>
              <a:t>Hypothesis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85723" y="1493926"/>
            <a:ext cx="7562215" cy="8147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 concentrates around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low-dimensional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Manifold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Hypothesis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723" y="4883302"/>
            <a:ext cx="8850630" cy="156260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Why study nature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manifolds?</a:t>
            </a:r>
            <a:endParaRPr sz="2400" dirty="0">
              <a:latin typeface="Arial"/>
              <a:cs typeface="Arial"/>
            </a:endParaRPr>
          </a:p>
          <a:p>
            <a:pPr marL="747395" marR="5080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Some ML algorithms have unusual behavior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if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given an input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of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manifold</a:t>
            </a:r>
            <a:endParaRPr sz="2000" dirty="0">
              <a:latin typeface="Arial"/>
              <a:cs typeface="Arial"/>
            </a:endParaRPr>
          </a:p>
          <a:p>
            <a:pPr marL="351155" marR="1061720" indent="-339090">
              <a:lnSpc>
                <a:spcPts val="2780"/>
              </a:lnSpc>
              <a:spcBef>
                <a:spcPts val="69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aim to learn</a:t>
            </a:r>
            <a:r>
              <a:rPr sz="2400" spc="-1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structure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86398" y="2401080"/>
            <a:ext cx="3325116" cy="213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0357" y="2374423"/>
            <a:ext cx="3444875" cy="2204085"/>
          </a:xfrm>
          <a:custGeom>
            <a:avLst/>
            <a:gdLst/>
            <a:ahLst/>
            <a:cxnLst/>
            <a:rect l="l" t="t" r="r" b="b"/>
            <a:pathLst>
              <a:path w="3444875" h="2204085">
                <a:moveTo>
                  <a:pt x="0" y="0"/>
                </a:moveTo>
                <a:lnTo>
                  <a:pt x="3444275" y="0"/>
                </a:lnTo>
                <a:lnTo>
                  <a:pt x="3444275" y="2204085"/>
                </a:lnTo>
                <a:lnTo>
                  <a:pt x="0" y="220408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1423" y="733552"/>
            <a:ext cx="74618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Why </a:t>
            </a:r>
            <a:r>
              <a:rPr sz="4000" spc="-20" dirty="0"/>
              <a:t>does data </a:t>
            </a:r>
            <a:r>
              <a:rPr sz="4000" spc="-10" dirty="0"/>
              <a:t>lie </a:t>
            </a:r>
            <a:r>
              <a:rPr sz="4000" spc="-15" dirty="0"/>
              <a:t>on </a:t>
            </a:r>
            <a:r>
              <a:rPr sz="4000" dirty="0"/>
              <a:t>a</a:t>
            </a:r>
            <a:r>
              <a:rPr sz="4000" spc="-190" dirty="0"/>
              <a:t> </a:t>
            </a:r>
            <a:r>
              <a:rPr sz="4000" spc="-20" dirty="0"/>
              <a:t>Manifold?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68455" y="1268374"/>
            <a:ext cx="8697595" cy="16109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Suppose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want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classify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all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(b&amp;w) images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400" i="1" dirty="0">
                <a:latin typeface="Times New Roman"/>
                <a:cs typeface="Times New Roman"/>
              </a:rPr>
              <a:t>m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16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pixels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Each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pixel has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numerical</a:t>
            </a:r>
            <a:r>
              <a:rPr sz="2000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value</a:t>
            </a:r>
            <a:endParaRPr sz="20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8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image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single point of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dimension </a:t>
            </a:r>
            <a:r>
              <a:rPr sz="2000" i="1" dirty="0">
                <a:latin typeface="Times New Roman"/>
                <a:cs typeface="Times New Roman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mn</a:t>
            </a:r>
            <a:endParaRPr sz="200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51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Suppose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all </a:t>
            </a:r>
            <a:r>
              <a:rPr sz="2400" i="1" dirty="0">
                <a:latin typeface="Times New Roman"/>
                <a:cs typeface="Times New Roman"/>
              </a:rPr>
              <a:t>m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i="1" dirty="0">
                <a:latin typeface="Times New Roman"/>
                <a:cs typeface="Times New Roman"/>
              </a:rPr>
              <a:t>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images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photos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4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Einstein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455" y="4645152"/>
            <a:ext cx="8695055" cy="2273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47395" indent="-282575">
              <a:lnSpc>
                <a:spcPct val="100000"/>
              </a:lnSpc>
              <a:spcBef>
                <a:spcPts val="60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are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restricted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 choice of values for the</a:t>
            </a:r>
            <a:r>
              <a:rPr sz="2000" spc="-1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pixels</a:t>
            </a:r>
            <a:endParaRPr sz="2000">
              <a:latin typeface="Arial"/>
              <a:cs typeface="Arial"/>
            </a:endParaRPr>
          </a:p>
          <a:p>
            <a:pPr marL="747395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Random choices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will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not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generate such</a:t>
            </a:r>
            <a:r>
              <a:rPr sz="20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 marL="747395" indent="-28257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Therefore,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expect there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be less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freedom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000" spc="-1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choice</a:t>
            </a:r>
            <a:endParaRPr sz="2000">
              <a:latin typeface="Arial"/>
              <a:cs typeface="Arial"/>
            </a:endParaRPr>
          </a:p>
          <a:p>
            <a:pPr marL="351155" marR="5080" indent="-339090">
              <a:lnSpc>
                <a:spcPct val="99200"/>
              </a:lnSpc>
              <a:spcBef>
                <a:spcPts val="509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 hypothesis states that that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subset should actually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live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(ambient) space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lower dimension,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fact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dimension much, much smaller than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65772" y="3057312"/>
            <a:ext cx="4472616" cy="158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244" y="985519"/>
            <a:ext cx="78111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Reason </a:t>
            </a:r>
            <a:r>
              <a:rPr sz="3600" spc="-15" dirty="0"/>
              <a:t>for </a:t>
            </a:r>
            <a:r>
              <a:rPr sz="3600" spc="-25" dirty="0"/>
              <a:t>Low-dimensional</a:t>
            </a:r>
            <a:r>
              <a:rPr sz="3600" spc="-45" dirty="0"/>
              <a:t> </a:t>
            </a:r>
            <a:r>
              <a:rPr sz="3600" spc="-25" dirty="0"/>
              <a:t>manifolds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47623" y="1858263"/>
            <a:ext cx="8463915" cy="22466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9255" marR="55880" indent="-339090">
              <a:lnSpc>
                <a:spcPts val="3310"/>
              </a:lnSpc>
              <a:spcBef>
                <a:spcPts val="250"/>
              </a:spcBef>
              <a:buChar char="•"/>
              <a:tabLst>
                <a:tab pos="389255" algn="l"/>
                <a:tab pos="389890" algn="l"/>
              </a:tabLst>
            </a:pP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Low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dimensional structure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arises due to</a:t>
            </a:r>
            <a:r>
              <a:rPr sz="28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constraints 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arising from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physical</a:t>
            </a:r>
            <a:r>
              <a:rPr sz="28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laws</a:t>
            </a:r>
            <a:endParaRPr sz="2800">
              <a:latin typeface="Arial"/>
              <a:cs typeface="Arial"/>
            </a:endParaRPr>
          </a:p>
          <a:p>
            <a:pPr marL="389890" indent="-339090">
              <a:lnSpc>
                <a:spcPct val="100000"/>
              </a:lnSpc>
              <a:spcBef>
                <a:spcPts val="450"/>
              </a:spcBef>
              <a:buChar char="•"/>
              <a:tabLst>
                <a:tab pos="389255" algn="l"/>
                <a:tab pos="3898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Empirical</a:t>
            </a:r>
            <a:r>
              <a:rPr sz="28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study</a:t>
            </a:r>
            <a:endParaRPr sz="2800">
              <a:latin typeface="Arial"/>
              <a:cs typeface="Arial"/>
            </a:endParaRPr>
          </a:p>
          <a:p>
            <a:pPr marL="785495" lvl="1" indent="-282575">
              <a:lnSpc>
                <a:spcPct val="100000"/>
              </a:lnSpc>
              <a:spcBef>
                <a:spcPts val="620"/>
              </a:spcBef>
              <a:buClr>
                <a:srgbClr val="3333CC"/>
              </a:buClr>
              <a:buChar char="•"/>
              <a:tabLst>
                <a:tab pos="784860" algn="l"/>
                <a:tab pos="785495" algn="l"/>
              </a:tabLst>
            </a:pP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Large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no. of </a:t>
            </a:r>
            <a:r>
              <a:rPr sz="2400" spc="-15" dirty="0">
                <a:latin typeface="Times New Roman"/>
                <a:cs typeface="Times New Roman"/>
              </a:rPr>
              <a:t>3</a:t>
            </a:r>
            <a:r>
              <a:rPr sz="2400" spc="-15" dirty="0">
                <a:latin typeface="MS PGothic"/>
                <a:cs typeface="MS PGothic"/>
              </a:rPr>
              <a:t>×</a:t>
            </a:r>
            <a:r>
              <a:rPr sz="2400" spc="-15" dirty="0">
                <a:latin typeface="Times New Roman"/>
                <a:cs typeface="Times New Roman"/>
              </a:rPr>
              <a:t>3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images represented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as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points </a:t>
            </a: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in</a:t>
            </a:r>
            <a:r>
              <a:rPr sz="2400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15" baseline="24305" dirty="0">
                <a:latin typeface="Times New Roman"/>
                <a:cs typeface="Times New Roman"/>
              </a:rPr>
              <a:t>9</a:t>
            </a:r>
            <a:endParaRPr sz="2400" baseline="24305">
              <a:latin typeface="Times New Roman"/>
              <a:cs typeface="Times New Roman"/>
            </a:endParaRPr>
          </a:p>
          <a:p>
            <a:pPr marL="785495" lvl="1" indent="-282575">
              <a:lnSpc>
                <a:spcPct val="100000"/>
              </a:lnSpc>
              <a:spcBef>
                <a:spcPts val="525"/>
              </a:spcBef>
              <a:buClr>
                <a:srgbClr val="3333CC"/>
              </a:buClr>
              <a:buChar char="•"/>
              <a:tabLst>
                <a:tab pos="784860" algn="l"/>
                <a:tab pos="785495" algn="l"/>
              </a:tabLst>
            </a:pP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Lie on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2-D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manifold known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as the Klein</a:t>
            </a:r>
            <a:r>
              <a:rPr sz="24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600"/>
                </a:solidFill>
                <a:latin typeface="Arial"/>
                <a:cs typeface="Arial"/>
              </a:rPr>
              <a:t>bottle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95488" y="4761616"/>
            <a:ext cx="1519830" cy="251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9571" y="846328"/>
            <a:ext cx="7179945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041525" marR="5080" indent="-2029460">
              <a:lnSpc>
                <a:spcPts val="3310"/>
              </a:lnSpc>
              <a:spcBef>
                <a:spcPts val="250"/>
              </a:spcBef>
            </a:pPr>
            <a:r>
              <a:rPr spc="-15" dirty="0"/>
              <a:t>Low-dimensional manifolds embedded </a:t>
            </a:r>
            <a:r>
              <a:rPr spc="-5" dirty="0"/>
              <a:t>in </a:t>
            </a:r>
            <a:r>
              <a:rPr spc="-15" dirty="0"/>
              <a:t>high  dimensional</a:t>
            </a:r>
            <a:r>
              <a:rPr spc="-25" dirty="0"/>
              <a:t> </a:t>
            </a:r>
            <a:r>
              <a:rPr spc="-15" dirty="0"/>
              <a:t>spaces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562" y="4880864"/>
            <a:ext cx="420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Phonemes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speech</a:t>
            </a:r>
            <a:r>
              <a:rPr sz="24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signals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320" y="3255115"/>
            <a:ext cx="2486659" cy="1938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610" y="3250405"/>
            <a:ext cx="2496185" cy="1948814"/>
          </a:xfrm>
          <a:custGeom>
            <a:avLst/>
            <a:gdLst/>
            <a:ahLst/>
            <a:cxnLst/>
            <a:rect l="l" t="t" r="r" b="b"/>
            <a:pathLst>
              <a:path w="2496184" h="1948814">
                <a:moveTo>
                  <a:pt x="0" y="0"/>
                </a:moveTo>
                <a:lnTo>
                  <a:pt x="2496079" y="0"/>
                </a:lnTo>
                <a:lnTo>
                  <a:pt x="2496079" y="1948198"/>
                </a:lnTo>
                <a:lnTo>
                  <a:pt x="0" y="194819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826" y="2317650"/>
            <a:ext cx="3315546" cy="2399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562" y="1698752"/>
            <a:ext cx="8771890" cy="138620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37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Image vectors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3D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objects under illuminations, camera</a:t>
            </a:r>
            <a:r>
              <a:rPr sz="24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views</a:t>
            </a:r>
            <a:endParaRPr sz="2400">
              <a:latin typeface="Arial"/>
              <a:cs typeface="Arial"/>
            </a:endParaRPr>
          </a:p>
          <a:p>
            <a:pPr marL="4498975" marR="5080">
              <a:lnSpc>
                <a:spcPts val="1900"/>
              </a:lnSpc>
              <a:spcBef>
                <a:spcPts val="930"/>
              </a:spcBef>
            </a:pP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Manifold formed by three face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sequences under  different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lighting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conditions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rotating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from</a:t>
            </a:r>
            <a:endParaRPr sz="1600">
              <a:latin typeface="Arial"/>
              <a:cs typeface="Arial"/>
            </a:endParaRPr>
          </a:p>
          <a:p>
            <a:pPr marL="4498975">
              <a:lnSpc>
                <a:spcPts val="1830"/>
              </a:lnSpc>
            </a:pP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profile-to-profile (−90 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• to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+90 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•</a:t>
            </a:r>
            <a:r>
              <a:rPr sz="1600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36777" y="5382545"/>
            <a:ext cx="2661342" cy="1734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7546" y="6076696"/>
            <a:ext cx="81978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DFT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Fea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1286" y="547623"/>
            <a:ext cx="3320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Definition </a:t>
            </a:r>
            <a:r>
              <a:rPr spc="-10" dirty="0"/>
              <a:t>of</a:t>
            </a:r>
            <a:r>
              <a:rPr spc="-65" dirty="0"/>
              <a:t> </a:t>
            </a:r>
            <a:r>
              <a:rPr spc="-15" dirty="0"/>
              <a:t>Manifold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0323" y="1150111"/>
            <a:ext cx="8890000" cy="14084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76555" marR="1123315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76555" algn="l"/>
                <a:tab pos="3771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i="1" spc="-15" dirty="0">
                <a:solidFill>
                  <a:srgbClr val="3333CC"/>
                </a:solidFill>
                <a:latin typeface="Arial"/>
                <a:cs typeface="Arial"/>
              </a:rPr>
              <a:t>Manifold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topological space that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locally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resembles  Euclidean space near each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 marL="772795" lvl="1" indent="-282575">
              <a:lnSpc>
                <a:spcPct val="100000"/>
              </a:lnSpc>
              <a:spcBef>
                <a:spcPts val="315"/>
              </a:spcBef>
              <a:buClr>
                <a:srgbClr val="3333CC"/>
              </a:buClr>
              <a:buChar char="•"/>
              <a:tabLst>
                <a:tab pos="772160" algn="l"/>
                <a:tab pos="7727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 </a:t>
            </a:r>
            <a:r>
              <a:rPr sz="2000" i="1" spc="-15" dirty="0"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-dimensional manifold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topological space </a:t>
            </a:r>
            <a:r>
              <a:rPr sz="2000" i="1" dirty="0">
                <a:latin typeface="Times New Roman"/>
                <a:cs typeface="Times New Roman"/>
              </a:rPr>
              <a:t>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for which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every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  <a:p>
            <a:pPr marL="772795">
              <a:lnSpc>
                <a:spcPct val="100000"/>
              </a:lnSpc>
            </a:pPr>
            <a:r>
              <a:rPr sz="2000" i="1" dirty="0">
                <a:latin typeface="Times New Roman"/>
                <a:cs typeface="Times New Roman"/>
              </a:rPr>
              <a:t>x </a:t>
            </a:r>
            <a:r>
              <a:rPr sz="2000" dirty="0">
                <a:latin typeface="Cambria Math"/>
                <a:cs typeface="Cambria Math"/>
              </a:rPr>
              <a:t>∈ </a:t>
            </a:r>
            <a:r>
              <a:rPr sz="2000" i="1" dirty="0">
                <a:latin typeface="Times New Roman"/>
                <a:cs typeface="Times New Roman"/>
              </a:rPr>
              <a:t>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has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neighborhood </a:t>
            </a: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homeomorphic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Euclidean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space</a:t>
            </a:r>
            <a:r>
              <a:rPr sz="2000" spc="-1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R</a:t>
            </a:r>
            <a:r>
              <a:rPr sz="1950" i="1" spc="-15" baseline="25641" dirty="0">
                <a:latin typeface="Times New Roman"/>
                <a:cs typeface="Times New Roman"/>
              </a:rPr>
              <a:t>n</a:t>
            </a:r>
            <a:endParaRPr sz="1950" baseline="2564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3828287"/>
            <a:ext cx="8180705" cy="30886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Font typeface="Arial"/>
              <a:buChar char="•"/>
              <a:tabLst>
                <a:tab pos="294640" algn="l"/>
                <a:tab pos="295275" algn="l"/>
              </a:tabLst>
            </a:pP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Homeomorphism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topology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also called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continuous</a:t>
            </a:r>
            <a:r>
              <a:rPr sz="2000" spc="-1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transformation</a:t>
            </a:r>
            <a:endParaRPr sz="2000">
              <a:latin typeface="Arial"/>
              <a:cs typeface="Arial"/>
            </a:endParaRPr>
          </a:p>
          <a:p>
            <a:pPr marL="690880" marR="62230" lvl="1" indent="-22606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690245" algn="l"/>
                <a:tab pos="69088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One-to-one correspondence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two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geometric figures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or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topological  spaces that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continuous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both</a:t>
            </a:r>
            <a:r>
              <a:rPr sz="20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direction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3333CC"/>
              </a:buClr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295275" indent="-282575">
              <a:lnSpc>
                <a:spcPct val="100000"/>
              </a:lnSpc>
              <a:buClr>
                <a:srgbClr val="3333CC"/>
              </a:buClr>
              <a:buFont typeface="Arial"/>
              <a:buChar char="•"/>
              <a:tabLst>
                <a:tab pos="294640" algn="l"/>
                <a:tab pos="295275" algn="l"/>
              </a:tabLst>
            </a:pP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Homomorphism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</a:t>
            </a:r>
            <a:r>
              <a:rPr sz="2000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algebra</a:t>
            </a:r>
            <a:endParaRPr sz="2000">
              <a:latin typeface="Arial"/>
              <a:cs typeface="Arial"/>
            </a:endParaRPr>
          </a:p>
          <a:p>
            <a:pPr marL="690880" marR="204470" lvl="1" indent="-22606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690245" algn="l"/>
                <a:tab pos="69088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most important functions between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two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groups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are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those that  “preserve” group operations,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they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are called</a:t>
            </a:r>
            <a:r>
              <a:rPr sz="2000" spc="-1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homomorphisms</a:t>
            </a:r>
            <a:endParaRPr sz="2000">
              <a:latin typeface="Arial"/>
              <a:cs typeface="Arial"/>
            </a:endParaRPr>
          </a:p>
          <a:p>
            <a:pPr marL="690880" lvl="1" indent="-226695">
              <a:lnSpc>
                <a:spcPts val="2350"/>
              </a:lnSpc>
              <a:spcBef>
                <a:spcPts val="500"/>
              </a:spcBef>
              <a:buClr>
                <a:srgbClr val="3333CC"/>
              </a:buClr>
              <a:buChar char="•"/>
              <a:tabLst>
                <a:tab pos="690245" algn="l"/>
                <a:tab pos="690880" algn="l"/>
              </a:tabLst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000" i="1" spc="-1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: </a:t>
            </a:r>
            <a:r>
              <a:rPr sz="2000" i="1" spc="-15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→</a:t>
            </a:r>
            <a:r>
              <a:rPr sz="2000" i="1" spc="-15" dirty="0">
                <a:latin typeface="Times New Roman"/>
                <a:cs typeface="Times New Roman"/>
              </a:rPr>
              <a:t>H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between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two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groups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homomorphism</a:t>
            </a:r>
            <a:r>
              <a:rPr sz="2000" spc="-1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when</a:t>
            </a:r>
            <a:endParaRPr sz="2000">
              <a:latin typeface="Arial"/>
              <a:cs typeface="Arial"/>
            </a:endParaRPr>
          </a:p>
          <a:p>
            <a:pPr marL="690880">
              <a:lnSpc>
                <a:spcPts val="2350"/>
              </a:lnSpc>
            </a:pP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i="1" spc="-10" dirty="0">
                <a:latin typeface="Times New Roman"/>
                <a:cs typeface="Times New Roman"/>
              </a:rPr>
              <a:t>xy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all </a:t>
            </a:r>
            <a:r>
              <a:rPr sz="2000" i="1" dirty="0">
                <a:latin typeface="Times New Roman"/>
                <a:cs typeface="Times New Roman"/>
              </a:rPr>
              <a:t>x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000" i="1" dirty="0">
                <a:latin typeface="Times New Roman"/>
                <a:cs typeface="Times New Roman"/>
              </a:rPr>
              <a:t>y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0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0551" y="4975424"/>
            <a:ext cx="801411" cy="58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3912" y="4650723"/>
            <a:ext cx="1084773" cy="940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2716" y="2652289"/>
            <a:ext cx="1138149" cy="1048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63156" y="2937255"/>
            <a:ext cx="268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15" baseline="-17361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917" y="3001264"/>
            <a:ext cx="1397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3-D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manifold</a:t>
            </a:r>
            <a:r>
              <a:rPr sz="1600" spc="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23310" y="2590084"/>
            <a:ext cx="1040507" cy="1037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B5AD-43FC-168E-A7A0-7FC2EE9E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4800"/>
            <a:ext cx="5950374" cy="430887"/>
          </a:xfrm>
        </p:spPr>
        <p:txBody>
          <a:bodyPr/>
          <a:lstStyle/>
          <a:p>
            <a:r>
              <a:rPr lang="en-US" dirty="0"/>
              <a:t>Other Embeddings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EB81C-7F83-5235-4DEA-2B72C10A9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0600"/>
            <a:ext cx="7848600" cy="66479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 are dimensionally reduction methods: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Principle component analysis (PCA):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PCA is a feature extraction technique — it combines the variables, and then it drops the least important variables while still retains the valuable parts of the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Probably the most widely used embedding to date. The idea is simple: Find a linear transformation of features that maximizes the captured variance or (equivalently) minimizes the quadratic reconstruction error.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Multidimensional Scaling (MDS):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Unsupervised ML methods that represent high-dimensional data in a lower dimensional space, while preserving the inter-point distances as best as possible.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956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0104" y="554736"/>
            <a:ext cx="68186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 </a:t>
            </a:r>
            <a:r>
              <a:rPr sz="4400" spc="-25" dirty="0"/>
              <a:t>manifold </a:t>
            </a:r>
            <a:r>
              <a:rPr sz="4400" spc="-20" dirty="0"/>
              <a:t>has </a:t>
            </a:r>
            <a:r>
              <a:rPr sz="4400" dirty="0"/>
              <a:t>a</a:t>
            </a:r>
            <a:r>
              <a:rPr sz="4400" spc="-200" dirty="0"/>
              <a:t> </a:t>
            </a:r>
            <a:r>
              <a:rPr sz="4400" spc="-25" dirty="0"/>
              <a:t>dimension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71594" y="1395984"/>
            <a:ext cx="8120380" cy="260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latin typeface="Times New Roman"/>
                <a:cs typeface="Times New Roman"/>
              </a:rPr>
              <a:t>2-D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manifold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surface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CC"/>
              </a:buClr>
              <a:buFont typeface="Arial"/>
              <a:buChar char="•"/>
            </a:pPr>
            <a:endParaRPr sz="445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800" spc="-10" dirty="0">
                <a:solidFill>
                  <a:srgbClr val="006600"/>
                </a:solidFill>
                <a:latin typeface="Arial"/>
                <a:cs typeface="Arial"/>
              </a:rPr>
              <a:t>It could also be </a:t>
            </a: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800" spc="-10" dirty="0">
                <a:solidFill>
                  <a:srgbClr val="006600"/>
                </a:solidFill>
                <a:latin typeface="Arial"/>
                <a:cs typeface="Arial"/>
              </a:rPr>
              <a:t>union of </a:t>
            </a:r>
            <a:r>
              <a:rPr sz="2800" spc="-15" dirty="0">
                <a:solidFill>
                  <a:srgbClr val="006600"/>
                </a:solidFill>
                <a:latin typeface="Arial"/>
                <a:cs typeface="Arial"/>
              </a:rPr>
              <a:t>several surfaces,</a:t>
            </a:r>
            <a:r>
              <a:rPr sz="2800" spc="-1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6600"/>
                </a:solidFill>
                <a:latin typeface="Arial"/>
                <a:cs typeface="Arial"/>
              </a:rPr>
              <a:t>too</a:t>
            </a:r>
            <a:endParaRPr sz="2800">
              <a:latin typeface="Arial"/>
              <a:cs typeface="Arial"/>
            </a:endParaRPr>
          </a:p>
          <a:p>
            <a:pPr marL="1143000" lvl="2" indent="-339090">
              <a:lnSpc>
                <a:spcPct val="100000"/>
              </a:lnSpc>
              <a:spcBef>
                <a:spcPts val="64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We assume manifolds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are</a:t>
            </a:r>
            <a:r>
              <a:rPr sz="24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connected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1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latin typeface="Times New Roman"/>
                <a:cs typeface="Times New Roman"/>
              </a:rPr>
              <a:t>1-D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manifold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curve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194" y="5721096"/>
            <a:ext cx="6798309" cy="11658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771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latin typeface="Times New Roman"/>
                <a:cs typeface="Times New Roman"/>
              </a:rPr>
              <a:t>0-D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manifold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point</a:t>
            </a:r>
            <a:endParaRPr sz="3200">
              <a:latin typeface="Arial"/>
              <a:cs typeface="Arial"/>
            </a:endParaRPr>
          </a:p>
          <a:p>
            <a:pPr marL="3771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76555" algn="l"/>
                <a:tab pos="377190" algn="l"/>
                <a:tab pos="3767454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All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3-space, </a:t>
            </a:r>
            <a:r>
              <a:rPr sz="3200" spc="-10" dirty="0">
                <a:latin typeface="Times New Roman"/>
                <a:cs typeface="Times New Roman"/>
              </a:rPr>
              <a:t>ℝ</a:t>
            </a:r>
            <a:r>
              <a:rPr sz="3150" spc="-15" baseline="23809" dirty="0">
                <a:latin typeface="Times New Roman"/>
                <a:cs typeface="Times New Roman"/>
              </a:rPr>
              <a:t>3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,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15" dirty="0">
                <a:latin typeface="Times New Roman"/>
                <a:cs typeface="Times New Roman"/>
              </a:rPr>
              <a:t>3-D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8087" y="3594822"/>
            <a:ext cx="2260600" cy="229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5816" y="1460765"/>
            <a:ext cx="3433059" cy="1130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3377" y="1456055"/>
            <a:ext cx="3510279" cy="1139825"/>
          </a:xfrm>
          <a:custGeom>
            <a:avLst/>
            <a:gdLst/>
            <a:ahLst/>
            <a:cxnLst/>
            <a:rect l="l" t="t" r="r" b="b"/>
            <a:pathLst>
              <a:path w="3510279" h="1139825">
                <a:moveTo>
                  <a:pt x="0" y="0"/>
                </a:moveTo>
                <a:lnTo>
                  <a:pt x="3510209" y="0"/>
                </a:lnTo>
                <a:lnTo>
                  <a:pt x="3510209" y="1139719"/>
                </a:lnTo>
                <a:lnTo>
                  <a:pt x="0" y="113971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632" y="4060455"/>
            <a:ext cx="4142627" cy="1558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763" y="4055745"/>
            <a:ext cx="4229735" cy="1568450"/>
          </a:xfrm>
          <a:custGeom>
            <a:avLst/>
            <a:gdLst/>
            <a:ahLst/>
            <a:cxnLst/>
            <a:rect l="l" t="t" r="r" b="b"/>
            <a:pathLst>
              <a:path w="4229735" h="1568450">
                <a:moveTo>
                  <a:pt x="0" y="0"/>
                </a:moveTo>
                <a:lnTo>
                  <a:pt x="4229205" y="0"/>
                </a:lnTo>
                <a:lnTo>
                  <a:pt x="4229205" y="1568290"/>
                </a:lnTo>
                <a:lnTo>
                  <a:pt x="0" y="156829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380" y="828039"/>
            <a:ext cx="8651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130040" algn="l"/>
              </a:tabLst>
            </a:pPr>
            <a:r>
              <a:rPr sz="4000" spc="-15" dirty="0">
                <a:solidFill>
                  <a:srgbClr val="000000"/>
                </a:solidFill>
                <a:latin typeface="Times New Roman"/>
                <a:cs typeface="Times New Roman"/>
              </a:rPr>
              <a:t>2-D </a:t>
            </a:r>
            <a:r>
              <a:rPr sz="4000" spc="-20" dirty="0"/>
              <a:t>Manifold</a:t>
            </a:r>
            <a:r>
              <a:rPr sz="4000" spc="50" dirty="0"/>
              <a:t> </a:t>
            </a:r>
            <a:r>
              <a:rPr sz="4000" spc="-10" dirty="0"/>
              <a:t>in</a:t>
            </a:r>
            <a:r>
              <a:rPr sz="4000" spc="-30" dirty="0"/>
              <a:t> </a:t>
            </a:r>
            <a:r>
              <a:rPr sz="40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900" spc="-30" baseline="25641" dirty="0">
                <a:solidFill>
                  <a:srgbClr val="000000"/>
                </a:solidFill>
                <a:latin typeface="Times New Roman"/>
                <a:cs typeface="Times New Roman"/>
              </a:rPr>
              <a:t>3	</a:t>
            </a:r>
            <a:r>
              <a:rPr sz="4000" spc="-25" dirty="0"/>
              <a:t>homeomorphic </a:t>
            </a:r>
            <a:r>
              <a:rPr sz="4000" spc="-10" dirty="0"/>
              <a:t>to</a:t>
            </a:r>
            <a:r>
              <a:rPr sz="4000" spc="-100" dirty="0"/>
              <a:t> </a:t>
            </a:r>
            <a:r>
              <a:rPr sz="40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900" spc="-30" baseline="2564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3900" baseline="25641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7922" y="1509430"/>
            <a:ext cx="4521200" cy="3274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5723" y="5263895"/>
            <a:ext cx="7978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mathematics, </a:t>
            </a:r>
            <a:r>
              <a:rPr sz="20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manifold </a:t>
            </a:r>
            <a:r>
              <a:rPr sz="2000" dirty="0">
                <a:solidFill>
                  <a:srgbClr val="7030A0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topological space that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locally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resembles 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Euclidean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space near each</a:t>
            </a:r>
            <a:r>
              <a:rPr sz="2000" spc="-6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point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" y="6166103"/>
            <a:ext cx="8336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topological space may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be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defined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set of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points,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along with </a:t>
            </a:r>
            <a:r>
              <a:rPr sz="20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set of 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neighborhoods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each point, satisfying </a:t>
            </a:r>
            <a:r>
              <a:rPr sz="20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set of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axioms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relating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points and  neighborhoods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2601" y="985519"/>
            <a:ext cx="5931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Manifold </a:t>
            </a:r>
            <a:r>
              <a:rPr sz="3600" spc="-5" dirty="0"/>
              <a:t>in </a:t>
            </a:r>
            <a:r>
              <a:rPr sz="3600" spc="-25" dirty="0"/>
              <a:t>Machine</a:t>
            </a:r>
            <a:r>
              <a:rPr sz="3600" spc="-140" dirty="0"/>
              <a:t> </a:t>
            </a:r>
            <a:r>
              <a:rPr sz="3600" spc="-25" dirty="0"/>
              <a:t>Learning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73023" y="1649984"/>
            <a:ext cx="7700009" cy="162813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63855" marR="1778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63855" algn="l"/>
                <a:tab pos="3644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observed </a:t>
            </a:r>
            <a:r>
              <a:rPr sz="2400" i="1" spc="-15" dirty="0">
                <a:latin typeface="Times New Roman"/>
                <a:cs typeface="Times New Roman"/>
              </a:rPr>
              <a:t>M</a:t>
            </a:r>
            <a:r>
              <a:rPr sz="2400" spc="-15" dirty="0">
                <a:latin typeface="Times New Roman"/>
                <a:cs typeface="Times New Roman"/>
              </a:rPr>
              <a:t>-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dimensional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input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space,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r>
              <a:rPr sz="24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distributed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 an </a:t>
            </a:r>
            <a:r>
              <a:rPr sz="2400" i="1" spc="-15" dirty="0">
                <a:latin typeface="Times New Roman"/>
                <a:cs typeface="Times New Roman"/>
              </a:rPr>
              <a:t>M</a:t>
            </a:r>
            <a:r>
              <a:rPr sz="2400" b="1" spc="-22" baseline="-17361" dirty="0">
                <a:latin typeface="Times New Roman"/>
                <a:cs typeface="Times New Roman"/>
              </a:rPr>
              <a:t>h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-dimensional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>
              <a:latin typeface="Arial"/>
              <a:cs typeface="Arial"/>
            </a:endParaRPr>
          </a:p>
          <a:p>
            <a:pPr marL="929005">
              <a:lnSpc>
                <a:spcPct val="100000"/>
              </a:lnSpc>
              <a:spcBef>
                <a:spcPts val="550"/>
              </a:spcBef>
              <a:tabLst>
                <a:tab pos="2529205" algn="l"/>
                <a:tab pos="3855720" algn="l"/>
                <a:tab pos="4617085" algn="l"/>
              </a:tabLst>
            </a:pPr>
            <a:r>
              <a:rPr sz="2800" spc="-10" dirty="0">
                <a:latin typeface="Times New Roman"/>
                <a:cs typeface="Times New Roman"/>
              </a:rPr>
              <a:t>{</a:t>
            </a:r>
            <a:r>
              <a:rPr sz="2800" b="1" dirty="0">
                <a:latin typeface="Times New Roman"/>
                <a:cs typeface="Times New Roman"/>
              </a:rPr>
              <a:t>x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∈</a:t>
            </a:r>
            <a:r>
              <a:rPr sz="2800" spc="60" dirty="0">
                <a:latin typeface="Cambria Math"/>
                <a:cs typeface="Cambria Math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R</a:t>
            </a:r>
            <a:r>
              <a:rPr sz="2700" i="1" spc="44" baseline="24691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:	</a:t>
            </a:r>
            <a:r>
              <a:rPr sz="2800" b="1" dirty="0">
                <a:latin typeface="Times New Roman"/>
                <a:cs typeface="Times New Roman"/>
              </a:rPr>
              <a:t>h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∈</a:t>
            </a:r>
            <a:r>
              <a:rPr sz="2800" spc="60" dirty="0">
                <a:latin typeface="Cambria Math"/>
                <a:cs typeface="Cambria Math"/>
              </a:rPr>
              <a:t> </a:t>
            </a:r>
            <a:r>
              <a:rPr sz="2800" i="1" spc="-20" dirty="0">
                <a:latin typeface="Times New Roman"/>
                <a:cs typeface="Times New Roman"/>
              </a:rPr>
              <a:t>R</a:t>
            </a:r>
            <a:r>
              <a:rPr sz="2700" i="1" spc="44" baseline="24691" dirty="0">
                <a:latin typeface="Times New Roman"/>
                <a:cs typeface="Times New Roman"/>
              </a:rPr>
              <a:t>M</a:t>
            </a:r>
            <a:r>
              <a:rPr sz="1950" b="1" baseline="25641" dirty="0">
                <a:latin typeface="Times New Roman"/>
                <a:cs typeface="Times New Roman"/>
              </a:rPr>
              <a:t>h	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2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.	</a:t>
            </a:r>
            <a:r>
              <a:rPr sz="2800" spc="-20" dirty="0">
                <a:latin typeface="Times New Roman"/>
                <a:cs typeface="Times New Roman"/>
              </a:rPr>
              <a:t>x</a:t>
            </a:r>
            <a:r>
              <a:rPr sz="2800" spc="-25" dirty="0">
                <a:latin typeface="Times New Roman"/>
                <a:cs typeface="Times New Roman"/>
              </a:rPr>
              <a:t>=</a:t>
            </a:r>
            <a:r>
              <a:rPr sz="2800" spc="-20" dirty="0">
                <a:latin typeface="Times New Roman"/>
                <a:cs typeface="Times New Roman"/>
              </a:rPr>
              <a:t>g</a:t>
            </a:r>
            <a:r>
              <a:rPr sz="2700" spc="37" baseline="24691" dirty="0">
                <a:latin typeface="Times New Roman"/>
                <a:cs typeface="Times New Roman"/>
              </a:rPr>
              <a:t>g</a:t>
            </a:r>
            <a:r>
              <a:rPr sz="2700" spc="22" baseline="24691" dirty="0">
                <a:latin typeface="Times New Roman"/>
                <a:cs typeface="Times New Roman"/>
              </a:rPr>
              <a:t>e</a:t>
            </a:r>
            <a:r>
              <a:rPr sz="2700" spc="37" baseline="24691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(</a:t>
            </a:r>
            <a:r>
              <a:rPr sz="2800" b="1" spc="-1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)}</a:t>
            </a:r>
            <a:endParaRPr sz="2800">
              <a:latin typeface="Times New Roman"/>
              <a:cs typeface="Times New Roman"/>
            </a:endParaRPr>
          </a:p>
          <a:p>
            <a:pPr marL="929005">
              <a:lnSpc>
                <a:spcPct val="100000"/>
              </a:lnSpc>
              <a:spcBef>
                <a:spcPts val="535"/>
              </a:spcBef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 </a:t>
            </a:r>
            <a:r>
              <a:rPr sz="2000" spc="-5" dirty="0">
                <a:latin typeface="Times New Roman"/>
                <a:cs typeface="Times New Roman"/>
              </a:rPr>
              <a:t>g</a:t>
            </a:r>
            <a:r>
              <a:rPr sz="1950" spc="-7" baseline="25641" dirty="0">
                <a:latin typeface="Times New Roman"/>
                <a:cs typeface="Times New Roman"/>
              </a:rPr>
              <a:t>gen</a:t>
            </a:r>
            <a:r>
              <a:rPr sz="2000" spc="-5" dirty="0">
                <a:latin typeface="Times New Roman"/>
                <a:cs typeface="Times New Roman"/>
              </a:rPr>
              <a:t>(·)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</a:t>
            </a:r>
            <a:r>
              <a:rPr sz="2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smooth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2896" y="6862628"/>
            <a:ext cx="17589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-10" dirty="0"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4959" y="3441397"/>
            <a:ext cx="5320259" cy="3815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0250" y="3383845"/>
            <a:ext cx="5330190" cy="3877945"/>
          </a:xfrm>
          <a:custGeom>
            <a:avLst/>
            <a:gdLst/>
            <a:ahLst/>
            <a:cxnLst/>
            <a:rect l="l" t="t" r="r" b="b"/>
            <a:pathLst>
              <a:path w="5330190" h="3877945">
                <a:moveTo>
                  <a:pt x="0" y="0"/>
                </a:moveTo>
                <a:lnTo>
                  <a:pt x="5329679" y="0"/>
                </a:lnTo>
                <a:lnTo>
                  <a:pt x="5329679" y="3877557"/>
                </a:lnTo>
                <a:lnTo>
                  <a:pt x="0" y="387755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6180" y="3886200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5" h="527685">
                <a:moveTo>
                  <a:pt x="0" y="263736"/>
                </a:moveTo>
                <a:lnTo>
                  <a:pt x="4249" y="216329"/>
                </a:lnTo>
                <a:lnTo>
                  <a:pt x="16500" y="171710"/>
                </a:lnTo>
                <a:lnTo>
                  <a:pt x="36007" y="130623"/>
                </a:lnTo>
                <a:lnTo>
                  <a:pt x="62027" y="93814"/>
                </a:lnTo>
                <a:lnTo>
                  <a:pt x="93814" y="62027"/>
                </a:lnTo>
                <a:lnTo>
                  <a:pt x="130623" y="36007"/>
                </a:lnTo>
                <a:lnTo>
                  <a:pt x="171710" y="16500"/>
                </a:lnTo>
                <a:lnTo>
                  <a:pt x="216329" y="4249"/>
                </a:lnTo>
                <a:lnTo>
                  <a:pt x="263736" y="0"/>
                </a:lnTo>
                <a:lnTo>
                  <a:pt x="311143" y="4249"/>
                </a:lnTo>
                <a:lnTo>
                  <a:pt x="355762" y="16500"/>
                </a:lnTo>
                <a:lnTo>
                  <a:pt x="396849" y="36007"/>
                </a:lnTo>
                <a:lnTo>
                  <a:pt x="433658" y="62027"/>
                </a:lnTo>
                <a:lnTo>
                  <a:pt x="465445" y="93814"/>
                </a:lnTo>
                <a:lnTo>
                  <a:pt x="491465" y="130623"/>
                </a:lnTo>
                <a:lnTo>
                  <a:pt x="510973" y="171710"/>
                </a:lnTo>
                <a:lnTo>
                  <a:pt x="523224" y="216329"/>
                </a:lnTo>
                <a:lnTo>
                  <a:pt x="527473" y="263736"/>
                </a:lnTo>
                <a:lnTo>
                  <a:pt x="523224" y="311143"/>
                </a:lnTo>
                <a:lnTo>
                  <a:pt x="510973" y="355762"/>
                </a:lnTo>
                <a:lnTo>
                  <a:pt x="491465" y="396849"/>
                </a:lnTo>
                <a:lnTo>
                  <a:pt x="465445" y="433658"/>
                </a:lnTo>
                <a:lnTo>
                  <a:pt x="433658" y="465445"/>
                </a:lnTo>
                <a:lnTo>
                  <a:pt x="396849" y="491465"/>
                </a:lnTo>
                <a:lnTo>
                  <a:pt x="355762" y="510973"/>
                </a:lnTo>
                <a:lnTo>
                  <a:pt x="311143" y="523224"/>
                </a:lnTo>
                <a:lnTo>
                  <a:pt x="263736" y="527473"/>
                </a:lnTo>
                <a:lnTo>
                  <a:pt x="216329" y="523224"/>
                </a:lnTo>
                <a:lnTo>
                  <a:pt x="171710" y="510973"/>
                </a:lnTo>
                <a:lnTo>
                  <a:pt x="130623" y="491465"/>
                </a:lnTo>
                <a:lnTo>
                  <a:pt x="93814" y="465445"/>
                </a:lnTo>
                <a:lnTo>
                  <a:pt x="62027" y="433658"/>
                </a:lnTo>
                <a:lnTo>
                  <a:pt x="36007" y="396849"/>
                </a:lnTo>
                <a:lnTo>
                  <a:pt x="16500" y="355762"/>
                </a:lnTo>
                <a:lnTo>
                  <a:pt x="4249" y="311143"/>
                </a:lnTo>
                <a:lnTo>
                  <a:pt x="0" y="263736"/>
                </a:lnTo>
                <a:close/>
              </a:path>
            </a:pathLst>
          </a:custGeom>
          <a:ln w="2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6180" y="5016500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5" h="527685">
                <a:moveTo>
                  <a:pt x="0" y="263736"/>
                </a:moveTo>
                <a:lnTo>
                  <a:pt x="4249" y="216329"/>
                </a:lnTo>
                <a:lnTo>
                  <a:pt x="16500" y="171710"/>
                </a:lnTo>
                <a:lnTo>
                  <a:pt x="36007" y="130623"/>
                </a:lnTo>
                <a:lnTo>
                  <a:pt x="62027" y="93814"/>
                </a:lnTo>
                <a:lnTo>
                  <a:pt x="93814" y="62027"/>
                </a:lnTo>
                <a:lnTo>
                  <a:pt x="130623" y="36007"/>
                </a:lnTo>
                <a:lnTo>
                  <a:pt x="171710" y="16500"/>
                </a:lnTo>
                <a:lnTo>
                  <a:pt x="216329" y="4249"/>
                </a:lnTo>
                <a:lnTo>
                  <a:pt x="263736" y="0"/>
                </a:lnTo>
                <a:lnTo>
                  <a:pt x="311143" y="4249"/>
                </a:lnTo>
                <a:lnTo>
                  <a:pt x="355762" y="16500"/>
                </a:lnTo>
                <a:lnTo>
                  <a:pt x="396849" y="36007"/>
                </a:lnTo>
                <a:lnTo>
                  <a:pt x="433658" y="62027"/>
                </a:lnTo>
                <a:lnTo>
                  <a:pt x="465445" y="93814"/>
                </a:lnTo>
                <a:lnTo>
                  <a:pt x="491465" y="130623"/>
                </a:lnTo>
                <a:lnTo>
                  <a:pt x="510973" y="171710"/>
                </a:lnTo>
                <a:lnTo>
                  <a:pt x="523224" y="216329"/>
                </a:lnTo>
                <a:lnTo>
                  <a:pt x="527473" y="263736"/>
                </a:lnTo>
                <a:lnTo>
                  <a:pt x="523224" y="311143"/>
                </a:lnTo>
                <a:lnTo>
                  <a:pt x="510973" y="355762"/>
                </a:lnTo>
                <a:lnTo>
                  <a:pt x="491465" y="396849"/>
                </a:lnTo>
                <a:lnTo>
                  <a:pt x="465445" y="433658"/>
                </a:lnTo>
                <a:lnTo>
                  <a:pt x="433658" y="465445"/>
                </a:lnTo>
                <a:lnTo>
                  <a:pt x="396849" y="491465"/>
                </a:lnTo>
                <a:lnTo>
                  <a:pt x="355762" y="510973"/>
                </a:lnTo>
                <a:lnTo>
                  <a:pt x="311143" y="523224"/>
                </a:lnTo>
                <a:lnTo>
                  <a:pt x="263736" y="527473"/>
                </a:lnTo>
                <a:lnTo>
                  <a:pt x="216329" y="523224"/>
                </a:lnTo>
                <a:lnTo>
                  <a:pt x="171710" y="510973"/>
                </a:lnTo>
                <a:lnTo>
                  <a:pt x="130623" y="491465"/>
                </a:lnTo>
                <a:lnTo>
                  <a:pt x="93814" y="465445"/>
                </a:lnTo>
                <a:lnTo>
                  <a:pt x="62027" y="433658"/>
                </a:lnTo>
                <a:lnTo>
                  <a:pt x="36007" y="396849"/>
                </a:lnTo>
                <a:lnTo>
                  <a:pt x="16500" y="355762"/>
                </a:lnTo>
                <a:lnTo>
                  <a:pt x="4249" y="311143"/>
                </a:lnTo>
                <a:lnTo>
                  <a:pt x="0" y="263736"/>
                </a:lnTo>
                <a:close/>
              </a:path>
            </a:pathLst>
          </a:custGeom>
          <a:ln w="2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0420" y="4413672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5" h="527685">
                <a:moveTo>
                  <a:pt x="0" y="263736"/>
                </a:moveTo>
                <a:lnTo>
                  <a:pt x="4249" y="216329"/>
                </a:lnTo>
                <a:lnTo>
                  <a:pt x="16500" y="171710"/>
                </a:lnTo>
                <a:lnTo>
                  <a:pt x="36007" y="130623"/>
                </a:lnTo>
                <a:lnTo>
                  <a:pt x="62027" y="93814"/>
                </a:lnTo>
                <a:lnTo>
                  <a:pt x="93814" y="62027"/>
                </a:lnTo>
                <a:lnTo>
                  <a:pt x="130623" y="36007"/>
                </a:lnTo>
                <a:lnTo>
                  <a:pt x="171710" y="16500"/>
                </a:lnTo>
                <a:lnTo>
                  <a:pt x="216329" y="4249"/>
                </a:lnTo>
                <a:lnTo>
                  <a:pt x="263736" y="0"/>
                </a:lnTo>
                <a:lnTo>
                  <a:pt x="311143" y="4249"/>
                </a:lnTo>
                <a:lnTo>
                  <a:pt x="355762" y="16500"/>
                </a:lnTo>
                <a:lnTo>
                  <a:pt x="396849" y="36007"/>
                </a:lnTo>
                <a:lnTo>
                  <a:pt x="433658" y="62027"/>
                </a:lnTo>
                <a:lnTo>
                  <a:pt x="465445" y="93814"/>
                </a:lnTo>
                <a:lnTo>
                  <a:pt x="491465" y="130623"/>
                </a:lnTo>
                <a:lnTo>
                  <a:pt x="510973" y="171710"/>
                </a:lnTo>
                <a:lnTo>
                  <a:pt x="523224" y="216329"/>
                </a:lnTo>
                <a:lnTo>
                  <a:pt x="527473" y="263736"/>
                </a:lnTo>
                <a:lnTo>
                  <a:pt x="523224" y="311143"/>
                </a:lnTo>
                <a:lnTo>
                  <a:pt x="510973" y="355762"/>
                </a:lnTo>
                <a:lnTo>
                  <a:pt x="491465" y="396849"/>
                </a:lnTo>
                <a:lnTo>
                  <a:pt x="465445" y="433658"/>
                </a:lnTo>
                <a:lnTo>
                  <a:pt x="433658" y="465445"/>
                </a:lnTo>
                <a:lnTo>
                  <a:pt x="396849" y="491465"/>
                </a:lnTo>
                <a:lnTo>
                  <a:pt x="355762" y="510973"/>
                </a:lnTo>
                <a:lnTo>
                  <a:pt x="311143" y="523224"/>
                </a:lnTo>
                <a:lnTo>
                  <a:pt x="263736" y="527473"/>
                </a:lnTo>
                <a:lnTo>
                  <a:pt x="216329" y="523224"/>
                </a:lnTo>
                <a:lnTo>
                  <a:pt x="171710" y="510973"/>
                </a:lnTo>
                <a:lnTo>
                  <a:pt x="130623" y="491465"/>
                </a:lnTo>
                <a:lnTo>
                  <a:pt x="93814" y="465445"/>
                </a:lnTo>
                <a:lnTo>
                  <a:pt x="62027" y="433658"/>
                </a:lnTo>
                <a:lnTo>
                  <a:pt x="36007" y="396849"/>
                </a:lnTo>
                <a:lnTo>
                  <a:pt x="16500" y="355762"/>
                </a:lnTo>
                <a:lnTo>
                  <a:pt x="4249" y="311143"/>
                </a:lnTo>
                <a:lnTo>
                  <a:pt x="0" y="263736"/>
                </a:lnTo>
                <a:close/>
              </a:path>
            </a:pathLst>
          </a:custGeom>
          <a:ln w="2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94660" y="3950565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5" h="527685">
                <a:moveTo>
                  <a:pt x="0" y="263736"/>
                </a:moveTo>
                <a:lnTo>
                  <a:pt x="4249" y="216329"/>
                </a:lnTo>
                <a:lnTo>
                  <a:pt x="16500" y="171710"/>
                </a:lnTo>
                <a:lnTo>
                  <a:pt x="36007" y="130623"/>
                </a:lnTo>
                <a:lnTo>
                  <a:pt x="62027" y="93814"/>
                </a:lnTo>
                <a:lnTo>
                  <a:pt x="93814" y="62027"/>
                </a:lnTo>
                <a:lnTo>
                  <a:pt x="130623" y="36007"/>
                </a:lnTo>
                <a:lnTo>
                  <a:pt x="171710" y="16500"/>
                </a:lnTo>
                <a:lnTo>
                  <a:pt x="216329" y="4249"/>
                </a:lnTo>
                <a:lnTo>
                  <a:pt x="263736" y="0"/>
                </a:lnTo>
                <a:lnTo>
                  <a:pt x="311143" y="4249"/>
                </a:lnTo>
                <a:lnTo>
                  <a:pt x="355762" y="16500"/>
                </a:lnTo>
                <a:lnTo>
                  <a:pt x="396849" y="36007"/>
                </a:lnTo>
                <a:lnTo>
                  <a:pt x="433658" y="62027"/>
                </a:lnTo>
                <a:lnTo>
                  <a:pt x="465445" y="93814"/>
                </a:lnTo>
                <a:lnTo>
                  <a:pt x="491465" y="130623"/>
                </a:lnTo>
                <a:lnTo>
                  <a:pt x="510973" y="171710"/>
                </a:lnTo>
                <a:lnTo>
                  <a:pt x="523224" y="216329"/>
                </a:lnTo>
                <a:lnTo>
                  <a:pt x="527473" y="263736"/>
                </a:lnTo>
                <a:lnTo>
                  <a:pt x="523224" y="311143"/>
                </a:lnTo>
                <a:lnTo>
                  <a:pt x="510973" y="355762"/>
                </a:lnTo>
                <a:lnTo>
                  <a:pt x="491465" y="396849"/>
                </a:lnTo>
                <a:lnTo>
                  <a:pt x="465445" y="433658"/>
                </a:lnTo>
                <a:lnTo>
                  <a:pt x="433658" y="465445"/>
                </a:lnTo>
                <a:lnTo>
                  <a:pt x="396849" y="491465"/>
                </a:lnTo>
                <a:lnTo>
                  <a:pt x="355762" y="510973"/>
                </a:lnTo>
                <a:lnTo>
                  <a:pt x="311143" y="523224"/>
                </a:lnTo>
                <a:lnTo>
                  <a:pt x="263736" y="527473"/>
                </a:lnTo>
                <a:lnTo>
                  <a:pt x="216329" y="523224"/>
                </a:lnTo>
                <a:lnTo>
                  <a:pt x="171710" y="510973"/>
                </a:lnTo>
                <a:lnTo>
                  <a:pt x="130623" y="491465"/>
                </a:lnTo>
                <a:lnTo>
                  <a:pt x="93814" y="465445"/>
                </a:lnTo>
                <a:lnTo>
                  <a:pt x="62027" y="433658"/>
                </a:lnTo>
                <a:lnTo>
                  <a:pt x="36007" y="396849"/>
                </a:lnTo>
                <a:lnTo>
                  <a:pt x="16500" y="355762"/>
                </a:lnTo>
                <a:lnTo>
                  <a:pt x="4249" y="311143"/>
                </a:lnTo>
                <a:lnTo>
                  <a:pt x="0" y="263736"/>
                </a:lnTo>
                <a:close/>
              </a:path>
            </a:pathLst>
          </a:custGeom>
          <a:ln w="2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5169" y="4138638"/>
            <a:ext cx="462280" cy="352425"/>
          </a:xfrm>
          <a:custGeom>
            <a:avLst/>
            <a:gdLst/>
            <a:ahLst/>
            <a:cxnLst/>
            <a:rect l="l" t="t" r="r" b="b"/>
            <a:pathLst>
              <a:path w="462280" h="352425">
                <a:moveTo>
                  <a:pt x="385900" y="312356"/>
                </a:moveTo>
                <a:lnTo>
                  <a:pt x="368933" y="334953"/>
                </a:lnTo>
                <a:lnTo>
                  <a:pt x="462174" y="351958"/>
                </a:lnTo>
                <a:lnTo>
                  <a:pt x="446636" y="320840"/>
                </a:lnTo>
                <a:lnTo>
                  <a:pt x="397198" y="320840"/>
                </a:lnTo>
                <a:lnTo>
                  <a:pt x="385900" y="312356"/>
                </a:lnTo>
                <a:close/>
              </a:path>
              <a:path w="462280" h="352425">
                <a:moveTo>
                  <a:pt x="402868" y="289759"/>
                </a:moveTo>
                <a:lnTo>
                  <a:pt x="385900" y="312356"/>
                </a:lnTo>
                <a:lnTo>
                  <a:pt x="397198" y="320840"/>
                </a:lnTo>
                <a:lnTo>
                  <a:pt x="414166" y="298242"/>
                </a:lnTo>
                <a:lnTo>
                  <a:pt x="402868" y="289759"/>
                </a:lnTo>
                <a:close/>
              </a:path>
              <a:path w="462280" h="352425">
                <a:moveTo>
                  <a:pt x="419835" y="267163"/>
                </a:moveTo>
                <a:lnTo>
                  <a:pt x="402868" y="289759"/>
                </a:lnTo>
                <a:lnTo>
                  <a:pt x="414166" y="298242"/>
                </a:lnTo>
                <a:lnTo>
                  <a:pt x="397198" y="320840"/>
                </a:lnTo>
                <a:lnTo>
                  <a:pt x="446636" y="320840"/>
                </a:lnTo>
                <a:lnTo>
                  <a:pt x="419835" y="267163"/>
                </a:lnTo>
                <a:close/>
              </a:path>
              <a:path w="462280" h="352425">
                <a:moveTo>
                  <a:pt x="16967" y="0"/>
                </a:moveTo>
                <a:lnTo>
                  <a:pt x="0" y="22597"/>
                </a:lnTo>
                <a:lnTo>
                  <a:pt x="385900" y="312356"/>
                </a:lnTo>
                <a:lnTo>
                  <a:pt x="402868" y="289759"/>
                </a:lnTo>
                <a:lnTo>
                  <a:pt x="16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4105" y="4864223"/>
            <a:ext cx="463550" cy="426720"/>
          </a:xfrm>
          <a:custGeom>
            <a:avLst/>
            <a:gdLst/>
            <a:ahLst/>
            <a:cxnLst/>
            <a:rect l="l" t="t" r="r" b="b"/>
            <a:pathLst>
              <a:path w="463550" h="426720">
                <a:moveTo>
                  <a:pt x="391208" y="46879"/>
                </a:moveTo>
                <a:lnTo>
                  <a:pt x="0" y="405599"/>
                </a:lnTo>
                <a:lnTo>
                  <a:pt x="19096" y="426426"/>
                </a:lnTo>
                <a:lnTo>
                  <a:pt x="410305" y="67706"/>
                </a:lnTo>
                <a:lnTo>
                  <a:pt x="391208" y="46879"/>
                </a:lnTo>
                <a:close/>
              </a:path>
              <a:path w="463550" h="426720">
                <a:moveTo>
                  <a:pt x="448972" y="37330"/>
                </a:moveTo>
                <a:lnTo>
                  <a:pt x="401622" y="37330"/>
                </a:lnTo>
                <a:lnTo>
                  <a:pt x="420719" y="58158"/>
                </a:lnTo>
                <a:lnTo>
                  <a:pt x="410305" y="67706"/>
                </a:lnTo>
                <a:lnTo>
                  <a:pt x="429403" y="88534"/>
                </a:lnTo>
                <a:lnTo>
                  <a:pt x="448972" y="37330"/>
                </a:lnTo>
                <a:close/>
              </a:path>
              <a:path w="463550" h="426720">
                <a:moveTo>
                  <a:pt x="401622" y="37330"/>
                </a:moveTo>
                <a:lnTo>
                  <a:pt x="391208" y="46879"/>
                </a:lnTo>
                <a:lnTo>
                  <a:pt x="410305" y="67706"/>
                </a:lnTo>
                <a:lnTo>
                  <a:pt x="420719" y="58158"/>
                </a:lnTo>
                <a:lnTo>
                  <a:pt x="401622" y="37330"/>
                </a:lnTo>
                <a:close/>
              </a:path>
              <a:path w="463550" h="426720">
                <a:moveTo>
                  <a:pt x="463238" y="0"/>
                </a:moveTo>
                <a:lnTo>
                  <a:pt x="372111" y="26052"/>
                </a:lnTo>
                <a:lnTo>
                  <a:pt x="391208" y="46879"/>
                </a:lnTo>
                <a:lnTo>
                  <a:pt x="401622" y="37330"/>
                </a:lnTo>
                <a:lnTo>
                  <a:pt x="448972" y="37330"/>
                </a:lnTo>
                <a:lnTo>
                  <a:pt x="463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5492" y="4284944"/>
            <a:ext cx="409575" cy="254000"/>
          </a:xfrm>
          <a:custGeom>
            <a:avLst/>
            <a:gdLst/>
            <a:ahLst/>
            <a:cxnLst/>
            <a:rect l="l" t="t" r="r" b="b"/>
            <a:pathLst>
              <a:path w="409575" h="254000">
                <a:moveTo>
                  <a:pt x="329242" y="31591"/>
                </a:moveTo>
                <a:lnTo>
                  <a:pt x="0" y="229651"/>
                </a:lnTo>
                <a:lnTo>
                  <a:pt x="14565" y="253865"/>
                </a:lnTo>
                <a:lnTo>
                  <a:pt x="343809" y="55806"/>
                </a:lnTo>
                <a:lnTo>
                  <a:pt x="329242" y="31591"/>
                </a:lnTo>
                <a:close/>
              </a:path>
              <a:path w="409575" h="254000">
                <a:moveTo>
                  <a:pt x="393737" y="24309"/>
                </a:moveTo>
                <a:lnTo>
                  <a:pt x="341349" y="24309"/>
                </a:lnTo>
                <a:lnTo>
                  <a:pt x="355916" y="48522"/>
                </a:lnTo>
                <a:lnTo>
                  <a:pt x="343809" y="55806"/>
                </a:lnTo>
                <a:lnTo>
                  <a:pt x="358374" y="80020"/>
                </a:lnTo>
                <a:lnTo>
                  <a:pt x="393737" y="24309"/>
                </a:lnTo>
                <a:close/>
              </a:path>
              <a:path w="409575" h="254000">
                <a:moveTo>
                  <a:pt x="341349" y="24309"/>
                </a:moveTo>
                <a:lnTo>
                  <a:pt x="329242" y="31591"/>
                </a:lnTo>
                <a:lnTo>
                  <a:pt x="343809" y="55806"/>
                </a:lnTo>
                <a:lnTo>
                  <a:pt x="355916" y="48522"/>
                </a:lnTo>
                <a:lnTo>
                  <a:pt x="341349" y="24309"/>
                </a:lnTo>
                <a:close/>
              </a:path>
              <a:path w="409575" h="254000">
                <a:moveTo>
                  <a:pt x="409167" y="0"/>
                </a:moveTo>
                <a:lnTo>
                  <a:pt x="314676" y="7377"/>
                </a:lnTo>
                <a:lnTo>
                  <a:pt x="329242" y="31591"/>
                </a:lnTo>
                <a:lnTo>
                  <a:pt x="341349" y="24309"/>
                </a:lnTo>
                <a:lnTo>
                  <a:pt x="393737" y="24309"/>
                </a:lnTo>
                <a:lnTo>
                  <a:pt x="409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26274" y="3970528"/>
            <a:ext cx="1284605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x</a:t>
            </a:r>
            <a:r>
              <a:rPr sz="1650" spc="-7" baseline="-15151" dirty="0">
                <a:latin typeface="Times New Roman"/>
                <a:cs typeface="Times New Roman"/>
              </a:rPr>
              <a:t>1</a:t>
            </a:r>
            <a:endParaRPr sz="1650" baseline="-1515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R="55880" algn="r">
              <a:lnSpc>
                <a:spcPct val="100000"/>
              </a:lnSpc>
            </a:pPr>
            <a:r>
              <a:rPr sz="2400" i="1" spc="-22" baseline="-17361" dirty="0">
                <a:latin typeface="Arial"/>
                <a:cs typeface="Arial"/>
              </a:rPr>
              <a:t>h</a:t>
            </a:r>
            <a:r>
              <a:rPr sz="1100" i="1" spc="-35" dirty="0">
                <a:latin typeface="Arial"/>
                <a:cs typeface="Arial"/>
              </a:rPr>
              <a:t>nat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x</a:t>
            </a:r>
            <a:r>
              <a:rPr sz="1650" spc="-7" baseline="-15151" dirty="0">
                <a:latin typeface="Times New Roman"/>
                <a:cs typeface="Times New Roman"/>
              </a:rPr>
              <a:t>2</a:t>
            </a:r>
            <a:endParaRPr sz="1650" baseline="-15151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94660" y="5016500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5" h="527685">
                <a:moveTo>
                  <a:pt x="0" y="263736"/>
                </a:moveTo>
                <a:lnTo>
                  <a:pt x="4249" y="216329"/>
                </a:lnTo>
                <a:lnTo>
                  <a:pt x="16500" y="171710"/>
                </a:lnTo>
                <a:lnTo>
                  <a:pt x="36007" y="130623"/>
                </a:lnTo>
                <a:lnTo>
                  <a:pt x="62027" y="93814"/>
                </a:lnTo>
                <a:lnTo>
                  <a:pt x="93814" y="62027"/>
                </a:lnTo>
                <a:lnTo>
                  <a:pt x="130623" y="36007"/>
                </a:lnTo>
                <a:lnTo>
                  <a:pt x="171710" y="16500"/>
                </a:lnTo>
                <a:lnTo>
                  <a:pt x="216329" y="4249"/>
                </a:lnTo>
                <a:lnTo>
                  <a:pt x="263736" y="0"/>
                </a:lnTo>
                <a:lnTo>
                  <a:pt x="311143" y="4249"/>
                </a:lnTo>
                <a:lnTo>
                  <a:pt x="355762" y="16500"/>
                </a:lnTo>
                <a:lnTo>
                  <a:pt x="396849" y="36007"/>
                </a:lnTo>
                <a:lnTo>
                  <a:pt x="433658" y="62027"/>
                </a:lnTo>
                <a:lnTo>
                  <a:pt x="465445" y="93814"/>
                </a:lnTo>
                <a:lnTo>
                  <a:pt x="491465" y="130623"/>
                </a:lnTo>
                <a:lnTo>
                  <a:pt x="510973" y="171710"/>
                </a:lnTo>
                <a:lnTo>
                  <a:pt x="523224" y="216329"/>
                </a:lnTo>
                <a:lnTo>
                  <a:pt x="527473" y="263736"/>
                </a:lnTo>
                <a:lnTo>
                  <a:pt x="523224" y="311143"/>
                </a:lnTo>
                <a:lnTo>
                  <a:pt x="510973" y="355762"/>
                </a:lnTo>
                <a:lnTo>
                  <a:pt x="491465" y="396849"/>
                </a:lnTo>
                <a:lnTo>
                  <a:pt x="465445" y="433658"/>
                </a:lnTo>
                <a:lnTo>
                  <a:pt x="433658" y="465445"/>
                </a:lnTo>
                <a:lnTo>
                  <a:pt x="396849" y="491465"/>
                </a:lnTo>
                <a:lnTo>
                  <a:pt x="355762" y="510973"/>
                </a:lnTo>
                <a:lnTo>
                  <a:pt x="311143" y="523224"/>
                </a:lnTo>
                <a:lnTo>
                  <a:pt x="263736" y="527473"/>
                </a:lnTo>
                <a:lnTo>
                  <a:pt x="216329" y="523224"/>
                </a:lnTo>
                <a:lnTo>
                  <a:pt x="171710" y="510973"/>
                </a:lnTo>
                <a:lnTo>
                  <a:pt x="130623" y="491465"/>
                </a:lnTo>
                <a:lnTo>
                  <a:pt x="93814" y="465445"/>
                </a:lnTo>
                <a:lnTo>
                  <a:pt x="62027" y="433658"/>
                </a:lnTo>
                <a:lnTo>
                  <a:pt x="36007" y="396849"/>
                </a:lnTo>
                <a:lnTo>
                  <a:pt x="16500" y="355762"/>
                </a:lnTo>
                <a:lnTo>
                  <a:pt x="4249" y="311143"/>
                </a:lnTo>
                <a:lnTo>
                  <a:pt x="0" y="263736"/>
                </a:lnTo>
                <a:close/>
              </a:path>
            </a:pathLst>
          </a:custGeom>
          <a:ln w="2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34742" y="4851542"/>
            <a:ext cx="537210" cy="274320"/>
          </a:xfrm>
          <a:custGeom>
            <a:avLst/>
            <a:gdLst/>
            <a:ahLst/>
            <a:cxnLst/>
            <a:rect l="l" t="t" r="r" b="b"/>
            <a:pathLst>
              <a:path w="537210" h="274320">
                <a:moveTo>
                  <a:pt x="454521" y="248590"/>
                </a:moveTo>
                <a:lnTo>
                  <a:pt x="442065" y="273954"/>
                </a:lnTo>
                <a:lnTo>
                  <a:pt x="536841" y="273278"/>
                </a:lnTo>
                <a:lnTo>
                  <a:pt x="522790" y="254819"/>
                </a:lnTo>
                <a:lnTo>
                  <a:pt x="467203" y="254819"/>
                </a:lnTo>
                <a:lnTo>
                  <a:pt x="454521" y="248590"/>
                </a:lnTo>
                <a:close/>
              </a:path>
              <a:path w="537210" h="274320">
                <a:moveTo>
                  <a:pt x="466978" y="223226"/>
                </a:moveTo>
                <a:lnTo>
                  <a:pt x="454521" y="248590"/>
                </a:lnTo>
                <a:lnTo>
                  <a:pt x="467203" y="254819"/>
                </a:lnTo>
                <a:lnTo>
                  <a:pt x="479659" y="229454"/>
                </a:lnTo>
                <a:lnTo>
                  <a:pt x="466978" y="223226"/>
                </a:lnTo>
                <a:close/>
              </a:path>
              <a:path w="537210" h="274320">
                <a:moveTo>
                  <a:pt x="479435" y="197863"/>
                </a:moveTo>
                <a:lnTo>
                  <a:pt x="466978" y="223226"/>
                </a:lnTo>
                <a:lnTo>
                  <a:pt x="479659" y="229454"/>
                </a:lnTo>
                <a:lnTo>
                  <a:pt x="467203" y="254819"/>
                </a:lnTo>
                <a:lnTo>
                  <a:pt x="522790" y="254819"/>
                </a:lnTo>
                <a:lnTo>
                  <a:pt x="479435" y="197863"/>
                </a:lnTo>
                <a:close/>
              </a:path>
              <a:path w="537210" h="274320">
                <a:moveTo>
                  <a:pt x="12456" y="0"/>
                </a:moveTo>
                <a:lnTo>
                  <a:pt x="0" y="25363"/>
                </a:lnTo>
                <a:lnTo>
                  <a:pt x="454521" y="248590"/>
                </a:lnTo>
                <a:lnTo>
                  <a:pt x="466978" y="223226"/>
                </a:lnTo>
                <a:lnTo>
                  <a:pt x="12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5520" y="5649976"/>
            <a:ext cx="4070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15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=2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19197" y="5649976"/>
            <a:ext cx="525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i="1" spc="-20" dirty="0">
                <a:latin typeface="Times New Roman"/>
                <a:cs typeface="Times New Roman"/>
              </a:rPr>
              <a:t>M</a:t>
            </a:r>
            <a:r>
              <a:rPr sz="1650" i="1" spc="-30" baseline="-15151" dirty="0">
                <a:latin typeface="Times New Roman"/>
                <a:cs typeface="Times New Roman"/>
              </a:rPr>
              <a:t>h</a:t>
            </a:r>
            <a:r>
              <a:rPr sz="1600" spc="-20" dirty="0">
                <a:latin typeface="Times New Roman"/>
                <a:cs typeface="Times New Roman"/>
              </a:rPr>
              <a:t>=1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4957" y="6421120"/>
            <a:ext cx="1657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1-D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manifold 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in</a:t>
            </a:r>
            <a:r>
              <a:rPr sz="1600" spc="-1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R</a:t>
            </a:r>
            <a:r>
              <a:rPr sz="1650" spc="-15" baseline="25252" dirty="0">
                <a:latin typeface="Times New Roman"/>
                <a:cs typeface="Times New Roman"/>
              </a:rPr>
              <a:t>2</a:t>
            </a:r>
            <a:endParaRPr sz="1650" baseline="25252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4427" y="6529846"/>
            <a:ext cx="180533" cy="75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36" y="778255"/>
            <a:ext cx="8542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Manifolds </a:t>
            </a:r>
            <a:r>
              <a:rPr sz="3600" spc="-15" dirty="0"/>
              <a:t>are </a:t>
            </a:r>
            <a:r>
              <a:rPr sz="3600" spc="-20" dirty="0"/>
              <a:t>specified </a:t>
            </a:r>
            <a:r>
              <a:rPr sz="3600" spc="-15" dirty="0"/>
              <a:t>by </a:t>
            </a:r>
            <a:r>
              <a:rPr sz="3600" spc="-25" dirty="0"/>
              <a:t>Tangent</a:t>
            </a:r>
            <a:r>
              <a:rPr sz="3600" spc="-170" dirty="0"/>
              <a:t> </a:t>
            </a:r>
            <a:r>
              <a:rPr sz="3600" spc="-25" dirty="0"/>
              <a:t>Planes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73023" y="1384808"/>
            <a:ext cx="8643620" cy="27076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44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63855" algn="l"/>
                <a:tab pos="3644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Tangents specify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how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change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while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staying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24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 dirty="0">
              <a:latin typeface="Arial"/>
              <a:cs typeface="Arial"/>
            </a:endParaRPr>
          </a:p>
          <a:p>
            <a:pPr marL="760095" lvl="1" indent="-282575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59460" algn="l"/>
                <a:tab pos="760095" algn="l"/>
                <a:tab pos="1372235" algn="l"/>
                <a:tab pos="5119370" algn="l"/>
              </a:tabLst>
            </a:pPr>
            <a:r>
              <a:rPr sz="2000" spc="-15" dirty="0">
                <a:solidFill>
                  <a:srgbClr val="007C42"/>
                </a:solidFill>
                <a:latin typeface="Arial"/>
                <a:cs typeface="Arial"/>
              </a:rPr>
              <a:t>1-D:	</a:t>
            </a:r>
            <a:r>
              <a:rPr sz="2000" i="1" dirty="0">
                <a:latin typeface="Times New Roman"/>
                <a:cs typeface="Times New Roman"/>
              </a:rPr>
              <a:t>y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x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spc="-10" dirty="0">
                <a:solidFill>
                  <a:srgbClr val="007C42"/>
                </a:solidFill>
                <a:latin typeface="Arial"/>
                <a:cs typeface="Arial"/>
              </a:rPr>
              <a:t>at point </a:t>
            </a:r>
            <a:r>
              <a:rPr sz="2000" i="1" dirty="0">
                <a:latin typeface="Times New Roman"/>
                <a:cs typeface="Times New Roman"/>
              </a:rPr>
              <a:t>x = 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1950" spc="-15" baseline="25641" dirty="0">
                <a:latin typeface="Times New Roman"/>
                <a:cs typeface="Times New Roman"/>
              </a:rPr>
              <a:t>0  </a:t>
            </a:r>
            <a:r>
              <a:rPr sz="2000" dirty="0">
                <a:solidFill>
                  <a:srgbClr val="007C42"/>
                </a:solidFill>
                <a:latin typeface="Arial"/>
                <a:cs typeface="Arial"/>
              </a:rPr>
              <a:t>is</a:t>
            </a:r>
            <a:r>
              <a:rPr sz="2000" spc="-345" dirty="0">
                <a:solidFill>
                  <a:srgbClr val="007C4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7C42"/>
                </a:solidFill>
                <a:latin typeface="Arial"/>
                <a:cs typeface="Arial"/>
              </a:rPr>
              <a:t>given</a:t>
            </a:r>
            <a:r>
              <a:rPr sz="2000" spc="-20" dirty="0">
                <a:solidFill>
                  <a:srgbClr val="007C4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7C42"/>
                </a:solidFill>
                <a:latin typeface="Arial"/>
                <a:cs typeface="Arial"/>
              </a:rPr>
              <a:t>by	</a:t>
            </a:r>
            <a:r>
              <a:rPr sz="2000" dirty="0">
                <a:latin typeface="Cambria Math"/>
                <a:cs typeface="Cambria Math"/>
              </a:rPr>
              <a:t>𝑦 </a:t>
            </a:r>
            <a:r>
              <a:rPr sz="2000" dirty="0">
                <a:latin typeface="Times New Roman"/>
                <a:cs typeface="Times New Roman"/>
              </a:rPr>
              <a:t>≈ </a:t>
            </a:r>
            <a:r>
              <a:rPr sz="2000" spc="-10" dirty="0">
                <a:latin typeface="Cambria Math"/>
                <a:cs typeface="Cambria Math"/>
              </a:rPr>
              <a:t>𝑓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1950" spc="-15" baseline="25641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+ </a:t>
            </a:r>
            <a:r>
              <a:rPr sz="2000" spc="-10" dirty="0">
                <a:latin typeface="Cambria Math"/>
                <a:cs typeface="Cambria Math"/>
              </a:rPr>
              <a:t>𝑓</a:t>
            </a:r>
            <a:r>
              <a:rPr sz="2000" spc="-10" dirty="0">
                <a:latin typeface="Times New Roman"/>
                <a:cs typeface="Times New Roman"/>
              </a:rPr>
              <a:t>′(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1950" spc="-15" baseline="25641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) (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2000" spc="-10" dirty="0">
                <a:latin typeface="Times New Roman"/>
                <a:cs typeface="Times New Roman"/>
              </a:rPr>
              <a:t>−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 Math"/>
                <a:cs typeface="Cambria Math"/>
              </a:rPr>
              <a:t>𝑥</a:t>
            </a:r>
            <a:r>
              <a:rPr sz="1950" spc="-7" baseline="25641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760095" lvl="1" indent="-28257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59460" algn="l"/>
                <a:tab pos="7600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2-D: </a:t>
            </a:r>
            <a:r>
              <a:rPr sz="2000" dirty="0">
                <a:latin typeface="Cambria Math"/>
                <a:cs typeface="Cambria Math"/>
              </a:rPr>
              <a:t>𝑧 </a:t>
            </a:r>
            <a:r>
              <a:rPr sz="2000" spc="-15" dirty="0">
                <a:latin typeface="Times New Roman"/>
                <a:cs typeface="Times New Roman"/>
              </a:rPr>
              <a:t>=</a:t>
            </a:r>
            <a:r>
              <a:rPr sz="2000" spc="-15" dirty="0">
                <a:latin typeface="Cambria Math"/>
                <a:cs typeface="Cambria Math"/>
              </a:rPr>
              <a:t>𝑓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spc="-15" dirty="0">
                <a:latin typeface="Cambria Math"/>
                <a:cs typeface="Cambria Math"/>
              </a:rPr>
              <a:t>𝑥</a:t>
            </a:r>
            <a:r>
              <a:rPr sz="2000" spc="-15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Cambria Math"/>
                <a:cs typeface="Cambria Math"/>
              </a:rPr>
              <a:t>𝑦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at the point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1950" spc="-15" baseline="25641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Cambria Math"/>
                <a:cs typeface="Cambria Math"/>
              </a:rPr>
              <a:t>𝑦</a:t>
            </a:r>
            <a:r>
              <a:rPr sz="1950" spc="-7" baseline="25641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given</a:t>
            </a:r>
            <a:r>
              <a:rPr sz="2000" spc="-1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by</a:t>
            </a:r>
            <a:endParaRPr sz="2000" dirty="0">
              <a:latin typeface="Arial"/>
              <a:cs typeface="Arial"/>
            </a:endParaRPr>
          </a:p>
          <a:p>
            <a:pPr marL="929005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Times New Roman"/>
                <a:cs typeface="Times New Roman"/>
              </a:rPr>
              <a:t>z = </a:t>
            </a:r>
            <a:r>
              <a:rPr sz="2000" spc="-10" dirty="0">
                <a:latin typeface="Cambria Math"/>
                <a:cs typeface="Cambria Math"/>
              </a:rPr>
              <a:t>𝑓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1950" spc="-15" baseline="25641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Cambria Math"/>
                <a:cs typeface="Cambria Math"/>
              </a:rPr>
              <a:t>𝑦</a:t>
            </a:r>
            <a:r>
              <a:rPr sz="1950" spc="-7" baseline="25641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spc="-10" dirty="0">
                <a:latin typeface="Times New Roman"/>
                <a:cs typeface="Times New Roman"/>
              </a:rPr>
              <a:t>+</a:t>
            </a:r>
            <a:r>
              <a:rPr sz="2000" spc="-10" dirty="0">
                <a:latin typeface="Cambria Math"/>
                <a:cs typeface="Cambria Math"/>
              </a:rPr>
              <a:t>𝑓</a:t>
            </a:r>
            <a:r>
              <a:rPr sz="1950" spc="-15" baseline="-17094" dirty="0">
                <a:latin typeface="Cambria Math"/>
                <a:cs typeface="Cambria Math"/>
              </a:rPr>
              <a:t>𝑥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1950" spc="-15" baseline="25641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Cambria Math"/>
                <a:cs typeface="Cambria Math"/>
              </a:rPr>
              <a:t>𝑦</a:t>
            </a:r>
            <a:r>
              <a:rPr sz="1950" spc="-7" baseline="25641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2000" spc="-10" dirty="0">
                <a:latin typeface="Times New Roman"/>
                <a:cs typeface="Times New Roman"/>
              </a:rPr>
              <a:t>−</a:t>
            </a:r>
            <a:r>
              <a:rPr sz="2000" spc="-10" dirty="0">
                <a:latin typeface="Cambria Math"/>
                <a:cs typeface="Cambria Math"/>
              </a:rPr>
              <a:t>𝑥</a:t>
            </a:r>
            <a:r>
              <a:rPr sz="1950" spc="-15" baseline="25641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+ </a:t>
            </a:r>
            <a:r>
              <a:rPr sz="2000" spc="-5" dirty="0">
                <a:latin typeface="Cambria Math"/>
                <a:cs typeface="Cambria Math"/>
              </a:rPr>
              <a:t>𝑓</a:t>
            </a:r>
            <a:r>
              <a:rPr sz="1950" spc="-7" baseline="-17094" dirty="0">
                <a:latin typeface="Cambria Math"/>
                <a:cs typeface="Cambria Math"/>
              </a:rPr>
              <a:t>𝑦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5" dirty="0">
                <a:latin typeface="Cambria Math"/>
                <a:cs typeface="Cambria Math"/>
              </a:rPr>
              <a:t>𝑥</a:t>
            </a:r>
            <a:r>
              <a:rPr sz="1950" spc="-7" baseline="25641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Cambria Math"/>
                <a:cs typeface="Cambria Math"/>
              </a:rPr>
              <a:t>𝑦</a:t>
            </a:r>
            <a:r>
              <a:rPr sz="1950" spc="-7" baseline="25641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Cambria Math"/>
                <a:cs typeface="Cambria Math"/>
              </a:rPr>
              <a:t>𝑦</a:t>
            </a:r>
            <a:r>
              <a:rPr sz="2000" spc="-10" dirty="0">
                <a:latin typeface="Times New Roman"/>
                <a:cs typeface="Times New Roman"/>
              </a:rPr>
              <a:t>−</a:t>
            </a:r>
            <a:r>
              <a:rPr sz="2000" spc="-10" dirty="0">
                <a:latin typeface="Cambria Math"/>
                <a:cs typeface="Cambria Math"/>
              </a:rPr>
              <a:t>𝑦</a:t>
            </a:r>
            <a:r>
              <a:rPr sz="1950" spc="-15" baseline="25641" dirty="0">
                <a:latin typeface="Times New Roman"/>
                <a:cs typeface="Times New Roman"/>
              </a:rPr>
              <a:t>0</a:t>
            </a:r>
            <a:r>
              <a:rPr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363855" marR="121285" indent="-339090">
              <a:lnSpc>
                <a:spcPct val="99200"/>
              </a:lnSpc>
              <a:spcBef>
                <a:spcPts val="509"/>
              </a:spcBef>
              <a:buChar char="•"/>
              <a:tabLst>
                <a:tab pos="363855" algn="l"/>
                <a:tab pos="3644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At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point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i="1" spc="-15" dirty="0">
                <a:latin typeface="Times New Roman"/>
                <a:cs typeface="Times New Roman"/>
              </a:rPr>
              <a:t>d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-dimensional manifold,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tangent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plane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given by </a:t>
            </a:r>
            <a:r>
              <a:rPr sz="2400" i="1" dirty="0">
                <a:latin typeface="Times New Roman"/>
                <a:cs typeface="Times New Roman"/>
              </a:rPr>
              <a:t>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basis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vectors that span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local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directions of  variation allowed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 the</a:t>
            </a:r>
            <a:r>
              <a:rPr sz="24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7847" y="4707137"/>
            <a:ext cx="3011266" cy="239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9869" y="4565949"/>
            <a:ext cx="3249930" cy="2598420"/>
          </a:xfrm>
          <a:custGeom>
            <a:avLst/>
            <a:gdLst/>
            <a:ahLst/>
            <a:cxnLst/>
            <a:rect l="l" t="t" r="r" b="b"/>
            <a:pathLst>
              <a:path w="3249929" h="2598420">
                <a:moveTo>
                  <a:pt x="0" y="0"/>
                </a:moveTo>
                <a:lnTo>
                  <a:pt x="3249612" y="0"/>
                </a:lnTo>
                <a:lnTo>
                  <a:pt x="3249612" y="2598120"/>
                </a:lnTo>
                <a:lnTo>
                  <a:pt x="0" y="259812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0559" y="5162295"/>
            <a:ext cx="78549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1-D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900"/>
              </a:lnSpc>
              <a:spcBef>
                <a:spcPts val="65"/>
              </a:spcBef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man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d 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(line)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9482" y="5064759"/>
            <a:ext cx="81978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2-D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900"/>
              </a:lnSpc>
              <a:spcBef>
                <a:spcPts val="65"/>
              </a:spcBef>
            </a:pP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manifold  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15212" y="4197679"/>
            <a:ext cx="2931267" cy="3036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63880" y="4090416"/>
            <a:ext cx="3340735" cy="3163570"/>
          </a:xfrm>
          <a:custGeom>
            <a:avLst/>
            <a:gdLst/>
            <a:ahLst/>
            <a:cxnLst/>
            <a:rect l="l" t="t" r="r" b="b"/>
            <a:pathLst>
              <a:path w="3340734" h="3163570">
                <a:moveTo>
                  <a:pt x="0" y="0"/>
                </a:moveTo>
                <a:lnTo>
                  <a:pt x="3340664" y="0"/>
                </a:lnTo>
                <a:lnTo>
                  <a:pt x="3340664" y="3163270"/>
                </a:lnTo>
                <a:lnTo>
                  <a:pt x="0" y="316327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2569" y="686816"/>
            <a:ext cx="6735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Tangents </a:t>
            </a:r>
            <a:r>
              <a:rPr sz="3600" spc="-15" dirty="0"/>
              <a:t>of 1- </a:t>
            </a:r>
            <a:r>
              <a:rPr sz="3600" spc="-20" dirty="0"/>
              <a:t>and </a:t>
            </a:r>
            <a:r>
              <a:rPr sz="3600" spc="-15" dirty="0"/>
              <a:t>2-D</a:t>
            </a:r>
            <a:r>
              <a:rPr sz="3600" spc="-120" dirty="0"/>
              <a:t> </a:t>
            </a:r>
            <a:r>
              <a:rPr sz="3600" spc="-20" dirty="0"/>
              <a:t>manifolds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98282" y="1192174"/>
            <a:ext cx="7332345" cy="18243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1-D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latin typeface="Times New Roman"/>
                <a:cs typeface="Times New Roman"/>
              </a:rPr>
              <a:t>784-D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space (MNIST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2000" spc="-10" dirty="0">
                <a:latin typeface="Times New Roman"/>
                <a:cs typeface="Times New Roman"/>
              </a:rPr>
              <a:t>784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pixels)</a:t>
            </a:r>
            <a:endParaRPr sz="24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Image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translated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vertically</a:t>
            </a:r>
            <a:endParaRPr sz="20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Figure below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projection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into </a:t>
            </a:r>
            <a:r>
              <a:rPr sz="2000" spc="-10" dirty="0">
                <a:latin typeface="Times New Roman"/>
                <a:cs typeface="Times New Roman"/>
              </a:rPr>
              <a:t>2-D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space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using</a:t>
            </a:r>
            <a:r>
              <a:rPr sz="2000" spc="-18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PCA</a:t>
            </a:r>
            <a:endParaRPr sz="2000">
              <a:latin typeface="Arial"/>
              <a:cs typeface="Arial"/>
            </a:endParaRPr>
          </a:p>
          <a:p>
            <a:pPr marL="1143000" lvl="2" indent="-226060">
              <a:lnSpc>
                <a:spcPct val="100000"/>
              </a:lnSpc>
              <a:spcBef>
                <a:spcPts val="390"/>
              </a:spcBef>
              <a:buClr>
                <a:srgbClr val="3333CC"/>
              </a:buClr>
              <a:buFont typeface="Times New Roman"/>
              <a:buChar char="•"/>
              <a:tabLst>
                <a:tab pos="1142365" algn="l"/>
                <a:tab pos="1143000" algn="l"/>
              </a:tabLst>
            </a:pPr>
            <a:r>
              <a:rPr sz="1800" i="1" spc="-15" dirty="0">
                <a:latin typeface="Times New Roman"/>
                <a:cs typeface="Times New Roman"/>
              </a:rPr>
              <a:t>n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-dimensional manifold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has </a:t>
            </a:r>
            <a:r>
              <a:rPr sz="1800" i="1" spc="-15" dirty="0">
                <a:latin typeface="Times New Roman"/>
                <a:cs typeface="Times New Roman"/>
              </a:rPr>
              <a:t>n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-dimensional</a:t>
            </a:r>
            <a:r>
              <a:rPr sz="18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  <a:p>
            <a:pPr marL="1143000" indent="-226060">
              <a:lnSpc>
                <a:spcPct val="100000"/>
              </a:lnSpc>
              <a:spcBef>
                <a:spcPts val="34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Tangent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oriented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parallel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surface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at that</a:t>
            </a:r>
            <a:r>
              <a:rPr sz="18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5865" y="3081238"/>
            <a:ext cx="2208794" cy="2236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79434" y="3032196"/>
            <a:ext cx="4824730" cy="2282825"/>
          </a:xfrm>
          <a:prstGeom prst="rect">
            <a:avLst/>
          </a:prstGeom>
          <a:ln w="9419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542290" marR="314960">
              <a:lnSpc>
                <a:spcPct val="102200"/>
              </a:lnSpc>
              <a:spcBef>
                <a:spcPts val="204"/>
              </a:spcBef>
            </a:pPr>
            <a:r>
              <a:rPr sz="1800" spc="-15" dirty="0">
                <a:solidFill>
                  <a:srgbClr val="007C42"/>
                </a:solidFill>
                <a:latin typeface="Arial"/>
                <a:cs typeface="Arial"/>
              </a:rPr>
              <a:t>Image shows </a:t>
            </a:r>
            <a:r>
              <a:rPr sz="1800" spc="-10" dirty="0">
                <a:solidFill>
                  <a:srgbClr val="007C42"/>
                </a:solidFill>
                <a:latin typeface="Arial"/>
                <a:cs typeface="Arial"/>
              </a:rPr>
              <a:t>how this </a:t>
            </a:r>
            <a:r>
              <a:rPr sz="1800" spc="-15" dirty="0">
                <a:solidFill>
                  <a:srgbClr val="007C42"/>
                </a:solidFill>
                <a:latin typeface="Arial"/>
                <a:cs typeface="Arial"/>
              </a:rPr>
              <a:t>tangent </a:t>
            </a:r>
            <a:r>
              <a:rPr sz="1800" spc="-10" dirty="0">
                <a:solidFill>
                  <a:srgbClr val="007C42"/>
                </a:solidFill>
                <a:latin typeface="Arial"/>
                <a:cs typeface="Arial"/>
              </a:rPr>
              <a:t>direction  </a:t>
            </a:r>
            <a:r>
              <a:rPr sz="1800" spc="-15" dirty="0">
                <a:solidFill>
                  <a:srgbClr val="007C42"/>
                </a:solidFill>
                <a:latin typeface="Arial"/>
                <a:cs typeface="Arial"/>
              </a:rPr>
              <a:t>appears </a:t>
            </a:r>
            <a:r>
              <a:rPr sz="1800" spc="-5" dirty="0">
                <a:solidFill>
                  <a:srgbClr val="007C42"/>
                </a:solidFill>
                <a:latin typeface="Arial"/>
                <a:cs typeface="Arial"/>
              </a:rPr>
              <a:t>in </a:t>
            </a:r>
            <a:r>
              <a:rPr sz="1800" spc="-15" dirty="0">
                <a:solidFill>
                  <a:srgbClr val="007C42"/>
                </a:solidFill>
                <a:latin typeface="Arial"/>
                <a:cs typeface="Arial"/>
              </a:rPr>
              <a:t>image</a:t>
            </a:r>
            <a:r>
              <a:rPr sz="1800" spc="-45" dirty="0">
                <a:solidFill>
                  <a:srgbClr val="007C42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7C42"/>
                </a:solidFill>
                <a:latin typeface="Arial"/>
                <a:cs typeface="Arial"/>
              </a:rPr>
              <a:t>space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542290" marR="530225">
              <a:lnSpc>
                <a:spcPts val="2090"/>
              </a:lnSpc>
              <a:spcBef>
                <a:spcPts val="5"/>
              </a:spcBef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Gray pixels indicate pixels that do</a:t>
            </a:r>
            <a:r>
              <a:rPr sz="1800" spc="-1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not 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change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as we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move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along</a:t>
            </a:r>
            <a:r>
              <a:rPr sz="1800" spc="-7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tangent.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542290" marR="191770">
              <a:lnSpc>
                <a:spcPts val="2110"/>
              </a:lnSpc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White pixels indicate pixels that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brighten,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and black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those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that</a:t>
            </a:r>
            <a:r>
              <a:rPr sz="1800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darken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8947" y="3123247"/>
            <a:ext cx="301625" cy="2133600"/>
          </a:xfrm>
          <a:custGeom>
            <a:avLst/>
            <a:gdLst/>
            <a:ahLst/>
            <a:cxnLst/>
            <a:rect l="l" t="t" r="r" b="b"/>
            <a:pathLst>
              <a:path w="301625" h="2133600">
                <a:moveTo>
                  <a:pt x="301413" y="2133441"/>
                </a:moveTo>
                <a:lnTo>
                  <a:pt x="242751" y="2131470"/>
                </a:lnTo>
                <a:lnTo>
                  <a:pt x="194847" y="2126094"/>
                </a:lnTo>
                <a:lnTo>
                  <a:pt x="162549" y="2118120"/>
                </a:lnTo>
                <a:lnTo>
                  <a:pt x="150706" y="2108355"/>
                </a:lnTo>
                <a:lnTo>
                  <a:pt x="150706" y="1091806"/>
                </a:lnTo>
                <a:lnTo>
                  <a:pt x="138863" y="1082042"/>
                </a:lnTo>
                <a:lnTo>
                  <a:pt x="106565" y="1074068"/>
                </a:lnTo>
                <a:lnTo>
                  <a:pt x="58661" y="1068691"/>
                </a:lnTo>
                <a:lnTo>
                  <a:pt x="0" y="1066720"/>
                </a:lnTo>
                <a:lnTo>
                  <a:pt x="58661" y="1064749"/>
                </a:lnTo>
                <a:lnTo>
                  <a:pt x="106565" y="1059373"/>
                </a:lnTo>
                <a:lnTo>
                  <a:pt x="138863" y="1051399"/>
                </a:lnTo>
                <a:lnTo>
                  <a:pt x="150706" y="1041634"/>
                </a:lnTo>
                <a:lnTo>
                  <a:pt x="150706" y="25086"/>
                </a:lnTo>
                <a:lnTo>
                  <a:pt x="162549" y="15321"/>
                </a:lnTo>
                <a:lnTo>
                  <a:pt x="194847" y="7347"/>
                </a:lnTo>
                <a:lnTo>
                  <a:pt x="242751" y="1971"/>
                </a:lnTo>
                <a:lnTo>
                  <a:pt x="301413" y="0"/>
                </a:lnTo>
              </a:path>
            </a:pathLst>
          </a:custGeom>
          <a:ln w="28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9800" y="1669556"/>
            <a:ext cx="2109892" cy="123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5090" y="1664846"/>
            <a:ext cx="2119630" cy="1248410"/>
          </a:xfrm>
          <a:custGeom>
            <a:avLst/>
            <a:gdLst/>
            <a:ahLst/>
            <a:cxnLst/>
            <a:rect l="l" t="t" r="r" b="b"/>
            <a:pathLst>
              <a:path w="2119629" h="1248410">
                <a:moveTo>
                  <a:pt x="0" y="0"/>
                </a:moveTo>
                <a:lnTo>
                  <a:pt x="2119312" y="0"/>
                </a:lnTo>
                <a:lnTo>
                  <a:pt x="2119312" y="1248040"/>
                </a:lnTo>
                <a:lnTo>
                  <a:pt x="0" y="124804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20895" y="6040120"/>
            <a:ext cx="1221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MNIST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latin typeface="Times New Roman"/>
                <a:cs typeface="Times New Roman"/>
              </a:rPr>
              <a:t>3-D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PCA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8251" y="5441932"/>
            <a:ext cx="2169547" cy="173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3542" y="5437222"/>
            <a:ext cx="2179320" cy="1747520"/>
          </a:xfrm>
          <a:prstGeom prst="rect">
            <a:avLst/>
          </a:prstGeom>
          <a:ln w="9419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539240" marR="97155">
              <a:lnSpc>
                <a:spcPts val="1420"/>
              </a:lnSpc>
              <a:spcBef>
                <a:spcPts val="5"/>
              </a:spcBef>
            </a:pPr>
            <a:r>
              <a:rPr sz="1200" spc="-140" dirty="0">
                <a:solidFill>
                  <a:srgbClr val="7030A0"/>
                </a:solidFill>
                <a:latin typeface="Arial"/>
                <a:cs typeface="Arial"/>
              </a:rPr>
              <a:t>T</a:t>
            </a:r>
            <a:r>
              <a:rPr sz="1200" spc="-15" dirty="0">
                <a:solidFill>
                  <a:srgbClr val="7030A0"/>
                </a:solidFill>
                <a:latin typeface="Arial"/>
                <a:cs typeface="Arial"/>
              </a:rPr>
              <a:t>angen</a:t>
            </a:r>
            <a:r>
              <a:rPr sz="1200" dirty="0">
                <a:solidFill>
                  <a:srgbClr val="7030A0"/>
                </a:solidFill>
                <a:latin typeface="Arial"/>
                <a:cs typeface="Arial"/>
              </a:rPr>
              <a:t>t  </a:t>
            </a:r>
            <a:r>
              <a:rPr sz="1200" spc="-10" dirty="0">
                <a:solidFill>
                  <a:srgbClr val="7030A0"/>
                </a:solidFill>
                <a:latin typeface="Arial"/>
                <a:cs typeface="Arial"/>
              </a:rPr>
              <a:t>Plane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5461" y="4844288"/>
            <a:ext cx="56007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4610" marR="5080" indent="-42545">
              <a:lnSpc>
                <a:spcPts val="1390"/>
              </a:lnSpc>
              <a:spcBef>
                <a:spcPts val="185"/>
              </a:spcBef>
            </a:pPr>
            <a:r>
              <a:rPr sz="1200" spc="-140" dirty="0">
                <a:solidFill>
                  <a:srgbClr val="7030A0"/>
                </a:solidFill>
                <a:latin typeface="Arial"/>
                <a:cs typeface="Arial"/>
              </a:rPr>
              <a:t>T</a:t>
            </a:r>
            <a:r>
              <a:rPr sz="1200" spc="-15" dirty="0">
                <a:solidFill>
                  <a:srgbClr val="7030A0"/>
                </a:solidFill>
                <a:latin typeface="Arial"/>
                <a:cs typeface="Arial"/>
              </a:rPr>
              <a:t>angen</a:t>
            </a:r>
            <a:r>
              <a:rPr sz="1200" dirty="0">
                <a:solidFill>
                  <a:srgbClr val="7030A0"/>
                </a:solidFill>
                <a:latin typeface="Arial"/>
                <a:cs typeface="Arial"/>
              </a:rPr>
              <a:t>t  </a:t>
            </a:r>
            <a:r>
              <a:rPr sz="1200" spc="-15" dirty="0">
                <a:solidFill>
                  <a:srgbClr val="7030A0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2364" y="1059687"/>
            <a:ext cx="80537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Autoencoder performs trade-off between two</a:t>
            </a:r>
            <a:r>
              <a:rPr spc="-105" dirty="0"/>
              <a:t> </a:t>
            </a:r>
            <a:r>
              <a:rPr spc="-15" dirty="0"/>
              <a:t>forces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402840"/>
            <a:ext cx="8642985" cy="4140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64820" marR="5080" indent="-452120">
              <a:lnSpc>
                <a:spcPts val="2810"/>
              </a:lnSpc>
              <a:spcBef>
                <a:spcPts val="250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Learns representation </a:t>
            </a:r>
            <a:r>
              <a:rPr sz="2400" b="1" i="1" dirty="0">
                <a:latin typeface="Times New Roman"/>
                <a:cs typeface="Times New Roman"/>
              </a:rPr>
              <a:t>h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training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example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such that </a:t>
            </a:r>
            <a:r>
              <a:rPr sz="2400" b="1" i="1" dirty="0">
                <a:latin typeface="Times New Roman"/>
                <a:cs typeface="Times New Roman"/>
              </a:rPr>
              <a:t>x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 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recovered through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decoder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34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That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drawn from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training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data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</a:t>
            </a:r>
            <a:r>
              <a:rPr sz="2000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crucial</a:t>
            </a:r>
            <a:endParaRPr sz="2000">
              <a:latin typeface="Arial"/>
              <a:cs typeface="Arial"/>
            </a:endParaRPr>
          </a:p>
          <a:p>
            <a:pPr marL="1143000" lvl="2" indent="-33909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It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means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autoencoder need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not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reconstruct improbable</a:t>
            </a:r>
            <a:r>
              <a:rPr sz="2000" spc="-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inputs</a:t>
            </a:r>
            <a:endParaRPr sz="2000">
              <a:latin typeface="Arial"/>
              <a:cs typeface="Arial"/>
            </a:endParaRPr>
          </a:p>
          <a:p>
            <a:pPr marL="548005" indent="-535940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547370" algn="l"/>
                <a:tab pos="54864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Satisfies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regularization</a:t>
            </a:r>
            <a:r>
              <a:rPr sz="24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penalty:</a:t>
            </a:r>
            <a:endParaRPr sz="2400">
              <a:latin typeface="Arial"/>
              <a:cs typeface="Arial"/>
            </a:endParaRPr>
          </a:p>
          <a:p>
            <a:pPr marL="860425" lvl="1" indent="-452120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859790" algn="l"/>
                <a:tab pos="86042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Limits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capacity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the</a:t>
            </a:r>
            <a:r>
              <a:rPr sz="2000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autoencoder</a:t>
            </a:r>
            <a:endParaRPr sz="2000">
              <a:latin typeface="Arial"/>
              <a:cs typeface="Arial"/>
            </a:endParaRPr>
          </a:p>
          <a:p>
            <a:pPr marL="860425" lvl="1" indent="-45212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859790" algn="l"/>
                <a:tab pos="86042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Or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can be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regularization term added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reconstruction</a:t>
            </a:r>
            <a:r>
              <a:rPr sz="2000" spc="-1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cost</a:t>
            </a:r>
            <a:endParaRPr sz="2000">
              <a:latin typeface="Arial"/>
              <a:cs typeface="Arial"/>
            </a:endParaRPr>
          </a:p>
          <a:p>
            <a:pPr marL="1821180">
              <a:lnSpc>
                <a:spcPct val="100000"/>
              </a:lnSpc>
              <a:spcBef>
                <a:spcPts val="505"/>
              </a:spcBef>
            </a:pP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)))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Ω(</a:t>
            </a:r>
            <a:r>
              <a:rPr sz="2000" b="1" i="1" spc="-15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860425" lvl="1" indent="-452120">
              <a:lnSpc>
                <a:spcPct val="100000"/>
              </a:lnSpc>
              <a:spcBef>
                <a:spcPts val="384"/>
              </a:spcBef>
              <a:buClr>
                <a:srgbClr val="3333CC"/>
              </a:buClr>
              <a:buChar char="•"/>
              <a:tabLst>
                <a:tab pos="859790" algn="l"/>
                <a:tab pos="86042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These techniques prefer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solutions less sensitive to</a:t>
            </a:r>
            <a:r>
              <a:rPr sz="2000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  <a:p>
            <a:pPr marL="464820" marR="622300" indent="-452120">
              <a:lnSpc>
                <a:spcPts val="2810"/>
              </a:lnSpc>
              <a:spcBef>
                <a:spcPts val="660"/>
              </a:spcBef>
              <a:buChar char="•"/>
              <a:tabLst>
                <a:tab pos="464184" algn="l"/>
                <a:tab pos="46482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Together they force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hidden representation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capture  information about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 generating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distribution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4910" y="700023"/>
            <a:ext cx="4569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What </a:t>
            </a:r>
            <a:r>
              <a:rPr spc="-10" dirty="0"/>
              <a:t>the </a:t>
            </a:r>
            <a:r>
              <a:rPr spc="-15" dirty="0"/>
              <a:t>encoder</a:t>
            </a:r>
            <a:r>
              <a:rPr spc="-90" dirty="0"/>
              <a:t> </a:t>
            </a:r>
            <a:r>
              <a:rPr spc="-15" dirty="0"/>
              <a:t>represents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482344"/>
            <a:ext cx="8820150" cy="39503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1155" marR="6350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Encoder captures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only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variations needed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reconstruct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training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examples</a:t>
            </a:r>
            <a:endParaRPr sz="2400">
              <a:latin typeface="Arial"/>
              <a:cs typeface="Arial"/>
            </a:endParaRPr>
          </a:p>
          <a:p>
            <a:pPr marL="351155" marR="158115" indent="-339090">
              <a:lnSpc>
                <a:spcPct val="98800"/>
              </a:lnSpc>
              <a:spcBef>
                <a:spcPts val="48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data generating distribution concentrates near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low-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dimensional manifold,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this yields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representations that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implicitly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captures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local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coordinate system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for this</a:t>
            </a:r>
            <a:r>
              <a:rPr sz="24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</a:t>
            </a:r>
            <a:endParaRPr sz="2400">
              <a:latin typeface="Arial"/>
              <a:cs typeface="Arial"/>
            </a:endParaRPr>
          </a:p>
          <a:p>
            <a:pPr marL="747395" marR="1119505" lvl="1" indent="-282575">
              <a:lnSpc>
                <a:spcPts val="2300"/>
              </a:lnSpc>
              <a:spcBef>
                <a:spcPts val="68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Only the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variations tangential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this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manifold around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need to  correspond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changes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000" b="1" i="1" dirty="0">
                <a:latin typeface="Times New Roman"/>
                <a:cs typeface="Times New Roman"/>
              </a:rPr>
              <a:t>h</a:t>
            </a:r>
            <a:r>
              <a:rPr sz="2000" b="1" i="1" spc="-1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=</a:t>
            </a:r>
            <a:r>
              <a:rPr sz="2000" b="1" i="1" spc="-1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747395" marR="94615" lvl="1" indent="-282575">
              <a:lnSpc>
                <a:spcPts val="2280"/>
              </a:lnSpc>
              <a:spcBef>
                <a:spcPts val="6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Hence encoder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learns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mapping from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input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space </a:t>
            </a:r>
            <a:r>
              <a:rPr sz="2000" b="1" i="1" dirty="0">
                <a:latin typeface="Times New Roman"/>
                <a:cs typeface="Times New Roman"/>
              </a:rPr>
              <a:t>x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1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representation  space</a:t>
            </a:r>
            <a:endParaRPr sz="20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45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mapping that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only sensitive to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changes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along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manifold</a:t>
            </a:r>
            <a:r>
              <a:rPr sz="2000" spc="-1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directions</a:t>
            </a:r>
            <a:endParaRPr sz="20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But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insensitive to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changes orthogonal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to the</a:t>
            </a:r>
            <a:r>
              <a:rPr sz="2000" spc="-1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manifold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1595" y="702055"/>
            <a:ext cx="8518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Capturing manifold structure </a:t>
            </a:r>
            <a:r>
              <a:rPr sz="3600" spc="-15" dirty="0"/>
              <a:t>by</a:t>
            </a:r>
            <a:r>
              <a:rPr sz="3600" spc="-100" dirty="0"/>
              <a:t> </a:t>
            </a:r>
            <a:r>
              <a:rPr sz="3600" spc="-20" dirty="0"/>
              <a:t>Invariance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10841" y="1634744"/>
            <a:ext cx="8799830" cy="26346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1790" marR="5080" indent="-339090">
              <a:lnSpc>
                <a:spcPts val="2780"/>
              </a:lnSpc>
              <a:spcBef>
                <a:spcPts val="27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When reconstruction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insensitive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perturbations around data  points, autoencoder recovers manifold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44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Ex: </a:t>
            </a:r>
            <a:r>
              <a:rPr sz="2000" spc="-10" dirty="0">
                <a:latin typeface="Times New Roman"/>
                <a:cs typeface="Times New Roman"/>
              </a:rPr>
              <a:t>1-D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case: manifold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collection of </a:t>
            </a:r>
            <a:r>
              <a:rPr sz="2000" spc="-15" dirty="0">
                <a:latin typeface="Times New Roman"/>
                <a:cs typeface="Times New Roman"/>
              </a:rPr>
              <a:t>0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-dimensional</a:t>
            </a:r>
            <a:r>
              <a:rPr sz="2000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manifolds</a:t>
            </a:r>
            <a:endParaRPr sz="2000">
              <a:latin typeface="Arial"/>
              <a:cs typeface="Arial"/>
            </a:endParaRPr>
          </a:p>
          <a:p>
            <a:pPr marL="1143000" lvl="2" indent="-226060">
              <a:lnSpc>
                <a:spcPct val="100000"/>
              </a:lnSpc>
              <a:spcBef>
                <a:spcPts val="42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Dashed diagonal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line: identity function for target of</a:t>
            </a:r>
            <a:r>
              <a:rPr sz="18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reconstruction</a:t>
            </a:r>
            <a:endParaRPr sz="1800">
              <a:latin typeface="Arial"/>
              <a:cs typeface="Arial"/>
            </a:endParaRPr>
          </a:p>
          <a:p>
            <a:pPr marL="1143000" marR="61594" lvl="2" indent="-226060">
              <a:lnSpc>
                <a:spcPct val="101099"/>
              </a:lnSpc>
              <a:spcBef>
                <a:spcPts val="31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Optimal reconstruction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crosses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 identity function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whenever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there 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data</a:t>
            </a:r>
            <a:r>
              <a:rPr sz="18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  <a:p>
            <a:pPr marL="1143000" marR="379730" lvl="2" indent="-226060">
              <a:lnSpc>
                <a:spcPct val="101099"/>
              </a:lnSpc>
              <a:spcBef>
                <a:spcPts val="335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Horizontal arrows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at bottom indicate </a:t>
            </a:r>
            <a:r>
              <a:rPr sz="1800" i="1" spc="-1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b="1" i="1" spc="-10" dirty="0">
                <a:latin typeface="Times New Roman"/>
                <a:cs typeface="Times New Roman"/>
              </a:rPr>
              <a:t>x</a:t>
            </a:r>
            <a:r>
              <a:rPr sz="1800" spc="-10" dirty="0">
                <a:latin typeface="Times New Roman"/>
                <a:cs typeface="Times New Roman"/>
              </a:rPr>
              <a:t>)-</a:t>
            </a:r>
            <a:r>
              <a:rPr sz="1800" b="1" i="1" spc="-10" dirty="0">
                <a:latin typeface="Times New Roman"/>
                <a:cs typeface="Times New Roman"/>
              </a:rPr>
              <a:t>x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reconstruction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direction vector 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always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pointing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towards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nearest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“maifol</a:t>
            </a:r>
            <a:r>
              <a:rPr sz="1800" spc="-10" dirty="0">
                <a:solidFill>
                  <a:srgbClr val="660066"/>
                </a:solidFill>
                <a:latin typeface="Times New Roman"/>
                <a:cs typeface="Times New Roman"/>
              </a:rPr>
              <a:t>d”- </a:t>
            </a:r>
            <a:r>
              <a:rPr sz="18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single data</a:t>
            </a:r>
            <a:r>
              <a:rPr sz="1800" spc="-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3901" y="4492716"/>
            <a:ext cx="5541447" cy="2571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015" y="807719"/>
            <a:ext cx="8658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Why </a:t>
            </a:r>
            <a:r>
              <a:rPr sz="3200" spc="-25" dirty="0"/>
              <a:t>autoencoders </a:t>
            </a:r>
            <a:r>
              <a:rPr sz="3200" spc="-15" dirty="0"/>
              <a:t>are </a:t>
            </a:r>
            <a:r>
              <a:rPr sz="3200" spc="-20" dirty="0"/>
              <a:t>useful </a:t>
            </a:r>
            <a:r>
              <a:rPr sz="3200" spc="-10" dirty="0"/>
              <a:t>to </a:t>
            </a:r>
            <a:r>
              <a:rPr sz="3200" spc="-20" dirty="0"/>
              <a:t>learn </a:t>
            </a:r>
            <a:r>
              <a:rPr sz="3200" dirty="0"/>
              <a:t>a</a:t>
            </a:r>
            <a:r>
              <a:rPr sz="3200" spc="-135" dirty="0"/>
              <a:t> </a:t>
            </a:r>
            <a:r>
              <a:rPr sz="3200" spc="-20" dirty="0"/>
              <a:t>manifold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98282" y="1570736"/>
            <a:ext cx="8230870" cy="4508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60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Compare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other</a:t>
            </a:r>
            <a:r>
              <a:rPr sz="24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approaches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0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Autoencoder</a:t>
            </a:r>
            <a:endParaRPr sz="24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Characterizes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manifold</a:t>
            </a:r>
            <a:endParaRPr sz="2000">
              <a:latin typeface="Arial"/>
              <a:cs typeface="Arial"/>
            </a:endParaRPr>
          </a:p>
          <a:p>
            <a:pPr marL="1143000" lvl="2" indent="-22606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Represents data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on or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near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000" spc="-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manifold</a:t>
            </a:r>
            <a:endParaRPr sz="20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4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Representation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particular example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an</a:t>
            </a:r>
            <a:r>
              <a:rPr sz="2000" spc="-11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6600"/>
                </a:solidFill>
                <a:latin typeface="Arial"/>
                <a:cs typeface="Arial"/>
              </a:rPr>
              <a:t>embedding</a:t>
            </a:r>
            <a:endParaRPr sz="2000">
              <a:latin typeface="Arial"/>
              <a:cs typeface="Arial"/>
            </a:endParaRPr>
          </a:p>
          <a:p>
            <a:pPr marL="1143000" marR="5080" lvl="2" indent="-226060">
              <a:lnSpc>
                <a:spcPts val="2300"/>
              </a:lnSpc>
              <a:spcBef>
                <a:spcPts val="64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An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embedding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has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fewer dimensions than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ambient space of 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which 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manifold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low-dimensional</a:t>
            </a:r>
            <a:r>
              <a:rPr sz="2000" spc="-1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subset</a:t>
            </a:r>
            <a:endParaRPr sz="20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459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Other</a:t>
            </a:r>
            <a:r>
              <a:rPr sz="2400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algorithms</a:t>
            </a:r>
            <a:endParaRPr sz="24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Non-parametric manifold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algorithms</a:t>
            </a:r>
            <a:endParaRPr sz="2000">
              <a:latin typeface="Arial"/>
              <a:cs typeface="Arial"/>
            </a:endParaRPr>
          </a:p>
          <a:p>
            <a:pPr marL="1143000" lvl="2" indent="-226060">
              <a:lnSpc>
                <a:spcPct val="100000"/>
              </a:lnSpc>
              <a:spcBef>
                <a:spcPts val="380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Directly learn an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embedding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each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training</a:t>
            </a:r>
            <a:r>
              <a:rPr sz="20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example</a:t>
            </a:r>
            <a:endParaRPr sz="20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Learn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more general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mapping</a:t>
            </a:r>
            <a:endParaRPr sz="2000">
              <a:latin typeface="Arial"/>
              <a:cs typeface="Arial"/>
            </a:endParaRPr>
          </a:p>
          <a:p>
            <a:pPr marL="1143000" lvl="2" indent="-22606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1142365" algn="l"/>
                <a:tab pos="1143000" algn="l"/>
              </a:tabLst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map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points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ambient space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000" spc="-1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embedding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1189" y="747776"/>
            <a:ext cx="6559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Nonparametric </a:t>
            </a:r>
            <a:r>
              <a:rPr sz="3600" spc="-20" dirty="0"/>
              <a:t>manifold</a:t>
            </a:r>
            <a:r>
              <a:rPr sz="3600" spc="-45" dirty="0"/>
              <a:t> </a:t>
            </a:r>
            <a:r>
              <a:rPr sz="3600" spc="-20" dirty="0"/>
              <a:t>learning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85723" y="1314094"/>
            <a:ext cx="8428355" cy="27692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4820" indent="-4521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Build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nearest-neighbor graph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where</a:t>
            </a:r>
            <a:endParaRPr sz="24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Nodes represent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training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examples (one node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per</a:t>
            </a:r>
            <a:r>
              <a:rPr sz="20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sample)</a:t>
            </a:r>
            <a:endParaRPr sz="20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Directed edges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indicate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nearest neighbor</a:t>
            </a:r>
            <a:r>
              <a:rPr sz="20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relationships</a:t>
            </a:r>
            <a:endParaRPr sz="2000">
              <a:latin typeface="Arial"/>
              <a:cs typeface="Arial"/>
            </a:endParaRPr>
          </a:p>
          <a:p>
            <a:pPr marL="464820" indent="-452120">
              <a:lnSpc>
                <a:spcPct val="100000"/>
              </a:lnSpc>
              <a:spcBef>
                <a:spcPts val="489"/>
              </a:spcBef>
              <a:buAutoNum type="arabicPeriod"/>
              <a:tabLst>
                <a:tab pos="464184" algn="l"/>
                <a:tab pos="46482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Procedures</a:t>
            </a:r>
            <a:r>
              <a:rPr sz="24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916940" indent="-452120">
              <a:lnSpc>
                <a:spcPct val="100000"/>
              </a:lnSpc>
              <a:spcBef>
                <a:spcPts val="420"/>
              </a:spcBef>
              <a:buClr>
                <a:srgbClr val="3333CC"/>
              </a:buClr>
              <a:buAutoNum type="arabicPeriod"/>
              <a:tabLst>
                <a:tab pos="916305" algn="l"/>
                <a:tab pos="916940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Obtain tangent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plane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associated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neighborhood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of the</a:t>
            </a:r>
            <a:r>
              <a:rPr sz="2000" spc="-1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graph</a:t>
            </a:r>
            <a:endParaRPr sz="2000">
              <a:latin typeface="Arial"/>
              <a:cs typeface="Arial"/>
            </a:endParaRPr>
          </a:p>
          <a:p>
            <a:pPr marL="916940" indent="-452120">
              <a:lnSpc>
                <a:spcPct val="100000"/>
              </a:lnSpc>
              <a:spcBef>
                <a:spcPts val="505"/>
              </a:spcBef>
              <a:buClr>
                <a:srgbClr val="3333CC"/>
              </a:buClr>
              <a:buAutoNum type="arabicPeriod"/>
              <a:tabLst>
                <a:tab pos="916305" algn="l"/>
                <a:tab pos="916940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Associate each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training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example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with an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embedding</a:t>
            </a:r>
            <a:r>
              <a:rPr sz="2000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vector</a:t>
            </a:r>
            <a:endParaRPr sz="20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1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Works when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no 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examples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large 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cover manifold</a:t>
            </a:r>
            <a:r>
              <a:rPr sz="2400" spc="-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twists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7848" y="4345145"/>
            <a:ext cx="2475919" cy="181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2670" y="4322621"/>
            <a:ext cx="2571750" cy="1864995"/>
          </a:xfrm>
          <a:custGeom>
            <a:avLst/>
            <a:gdLst/>
            <a:ahLst/>
            <a:cxnLst/>
            <a:rect l="l" t="t" r="r" b="b"/>
            <a:pathLst>
              <a:path w="2571750" h="1864995">
                <a:moveTo>
                  <a:pt x="0" y="0"/>
                </a:moveTo>
                <a:lnTo>
                  <a:pt x="2571432" y="0"/>
                </a:lnTo>
                <a:lnTo>
                  <a:pt x="2571432" y="1864995"/>
                </a:lnTo>
                <a:lnTo>
                  <a:pt x="0" y="186499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418" y="4498931"/>
            <a:ext cx="4416199" cy="1612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3228" y="4222496"/>
            <a:ext cx="3860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7030A0"/>
                </a:solidFill>
                <a:latin typeface="Arial"/>
                <a:cs typeface="Arial"/>
              </a:rPr>
              <a:t>Queen </a:t>
            </a:r>
            <a:r>
              <a:rPr sz="1200" spc="-10" dirty="0">
                <a:solidFill>
                  <a:srgbClr val="7030A0"/>
                </a:solidFill>
                <a:latin typeface="Arial"/>
                <a:cs typeface="Arial"/>
              </a:rPr>
              <a:t>Mary University of </a:t>
            </a:r>
            <a:r>
              <a:rPr sz="1200" spc="-15" dirty="0">
                <a:solidFill>
                  <a:srgbClr val="7030A0"/>
                </a:solidFill>
                <a:latin typeface="Arial"/>
                <a:cs typeface="Arial"/>
              </a:rPr>
              <a:t>London </a:t>
            </a:r>
            <a:r>
              <a:rPr sz="1200" spc="-10" dirty="0">
                <a:solidFill>
                  <a:srgbClr val="7030A0"/>
                </a:solidFill>
                <a:latin typeface="Arial"/>
                <a:cs typeface="Arial"/>
              </a:rPr>
              <a:t>Multiview Face</a:t>
            </a:r>
            <a:r>
              <a:rPr sz="1200" spc="-4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030A0"/>
                </a:solidFill>
                <a:latin typeface="Arial"/>
                <a:cs typeface="Arial"/>
              </a:rPr>
              <a:t>Dataset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187" y="6208776"/>
            <a:ext cx="818642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007C42"/>
                </a:solidFill>
                <a:latin typeface="Arial"/>
                <a:cs typeface="Arial"/>
              </a:rPr>
              <a:t>Method associates each node </a:t>
            </a:r>
            <a:r>
              <a:rPr sz="2000" spc="-10" dirty="0">
                <a:solidFill>
                  <a:srgbClr val="007C42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007C42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7C42"/>
                </a:solidFill>
                <a:latin typeface="Arial"/>
                <a:cs typeface="Arial"/>
              </a:rPr>
              <a:t>tangent</a:t>
            </a:r>
            <a:r>
              <a:rPr sz="2000" spc="-110" dirty="0">
                <a:solidFill>
                  <a:srgbClr val="007C4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7C42"/>
                </a:solidFill>
                <a:latin typeface="Arial"/>
                <a:cs typeface="Arial"/>
              </a:rPr>
              <a:t>plane</a:t>
            </a:r>
            <a:endParaRPr sz="2000">
              <a:latin typeface="Arial"/>
              <a:cs typeface="Arial"/>
            </a:endParaRPr>
          </a:p>
          <a:p>
            <a:pPr marL="916940" marR="5080">
              <a:lnSpc>
                <a:spcPts val="2090"/>
              </a:lnSpc>
              <a:spcBef>
                <a:spcPts val="135"/>
              </a:spcBef>
            </a:pP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One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that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spans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the directions of variations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associated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with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difference  vectors between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example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its</a:t>
            </a:r>
            <a:r>
              <a:rPr sz="1800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neighbors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5284" y="912876"/>
            <a:ext cx="8604516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dirty="0"/>
              <a:t>A </a:t>
            </a:r>
            <a:r>
              <a:rPr lang="en-US" sz="4700" spc="15" dirty="0"/>
              <a:t>M</a:t>
            </a:r>
            <a:r>
              <a:rPr sz="4700" spc="15" dirty="0"/>
              <a:t>anifold </a:t>
            </a:r>
            <a:r>
              <a:rPr sz="4700" dirty="0"/>
              <a:t>in </a:t>
            </a:r>
            <a:r>
              <a:rPr lang="en-US" sz="4700" spc="20" dirty="0"/>
              <a:t>A</a:t>
            </a:r>
            <a:r>
              <a:rPr sz="4700" spc="20" dirty="0"/>
              <a:t>mbient</a:t>
            </a:r>
            <a:r>
              <a:rPr sz="4700" spc="105" dirty="0"/>
              <a:t> </a:t>
            </a:r>
            <a:r>
              <a:rPr lang="en-US" sz="4700" spc="20" dirty="0"/>
              <a:t>S</a:t>
            </a:r>
            <a:r>
              <a:rPr sz="4700" spc="20" dirty="0"/>
              <a:t>pace</a:t>
            </a:r>
            <a:endParaRPr sz="4700" dirty="0"/>
          </a:p>
        </p:txBody>
      </p:sp>
      <p:sp>
        <p:nvSpPr>
          <p:cNvPr id="5" name="object 5"/>
          <p:cNvSpPr/>
          <p:nvPr/>
        </p:nvSpPr>
        <p:spPr>
          <a:xfrm>
            <a:off x="4457318" y="2499385"/>
            <a:ext cx="4662457" cy="2992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2589" y="2463906"/>
            <a:ext cx="4826000" cy="3086735"/>
          </a:xfrm>
          <a:custGeom>
            <a:avLst/>
            <a:gdLst/>
            <a:ahLst/>
            <a:cxnLst/>
            <a:rect l="l" t="t" r="r" b="b"/>
            <a:pathLst>
              <a:path w="4826000" h="3086735">
                <a:moveTo>
                  <a:pt x="0" y="0"/>
                </a:moveTo>
                <a:lnTo>
                  <a:pt x="4825753" y="0"/>
                </a:lnTo>
                <a:lnTo>
                  <a:pt x="4825753" y="3086347"/>
                </a:lnTo>
                <a:lnTo>
                  <a:pt x="0" y="308634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19168" y="5567171"/>
            <a:ext cx="424434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5" dirty="0">
                <a:latin typeface="Times New Roman"/>
                <a:cs typeface="Times New Roman"/>
              </a:rPr>
              <a:t>Age </a:t>
            </a:r>
            <a:r>
              <a:rPr sz="1100" spc="-10" dirty="0">
                <a:latin typeface="Times New Roman"/>
                <a:cs typeface="Times New Roman"/>
              </a:rPr>
              <a:t>Progression/Regression </a:t>
            </a:r>
            <a:r>
              <a:rPr sz="1100" spc="-5" dirty="0">
                <a:latin typeface="Times New Roman"/>
                <a:cs typeface="Times New Roman"/>
              </a:rPr>
              <a:t>by </a:t>
            </a:r>
            <a:r>
              <a:rPr sz="1100" spc="-10" dirty="0">
                <a:latin typeface="Times New Roman"/>
                <a:cs typeface="Times New Roman"/>
              </a:rPr>
              <a:t>Conditional Adversarial Autoencoder (CAA  Github: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https://github.com/ZZUTK/Face-Aging-CAAE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6023" y="1790191"/>
            <a:ext cx="5711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9430" algn="l"/>
              </a:tabLst>
            </a:pPr>
            <a:r>
              <a:rPr sz="2400" spc="-15" dirty="0">
                <a:solidFill>
                  <a:srgbClr val="10188C"/>
                </a:solidFill>
                <a:latin typeface="Arial"/>
                <a:cs typeface="Arial"/>
              </a:rPr>
              <a:t>Embedding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:	</a:t>
            </a:r>
            <a:r>
              <a:rPr sz="2400" spc="-15" dirty="0">
                <a:solidFill>
                  <a:srgbClr val="0B793A"/>
                </a:solidFill>
                <a:latin typeface="Arial"/>
                <a:cs typeface="Arial"/>
              </a:rPr>
              <a:t>map </a:t>
            </a:r>
            <a:r>
              <a:rPr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x </a:t>
            </a:r>
            <a:r>
              <a:rPr sz="2400" spc="-10" dirty="0">
                <a:solidFill>
                  <a:srgbClr val="0B793A"/>
                </a:solidFill>
                <a:latin typeface="Arial"/>
                <a:cs typeface="Arial"/>
              </a:rPr>
              <a:t>to lower </a:t>
            </a:r>
            <a:r>
              <a:rPr sz="2400" spc="-15" dirty="0">
                <a:solidFill>
                  <a:srgbClr val="0B793A"/>
                </a:solidFill>
                <a:latin typeface="Arial"/>
                <a:cs typeface="Arial"/>
              </a:rPr>
              <a:t>dimensional</a:t>
            </a:r>
            <a:r>
              <a:rPr sz="2400" spc="-80" dirty="0">
                <a:solidFill>
                  <a:srgbClr val="0B793A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4766" y="2404252"/>
            <a:ext cx="3183677" cy="322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0402" y="5668264"/>
            <a:ext cx="2735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1-D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manifold 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latin typeface="Times New Roman"/>
                <a:cs typeface="Times New Roman"/>
              </a:rPr>
              <a:t>2-D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space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Derived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from </a:t>
            </a:r>
            <a:r>
              <a:rPr sz="1600" spc="-10" dirty="0">
                <a:latin typeface="Times New Roman"/>
                <a:cs typeface="Times New Roman"/>
              </a:rPr>
              <a:t>28x28=784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space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6638" y="534416"/>
            <a:ext cx="3319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Tiling </a:t>
            </a:r>
            <a:r>
              <a:rPr sz="3600" dirty="0"/>
              <a:t>a</a:t>
            </a:r>
            <a:r>
              <a:rPr sz="3600" spc="-140" dirty="0"/>
              <a:t> </a:t>
            </a:r>
            <a:r>
              <a:rPr sz="3600" spc="-20" dirty="0"/>
              <a:t>manifold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85723" y="1217167"/>
            <a:ext cx="8783320" cy="18999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1155" marR="789940" indent="-339090">
              <a:lnSpc>
                <a:spcPts val="2780"/>
              </a:lnSpc>
              <a:spcBef>
                <a:spcPts val="27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global coordinate system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obtained through  optimization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or by solving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linear</a:t>
            </a:r>
            <a:r>
              <a:rPr sz="24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51155" marR="5080" indent="-339090">
              <a:lnSpc>
                <a:spcPct val="98800"/>
              </a:lnSpc>
              <a:spcBef>
                <a:spcPts val="49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be tiled by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large no of locally linear</a:t>
            </a:r>
            <a:r>
              <a:rPr sz="2400" spc="-1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CC"/>
                </a:solidFill>
                <a:latin typeface="Arial"/>
                <a:cs typeface="Arial"/>
              </a:rPr>
              <a:t>Gaussian-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like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patches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(or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pancakes, because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Gaussians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flat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tangent</a:t>
            </a:r>
            <a:r>
              <a:rPr sz="24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directions)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723" y="5331967"/>
            <a:ext cx="8601710" cy="15468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1155" marR="5080" indent="-339090">
              <a:lnSpc>
                <a:spcPts val="2780"/>
              </a:lnSpc>
              <a:spcBef>
                <a:spcPts val="27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These methods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only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generalize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shape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manifold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interpolating between neighboring</a:t>
            </a:r>
            <a:r>
              <a:rPr sz="24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examples.</a:t>
            </a:r>
            <a:endParaRPr sz="2400">
              <a:latin typeface="Arial"/>
              <a:cs typeface="Arial"/>
            </a:endParaRPr>
          </a:p>
          <a:p>
            <a:pPr marL="351155" marR="109855" indent="-339090">
              <a:lnSpc>
                <a:spcPct val="100800"/>
              </a:lnSpc>
              <a:spcBef>
                <a:spcPts val="43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Unfortunately, manifolds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AI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problems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are very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complicated  that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can be difficult 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capture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from only local</a:t>
            </a:r>
            <a:r>
              <a:rPr sz="24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interpolation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16988" y="2808841"/>
            <a:ext cx="3615389" cy="233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3794" y="3604767"/>
            <a:ext cx="2094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mixture of</a:t>
            </a:r>
            <a:r>
              <a:rPr sz="1600" spc="-1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Gaussians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1862" y="851407"/>
            <a:ext cx="7338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Manifold learning </a:t>
            </a:r>
            <a:r>
              <a:rPr sz="3600" spc="-5" dirty="0"/>
              <a:t>in </a:t>
            </a:r>
            <a:r>
              <a:rPr sz="3600" spc="-25" dirty="0"/>
              <a:t>medical</a:t>
            </a:r>
            <a:r>
              <a:rPr sz="3600" spc="-160" dirty="0"/>
              <a:t> </a:t>
            </a:r>
            <a:r>
              <a:rPr sz="3600" spc="-20" dirty="0"/>
              <a:t>imaging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771992" y="1787596"/>
            <a:ext cx="5622957" cy="3230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4153" y="5489447"/>
            <a:ext cx="8549640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0F6E34"/>
                </a:solidFill>
                <a:latin typeface="Arial"/>
                <a:cs typeface="Arial"/>
              </a:rPr>
              <a:t>Linear techniques unsuitable </a:t>
            </a:r>
            <a:r>
              <a:rPr sz="2000" spc="-10" dirty="0">
                <a:solidFill>
                  <a:srgbClr val="0F6E34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0F6E34"/>
                </a:solidFill>
                <a:latin typeface="Arial"/>
                <a:cs typeface="Arial"/>
              </a:rPr>
              <a:t>capturing variations </a:t>
            </a:r>
            <a:r>
              <a:rPr sz="2000" dirty="0">
                <a:solidFill>
                  <a:srgbClr val="0F6E34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0F6E34"/>
                </a:solidFill>
                <a:latin typeface="Arial"/>
                <a:cs typeface="Arial"/>
              </a:rPr>
              <a:t>anatomical</a:t>
            </a:r>
            <a:r>
              <a:rPr sz="2000" spc="-25" dirty="0">
                <a:solidFill>
                  <a:srgbClr val="0F6E3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F6E34"/>
                </a:solidFill>
                <a:latin typeface="Arial"/>
                <a:cs typeface="Arial"/>
              </a:rPr>
              <a:t>structures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Structure 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in the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data </a:t>
            </a:r>
            <a:r>
              <a:rPr sz="1600" spc="-55" dirty="0">
                <a:solidFill>
                  <a:srgbClr val="7030A0"/>
                </a:solidFill>
                <a:latin typeface="Arial"/>
                <a:cs typeface="Arial"/>
              </a:rPr>
              <a:t>(CT,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MRI,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ultrasound)</a:t>
            </a:r>
            <a:r>
              <a:rPr sz="1600" spc="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allows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lower dimensional object 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describe 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degrees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of freedom, such as </a:t>
            </a:r>
            <a:r>
              <a:rPr sz="1600" spc="-5" dirty="0">
                <a:solidFill>
                  <a:srgbClr val="7030A0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manifold</a:t>
            </a:r>
            <a:r>
              <a:rPr sz="1600" spc="-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030A0"/>
                </a:solidFill>
                <a:latin typeface="Arial"/>
                <a:cs typeface="Arial"/>
              </a:rPr>
              <a:t>structure.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9492" y="849375"/>
            <a:ext cx="68840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Overcomplete </a:t>
            </a:r>
            <a:r>
              <a:rPr spc="-10" dirty="0"/>
              <a:t>and </a:t>
            </a:r>
            <a:r>
              <a:rPr spc="-15" dirty="0"/>
              <a:t>Contractive</a:t>
            </a:r>
            <a:r>
              <a:rPr spc="-75" dirty="0"/>
              <a:t> </a:t>
            </a:r>
            <a:r>
              <a:rPr spc="-15" dirty="0"/>
              <a:t>Autoencoder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137" y="1482344"/>
            <a:ext cx="2357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4184" algn="l"/>
              </a:tabLst>
            </a:pP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1.	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Overcomplete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137" y="2698496"/>
            <a:ext cx="8068945" cy="22129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4820" indent="-452120">
              <a:lnSpc>
                <a:spcPct val="100000"/>
              </a:lnSpc>
              <a:spcBef>
                <a:spcPts val="720"/>
              </a:spcBef>
              <a:buAutoNum type="arabicPeriod" startAt="2"/>
              <a:tabLst>
                <a:tab pos="464184" algn="l"/>
                <a:tab pos="46482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Contractive</a:t>
            </a:r>
            <a:endParaRPr sz="24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52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Method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avoid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uninteresting</a:t>
            </a:r>
            <a:r>
              <a:rPr sz="2000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409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Add an explicit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loss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that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penalizes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that</a:t>
            </a:r>
            <a:r>
              <a:rPr sz="2000" spc="-1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solution</a:t>
            </a:r>
            <a:endParaRPr sz="2000">
              <a:latin typeface="Arial"/>
              <a:cs typeface="Arial"/>
            </a:endParaRPr>
          </a:p>
          <a:p>
            <a:pPr marL="746760" marR="5080" lvl="1" indent="-282575">
              <a:lnSpc>
                <a:spcPct val="100000"/>
              </a:lnSpc>
              <a:spcBef>
                <a:spcPts val="38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wish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extract features that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only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reflect variations observed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training</a:t>
            </a:r>
            <a:r>
              <a:rPr sz="2000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set</a:t>
            </a:r>
            <a:endParaRPr sz="2000">
              <a:latin typeface="Arial"/>
              <a:cs typeface="Arial"/>
            </a:endParaRPr>
          </a:p>
          <a:p>
            <a:pPr marL="747395" lvl="1" indent="-283210">
              <a:lnSpc>
                <a:spcPct val="100000"/>
              </a:lnSpc>
              <a:spcBef>
                <a:spcPts val="405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would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like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be invariant 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other</a:t>
            </a:r>
            <a:r>
              <a:rPr sz="2000" spc="-1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variations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6779" y="1550247"/>
            <a:ext cx="1533754" cy="1281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706" y="5242559"/>
            <a:ext cx="2897963" cy="1576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48192" y="5242559"/>
            <a:ext cx="2715859" cy="1582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6973" y="5242559"/>
            <a:ext cx="2481950" cy="1582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2508" y="1376679"/>
            <a:ext cx="7287692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Contractive Autoencoder</a:t>
            </a:r>
            <a:r>
              <a:rPr lang="en-US" spc="-15" dirty="0"/>
              <a:t> (CAE)</a:t>
            </a:r>
            <a:r>
              <a:rPr spc="-15" dirty="0"/>
              <a:t> Loss</a:t>
            </a:r>
            <a:r>
              <a:rPr spc="-100" dirty="0"/>
              <a:t> </a:t>
            </a:r>
            <a:r>
              <a:rPr spc="-15" dirty="0"/>
              <a:t>Function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8282" y="2009647"/>
            <a:ext cx="8508365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indent="-338455">
              <a:lnSpc>
                <a:spcPts val="2845"/>
              </a:lnSpc>
              <a:spcBef>
                <a:spcPts val="100"/>
              </a:spcBef>
              <a:buChar char="•"/>
              <a:tabLst>
                <a:tab pos="3384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Contractive autoencoder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has an explicit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regularizer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24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h</a:t>
            </a:r>
            <a:r>
              <a:rPr sz="2400" spc="-15" dirty="0">
                <a:latin typeface="Times New Roman"/>
                <a:cs typeface="Times New Roman"/>
              </a:rPr>
              <a:t>=</a:t>
            </a:r>
            <a:r>
              <a:rPr sz="2400" i="1" spc="-15" dirty="0">
                <a:latin typeface="Times New Roman"/>
                <a:cs typeface="Times New Roman"/>
              </a:rPr>
              <a:t>f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r>
              <a:rPr sz="2400" spc="-15" dirty="0">
                <a:solidFill>
                  <a:srgbClr val="3333CC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42545" algn="ctr">
              <a:lnSpc>
                <a:spcPts val="2845"/>
              </a:lnSpc>
              <a:tabLst>
                <a:tab pos="4352925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encouraging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derivatives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24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3333CC"/>
                </a:solidFill>
                <a:latin typeface="Times New Roman"/>
                <a:cs typeface="Times New Roman"/>
              </a:rPr>
              <a:t>f	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be as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small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as</a:t>
            </a:r>
            <a:r>
              <a:rPr sz="24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possible: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402" y="4038148"/>
            <a:ext cx="8084820" cy="9779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535"/>
              </a:spcBef>
              <a:buClr>
                <a:srgbClr val="3333CC"/>
              </a:buClr>
              <a:buChar char="•"/>
              <a:tabLst>
                <a:tab pos="294640" algn="l"/>
                <a:tab pos="29527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 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Ω(</a:t>
            </a:r>
            <a:r>
              <a:rPr sz="2000" b="1" i="1" spc="-15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690880" marR="5080" lvl="1" indent="-226060">
              <a:lnSpc>
                <a:spcPts val="2110"/>
              </a:lnSpc>
              <a:spcBef>
                <a:spcPts val="505"/>
              </a:spcBef>
              <a:buClr>
                <a:srgbClr val="3333CC"/>
              </a:buClr>
              <a:buChar char="•"/>
              <a:tabLst>
                <a:tab pos="690245" algn="l"/>
                <a:tab pos="690880" algn="l"/>
              </a:tabLst>
            </a:pP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Penalty </a:t>
            </a:r>
            <a:r>
              <a:rPr sz="1800" spc="-15" dirty="0">
                <a:latin typeface="Times New Roman"/>
                <a:cs typeface="Times New Roman"/>
              </a:rPr>
              <a:t>Ω(</a:t>
            </a:r>
            <a:r>
              <a:rPr sz="1800" b="1" i="1" spc="-15" dirty="0">
                <a:latin typeface="Times New Roman"/>
                <a:cs typeface="Times New Roman"/>
              </a:rPr>
              <a:t>h</a:t>
            </a:r>
            <a:r>
              <a:rPr sz="1800" spc="-15" dirty="0">
                <a:latin typeface="Times New Roman"/>
                <a:cs typeface="Times New Roman"/>
              </a:rPr>
              <a:t>) </a:t>
            </a:r>
            <a:r>
              <a:rPr sz="18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squared Frobenius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norm (sum of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squared elements)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of  the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Jacobian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matrix of partial derivatives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associated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1800" spc="-15" dirty="0">
                <a:solidFill>
                  <a:srgbClr val="660066"/>
                </a:solidFill>
                <a:latin typeface="Arial"/>
                <a:cs typeface="Arial"/>
              </a:rPr>
              <a:t>encoder</a:t>
            </a:r>
            <a:r>
              <a:rPr sz="18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66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8257" y="2919496"/>
            <a:ext cx="953926" cy="953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16605" y="3137438"/>
            <a:ext cx="138684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500" b="0" spc="-30" dirty="0">
                <a:latin typeface="Kozuka Gothic Pro EL"/>
                <a:cs typeface="Kozuka Gothic Pro EL"/>
              </a:rPr>
              <a:t>Ω</a:t>
            </a:r>
            <a:r>
              <a:rPr sz="1500" spc="-30" dirty="0">
                <a:latin typeface="Calibri"/>
                <a:cs typeface="Calibri"/>
              </a:rPr>
              <a:t>(</a:t>
            </a:r>
            <a:r>
              <a:rPr sz="1500" b="1" i="1" spc="-30" dirty="0">
                <a:latin typeface="Palatino Linotype"/>
                <a:cs typeface="Palatino Linotype"/>
              </a:rPr>
              <a:t>h</a:t>
            </a:r>
            <a:r>
              <a:rPr sz="1500" spc="-30" dirty="0">
                <a:latin typeface="Calibri"/>
                <a:cs typeface="Calibri"/>
              </a:rPr>
              <a:t>) </a:t>
            </a:r>
            <a:r>
              <a:rPr sz="1500" b="0" spc="195" dirty="0">
                <a:latin typeface="Kozuka Gothic Pro EL"/>
                <a:cs typeface="Kozuka Gothic Pro EL"/>
              </a:rPr>
              <a:t>= </a:t>
            </a:r>
            <a:r>
              <a:rPr sz="1500" i="1" spc="200" dirty="0">
                <a:latin typeface="Calibri"/>
                <a:cs typeface="Calibri"/>
              </a:rPr>
              <a:t>λ </a:t>
            </a:r>
            <a:r>
              <a:rPr sz="2250" b="0" u="sng" spc="-885" baseline="35185" dirty="0">
                <a:uFill>
                  <a:solidFill>
                    <a:srgbClr val="000000"/>
                  </a:solidFill>
                </a:uFill>
                <a:latin typeface="Kozuka Gothic Pro EL"/>
                <a:cs typeface="Kozuka Gothic Pro EL"/>
              </a:rPr>
              <a:t>∂</a:t>
            </a:r>
            <a:r>
              <a:rPr sz="2250" b="0" u="sng" spc="-330" baseline="35185" dirty="0">
                <a:uFill>
                  <a:solidFill>
                    <a:srgbClr val="000000"/>
                  </a:solidFill>
                </a:uFill>
                <a:latin typeface="Kozuka Gothic Pro EL"/>
                <a:cs typeface="Kozuka Gothic Pro EL"/>
              </a:rPr>
              <a:t> </a:t>
            </a:r>
            <a:r>
              <a:rPr sz="2250" i="1" u="sng" spc="22" baseline="35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250" i="1" u="sng" spc="-352" baseline="35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u="sng" spc="209" baseline="35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2250" b="1" i="1" u="sng" spc="209" baseline="3518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x</a:t>
            </a:r>
            <a:r>
              <a:rPr sz="2250" u="sng" spc="209" baseline="35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2250" baseline="3518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6286" y="3276551"/>
            <a:ext cx="235585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500" b="0" spc="-615" dirty="0">
                <a:latin typeface="Kozuka Gothic Pro EL"/>
                <a:cs typeface="Kozuka Gothic Pro EL"/>
              </a:rPr>
              <a:t>∂</a:t>
            </a:r>
            <a:r>
              <a:rPr sz="1500" b="1" i="1" spc="110" dirty="0">
                <a:latin typeface="Palatino Linotype"/>
                <a:cs typeface="Palatino Linotype"/>
              </a:rPr>
              <a:t>x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70029" y="300990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418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1638" y="300990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418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4411" y="300990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418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6020" y="300990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418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38232" y="3435308"/>
            <a:ext cx="86995" cy="161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850" i="1" spc="190" dirty="0">
                <a:latin typeface="Calibri"/>
                <a:cs typeface="Calibri"/>
              </a:rPr>
              <a:t>F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0269" y="2931560"/>
            <a:ext cx="69850" cy="161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850" spc="10" dirty="0">
                <a:latin typeface="Calibri"/>
                <a:cs typeface="Calibri"/>
              </a:rPr>
              <a:t>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3077" y="2901897"/>
            <a:ext cx="1541780" cy="709930"/>
          </a:xfrm>
          <a:custGeom>
            <a:avLst/>
            <a:gdLst/>
            <a:ahLst/>
            <a:cxnLst/>
            <a:rect l="l" t="t" r="r" b="b"/>
            <a:pathLst>
              <a:path w="1541779" h="709929">
                <a:moveTo>
                  <a:pt x="0" y="0"/>
                </a:moveTo>
                <a:lnTo>
                  <a:pt x="1541603" y="0"/>
                </a:lnTo>
                <a:lnTo>
                  <a:pt x="1541603" y="709577"/>
                </a:lnTo>
                <a:lnTo>
                  <a:pt x="0" y="70957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3247" y="5091853"/>
            <a:ext cx="3541605" cy="2147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5961" y="1376679"/>
            <a:ext cx="5393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Difference between </a:t>
            </a:r>
            <a:r>
              <a:rPr spc="-20" dirty="0"/>
              <a:t>DAE </a:t>
            </a:r>
            <a:r>
              <a:rPr spc="-10" dirty="0"/>
              <a:t>and</a:t>
            </a:r>
            <a:r>
              <a:rPr spc="-110" dirty="0"/>
              <a:t> </a:t>
            </a:r>
            <a:r>
              <a:rPr spc="-20" dirty="0"/>
              <a:t>CAE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844" y="4346447"/>
            <a:ext cx="4319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Char char="•"/>
              <a:tabLst>
                <a:tab pos="294640" algn="l"/>
                <a:tab pos="29527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CAE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minimizes </a:t>
            </a:r>
            <a:r>
              <a:rPr sz="2000" i="1" spc="-1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 </a:t>
            </a:r>
            <a:r>
              <a:rPr sz="2000" dirty="0">
                <a:latin typeface="Times New Roman"/>
                <a:cs typeface="Times New Roman"/>
              </a:rPr>
              <a:t>+ </a:t>
            </a:r>
            <a:r>
              <a:rPr sz="2000" spc="-15" dirty="0">
                <a:latin typeface="Times New Roman"/>
                <a:cs typeface="Times New Roman"/>
              </a:rPr>
              <a:t>Ω(</a:t>
            </a:r>
            <a:r>
              <a:rPr sz="2000" b="1" i="1" spc="-15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5071871"/>
            <a:ext cx="8204834" cy="622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5275" marR="5080" indent="-282575">
              <a:lnSpc>
                <a:spcPts val="2300"/>
              </a:lnSpc>
              <a:spcBef>
                <a:spcPts val="260"/>
              </a:spcBef>
              <a:buClr>
                <a:srgbClr val="3333CC"/>
              </a:buClr>
              <a:buChar char="•"/>
              <a:tabLst>
                <a:tab pos="294640" algn="l"/>
                <a:tab pos="29527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uses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Jacobian-based contractive penalty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pretrain features </a:t>
            </a:r>
            <a:r>
              <a:rPr sz="2000" i="1" spc="-15" dirty="0">
                <a:latin typeface="Times New Roman"/>
                <a:cs typeface="Times New Roman"/>
              </a:rPr>
              <a:t>f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for 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use with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classifier, with </a:t>
            </a:r>
            <a:r>
              <a:rPr sz="2000" i="1" spc="-15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i="1" spc="-15" dirty="0">
                <a:latin typeface="Times New Roman"/>
                <a:cs typeface="Times New Roman"/>
              </a:rPr>
              <a:t>, </a:t>
            </a:r>
            <a:r>
              <a:rPr sz="2000" i="1" dirty="0">
                <a:latin typeface="Times New Roman"/>
                <a:cs typeface="Times New Roman"/>
              </a:rPr>
              <a:t>g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i="1" dirty="0">
                <a:latin typeface="Times New Roman"/>
                <a:cs typeface="Times New Roman"/>
              </a:rPr>
              <a:t>f 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b="1" i="1" spc="-15" dirty="0">
                <a:latin typeface="Times New Roman"/>
                <a:cs typeface="Times New Roman"/>
              </a:rPr>
              <a:t>x</a:t>
            </a:r>
            <a:r>
              <a:rPr sz="2000" spc="-15" dirty="0">
                <a:latin typeface="Times New Roman"/>
                <a:cs typeface="Times New Roman"/>
              </a:rPr>
              <a:t>)))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Ω(</a:t>
            </a:r>
            <a:r>
              <a:rPr sz="2000" b="1" i="1" spc="-15" dirty="0">
                <a:latin typeface="Times New Roman"/>
                <a:cs typeface="Times New Roman"/>
              </a:rPr>
              <a:t>h,x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" y="2402840"/>
            <a:ext cx="8712835" cy="190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ts val="2845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Denoising Autoencoders make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reconstruction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function</a:t>
            </a:r>
            <a:endParaRPr sz="2400" dirty="0">
              <a:latin typeface="Arial"/>
              <a:cs typeface="Arial"/>
            </a:endParaRPr>
          </a:p>
          <a:p>
            <a:pPr marL="351155">
              <a:lnSpc>
                <a:spcPts val="2845"/>
              </a:lnSpc>
            </a:pPr>
            <a:r>
              <a:rPr sz="2400" b="1" i="1" spc="-15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=</a:t>
            </a:r>
            <a:r>
              <a:rPr sz="2400" i="1" spc="-15" dirty="0">
                <a:latin typeface="Times New Roman"/>
                <a:cs typeface="Times New Roman"/>
              </a:rPr>
              <a:t>g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f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))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resist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small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but finite-sized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perturbations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</a:t>
            </a:r>
            <a:r>
              <a:rPr sz="24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input</a:t>
            </a:r>
            <a:endParaRPr sz="24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  <a:tab pos="266255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DAE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 minimizes	</a:t>
            </a:r>
            <a:r>
              <a:rPr sz="2100" i="1" spc="170" dirty="0">
                <a:latin typeface="Calibri"/>
                <a:cs typeface="Calibri"/>
              </a:rPr>
              <a:t>L</a:t>
            </a:r>
            <a:r>
              <a:rPr sz="2100" spc="170" dirty="0">
                <a:latin typeface="Calibri"/>
                <a:cs typeface="Calibri"/>
              </a:rPr>
              <a:t>(</a:t>
            </a:r>
            <a:r>
              <a:rPr sz="2100" b="1" i="1" spc="170" dirty="0">
                <a:latin typeface="Calibri"/>
                <a:cs typeface="Calibri"/>
              </a:rPr>
              <a:t>x</a:t>
            </a:r>
            <a:r>
              <a:rPr sz="2100" spc="170" dirty="0">
                <a:latin typeface="Calibri"/>
                <a:cs typeface="Calibri"/>
              </a:rPr>
              <a:t>,</a:t>
            </a:r>
            <a:r>
              <a:rPr sz="2100" i="1" spc="170" dirty="0">
                <a:latin typeface="Calibri"/>
                <a:cs typeface="Calibri"/>
              </a:rPr>
              <a:t>g</a:t>
            </a:r>
            <a:r>
              <a:rPr sz="2100" spc="170" dirty="0">
                <a:latin typeface="Calibri"/>
                <a:cs typeface="Calibri"/>
              </a:rPr>
              <a:t>(</a:t>
            </a:r>
            <a:r>
              <a:rPr sz="2100" i="1" spc="170" dirty="0">
                <a:latin typeface="Calibri"/>
                <a:cs typeface="Calibri"/>
              </a:rPr>
              <a:t>f</a:t>
            </a:r>
            <a:r>
              <a:rPr sz="2100" i="1" spc="-2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</a:t>
            </a:r>
            <a:r>
              <a:rPr lang="en-US" sz="2100" b="1" i="1" spc="-15" dirty="0">
                <a:latin typeface="Calibri"/>
                <a:cs typeface="Calibri"/>
              </a:rPr>
              <a:t>   </a:t>
            </a:r>
            <a:r>
              <a:rPr sz="2100" spc="-15" dirty="0">
                <a:latin typeface="Calibri"/>
                <a:cs typeface="Calibri"/>
              </a:rPr>
              <a:t>)))</a:t>
            </a:r>
            <a:endParaRPr sz="2100" dirty="0">
              <a:latin typeface="Calibri"/>
              <a:cs typeface="Calibri"/>
            </a:endParaRPr>
          </a:p>
          <a:p>
            <a:pPr marL="351155" marR="5080" indent="-339090">
              <a:lnSpc>
                <a:spcPts val="2780"/>
              </a:lnSpc>
              <a:spcBef>
                <a:spcPts val="665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Contractive Autoencoders make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feature extraction function 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resist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inifinitesimal perturbations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the</a:t>
            </a:r>
            <a:r>
              <a:rPr sz="24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input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2511" y="4527511"/>
            <a:ext cx="123507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1350" b="0" spc="-40" dirty="0">
                <a:latin typeface="Kozuka Gothic Pro EL"/>
                <a:cs typeface="Kozuka Gothic Pro EL"/>
              </a:rPr>
              <a:t>Ω</a:t>
            </a:r>
            <a:r>
              <a:rPr sz="1350" spc="-40" dirty="0">
                <a:latin typeface="Calibri"/>
                <a:cs typeface="Calibri"/>
              </a:rPr>
              <a:t>(</a:t>
            </a:r>
            <a:r>
              <a:rPr sz="1350" b="1" i="1" spc="-40" dirty="0">
                <a:latin typeface="Palatino Linotype"/>
                <a:cs typeface="Palatino Linotype"/>
              </a:rPr>
              <a:t>h</a:t>
            </a:r>
            <a:r>
              <a:rPr sz="1350" spc="-40" dirty="0">
                <a:latin typeface="Calibri"/>
                <a:cs typeface="Calibri"/>
              </a:rPr>
              <a:t>) </a:t>
            </a:r>
            <a:r>
              <a:rPr sz="1350" b="0" spc="155" dirty="0">
                <a:latin typeface="Kozuka Gothic Pro EL"/>
                <a:cs typeface="Kozuka Gothic Pro EL"/>
              </a:rPr>
              <a:t>= </a:t>
            </a:r>
            <a:r>
              <a:rPr sz="1350" i="1" spc="170" dirty="0">
                <a:latin typeface="Calibri"/>
                <a:cs typeface="Calibri"/>
              </a:rPr>
              <a:t>λ </a:t>
            </a:r>
            <a:r>
              <a:rPr sz="2025" b="0" u="sng" spc="-315" baseline="34979" dirty="0">
                <a:uFill>
                  <a:solidFill>
                    <a:srgbClr val="000000"/>
                  </a:solidFill>
                </a:uFill>
                <a:latin typeface="Kozuka Gothic Pro EL"/>
                <a:cs typeface="Kozuka Gothic Pro EL"/>
              </a:rPr>
              <a:t>∂</a:t>
            </a:r>
            <a:r>
              <a:rPr sz="2025" i="1" u="sng" spc="-315" baseline="349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025" i="1" u="sng" spc="-284" baseline="349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25" u="sng" spc="172" baseline="349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2025" b="1" i="1" u="sng" spc="172" baseline="34979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x</a:t>
            </a:r>
            <a:r>
              <a:rPr sz="2025" u="sng" spc="172" baseline="3497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2025" baseline="34979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2479" y="4664509"/>
            <a:ext cx="210185" cy="2336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350" b="0" spc="-570" dirty="0">
                <a:latin typeface="Kozuka Gothic Pro EL"/>
                <a:cs typeface="Kozuka Gothic Pro EL"/>
              </a:rPr>
              <a:t>∂</a:t>
            </a:r>
            <a:r>
              <a:rPr sz="1350" b="1" i="1" spc="85" dirty="0">
                <a:latin typeface="Palatino Linotype"/>
                <a:cs typeface="Palatino Linotype"/>
              </a:rPr>
              <a:t>x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87826" y="4429802"/>
            <a:ext cx="94032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393"/>
                </a:lnTo>
              </a:path>
            </a:pathLst>
          </a:custGeom>
          <a:ln w="85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4989" y="4436299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393"/>
                </a:lnTo>
              </a:path>
            </a:pathLst>
          </a:custGeom>
          <a:ln w="85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1475" y="4429802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393"/>
                </a:lnTo>
              </a:path>
            </a:pathLst>
          </a:custGeom>
          <a:ln w="85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38638" y="4429802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393"/>
                </a:lnTo>
              </a:path>
            </a:pathLst>
          </a:custGeom>
          <a:ln w="85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84858" y="4805112"/>
            <a:ext cx="78105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50" i="1" spc="170" dirty="0">
                <a:latin typeface="Calibri"/>
                <a:cs typeface="Calibri"/>
              </a:rPr>
              <a:t>F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86661" y="4358968"/>
            <a:ext cx="62865" cy="1460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50" spc="10" dirty="0"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31557" y="4333610"/>
            <a:ext cx="1365885" cy="629920"/>
          </a:xfrm>
          <a:custGeom>
            <a:avLst/>
            <a:gdLst/>
            <a:ahLst/>
            <a:cxnLst/>
            <a:rect l="l" t="t" r="r" b="b"/>
            <a:pathLst>
              <a:path w="1365884" h="629920">
                <a:moveTo>
                  <a:pt x="0" y="0"/>
                </a:moveTo>
                <a:lnTo>
                  <a:pt x="1365779" y="0"/>
                </a:lnTo>
                <a:lnTo>
                  <a:pt x="1365779" y="629514"/>
                </a:lnTo>
                <a:lnTo>
                  <a:pt x="0" y="62951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4960" y="601540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6565" y="601540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3245" y="601540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4852" y="6015409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79"/>
                </a:lnTo>
              </a:path>
            </a:pathLst>
          </a:custGeom>
          <a:ln w="9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68036" y="5916030"/>
            <a:ext cx="1685925" cy="5715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39"/>
              </a:spcBef>
            </a:pPr>
            <a:r>
              <a:rPr sz="1500" b="0" spc="40" dirty="0">
                <a:latin typeface="Kozuka Gothic Pro EL"/>
                <a:cs typeface="Kozuka Gothic Pro EL"/>
              </a:rPr>
              <a:t>Ω</a:t>
            </a:r>
            <a:r>
              <a:rPr sz="1500" spc="40" dirty="0">
                <a:latin typeface="Calibri"/>
                <a:cs typeface="Calibri"/>
              </a:rPr>
              <a:t>(</a:t>
            </a:r>
            <a:r>
              <a:rPr sz="1500" b="1" i="1" spc="40" dirty="0">
                <a:latin typeface="Palatino Linotype"/>
                <a:cs typeface="Palatino Linotype"/>
              </a:rPr>
              <a:t>h,x</a:t>
            </a:r>
            <a:r>
              <a:rPr sz="1500" spc="40" dirty="0">
                <a:latin typeface="Calibri"/>
                <a:cs typeface="Calibri"/>
              </a:rPr>
              <a:t>) </a:t>
            </a:r>
            <a:r>
              <a:rPr sz="1500" b="0" spc="195" dirty="0">
                <a:latin typeface="Kozuka Gothic Pro EL"/>
                <a:cs typeface="Kozuka Gothic Pro EL"/>
              </a:rPr>
              <a:t>= </a:t>
            </a:r>
            <a:r>
              <a:rPr sz="1500" i="1" spc="-70" dirty="0">
                <a:latin typeface="Calibri"/>
                <a:cs typeface="Calibri"/>
              </a:rPr>
              <a:t>λ</a:t>
            </a:r>
            <a:r>
              <a:rPr sz="3450" b="0" spc="-104" baseline="-8454" dirty="0">
                <a:latin typeface="Kozuka Gothic Pro EL"/>
                <a:cs typeface="Kozuka Gothic Pro EL"/>
              </a:rPr>
              <a:t>∑</a:t>
            </a:r>
            <a:r>
              <a:rPr sz="3450" b="0" spc="-427" baseline="-8454" dirty="0">
                <a:latin typeface="Kozuka Gothic Pro EL"/>
                <a:cs typeface="Kozuka Gothic Pro EL"/>
              </a:rPr>
              <a:t> </a:t>
            </a:r>
            <a:r>
              <a:rPr lang="en-US" sz="3450" b="0" spc="-427" baseline="-8454" dirty="0">
                <a:latin typeface="Kozuka Gothic Pro EL"/>
                <a:cs typeface="Kozuka Gothic Pro EL"/>
              </a:rPr>
              <a:t>  </a:t>
            </a:r>
            <a:r>
              <a:rPr sz="1500" b="0" spc="-30" dirty="0">
                <a:latin typeface="Kozuka Gothic Pro EL"/>
                <a:cs typeface="Kozuka Gothic Pro EL"/>
              </a:rPr>
              <a:t>∇</a:t>
            </a:r>
            <a:r>
              <a:rPr sz="1275" b="1" i="1" spc="-44" baseline="-35947" dirty="0">
                <a:latin typeface="Palatino Linotype"/>
                <a:cs typeface="Palatino Linotype"/>
              </a:rPr>
              <a:t>x</a:t>
            </a:r>
            <a:r>
              <a:rPr sz="1500" i="1" spc="-30" dirty="0">
                <a:latin typeface="Cambria"/>
                <a:cs typeface="Cambria"/>
              </a:rPr>
              <a:t>h</a:t>
            </a:r>
            <a:r>
              <a:rPr sz="1275" i="1" spc="-44" baseline="-35947" dirty="0">
                <a:latin typeface="Cambria"/>
                <a:cs typeface="Cambria"/>
              </a:rPr>
              <a:t>i</a:t>
            </a:r>
            <a:endParaRPr sz="1275" baseline="-35947" dirty="0">
              <a:latin typeface="Cambria"/>
              <a:cs typeface="Cambria"/>
            </a:endParaRPr>
          </a:p>
          <a:p>
            <a:pPr marL="466090" algn="ctr">
              <a:lnSpc>
                <a:spcPct val="100000"/>
              </a:lnSpc>
              <a:spcBef>
                <a:spcPts val="165"/>
              </a:spcBef>
            </a:pPr>
            <a:r>
              <a:rPr lang="en-US" sz="850" i="1" spc="40" dirty="0">
                <a:latin typeface="Cambria"/>
                <a:cs typeface="Cambria"/>
              </a:rPr>
              <a:t>I </a:t>
            </a:r>
            <a:endParaRPr sz="85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19104" y="5937051"/>
            <a:ext cx="69850" cy="1612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850" spc="10" dirty="0">
                <a:latin typeface="Calibri"/>
                <a:cs typeface="Calibri"/>
              </a:rPr>
              <a:t>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80850" y="5916030"/>
            <a:ext cx="1835785" cy="530860"/>
          </a:xfrm>
          <a:custGeom>
            <a:avLst/>
            <a:gdLst/>
            <a:ahLst/>
            <a:cxnLst/>
            <a:rect l="l" t="t" r="r" b="b"/>
            <a:pathLst>
              <a:path w="1835784" h="530860">
                <a:moveTo>
                  <a:pt x="0" y="0"/>
                </a:moveTo>
                <a:lnTo>
                  <a:pt x="1835168" y="0"/>
                </a:lnTo>
                <a:lnTo>
                  <a:pt x="1835168" y="530613"/>
                </a:lnTo>
                <a:lnTo>
                  <a:pt x="0" y="530613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6982E7-8786-4945-89A9-BFDCDD94F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070">
            <a:off x="4196750" y="3243036"/>
            <a:ext cx="156716" cy="22270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Contractive </a:t>
            </a:r>
            <a:r>
              <a:rPr lang="en-US" spc="-15" dirty="0"/>
              <a:t>AE</a:t>
            </a:r>
            <a:r>
              <a:rPr spc="-15" dirty="0"/>
              <a:t> </a:t>
            </a:r>
            <a:r>
              <a:rPr lang="en-US" spc="-15" dirty="0"/>
              <a:t>W</a:t>
            </a:r>
            <a:r>
              <a:rPr spc="-15" dirty="0"/>
              <a:t>arps</a:t>
            </a:r>
            <a:r>
              <a:rPr spc="-100" dirty="0"/>
              <a:t> </a:t>
            </a:r>
            <a:r>
              <a:rPr lang="en-US" spc="-15" dirty="0"/>
              <a:t>S</a:t>
            </a:r>
            <a:r>
              <a:rPr spc="-15" dirty="0"/>
              <a:t>pace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402840"/>
            <a:ext cx="8747760" cy="298838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1155" marR="694055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The name contractive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arises from 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way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CAE</a:t>
            </a:r>
            <a:r>
              <a:rPr sz="2400" spc="-1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warps  space</a:t>
            </a:r>
            <a:endParaRPr lang="en-US" sz="2400" spc="-1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1155" marR="694055" indent="-339090">
              <a:lnSpc>
                <a:spcPts val="2810"/>
              </a:lnSpc>
              <a:spcBef>
                <a:spcPts val="250"/>
              </a:spcBef>
              <a:buChar char="•"/>
              <a:tabLst>
                <a:tab pos="351155" algn="l"/>
                <a:tab pos="351790" algn="l"/>
              </a:tabLst>
            </a:pPr>
            <a:endParaRPr sz="2400" dirty="0">
              <a:latin typeface="Arial"/>
              <a:cs typeface="Arial"/>
            </a:endParaRPr>
          </a:p>
          <a:p>
            <a:pPr marL="351155" marR="5080" indent="-339090">
              <a:lnSpc>
                <a:spcPct val="98800"/>
              </a:lnSpc>
              <a:spcBef>
                <a:spcPts val="480"/>
              </a:spcBef>
              <a:buChar char="•"/>
              <a:tabLst>
                <a:tab pos="351155" algn="l"/>
                <a:tab pos="351790" algn="l"/>
              </a:tabLst>
            </a:pP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Because CAE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trained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resist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perturbations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its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input,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it is 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encouraged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map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neighborhood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input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points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smaller  neighborhood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output</a:t>
            </a:r>
            <a:r>
              <a:rPr sz="24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CC"/>
                </a:solidFill>
                <a:latin typeface="Arial"/>
                <a:cs typeface="Arial"/>
              </a:rPr>
              <a:t>points</a:t>
            </a:r>
            <a:endParaRPr sz="2400" dirty="0">
              <a:latin typeface="Arial"/>
              <a:cs typeface="Arial"/>
            </a:endParaRPr>
          </a:p>
          <a:p>
            <a:pPr marL="747395" marR="165100" lvl="1" indent="-282575">
              <a:lnSpc>
                <a:spcPts val="2300"/>
              </a:lnSpc>
              <a:spcBef>
                <a:spcPts val="680"/>
              </a:spcBef>
              <a:buClr>
                <a:srgbClr val="3333CC"/>
              </a:buClr>
              <a:buChar char="•"/>
              <a:tabLst>
                <a:tab pos="746760" algn="l"/>
                <a:tab pos="747395" algn="l"/>
              </a:tabLst>
            </a:pP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can think of this as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contracting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the input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neighborhood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1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smaller 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output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neighborhood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DCAC-48A7-44EF-8960-EBB9DB35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06" y="1540078"/>
            <a:ext cx="8019059" cy="430887"/>
          </a:xfrm>
        </p:spPr>
        <p:txBody>
          <a:bodyPr/>
          <a:lstStyle/>
          <a:p>
            <a:r>
              <a:rPr lang="en-US"/>
              <a:t>Which autoencoder?	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4AC9-D5CD-44E2-9308-041B4400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02" y="2943225"/>
            <a:ext cx="9626996" cy="33192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40" dirty="0">
                <a:solidFill>
                  <a:srgbClr val="3333CC"/>
                </a:solidFill>
              </a:rPr>
              <a:t>DAE make the</a:t>
            </a:r>
            <a:r>
              <a:rPr lang="en-US" sz="2640" b="1" dirty="0">
                <a:solidFill>
                  <a:srgbClr val="3333CC"/>
                </a:solidFill>
              </a:rPr>
              <a:t> reconstruction function</a:t>
            </a:r>
            <a:r>
              <a:rPr lang="en-US" sz="2640" dirty="0">
                <a:solidFill>
                  <a:srgbClr val="3333CC"/>
                </a:solidFill>
              </a:rPr>
              <a:t> resist small, finite sized perturbations in input.</a:t>
            </a:r>
          </a:p>
          <a:p>
            <a:pPr marL="457200" indent="-457200">
              <a:buFontTx/>
              <a:buChar char="-"/>
            </a:pPr>
            <a:endParaRPr lang="en-US" sz="2640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40" dirty="0">
                <a:solidFill>
                  <a:srgbClr val="3333CC"/>
                </a:solidFill>
              </a:rPr>
              <a:t>CAE make the </a:t>
            </a:r>
            <a:r>
              <a:rPr lang="en-US" sz="2640" b="1" dirty="0">
                <a:solidFill>
                  <a:srgbClr val="3333CC"/>
                </a:solidFill>
              </a:rPr>
              <a:t>feature encoding function </a:t>
            </a:r>
            <a:r>
              <a:rPr lang="en-US" sz="2640" dirty="0">
                <a:solidFill>
                  <a:srgbClr val="3333CC"/>
                </a:solidFill>
              </a:rPr>
              <a:t>resist small, infinitesimal perturbations in input.</a:t>
            </a:r>
          </a:p>
          <a:p>
            <a:endParaRPr lang="en-US" sz="2640" dirty="0">
              <a:solidFill>
                <a:srgbClr val="3333CC"/>
              </a:solidFill>
            </a:endParaRPr>
          </a:p>
          <a:p>
            <a:r>
              <a:rPr lang="en-US" sz="2640" dirty="0">
                <a:solidFill>
                  <a:srgbClr val="3333CC"/>
                </a:solidFill>
              </a:rPr>
              <a:t>- Both denoising AE and contractive AE perform well!</a:t>
            </a:r>
          </a:p>
          <a:p>
            <a:r>
              <a:rPr lang="en-US" sz="2640" dirty="0">
                <a:solidFill>
                  <a:srgbClr val="3333CC"/>
                </a:solidFill>
              </a:rPr>
              <a:t>- Both are over overcomplete</a:t>
            </a:r>
          </a:p>
          <a:p>
            <a:pPr lvl="1"/>
            <a:endParaRPr lang="he-IL" sz="2640" dirty="0"/>
          </a:p>
        </p:txBody>
      </p:sp>
    </p:spTree>
    <p:extLst>
      <p:ext uri="{BB962C8B-B14F-4D97-AF65-F5344CB8AC3E}">
        <p14:creationId xmlns:p14="http://schemas.microsoft.com/office/powerpoint/2010/main" val="34126021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DCAC-48A7-44EF-8960-EBB9DB35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06" y="1540078"/>
            <a:ext cx="8019059" cy="430887"/>
          </a:xfrm>
        </p:spPr>
        <p:txBody>
          <a:bodyPr/>
          <a:lstStyle/>
          <a:p>
            <a:r>
              <a:rPr lang="en-US"/>
              <a:t>Which autoencoder?	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4AC9-D5CD-44E2-9308-041B4400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86" y="2943225"/>
            <a:ext cx="9703126" cy="331927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640" dirty="0">
                <a:solidFill>
                  <a:srgbClr val="3333CC"/>
                </a:solidFill>
              </a:rPr>
              <a:t>Advantage of DAE: simpler to implement</a:t>
            </a:r>
          </a:p>
          <a:p>
            <a:pPr lvl="2">
              <a:buFontTx/>
              <a:buChar char="-"/>
            </a:pPr>
            <a:r>
              <a:rPr lang="en-US" sz="2640" dirty="0">
                <a:solidFill>
                  <a:srgbClr val="3333CC"/>
                </a:solidFill>
              </a:rPr>
              <a:t>Requires adding one or two lines of code to regular AE.</a:t>
            </a:r>
          </a:p>
          <a:p>
            <a:pPr lvl="2">
              <a:buFontTx/>
              <a:buChar char="-"/>
            </a:pPr>
            <a:r>
              <a:rPr lang="en-US" sz="2640" dirty="0">
                <a:solidFill>
                  <a:srgbClr val="3333CC"/>
                </a:solidFill>
              </a:rPr>
              <a:t>No need to compute Jacobian of hidden layer.</a:t>
            </a:r>
          </a:p>
          <a:p>
            <a:pPr lvl="2">
              <a:buFontTx/>
              <a:buChar char="-"/>
            </a:pPr>
            <a:endParaRPr lang="en-US" sz="2640" dirty="0">
              <a:solidFill>
                <a:srgbClr val="3333CC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640" dirty="0">
                <a:solidFill>
                  <a:srgbClr val="3333CC"/>
                </a:solidFill>
              </a:rPr>
              <a:t>Advantage of CAE: gradient is deterministic.</a:t>
            </a:r>
          </a:p>
          <a:p>
            <a:pPr marL="562813" lvl="2"/>
            <a:r>
              <a:rPr lang="en-US" sz="2640" dirty="0">
                <a:solidFill>
                  <a:srgbClr val="3333CC"/>
                </a:solidFill>
              </a:rPr>
              <a:t>   - Might be more stable than DAE, which uses a sampled gradient.</a:t>
            </a:r>
          </a:p>
          <a:p>
            <a:pPr marL="562813" lvl="2"/>
            <a:r>
              <a:rPr lang="en-US" sz="2640" dirty="0">
                <a:solidFill>
                  <a:srgbClr val="3333CC"/>
                </a:solidFill>
              </a:rPr>
              <a:t>   - One less hyper-parameter to tune (noise-factor)</a:t>
            </a:r>
            <a:endParaRPr lang="he-IL" sz="264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7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7EF6-F56F-4729-8A8E-4B6DA5D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2173"/>
            <a:ext cx="8675370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Stacked AE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D3F2-94C6-41D2-88BF-47278069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17" y="2943225"/>
            <a:ext cx="9668637" cy="33192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Tx/>
              <a:buChar char="-"/>
            </a:pPr>
            <a:r>
              <a:rPr lang="en-US" sz="3600" dirty="0">
                <a:solidFill>
                  <a:srgbClr val="3333CC"/>
                </a:solidFill>
              </a:rPr>
              <a:t>Motivation:</a:t>
            </a:r>
          </a:p>
          <a:p>
            <a:pPr marL="457200" indent="-457200">
              <a:buFontTx/>
              <a:buChar char="-"/>
            </a:pPr>
            <a:endParaRPr lang="en-US" sz="2640" dirty="0">
              <a:solidFill>
                <a:srgbClr val="3333CC"/>
              </a:solidFill>
            </a:endParaRPr>
          </a:p>
          <a:p>
            <a:pPr marL="457200" indent="-457200">
              <a:buFontTx/>
              <a:buChar char="-"/>
            </a:pPr>
            <a:endParaRPr lang="en-US" sz="2640" dirty="0">
              <a:solidFill>
                <a:srgbClr val="33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40" dirty="0">
                <a:solidFill>
                  <a:srgbClr val="3333CC"/>
                </a:solidFill>
              </a:rPr>
              <a:t>  We want to harness the feature extraction quality of an AE for our advantage.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40" dirty="0">
              <a:solidFill>
                <a:srgbClr val="33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40" dirty="0">
                <a:solidFill>
                  <a:srgbClr val="3333CC"/>
                </a:solidFill>
              </a:rPr>
              <a:t> For example: we can build a deep supervised classifier where its input is the output of a SAE.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40" dirty="0">
              <a:solidFill>
                <a:srgbClr val="33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40" dirty="0">
                <a:solidFill>
                  <a:srgbClr val="3333CC"/>
                </a:solidFill>
              </a:rPr>
              <a:t> The benefit: our deep model’s W are not randomly initialized but are rather “smartly selected”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40" dirty="0">
              <a:solidFill>
                <a:srgbClr val="3333CC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40" dirty="0">
                <a:solidFill>
                  <a:srgbClr val="3333CC"/>
                </a:solidFill>
              </a:rPr>
              <a:t>Also using this unsupervised technique lets us have a larger unlabeled  dataset.</a:t>
            </a:r>
          </a:p>
          <a:p>
            <a:endParaRPr lang="en-US" sz="2640" dirty="0"/>
          </a:p>
          <a:p>
            <a:pPr>
              <a:buFont typeface="Wingdings" panose="05000000000000000000" pitchFamily="2" charset="2"/>
              <a:buChar char="q"/>
            </a:pPr>
            <a:endParaRPr lang="he-IL" sz="2640" dirty="0"/>
          </a:p>
        </p:txBody>
      </p:sp>
    </p:spTree>
    <p:extLst>
      <p:ext uri="{BB962C8B-B14F-4D97-AF65-F5344CB8AC3E}">
        <p14:creationId xmlns:p14="http://schemas.microsoft.com/office/powerpoint/2010/main" val="36031050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7EF6-F56F-4729-8A8E-4B6DA5D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12" y="1376679"/>
            <a:ext cx="5950374" cy="43088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Stacked AE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D3F2-94C6-41D2-88BF-47278069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37" y="2913050"/>
            <a:ext cx="8803973" cy="3319272"/>
          </a:xfrm>
        </p:spPr>
        <p:txBody>
          <a:bodyPr>
            <a:normAutofit/>
          </a:bodyPr>
          <a:lstStyle/>
          <a:p>
            <a:r>
              <a:rPr lang="en-US" sz="2640" dirty="0"/>
              <a:t>- </a:t>
            </a:r>
            <a:r>
              <a:rPr lang="en-US" sz="2640" dirty="0">
                <a:solidFill>
                  <a:srgbClr val="3333CC"/>
                </a:solidFill>
              </a:rPr>
              <a:t>Building a SAE consists of two phases:</a:t>
            </a:r>
          </a:p>
          <a:p>
            <a:pPr lvl="1"/>
            <a:r>
              <a:rPr lang="en-US" sz="2640" dirty="0">
                <a:solidFill>
                  <a:srgbClr val="3333CC"/>
                </a:solidFill>
              </a:rPr>
              <a:t>1. Train each AE layer one after the other.</a:t>
            </a:r>
          </a:p>
          <a:p>
            <a:pPr lvl="1"/>
            <a:r>
              <a:rPr lang="en-US" sz="2640" dirty="0">
                <a:solidFill>
                  <a:srgbClr val="3333CC"/>
                </a:solidFill>
              </a:rPr>
              <a:t>2. Connect any classifier (SVM / FC NN layer etc.) </a:t>
            </a:r>
            <a:endParaRPr lang="he-IL" sz="264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7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12497</TotalTime>
  <Words>7404</Words>
  <Application>Microsoft Macintosh PowerPoint</Application>
  <PresentationFormat>Custom</PresentationFormat>
  <Paragraphs>938</Paragraphs>
  <Slides>122</Slides>
  <Notes>2</Notes>
  <HiddenSlides>36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39" baseType="lpstr">
      <vt:lpstr>Meiryo UI</vt:lpstr>
      <vt:lpstr>MS PGothic</vt:lpstr>
      <vt:lpstr>SimSun</vt:lpstr>
      <vt:lpstr>Arial</vt:lpstr>
      <vt:lpstr>Calibri</vt:lpstr>
      <vt:lpstr>Cambria</vt:lpstr>
      <vt:lpstr>Cambria Math</vt:lpstr>
      <vt:lpstr>inherit</vt:lpstr>
      <vt:lpstr>Kozuka Gothic Pro EL</vt:lpstr>
      <vt:lpstr>Lato</vt:lpstr>
      <vt:lpstr>Palatino Linotype</vt:lpstr>
      <vt:lpstr>StarSymbol</vt:lpstr>
      <vt:lpstr>Symbol</vt:lpstr>
      <vt:lpstr>Times New Roman</vt:lpstr>
      <vt:lpstr>Wingdings</vt:lpstr>
      <vt:lpstr>Office Theme</vt:lpstr>
      <vt:lpstr>Word.Document.12</vt:lpstr>
      <vt:lpstr>Autoencoders (AEs)</vt:lpstr>
      <vt:lpstr>Previously</vt:lpstr>
      <vt:lpstr>Generic Neural Architectures (1-11)</vt:lpstr>
      <vt:lpstr>Topics in Autoencoders</vt:lpstr>
      <vt:lpstr>Some Autoencoder Applications</vt:lpstr>
      <vt:lpstr>What is an Autoencoder (AE) ?</vt:lpstr>
      <vt:lpstr>Embedding is a Point on a Manifold</vt:lpstr>
      <vt:lpstr>Other Embeddings</vt:lpstr>
      <vt:lpstr>A Manifold in Ambient Space</vt:lpstr>
      <vt:lpstr>General Structure of an Autoencoder</vt:lpstr>
      <vt:lpstr>Autoencoders Differ from Classical Data Compression</vt:lpstr>
      <vt:lpstr>Deep Compression – an aside</vt:lpstr>
      <vt:lpstr>Deep Image Compression - Google</vt:lpstr>
      <vt:lpstr>Hybrid Deep Compression</vt:lpstr>
      <vt:lpstr>PowerPoint Presentation</vt:lpstr>
      <vt:lpstr>PowerPoint Presentation</vt:lpstr>
      <vt:lpstr>PowerPoint Presentation</vt:lpstr>
      <vt:lpstr>PowerPoint Presentation</vt:lpstr>
      <vt:lpstr>Pruning Results</vt:lpstr>
      <vt:lpstr>PowerPoint Presentation</vt:lpstr>
      <vt:lpstr>What does an Autoencoder Learn?</vt:lpstr>
      <vt:lpstr>Autoencoder History</vt:lpstr>
      <vt:lpstr>Basic Types of Autoencoders (AEs)</vt:lpstr>
      <vt:lpstr>Undercomplete AE</vt:lpstr>
      <vt:lpstr>Overcomplete AE</vt:lpstr>
      <vt:lpstr>An autoencoder architecture</vt:lpstr>
      <vt:lpstr> Autoencoder Training Methods</vt:lpstr>
      <vt:lpstr>1. Undercomplete Autoencoder</vt:lpstr>
      <vt:lpstr>Autoencoder with Linear Decoder +MSE is a PCA</vt:lpstr>
      <vt:lpstr>Autoencoder Training Using a Loss Function</vt:lpstr>
      <vt:lpstr>Encoder/decoder Capacity</vt:lpstr>
      <vt:lpstr>Cases When Autoencoder Learning Fails</vt:lpstr>
      <vt:lpstr>2. Correct AE Design: use Regularization</vt:lpstr>
      <vt:lpstr>Regularized Autoencoder Properties</vt:lpstr>
      <vt:lpstr>Generative Models Viewed as AEs</vt:lpstr>
      <vt:lpstr>Latent variables treated as distributions</vt:lpstr>
      <vt:lpstr>Variational Autoencoder (VAE)</vt:lpstr>
      <vt:lpstr>Sparse Autoencoder</vt:lpstr>
      <vt:lpstr>Sparse Autoencoder Loss Function</vt:lpstr>
      <vt:lpstr>Sparse encoder doesn’t have a Bayesian Interpretation</vt:lpstr>
      <vt:lpstr>Generative Model View of Sparse AE</vt:lpstr>
      <vt:lpstr>Sparsity-inducing Priors</vt:lpstr>
      <vt:lpstr>Denoising Autoencoders (DAE)</vt:lpstr>
      <vt:lpstr>Regularizing by Penalizing Derivatives</vt:lpstr>
      <vt:lpstr>3. Representational Power, Layer Size and Depth</vt:lpstr>
      <vt:lpstr>4. Stochastic Encoders and Decoders</vt:lpstr>
      <vt:lpstr>Loss function for Stochastic Decoder</vt:lpstr>
      <vt:lpstr>Stochastic Encoder</vt:lpstr>
      <vt:lpstr>Structure of stochastic autoencoder</vt:lpstr>
      <vt:lpstr>Relationship to  the Joint Distribution</vt:lpstr>
      <vt:lpstr>Sampling pmodel(h|x)</vt:lpstr>
      <vt:lpstr>Ex: Sampling p(x|h): Deepstyle</vt:lpstr>
      <vt:lpstr>Topics in Autoencoders</vt:lpstr>
      <vt:lpstr>5. Denoising Autoencoders (DAEs)</vt:lpstr>
      <vt:lpstr>Example of Noise in a DAE</vt:lpstr>
      <vt:lpstr>DAE Training Procedure</vt:lpstr>
      <vt:lpstr>DAE for MNIST Data</vt:lpstr>
      <vt:lpstr>Denoising Autoencoders</vt:lpstr>
      <vt:lpstr>Denoising Autoencoders</vt:lpstr>
      <vt:lpstr>Denoising Autoencoders</vt:lpstr>
      <vt:lpstr>Denoising Autoencoders</vt:lpstr>
      <vt:lpstr>Denoising Autoencoders</vt:lpstr>
      <vt:lpstr>Denoising Autoencoders - process</vt:lpstr>
      <vt:lpstr>Denoising Autoencoders - process</vt:lpstr>
      <vt:lpstr>Denoising Autoencoders - process</vt:lpstr>
      <vt:lpstr>Denoising Autoencoders - process</vt:lpstr>
      <vt:lpstr>Denoising convolutional AE – Keras </vt:lpstr>
      <vt:lpstr>Estimating the Score</vt:lpstr>
      <vt:lpstr>DAE learns a vector field</vt:lpstr>
      <vt:lpstr>Manifold</vt:lpstr>
      <vt:lpstr>Vector field learnt by a DAE</vt:lpstr>
      <vt:lpstr>Topics in Autoencoders</vt:lpstr>
      <vt:lpstr>Topics in Learning Manifolds with Autoencoders</vt:lpstr>
      <vt:lpstr>Autoencoders</vt:lpstr>
      <vt:lpstr>Manifold Hypothesis</vt:lpstr>
      <vt:lpstr>Why does data lie on a Manifold?</vt:lpstr>
      <vt:lpstr>Reason for Low-dimensional manifolds</vt:lpstr>
      <vt:lpstr>Low-dimensional manifolds embedded in high  dimensional spaces</vt:lpstr>
      <vt:lpstr>Definition of Manifold</vt:lpstr>
      <vt:lpstr>A manifold has a dimension</vt:lpstr>
      <vt:lpstr>2-D Manifold in R3 homeomorphic to R2</vt:lpstr>
      <vt:lpstr>Manifold in Machine Learning</vt:lpstr>
      <vt:lpstr>Manifolds are specified by Tangent Planes</vt:lpstr>
      <vt:lpstr>Tangents of 1- and 2-D manifolds</vt:lpstr>
      <vt:lpstr>Autoencoder performs trade-off between two forces</vt:lpstr>
      <vt:lpstr>What the encoder represents</vt:lpstr>
      <vt:lpstr>Capturing manifold structure by Invariance</vt:lpstr>
      <vt:lpstr>Why autoencoders are useful to learn a manifold</vt:lpstr>
      <vt:lpstr>Nonparametric manifold learning</vt:lpstr>
      <vt:lpstr>Tiling a manifold</vt:lpstr>
      <vt:lpstr>Manifold learning in medical imaging</vt:lpstr>
      <vt:lpstr>Overcomplete and Contractive Autoencoder</vt:lpstr>
      <vt:lpstr>Contractive Autoencoder (CAE) Loss Function</vt:lpstr>
      <vt:lpstr>Difference between DAE and CAE</vt:lpstr>
      <vt:lpstr>Contractive AE Warps Space</vt:lpstr>
      <vt:lpstr>Which autoencoder? </vt:lpstr>
      <vt:lpstr>Which autoencoder? </vt:lpstr>
      <vt:lpstr>Stacked AE</vt:lpstr>
      <vt:lpstr>Stacked AE</vt:lpstr>
      <vt:lpstr>Stacked AE</vt:lpstr>
      <vt:lpstr>Stacked AE – training process</vt:lpstr>
      <vt:lpstr>Stacked AE – training process</vt:lpstr>
      <vt:lpstr>Stacked AE – training process</vt:lpstr>
      <vt:lpstr>Convolutional AE</vt:lpstr>
      <vt:lpstr>PowerPoint Presentation</vt:lpstr>
      <vt:lpstr>Undercomplete AE VS overcomplete AE</vt:lpstr>
      <vt:lpstr>Masked and autoregressive methods in NLP are at heart Denoising autoencoders</vt:lpstr>
      <vt:lpstr>PowerPoint Presentation</vt:lpstr>
      <vt:lpstr>(MAE) Masked Autoencoders Are Scalable Vision Learners</vt:lpstr>
      <vt:lpstr>MAE Architecture</vt:lpstr>
      <vt:lpstr>MAE Architecture</vt:lpstr>
      <vt:lpstr>MAE Architecture</vt:lpstr>
      <vt:lpstr>MAE Architecture</vt:lpstr>
      <vt:lpstr>MAE Architecture</vt:lpstr>
      <vt:lpstr>MAE Architecture</vt:lpstr>
      <vt:lpstr>Qualitative Results</vt:lpstr>
      <vt:lpstr>Qualitative Results</vt:lpstr>
      <vt:lpstr>Qualitative Results</vt:lpstr>
      <vt:lpstr>Results</vt:lpstr>
      <vt:lpstr>Many types of AEs (deep zoo)</vt:lpstr>
      <vt:lpstr>Conclusions/What Did We Learn?</vt:lpstr>
      <vt:lpstr>Conclusions/What Did We Learn?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14.1 Autoencoders</dc:title>
  <dc:creator>Sargur Srihari</dc:creator>
  <cp:lastModifiedBy>Giles, C Lee</cp:lastModifiedBy>
  <cp:revision>50</cp:revision>
  <dcterms:created xsi:type="dcterms:W3CDTF">2021-02-09T19:36:29Z</dcterms:created>
  <dcterms:modified xsi:type="dcterms:W3CDTF">2023-10-24T15:34:38Z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2021-02-09T00:00:00Z</vt:filetime>
  </property>
</Properties>
</file>