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3"/>
  </p:notesMasterIdLst>
  <p:sldIdLst>
    <p:sldId id="256" r:id="rId3"/>
    <p:sldId id="316" r:id="rId4"/>
    <p:sldId id="379" r:id="rId5"/>
    <p:sldId id="380" r:id="rId6"/>
    <p:sldId id="387" r:id="rId7"/>
    <p:sldId id="376" r:id="rId8"/>
    <p:sldId id="385" r:id="rId9"/>
    <p:sldId id="265" r:id="rId10"/>
    <p:sldId id="266" r:id="rId11"/>
    <p:sldId id="267" r:id="rId12"/>
    <p:sldId id="268" r:id="rId13"/>
    <p:sldId id="269" r:id="rId14"/>
    <p:sldId id="270" r:id="rId15"/>
    <p:sldId id="377" r:id="rId16"/>
    <p:sldId id="272" r:id="rId17"/>
    <p:sldId id="273" r:id="rId18"/>
    <p:sldId id="274" r:id="rId19"/>
    <p:sldId id="325" r:id="rId20"/>
    <p:sldId id="329" r:id="rId21"/>
    <p:sldId id="331" r:id="rId22"/>
    <p:sldId id="333" r:id="rId23"/>
    <p:sldId id="337" r:id="rId24"/>
    <p:sldId id="338" r:id="rId25"/>
    <p:sldId id="340" r:id="rId26"/>
    <p:sldId id="341" r:id="rId27"/>
    <p:sldId id="342" r:id="rId28"/>
    <p:sldId id="343" r:id="rId29"/>
    <p:sldId id="344" r:id="rId30"/>
    <p:sldId id="346" r:id="rId31"/>
    <p:sldId id="378" r:id="rId32"/>
    <p:sldId id="348" r:id="rId33"/>
    <p:sldId id="349" r:id="rId34"/>
    <p:sldId id="350" r:id="rId35"/>
    <p:sldId id="351" r:id="rId36"/>
    <p:sldId id="352" r:id="rId37"/>
    <p:sldId id="354" r:id="rId38"/>
    <p:sldId id="382" r:id="rId39"/>
    <p:sldId id="383" r:id="rId40"/>
    <p:sldId id="381" r:id="rId41"/>
    <p:sldId id="353" r:id="rId42"/>
    <p:sldId id="356" r:id="rId43"/>
    <p:sldId id="357" r:id="rId44"/>
    <p:sldId id="358" r:id="rId45"/>
    <p:sldId id="359" r:id="rId46"/>
    <p:sldId id="360" r:id="rId47"/>
    <p:sldId id="361" r:id="rId48"/>
    <p:sldId id="363" r:id="rId49"/>
    <p:sldId id="367" r:id="rId50"/>
    <p:sldId id="368" r:id="rId51"/>
    <p:sldId id="369" r:id="rId52"/>
    <p:sldId id="370" r:id="rId53"/>
    <p:sldId id="371" r:id="rId54"/>
    <p:sldId id="372" r:id="rId55"/>
    <p:sldId id="374" r:id="rId56"/>
    <p:sldId id="386" r:id="rId57"/>
    <p:sldId id="384" r:id="rId58"/>
    <p:sldId id="347" r:id="rId59"/>
    <p:sldId id="388" r:id="rId60"/>
    <p:sldId id="373" r:id="rId61"/>
    <p:sldId id="37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30" autoAdjust="0"/>
    <p:restoredTop sz="77111" autoAdjust="0"/>
  </p:normalViewPr>
  <p:slideViewPr>
    <p:cSldViewPr snapToGrid="0">
      <p:cViewPr varScale="1">
        <p:scale>
          <a:sx n="138" d="100"/>
          <a:sy n="138" d="100"/>
        </p:scale>
        <p:origin x="200" y="5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3DBEB-46ED-49F4-BCD4-0B3120C41C14}" type="datetimeFigureOut">
              <a:rPr lang="en-US" smtClean="0"/>
              <a:t>10/23/23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E15C6-FC19-4FDE-B716-C2B4976BD70E}" type="slidenum">
              <a:rPr lang="en-US" smtClean="0"/>
              <a:t>‹#›</a:t>
            </a:fld>
            <a:endParaRPr lang="en-US"/>
          </a:p>
        </p:txBody>
      </p:sp>
    </p:spTree>
    <p:extLst>
      <p:ext uri="{BB962C8B-B14F-4D97-AF65-F5344CB8AC3E}">
        <p14:creationId xmlns:p14="http://schemas.microsoft.com/office/powerpoint/2010/main" val="240965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8DB0076-630D-7D42-977B-3616ED790CCC}" type="slidenum">
              <a:rPr lang="en-US" smtClean="0"/>
              <a:t>2</a:t>
            </a:fld>
            <a:endParaRPr lang="en-US"/>
          </a:p>
        </p:txBody>
      </p:sp>
    </p:spTree>
    <p:extLst>
      <p:ext uri="{BB962C8B-B14F-4D97-AF65-F5344CB8AC3E}">
        <p14:creationId xmlns:p14="http://schemas.microsoft.com/office/powerpoint/2010/main" val="110121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Reference</a:t>
            </a:r>
            <a:r>
              <a:rPr lang="en-US" baseline="0" dirty="0"/>
              <a:t> :- </a:t>
            </a:r>
            <a:r>
              <a:rPr lang="en-US" dirty="0"/>
              <a:t>Fractionally-Strided</a:t>
            </a:r>
            <a:r>
              <a:rPr lang="en-US" baseline="0" dirty="0"/>
              <a:t> Convolutions: </a:t>
            </a:r>
            <a:r>
              <a:rPr lang="en-US" baseline="0" dirty="0" err="1"/>
              <a:t>Liwei’s</a:t>
            </a:r>
            <a:r>
              <a:rPr lang="en-US" baseline="0" dirty="0"/>
              <a:t> Presentation</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73487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20 </a:t>
            </a:r>
            <a:r>
              <a:rPr lang="en-US" dirty="0" err="1"/>
              <a:t>mins</a:t>
            </a:r>
            <a:r>
              <a:rPr lang="en-US" dirty="0"/>
              <a:t>., we’ll look at</a:t>
            </a:r>
          </a:p>
          <a:p>
            <a:r>
              <a:rPr lang="en-US" dirty="0"/>
              <a:t>-- the advantages of GANs over</a:t>
            </a:r>
            <a:r>
              <a:rPr lang="en-US" baseline="0" dirty="0"/>
              <a:t> other models</a:t>
            </a:r>
            <a:r>
              <a:rPr lang="en-US" dirty="0"/>
              <a:t> </a:t>
            </a:r>
          </a:p>
          <a:p>
            <a:r>
              <a:rPr lang="en-US" dirty="0"/>
              <a:t> -- some Training challenges in GANs</a:t>
            </a:r>
          </a:p>
          <a:p>
            <a:r>
              <a:rPr lang="en-US" dirty="0"/>
              <a:t> -- some proposed solutions to counter those challenges</a:t>
            </a:r>
          </a:p>
          <a:p>
            <a:r>
              <a:rPr lang="en-US" dirty="0"/>
              <a:t> --</a:t>
            </a:r>
            <a:r>
              <a:rPr lang="en-US" baseline="0" dirty="0"/>
              <a:t> and, some modifications of basic GAN’s loss to be able to do some cool stuff</a:t>
            </a:r>
          </a:p>
          <a:p>
            <a:r>
              <a:rPr lang="en-US" baseline="0" dirty="0"/>
              <a:t>     -- we’ll look at modifications for both the Discriminator and Generator</a:t>
            </a:r>
          </a:p>
        </p:txBody>
      </p:sp>
      <p:sp>
        <p:nvSpPr>
          <p:cNvPr id="4" name="Slide Number Placeholder 3"/>
          <p:cNvSpPr>
            <a:spLocks noGrp="1"/>
          </p:cNvSpPr>
          <p:nvPr>
            <p:ph type="sldNum" sz="quarter" idx="10"/>
          </p:nvPr>
        </p:nvSpPr>
        <p:spPr/>
        <p:txBody>
          <a:bodyPr/>
          <a:lstStyle/>
          <a:p>
            <a:fld id="{78DB0076-630D-7D42-977B-3616ED790CCC}" type="slidenum">
              <a:rPr lang="en-US" smtClean="0"/>
              <a:t>18</a:t>
            </a:fld>
            <a:endParaRPr lang="en-US"/>
          </a:p>
        </p:txBody>
      </p:sp>
    </p:spTree>
    <p:extLst>
      <p:ext uri="{BB962C8B-B14F-4D97-AF65-F5344CB8AC3E}">
        <p14:creationId xmlns:p14="http://schemas.microsoft.com/office/powerpoint/2010/main" val="939738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a:t>
            </a:r>
            <a:r>
              <a:rPr lang="en-US" baseline="0" dirty="0"/>
              <a:t> seen an example of Non-Convergence, let’s see </a:t>
            </a:r>
            <a:r>
              <a:rPr lang="en-US" dirty="0"/>
              <a:t>why</a:t>
            </a:r>
            <a:r>
              <a:rPr lang="en-US" baseline="0" dirty="0"/>
              <a:t> this might</a:t>
            </a:r>
            <a:r>
              <a:rPr lang="en-US" dirty="0"/>
              <a:t> be happening</a:t>
            </a:r>
            <a:r>
              <a:rPr lang="is-IS" dirty="0"/>
              <a:t>…</a:t>
            </a:r>
            <a:endParaRPr lang="en-US" dirty="0"/>
          </a:p>
          <a:p>
            <a:r>
              <a:rPr lang="en-US" dirty="0"/>
              <a:t>[..]</a:t>
            </a:r>
          </a:p>
          <a:p>
            <a:r>
              <a:rPr lang="en-US" dirty="0"/>
              <a:t>--So</a:t>
            </a:r>
            <a:r>
              <a:rPr lang="en-US" baseline="0" dirty="0"/>
              <a:t>, what kind of convergences guarantees do we really have?</a:t>
            </a:r>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19</a:t>
            </a:fld>
            <a:endParaRPr lang="en-US"/>
          </a:p>
        </p:txBody>
      </p:sp>
    </p:spTree>
    <p:extLst>
      <p:ext uri="{BB962C8B-B14F-4D97-AF65-F5344CB8AC3E}">
        <p14:creationId xmlns:p14="http://schemas.microsoft.com/office/powerpoint/2010/main" val="366033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very few values of hyper-parameters, it might lead to damped oscillations, but not in general .. which is contrary to </a:t>
            </a:r>
            <a:r>
              <a:rPr lang="en-US" dirty="0" err="1"/>
              <a:t>Backprop</a:t>
            </a:r>
            <a:r>
              <a:rPr lang="en-US" dirty="0"/>
              <a:t> where if you’ll let the program run long enough with decaying step size, it will converge</a:t>
            </a:r>
          </a:p>
        </p:txBody>
      </p:sp>
      <p:sp>
        <p:nvSpPr>
          <p:cNvPr id="4" name="Slide Number Placeholder 3"/>
          <p:cNvSpPr>
            <a:spLocks noGrp="1"/>
          </p:cNvSpPr>
          <p:nvPr>
            <p:ph type="sldNum" sz="quarter" idx="10"/>
          </p:nvPr>
        </p:nvSpPr>
        <p:spPr/>
        <p:txBody>
          <a:bodyPr/>
          <a:lstStyle/>
          <a:p>
            <a:fld id="{78DB0076-630D-7D42-977B-3616ED790CCC}" type="slidenum">
              <a:rPr lang="en-US" smtClean="0"/>
              <a:t>20</a:t>
            </a:fld>
            <a:endParaRPr lang="en-US"/>
          </a:p>
        </p:txBody>
      </p:sp>
    </p:spTree>
    <p:extLst>
      <p:ext uri="{BB962C8B-B14F-4D97-AF65-F5344CB8AC3E}">
        <p14:creationId xmlns:p14="http://schemas.microsoft.com/office/powerpoint/2010/main" val="1092458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 For instance, given that</a:t>
            </a:r>
            <a:r>
              <a:rPr lang="en-US" baseline="0" dirty="0"/>
              <a:t> your real examples are generated from this 2D Gaussian Distribution (with 8 modes), you would expect your generated distribution to follow this trajectory</a:t>
            </a:r>
          </a:p>
          <a:p>
            <a:r>
              <a:rPr lang="en-US" baseline="0" dirty="0"/>
              <a:t>-- However, in practice, this happens.. i.e. your generated samples move from one mode to another, and fail to capture all the modes .. Thus, you don’t get diversity in the generated samples</a:t>
            </a:r>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21</a:t>
            </a:fld>
            <a:endParaRPr lang="en-US"/>
          </a:p>
        </p:txBody>
      </p:sp>
    </p:spTree>
    <p:extLst>
      <p:ext uri="{BB962C8B-B14F-4D97-AF65-F5344CB8AC3E}">
        <p14:creationId xmlns:p14="http://schemas.microsoft.com/office/powerpoint/2010/main" val="1269608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a:t>
            </a:r>
            <a:r>
              <a:rPr lang="en-US" baseline="0" dirty="0"/>
              <a:t> intuitively, when mode collapse happens .. Our generator is still producing good samples .. But a very few number of them</a:t>
            </a:r>
          </a:p>
          <a:p>
            <a:r>
              <a:rPr lang="en-US" baseline="0" dirty="0"/>
              <a:t>    -- And thus, the Discriminator can’t do anything about it since the fake samples are still realistic.</a:t>
            </a:r>
          </a:p>
          <a:p>
            <a:r>
              <a:rPr lang="en-US" baseline="0" dirty="0"/>
              <a:t>-- So, if we want to tackle this problem, one way to do that is to let the Discriminator know about this edge-case, so that when it sees it happening, it can mark those samples as fake.</a:t>
            </a:r>
          </a:p>
          <a:p>
            <a:r>
              <a:rPr lang="en-US" baseline="0" dirty="0"/>
              <a:t>-- To be more formal, let the Discriminator look at the entire batch of generated samples instead of a single example, so that if it sees lack of diversity, it can assign fake labels to the entire batch.</a:t>
            </a:r>
          </a:p>
          <a:p>
            <a:r>
              <a:rPr lang="en-US" baseline="0" dirty="0"/>
              <a:t>-- Thus, to fool the Discriminator, your Generator will be forced to generate diverse samples.</a:t>
            </a:r>
          </a:p>
        </p:txBody>
      </p:sp>
      <p:sp>
        <p:nvSpPr>
          <p:cNvPr id="4" name="Slide Number Placeholder 3"/>
          <p:cNvSpPr>
            <a:spLocks noGrp="1"/>
          </p:cNvSpPr>
          <p:nvPr>
            <p:ph type="sldNum" sz="quarter" idx="10"/>
          </p:nvPr>
        </p:nvSpPr>
        <p:spPr/>
        <p:txBody>
          <a:bodyPr/>
          <a:lstStyle/>
          <a:p>
            <a:fld id="{78DB0076-630D-7D42-977B-3616ED790CCC}" type="slidenum">
              <a:rPr lang="en-US" smtClean="0"/>
              <a:t>22</a:t>
            </a:fld>
            <a:endParaRPr lang="en-US"/>
          </a:p>
        </p:txBody>
      </p:sp>
    </p:spTree>
    <p:extLst>
      <p:ext uri="{BB962C8B-B14F-4D97-AF65-F5344CB8AC3E}">
        <p14:creationId xmlns:p14="http://schemas.microsoft.com/office/powerpoint/2010/main" val="1335176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So, that</a:t>
            </a:r>
            <a:r>
              <a:rPr lang="uk-UA" baseline="0" dirty="0"/>
              <a:t>’</a:t>
            </a:r>
            <a:r>
              <a:rPr lang="en-US" baseline="0" dirty="0"/>
              <a:t>s the underlying idea, however, in practice, we just mine some features from the batch that capture the diversity .. For instance L2 norm of the distance between pair of samples .. And feed those features to the discriminator along with the image.</a:t>
            </a:r>
          </a:p>
          <a:p>
            <a:r>
              <a:rPr lang="en-US" baseline="0" dirty="0"/>
              <a:t>-- Since, the real dataset will have diversity.. These features will have a different value as compared to the values for a non-diverse fake batch .. Thus Discriminator will be able to identify the fake samples </a:t>
            </a:r>
            <a:r>
              <a:rPr lang="is-IS" baseline="0" dirty="0"/>
              <a:t>… which in turn will force the Generator to produce diverse samples</a:t>
            </a:r>
            <a:endParaRPr lang="en-US" baseline="0" dirty="0"/>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23</a:t>
            </a:fld>
            <a:endParaRPr lang="en-US"/>
          </a:p>
        </p:txBody>
      </p:sp>
    </p:spTree>
    <p:extLst>
      <p:ext uri="{BB962C8B-B14F-4D97-AF65-F5344CB8AC3E}">
        <p14:creationId xmlns:p14="http://schemas.microsoft.com/office/powerpoint/2010/main" val="1666744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purely heuristic method – there is no understanding</a:t>
            </a:r>
            <a:r>
              <a:rPr lang="en-US" baseline="0" dirty="0"/>
              <a:t> as to why this method works</a:t>
            </a:r>
            <a:r>
              <a:rPr lang="is-IS" baseline="0" dirty="0"/>
              <a:t>…</a:t>
            </a:r>
            <a:endParaRPr lang="en-US" dirty="0"/>
          </a:p>
          <a:p>
            <a:endParaRPr lang="en-US" baseline="0" dirty="0"/>
          </a:p>
          <a:p>
            <a:r>
              <a:rPr lang="en-US" baseline="0" dirty="0"/>
              <a:t>The idea is very simple i.e. instead of having a binary classification problem of Fake vs Real in the Discriminator .. You replace it with a Multi-class classification problem where K classes are for the K labels in the dataset, and the K+1th class is for the fake image.</a:t>
            </a:r>
          </a:p>
          <a:p>
            <a:endParaRPr lang="en-US" baseline="0" dirty="0"/>
          </a:p>
          <a:p>
            <a:r>
              <a:rPr lang="en-US" baseline="0" dirty="0"/>
              <a:t>And correspondingly modify the cross-entropy loss .. So the new cross entropy loss now will contain K+1 terms.</a:t>
            </a:r>
          </a:p>
        </p:txBody>
      </p:sp>
      <p:sp>
        <p:nvSpPr>
          <p:cNvPr id="4" name="Slide Number Placeholder 3"/>
          <p:cNvSpPr>
            <a:spLocks noGrp="1"/>
          </p:cNvSpPr>
          <p:nvPr>
            <p:ph type="sldNum" sz="quarter" idx="10"/>
          </p:nvPr>
        </p:nvSpPr>
        <p:spPr/>
        <p:txBody>
          <a:bodyPr/>
          <a:lstStyle/>
          <a:p>
            <a:fld id="{78DB0076-630D-7D42-977B-3616ED790CCC}" type="slidenum">
              <a:rPr lang="en-US" smtClean="0"/>
              <a:t>24</a:t>
            </a:fld>
            <a:endParaRPr lang="en-US"/>
          </a:p>
        </p:txBody>
      </p:sp>
    </p:spTree>
    <p:extLst>
      <p:ext uri="{BB962C8B-B14F-4D97-AF65-F5344CB8AC3E}">
        <p14:creationId xmlns:p14="http://schemas.microsoft.com/office/powerpoint/2010/main" val="1491580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&lt;&lt;Insert Conditions on such a Energy Function&gt;&gt;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kind of loss function can be generalized by having the discriminator as an Energy function that assigns high energy to fake samples and low energy to real samples.</a:t>
            </a:r>
          </a:p>
          <a:p>
            <a:endParaRPr lang="en-US" dirty="0"/>
          </a:p>
          <a:p>
            <a:endParaRPr lang="en-US" dirty="0"/>
          </a:p>
          <a:p>
            <a:r>
              <a:rPr lang="en-US" dirty="0"/>
              <a:t>Outputting</a:t>
            </a:r>
            <a:r>
              <a:rPr lang="en-US" baseline="0" dirty="0"/>
              <a:t> probabilities require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25</a:t>
            </a:fld>
            <a:endParaRPr lang="en-US"/>
          </a:p>
        </p:txBody>
      </p:sp>
    </p:spTree>
    <p:extLst>
      <p:ext uri="{BB962C8B-B14F-4D97-AF65-F5344CB8AC3E}">
        <p14:creationId xmlns:p14="http://schemas.microsoft.com/office/powerpoint/2010/main" val="205010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&lt;&lt;Insert Conditions on such a Energy Function&gt;&gt;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kind of loss function can be generalized by having the discriminator as an Energy function that assigns high energy to fake samples and low energy to real samples.</a:t>
            </a:r>
          </a:p>
          <a:p>
            <a:endParaRPr lang="en-US" dirty="0"/>
          </a:p>
          <a:p>
            <a:endParaRPr lang="en-US" dirty="0"/>
          </a:p>
          <a:p>
            <a:r>
              <a:rPr lang="en-US" dirty="0"/>
              <a:t>Outputting</a:t>
            </a:r>
            <a:r>
              <a:rPr lang="en-US" baseline="0" dirty="0"/>
              <a:t> probabilities require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26</a:t>
            </a:fld>
            <a:endParaRPr lang="en-US"/>
          </a:p>
        </p:txBody>
      </p:sp>
    </p:spTree>
    <p:extLst>
      <p:ext uri="{BB962C8B-B14F-4D97-AF65-F5344CB8AC3E}">
        <p14:creationId xmlns:p14="http://schemas.microsoft.com/office/powerpoint/2010/main" val="58206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real GAN architecture now :-</a:t>
            </a:r>
          </a:p>
          <a:p>
            <a:r>
              <a:rPr lang="en-US" dirty="0"/>
              <a:t>-- We have two networks here Generator and Discriminator</a:t>
            </a:r>
          </a:p>
          <a:p>
            <a:r>
              <a:rPr lang="en-US" dirty="0"/>
              <a:t>--</a:t>
            </a:r>
            <a:r>
              <a:rPr lang="en-US" baseline="0" dirty="0"/>
              <a:t> Discriminator gets input from both the Generator and Real training samples and predicts which one is real and which one is fake.</a:t>
            </a:r>
          </a:p>
          <a:p>
            <a:r>
              <a:rPr lang="en-US" baseline="0" dirty="0"/>
              <a:t>-- The way Generator generates fake images is .. It randomly samples a noise z, passes it through its network, and the output of the network gives us the image.</a:t>
            </a:r>
          </a:p>
          <a:p>
            <a:r>
              <a:rPr lang="en-US" baseline="0" dirty="0"/>
              <a:t>    -- So, the rationale with that will be that z is sort of your latent representation for the image.. And you generate the image from your latent representation by passing it through</a:t>
            </a:r>
            <a:br>
              <a:rPr lang="en-US" baseline="0" dirty="0"/>
            </a:br>
            <a:r>
              <a:rPr lang="en-US" baseline="0" dirty="0"/>
              <a:t>        the generator network.</a:t>
            </a:r>
          </a:p>
          <a:p>
            <a:endParaRPr lang="en-US" baseline="0" dirty="0"/>
          </a:p>
          <a:p>
            <a:r>
              <a:rPr lang="en-US" baseline="0" dirty="0"/>
              <a:t>Never directly see true samples.</a:t>
            </a:r>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3250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&lt;&lt;Some thoughts on the changes in the training algo. here&gt;&gt;</a:t>
            </a:r>
          </a:p>
          <a:p>
            <a:r>
              <a:rPr lang="en-US" dirty="0"/>
              <a:t>&lt;&lt;Also, include some results from the paper i.e. what did this objective achieve&gt;&gt;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&lt;&lt;Some people have also tried </a:t>
            </a:r>
            <a:r>
              <a:rPr lang="en-US" dirty="0" err="1"/>
              <a:t>Denoising</a:t>
            </a:r>
            <a:r>
              <a:rPr lang="en-US" dirty="0"/>
              <a:t> AutoEncoders&gt;&gt;</a:t>
            </a:r>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27</a:t>
            </a:fld>
            <a:endParaRPr lang="en-US"/>
          </a:p>
        </p:txBody>
      </p:sp>
    </p:spTree>
    <p:extLst>
      <p:ext uri="{BB962C8B-B14F-4D97-AF65-F5344CB8AC3E}">
        <p14:creationId xmlns:p14="http://schemas.microsoft.com/office/powerpoint/2010/main" val="1368622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DC-GAN .. EB-GANs are able to generate good high resolution images</a:t>
            </a:r>
          </a:p>
        </p:txBody>
      </p:sp>
      <p:sp>
        <p:nvSpPr>
          <p:cNvPr id="4" name="Slide Number Placeholder 3"/>
          <p:cNvSpPr>
            <a:spLocks noGrp="1"/>
          </p:cNvSpPr>
          <p:nvPr>
            <p:ph type="sldNum" sz="quarter" idx="10"/>
          </p:nvPr>
        </p:nvSpPr>
        <p:spPr/>
        <p:txBody>
          <a:bodyPr/>
          <a:lstStyle/>
          <a:p>
            <a:fld id="{78DB0076-630D-7D42-977B-3616ED790CCC}" type="slidenum">
              <a:rPr lang="en-US" smtClean="0"/>
              <a:t>28</a:t>
            </a:fld>
            <a:endParaRPr lang="en-US"/>
          </a:p>
        </p:txBody>
      </p:sp>
    </p:spTree>
    <p:extLst>
      <p:ext uri="{BB962C8B-B14F-4D97-AF65-F5344CB8AC3E}">
        <p14:creationId xmlns:p14="http://schemas.microsoft.com/office/powerpoint/2010/main" val="1136186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So, training GANs is tricky, but when they do work, they can do some really cool stuff.. I’ll cover one such cool application, and then Bhargav will go over the rest</a:t>
            </a:r>
          </a:p>
          <a:p>
            <a:r>
              <a:rPr lang="en-US" dirty="0"/>
              <a:t>--</a:t>
            </a:r>
            <a:r>
              <a:rPr lang="en-US" baseline="0" dirty="0"/>
              <a:t> So, until now we just said that, if you want to generate an image from GANs, sample from a noise distribution, and propagate it through the network.. However, we had no control over what we’ll end up generating</a:t>
            </a:r>
          </a:p>
          <a:p>
            <a:r>
              <a:rPr lang="en-US" baseline="0" dirty="0"/>
              <a:t>-- Won’t it be cool, if by changing just one dimension in the noise vector, we can control some aspect of the image </a:t>
            </a:r>
          </a:p>
          <a:p>
            <a:r>
              <a:rPr lang="en-US" baseline="0" dirty="0"/>
              <a:t>    -- For instance, let’s say with one initialization of the z vector, I get the first image, now if by changing just one dimension of the z vector,</a:t>
            </a:r>
            <a:br>
              <a:rPr lang="en-US" baseline="0" dirty="0"/>
            </a:br>
            <a:r>
              <a:rPr lang="en-US" baseline="0" dirty="0"/>
              <a:t>        I can make my image to change the pose, it would be pretty cool.. So, in that case, that particular dimension will be handling the pose</a:t>
            </a:r>
          </a:p>
          <a:p>
            <a:r>
              <a:rPr lang="en-US" baseline="0" dirty="0"/>
              <a:t>        of the image.</a:t>
            </a:r>
          </a:p>
          <a:p>
            <a:r>
              <a:rPr lang="en-US" baseline="0" dirty="0"/>
              <a:t>    -- Similarly, a second z dimension can cover the Elevation of the image, a third z dimension can cover the Lighting and the fourth, the </a:t>
            </a:r>
          </a:p>
          <a:p>
            <a:r>
              <a:rPr lang="en-US" baseline="0" dirty="0"/>
              <a:t>       width of the image.</a:t>
            </a:r>
          </a:p>
          <a:p>
            <a:r>
              <a:rPr lang="en-US" baseline="0" dirty="0"/>
              <a:t>-- Note that, you’ll most likely never find so many poses of the same person in your training set, however, your generator has learnt to control these aspects by looking at different poses of different people.</a:t>
            </a:r>
          </a:p>
          <a:p>
            <a:r>
              <a:rPr lang="en-US" baseline="0" dirty="0"/>
              <a:t>-- So, this is pretty cool</a:t>
            </a:r>
            <a:r>
              <a:rPr lang="is-IS" baseline="0" dirty="0"/>
              <a:t>…  Just imagine how much robust your standard training can become by looking at all these additional examples</a:t>
            </a:r>
            <a:endParaRPr lang="en-US" baseline="0" dirty="0"/>
          </a:p>
        </p:txBody>
      </p:sp>
      <p:sp>
        <p:nvSpPr>
          <p:cNvPr id="4" name="Slide Number Placeholder 3"/>
          <p:cNvSpPr>
            <a:spLocks noGrp="1"/>
          </p:cNvSpPr>
          <p:nvPr>
            <p:ph type="sldNum" sz="quarter" idx="10"/>
          </p:nvPr>
        </p:nvSpPr>
        <p:spPr/>
        <p:txBody>
          <a:bodyPr/>
          <a:lstStyle/>
          <a:p>
            <a:fld id="{78DB0076-630D-7D42-977B-3616ED790CCC}" type="slidenum">
              <a:rPr lang="en-US" smtClean="0"/>
              <a:t>29</a:t>
            </a:fld>
            <a:endParaRPr lang="en-US"/>
          </a:p>
        </p:txBody>
      </p:sp>
    </p:spTree>
    <p:extLst>
      <p:ext uri="{BB962C8B-B14F-4D97-AF65-F5344CB8AC3E}">
        <p14:creationId xmlns:p14="http://schemas.microsoft.com/office/powerpoint/2010/main" val="211528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So, training GANs is tricky, but when they do work, they can do some really cool stuff.. I’ll cover one such cool application, and then Bhargav will go over the rest</a:t>
            </a:r>
          </a:p>
          <a:p>
            <a:r>
              <a:rPr lang="en-US" dirty="0"/>
              <a:t>--</a:t>
            </a:r>
            <a:r>
              <a:rPr lang="en-US" baseline="0" dirty="0"/>
              <a:t> So, until now we just said that, if you want to generate an image from GANs, sample from a noise distribution, and propagate it through the network.. However, we had no control over what we’ll end up generating</a:t>
            </a:r>
          </a:p>
          <a:p>
            <a:r>
              <a:rPr lang="en-US" baseline="0" dirty="0"/>
              <a:t>-- Won’t it be cool, if by changing just one dimension in the noise vector, we can control some aspect of the image </a:t>
            </a:r>
          </a:p>
          <a:p>
            <a:r>
              <a:rPr lang="en-US" baseline="0" dirty="0"/>
              <a:t>    -- For instance, let’s say with one initialization of the z vector, I get the first image, now if by changing just one dimension of the z vector,</a:t>
            </a:r>
            <a:br>
              <a:rPr lang="en-US" baseline="0" dirty="0"/>
            </a:br>
            <a:r>
              <a:rPr lang="en-US" baseline="0" dirty="0"/>
              <a:t>        I can make my image to change the pose, it would be pretty cool.. So, in that case, that particular dimension will be handling the pose</a:t>
            </a:r>
          </a:p>
          <a:p>
            <a:r>
              <a:rPr lang="en-US" baseline="0" dirty="0"/>
              <a:t>        of the image.</a:t>
            </a:r>
          </a:p>
          <a:p>
            <a:r>
              <a:rPr lang="en-US" baseline="0" dirty="0"/>
              <a:t>    -- Similarly, a second z dimension can cover the Elevation of the image, a third z dimension can cover the Lighting and the fourth, the </a:t>
            </a:r>
          </a:p>
          <a:p>
            <a:r>
              <a:rPr lang="en-US" baseline="0" dirty="0"/>
              <a:t>       width of the image.</a:t>
            </a:r>
          </a:p>
          <a:p>
            <a:r>
              <a:rPr lang="en-US" baseline="0" dirty="0"/>
              <a:t>-- Note that, you’ll most likely never find so many poses of the same person in your training set, however, your generator has learnt to control these aspects by looking at different poses of different people.</a:t>
            </a:r>
          </a:p>
          <a:p>
            <a:r>
              <a:rPr lang="en-US" baseline="0" dirty="0"/>
              <a:t>-- So, this is pretty cool</a:t>
            </a:r>
            <a:r>
              <a:rPr lang="is-IS" baseline="0" dirty="0"/>
              <a:t>…  Just imagine how much robust your standard training can become by looking at all these additional examples</a:t>
            </a:r>
            <a:endParaRPr lang="en-US" baseline="0" dirty="0"/>
          </a:p>
        </p:txBody>
      </p:sp>
      <p:sp>
        <p:nvSpPr>
          <p:cNvPr id="4" name="Slide Number Placeholder 3"/>
          <p:cNvSpPr>
            <a:spLocks noGrp="1"/>
          </p:cNvSpPr>
          <p:nvPr>
            <p:ph type="sldNum" sz="quarter" idx="10"/>
          </p:nvPr>
        </p:nvSpPr>
        <p:spPr/>
        <p:txBody>
          <a:bodyPr/>
          <a:lstStyle/>
          <a:p>
            <a:fld id="{78DB0076-630D-7D42-977B-3616ED790CCC}" type="slidenum">
              <a:rPr lang="en-US" smtClean="0"/>
              <a:t>30</a:t>
            </a:fld>
            <a:endParaRPr lang="en-US"/>
          </a:p>
        </p:txBody>
      </p:sp>
    </p:spTree>
    <p:extLst>
      <p:ext uri="{BB962C8B-B14F-4D97-AF65-F5344CB8AC3E}">
        <p14:creationId xmlns:p14="http://schemas.microsoft.com/office/powerpoint/2010/main" val="1058966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31</a:t>
            </a:fld>
            <a:endParaRPr lang="en-US"/>
          </a:p>
        </p:txBody>
      </p:sp>
    </p:spTree>
    <p:extLst>
      <p:ext uri="{BB962C8B-B14F-4D97-AF65-F5344CB8AC3E}">
        <p14:creationId xmlns:p14="http://schemas.microsoft.com/office/powerpoint/2010/main" val="1006278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32</a:t>
            </a:fld>
            <a:endParaRPr lang="en-US"/>
          </a:p>
        </p:txBody>
      </p:sp>
    </p:spTree>
    <p:extLst>
      <p:ext uri="{BB962C8B-B14F-4D97-AF65-F5344CB8AC3E}">
        <p14:creationId xmlns:p14="http://schemas.microsoft.com/office/powerpoint/2010/main" val="1117343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33</a:t>
            </a:fld>
            <a:endParaRPr lang="en-US"/>
          </a:p>
        </p:txBody>
      </p:sp>
    </p:spTree>
    <p:extLst>
      <p:ext uri="{BB962C8B-B14F-4D97-AF65-F5344CB8AC3E}">
        <p14:creationId xmlns:p14="http://schemas.microsoft.com/office/powerpoint/2010/main" val="1558742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 lik</a:t>
            </a:r>
            <a:r>
              <a:rPr lang="en-US" baseline="0" dirty="0"/>
              <a:t>e term</a:t>
            </a:r>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34</a:t>
            </a:fld>
            <a:endParaRPr lang="en-US"/>
          </a:p>
        </p:txBody>
      </p:sp>
    </p:spTree>
    <p:extLst>
      <p:ext uri="{BB962C8B-B14F-4D97-AF65-F5344CB8AC3E}">
        <p14:creationId xmlns:p14="http://schemas.microsoft.com/office/powerpoint/2010/main" val="863646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Quick Recap here.</a:t>
            </a:r>
          </a:p>
        </p:txBody>
      </p:sp>
      <p:sp>
        <p:nvSpPr>
          <p:cNvPr id="4" name="Slide Number Placeholder 3"/>
          <p:cNvSpPr>
            <a:spLocks noGrp="1"/>
          </p:cNvSpPr>
          <p:nvPr>
            <p:ph type="sldNum" sz="quarter" idx="10"/>
          </p:nvPr>
        </p:nvSpPr>
        <p:spPr/>
        <p:txBody>
          <a:bodyPr/>
          <a:lstStyle/>
          <a:p>
            <a:fld id="{78DB0076-630D-7D42-977B-3616ED790CCC}" type="slidenum">
              <a:rPr lang="en-US" smtClean="0"/>
              <a:t>35</a:t>
            </a:fld>
            <a:endParaRPr lang="en-US"/>
          </a:p>
        </p:txBody>
      </p:sp>
    </p:spTree>
    <p:extLst>
      <p:ext uri="{BB962C8B-B14F-4D97-AF65-F5344CB8AC3E}">
        <p14:creationId xmlns:p14="http://schemas.microsoft.com/office/powerpoint/2010/main" val="1519874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36</a:t>
            </a:fld>
            <a:endParaRPr lang="en-US"/>
          </a:p>
        </p:txBody>
      </p:sp>
    </p:spTree>
    <p:extLst>
      <p:ext uri="{BB962C8B-B14F-4D97-AF65-F5344CB8AC3E}">
        <p14:creationId xmlns:p14="http://schemas.microsoft.com/office/powerpoint/2010/main" val="6641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how GANs operate :-</a:t>
            </a:r>
          </a:p>
          <a:p>
            <a:pPr marL="228600" indent="-228600">
              <a:buAutoNum type="arabicParenR"/>
            </a:pPr>
            <a:r>
              <a:rPr lang="en-US" dirty="0"/>
              <a:t>At the start of the iteration, a true example</a:t>
            </a:r>
            <a:r>
              <a:rPr lang="en-US" baseline="0" dirty="0"/>
              <a:t> is selected and passed through the discriminator. The discriminator outputs the probability of it being a real example, calculate its loss, and update its weights while keeping the generator weights as constant.</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45893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 have to be</a:t>
            </a:r>
            <a:r>
              <a:rPr lang="en-US" baseline="0" dirty="0"/>
              <a:t> class labels. We can condition on any explicit supervision available.</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40</a:t>
            </a:fld>
            <a:endParaRPr lang="en-US"/>
          </a:p>
        </p:txBody>
      </p:sp>
    </p:spTree>
    <p:extLst>
      <p:ext uri="{BB962C8B-B14F-4D97-AF65-F5344CB8AC3E}">
        <p14:creationId xmlns:p14="http://schemas.microsoft.com/office/powerpoint/2010/main" val="53666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41</a:t>
            </a:fld>
            <a:endParaRPr lang="en-US"/>
          </a:p>
        </p:txBody>
      </p:sp>
    </p:spTree>
    <p:extLst>
      <p:ext uri="{BB962C8B-B14F-4D97-AF65-F5344CB8AC3E}">
        <p14:creationId xmlns:p14="http://schemas.microsoft.com/office/powerpoint/2010/main" val="1983565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DCGAN shows a set of constraints that work for training GANs and most of the application follow their architecture closely.</a:t>
            </a:r>
          </a:p>
          <a:p>
            <a:endParaRPr lang="en-US" baseline="0" dirty="0"/>
          </a:p>
          <a:p>
            <a:r>
              <a:rPr lang="en-US" baseline="0" dirty="0"/>
              <a:t>No need to design effective loss functions for each domain. GAN gives a “structured loss” for free.</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42</a:t>
            </a:fld>
            <a:endParaRPr lang="en-US"/>
          </a:p>
        </p:txBody>
      </p:sp>
    </p:spTree>
    <p:extLst>
      <p:ext uri="{BB962C8B-B14F-4D97-AF65-F5344CB8AC3E}">
        <p14:creationId xmlns:p14="http://schemas.microsoft.com/office/powerpoint/2010/main" val="1064724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diversity of images</a:t>
            </a:r>
            <a:r>
              <a:rPr lang="en-US" baseline="0" dirty="0"/>
              <a:t> also.</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43</a:t>
            </a:fld>
            <a:endParaRPr lang="en-US"/>
          </a:p>
        </p:txBody>
      </p:sp>
    </p:spTree>
    <p:extLst>
      <p:ext uri="{BB962C8B-B14F-4D97-AF65-F5344CB8AC3E}">
        <p14:creationId xmlns:p14="http://schemas.microsoft.com/office/powerpoint/2010/main" val="1817854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44</a:t>
            </a:fld>
            <a:endParaRPr lang="en-US"/>
          </a:p>
        </p:txBody>
      </p:sp>
    </p:spTree>
    <p:extLst>
      <p:ext uri="{BB962C8B-B14F-4D97-AF65-F5344CB8AC3E}">
        <p14:creationId xmlns:p14="http://schemas.microsoft.com/office/powerpoint/2010/main" val="2122505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45</a:t>
            </a:fld>
            <a:endParaRPr lang="en-US"/>
          </a:p>
        </p:txBody>
      </p:sp>
    </p:spTree>
    <p:extLst>
      <p:ext uri="{BB962C8B-B14F-4D97-AF65-F5344CB8AC3E}">
        <p14:creationId xmlns:p14="http://schemas.microsoft.com/office/powerpoint/2010/main" val="1635617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46</a:t>
            </a:fld>
            <a:endParaRPr lang="en-US"/>
          </a:p>
        </p:txBody>
      </p:sp>
    </p:spTree>
    <p:extLst>
      <p:ext uri="{BB962C8B-B14F-4D97-AF65-F5344CB8AC3E}">
        <p14:creationId xmlns:p14="http://schemas.microsoft.com/office/powerpoint/2010/main" val="688072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8DB0076-630D-7D42-977B-3616ED790CCC}" type="slidenum">
              <a:rPr lang="en-US" smtClean="0"/>
              <a:t>47</a:t>
            </a:fld>
            <a:endParaRPr lang="en-US"/>
          </a:p>
        </p:txBody>
      </p:sp>
    </p:spTree>
    <p:extLst>
      <p:ext uri="{BB962C8B-B14F-4D97-AF65-F5344CB8AC3E}">
        <p14:creationId xmlns:p14="http://schemas.microsoft.com/office/powerpoint/2010/main" val="183908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 Generator generates I3, h2, h1, h0 only.</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48</a:t>
            </a:fld>
            <a:endParaRPr lang="en-US"/>
          </a:p>
        </p:txBody>
      </p:sp>
    </p:spTree>
    <p:extLst>
      <p:ext uri="{BB962C8B-B14F-4D97-AF65-F5344CB8AC3E}">
        <p14:creationId xmlns:p14="http://schemas.microsoft.com/office/powerpoint/2010/main" val="1949192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 Generator generates I3, h2, h1, h0 only.</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49</a:t>
            </a:fld>
            <a:endParaRPr lang="en-US"/>
          </a:p>
        </p:txBody>
      </p:sp>
    </p:spTree>
    <p:extLst>
      <p:ext uri="{BB962C8B-B14F-4D97-AF65-F5344CB8AC3E}">
        <p14:creationId xmlns:p14="http://schemas.microsoft.com/office/powerpoint/2010/main" val="587808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a:t>
            </a:r>
          </a:p>
          <a:p>
            <a:pPr marL="228600" indent="-228600">
              <a:buAutoNum type="arabicParenR"/>
            </a:pPr>
            <a:r>
              <a:rPr lang="en-US" dirty="0"/>
              <a:t>Generator</a:t>
            </a:r>
            <a:r>
              <a:rPr lang="en-US" baseline="0" dirty="0"/>
              <a:t> selects a random noise z, passes it through the generator network to generate a fake image, and then passes it through the discriminator network to output the probability of it being fake. It then calculates its loss, and update its weights while keeping the discriminator’s weights as constant</a:t>
            </a:r>
          </a:p>
          <a:p>
            <a:pPr marL="228600" indent="-228600">
              <a:buAutoNum type="arabicParenR"/>
            </a:pPr>
            <a:r>
              <a:rPr lang="en-US" baseline="0" dirty="0"/>
              <a:t>And we repeat this process of Alternate updates.</a:t>
            </a:r>
          </a:p>
          <a:p>
            <a:endParaRPr lang="en-US" dirty="0"/>
          </a:p>
          <a:p>
            <a:r>
              <a:rPr lang="en-US" dirty="0"/>
              <a:t>Act</a:t>
            </a:r>
            <a:r>
              <a:rPr lang="en-US" baseline="0" dirty="0"/>
              <a:t> as complicated loss function.</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36519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-&gt; Blur and Downscale</a:t>
            </a:r>
            <a:r>
              <a:rPr lang="en-US" baseline="0" dirty="0"/>
              <a:t> (by a factor of 2)</a:t>
            </a:r>
          </a:p>
          <a:p>
            <a:r>
              <a:rPr lang="en-US" baseline="0" dirty="0"/>
              <a:t>Green -&gt; </a:t>
            </a:r>
            <a:r>
              <a:rPr lang="en-US" baseline="0" dirty="0" err="1"/>
              <a:t>Upsample</a:t>
            </a:r>
            <a:r>
              <a:rPr lang="en-US" baseline="0" dirty="0"/>
              <a:t> (by a factor of 2)</a:t>
            </a:r>
          </a:p>
          <a:p>
            <a:endParaRPr lang="en-US" baseline="0" dirty="0"/>
          </a:p>
          <a:p>
            <a:r>
              <a:rPr lang="en-US" baseline="0" dirty="0"/>
              <a:t>Models at each level is trained independently to learn the required representation.</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50</a:t>
            </a:fld>
            <a:endParaRPr lang="en-US"/>
          </a:p>
        </p:txBody>
      </p:sp>
    </p:spTree>
    <p:extLst>
      <p:ext uri="{BB962C8B-B14F-4D97-AF65-F5344CB8AC3E}">
        <p14:creationId xmlns:p14="http://schemas.microsoft.com/office/powerpoint/2010/main" val="1821272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51</a:t>
            </a:fld>
            <a:endParaRPr lang="en-US"/>
          </a:p>
        </p:txBody>
      </p:sp>
    </p:spTree>
    <p:extLst>
      <p:ext uri="{BB962C8B-B14F-4D97-AF65-F5344CB8AC3E}">
        <p14:creationId xmlns:p14="http://schemas.microsoft.com/office/powerpoint/2010/main" val="1570642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52</a:t>
            </a:fld>
            <a:endParaRPr lang="en-US"/>
          </a:p>
        </p:txBody>
      </p:sp>
    </p:spTree>
    <p:extLst>
      <p:ext uri="{BB962C8B-B14F-4D97-AF65-F5344CB8AC3E}">
        <p14:creationId xmlns:p14="http://schemas.microsoft.com/office/powerpoint/2010/main" val="279698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53</a:t>
            </a:fld>
            <a:endParaRPr lang="en-US"/>
          </a:p>
        </p:txBody>
      </p:sp>
    </p:spTree>
    <p:extLst>
      <p:ext uri="{BB962C8B-B14F-4D97-AF65-F5344CB8AC3E}">
        <p14:creationId xmlns:p14="http://schemas.microsoft.com/office/powerpoint/2010/main" val="1042476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60</a:t>
            </a:fld>
            <a:endParaRPr lang="en-US"/>
          </a:p>
        </p:txBody>
      </p:sp>
    </p:spTree>
    <p:extLst>
      <p:ext uri="{BB962C8B-B14F-4D97-AF65-F5344CB8AC3E}">
        <p14:creationId xmlns:p14="http://schemas.microsoft.com/office/powerpoint/2010/main" val="14020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the idea is pretty straightforward, but the real smart thing about GANs is how they formulate their objective.</a:t>
            </a:r>
          </a:p>
          <a:p>
            <a:r>
              <a:rPr lang="en-US" baseline="0" dirty="0"/>
              <a:t>They formulate it as a [..]</a:t>
            </a:r>
          </a:p>
          <a:p>
            <a:endParaRPr lang="en-US" baseline="0" dirty="0"/>
          </a:p>
          <a:p>
            <a:r>
              <a:rPr lang="en-US" baseline="0" dirty="0"/>
              <a:t>i.e. Basically for fixed generator’s parameters, you maximize Discriminator’s reward, and then you fix Discriminator’s parameters and minimize Discriminator’s reward with respect to Generator’s parameters, and repeat.</a:t>
            </a:r>
          </a:p>
          <a:p>
            <a:endParaRPr lang="en-US" baseline="0" dirty="0"/>
          </a:p>
          <a:p>
            <a:r>
              <a:rPr lang="en-US" baseline="0" dirty="0"/>
              <a:t>[..]</a:t>
            </a:r>
          </a:p>
          <a:p>
            <a:endParaRPr lang="en-US" baseline="0" dirty="0"/>
          </a:p>
          <a:p>
            <a:r>
              <a:rPr lang="en-US" baseline="0" dirty="0"/>
              <a:t>D(x) should be 1 for real examples</a:t>
            </a:r>
          </a:p>
          <a:p>
            <a:r>
              <a:rPr lang="en-US" baseline="0" dirty="0"/>
              <a:t>0 for fake examples</a:t>
            </a:r>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4645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combining all these</a:t>
            </a:r>
            <a:r>
              <a:rPr lang="en-US" baseline="0" dirty="0"/>
              <a:t> ideas, let’s quickly look at the algorithm more formally that I had explained earlier</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8804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class to figure</a:t>
            </a:r>
            <a:r>
              <a:rPr lang="en-US" baseline="0" dirty="0"/>
              <a:t> out the problem with the formulation</a:t>
            </a:r>
            <a:endParaRPr lang="en-US" dirty="0"/>
          </a:p>
          <a:p>
            <a:r>
              <a:rPr lang="en-US" dirty="0"/>
              <a:t>[..]</a:t>
            </a:r>
          </a:p>
          <a:p>
            <a:r>
              <a:rPr lang="en-US" dirty="0"/>
              <a:t>The</a:t>
            </a:r>
            <a:r>
              <a:rPr lang="en-US" baseline="0" dirty="0"/>
              <a:t> new formulation has the same optimal point as the old one, but doesn’t suffer from the vanishing gradients problem</a:t>
            </a:r>
            <a:endParaRPr lang="en-US" dirty="0"/>
          </a:p>
          <a:p>
            <a:r>
              <a:rPr lang="en-US" dirty="0"/>
              <a:t>However, with the new</a:t>
            </a:r>
            <a:r>
              <a:rPr lang="en-US" baseline="0" dirty="0"/>
              <a:t> modified loss, you can’t compactly write down the formulation as a zero-sum min-max game</a:t>
            </a:r>
          </a:p>
          <a:p>
            <a:endParaRPr lang="en-US" baseline="0" dirty="0"/>
          </a:p>
          <a:p>
            <a:r>
              <a:rPr lang="en-US" baseline="0" dirty="0"/>
              <a:t>a is the output before sigmoid</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4623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when trained on CIFAR dataset, the quality of images is not that good..</a:t>
            </a:r>
          </a:p>
          <a:p>
            <a:r>
              <a:rPr lang="en-US" baseline="0" dirty="0"/>
              <a:t>One can argue that it is easy to generate faces as compared to different classes of objects</a:t>
            </a:r>
          </a:p>
          <a:p>
            <a:endParaRPr lang="en-US" baseline="0" dirty="0"/>
          </a:p>
          <a:p>
            <a:r>
              <a:rPr lang="en-US" baseline="0" dirty="0"/>
              <a:t>So, this wasn’t so inspiring.. Then came the first GAN architecture that did a great job at generating high quality images .. DCGAN</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2225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with</a:t>
            </a:r>
            <a:r>
              <a:rPr lang="en-US" baseline="0" dirty="0"/>
              <a:t> DCGAN you can generate such nice looking bedroom images .. Since these are low resolution, zooming it up will pixelate it, so we won’t zoom on a single image</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60094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477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02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04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67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612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282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883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604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746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54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518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769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716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60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04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71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922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00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56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13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36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451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0F45F-9BAE-EB4E-A586-7CC332B21F78}" type="datetimeFigureOut">
              <a:rPr lang="en-US" smtClean="0">
                <a:solidFill>
                  <a:prstClr val="black">
                    <a:tint val="75000"/>
                  </a:prstClr>
                </a:solidFill>
              </a:rPr>
              <a:pPr/>
              <a:t>10/23/23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567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azebni.cs.illinois.edu/spring17/lec11_gan.pptx%20for%20Purdue%20MA%20598"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achinelearningmastery.com/impressive-applications-of-generative-adversarial-networks/"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deephunt.in/the-gan-zoo-79597dc8c347" TargetMode="External"/><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00.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affinelayer.com/pixsr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20.png"/></Relationships>
</file>

<file path=ppt/slides/_rels/slide5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the-decoder.com/gigagan-an-old-ai-architecture-shows-off-some-new-tricks/#:~:text=Current%20generative%20AI%20models%20for,the%20first%20time%20in%202021."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neptune.ai/blog/6-gan-architectures" TargetMode="External"/><Relationship Id="rId2" Type="http://schemas.openxmlformats.org/officeDocument/2006/relationships/hyperlink" Target="https://github.com/hindupuravinash/the-gan-zoo"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deephunt.in/the-gan-zoo-79597dc8c347" TargetMode="External"/><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9JpdAg6uMXs" TargetMode="External"/><Relationship Id="rId2" Type="http://schemas.openxmlformats.org/officeDocument/2006/relationships/hyperlink" Target="https://www.youtube.com/watch?v=8L11aMN5KY8" TargetMode="External"/><Relationship Id="rId1" Type="http://schemas.openxmlformats.org/officeDocument/2006/relationships/slideLayout" Target="../slideLayouts/slideLayout13.xml"/><Relationship Id="rId4" Type="http://schemas.openxmlformats.org/officeDocument/2006/relationships/hyperlink" Target="https://www.youtube.com/watch?v=rZufA635dq4"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arxiv.org/pdf/1609.03126" TargetMode="External"/><Relationship Id="rId13" Type="http://schemas.openxmlformats.org/officeDocument/2006/relationships/hyperlink" Target="https://arxiv.org/pdf/1611.07004" TargetMode="External"/><Relationship Id="rId3" Type="http://schemas.openxmlformats.org/officeDocument/2006/relationships/hyperlink" Target="http://papers.nips.cc/paper/5423-generative-adversarial-nets.pdf" TargetMode="External"/><Relationship Id="rId7" Type="http://schemas.openxmlformats.org/officeDocument/2006/relationships/hyperlink" Target="https://papers.nips.cc/paper/6399-infogan-interpretable-representation-learning-by-information-maximizing-generative-adversarial-nets.pdf" TargetMode="External"/><Relationship Id="rId12" Type="http://schemas.openxmlformats.org/officeDocument/2006/relationships/hyperlink" Target="https://arxiv.org/pdf/1606.00704"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hyperlink" Target="https://papers.nips.cc/paper/6125-improved-techniques-for-training-gans.pdf" TargetMode="External"/><Relationship Id="rId11" Type="http://schemas.openxmlformats.org/officeDocument/2006/relationships/hyperlink" Target="http://papers.nips.cc/paper/5773-deep-generative-image-models-using-a-laplacian-pyramid-of-adversarial-networks" TargetMode="External"/><Relationship Id="rId5" Type="http://schemas.openxmlformats.org/officeDocument/2006/relationships/hyperlink" Target="https://arxiv.org/pdf/1511.06434.pdf" TargetMode="External"/><Relationship Id="rId15" Type="http://schemas.openxmlformats.org/officeDocument/2006/relationships/hyperlink" Target="https://arxiv.org/abs/1702.01983" TargetMode="External"/><Relationship Id="rId10" Type="http://schemas.openxmlformats.org/officeDocument/2006/relationships/hyperlink" Target="https://papers.nips.cc/paper/6544-coupled-generative-adversarial-networks.pdf" TargetMode="External"/><Relationship Id="rId4" Type="http://schemas.openxmlformats.org/officeDocument/2006/relationships/hyperlink" Target="https://arxiv.org/pdf/1701.00160" TargetMode="External"/><Relationship Id="rId9" Type="http://schemas.openxmlformats.org/officeDocument/2006/relationships/hyperlink" Target="https://arxiv.org/pdf/1411.1784" TargetMode="External"/><Relationship Id="rId14" Type="http://schemas.openxmlformats.org/officeDocument/2006/relationships/hyperlink" Target="http://www.jmlr.org/proceedings/papers/v48/reed16.pdf"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github.com/hindupuravinash/the-gan-zoo"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0000"/>
                </a:solidFill>
              </a:rPr>
              <a:t>Generative Adversarial Networks </a:t>
            </a:r>
            <a:r>
              <a:rPr lang="en-US" b="1" dirty="0">
                <a:solidFill>
                  <a:schemeClr val="accent5">
                    <a:lumMod val="75000"/>
                  </a:schemeClr>
                </a:solidFill>
              </a:rPr>
              <a:t>(GANs)</a:t>
            </a:r>
          </a:p>
        </p:txBody>
      </p:sp>
      <p:sp>
        <p:nvSpPr>
          <p:cNvPr id="3" name="Subtitle 2"/>
          <p:cNvSpPr>
            <a:spLocks noGrp="1"/>
          </p:cNvSpPr>
          <p:nvPr>
            <p:ph type="subTitle" idx="1"/>
          </p:nvPr>
        </p:nvSpPr>
        <p:spPr>
          <a:xfrm>
            <a:off x="1524000" y="3602038"/>
            <a:ext cx="9144000" cy="2900362"/>
          </a:xfrm>
        </p:spPr>
        <p:txBody>
          <a:bodyPr/>
          <a:lstStyle/>
          <a:p>
            <a:r>
              <a:rPr lang="en-US" dirty="0"/>
              <a:t>Thanks to</a:t>
            </a:r>
            <a:r>
              <a:rPr lang="en-US" b="1" dirty="0"/>
              <a:t> Ian Goodfellow et al</a:t>
            </a:r>
            <a:r>
              <a:rPr lang="en-US" b="1"/>
              <a:t>., Srihari</a:t>
            </a:r>
            <a:endParaRPr lang="en-US" b="1" dirty="0"/>
          </a:p>
          <a:p>
            <a:r>
              <a:rPr lang="en-US" b="1" dirty="0" err="1">
                <a:solidFill>
                  <a:schemeClr val="accent5">
                    <a:lumMod val="50000"/>
                  </a:schemeClr>
                </a:solidFill>
              </a:rPr>
              <a:t>Binglin</a:t>
            </a:r>
            <a:r>
              <a:rPr lang="en-US" b="1" dirty="0">
                <a:solidFill>
                  <a:schemeClr val="accent5">
                    <a:lumMod val="50000"/>
                  </a:schemeClr>
                </a:solidFill>
              </a:rPr>
              <a:t>, Shashank </a:t>
            </a:r>
            <a:r>
              <a:rPr lang="en-US" b="1" dirty="0"/>
              <a:t>&amp;</a:t>
            </a:r>
            <a:r>
              <a:rPr lang="en-US" b="1" dirty="0">
                <a:solidFill>
                  <a:schemeClr val="accent5">
                    <a:lumMod val="50000"/>
                  </a:schemeClr>
                </a:solidFill>
              </a:rPr>
              <a:t> Bhargav</a:t>
            </a:r>
          </a:p>
        </p:txBody>
      </p:sp>
      <p:sp>
        <p:nvSpPr>
          <p:cNvPr id="4" name="TextBox 3">
            <a:extLst>
              <a:ext uri="{FF2B5EF4-FFF2-40B4-BE49-F238E27FC236}">
                <a16:creationId xmlns:a16="http://schemas.microsoft.com/office/drawing/2014/main" id="{A16FF473-F5C5-4043-8D1D-D883097E9D80}"/>
              </a:ext>
            </a:extLst>
          </p:cNvPr>
          <p:cNvSpPr txBox="1"/>
          <p:nvPr/>
        </p:nvSpPr>
        <p:spPr>
          <a:xfrm>
            <a:off x="1416818" y="5918479"/>
            <a:ext cx="5350439" cy="923330"/>
          </a:xfrm>
          <a:prstGeom prst="rect">
            <a:avLst/>
          </a:prstGeom>
          <a:noFill/>
        </p:spPr>
        <p:txBody>
          <a:bodyPr wrap="none" rtlCol="0">
            <a:spAutoFit/>
          </a:bodyPr>
          <a:lstStyle/>
          <a:p>
            <a:r>
              <a:rPr lang="en-US" dirty="0"/>
              <a:t>Adapted for Purdue MA 598, Spring 2019 from</a:t>
            </a:r>
          </a:p>
          <a:p>
            <a:r>
              <a:rPr lang="en-US" dirty="0"/>
              <a:t> </a:t>
            </a:r>
            <a:r>
              <a:rPr lang="en-US" dirty="0">
                <a:hlinkClick r:id="rId2"/>
              </a:rPr>
              <a:t>http://slazebni.cs.illinois.edu/spring17/lec11_gan.pptx</a:t>
            </a:r>
          </a:p>
          <a:p>
            <a:endParaRPr lang="en-US" dirty="0">
              <a:hlinkClick r:id="rId2"/>
            </a:endParaRPr>
          </a:p>
        </p:txBody>
      </p:sp>
    </p:spTree>
    <p:extLst>
      <p:ext uri="{BB962C8B-B14F-4D97-AF65-F5344CB8AC3E}">
        <p14:creationId xmlns:p14="http://schemas.microsoft.com/office/powerpoint/2010/main" val="94548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604624"/>
            <a:ext cx="10058400" cy="4568190"/>
          </a:xfrm>
        </p:spPr>
      </p:pic>
      <p:sp>
        <p:nvSpPr>
          <p:cNvPr id="5" name="Title 1"/>
          <p:cNvSpPr txBox="1">
            <a:spLocks/>
          </p:cNvSpPr>
          <p:nvPr/>
        </p:nvSpPr>
        <p:spPr>
          <a:xfrm>
            <a:off x="838200" y="365125"/>
            <a:ext cx="10515600" cy="7143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0000"/>
                </a:solidFill>
              </a:rPr>
              <a:t>Training Generator</a:t>
            </a:r>
          </a:p>
        </p:txBody>
      </p:sp>
      <p:sp>
        <p:nvSpPr>
          <p:cNvPr id="6" name="Footer Placeholder 5"/>
          <p:cNvSpPr>
            <a:spLocks noGrp="1"/>
          </p:cNvSpPr>
          <p:nvPr>
            <p:ph type="ftr" sz="quarter" idx="11"/>
          </p:nvPr>
        </p:nvSpPr>
        <p:spPr>
          <a:xfrm>
            <a:off x="1367820" y="6435470"/>
            <a:ext cx="10515600" cy="365125"/>
          </a:xfrm>
        </p:spPr>
        <p:txBody>
          <a:bodyPr/>
          <a:lstStyle/>
          <a:p>
            <a:pPr algn="r"/>
            <a:r>
              <a:rPr lang="en-US" dirty="0">
                <a:solidFill>
                  <a:prstClr val="black">
                    <a:lumMod val="50000"/>
                    <a:lumOff val="50000"/>
                  </a:prstClr>
                </a:solidFill>
              </a:rPr>
              <a:t>https://</a:t>
            </a:r>
            <a:r>
              <a:rPr lang="en-US" dirty="0" err="1">
                <a:solidFill>
                  <a:prstClr val="black">
                    <a:lumMod val="50000"/>
                    <a:lumOff val="50000"/>
                  </a:prstClr>
                </a:solidFill>
              </a:rPr>
              <a:t>www.slideshare.net</a:t>
            </a:r>
            <a:r>
              <a:rPr lang="en-US" dirty="0">
                <a:solidFill>
                  <a:prstClr val="black">
                    <a:lumMod val="50000"/>
                    <a:lumOff val="50000"/>
                  </a:prstClr>
                </a:solidFill>
              </a:rPr>
              <a:t>/</a:t>
            </a:r>
            <a:r>
              <a:rPr lang="en-US" dirty="0" err="1">
                <a:solidFill>
                  <a:prstClr val="black">
                    <a:lumMod val="50000"/>
                    <a:lumOff val="50000"/>
                  </a:prstClr>
                </a:solidFill>
              </a:rPr>
              <a:t>xavigiro</a:t>
            </a:r>
            <a:r>
              <a:rPr lang="en-US" dirty="0">
                <a:solidFill>
                  <a:prstClr val="black">
                    <a:lumMod val="50000"/>
                    <a:lumOff val="50000"/>
                  </a:prstClr>
                </a:solidFill>
              </a:rPr>
              <a:t>/deep-learning-for-computer-vision-generative-models-and-adversarial-training-upc-2016</a:t>
            </a:r>
          </a:p>
        </p:txBody>
      </p:sp>
    </p:spTree>
    <p:extLst>
      <p:ext uri="{BB962C8B-B14F-4D97-AF65-F5344CB8AC3E}">
        <p14:creationId xmlns:p14="http://schemas.microsoft.com/office/powerpoint/2010/main" val="598569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4375"/>
          </a:xfrm>
        </p:spPr>
        <p:txBody>
          <a:bodyPr>
            <a:normAutofit/>
          </a:bodyPr>
          <a:lstStyle/>
          <a:p>
            <a:pPr algn="ctr"/>
            <a:r>
              <a:rPr lang="en-US" b="1" dirty="0">
                <a:solidFill>
                  <a:srgbClr val="FF0000"/>
                </a:solidFill>
              </a:rPr>
              <a:t>GAN’s formulation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04735" y="1244390"/>
                <a:ext cx="11257614" cy="5306312"/>
              </a:xfrm>
            </p:spPr>
            <p:txBody>
              <a:bodyPr>
                <a:normAutofit lnSpcReduction="10000"/>
              </a:bodyPr>
              <a:lstStyle/>
              <a:p>
                <a:pPr marL="0" indent="0">
                  <a:buNone/>
                </a:pPr>
                <a14:m>
                  <m:oMathPara xmlns:m="http://schemas.openxmlformats.org/officeDocument/2006/math">
                    <m:oMathParaPr>
                      <m:jc m:val="center"/>
                    </m:oMathParaPr>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min</m:t>
                              </m:r>
                            </m:e>
                            <m:lim>
                              <m:r>
                                <a:rPr lang="en-US" i="1">
                                  <a:latin typeface="Cambria Math" charset="0"/>
                                </a:rPr>
                                <m:t>𝐺</m:t>
                              </m:r>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max</m:t>
                                  </m:r>
                                </m:e>
                                <m:lim>
                                  <m:r>
                                    <a:rPr lang="en-US" i="1">
                                      <a:latin typeface="Cambria Math" charset="0"/>
                                    </a:rPr>
                                    <m:t>𝐷</m:t>
                                  </m:r>
                                </m:lim>
                              </m:limLow>
                            </m:fName>
                            <m:e>
                              <m:r>
                                <a:rPr lang="en-US" i="1">
                                  <a:latin typeface="Cambria Math" charset="0"/>
                                </a:rPr>
                                <m:t>𝑉</m:t>
                              </m:r>
                              <m:d>
                                <m:dPr>
                                  <m:ctrlPr>
                                    <a:rPr lang="en-US" i="1">
                                      <a:latin typeface="Cambria Math" panose="02040503050406030204" pitchFamily="18" charset="0"/>
                                    </a:rPr>
                                  </m:ctrlPr>
                                </m:dPr>
                                <m:e>
                                  <m:r>
                                    <a:rPr lang="en-US" i="1">
                                      <a:latin typeface="Cambria Math" charset="0"/>
                                    </a:rPr>
                                    <m:t>𝐷</m:t>
                                  </m:r>
                                  <m:r>
                                    <a:rPr lang="en-US" i="1">
                                      <a:latin typeface="Cambria Math" charset="0"/>
                                    </a:rPr>
                                    <m:t>, </m:t>
                                  </m:r>
                                  <m:r>
                                    <a:rPr lang="en-US" i="1">
                                      <a:latin typeface="Cambria Math" charset="0"/>
                                    </a:rPr>
                                    <m:t>𝐺</m:t>
                                  </m:r>
                                </m:e>
                              </m:d>
                            </m:e>
                          </m:func>
                        </m:e>
                      </m:func>
                    </m:oMath>
                  </m:oMathPara>
                </a14:m>
                <a:endParaRPr lang="en-US" i="1" dirty="0">
                  <a:latin typeface="Cambria Math" charset="0"/>
                </a:endParaRPr>
              </a:p>
              <a:p>
                <a:pPr marL="0" indent="0">
                  <a:buNone/>
                </a:pPr>
                <a:endParaRPr lang="en-US" dirty="0"/>
              </a:p>
              <a:p>
                <a:r>
                  <a:rPr lang="en-US" dirty="0">
                    <a:solidFill>
                      <a:schemeClr val="accent5">
                        <a:lumMod val="50000"/>
                      </a:schemeClr>
                    </a:solidFill>
                  </a:rPr>
                  <a:t>It is formulated as a </a:t>
                </a:r>
                <a:r>
                  <a:rPr lang="en-US" b="1" dirty="0">
                    <a:solidFill>
                      <a:schemeClr val="accent5">
                        <a:lumMod val="50000"/>
                      </a:schemeClr>
                    </a:solidFill>
                  </a:rPr>
                  <a:t>minimax game</a:t>
                </a:r>
                <a:r>
                  <a:rPr lang="en-US" dirty="0">
                    <a:solidFill>
                      <a:schemeClr val="accent5">
                        <a:lumMod val="50000"/>
                      </a:schemeClr>
                    </a:solidFill>
                  </a:rPr>
                  <a:t>, where:</a:t>
                </a:r>
              </a:p>
              <a:p>
                <a:pPr lvl="1"/>
                <a:r>
                  <a:rPr lang="en-US" dirty="0"/>
                  <a:t>The Discriminator is trying to maximize its reward </a:t>
                </a:r>
                <a14:m>
                  <m:oMath xmlns:m="http://schemas.openxmlformats.org/officeDocument/2006/math">
                    <m:r>
                      <a:rPr lang="en-US" b="1" i="1">
                        <a:latin typeface="Cambria Math" charset="0"/>
                      </a:rPr>
                      <m:t>𝑽</m:t>
                    </m:r>
                    <m:d>
                      <m:dPr>
                        <m:ctrlPr>
                          <a:rPr lang="en-US" b="1" i="1">
                            <a:latin typeface="Cambria Math" panose="02040503050406030204" pitchFamily="18" charset="0"/>
                          </a:rPr>
                        </m:ctrlPr>
                      </m:dPr>
                      <m:e>
                        <m:r>
                          <a:rPr lang="en-US" b="1" i="1">
                            <a:latin typeface="Cambria Math" charset="0"/>
                          </a:rPr>
                          <m:t>𝑫</m:t>
                        </m:r>
                        <m:r>
                          <a:rPr lang="en-US" b="1" i="1">
                            <a:latin typeface="Cambria Math" charset="0"/>
                          </a:rPr>
                          <m:t>, </m:t>
                        </m:r>
                        <m:r>
                          <a:rPr lang="en-US" b="1" i="1">
                            <a:latin typeface="Cambria Math" charset="0"/>
                          </a:rPr>
                          <m:t>𝑮</m:t>
                        </m:r>
                      </m:e>
                    </m:d>
                  </m:oMath>
                </a14:m>
                <a:endParaRPr lang="en-US" b="1" dirty="0"/>
              </a:p>
              <a:p>
                <a:pPr lvl="1"/>
                <a:r>
                  <a:rPr lang="en-US" dirty="0"/>
                  <a:t>The Generator is trying to minimize Discriminator’s reward (or maximize its loss)</a:t>
                </a:r>
              </a:p>
              <a:p>
                <a:endParaRPr lang="en-US" dirty="0"/>
              </a:p>
              <a:p>
                <a:pPr marL="0" indent="0">
                  <a:buNone/>
                </a:pPr>
                <a14:m>
                  <m:oMathPara xmlns:m="http://schemas.openxmlformats.org/officeDocument/2006/math">
                    <m:oMathParaPr>
                      <m:jc m:val="center"/>
                    </m:oMathParaPr>
                    <m:oMath xmlns:m="http://schemas.openxmlformats.org/officeDocument/2006/math">
                      <m:r>
                        <a:rPr lang="en-US" i="1">
                          <a:latin typeface="Cambria Math" charset="0"/>
                        </a:rPr>
                        <m:t>𝑉</m:t>
                      </m:r>
                      <m:d>
                        <m:dPr>
                          <m:ctrlPr>
                            <a:rPr lang="en-US" i="1">
                              <a:latin typeface="Cambria Math" panose="02040503050406030204" pitchFamily="18" charset="0"/>
                            </a:rPr>
                          </m:ctrlPr>
                        </m:dPr>
                        <m:e>
                          <m:r>
                            <a:rPr lang="en-US" i="1">
                              <a:latin typeface="Cambria Math" charset="0"/>
                            </a:rPr>
                            <m:t>𝐷</m:t>
                          </m:r>
                          <m:r>
                            <a:rPr lang="en-US" i="1">
                              <a:latin typeface="Cambria Math" charset="0"/>
                            </a:rPr>
                            <m:t>, </m:t>
                          </m:r>
                          <m:r>
                            <a:rPr lang="en-US" i="1">
                              <a:latin typeface="Cambria Math" charset="0"/>
                            </a:rPr>
                            <m:t>𝐺</m:t>
                          </m:r>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𝔼</m:t>
                          </m:r>
                        </m:e>
                        <m:sub>
                          <m:r>
                            <a:rPr lang="en-US" i="1">
                              <a:latin typeface="Cambria Math" charset="0"/>
                            </a:rPr>
                            <m:t>𝑥</m:t>
                          </m:r>
                          <m:r>
                            <a:rPr lang="en-US" i="1">
                              <a:latin typeface="Cambria Math" charset="0"/>
                            </a:rPr>
                            <m:t>∼</m:t>
                          </m:r>
                          <m:r>
                            <a:rPr lang="en-US" i="1">
                              <a:latin typeface="Cambria Math" charset="0"/>
                            </a:rPr>
                            <m:t>𝑝</m:t>
                          </m:r>
                          <m:r>
                            <a:rPr lang="en-US" i="1">
                              <a:latin typeface="Cambria Math" charset="0"/>
                            </a:rPr>
                            <m:t>(</m:t>
                          </m:r>
                          <m:r>
                            <a:rPr lang="en-US" i="1">
                              <a:latin typeface="Cambria Math" charset="0"/>
                            </a:rPr>
                            <m:t>𝑥</m:t>
                          </m:r>
                          <m:r>
                            <a:rPr lang="en-US" i="1">
                              <a:latin typeface="Cambria Math" charset="0"/>
                            </a:rPr>
                            <m:t>)</m:t>
                          </m:r>
                        </m:sub>
                      </m:sSub>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charset="0"/>
                                </a:rPr>
                                <m:t>log</m:t>
                              </m:r>
                            </m:fName>
                            <m:e>
                              <m:r>
                                <a:rPr lang="en-US" i="1">
                                  <a:latin typeface="Cambria Math" charset="0"/>
                                </a:rPr>
                                <m:t>𝐷</m:t>
                              </m:r>
                              <m:d>
                                <m:dPr>
                                  <m:ctrlPr>
                                    <a:rPr lang="en-US" i="1">
                                      <a:latin typeface="Cambria Math" panose="02040503050406030204" pitchFamily="18" charset="0"/>
                                    </a:rPr>
                                  </m:ctrlPr>
                                </m:dPr>
                                <m:e>
                                  <m:r>
                                    <a:rPr lang="en-US" i="1">
                                      <a:latin typeface="Cambria Math" charset="0"/>
                                    </a:rPr>
                                    <m:t>𝑥</m:t>
                                  </m:r>
                                </m:e>
                              </m:d>
                            </m:e>
                          </m:func>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𝔼</m:t>
                          </m:r>
                        </m:e>
                        <m:sub>
                          <m:r>
                            <a:rPr lang="en-US" i="1">
                              <a:latin typeface="Cambria Math" charset="0"/>
                            </a:rPr>
                            <m:t>𝑧</m:t>
                          </m:r>
                          <m:r>
                            <a:rPr lang="en-US" i="1">
                              <a:latin typeface="Cambria Math" charset="0"/>
                            </a:rPr>
                            <m:t>∼</m:t>
                          </m:r>
                          <m:r>
                            <a:rPr lang="en-US" i="1">
                              <a:latin typeface="Cambria Math" charset="0"/>
                            </a:rPr>
                            <m:t>𝑞</m:t>
                          </m:r>
                          <m:r>
                            <a:rPr lang="en-US" i="1">
                              <a:latin typeface="Cambria Math" charset="0"/>
                            </a:rPr>
                            <m:t>(</m:t>
                          </m:r>
                          <m:r>
                            <a:rPr lang="en-US" i="1">
                              <a:latin typeface="Cambria Math" charset="0"/>
                            </a:rPr>
                            <m:t>𝑧</m:t>
                          </m:r>
                          <m:r>
                            <a:rPr lang="en-US" i="1">
                              <a:latin typeface="Cambria Math" charset="0"/>
                            </a:rPr>
                            <m:t>)</m:t>
                          </m:r>
                        </m:sub>
                      </m:sSub>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charset="0"/>
                                </a:rPr>
                                <m:t>log</m:t>
                              </m:r>
                            </m:fName>
                            <m:e>
                              <m:d>
                                <m:dPr>
                                  <m:ctrlPr>
                                    <a:rPr lang="en-US" i="1">
                                      <a:latin typeface="Cambria Math" panose="02040503050406030204" pitchFamily="18" charset="0"/>
                                    </a:rPr>
                                  </m:ctrlPr>
                                </m:dPr>
                                <m:e>
                                  <m:r>
                                    <a:rPr lang="en-US" i="1">
                                      <a:latin typeface="Cambria Math" charset="0"/>
                                    </a:rPr>
                                    <m:t>1−</m:t>
                                  </m:r>
                                  <m:r>
                                    <a:rPr lang="en-US" i="1">
                                      <a:latin typeface="Cambria Math" charset="0"/>
                                    </a:rPr>
                                    <m:t>𝐷</m:t>
                                  </m:r>
                                  <m:d>
                                    <m:dPr>
                                      <m:ctrlPr>
                                        <a:rPr lang="en-US" i="1">
                                          <a:latin typeface="Cambria Math" panose="02040503050406030204" pitchFamily="18" charset="0"/>
                                        </a:rPr>
                                      </m:ctrlPr>
                                    </m:dPr>
                                    <m:e>
                                      <m:r>
                                        <a:rPr lang="en-US" i="1">
                                          <a:latin typeface="Cambria Math" charset="0"/>
                                        </a:rPr>
                                        <m:t>𝐺</m:t>
                                      </m:r>
                                      <m:r>
                                        <a:rPr lang="en-US" i="1">
                                          <a:latin typeface="Cambria Math" charset="0"/>
                                        </a:rPr>
                                        <m:t>(</m:t>
                                      </m:r>
                                      <m:r>
                                        <a:rPr lang="en-US" i="1">
                                          <a:latin typeface="Cambria Math" charset="0"/>
                                        </a:rPr>
                                        <m:t>𝑧</m:t>
                                      </m:r>
                                      <m:r>
                                        <a:rPr lang="en-US" i="1">
                                          <a:latin typeface="Cambria Math" charset="0"/>
                                        </a:rPr>
                                        <m:t>)</m:t>
                                      </m:r>
                                    </m:e>
                                  </m:d>
                                </m:e>
                              </m:d>
                            </m:e>
                          </m:func>
                        </m:e>
                      </m:d>
                    </m:oMath>
                  </m:oMathPara>
                </a14:m>
                <a:endParaRPr lang="en-US" dirty="0"/>
              </a:p>
              <a:p>
                <a:endParaRPr lang="en-US" dirty="0"/>
              </a:p>
              <a:p>
                <a:r>
                  <a:rPr lang="en-US" dirty="0">
                    <a:solidFill>
                      <a:schemeClr val="accent5">
                        <a:lumMod val="50000"/>
                      </a:schemeClr>
                    </a:solidFill>
                  </a:rPr>
                  <a:t>The Nash equilibrium of this particular game is achieved at:</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charset="0"/>
                          </a:rPr>
                          <m:t>𝑃</m:t>
                        </m:r>
                      </m:e>
                      <m:sub>
                        <m:r>
                          <a:rPr lang="en-US" i="1">
                            <a:latin typeface="Cambria Math" charset="0"/>
                          </a:rPr>
                          <m:t>𝑑𝑎𝑡𝑎</m:t>
                        </m:r>
                      </m:sub>
                    </m:sSub>
                    <m:d>
                      <m:dPr>
                        <m:ctrlPr>
                          <a:rPr lang="en-US" i="1">
                            <a:latin typeface="Cambria Math" panose="02040503050406030204" pitchFamily="18" charset="0"/>
                          </a:rPr>
                        </m:ctrlPr>
                      </m:dPr>
                      <m:e>
                        <m:r>
                          <a:rPr lang="en-US" i="1">
                            <a:latin typeface="Cambria Math" charset="0"/>
                          </a:rPr>
                          <m:t>𝑥</m:t>
                        </m:r>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𝑃</m:t>
                        </m:r>
                      </m:e>
                      <m:sub>
                        <m:r>
                          <a:rPr lang="en-US" i="1">
                            <a:latin typeface="Cambria Math" charset="0"/>
                          </a:rPr>
                          <m:t>𝑔𝑒𝑛</m:t>
                        </m:r>
                      </m:sub>
                    </m:sSub>
                    <m:d>
                      <m:dPr>
                        <m:ctrlPr>
                          <a:rPr lang="en-US" i="1">
                            <a:latin typeface="Cambria Math" panose="02040503050406030204" pitchFamily="18" charset="0"/>
                          </a:rPr>
                        </m:ctrlPr>
                      </m:dPr>
                      <m:e>
                        <m:r>
                          <a:rPr lang="en-US" i="1">
                            <a:latin typeface="Cambria Math" charset="0"/>
                          </a:rPr>
                          <m:t>𝑥</m:t>
                        </m:r>
                      </m:e>
                    </m:d>
                    <m:r>
                      <a:rPr lang="en-US" i="1">
                        <a:latin typeface="Cambria Math" charset="0"/>
                      </a:rPr>
                      <m:t> </m:t>
                    </m:r>
                    <m:r>
                      <a:rPr lang="en-US" b="0" i="1" smtClean="0">
                        <a:latin typeface="Cambria Math" charset="0"/>
                      </a:rPr>
                      <m:t> </m:t>
                    </m:r>
                    <m:r>
                      <a:rPr lang="en-US" i="1" smtClean="0">
                        <a:latin typeface="Cambria Math" charset="0"/>
                      </a:rPr>
                      <m:t>∀</m:t>
                    </m:r>
                    <m:r>
                      <a:rPr lang="en-US" i="1" smtClean="0">
                        <a:latin typeface="Cambria Math" charset="0"/>
                      </a:rPr>
                      <m:t>𝑥</m:t>
                    </m:r>
                  </m:oMath>
                </a14:m>
                <a:endParaRPr lang="en-US" dirty="0"/>
              </a:p>
              <a:p>
                <a:pPr lvl="1"/>
                <a:r>
                  <a:rPr lang="en-US" dirty="0"/>
                  <a:t>D</a:t>
                </a:r>
                <a14:m>
                  <m:oMath xmlns:m="http://schemas.openxmlformats.org/officeDocument/2006/math">
                    <m:d>
                      <m:dPr>
                        <m:ctrlPr>
                          <a:rPr lang="en-US" i="1">
                            <a:latin typeface="Cambria Math" panose="02040503050406030204" pitchFamily="18" charset="0"/>
                          </a:rPr>
                        </m:ctrlPr>
                      </m:dPr>
                      <m:e>
                        <m:r>
                          <a:rPr lang="en-US" i="1">
                            <a:latin typeface="Cambria Math" charset="0"/>
                          </a:rPr>
                          <m:t>𝑥</m:t>
                        </m:r>
                      </m:e>
                    </m:d>
                    <m:r>
                      <a:rPr lang="en-US" i="1">
                        <a:latin typeface="Cambria Math" charset="0"/>
                      </a:rPr>
                      <m:t>=</m:t>
                    </m:r>
                    <m:f>
                      <m:fPr>
                        <m:ctrlPr>
                          <a:rPr lang="bg-BG"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r>
                      <a:rPr lang="en-US" i="1">
                        <a:latin typeface="Cambria Math" charset="0"/>
                      </a:rPr>
                      <m:t> </m:t>
                    </m:r>
                    <m:r>
                      <a:rPr lang="en-US" b="0" i="1" smtClean="0">
                        <a:latin typeface="Cambria Math" charset="0"/>
                      </a:rPr>
                      <m:t> </m:t>
                    </m:r>
                    <m:r>
                      <a:rPr lang="en-US" i="1">
                        <a:latin typeface="Cambria Math" charset="0"/>
                      </a:rPr>
                      <m:t>∀</m:t>
                    </m:r>
                    <m:r>
                      <a:rPr lang="en-US" i="1">
                        <a:latin typeface="Cambria Math" charset="0"/>
                      </a:rPr>
                      <m:t>𝑥</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04735" y="1244390"/>
                <a:ext cx="11257614" cy="5306312"/>
              </a:xfrm>
              <a:blipFill rotWithShape="0">
                <a:blip r:embed="rId3"/>
                <a:stretch>
                  <a:fillRect l="-975"/>
                </a:stretch>
              </a:blipFill>
            </p:spPr>
            <p:txBody>
              <a:bodyPr/>
              <a:lstStyle/>
              <a:p>
                <a:r>
                  <a:rPr lang="en-US">
                    <a:noFill/>
                  </a:rPr>
                  <a:t> </a:t>
                </a:r>
              </a:p>
            </p:txBody>
          </p:sp>
        </mc:Fallback>
      </mc:AlternateContent>
      <p:sp>
        <p:nvSpPr>
          <p:cNvPr id="4" name="Rectangle 3"/>
          <p:cNvSpPr/>
          <p:nvPr/>
        </p:nvSpPr>
        <p:spPr>
          <a:xfrm>
            <a:off x="3305332" y="3897546"/>
            <a:ext cx="2728210" cy="46719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345628" y="3852576"/>
            <a:ext cx="4044845" cy="557136"/>
          </a:xfrm>
          <a:prstGeom prst="rect">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202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6246" y="378572"/>
            <a:ext cx="9319508" cy="6061075"/>
          </a:xfrm>
        </p:spPr>
      </p:pic>
      <p:sp>
        <p:nvSpPr>
          <p:cNvPr id="3" name="Rectangle 2"/>
          <p:cNvSpPr/>
          <p:nvPr/>
        </p:nvSpPr>
        <p:spPr>
          <a:xfrm>
            <a:off x="2008682" y="1499016"/>
            <a:ext cx="8747072" cy="2503358"/>
          </a:xfrm>
          <a:prstGeom prst="rect">
            <a:avLst/>
          </a:prstGeom>
          <a:noFill/>
          <a:ln w="508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5" name="Rectangle 4"/>
          <p:cNvSpPr/>
          <p:nvPr/>
        </p:nvSpPr>
        <p:spPr>
          <a:xfrm>
            <a:off x="2008682" y="4002374"/>
            <a:ext cx="8747072" cy="1379095"/>
          </a:xfrm>
          <a:prstGeom prst="rect">
            <a:avLst/>
          </a:prstGeom>
          <a:noFill/>
          <a:ln w="50800">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6" name="TextBox 5"/>
          <p:cNvSpPr txBox="1"/>
          <p:nvPr/>
        </p:nvSpPr>
        <p:spPr>
          <a:xfrm>
            <a:off x="149902" y="2083633"/>
            <a:ext cx="1633928" cy="646331"/>
          </a:xfrm>
          <a:prstGeom prst="rect">
            <a:avLst/>
          </a:prstGeom>
          <a:noFill/>
        </p:spPr>
        <p:txBody>
          <a:bodyPr wrap="square" rtlCol="0">
            <a:spAutoFit/>
          </a:bodyPr>
          <a:lstStyle/>
          <a:p>
            <a:pPr algn="ctr"/>
            <a:r>
              <a:rPr lang="en-US" b="1" dirty="0">
                <a:solidFill>
                  <a:srgbClr val="FF0000"/>
                </a:solidFill>
              </a:rPr>
              <a:t>Discriminator updates</a:t>
            </a:r>
          </a:p>
        </p:txBody>
      </p:sp>
      <p:sp>
        <p:nvSpPr>
          <p:cNvPr id="7" name="TextBox 6"/>
          <p:cNvSpPr txBox="1"/>
          <p:nvPr/>
        </p:nvSpPr>
        <p:spPr>
          <a:xfrm>
            <a:off x="192063" y="4254916"/>
            <a:ext cx="1633928" cy="646331"/>
          </a:xfrm>
          <a:prstGeom prst="rect">
            <a:avLst/>
          </a:prstGeom>
          <a:noFill/>
        </p:spPr>
        <p:txBody>
          <a:bodyPr wrap="square" rtlCol="0">
            <a:spAutoFit/>
          </a:bodyPr>
          <a:lstStyle/>
          <a:p>
            <a:pPr algn="ctr"/>
            <a:r>
              <a:rPr lang="en-US" b="1" dirty="0">
                <a:solidFill>
                  <a:srgbClr val="FF0000"/>
                </a:solidFill>
              </a:rPr>
              <a:t>Generator updates</a:t>
            </a:r>
          </a:p>
        </p:txBody>
      </p:sp>
    </p:spTree>
    <p:extLst>
      <p:ext uri="{BB962C8B-B14F-4D97-AF65-F5344CB8AC3E}">
        <p14:creationId xmlns:p14="http://schemas.microsoft.com/office/powerpoint/2010/main" val="213866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9314"/>
          </a:xfrm>
        </p:spPr>
        <p:txBody>
          <a:bodyPr>
            <a:normAutofit fontScale="90000"/>
          </a:bodyPr>
          <a:lstStyle/>
          <a:p>
            <a:pPr algn="ctr"/>
            <a:r>
              <a:rPr lang="en-US" b="1" dirty="0">
                <a:solidFill>
                  <a:srgbClr val="FF0000"/>
                </a:solidFill>
              </a:rPr>
              <a:t>Vanishing gradient strikes back again</a:t>
            </a:r>
            <a:r>
              <a:rPr lang="is-IS" b="1" dirty="0">
                <a:solidFill>
                  <a:srgbClr val="FF0000"/>
                </a:solidFill>
              </a:rPr>
              <a:t>…</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9685" y="1214203"/>
                <a:ext cx="11047751" cy="4962760"/>
              </a:xfrm>
            </p:spPr>
            <p:txBody>
              <a:bodyPr>
                <a:normAutofit/>
              </a:bodyPr>
              <a:lstStyle/>
              <a:p>
                <a:pPr marL="0" indent="0">
                  <a:buNone/>
                </a:pPr>
                <a14:m>
                  <m:oMathPara xmlns:m="http://schemas.openxmlformats.org/officeDocument/2006/math">
                    <m:oMathParaPr>
                      <m:jc m:val="center"/>
                    </m:oMathParaPr>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min</m:t>
                              </m:r>
                            </m:e>
                            <m:lim>
                              <m:r>
                                <a:rPr lang="en-US" i="1">
                                  <a:latin typeface="Cambria Math" charset="0"/>
                                </a:rPr>
                                <m:t>𝐺</m:t>
                              </m:r>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max</m:t>
                                  </m:r>
                                </m:e>
                                <m:lim>
                                  <m:r>
                                    <a:rPr lang="en-US" i="1">
                                      <a:latin typeface="Cambria Math" charset="0"/>
                                    </a:rPr>
                                    <m:t>𝐷</m:t>
                                  </m:r>
                                </m:lim>
                              </m:limLow>
                            </m:fName>
                            <m:e>
                              <m:r>
                                <a:rPr lang="en-US" i="1">
                                  <a:latin typeface="Cambria Math" charset="0"/>
                                </a:rPr>
                                <m:t>𝑉</m:t>
                              </m:r>
                              <m:d>
                                <m:dPr>
                                  <m:ctrlPr>
                                    <a:rPr lang="en-US" i="1">
                                      <a:latin typeface="Cambria Math" panose="02040503050406030204" pitchFamily="18" charset="0"/>
                                    </a:rPr>
                                  </m:ctrlPr>
                                </m:dPr>
                                <m:e>
                                  <m:r>
                                    <a:rPr lang="en-US" i="1">
                                      <a:latin typeface="Cambria Math" charset="0"/>
                                    </a:rPr>
                                    <m:t>𝐷</m:t>
                                  </m:r>
                                  <m:r>
                                    <a:rPr lang="en-US" i="1">
                                      <a:latin typeface="Cambria Math" charset="0"/>
                                    </a:rPr>
                                    <m:t>, </m:t>
                                  </m:r>
                                  <m:r>
                                    <a:rPr lang="en-US" i="1">
                                      <a:latin typeface="Cambria Math" charset="0"/>
                                    </a:rPr>
                                    <m:t>𝐺</m:t>
                                  </m:r>
                                </m:e>
                              </m:d>
                            </m:e>
                          </m:func>
                        </m:e>
                      </m:func>
                    </m:oMath>
                  </m:oMathPara>
                </a14:m>
                <a:br>
                  <a:rPr lang="en-US" i="1" dirty="0">
                    <a:latin typeface="Cambria Math" charset="0"/>
                  </a:rPr>
                </a:br>
                <a:endParaRPr lang="en-US" i="1" dirty="0">
                  <a:latin typeface="Cambria Math" charset="0"/>
                </a:endParaRPr>
              </a:p>
              <a:p>
                <a:pPr marL="0" indent="0">
                  <a:buNone/>
                </a:pPr>
                <a14:m>
                  <m:oMathPara xmlns:m="http://schemas.openxmlformats.org/officeDocument/2006/math">
                    <m:oMathParaPr>
                      <m:jc m:val="center"/>
                    </m:oMathParaPr>
                    <m:oMath xmlns:m="http://schemas.openxmlformats.org/officeDocument/2006/math">
                      <m:r>
                        <a:rPr lang="en-US" i="1">
                          <a:latin typeface="Cambria Math" charset="0"/>
                        </a:rPr>
                        <m:t>𝑉</m:t>
                      </m:r>
                      <m:d>
                        <m:dPr>
                          <m:ctrlPr>
                            <a:rPr lang="en-US" i="1">
                              <a:latin typeface="Cambria Math" panose="02040503050406030204" pitchFamily="18" charset="0"/>
                            </a:rPr>
                          </m:ctrlPr>
                        </m:dPr>
                        <m:e>
                          <m:r>
                            <a:rPr lang="en-US" i="1">
                              <a:latin typeface="Cambria Math" charset="0"/>
                            </a:rPr>
                            <m:t>𝐷</m:t>
                          </m:r>
                          <m:r>
                            <a:rPr lang="en-US" i="1">
                              <a:latin typeface="Cambria Math" charset="0"/>
                            </a:rPr>
                            <m:t>, </m:t>
                          </m:r>
                          <m:r>
                            <a:rPr lang="en-US" i="1">
                              <a:latin typeface="Cambria Math" charset="0"/>
                            </a:rPr>
                            <m:t>𝐺</m:t>
                          </m:r>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𝔼</m:t>
                          </m:r>
                        </m:e>
                        <m:sub>
                          <m:r>
                            <a:rPr lang="en-US" i="1">
                              <a:latin typeface="Cambria Math" charset="0"/>
                            </a:rPr>
                            <m:t>𝑥</m:t>
                          </m:r>
                          <m:r>
                            <a:rPr lang="en-US" i="1">
                              <a:latin typeface="Cambria Math" charset="0"/>
                            </a:rPr>
                            <m:t>∼</m:t>
                          </m:r>
                          <m:r>
                            <a:rPr lang="en-US" i="1">
                              <a:latin typeface="Cambria Math" charset="0"/>
                            </a:rPr>
                            <m:t>𝑝</m:t>
                          </m:r>
                          <m:r>
                            <a:rPr lang="en-US" i="1">
                              <a:latin typeface="Cambria Math" charset="0"/>
                            </a:rPr>
                            <m:t>(</m:t>
                          </m:r>
                          <m:r>
                            <a:rPr lang="en-US" i="1">
                              <a:latin typeface="Cambria Math" charset="0"/>
                            </a:rPr>
                            <m:t>𝑥</m:t>
                          </m:r>
                          <m:r>
                            <a:rPr lang="en-US" i="1">
                              <a:latin typeface="Cambria Math" charset="0"/>
                            </a:rPr>
                            <m:t>)</m:t>
                          </m:r>
                        </m:sub>
                      </m:sSub>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charset="0"/>
                                </a:rPr>
                                <m:t>log</m:t>
                              </m:r>
                            </m:fName>
                            <m:e>
                              <m:r>
                                <a:rPr lang="en-US" i="1">
                                  <a:latin typeface="Cambria Math" charset="0"/>
                                </a:rPr>
                                <m:t>𝐷</m:t>
                              </m:r>
                              <m:d>
                                <m:dPr>
                                  <m:ctrlPr>
                                    <a:rPr lang="en-US" i="1">
                                      <a:latin typeface="Cambria Math" panose="02040503050406030204" pitchFamily="18" charset="0"/>
                                    </a:rPr>
                                  </m:ctrlPr>
                                </m:dPr>
                                <m:e>
                                  <m:r>
                                    <a:rPr lang="en-US" i="1">
                                      <a:latin typeface="Cambria Math" charset="0"/>
                                    </a:rPr>
                                    <m:t>𝑥</m:t>
                                  </m:r>
                                </m:e>
                              </m:d>
                            </m:e>
                          </m:func>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𝔼</m:t>
                          </m:r>
                        </m:e>
                        <m:sub>
                          <m:r>
                            <a:rPr lang="en-US" i="1">
                              <a:latin typeface="Cambria Math" charset="0"/>
                            </a:rPr>
                            <m:t>𝑧</m:t>
                          </m:r>
                          <m:r>
                            <a:rPr lang="en-US" i="1">
                              <a:latin typeface="Cambria Math" charset="0"/>
                            </a:rPr>
                            <m:t>∼</m:t>
                          </m:r>
                          <m:r>
                            <a:rPr lang="en-US" i="1">
                              <a:latin typeface="Cambria Math" charset="0"/>
                            </a:rPr>
                            <m:t>𝑞</m:t>
                          </m:r>
                          <m:r>
                            <a:rPr lang="en-US" i="1">
                              <a:latin typeface="Cambria Math" charset="0"/>
                            </a:rPr>
                            <m:t>(</m:t>
                          </m:r>
                          <m:r>
                            <a:rPr lang="en-US" i="1">
                              <a:latin typeface="Cambria Math" charset="0"/>
                            </a:rPr>
                            <m:t>𝑧</m:t>
                          </m:r>
                          <m:r>
                            <a:rPr lang="en-US" i="1">
                              <a:latin typeface="Cambria Math" charset="0"/>
                            </a:rPr>
                            <m:t>)</m:t>
                          </m:r>
                        </m:sub>
                      </m:sSub>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charset="0"/>
                                </a:rPr>
                                <m:t>log</m:t>
                              </m:r>
                            </m:fName>
                            <m:e>
                              <m:d>
                                <m:dPr>
                                  <m:ctrlPr>
                                    <a:rPr lang="en-US" i="1">
                                      <a:latin typeface="Cambria Math" panose="02040503050406030204" pitchFamily="18" charset="0"/>
                                    </a:rPr>
                                  </m:ctrlPr>
                                </m:dPr>
                                <m:e>
                                  <m:r>
                                    <a:rPr lang="en-US" i="1">
                                      <a:latin typeface="Cambria Math" charset="0"/>
                                    </a:rPr>
                                    <m:t>1−</m:t>
                                  </m:r>
                                  <m:r>
                                    <a:rPr lang="en-US" i="1">
                                      <a:latin typeface="Cambria Math" charset="0"/>
                                    </a:rPr>
                                    <m:t>𝐷</m:t>
                                  </m:r>
                                  <m:d>
                                    <m:dPr>
                                      <m:ctrlPr>
                                        <a:rPr lang="en-US" i="1">
                                          <a:latin typeface="Cambria Math" panose="02040503050406030204" pitchFamily="18" charset="0"/>
                                        </a:rPr>
                                      </m:ctrlPr>
                                    </m:dPr>
                                    <m:e>
                                      <m:r>
                                        <a:rPr lang="en-US" i="1">
                                          <a:latin typeface="Cambria Math" charset="0"/>
                                        </a:rPr>
                                        <m:t>𝐺</m:t>
                                      </m:r>
                                      <m:r>
                                        <a:rPr lang="en-US" i="1">
                                          <a:latin typeface="Cambria Math" charset="0"/>
                                        </a:rPr>
                                        <m:t>(</m:t>
                                      </m:r>
                                      <m:r>
                                        <a:rPr lang="en-US" i="1">
                                          <a:latin typeface="Cambria Math" charset="0"/>
                                        </a:rPr>
                                        <m:t>𝑧</m:t>
                                      </m:r>
                                      <m:r>
                                        <a:rPr lang="en-US" i="1">
                                          <a:latin typeface="Cambria Math" charset="0"/>
                                        </a:rPr>
                                        <m:t>)</m:t>
                                      </m:r>
                                    </m:e>
                                  </m:d>
                                </m:e>
                              </m:d>
                            </m:e>
                          </m:func>
                        </m:e>
                      </m:d>
                    </m:oMath>
                  </m:oMathPara>
                </a14:m>
                <a:endParaRPr lang="en-US" i="1" dirty="0">
                  <a:latin typeface="Cambria Math" charset="0"/>
                  <a:ea typeface="Cambria Math" charset="0"/>
                  <a:cs typeface="Cambria Math" charset="0"/>
                </a:endParaRPr>
              </a:p>
              <a:p>
                <a:endParaRPr lang="en-US" i="1" dirty="0">
                  <a:latin typeface="Cambria Math" charset="0"/>
                  <a:ea typeface="Cambria Math" charset="0"/>
                  <a:cs typeface="Cambria Math"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charset="0"/>
                              <a:cs typeface="Cambria Math" charset="0"/>
                            </a:rPr>
                          </m:ctrlPr>
                        </m:sSubPr>
                        <m:e>
                          <m:r>
                            <a:rPr lang="en-US" i="1" smtClean="0">
                              <a:latin typeface="Cambria Math" charset="0"/>
                              <a:ea typeface="Cambria Math" charset="0"/>
                              <a:cs typeface="Cambria Math" charset="0"/>
                            </a:rPr>
                            <m:t>𝛻</m:t>
                          </m:r>
                        </m:e>
                        <m:sub>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𝜃</m:t>
                              </m:r>
                            </m:e>
                            <m:sub>
                              <m:r>
                                <a:rPr lang="en-US" i="1">
                                  <a:latin typeface="Cambria Math" charset="0"/>
                                  <a:ea typeface="Cambria Math" charset="0"/>
                                  <a:cs typeface="Cambria Math" charset="0"/>
                                </a:rPr>
                                <m:t>𝐺</m:t>
                              </m:r>
                            </m:sub>
                          </m:sSub>
                        </m:sub>
                      </m:sSub>
                      <m:r>
                        <a:rPr lang="en-US" i="1">
                          <a:latin typeface="Cambria Math" charset="0"/>
                          <a:ea typeface="Cambria Math" charset="0"/>
                          <a:cs typeface="Cambria Math" charset="0"/>
                        </a:rPr>
                        <m:t>𝑉</m:t>
                      </m:r>
                      <m:r>
                        <a:rPr lang="en-US" i="1">
                          <a:latin typeface="Cambria Math" charset="0"/>
                          <a:ea typeface="Cambria Math" charset="0"/>
                          <a:cs typeface="Cambria Math" charset="0"/>
                        </a:rPr>
                        <m:t>(</m:t>
                      </m:r>
                      <m:r>
                        <a:rPr lang="en-US" i="1">
                          <a:latin typeface="Cambria Math" charset="0"/>
                          <a:ea typeface="Cambria Math" charset="0"/>
                          <a:cs typeface="Cambria Math" charset="0"/>
                        </a:rPr>
                        <m:t>𝐷</m:t>
                      </m:r>
                      <m:r>
                        <a:rPr lang="en-US" i="1">
                          <a:latin typeface="Cambria Math" charset="0"/>
                          <a:ea typeface="Cambria Math" charset="0"/>
                          <a:cs typeface="Cambria Math" charset="0"/>
                        </a:rPr>
                        <m:t>,</m:t>
                      </m:r>
                      <m:r>
                        <a:rPr lang="en-US" i="1">
                          <a:latin typeface="Cambria Math" charset="0"/>
                          <a:ea typeface="Cambria Math" charset="0"/>
                          <a:cs typeface="Cambria Math" charset="0"/>
                        </a:rPr>
                        <m:t>𝐺</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smtClean="0">
                              <a:latin typeface="Cambria Math" charset="0"/>
                              <a:ea typeface="Cambria Math" charset="0"/>
                              <a:cs typeface="Cambria Math" charset="0"/>
                            </a:rPr>
                            <m:t>𝛻</m:t>
                          </m:r>
                        </m:e>
                        <m:sub>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𝜃</m:t>
                              </m:r>
                            </m:e>
                            <m:sub>
                              <m:r>
                                <a:rPr lang="en-US" i="1">
                                  <a:latin typeface="Cambria Math" charset="0"/>
                                  <a:ea typeface="Cambria Math" charset="0"/>
                                  <a:cs typeface="Cambria Math" charset="0"/>
                                </a:rPr>
                                <m:t>𝐺</m:t>
                              </m:r>
                            </m:sub>
                          </m:sSub>
                        </m:sub>
                      </m:sSub>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𝔼</m:t>
                          </m:r>
                        </m:e>
                        <m:sub>
                          <m:r>
                            <a:rPr lang="en-US" i="1">
                              <a:latin typeface="Cambria Math" charset="0"/>
                              <a:ea typeface="Cambria Math" charset="0"/>
                              <a:cs typeface="Cambria Math" charset="0"/>
                            </a:rPr>
                            <m:t>𝑧</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𝑞</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𝑧</m:t>
                          </m:r>
                          <m:r>
                            <a:rPr lang="en-US" b="0" i="1" smtClean="0">
                              <a:latin typeface="Cambria Math" charset="0"/>
                              <a:ea typeface="Cambria Math" charset="0"/>
                              <a:cs typeface="Cambria Math" charset="0"/>
                            </a:rPr>
                            <m:t>)</m:t>
                          </m:r>
                        </m:sub>
                      </m:sSub>
                      <m:d>
                        <m:dPr>
                          <m:begChr m:val="["/>
                          <m:endChr m:val="]"/>
                          <m:ctrlPr>
                            <a:rPr lang="en-US" i="1">
                              <a:latin typeface="Cambria Math" panose="02040503050406030204" pitchFamily="18" charset="0"/>
                              <a:ea typeface="Cambria Math" charset="0"/>
                              <a:cs typeface="Cambria Math" charset="0"/>
                            </a:rPr>
                          </m:ctrlPr>
                        </m:dPr>
                        <m:e>
                          <m:func>
                            <m:funcPr>
                              <m:ctrlPr>
                                <a:rPr lang="en-US" i="1">
                                  <a:latin typeface="Cambria Math" panose="02040503050406030204" pitchFamily="18" charset="0"/>
                                </a:rPr>
                              </m:ctrlPr>
                            </m:funcPr>
                            <m:fName>
                              <m:r>
                                <m:rPr>
                                  <m:sty m:val="p"/>
                                </m:rPr>
                                <a:rPr lang="en-US">
                                  <a:latin typeface="Cambria Math" charset="0"/>
                                </a:rPr>
                                <m:t>log</m:t>
                              </m:r>
                            </m:fName>
                            <m:e>
                              <m:d>
                                <m:dPr>
                                  <m:ctrlPr>
                                    <a:rPr lang="en-US" i="1">
                                      <a:latin typeface="Cambria Math" panose="02040503050406030204" pitchFamily="18" charset="0"/>
                                    </a:rPr>
                                  </m:ctrlPr>
                                </m:dPr>
                                <m:e>
                                  <m:r>
                                    <a:rPr lang="en-US" i="1">
                                      <a:latin typeface="Cambria Math" charset="0"/>
                                    </a:rPr>
                                    <m:t>1−</m:t>
                                  </m:r>
                                  <m:r>
                                    <a:rPr lang="en-US" i="1">
                                      <a:latin typeface="Cambria Math" charset="0"/>
                                    </a:rPr>
                                    <m:t>𝐷</m:t>
                                  </m:r>
                                  <m:d>
                                    <m:dPr>
                                      <m:ctrlPr>
                                        <a:rPr lang="en-US" i="1">
                                          <a:latin typeface="Cambria Math" panose="02040503050406030204" pitchFamily="18" charset="0"/>
                                        </a:rPr>
                                      </m:ctrlPr>
                                    </m:dPr>
                                    <m:e>
                                      <m:r>
                                        <a:rPr lang="en-US" i="1">
                                          <a:latin typeface="Cambria Math" charset="0"/>
                                        </a:rPr>
                                        <m:t>𝐺</m:t>
                                      </m:r>
                                      <m:d>
                                        <m:dPr>
                                          <m:ctrlPr>
                                            <a:rPr lang="en-US" i="1">
                                              <a:latin typeface="Cambria Math" panose="02040503050406030204" pitchFamily="18" charset="0"/>
                                            </a:rPr>
                                          </m:ctrlPr>
                                        </m:dPr>
                                        <m:e>
                                          <m:r>
                                            <a:rPr lang="en-US" i="1">
                                              <a:latin typeface="Cambria Math" charset="0"/>
                                            </a:rPr>
                                            <m:t>𝑧</m:t>
                                          </m:r>
                                        </m:e>
                                      </m:d>
                                    </m:e>
                                  </m:d>
                                </m:e>
                              </m:d>
                            </m:e>
                          </m:func>
                        </m:e>
                      </m:d>
                    </m:oMath>
                  </m:oMathPara>
                </a14:m>
                <a:endParaRPr lang="en-US" dirty="0"/>
              </a:p>
              <a:p>
                <a:pPr lvl="1"/>
                <a:endParaRPr lang="en-US" b="0" i="1" dirty="0">
                  <a:latin typeface="Cambria Math" charset="0"/>
                  <a:ea typeface="Cambria Math" charset="0"/>
                  <a:cs typeface="Cambria Math" charset="0"/>
                </a:endParaRPr>
              </a:p>
              <a:p>
                <a:pPr lvl="1"/>
                <a14:m>
                  <m:oMath xmlns:m="http://schemas.openxmlformats.org/officeDocument/2006/math">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m:t>
                        </m:r>
                      </m:e>
                      <m:sub>
                        <m:r>
                          <a:rPr lang="en-US" b="0" i="1" smtClean="0">
                            <a:latin typeface="Cambria Math" charset="0"/>
                            <a:ea typeface="Cambria Math" charset="0"/>
                            <a:cs typeface="Cambria Math" charset="0"/>
                          </a:rPr>
                          <m:t>𝑎</m:t>
                        </m:r>
                      </m:sub>
                    </m:sSub>
                    <m:func>
                      <m:funcPr>
                        <m:ctrlPr>
                          <a:rPr lang="en-US" b="0" i="1" smtClean="0">
                            <a:latin typeface="Cambria Math" panose="02040503050406030204" pitchFamily="18" charset="0"/>
                            <a:ea typeface="Cambria Math" charset="0"/>
                            <a:cs typeface="Cambria Math" charset="0"/>
                          </a:rPr>
                        </m:ctrlPr>
                      </m:funcPr>
                      <m:fName>
                        <m:r>
                          <m:rPr>
                            <m:sty m:val="p"/>
                          </m:rPr>
                          <a:rPr lang="en-US" b="0" i="0" smtClean="0">
                            <a:latin typeface="Cambria Math" charset="0"/>
                            <a:ea typeface="Cambria Math" charset="0"/>
                            <a:cs typeface="Cambria Math" charset="0"/>
                          </a:rPr>
                          <m:t>log</m:t>
                        </m:r>
                      </m:fName>
                      <m:e>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1−</m:t>
                            </m:r>
                            <m:r>
                              <a:rPr lang="en-US" b="0" i="1" smtClean="0">
                                <a:latin typeface="Cambria Math" charset="0"/>
                                <a:ea typeface="Cambria Math" charset="0"/>
                                <a:cs typeface="Cambria Math" charset="0"/>
                              </a:rPr>
                              <m:t>𝜎</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𝑎</m:t>
                                </m:r>
                              </m:e>
                            </m:d>
                          </m:e>
                        </m:d>
                      </m:e>
                    </m:func>
                    <m:r>
                      <a:rPr lang="en-US" b="0" i="1" smtClean="0">
                        <a:latin typeface="Cambria Math" charset="0"/>
                        <a:ea typeface="Cambria Math" charset="0"/>
                        <a:cs typeface="Cambria Math" charset="0"/>
                      </a:rPr>
                      <m:t>=</m:t>
                    </m:r>
                    <m:f>
                      <m:fPr>
                        <m:ctrlPr>
                          <a:rPr lang="mr-IN"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smtClean="0">
                                <a:latin typeface="Cambria Math" charset="0"/>
                                <a:ea typeface="Cambria Math" charset="0"/>
                                <a:cs typeface="Cambria Math" charset="0"/>
                              </a:rPr>
                              <m:t>𝛻</m:t>
                            </m:r>
                          </m:e>
                          <m:sub>
                            <m:r>
                              <a:rPr lang="en-US" b="0" i="1" smtClean="0">
                                <a:latin typeface="Cambria Math" charset="0"/>
                                <a:ea typeface="Cambria Math" charset="0"/>
                                <a:cs typeface="Cambria Math" charset="0"/>
                              </a:rPr>
                              <m:t>𝑎</m:t>
                            </m:r>
                          </m:sub>
                        </m:sSub>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𝑎</m:t>
                        </m:r>
                        <m:r>
                          <a:rPr lang="en-US" b="0" i="1" smtClean="0">
                            <a:latin typeface="Cambria Math" charset="0"/>
                            <a:ea typeface="Cambria Math" charset="0"/>
                            <a:cs typeface="Cambria Math" charset="0"/>
                          </a:rPr>
                          <m:t>)</m:t>
                        </m:r>
                      </m:num>
                      <m:den>
                        <m:r>
                          <a:rPr lang="en-US" i="1">
                            <a:latin typeface="Cambria Math" charset="0"/>
                            <a:ea typeface="Cambria Math" charset="0"/>
                            <a:cs typeface="Cambria Math" charset="0"/>
                          </a:rPr>
                          <m:t>1−</m:t>
                        </m:r>
                        <m:r>
                          <a:rPr lang="en-US" b="0" i="1" smtClean="0">
                            <a:latin typeface="Cambria Math" charset="0"/>
                            <a:ea typeface="Cambria Math" charset="0"/>
                            <a:cs typeface="Cambria Math" charset="0"/>
                          </a:rPr>
                          <m:t> </m:t>
                        </m:r>
                        <m:r>
                          <a:rPr lang="en-US" i="1">
                            <a:latin typeface="Cambria Math" charset="0"/>
                            <a:ea typeface="Cambria Math" charset="0"/>
                            <a:cs typeface="Cambria Math" charset="0"/>
                          </a:rPr>
                          <m:t>𝜎</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𝑎</m:t>
                        </m:r>
                        <m:r>
                          <a:rPr lang="en-US" i="1">
                            <a:latin typeface="Cambria Math" charset="0"/>
                            <a:ea typeface="Cambria Math" charset="0"/>
                            <a:cs typeface="Cambria Math" charset="0"/>
                          </a:rPr>
                          <m:t>)</m:t>
                        </m:r>
                      </m:den>
                    </m:f>
                    <m:r>
                      <a:rPr lang="en-US" b="0" i="1" smtClean="0">
                        <a:latin typeface="Cambria Math" charset="0"/>
                        <a:ea typeface="Cambria Math" charset="0"/>
                        <a:cs typeface="Cambria Math" charset="0"/>
                      </a:rPr>
                      <m:t>= </m:t>
                    </m:r>
                  </m:oMath>
                </a14:m>
                <a:r>
                  <a:rPr lang="mr-IN" dirty="0">
                    <a:ea typeface="Cambria Math" charset="0"/>
                    <a:cs typeface="Cambria Math" charset="0"/>
                  </a:rPr>
                  <a:t> </a:t>
                </a:r>
                <a14:m>
                  <m:oMath xmlns:m="http://schemas.openxmlformats.org/officeDocument/2006/math">
                    <m:f>
                      <m:fPr>
                        <m:ctrlPr>
                          <a:rPr lang="mr-IN" i="1">
                            <a:latin typeface="Cambria Math" panose="02040503050406030204" pitchFamily="18" charset="0"/>
                            <a:ea typeface="Cambria Math" charset="0"/>
                            <a:cs typeface="Cambria Math" charset="0"/>
                          </a:rPr>
                        </m:ctrlPr>
                      </m:fPr>
                      <m:num>
                        <m:r>
                          <a:rPr lang="en-US" i="1">
                            <a:latin typeface="Cambria Math" charset="0"/>
                            <a:ea typeface="Cambria Math" charset="0"/>
                            <a:cs typeface="Cambria Math" charset="0"/>
                          </a:rPr>
                          <m:t>−</m:t>
                        </m:r>
                        <m:r>
                          <a:rPr lang="en-US" i="1">
                            <a:latin typeface="Cambria Math" charset="0"/>
                            <a:ea typeface="Cambria Math" charset="0"/>
                            <a:cs typeface="Cambria Math" charset="0"/>
                          </a:rPr>
                          <m:t>𝜎</m:t>
                        </m:r>
                        <m:d>
                          <m:dPr>
                            <m:ctrlPr>
                              <a:rPr lang="en-US" i="1">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𝑎</m:t>
                            </m:r>
                          </m:e>
                        </m:d>
                        <m:r>
                          <a:rPr lang="en-US" b="0" i="1" smtClean="0">
                            <a:latin typeface="Cambria Math" charset="0"/>
                            <a:ea typeface="Cambria Math" charset="0"/>
                            <a:cs typeface="Cambria Math" charset="0"/>
                          </a:rPr>
                          <m:t> </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1−</m:t>
                            </m:r>
                            <m:r>
                              <a:rPr lang="en-US" b="0" i="1" smtClean="0">
                                <a:latin typeface="Cambria Math" charset="0"/>
                                <a:ea typeface="Cambria Math" charset="0"/>
                                <a:cs typeface="Cambria Math" charset="0"/>
                              </a:rPr>
                              <m:t>𝜎</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𝑎</m:t>
                                </m:r>
                              </m:e>
                            </m:d>
                          </m:e>
                        </m:d>
                      </m:num>
                      <m:den>
                        <m:r>
                          <a:rPr lang="en-US" i="1">
                            <a:latin typeface="Cambria Math" charset="0"/>
                            <a:ea typeface="Cambria Math" charset="0"/>
                            <a:cs typeface="Cambria Math" charset="0"/>
                          </a:rPr>
                          <m:t>1− </m:t>
                        </m:r>
                        <m:r>
                          <a:rPr lang="en-US" i="1">
                            <a:latin typeface="Cambria Math" charset="0"/>
                            <a:ea typeface="Cambria Math" charset="0"/>
                            <a:cs typeface="Cambria Math" charset="0"/>
                          </a:rPr>
                          <m:t>𝜎</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𝑎</m:t>
                        </m:r>
                        <m:r>
                          <a:rPr lang="en-US" i="1">
                            <a:latin typeface="Cambria Math" charset="0"/>
                            <a:ea typeface="Cambria Math" charset="0"/>
                            <a:cs typeface="Cambria Math" charset="0"/>
                          </a:rPr>
                          <m:t>)</m:t>
                        </m:r>
                      </m:den>
                    </m:f>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𝜎</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𝑎</m:t>
                        </m:r>
                      </m:e>
                    </m:d>
                  </m:oMath>
                </a14:m>
                <a:r>
                  <a:rPr lang="en-US" dirty="0"/>
                  <a:t> =  </a:t>
                </a:r>
                <a14:m>
                  <m:oMath xmlns:m="http://schemas.openxmlformats.org/officeDocument/2006/math">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𝐷</m:t>
                    </m:r>
                    <m:d>
                      <m:dPr>
                        <m:ctrlPr>
                          <a:rPr lang="en-US" i="1">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𝐺</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𝑧</m:t>
                            </m:r>
                          </m:e>
                        </m:d>
                      </m:e>
                    </m:d>
                    <m:r>
                      <a:rPr lang="en-US" b="0" i="1" smtClean="0">
                        <a:latin typeface="Cambria Math" charset="0"/>
                        <a:ea typeface="Cambria Math" charset="0"/>
                        <a:cs typeface="Cambria Math" charset="0"/>
                      </a:rPr>
                      <m:t> </m:t>
                    </m:r>
                  </m:oMath>
                </a14:m>
                <a:br>
                  <a:rPr lang="en-US" dirty="0"/>
                </a:br>
                <a:endParaRPr lang="en-US" dirty="0"/>
              </a:p>
              <a:p>
                <a:pPr lvl="1"/>
                <a:r>
                  <a:rPr lang="en-US" dirty="0"/>
                  <a:t>Gradient goes to </a:t>
                </a:r>
                <a14:m>
                  <m:oMath xmlns:m="http://schemas.openxmlformats.org/officeDocument/2006/math">
                    <m:r>
                      <a:rPr lang="en-US" b="0" i="1" smtClean="0">
                        <a:latin typeface="Cambria Math" charset="0"/>
                      </a:rPr>
                      <m:t>0</m:t>
                    </m:r>
                  </m:oMath>
                </a14:m>
                <a:r>
                  <a:rPr lang="en-US" dirty="0"/>
                  <a:t> if </a:t>
                </a:r>
                <a14:m>
                  <m:oMath xmlns:m="http://schemas.openxmlformats.org/officeDocument/2006/math">
                    <m:r>
                      <a:rPr lang="en-US" b="0" i="1" smtClean="0">
                        <a:latin typeface="Cambria Math" charset="0"/>
                      </a:rPr>
                      <m:t>𝐷</m:t>
                    </m:r>
                  </m:oMath>
                </a14:m>
                <a:r>
                  <a:rPr lang="en-US" dirty="0"/>
                  <a:t> is confident, i.e. </a:t>
                </a:r>
                <a14:m>
                  <m:oMath xmlns:m="http://schemas.openxmlformats.org/officeDocument/2006/math">
                    <m:r>
                      <a:rPr lang="en-US" i="1">
                        <a:latin typeface="Cambria Math" charset="0"/>
                        <a:ea typeface="Cambria Math" charset="0"/>
                        <a:cs typeface="Cambria Math" charset="0"/>
                      </a:rPr>
                      <m:t>𝐷</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𝐺</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𝑧</m:t>
                            </m:r>
                          </m:e>
                        </m:d>
                      </m:e>
                    </m:d>
                    <m:r>
                      <a:rPr lang="en-US" b="0" i="1">
                        <a:latin typeface="Cambria Math" charset="0"/>
                        <a:ea typeface="Cambria Math" charset="0"/>
                        <a:cs typeface="Cambria Math" charset="0"/>
                      </a:rPr>
                      <m:t> </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0</m:t>
                    </m:r>
                  </m:oMath>
                </a14:m>
                <a:r>
                  <a:rPr lang="en-US" dirty="0"/>
                  <a:t> </a:t>
                </a:r>
              </a:p>
              <a:p>
                <a:pPr lvl="1"/>
                <a:endParaRPr lang="en-US" dirty="0"/>
              </a:p>
              <a:p>
                <a:r>
                  <a:rPr lang="en-US" sz="2400" dirty="0"/>
                  <a:t>Minimize </a:t>
                </a:r>
                <a14:m>
                  <m:oMath xmlns:m="http://schemas.openxmlformats.org/officeDocument/2006/math">
                    <m:r>
                      <a:rPr lang="en-US" sz="2400" b="0" i="0" smtClean="0">
                        <a:latin typeface="Cambria Math" charset="0"/>
                        <a:ea typeface="Cambria Math" charset="0"/>
                        <a:cs typeface="Cambria Math" charset="0"/>
                      </a:rPr>
                      <m:t>−</m:t>
                    </m:r>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𝔼</m:t>
                        </m:r>
                      </m:e>
                      <m:sub>
                        <m:r>
                          <a:rPr lang="en-US" sz="2400" i="1">
                            <a:latin typeface="Cambria Math" charset="0"/>
                            <a:ea typeface="Cambria Math" charset="0"/>
                            <a:cs typeface="Cambria Math" charset="0"/>
                          </a:rPr>
                          <m:t>𝑧</m:t>
                        </m:r>
                        <m:r>
                          <a:rPr lang="en-US" sz="2400" i="1">
                            <a:latin typeface="Cambria Math" charset="0"/>
                            <a:ea typeface="Cambria Math" charset="0"/>
                            <a:cs typeface="Cambria Math" charset="0"/>
                          </a:rPr>
                          <m:t>~</m:t>
                        </m:r>
                        <m:r>
                          <a:rPr lang="en-US" sz="2400" b="0" i="1" smtClean="0">
                            <a:latin typeface="Cambria Math" charset="0"/>
                            <a:ea typeface="Cambria Math" charset="0"/>
                            <a:cs typeface="Cambria Math" charset="0"/>
                          </a:rPr>
                          <m:t>𝑞</m:t>
                        </m:r>
                        <m:d>
                          <m:dPr>
                            <m:ctrlPr>
                              <a:rPr lang="en-US" sz="2400" b="0" i="1" smtClean="0">
                                <a:latin typeface="Cambria Math" panose="02040503050406030204" pitchFamily="18" charset="0"/>
                                <a:ea typeface="Cambria Math" charset="0"/>
                                <a:cs typeface="Cambria Math" charset="0"/>
                              </a:rPr>
                            </m:ctrlPr>
                          </m:dPr>
                          <m:e>
                            <m:r>
                              <a:rPr lang="en-US" sz="2400" b="0" i="1" smtClean="0">
                                <a:latin typeface="Cambria Math" charset="0"/>
                                <a:ea typeface="Cambria Math" charset="0"/>
                                <a:cs typeface="Cambria Math" charset="0"/>
                              </a:rPr>
                              <m:t>𝑧</m:t>
                            </m:r>
                          </m:e>
                        </m:d>
                      </m:sub>
                    </m:sSub>
                    <m:d>
                      <m:dPr>
                        <m:begChr m:val="["/>
                        <m:endChr m:val="]"/>
                        <m:ctrlPr>
                          <a:rPr lang="en-US" sz="2400" i="1" smtClean="0">
                            <a:latin typeface="Cambria Math" panose="02040503050406030204" pitchFamily="18" charset="0"/>
                            <a:ea typeface="Cambria Math" charset="0"/>
                            <a:cs typeface="Cambria Math" charset="0"/>
                          </a:rPr>
                        </m:ctrlPr>
                      </m:dPr>
                      <m:e>
                        <m:func>
                          <m:funcPr>
                            <m:ctrlPr>
                              <a:rPr lang="en-US" sz="2400" b="0" i="1" smtClean="0">
                                <a:latin typeface="Cambria Math" panose="02040503050406030204" pitchFamily="18" charset="0"/>
                                <a:ea typeface="Cambria Math" charset="0"/>
                                <a:cs typeface="Cambria Math" charset="0"/>
                              </a:rPr>
                            </m:ctrlPr>
                          </m:funcPr>
                          <m:fName>
                            <m:r>
                              <m:rPr>
                                <m:sty m:val="p"/>
                              </m:rPr>
                              <a:rPr lang="en-US" sz="2400" b="0" i="0" smtClean="0">
                                <a:latin typeface="Cambria Math" charset="0"/>
                                <a:ea typeface="Cambria Math" charset="0"/>
                                <a:cs typeface="Cambria Math" charset="0"/>
                              </a:rPr>
                              <m:t>log</m:t>
                            </m:r>
                          </m:fName>
                          <m:e>
                            <m:r>
                              <a:rPr lang="en-US" sz="2400" i="1">
                                <a:latin typeface="Cambria Math" charset="0"/>
                              </a:rPr>
                              <m:t>𝐷</m:t>
                            </m:r>
                            <m:d>
                              <m:dPr>
                                <m:ctrlPr>
                                  <a:rPr lang="en-US" sz="2400" i="1">
                                    <a:latin typeface="Cambria Math" panose="02040503050406030204" pitchFamily="18" charset="0"/>
                                  </a:rPr>
                                </m:ctrlPr>
                              </m:dPr>
                              <m:e>
                                <m:r>
                                  <a:rPr lang="en-US" sz="2400" i="1">
                                    <a:latin typeface="Cambria Math" charset="0"/>
                                  </a:rPr>
                                  <m:t>𝐺</m:t>
                                </m:r>
                                <m:d>
                                  <m:dPr>
                                    <m:ctrlPr>
                                      <a:rPr lang="en-US" sz="2400" i="1">
                                        <a:latin typeface="Cambria Math" panose="02040503050406030204" pitchFamily="18" charset="0"/>
                                      </a:rPr>
                                    </m:ctrlPr>
                                  </m:dPr>
                                  <m:e>
                                    <m:r>
                                      <a:rPr lang="en-US" sz="2400" i="1">
                                        <a:latin typeface="Cambria Math" charset="0"/>
                                      </a:rPr>
                                      <m:t>𝑧</m:t>
                                    </m:r>
                                  </m:e>
                                </m:d>
                              </m:e>
                            </m:d>
                          </m:e>
                        </m:func>
                      </m:e>
                    </m:d>
                  </m:oMath>
                </a14:m>
                <a:r>
                  <a:rPr lang="en-US" sz="2400" dirty="0"/>
                  <a:t>  for </a:t>
                </a:r>
                <a:r>
                  <a:rPr lang="en-US" sz="2400" b="1" dirty="0">
                    <a:solidFill>
                      <a:srgbClr val="FF0000"/>
                    </a:solidFill>
                  </a:rPr>
                  <a:t>Generator</a:t>
                </a:r>
                <a:r>
                  <a:rPr lang="en-US" sz="2400" dirty="0"/>
                  <a:t> instead (keep Discriminator as it is)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9685" y="1214203"/>
                <a:ext cx="11047751" cy="4962760"/>
              </a:xfrm>
              <a:blipFill rotWithShape="0">
                <a:blip r:embed="rId3"/>
                <a:stretch>
                  <a:fillRect l="-773"/>
                </a:stretch>
              </a:blipFill>
            </p:spPr>
            <p:txBody>
              <a:bodyPr/>
              <a:lstStyle/>
              <a:p>
                <a:r>
                  <a:rPr lang="en-US">
                    <a:noFill/>
                  </a:rPr>
                  <a:t> </a:t>
                </a:r>
              </a:p>
            </p:txBody>
          </p:sp>
        </mc:Fallback>
      </mc:AlternateContent>
      <p:sp>
        <p:nvSpPr>
          <p:cNvPr id="6" name="Rectangle 5"/>
          <p:cNvSpPr/>
          <p:nvPr/>
        </p:nvSpPr>
        <p:spPr>
          <a:xfrm>
            <a:off x="6298368" y="1693890"/>
            <a:ext cx="4104806" cy="557136"/>
          </a:xfrm>
          <a:prstGeom prst="rect">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008686" y="5518879"/>
            <a:ext cx="2968053" cy="557136"/>
          </a:xfrm>
          <a:prstGeom prst="rect">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Connector 8"/>
          <p:cNvCxnSpPr/>
          <p:nvPr/>
        </p:nvCxnSpPr>
        <p:spPr>
          <a:xfrm>
            <a:off x="0" y="253334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05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092F-131C-5146-A0B1-781F22E3C551}"/>
              </a:ext>
            </a:extLst>
          </p:cNvPr>
          <p:cNvSpPr>
            <a:spLocks noGrp="1"/>
          </p:cNvSpPr>
          <p:nvPr>
            <p:ph type="title"/>
          </p:nvPr>
        </p:nvSpPr>
        <p:spPr>
          <a:xfrm>
            <a:off x="784412" y="123078"/>
            <a:ext cx="10515600" cy="1325563"/>
          </a:xfrm>
        </p:spPr>
        <p:txBody>
          <a:bodyPr/>
          <a:lstStyle/>
          <a:p>
            <a:r>
              <a:rPr lang="en-US" dirty="0">
                <a:hlinkClick r:id="rId2"/>
              </a:rPr>
              <a:t>Synthetic faces from GANs</a:t>
            </a:r>
            <a:endParaRPr lang="en-US" dirty="0"/>
          </a:p>
        </p:txBody>
      </p:sp>
      <p:pic>
        <p:nvPicPr>
          <p:cNvPr id="5" name="Content Placeholder 4">
            <a:extLst>
              <a:ext uri="{FF2B5EF4-FFF2-40B4-BE49-F238E27FC236}">
                <a16:creationId xmlns:a16="http://schemas.microsoft.com/office/drawing/2014/main" id="{9148B971-431D-0B43-80AA-B2E5B0AA41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0811" y="1448641"/>
            <a:ext cx="6468036" cy="5281241"/>
          </a:xfrm>
        </p:spPr>
      </p:pic>
    </p:spTree>
    <p:extLst>
      <p:ext uri="{BB962C8B-B14F-4D97-AF65-F5344CB8AC3E}">
        <p14:creationId xmlns:p14="http://schemas.microsoft.com/office/powerpoint/2010/main" val="131060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708" y="1133109"/>
            <a:ext cx="6730584" cy="5171605"/>
          </a:xfrm>
          <a:prstGeom prst="rect">
            <a:avLst/>
          </a:prstGeom>
        </p:spPr>
      </p:pic>
      <p:sp>
        <p:nvSpPr>
          <p:cNvPr id="5" name="Footer Placeholder 5"/>
          <p:cNvSpPr>
            <a:spLocks noGrp="1"/>
          </p:cNvSpPr>
          <p:nvPr>
            <p:ph type="ftr" sz="quarter" idx="11"/>
          </p:nvPr>
        </p:nvSpPr>
        <p:spPr>
          <a:xfrm>
            <a:off x="903127" y="6435470"/>
            <a:ext cx="10515600" cy="365125"/>
          </a:xfrm>
        </p:spPr>
        <p:txBody>
          <a:bodyPr/>
          <a:lstStyle/>
          <a:p>
            <a:pPr algn="r"/>
            <a:r>
              <a:rPr lang="en-US" dirty="0" err="1">
                <a:solidFill>
                  <a:prstClr val="black">
                    <a:tint val="75000"/>
                  </a:prstClr>
                </a:solidFill>
              </a:rPr>
              <a:t>Goodfellow</a:t>
            </a:r>
            <a:r>
              <a:rPr lang="en-US" dirty="0">
                <a:solidFill>
                  <a:prstClr val="black">
                    <a:tint val="75000"/>
                  </a:prstClr>
                </a:solidFill>
              </a:rPr>
              <a:t>, Ian, et al. </a:t>
            </a:r>
            <a:r>
              <a:rPr lang="en-US" b="1" dirty="0">
                <a:solidFill>
                  <a:prstClr val="black">
                    <a:tint val="75000"/>
                  </a:prstClr>
                </a:solidFill>
              </a:rPr>
              <a:t>"Generative adversarial nets."</a:t>
            </a:r>
            <a:r>
              <a:rPr lang="en-US" dirty="0">
                <a:solidFill>
                  <a:prstClr val="black">
                    <a:tint val="75000"/>
                  </a:prstClr>
                </a:solidFill>
              </a:rPr>
              <a:t> </a:t>
            </a:r>
            <a:r>
              <a:rPr lang="en-US" i="1" dirty="0">
                <a:solidFill>
                  <a:prstClr val="black">
                    <a:tint val="75000"/>
                  </a:prstClr>
                </a:solidFill>
              </a:rPr>
              <a:t>Advances in neural information processing systems</a:t>
            </a:r>
            <a:r>
              <a:rPr lang="en-US" dirty="0">
                <a:solidFill>
                  <a:prstClr val="black">
                    <a:tint val="75000"/>
                  </a:prstClr>
                </a:solidFill>
              </a:rPr>
              <a:t>. 2014.</a:t>
            </a:r>
          </a:p>
        </p:txBody>
      </p:sp>
      <p:sp>
        <p:nvSpPr>
          <p:cNvPr id="6" name="Title 1"/>
          <p:cNvSpPr>
            <a:spLocks noGrp="1"/>
          </p:cNvSpPr>
          <p:nvPr>
            <p:ph type="title"/>
          </p:nvPr>
        </p:nvSpPr>
        <p:spPr>
          <a:xfrm>
            <a:off x="838200" y="365126"/>
            <a:ext cx="10515600" cy="637228"/>
          </a:xfrm>
        </p:spPr>
        <p:txBody>
          <a:bodyPr>
            <a:normAutofit fontScale="90000"/>
          </a:bodyPr>
          <a:lstStyle/>
          <a:p>
            <a:pPr algn="ctr"/>
            <a:r>
              <a:rPr lang="en-US" dirty="0"/>
              <a:t>CIFAR</a:t>
            </a:r>
          </a:p>
        </p:txBody>
      </p:sp>
    </p:spTree>
    <p:extLst>
      <p:ext uri="{BB962C8B-B14F-4D97-AF65-F5344CB8AC3E}">
        <p14:creationId xmlns:p14="http://schemas.microsoft.com/office/powerpoint/2010/main" val="336924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609235"/>
          </a:xfrm>
        </p:spPr>
        <p:txBody>
          <a:bodyPr>
            <a:normAutofit fontScale="90000"/>
          </a:bodyPr>
          <a:lstStyle/>
          <a:p>
            <a:pPr algn="ctr"/>
            <a:r>
              <a:rPr lang="en-US" b="1" dirty="0">
                <a:solidFill>
                  <a:srgbClr val="FF0000"/>
                </a:solidFill>
              </a:rPr>
              <a:t>DCGAN: </a:t>
            </a:r>
            <a:r>
              <a:rPr lang="en-US" b="1" dirty="0">
                <a:solidFill>
                  <a:schemeClr val="accent5">
                    <a:lumMod val="50000"/>
                  </a:schemeClr>
                </a:solidFill>
              </a:rPr>
              <a:t>Bedroom images</a:t>
            </a:r>
          </a:p>
        </p:txBody>
      </p:sp>
      <p:sp>
        <p:nvSpPr>
          <p:cNvPr id="6" name="Footer Placeholder 5"/>
          <p:cNvSpPr>
            <a:spLocks noGrp="1"/>
          </p:cNvSpPr>
          <p:nvPr>
            <p:ph type="ftr" sz="quarter" idx="11"/>
          </p:nvPr>
        </p:nvSpPr>
        <p:spPr>
          <a:xfrm>
            <a:off x="944375" y="6386850"/>
            <a:ext cx="11053998" cy="365125"/>
          </a:xfrm>
        </p:spPr>
        <p:txBody>
          <a:bodyPr/>
          <a:lstStyle/>
          <a:p>
            <a:pPr algn="r"/>
            <a:r>
              <a:rPr lang="en-US" dirty="0">
                <a:solidFill>
                  <a:prstClr val="black">
                    <a:tint val="75000"/>
                  </a:prstClr>
                </a:solidFill>
              </a:rPr>
              <a:t>Radford, Alec, Luke Metz, and Soumith Chintala. "Unsupervised representation learning with deep convolutional generative adversarial networks." arXiv:1511.06434 (2015).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18" y="1142455"/>
            <a:ext cx="11160173" cy="5076301"/>
          </a:xfrm>
          <a:prstGeom prst="rect">
            <a:avLst/>
          </a:prstGeom>
        </p:spPr>
      </p:pic>
    </p:spTree>
    <p:extLst>
      <p:ext uri="{BB962C8B-B14F-4D97-AF65-F5344CB8AC3E}">
        <p14:creationId xmlns:p14="http://schemas.microsoft.com/office/powerpoint/2010/main" val="572656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15225"/>
            <a:ext cx="10515600" cy="579255"/>
          </a:xfrm>
        </p:spPr>
        <p:txBody>
          <a:bodyPr>
            <a:normAutofit fontScale="90000"/>
          </a:bodyPr>
          <a:lstStyle/>
          <a:p>
            <a:pPr algn="ctr"/>
            <a:r>
              <a:rPr lang="en-US" sz="4000" b="1" dirty="0">
                <a:solidFill>
                  <a:srgbClr val="FF0000"/>
                </a:solidFill>
              </a:rPr>
              <a:t>Deep </a:t>
            </a:r>
            <a:r>
              <a:rPr lang="en-US" b="1" dirty="0">
                <a:solidFill>
                  <a:srgbClr val="FF0000"/>
                </a:solidFill>
              </a:rPr>
              <a:t>Convolutional</a:t>
            </a:r>
            <a:r>
              <a:rPr lang="en-US" sz="4000" b="1" dirty="0">
                <a:solidFill>
                  <a:srgbClr val="FF0000"/>
                </a:solidFill>
              </a:rPr>
              <a:t> GANs </a:t>
            </a:r>
            <a:r>
              <a:rPr lang="en-US" sz="4000" b="1" dirty="0">
                <a:solidFill>
                  <a:srgbClr val="5B9BD5">
                    <a:lumMod val="50000"/>
                  </a:srgbClr>
                </a:solidFill>
              </a:rPr>
              <a:t>(DCGANs)</a:t>
            </a:r>
            <a:endParaRPr lang="en-US" dirty="0"/>
          </a:p>
        </p:txBody>
      </p:sp>
      <p:sp>
        <p:nvSpPr>
          <p:cNvPr id="5" name="Content Placeholder 4"/>
          <p:cNvSpPr>
            <a:spLocks noGrp="1"/>
          </p:cNvSpPr>
          <p:nvPr>
            <p:ph idx="1"/>
          </p:nvPr>
        </p:nvSpPr>
        <p:spPr/>
        <p:txBody>
          <a:bodyPr/>
          <a:lstStyle/>
          <a:p>
            <a:pPr marL="0" indent="0">
              <a:buNone/>
            </a:pPr>
            <a:r>
              <a:rPr lang="en-US" dirty="0"/>
              <a:t>Generator Architecture</a:t>
            </a:r>
          </a:p>
        </p:txBody>
      </p:sp>
      <p:sp>
        <p:nvSpPr>
          <p:cNvPr id="6" name="Footer Placeholder 5"/>
          <p:cNvSpPr>
            <a:spLocks noGrp="1"/>
          </p:cNvSpPr>
          <p:nvPr>
            <p:ph type="ftr" sz="quarter" idx="11"/>
          </p:nvPr>
        </p:nvSpPr>
        <p:spPr>
          <a:xfrm>
            <a:off x="1184221" y="6356870"/>
            <a:ext cx="10814155" cy="365125"/>
          </a:xfrm>
        </p:spPr>
        <p:txBody>
          <a:bodyPr/>
          <a:lstStyle/>
          <a:p>
            <a:pPr algn="r"/>
            <a:r>
              <a:rPr lang="en-US" dirty="0">
                <a:solidFill>
                  <a:prstClr val="black">
                    <a:tint val="75000"/>
                  </a:prstClr>
                </a:solidFill>
              </a:rPr>
              <a:t>Radford, Alec, Luke Metz, and Soumith Chintala. "Unsupervised representation learning with deep convolutional generative adversarial networks." arXiv:1511.06434 (2015).</a:t>
            </a:r>
          </a:p>
        </p:txBody>
      </p:sp>
      <p:sp>
        <p:nvSpPr>
          <p:cNvPr id="9" name="Content Placeholder 4"/>
          <p:cNvSpPr txBox="1">
            <a:spLocks/>
          </p:cNvSpPr>
          <p:nvPr/>
        </p:nvSpPr>
        <p:spPr>
          <a:xfrm>
            <a:off x="7710012" y="1124264"/>
            <a:ext cx="4321690" cy="5051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FF0000"/>
                </a:solidFill>
              </a:rPr>
              <a:t>Key ideas</a:t>
            </a:r>
            <a:r>
              <a:rPr lang="en-US" sz="2400" dirty="0">
                <a:solidFill>
                  <a:prstClr val="black"/>
                </a:solidFill>
              </a:rPr>
              <a:t>:</a:t>
            </a:r>
          </a:p>
          <a:p>
            <a:r>
              <a:rPr lang="en-US" sz="2200" dirty="0">
                <a:solidFill>
                  <a:prstClr val="black"/>
                </a:solidFill>
              </a:rPr>
              <a:t>Replace FC hidden layers with Convolutions</a:t>
            </a:r>
          </a:p>
          <a:p>
            <a:pPr lvl="1"/>
            <a:r>
              <a:rPr lang="en-US" sz="1900" b="1" dirty="0">
                <a:solidFill>
                  <a:srgbClr val="5B9BD5">
                    <a:lumMod val="50000"/>
                  </a:srgbClr>
                </a:solidFill>
              </a:rPr>
              <a:t>Generator:</a:t>
            </a:r>
            <a:r>
              <a:rPr lang="en-US" sz="1900" dirty="0">
                <a:solidFill>
                  <a:prstClr val="black"/>
                </a:solidFill>
              </a:rPr>
              <a:t> Fractional-</a:t>
            </a:r>
            <a:r>
              <a:rPr lang="en-US" sz="1900" dirty="0" err="1">
                <a:solidFill>
                  <a:prstClr val="black"/>
                </a:solidFill>
              </a:rPr>
              <a:t>Strided</a:t>
            </a:r>
            <a:r>
              <a:rPr lang="en-US" sz="1900" dirty="0">
                <a:solidFill>
                  <a:prstClr val="black"/>
                </a:solidFill>
              </a:rPr>
              <a:t> convolutions</a:t>
            </a:r>
          </a:p>
          <a:p>
            <a:pPr lvl="1"/>
            <a:endParaRPr lang="en-US" sz="2200" dirty="0">
              <a:solidFill>
                <a:prstClr val="black"/>
              </a:solidFill>
            </a:endParaRPr>
          </a:p>
          <a:p>
            <a:r>
              <a:rPr lang="en-US" sz="2200" dirty="0">
                <a:solidFill>
                  <a:prstClr val="black"/>
                </a:solidFill>
              </a:rPr>
              <a:t>Use Batch Normalization after each layer</a:t>
            </a:r>
          </a:p>
          <a:p>
            <a:endParaRPr lang="en-US" sz="2200" dirty="0">
              <a:solidFill>
                <a:prstClr val="black"/>
              </a:solidFill>
            </a:endParaRPr>
          </a:p>
          <a:p>
            <a:r>
              <a:rPr lang="en-US" sz="2200" b="1" dirty="0">
                <a:solidFill>
                  <a:srgbClr val="5B9BD5">
                    <a:lumMod val="50000"/>
                  </a:srgbClr>
                </a:solidFill>
              </a:rPr>
              <a:t>Inside Generator</a:t>
            </a:r>
          </a:p>
          <a:p>
            <a:pPr lvl="1"/>
            <a:r>
              <a:rPr lang="en-US" sz="1800" dirty="0">
                <a:solidFill>
                  <a:prstClr val="black"/>
                </a:solidFill>
              </a:rPr>
              <a:t>Use </a:t>
            </a:r>
            <a:r>
              <a:rPr lang="en-US" sz="1800" dirty="0" err="1">
                <a:solidFill>
                  <a:prstClr val="black"/>
                </a:solidFill>
              </a:rPr>
              <a:t>ReLU</a:t>
            </a:r>
            <a:r>
              <a:rPr lang="en-US" sz="1800" dirty="0">
                <a:solidFill>
                  <a:prstClr val="black"/>
                </a:solidFill>
              </a:rPr>
              <a:t> for hidden layers</a:t>
            </a:r>
          </a:p>
          <a:p>
            <a:pPr lvl="1"/>
            <a:r>
              <a:rPr lang="en-US" sz="1800" dirty="0">
                <a:solidFill>
                  <a:prstClr val="black"/>
                </a:solidFill>
              </a:rPr>
              <a:t>Use </a:t>
            </a:r>
            <a:r>
              <a:rPr lang="en-US" sz="1800" dirty="0" err="1">
                <a:solidFill>
                  <a:prstClr val="black"/>
                </a:solidFill>
              </a:rPr>
              <a:t>Tanh</a:t>
            </a:r>
            <a:r>
              <a:rPr lang="en-US" sz="1800" dirty="0">
                <a:solidFill>
                  <a:prstClr val="black"/>
                </a:solidFill>
              </a:rPr>
              <a:t> for the output layer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365247"/>
            <a:ext cx="7435121" cy="3585850"/>
          </a:xfrm>
          <a:prstGeom prst="rect">
            <a:avLst/>
          </a:prstGeom>
        </p:spPr>
      </p:pic>
      <p:sp>
        <p:nvSpPr>
          <p:cNvPr id="3" name="Rectangle 2"/>
          <p:cNvSpPr/>
          <p:nvPr/>
        </p:nvSpPr>
        <p:spPr>
          <a:xfrm flipH="1">
            <a:off x="7585023" y="1034297"/>
            <a:ext cx="4446678" cy="4961769"/>
          </a:xfrm>
          <a:prstGeom prst="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16721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a:solidFill>
                  <a:srgbClr val="FF0000"/>
                </a:solidFill>
              </a:rPr>
              <a:t>Part 2</a:t>
            </a:r>
          </a:p>
        </p:txBody>
      </p:sp>
      <p:sp>
        <p:nvSpPr>
          <p:cNvPr id="3" name="Subtitle 2"/>
          <p:cNvSpPr>
            <a:spLocks noGrp="1"/>
          </p:cNvSpPr>
          <p:nvPr>
            <p:ph type="subTitle" idx="1"/>
          </p:nvPr>
        </p:nvSpPr>
        <p:spPr>
          <a:xfrm>
            <a:off x="972672" y="1072568"/>
            <a:ext cx="9973233" cy="1655762"/>
          </a:xfrm>
        </p:spPr>
        <p:txBody>
          <a:bodyPr>
            <a:noAutofit/>
          </a:bodyPr>
          <a:lstStyle/>
          <a:p>
            <a:pPr marL="457200" indent="-457200" algn="l">
              <a:buFont typeface="Arial" charset="0"/>
              <a:buChar char="•"/>
            </a:pPr>
            <a:r>
              <a:rPr lang="en-US" sz="3200" b="1" dirty="0">
                <a:solidFill>
                  <a:schemeClr val="accent5">
                    <a:lumMod val="75000"/>
                  </a:schemeClr>
                </a:solidFill>
              </a:rPr>
              <a:t>Training Challenges</a:t>
            </a:r>
          </a:p>
          <a:p>
            <a:pPr marL="914400" lvl="1" indent="-457200" algn="l">
              <a:buFont typeface="Arial" charset="0"/>
              <a:buChar char="•"/>
            </a:pPr>
            <a:r>
              <a:rPr lang="en-US" sz="2800" dirty="0"/>
              <a:t>Non-Convergence</a:t>
            </a:r>
          </a:p>
          <a:p>
            <a:pPr marL="914400" lvl="1" indent="-457200" algn="l">
              <a:buFont typeface="Arial" charset="0"/>
              <a:buChar char="•"/>
            </a:pPr>
            <a:r>
              <a:rPr lang="en-US" sz="2800" dirty="0"/>
              <a:t>Mode-Collapse</a:t>
            </a:r>
          </a:p>
          <a:p>
            <a:pPr marL="457200" indent="-457200" algn="l">
              <a:buFont typeface="Arial" charset="0"/>
              <a:buChar char="•"/>
            </a:pPr>
            <a:r>
              <a:rPr lang="en-US" sz="3200" b="1" dirty="0">
                <a:solidFill>
                  <a:schemeClr val="accent5">
                    <a:lumMod val="75000"/>
                  </a:schemeClr>
                </a:solidFill>
              </a:rPr>
              <a:t>Proposed Solutions</a:t>
            </a:r>
          </a:p>
          <a:p>
            <a:pPr marL="914400" lvl="1" indent="-457200" algn="l">
              <a:buFont typeface="Arial" charset="0"/>
              <a:buChar char="•"/>
            </a:pPr>
            <a:r>
              <a:rPr lang="en-US" sz="2800" dirty="0"/>
              <a:t>Supervision with Labels</a:t>
            </a:r>
          </a:p>
          <a:p>
            <a:pPr marL="914400" lvl="1" indent="-457200" algn="l">
              <a:buFont typeface="Arial" charset="0"/>
              <a:buChar char="•"/>
            </a:pPr>
            <a:r>
              <a:rPr lang="en-US" sz="2800" dirty="0"/>
              <a:t>Mini-Batch GANs</a:t>
            </a:r>
          </a:p>
          <a:p>
            <a:pPr marL="457200" indent="-457200" algn="l">
              <a:buFont typeface="Arial" charset="0"/>
              <a:buChar char="•"/>
            </a:pPr>
            <a:r>
              <a:rPr lang="en-US" sz="3200" b="1" dirty="0">
                <a:solidFill>
                  <a:schemeClr val="accent5">
                    <a:lumMod val="75000"/>
                  </a:schemeClr>
                </a:solidFill>
              </a:rPr>
              <a:t>Modification of GAN’s losses</a:t>
            </a:r>
          </a:p>
          <a:p>
            <a:pPr marL="914400" lvl="1" indent="-457200" algn="l">
              <a:buFont typeface="Arial" charset="0"/>
              <a:buChar char="•"/>
            </a:pPr>
            <a:r>
              <a:rPr lang="en-US" sz="2800" dirty="0"/>
              <a:t>Discriminator </a:t>
            </a:r>
            <a:r>
              <a:rPr lang="en-US" sz="2800" b="1" dirty="0">
                <a:solidFill>
                  <a:srgbClr val="FF0000"/>
                </a:solidFill>
              </a:rPr>
              <a:t>(EB-GAN)</a:t>
            </a:r>
          </a:p>
          <a:p>
            <a:pPr marL="914400" lvl="1" indent="-457200" algn="l">
              <a:buFont typeface="Arial" charset="0"/>
              <a:buChar char="•"/>
            </a:pPr>
            <a:r>
              <a:rPr lang="en-US" sz="2800" dirty="0"/>
              <a:t>Generator </a:t>
            </a:r>
            <a:r>
              <a:rPr lang="en-US" sz="2800" b="1" dirty="0">
                <a:solidFill>
                  <a:srgbClr val="FF0000"/>
                </a:solidFill>
              </a:rPr>
              <a:t>(</a:t>
            </a:r>
            <a:r>
              <a:rPr lang="en-US" sz="2800" b="1" dirty="0" err="1">
                <a:solidFill>
                  <a:srgbClr val="FF0000"/>
                </a:solidFill>
              </a:rPr>
              <a:t>InfoGAN</a:t>
            </a:r>
            <a:r>
              <a:rPr lang="en-US" sz="2800" b="1" dirty="0">
                <a:solidFill>
                  <a:srgbClr val="FF0000"/>
                </a:solidFill>
              </a:rPr>
              <a:t>)</a:t>
            </a:r>
          </a:p>
        </p:txBody>
      </p:sp>
    </p:spTree>
    <p:extLst>
      <p:ext uri="{BB962C8B-B14F-4D97-AF65-F5344CB8AC3E}">
        <p14:creationId xmlns:p14="http://schemas.microsoft.com/office/powerpoint/2010/main" val="1819290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022256" y="4414849"/>
                <a:ext cx="9547412" cy="573619"/>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func>
                        <m:funcPr>
                          <m:ctrlPr>
                            <a:rPr lang="en-US" sz="2400" i="1" smtClean="0">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charset="0"/>
                                </a:rPr>
                                <m:t>min</m:t>
                              </m:r>
                            </m:e>
                            <m:lim>
                              <m:r>
                                <a:rPr lang="en-US" sz="2400" i="1">
                                  <a:latin typeface="Cambria Math" charset="0"/>
                                </a:rPr>
                                <m:t>𝐺</m:t>
                              </m:r>
                            </m:lim>
                          </m:limLow>
                        </m:fName>
                        <m:e>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charset="0"/>
                                    </a:rPr>
                                    <m:t>max</m:t>
                                  </m:r>
                                </m:e>
                                <m:lim>
                                  <m:r>
                                    <a:rPr lang="en-US" sz="2400" i="1">
                                      <a:latin typeface="Cambria Math" charset="0"/>
                                    </a:rPr>
                                    <m:t>𝐷</m:t>
                                  </m:r>
                                </m:lim>
                              </m:limLow>
                            </m:fName>
                            <m:e>
                              <m:r>
                                <a:rPr lang="en-US" sz="2400" i="1">
                                  <a:latin typeface="Cambria Math" charset="0"/>
                                </a:rPr>
                                <m:t>𝑉</m:t>
                              </m:r>
                              <m:d>
                                <m:dPr>
                                  <m:ctrlPr>
                                    <a:rPr lang="en-US" sz="2400" i="1">
                                      <a:latin typeface="Cambria Math" panose="02040503050406030204" pitchFamily="18" charset="0"/>
                                    </a:rPr>
                                  </m:ctrlPr>
                                </m:dPr>
                                <m:e>
                                  <m:r>
                                    <a:rPr lang="en-US" sz="2400" i="1">
                                      <a:latin typeface="Cambria Math" charset="0"/>
                                    </a:rPr>
                                    <m:t>𝐷</m:t>
                                  </m:r>
                                  <m:r>
                                    <a:rPr lang="en-US" sz="2400" i="1">
                                      <a:latin typeface="Cambria Math" charset="0"/>
                                    </a:rPr>
                                    <m:t>, </m:t>
                                  </m:r>
                                  <m:r>
                                    <a:rPr lang="en-US" sz="2400" i="1">
                                      <a:latin typeface="Cambria Math" charset="0"/>
                                    </a:rPr>
                                    <m:t>𝐺</m:t>
                                  </m:r>
                                </m:e>
                              </m:d>
                            </m:e>
                          </m:func>
                        </m:e>
                      </m:func>
                    </m:oMath>
                  </m:oMathPara>
                </a14:m>
                <a:endParaRPr lang="en-US" sz="2400" i="1" dirty="0">
                  <a:latin typeface="Cambria Math"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2256" y="4414849"/>
                <a:ext cx="9547412" cy="573619"/>
              </a:xfrm>
              <a:prstGeom prst="rect">
                <a:avLst/>
              </a:prstGeom>
              <a:blipFill rotWithShape="0">
                <a:blip r:embed="rId3"/>
                <a:stretch>
                  <a:fillRect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a:spLocks noGrp="1"/>
              </p:cNvSpPr>
              <p:nvPr>
                <p:ph idx="1"/>
              </p:nvPr>
            </p:nvSpPr>
            <p:spPr>
              <a:xfrm>
                <a:off x="457200" y="1089211"/>
                <a:ext cx="11083159" cy="5354451"/>
              </a:xfrm>
            </p:spPr>
            <p:txBody>
              <a:bodyPr>
                <a:normAutofit fontScale="92500" lnSpcReduction="20000"/>
              </a:bodyPr>
              <a:lstStyle/>
              <a:p>
                <a:r>
                  <a:rPr lang="en-US" b="1" dirty="0">
                    <a:solidFill>
                      <a:schemeClr val="accent5">
                        <a:lumMod val="75000"/>
                      </a:schemeClr>
                    </a:solidFill>
                  </a:rPr>
                  <a:t>Deep Learning models (in general) involve a single player</a:t>
                </a:r>
              </a:p>
              <a:p>
                <a:pPr lvl="1"/>
                <a:r>
                  <a:rPr lang="en-US" dirty="0"/>
                  <a:t>The player tries to maximize its reward (minimize its loss).</a:t>
                </a:r>
              </a:p>
              <a:p>
                <a:pPr lvl="1"/>
                <a:r>
                  <a:rPr lang="en-US" dirty="0"/>
                  <a:t>Use SGD (with Backpropagation) to find the optimal parameters.</a:t>
                </a:r>
              </a:p>
              <a:p>
                <a:pPr lvl="1"/>
                <a:r>
                  <a:rPr lang="en-US" dirty="0"/>
                  <a:t>SGD has convergence guarantees (under certain conditions).</a:t>
                </a:r>
              </a:p>
              <a:p>
                <a:pPr lvl="1"/>
                <a:r>
                  <a:rPr lang="en-US" b="1" dirty="0">
                    <a:solidFill>
                      <a:srgbClr val="FF0000"/>
                    </a:solidFill>
                  </a:rPr>
                  <a:t>Problem:</a:t>
                </a:r>
                <a:r>
                  <a:rPr lang="en-US" dirty="0"/>
                  <a:t> With non-convexity, we might converge to local optima.</a:t>
                </a:r>
                <a:br>
                  <a:rPr lang="en-US" dirty="0"/>
                </a:br>
                <a:br>
                  <a:rPr lang="en-US" dirty="0"/>
                </a:b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min</m:t>
                            </m:r>
                          </m:e>
                          <m:lim>
                            <m:r>
                              <a:rPr lang="en-US" i="1">
                                <a:latin typeface="Cambria Math" charset="0"/>
                              </a:rPr>
                              <m:t>𝐺</m:t>
                            </m:r>
                          </m:lim>
                        </m:limLow>
                      </m:fName>
                      <m:e>
                        <m:r>
                          <a:rPr lang="en-US" i="1">
                            <a:latin typeface="Cambria Math" charset="0"/>
                          </a:rPr>
                          <m:t>𝐿</m:t>
                        </m:r>
                        <m:d>
                          <m:dPr>
                            <m:ctrlPr>
                              <a:rPr lang="en-US" i="1">
                                <a:latin typeface="Cambria Math" panose="02040503050406030204" pitchFamily="18" charset="0"/>
                              </a:rPr>
                            </m:ctrlPr>
                          </m:dPr>
                          <m:e>
                            <m:r>
                              <a:rPr lang="en-US" i="1">
                                <a:latin typeface="Cambria Math" charset="0"/>
                              </a:rPr>
                              <m:t>𝐺</m:t>
                            </m:r>
                          </m:e>
                        </m:d>
                      </m:e>
                    </m:func>
                  </m:oMath>
                </a14:m>
                <a:br>
                  <a:rPr lang="en-US" dirty="0"/>
                </a:br>
                <a:endParaRPr lang="en-US" dirty="0"/>
              </a:p>
              <a:p>
                <a:endParaRPr lang="en-US" b="1" dirty="0">
                  <a:solidFill>
                    <a:schemeClr val="accent5">
                      <a:lumMod val="75000"/>
                    </a:schemeClr>
                  </a:solidFill>
                </a:endParaRPr>
              </a:p>
              <a:p>
                <a:r>
                  <a:rPr lang="en-US" b="1" dirty="0">
                    <a:solidFill>
                      <a:schemeClr val="accent5">
                        <a:lumMod val="75000"/>
                      </a:schemeClr>
                    </a:solidFill>
                  </a:rPr>
                  <a:t>GANs instead involve two (or more) players</a:t>
                </a:r>
              </a:p>
              <a:p>
                <a:pPr lvl="1"/>
                <a:r>
                  <a:rPr lang="en-US" dirty="0"/>
                  <a:t>Discriminator is trying to maximize its reward.</a:t>
                </a:r>
              </a:p>
              <a:p>
                <a:pPr lvl="1"/>
                <a:r>
                  <a:rPr lang="en-US" dirty="0"/>
                  <a:t>Generator is trying to minimize Discriminator’s reward.</a:t>
                </a:r>
              </a:p>
              <a:p>
                <a:pPr lvl="1"/>
                <a:endParaRPr lang="en-US" dirty="0"/>
              </a:p>
              <a:p>
                <a:pPr lvl="1"/>
                <a:endParaRPr lang="en-US" dirty="0"/>
              </a:p>
              <a:p>
                <a:pPr lvl="1"/>
                <a:endParaRPr lang="en-US" dirty="0"/>
              </a:p>
              <a:p>
                <a:pPr lvl="1"/>
                <a:r>
                  <a:rPr lang="en-US" dirty="0"/>
                  <a:t>SGD was not designed to find the Nash equilibrium of a game.</a:t>
                </a:r>
              </a:p>
              <a:p>
                <a:pPr lvl="1"/>
                <a:r>
                  <a:rPr lang="en-US" b="1" dirty="0">
                    <a:solidFill>
                      <a:srgbClr val="FF0000"/>
                    </a:solidFill>
                  </a:rPr>
                  <a:t>Problem:</a:t>
                </a:r>
                <a:r>
                  <a:rPr lang="en-US" dirty="0"/>
                  <a:t> We might not converge to the Nash equilibrium at all.</a:t>
                </a:r>
              </a:p>
            </p:txBody>
          </p:sp>
        </mc:Choice>
        <mc:Fallback xmlns="">
          <p:sp>
            <p:nvSpPr>
              <p:cNvPr id="7" name="Content Placeholder 2"/>
              <p:cNvSpPr>
                <a:spLocks noGrp="1" noRot="1" noChangeAspect="1" noMove="1" noResize="1" noEditPoints="1" noAdjustHandles="1" noChangeArrowheads="1" noChangeShapeType="1" noTextEdit="1"/>
              </p:cNvSpPr>
              <p:nvPr>
                <p:ph idx="1"/>
              </p:nvPr>
            </p:nvSpPr>
            <p:spPr>
              <a:xfrm>
                <a:off x="457200" y="1089211"/>
                <a:ext cx="11083159" cy="5354451"/>
              </a:xfrm>
              <a:blipFill>
                <a:blip r:embed="rId4"/>
                <a:stretch>
                  <a:fillRect l="-916" t="-2844"/>
                </a:stretch>
              </a:blipFill>
            </p:spPr>
            <p:txBody>
              <a:bodyPr/>
              <a:lstStyle/>
              <a:p>
                <a:r>
                  <a:rPr lang="en-US">
                    <a:noFill/>
                  </a:rPr>
                  <a:t> </a:t>
                </a:r>
              </a:p>
            </p:txBody>
          </p:sp>
        </mc:Fallback>
      </mc:AlternateContent>
      <p:sp>
        <p:nvSpPr>
          <p:cNvPr id="8" name="Footer Placeholder 5"/>
          <p:cNvSpPr>
            <a:spLocks noGrp="1"/>
          </p:cNvSpPr>
          <p:nvPr>
            <p:ph type="ftr" sz="quarter" idx="11"/>
          </p:nvPr>
        </p:nvSpPr>
        <p:spPr>
          <a:xfrm>
            <a:off x="903127" y="6435470"/>
            <a:ext cx="10515600" cy="365125"/>
          </a:xfrm>
        </p:spPr>
        <p:txBody>
          <a:bodyPr/>
          <a:lstStyle/>
          <a:p>
            <a:pPr algn="r"/>
            <a:r>
              <a:rPr lang="en-US" dirty="0" err="1"/>
              <a:t>Salimans</a:t>
            </a:r>
            <a:r>
              <a:rPr lang="en-US" dirty="0"/>
              <a:t>, Tim, et al. "Improved techniques for training </a:t>
            </a:r>
            <a:r>
              <a:rPr lang="en-US" dirty="0" err="1"/>
              <a:t>gans</a:t>
            </a:r>
            <a:r>
              <a:rPr lang="en-US" dirty="0"/>
              <a:t>." </a:t>
            </a:r>
            <a:r>
              <a:rPr lang="en-US" i="1" dirty="0"/>
              <a:t>Advances in Neural Information Processing Systems</a:t>
            </a:r>
            <a:r>
              <a:rPr lang="en-US" dirty="0"/>
              <a:t>. 2016.</a:t>
            </a:r>
          </a:p>
        </p:txBody>
      </p:sp>
      <p:sp>
        <p:nvSpPr>
          <p:cNvPr id="5" name="Title 1">
            <a:extLst>
              <a:ext uri="{FF2B5EF4-FFF2-40B4-BE49-F238E27FC236}">
                <a16:creationId xmlns:a16="http://schemas.microsoft.com/office/drawing/2014/main" id="{99E118F4-A1B2-264C-AC67-A9FDC849D195}"/>
              </a:ext>
            </a:extLst>
          </p:cNvPr>
          <p:cNvSpPr>
            <a:spLocks noGrp="1"/>
          </p:cNvSpPr>
          <p:nvPr>
            <p:ph type="title"/>
          </p:nvPr>
        </p:nvSpPr>
        <p:spPr>
          <a:xfrm>
            <a:off x="838200" y="365125"/>
            <a:ext cx="10515600" cy="724087"/>
          </a:xfrm>
        </p:spPr>
        <p:txBody>
          <a:bodyPr/>
          <a:lstStyle/>
          <a:p>
            <a:pPr algn="ctr"/>
            <a:r>
              <a:rPr lang="en-US" b="1" dirty="0">
                <a:solidFill>
                  <a:srgbClr val="FF0000"/>
                </a:solidFill>
              </a:rPr>
              <a:t>Non-Convergence</a:t>
            </a:r>
          </a:p>
        </p:txBody>
      </p:sp>
    </p:spTree>
    <p:extLst>
      <p:ext uri="{BB962C8B-B14F-4D97-AF65-F5344CB8AC3E}">
        <p14:creationId xmlns:p14="http://schemas.microsoft.com/office/powerpoint/2010/main" val="133601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a:solidFill>
                  <a:srgbClr val="FF0000"/>
                </a:solidFill>
              </a:rPr>
              <a:t>Outline</a:t>
            </a:r>
          </a:p>
        </p:txBody>
      </p:sp>
      <p:sp>
        <p:nvSpPr>
          <p:cNvPr id="3" name="Subtitle 2"/>
          <p:cNvSpPr>
            <a:spLocks noGrp="1"/>
          </p:cNvSpPr>
          <p:nvPr>
            <p:ph type="subTitle" idx="1"/>
          </p:nvPr>
        </p:nvSpPr>
        <p:spPr>
          <a:xfrm>
            <a:off x="972672" y="1349013"/>
            <a:ext cx="9973233" cy="5136846"/>
          </a:xfrm>
        </p:spPr>
        <p:txBody>
          <a:bodyPr>
            <a:noAutofit/>
          </a:bodyPr>
          <a:lstStyle/>
          <a:p>
            <a:pPr marL="457200" indent="-457200" algn="l">
              <a:buFont typeface="Arial" charset="0"/>
              <a:buChar char="•"/>
            </a:pPr>
            <a:r>
              <a:rPr lang="en-US" sz="4000" b="1" dirty="0">
                <a:solidFill>
                  <a:srgbClr val="FF0000"/>
                </a:solidFill>
              </a:rPr>
              <a:t>Part 1:</a:t>
            </a:r>
            <a:r>
              <a:rPr lang="en-US" sz="4000" b="1" dirty="0">
                <a:solidFill>
                  <a:schemeClr val="accent5">
                    <a:lumMod val="75000"/>
                  </a:schemeClr>
                </a:solidFill>
              </a:rPr>
              <a:t> </a:t>
            </a:r>
            <a:r>
              <a:rPr lang="en-US" sz="4000" b="1" dirty="0">
                <a:solidFill>
                  <a:schemeClr val="accent5">
                    <a:lumMod val="50000"/>
                  </a:schemeClr>
                </a:solidFill>
              </a:rPr>
              <a:t>Review of GANs</a:t>
            </a:r>
          </a:p>
          <a:p>
            <a:pPr marL="457200" indent="-457200" algn="l">
              <a:buFont typeface="Arial" charset="0"/>
              <a:buChar char="•"/>
            </a:pPr>
            <a:endParaRPr lang="en-US" sz="4000" b="1" dirty="0">
              <a:solidFill>
                <a:schemeClr val="accent5">
                  <a:lumMod val="75000"/>
                </a:schemeClr>
              </a:solidFill>
            </a:endParaRPr>
          </a:p>
          <a:p>
            <a:pPr marL="457200" indent="-457200" algn="l">
              <a:buFont typeface="Arial" charset="0"/>
              <a:buChar char="•"/>
            </a:pPr>
            <a:r>
              <a:rPr lang="en-US" sz="4000" b="1" dirty="0">
                <a:solidFill>
                  <a:srgbClr val="FF0000"/>
                </a:solidFill>
              </a:rPr>
              <a:t>Part 2:</a:t>
            </a:r>
            <a:r>
              <a:rPr lang="en-US" sz="4000" b="1" dirty="0">
                <a:solidFill>
                  <a:schemeClr val="accent5">
                    <a:lumMod val="75000"/>
                  </a:schemeClr>
                </a:solidFill>
              </a:rPr>
              <a:t> </a:t>
            </a:r>
            <a:r>
              <a:rPr lang="en-US" sz="4000" b="1" dirty="0">
                <a:solidFill>
                  <a:schemeClr val="accent5">
                    <a:lumMod val="50000"/>
                  </a:schemeClr>
                </a:solidFill>
              </a:rPr>
              <a:t>Some challenges with GANs</a:t>
            </a:r>
          </a:p>
          <a:p>
            <a:pPr marL="457200" indent="-457200" algn="l">
              <a:buFont typeface="Arial" charset="0"/>
              <a:buChar char="•"/>
            </a:pPr>
            <a:endParaRPr lang="en-US" sz="4000" b="1" dirty="0">
              <a:solidFill>
                <a:schemeClr val="accent5">
                  <a:lumMod val="75000"/>
                </a:schemeClr>
              </a:solidFill>
            </a:endParaRPr>
          </a:p>
          <a:p>
            <a:pPr marL="457200" indent="-457200" algn="l">
              <a:buFont typeface="Arial" charset="0"/>
              <a:buChar char="•"/>
            </a:pPr>
            <a:r>
              <a:rPr lang="en-US" sz="4000" b="1" dirty="0">
                <a:solidFill>
                  <a:srgbClr val="FF0000"/>
                </a:solidFill>
              </a:rPr>
              <a:t>Part 3:</a:t>
            </a:r>
            <a:r>
              <a:rPr lang="en-US" sz="4000" b="1" dirty="0">
                <a:solidFill>
                  <a:schemeClr val="accent5">
                    <a:lumMod val="75000"/>
                  </a:schemeClr>
                </a:solidFill>
              </a:rPr>
              <a:t> </a:t>
            </a:r>
            <a:r>
              <a:rPr lang="en-US" sz="4000" b="1" dirty="0">
                <a:solidFill>
                  <a:schemeClr val="accent5">
                    <a:lumMod val="50000"/>
                  </a:schemeClr>
                </a:solidFill>
              </a:rPr>
              <a:t>Applications of GANs</a:t>
            </a:r>
          </a:p>
          <a:p>
            <a:pPr marL="457200" indent="-457200" algn="l">
              <a:buFont typeface="Arial" charset="0"/>
              <a:buChar char="•"/>
            </a:pPr>
            <a:endParaRPr lang="en-US" sz="4000" b="1" dirty="0">
              <a:solidFill>
                <a:srgbClr val="FF0000"/>
              </a:solidFill>
            </a:endParaRPr>
          </a:p>
        </p:txBody>
      </p:sp>
    </p:spTree>
    <p:extLst>
      <p:ext uri="{BB962C8B-B14F-4D97-AF65-F5344CB8AC3E}">
        <p14:creationId xmlns:p14="http://schemas.microsoft.com/office/powerpoint/2010/main" val="1101853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a:solidFill>
                  <a:srgbClr val="FF0000"/>
                </a:solidFill>
              </a:rPr>
              <a:t>Non-Convergence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223906"/>
                <a:ext cx="6842235" cy="5300924"/>
              </a:xfrm>
            </p:spPr>
            <p:txBody>
              <a:bodyPr>
                <a:normAutofit/>
              </a:bodyPr>
              <a:lstStyle/>
              <a:p>
                <a:pPr marL="0" indent="0">
                  <a:buNone/>
                </a:pPr>
                <a14:m>
                  <m:oMathPara xmlns:m="http://schemas.openxmlformats.org/officeDocument/2006/math">
                    <m:oMathParaPr>
                      <m:jc m:val="center"/>
                    </m:oMathParaPr>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min</m:t>
                              </m:r>
                            </m:e>
                            <m:lim>
                              <m:r>
                                <a:rPr lang="en-US" b="0" i="1" smtClean="0">
                                  <a:latin typeface="Cambria Math" charset="0"/>
                                </a:rPr>
                                <m:t>𝑥</m:t>
                              </m:r>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max</m:t>
                                  </m:r>
                                </m:e>
                                <m:lim>
                                  <m:r>
                                    <a:rPr lang="en-US" b="0" i="1" smtClean="0">
                                      <a:latin typeface="Cambria Math" charset="0"/>
                                    </a:rPr>
                                    <m:t>𝑦</m:t>
                                  </m:r>
                                </m:lim>
                              </m:limLow>
                            </m:fName>
                            <m:e>
                              <m:r>
                                <a:rPr lang="en-US" i="1">
                                  <a:latin typeface="Cambria Math" charset="0"/>
                                </a:rPr>
                                <m:t> </m:t>
                              </m:r>
                              <m:r>
                                <a:rPr lang="en-US" b="0" i="1" smtClean="0">
                                  <a:latin typeface="Cambria Math" charset="0"/>
                                </a:rPr>
                                <m:t>𝑥𝑦</m:t>
                              </m:r>
                            </m:e>
                          </m:func>
                        </m:e>
                      </m:func>
                    </m:oMath>
                  </m:oMathPara>
                </a14:m>
                <a:endParaRPr lang="en-US" dirty="0"/>
              </a:p>
              <a:p>
                <a:pPr lvl="1"/>
                <a:endParaRPr lang="en-US" dirty="0"/>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m:t>
                        </m:r>
                      </m:num>
                      <m:den>
                        <m:r>
                          <a:rPr lang="en-US" b="0" i="1" smtClean="0">
                            <a:latin typeface="Cambria Math" charset="0"/>
                          </a:rPr>
                          <m:t>𝜕</m:t>
                        </m:r>
                        <m:r>
                          <a:rPr lang="en-US" b="0" i="1" smtClean="0">
                            <a:latin typeface="Cambria Math" charset="0"/>
                          </a:rPr>
                          <m:t>𝑥</m:t>
                        </m:r>
                      </m:den>
                    </m:f>
                    <m:r>
                      <a:rPr lang="en-US" b="0" i="0" smtClean="0">
                        <a:latin typeface="Cambria Math" charset="0"/>
                      </a:rPr>
                      <m:t>=−</m:t>
                    </m:r>
                    <m:r>
                      <m:rPr>
                        <m:sty m:val="p"/>
                      </m:rPr>
                      <a:rPr lang="en-US" b="0" i="0" smtClean="0">
                        <a:latin typeface="Cambria Math" charset="0"/>
                      </a:rPr>
                      <m:t>y</m:t>
                    </m:r>
                    <m:r>
                      <a:rPr lang="en-US" b="0" i="0" smtClean="0">
                        <a:latin typeface="Cambria Math" charset="0"/>
                      </a:rPr>
                      <m:t>     …   </m:t>
                    </m:r>
                    <m:f>
                      <m:fPr>
                        <m:ctrlPr>
                          <a:rPr lang="en-US" i="1">
                            <a:latin typeface="Cambria Math" panose="02040503050406030204" pitchFamily="18" charset="0"/>
                          </a:rPr>
                        </m:ctrlPr>
                      </m:fPr>
                      <m:num>
                        <m:r>
                          <a:rPr lang="en-US" i="1">
                            <a:latin typeface="Cambria Math" charset="0"/>
                          </a:rPr>
                          <m:t>𝜕</m:t>
                        </m:r>
                      </m:num>
                      <m:den>
                        <m:r>
                          <a:rPr lang="en-US" i="1">
                            <a:latin typeface="Cambria Math" charset="0"/>
                          </a:rPr>
                          <m:t>𝜕</m:t>
                        </m:r>
                        <m:r>
                          <a:rPr lang="en-US" b="0" i="1" smtClean="0">
                            <a:latin typeface="Cambria Math" charset="0"/>
                          </a:rPr>
                          <m:t>𝑦</m:t>
                        </m:r>
                      </m:den>
                    </m:f>
                    <m:r>
                      <a:rPr lang="en-US">
                        <a:latin typeface="Cambria Math" charset="0"/>
                      </a:rPr>
                      <m:t>=</m:t>
                    </m:r>
                    <m:r>
                      <m:rPr>
                        <m:sty m:val="p"/>
                      </m:rPr>
                      <a:rPr lang="en-US" b="0" i="0" smtClean="0">
                        <a:latin typeface="Cambria Math" charset="0"/>
                      </a:rPr>
                      <m:t>x</m:t>
                    </m:r>
                  </m:oMath>
                </a14:m>
                <a:endParaRPr lang="en-US" dirty="0"/>
              </a:p>
              <a:p>
                <a:pPr lvl="1"/>
                <a:endParaRPr lang="en-US" dirty="0"/>
              </a:p>
              <a:p>
                <a:pPr lvl="1"/>
                <a14:m>
                  <m:oMath xmlns:m="http://schemas.openxmlformats.org/officeDocument/2006/math">
                    <m:f>
                      <m:fPr>
                        <m:ctrlPr>
                          <a:rPr lang="en-US" i="1">
                            <a:latin typeface="Cambria Math" panose="02040503050406030204" pitchFamily="18" charset="0"/>
                          </a:rPr>
                        </m:ctrlPr>
                      </m:fPr>
                      <m:num>
                        <m:sSup>
                          <m:sSupPr>
                            <m:ctrlPr>
                              <a:rPr lang="en-US" b="0" i="1" smtClean="0">
                                <a:latin typeface="Cambria Math" panose="02040503050406030204" pitchFamily="18" charset="0"/>
                              </a:rPr>
                            </m:ctrlPr>
                          </m:sSupPr>
                          <m:e>
                            <m:r>
                              <a:rPr lang="en-US" i="1">
                                <a:latin typeface="Cambria Math" charset="0"/>
                              </a:rPr>
                              <m:t>𝜕</m:t>
                            </m:r>
                          </m:e>
                          <m:sup>
                            <m:r>
                              <a:rPr lang="en-US" b="0" i="1" smtClean="0">
                                <a:latin typeface="Cambria Math" charset="0"/>
                              </a:rPr>
                              <m:t>2</m:t>
                            </m:r>
                          </m:sup>
                        </m:sSup>
                      </m:num>
                      <m:den>
                        <m:r>
                          <a:rPr lang="en-US" i="1">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𝑦</m:t>
                            </m:r>
                          </m:e>
                          <m:sup>
                            <m:r>
                              <a:rPr lang="en-US" b="0" i="1" smtClean="0">
                                <a:latin typeface="Cambria Math" charset="0"/>
                              </a:rPr>
                              <m:t>2</m:t>
                            </m:r>
                          </m:sup>
                        </m:sSup>
                      </m:den>
                    </m:f>
                    <m:r>
                      <a:rPr lang="en-US">
                        <a:latin typeface="Cambria Math" charset="0"/>
                      </a:rPr>
                      <m:t>=</m:t>
                    </m:r>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charset="0"/>
                          </a:rPr>
                          <m:t>𝜕</m:t>
                        </m:r>
                      </m:num>
                      <m:den>
                        <m:r>
                          <a:rPr lang="en-US" i="1">
                            <a:latin typeface="Cambria Math" charset="0"/>
                          </a:rPr>
                          <m:t>𝜕</m:t>
                        </m:r>
                        <m:r>
                          <a:rPr lang="en-US" b="0" i="1" smtClean="0">
                            <a:latin typeface="Cambria Math" charset="0"/>
                          </a:rPr>
                          <m:t>𝑥</m:t>
                        </m:r>
                      </m:den>
                    </m:f>
                    <m:r>
                      <a:rPr lang="en-US" b="0" i="1" smtClean="0">
                        <a:latin typeface="Cambria Math" charset="0"/>
                      </a:rPr>
                      <m:t>=−</m:t>
                    </m:r>
                    <m:r>
                      <a:rPr lang="en-US" b="0" i="1" smtClean="0">
                        <a:latin typeface="Cambria Math" charset="0"/>
                      </a:rPr>
                      <m:t>𝑦</m:t>
                    </m:r>
                  </m:oMath>
                </a14:m>
                <a:endParaRPr lang="en-US" dirty="0"/>
              </a:p>
              <a:p>
                <a:pPr lvl="1"/>
                <a:endParaRPr lang="en-US" dirty="0"/>
              </a:p>
              <a:p>
                <a:pPr lvl="1"/>
                <a:r>
                  <a:rPr lang="en-US" dirty="0"/>
                  <a:t>Differential equation’s solution has sinusoidal terms</a:t>
                </a:r>
              </a:p>
              <a:p>
                <a:pPr lvl="1"/>
                <a:endParaRPr lang="en-US" dirty="0"/>
              </a:p>
              <a:p>
                <a:pPr lvl="1"/>
                <a:r>
                  <a:rPr lang="en-US" dirty="0"/>
                  <a:t>Even with a small learning rate, it will not converge</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223906"/>
                <a:ext cx="6842235" cy="5300924"/>
              </a:xfrm>
              <a:blipFill rotWithShape="0">
                <a:blip r:embed="rId3"/>
                <a:stretch>
                  <a:fillRect t="-11392"/>
                </a:stretch>
              </a:blipFill>
            </p:spPr>
            <p:txBody>
              <a:bodyPr/>
              <a:lstStyle/>
              <a:p>
                <a:r>
                  <a:rPr lang="en-US">
                    <a:noFill/>
                  </a:rPr>
                  <a:t> </a:t>
                </a:r>
              </a:p>
            </p:txBody>
          </p:sp>
        </mc:Fallback>
      </mc:AlternateContent>
      <p:sp>
        <p:nvSpPr>
          <p:cNvPr id="4" name="Content Placeholder 2"/>
          <p:cNvSpPr txBox="1">
            <a:spLocks/>
          </p:cNvSpPr>
          <p:nvPr/>
        </p:nvSpPr>
        <p:spPr>
          <a:xfrm>
            <a:off x="767255" y="1362635"/>
            <a:ext cx="6689835" cy="5072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961" y="1724561"/>
            <a:ext cx="4872039" cy="4348984"/>
          </a:xfrm>
          <a:prstGeom prst="rect">
            <a:avLst/>
          </a:prstGeom>
        </p:spPr>
      </p:pic>
      <p:sp>
        <p:nvSpPr>
          <p:cNvPr id="6" name="Footer Placeholder 5"/>
          <p:cNvSpPr>
            <a:spLocks noGrp="1"/>
          </p:cNvSpPr>
          <p:nvPr>
            <p:ph type="ftr" sz="quarter" idx="11"/>
          </p:nvPr>
        </p:nvSpPr>
        <p:spPr>
          <a:xfrm>
            <a:off x="903127" y="6435470"/>
            <a:ext cx="10515600" cy="365125"/>
          </a:xfrm>
        </p:spPr>
        <p:txBody>
          <a:bodyPr/>
          <a:lstStyle/>
          <a:p>
            <a:pPr algn="r"/>
            <a:r>
              <a:rPr lang="en-US" dirty="0" err="1"/>
              <a:t>Goodfellow</a:t>
            </a:r>
            <a:r>
              <a:rPr lang="en-US" dirty="0"/>
              <a:t>, Ian. </a:t>
            </a:r>
            <a:r>
              <a:rPr lang="en-US" b="1" dirty="0"/>
              <a:t>"NIPS 2016 Tutorial: Generative Adversarial Networks."</a:t>
            </a:r>
            <a:r>
              <a:rPr lang="en-US" dirty="0"/>
              <a:t> </a:t>
            </a:r>
            <a:r>
              <a:rPr lang="en-US" dirty="0" err="1"/>
              <a:t>arXiv</a:t>
            </a:r>
            <a:r>
              <a:rPr lang="en-US" dirty="0"/>
              <a:t> preprint arXiv:1701.00160 (2016).</a:t>
            </a:r>
          </a:p>
        </p:txBody>
      </p:sp>
    </p:spTree>
    <p:extLst>
      <p:ext uri="{BB962C8B-B14F-4D97-AF65-F5344CB8AC3E}">
        <p14:creationId xmlns:p14="http://schemas.microsoft.com/office/powerpoint/2010/main" val="365624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a:solidFill>
                  <a:srgbClr val="FF0000"/>
                </a:solidFill>
              </a:rPr>
              <a:t>Mode-Collapse</a:t>
            </a:r>
          </a:p>
        </p:txBody>
      </p:sp>
      <p:sp>
        <p:nvSpPr>
          <p:cNvPr id="3" name="Content Placeholder 2"/>
          <p:cNvSpPr>
            <a:spLocks noGrp="1"/>
          </p:cNvSpPr>
          <p:nvPr>
            <p:ph idx="1"/>
          </p:nvPr>
        </p:nvSpPr>
        <p:spPr>
          <a:xfrm>
            <a:off x="838200" y="1210235"/>
            <a:ext cx="10515600" cy="5404878"/>
          </a:xfrm>
        </p:spPr>
        <p:txBody>
          <a:bodyPr>
            <a:normAutofit/>
          </a:bodyPr>
          <a:lstStyle/>
          <a:p>
            <a:r>
              <a:rPr lang="en-US" b="1" dirty="0">
                <a:solidFill>
                  <a:schemeClr val="accent5">
                    <a:lumMod val="50000"/>
                  </a:schemeClr>
                </a:solidFill>
              </a:rPr>
              <a:t>Generator fails to output diverse samples</a:t>
            </a:r>
            <a:endParaRPr lang="en-US" dirty="0"/>
          </a:p>
          <a:p>
            <a:pPr lvl="1"/>
            <a:endParaRPr lang="en-US" dirty="0"/>
          </a:p>
          <a:p>
            <a:pPr marL="0" indent="0">
              <a:buNone/>
            </a:pPr>
            <a:br>
              <a:rPr lang="en-US" dirty="0"/>
            </a:br>
            <a:endParaRPr lang="en-US" b="1" dirty="0">
              <a:solidFill>
                <a:schemeClr val="accent5">
                  <a:lumMod val="75000"/>
                </a:schemeClr>
              </a:solidFill>
            </a:endParaRP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500" y="3948232"/>
            <a:ext cx="9058274" cy="10272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587" y="2193073"/>
            <a:ext cx="2082800" cy="1378591"/>
          </a:xfrm>
          <a:prstGeom prst="rect">
            <a:avLst/>
          </a:prstGeom>
        </p:spPr>
      </p:pic>
      <p:sp>
        <p:nvSpPr>
          <p:cNvPr id="7" name="Footer Placeholder 5"/>
          <p:cNvSpPr>
            <a:spLocks noGrp="1"/>
          </p:cNvSpPr>
          <p:nvPr>
            <p:ph type="ftr" sz="quarter" idx="11"/>
          </p:nvPr>
        </p:nvSpPr>
        <p:spPr>
          <a:xfrm>
            <a:off x="1203170" y="6478334"/>
            <a:ext cx="10515600" cy="365125"/>
          </a:xfrm>
        </p:spPr>
        <p:txBody>
          <a:bodyPr/>
          <a:lstStyle/>
          <a:p>
            <a:pPr algn="r"/>
            <a:r>
              <a:rPr lang="en-US" dirty="0"/>
              <a:t>Metz, Luke, et al. </a:t>
            </a:r>
            <a:r>
              <a:rPr lang="en-US" b="1" dirty="0"/>
              <a:t>"Unrolled Generative Adversarial Networks."</a:t>
            </a:r>
            <a:r>
              <a:rPr lang="en-US" dirty="0"/>
              <a:t> </a:t>
            </a:r>
            <a:r>
              <a:rPr lang="en-US" dirty="0" err="1"/>
              <a:t>arXiv</a:t>
            </a:r>
            <a:r>
              <a:rPr lang="en-US" dirty="0"/>
              <a:t> preprint arXiv:1611.02163 (2016).</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582" y="4932594"/>
            <a:ext cx="9193192" cy="26539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9500" y="5287924"/>
            <a:ext cx="9089270" cy="964585"/>
          </a:xfrm>
          <a:prstGeom prst="rect">
            <a:avLst/>
          </a:prstGeom>
        </p:spPr>
      </p:pic>
      <p:sp>
        <p:nvSpPr>
          <p:cNvPr id="5" name="TextBox 4"/>
          <p:cNvSpPr txBox="1"/>
          <p:nvPr/>
        </p:nvSpPr>
        <p:spPr>
          <a:xfrm>
            <a:off x="752603" y="4200235"/>
            <a:ext cx="1542923" cy="523220"/>
          </a:xfrm>
          <a:prstGeom prst="rect">
            <a:avLst/>
          </a:prstGeom>
          <a:noFill/>
        </p:spPr>
        <p:txBody>
          <a:bodyPr wrap="none" rtlCol="0">
            <a:spAutoFit/>
          </a:bodyPr>
          <a:lstStyle/>
          <a:p>
            <a:r>
              <a:rPr lang="en-US" sz="2800" b="1" dirty="0">
                <a:solidFill>
                  <a:srgbClr val="4472C4">
                    <a:lumMod val="75000"/>
                  </a:srgbClr>
                </a:solidFill>
              </a:rPr>
              <a:t>Expected</a:t>
            </a:r>
            <a:endParaRPr lang="en-US" dirty="0"/>
          </a:p>
        </p:txBody>
      </p:sp>
      <p:sp>
        <p:nvSpPr>
          <p:cNvPr id="11" name="TextBox 10"/>
          <p:cNvSpPr txBox="1"/>
          <p:nvPr/>
        </p:nvSpPr>
        <p:spPr>
          <a:xfrm>
            <a:off x="752603" y="5473296"/>
            <a:ext cx="1253869" cy="523220"/>
          </a:xfrm>
          <a:prstGeom prst="rect">
            <a:avLst/>
          </a:prstGeom>
          <a:noFill/>
        </p:spPr>
        <p:txBody>
          <a:bodyPr wrap="none" rtlCol="0">
            <a:spAutoFit/>
          </a:bodyPr>
          <a:lstStyle/>
          <a:p>
            <a:r>
              <a:rPr lang="en-US" sz="2800" b="1">
                <a:solidFill>
                  <a:srgbClr val="FF0000"/>
                </a:solidFill>
              </a:rPr>
              <a:t>Output</a:t>
            </a:r>
            <a:endParaRPr lang="en-US" sz="2800" b="1" dirty="0">
              <a:solidFill>
                <a:srgbClr val="FF0000"/>
              </a:solidFill>
            </a:endParaRPr>
          </a:p>
        </p:txBody>
      </p:sp>
      <p:sp>
        <p:nvSpPr>
          <p:cNvPr id="12" name="TextBox 11"/>
          <p:cNvSpPr txBox="1"/>
          <p:nvPr/>
        </p:nvSpPr>
        <p:spPr>
          <a:xfrm>
            <a:off x="4529264" y="2620758"/>
            <a:ext cx="1108188" cy="523220"/>
          </a:xfrm>
          <a:prstGeom prst="rect">
            <a:avLst/>
          </a:prstGeom>
          <a:noFill/>
        </p:spPr>
        <p:txBody>
          <a:bodyPr wrap="none" rtlCol="0">
            <a:spAutoFit/>
          </a:bodyPr>
          <a:lstStyle/>
          <a:p>
            <a:r>
              <a:rPr lang="en-US" sz="2800" b="1" dirty="0"/>
              <a:t>Target</a:t>
            </a:r>
            <a:endParaRPr lang="en-US" b="1" dirty="0"/>
          </a:p>
        </p:txBody>
      </p:sp>
      <p:sp>
        <p:nvSpPr>
          <p:cNvPr id="8" name="TextBox 7">
            <a:extLst>
              <a:ext uri="{FF2B5EF4-FFF2-40B4-BE49-F238E27FC236}">
                <a16:creationId xmlns:a16="http://schemas.microsoft.com/office/drawing/2014/main" id="{AF1EAA10-2A34-9E4B-B476-38A4CDB815C8}"/>
              </a:ext>
            </a:extLst>
          </p:cNvPr>
          <p:cNvSpPr txBox="1"/>
          <p:nvPr/>
        </p:nvSpPr>
        <p:spPr>
          <a:xfrm>
            <a:off x="8606118" y="2620758"/>
            <a:ext cx="2331056" cy="369332"/>
          </a:xfrm>
          <a:prstGeom prst="rect">
            <a:avLst/>
          </a:prstGeom>
          <a:noFill/>
        </p:spPr>
        <p:txBody>
          <a:bodyPr wrap="square" rtlCol="0">
            <a:spAutoFit/>
          </a:bodyPr>
          <a:lstStyle/>
          <a:p>
            <a:r>
              <a:rPr lang="en-US" dirty="0"/>
              <a:t>8 modes 2D Gaussian</a:t>
            </a:r>
          </a:p>
        </p:txBody>
      </p:sp>
    </p:spTree>
    <p:extLst>
      <p:ext uri="{BB962C8B-B14F-4D97-AF65-F5344CB8AC3E}">
        <p14:creationId xmlns:p14="http://schemas.microsoft.com/office/powerpoint/2010/main" val="7425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484"/>
            <a:ext cx="10515600" cy="498238"/>
          </a:xfrm>
        </p:spPr>
        <p:txBody>
          <a:bodyPr>
            <a:normAutofit fontScale="90000"/>
          </a:bodyPr>
          <a:lstStyle/>
          <a:p>
            <a:pPr algn="ctr"/>
            <a:r>
              <a:rPr lang="en-US" dirty="0">
                <a:solidFill>
                  <a:srgbClr val="FF0000"/>
                </a:solidFill>
              </a:rPr>
              <a:t>How to reward </a:t>
            </a:r>
            <a:r>
              <a:rPr lang="en-US" b="1" dirty="0">
                <a:solidFill>
                  <a:srgbClr val="FF0000"/>
                </a:solidFill>
              </a:rPr>
              <a:t>sample diversity</a:t>
            </a:r>
            <a:r>
              <a:rPr lang="en-US" dirty="0">
                <a:solidFill>
                  <a:srgbClr val="FF0000"/>
                </a:solidFill>
              </a:rPr>
              <a:t>?</a:t>
            </a:r>
          </a:p>
        </p:txBody>
      </p:sp>
      <p:sp>
        <p:nvSpPr>
          <p:cNvPr id="3" name="Content Placeholder 2"/>
          <p:cNvSpPr>
            <a:spLocks noGrp="1"/>
          </p:cNvSpPr>
          <p:nvPr>
            <p:ph idx="1"/>
          </p:nvPr>
        </p:nvSpPr>
        <p:spPr>
          <a:xfrm>
            <a:off x="838200" y="993229"/>
            <a:ext cx="10515600" cy="5442241"/>
          </a:xfrm>
        </p:spPr>
        <p:txBody>
          <a:bodyPr>
            <a:normAutofit/>
          </a:bodyPr>
          <a:lstStyle/>
          <a:p>
            <a:r>
              <a:rPr lang="en-US" b="1" dirty="0">
                <a:solidFill>
                  <a:schemeClr val="accent5">
                    <a:lumMod val="50000"/>
                  </a:schemeClr>
                </a:solidFill>
              </a:rPr>
              <a:t>At Mode Collapse,</a:t>
            </a:r>
          </a:p>
          <a:p>
            <a:pPr lvl="1"/>
            <a:r>
              <a:rPr lang="en-US" dirty="0"/>
              <a:t>Generator produces good samples, but a very few of them.</a:t>
            </a:r>
          </a:p>
          <a:p>
            <a:pPr lvl="1"/>
            <a:r>
              <a:rPr lang="en-US" dirty="0"/>
              <a:t>Thus, Discriminator can’t tag them as fake.</a:t>
            </a:r>
            <a:br>
              <a:rPr lang="en-US" dirty="0"/>
            </a:br>
            <a:endParaRPr lang="en-US" dirty="0"/>
          </a:p>
          <a:p>
            <a:r>
              <a:rPr lang="en-US" b="1" dirty="0">
                <a:solidFill>
                  <a:schemeClr val="accent5">
                    <a:lumMod val="50000"/>
                  </a:schemeClr>
                </a:solidFill>
              </a:rPr>
              <a:t>To address this problem,</a:t>
            </a:r>
          </a:p>
          <a:p>
            <a:pPr lvl="1"/>
            <a:r>
              <a:rPr lang="en-US" dirty="0"/>
              <a:t>Let the Discriminator know about this edge-case.</a:t>
            </a:r>
            <a:br>
              <a:rPr lang="en-US" dirty="0"/>
            </a:br>
            <a:endParaRPr lang="en-US" dirty="0"/>
          </a:p>
          <a:p>
            <a:r>
              <a:rPr lang="en-US" b="1" dirty="0">
                <a:solidFill>
                  <a:schemeClr val="accent5">
                    <a:lumMod val="50000"/>
                  </a:schemeClr>
                </a:solidFill>
              </a:rPr>
              <a:t>More formally,</a:t>
            </a:r>
          </a:p>
          <a:p>
            <a:pPr lvl="1"/>
            <a:r>
              <a:rPr lang="en-US" dirty="0"/>
              <a:t>Let the Discriminator look at the entire batch instead of single examples</a:t>
            </a:r>
          </a:p>
          <a:p>
            <a:pPr lvl="1"/>
            <a:r>
              <a:rPr lang="en-US" dirty="0"/>
              <a:t>If there is lack of diversity, it will mark the examples as fake</a:t>
            </a:r>
            <a:br>
              <a:rPr lang="en-US" dirty="0"/>
            </a:br>
            <a:endParaRPr lang="en-US" dirty="0"/>
          </a:p>
          <a:p>
            <a:r>
              <a:rPr lang="en-US" b="1" dirty="0">
                <a:solidFill>
                  <a:schemeClr val="accent5">
                    <a:lumMod val="50000"/>
                  </a:schemeClr>
                </a:solidFill>
              </a:rPr>
              <a:t>Thus,</a:t>
            </a:r>
          </a:p>
          <a:p>
            <a:pPr lvl="1"/>
            <a:r>
              <a:rPr lang="en-US" dirty="0"/>
              <a:t>Generator will be forced to produce diverse samples.</a:t>
            </a:r>
          </a:p>
        </p:txBody>
      </p:sp>
      <p:sp>
        <p:nvSpPr>
          <p:cNvPr id="4" name="Footer Placeholder 5"/>
          <p:cNvSpPr>
            <a:spLocks noGrp="1"/>
          </p:cNvSpPr>
          <p:nvPr>
            <p:ph type="ftr" sz="quarter" idx="11"/>
          </p:nvPr>
        </p:nvSpPr>
        <p:spPr>
          <a:xfrm>
            <a:off x="903127" y="6435470"/>
            <a:ext cx="10515600" cy="365125"/>
          </a:xfrm>
        </p:spPr>
        <p:txBody>
          <a:bodyPr/>
          <a:lstStyle/>
          <a:p>
            <a:pPr algn="r"/>
            <a:r>
              <a:rPr lang="en-US" dirty="0" err="1"/>
              <a:t>Salimans</a:t>
            </a:r>
            <a:r>
              <a:rPr lang="en-US" dirty="0"/>
              <a:t>, Tim, et al. "Improved techniques for training </a:t>
            </a:r>
            <a:r>
              <a:rPr lang="en-US" dirty="0" err="1"/>
              <a:t>gans</a:t>
            </a:r>
            <a:r>
              <a:rPr lang="en-US" dirty="0"/>
              <a:t>." </a:t>
            </a:r>
            <a:r>
              <a:rPr lang="en-US" i="1" dirty="0"/>
              <a:t>Advances in Neural Information Processing Systems</a:t>
            </a:r>
            <a:r>
              <a:rPr lang="en-US" dirty="0"/>
              <a:t>. 2016.</a:t>
            </a:r>
          </a:p>
        </p:txBody>
      </p:sp>
    </p:spTree>
    <p:extLst>
      <p:ext uri="{BB962C8B-B14F-4D97-AF65-F5344CB8AC3E}">
        <p14:creationId xmlns:p14="http://schemas.microsoft.com/office/powerpoint/2010/main" val="687115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232"/>
            <a:ext cx="10515600" cy="586603"/>
          </a:xfrm>
        </p:spPr>
        <p:txBody>
          <a:bodyPr>
            <a:normAutofit fontScale="90000"/>
          </a:bodyPr>
          <a:lstStyle/>
          <a:p>
            <a:pPr algn="ctr"/>
            <a:r>
              <a:rPr lang="en-US" sz="4000" b="1" dirty="0">
                <a:solidFill>
                  <a:srgbClr val="FF0000"/>
                </a:solidFill>
              </a:rPr>
              <a:t>Mini-Batch GANs</a:t>
            </a:r>
          </a:p>
        </p:txBody>
      </p:sp>
      <p:sp>
        <p:nvSpPr>
          <p:cNvPr id="3" name="Content Placeholder 2"/>
          <p:cNvSpPr>
            <a:spLocks noGrp="1"/>
          </p:cNvSpPr>
          <p:nvPr>
            <p:ph idx="1"/>
          </p:nvPr>
        </p:nvSpPr>
        <p:spPr>
          <a:xfrm>
            <a:off x="838200" y="1056290"/>
            <a:ext cx="10515600" cy="5120673"/>
          </a:xfrm>
        </p:spPr>
        <p:txBody>
          <a:bodyPr>
            <a:normAutofit/>
          </a:bodyPr>
          <a:lstStyle/>
          <a:p>
            <a:r>
              <a:rPr lang="en-US" b="1" dirty="0">
                <a:solidFill>
                  <a:schemeClr val="accent5">
                    <a:lumMod val="50000"/>
                  </a:schemeClr>
                </a:solidFill>
              </a:rPr>
              <a:t>Extract features that capture diversity in the mini-batch</a:t>
            </a:r>
          </a:p>
          <a:p>
            <a:pPr lvl="1"/>
            <a:r>
              <a:rPr lang="en-US" dirty="0"/>
              <a:t>For e.g. L2 norm of the difference between all pairs from the batch</a:t>
            </a:r>
            <a:br>
              <a:rPr lang="en-US" dirty="0"/>
            </a:br>
            <a:endParaRPr lang="en-US" dirty="0"/>
          </a:p>
          <a:p>
            <a:r>
              <a:rPr lang="en-US" b="1" dirty="0">
                <a:solidFill>
                  <a:schemeClr val="accent5">
                    <a:lumMod val="50000"/>
                  </a:schemeClr>
                </a:solidFill>
              </a:rPr>
              <a:t>Feed those features to the discriminator along with the image</a:t>
            </a:r>
          </a:p>
          <a:p>
            <a:endParaRPr lang="en-US" dirty="0"/>
          </a:p>
          <a:p>
            <a:r>
              <a:rPr lang="en-US" b="1" dirty="0">
                <a:solidFill>
                  <a:schemeClr val="accent5">
                    <a:lumMod val="50000"/>
                  </a:schemeClr>
                </a:solidFill>
              </a:rPr>
              <a:t>Feature values will differ b/w diverse and non-diverse batches</a:t>
            </a:r>
          </a:p>
          <a:p>
            <a:pPr lvl="1"/>
            <a:r>
              <a:rPr lang="en-US" dirty="0"/>
              <a:t>Thus, Discriminator will rely on those features for classification</a:t>
            </a:r>
          </a:p>
          <a:p>
            <a:endParaRPr lang="en-US" dirty="0"/>
          </a:p>
          <a:p>
            <a:r>
              <a:rPr lang="en-US" b="1" dirty="0">
                <a:solidFill>
                  <a:schemeClr val="accent5">
                    <a:lumMod val="50000"/>
                  </a:schemeClr>
                </a:solidFill>
              </a:rPr>
              <a:t>This in turn,</a:t>
            </a:r>
          </a:p>
          <a:p>
            <a:pPr lvl="1"/>
            <a:r>
              <a:rPr lang="en-US" dirty="0"/>
              <a:t>Will force the Generator to match those feature values with the real data</a:t>
            </a:r>
          </a:p>
          <a:p>
            <a:pPr lvl="1"/>
            <a:r>
              <a:rPr lang="en-US" dirty="0"/>
              <a:t>Will generate diverse batches</a:t>
            </a:r>
          </a:p>
        </p:txBody>
      </p:sp>
      <p:sp>
        <p:nvSpPr>
          <p:cNvPr id="4" name="Footer Placeholder 5"/>
          <p:cNvSpPr>
            <a:spLocks noGrp="1"/>
          </p:cNvSpPr>
          <p:nvPr>
            <p:ph type="ftr" sz="quarter" idx="11"/>
          </p:nvPr>
        </p:nvSpPr>
        <p:spPr>
          <a:xfrm>
            <a:off x="903127" y="6435470"/>
            <a:ext cx="10515600" cy="365125"/>
          </a:xfrm>
        </p:spPr>
        <p:txBody>
          <a:bodyPr/>
          <a:lstStyle/>
          <a:p>
            <a:pPr algn="r"/>
            <a:r>
              <a:rPr lang="en-US" dirty="0" err="1"/>
              <a:t>Salimans</a:t>
            </a:r>
            <a:r>
              <a:rPr lang="en-US" dirty="0"/>
              <a:t>, Tim, et al. "Improved techniques for training </a:t>
            </a:r>
            <a:r>
              <a:rPr lang="en-US" dirty="0" err="1"/>
              <a:t>gans</a:t>
            </a:r>
            <a:r>
              <a:rPr lang="en-US" dirty="0"/>
              <a:t>." </a:t>
            </a:r>
            <a:r>
              <a:rPr lang="en-US" i="1" dirty="0"/>
              <a:t>Advances in Neural Information Processing Systems</a:t>
            </a:r>
            <a:r>
              <a:rPr lang="en-US" dirty="0"/>
              <a:t>. 2016.</a:t>
            </a:r>
          </a:p>
        </p:txBody>
      </p:sp>
    </p:spTree>
    <p:extLst>
      <p:ext uri="{BB962C8B-B14F-4D97-AF65-F5344CB8AC3E}">
        <p14:creationId xmlns:p14="http://schemas.microsoft.com/office/powerpoint/2010/main" val="1254320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484"/>
            <a:ext cx="10515600" cy="498238"/>
          </a:xfrm>
        </p:spPr>
        <p:txBody>
          <a:bodyPr>
            <a:normAutofit fontScale="90000"/>
          </a:bodyPr>
          <a:lstStyle/>
          <a:p>
            <a:pPr algn="ctr"/>
            <a:r>
              <a:rPr lang="en-US" b="1" dirty="0">
                <a:solidFill>
                  <a:srgbClr val="FF0000"/>
                </a:solidFill>
              </a:rPr>
              <a:t>Supervision with Labels</a:t>
            </a:r>
          </a:p>
        </p:txBody>
      </p:sp>
      <p:sp>
        <p:nvSpPr>
          <p:cNvPr id="3" name="Content Placeholder 2"/>
          <p:cNvSpPr>
            <a:spLocks noGrp="1"/>
          </p:cNvSpPr>
          <p:nvPr>
            <p:ph idx="1"/>
          </p:nvPr>
        </p:nvSpPr>
        <p:spPr>
          <a:xfrm>
            <a:off x="838200" y="993228"/>
            <a:ext cx="10515600" cy="5183735"/>
          </a:xfrm>
        </p:spPr>
        <p:txBody>
          <a:bodyPr>
            <a:normAutofit fontScale="92500" lnSpcReduction="10000"/>
          </a:bodyPr>
          <a:lstStyle/>
          <a:p>
            <a:r>
              <a:rPr lang="en-US" dirty="0"/>
              <a:t>Label information of the real data might help</a:t>
            </a:r>
          </a:p>
          <a:p>
            <a:endParaRPr lang="en-US" dirty="0"/>
          </a:p>
          <a:p>
            <a:endParaRPr lang="en-US" dirty="0"/>
          </a:p>
          <a:p>
            <a:endParaRPr lang="en-US" dirty="0"/>
          </a:p>
          <a:p>
            <a:endParaRPr lang="en-US" dirty="0"/>
          </a:p>
          <a:p>
            <a:endParaRPr lang="en-US" dirty="0"/>
          </a:p>
          <a:p>
            <a:endParaRPr lang="en-US" dirty="0"/>
          </a:p>
          <a:p>
            <a:endParaRPr lang="en-US" dirty="0"/>
          </a:p>
          <a:p>
            <a:r>
              <a:rPr lang="en-US" dirty="0"/>
              <a:t>Replace D with a Multi-class classification problem where K classes are for the K labels in the dataset, and the K+1th class is for the fake image.</a:t>
            </a:r>
          </a:p>
          <a:p>
            <a:r>
              <a:rPr lang="en-US" dirty="0"/>
              <a:t>Modify cross-entropy loss</a:t>
            </a:r>
          </a:p>
          <a:p>
            <a:r>
              <a:rPr lang="en-US" dirty="0"/>
              <a:t>Empirically generates much better samples</a:t>
            </a:r>
          </a:p>
          <a:p>
            <a:endParaRPr lang="en-US" dirty="0"/>
          </a:p>
          <a:p>
            <a:endParaRPr lang="en-US" dirty="0"/>
          </a:p>
        </p:txBody>
      </p:sp>
      <p:sp>
        <p:nvSpPr>
          <p:cNvPr id="4" name="Footer Placeholder 5"/>
          <p:cNvSpPr>
            <a:spLocks noGrp="1"/>
          </p:cNvSpPr>
          <p:nvPr>
            <p:ph type="ftr" sz="quarter" idx="11"/>
          </p:nvPr>
        </p:nvSpPr>
        <p:spPr>
          <a:xfrm>
            <a:off x="903127" y="6435470"/>
            <a:ext cx="10515600" cy="365125"/>
          </a:xfrm>
        </p:spPr>
        <p:txBody>
          <a:bodyPr/>
          <a:lstStyle/>
          <a:p>
            <a:pPr algn="r"/>
            <a:r>
              <a:rPr lang="en-US" dirty="0" err="1"/>
              <a:t>Salimans</a:t>
            </a:r>
            <a:r>
              <a:rPr lang="en-US" dirty="0"/>
              <a:t>, Tim, et al. "Improved techniques for training </a:t>
            </a:r>
            <a:r>
              <a:rPr lang="en-US" dirty="0" err="1"/>
              <a:t>gans</a:t>
            </a:r>
            <a:r>
              <a:rPr lang="en-US" dirty="0"/>
              <a:t>." </a:t>
            </a:r>
            <a:r>
              <a:rPr lang="en-US" i="1" dirty="0"/>
              <a:t>Advances in Neural Information Processing Systems</a:t>
            </a:r>
            <a:r>
              <a:rPr lang="en-US" dirty="0"/>
              <a:t>. 2016.</a:t>
            </a:r>
          </a:p>
        </p:txBody>
      </p:sp>
      <p:sp>
        <p:nvSpPr>
          <p:cNvPr id="5" name="Rectangle 4"/>
          <p:cNvSpPr/>
          <p:nvPr/>
        </p:nvSpPr>
        <p:spPr>
          <a:xfrm>
            <a:off x="599090" y="3310759"/>
            <a:ext cx="1277007" cy="6779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a:t>
            </a:r>
          </a:p>
        </p:txBody>
      </p:sp>
      <p:cxnSp>
        <p:nvCxnSpPr>
          <p:cNvPr id="7" name="Straight Arrow Connector 6"/>
          <p:cNvCxnSpPr/>
          <p:nvPr/>
        </p:nvCxnSpPr>
        <p:spPr>
          <a:xfrm flipV="1">
            <a:off x="1876097" y="3137338"/>
            <a:ext cx="536027" cy="5123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3"/>
          </p:cNvCxnSpPr>
          <p:nvPr/>
        </p:nvCxnSpPr>
        <p:spPr>
          <a:xfrm>
            <a:off x="1876097" y="3649718"/>
            <a:ext cx="536027" cy="3389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43652" y="2885091"/>
            <a:ext cx="725214" cy="369332"/>
          </a:xfrm>
          <a:prstGeom prst="rect">
            <a:avLst/>
          </a:prstGeom>
          <a:noFill/>
        </p:spPr>
        <p:txBody>
          <a:bodyPr wrap="square" rtlCol="0">
            <a:spAutoFit/>
          </a:bodyPr>
          <a:lstStyle/>
          <a:p>
            <a:r>
              <a:rPr lang="en-US" b="1" dirty="0"/>
              <a:t>Real</a:t>
            </a:r>
          </a:p>
        </p:txBody>
      </p:sp>
      <p:sp>
        <p:nvSpPr>
          <p:cNvPr id="14" name="TextBox 13"/>
          <p:cNvSpPr txBox="1"/>
          <p:nvPr/>
        </p:nvSpPr>
        <p:spPr>
          <a:xfrm>
            <a:off x="2443652" y="3804010"/>
            <a:ext cx="725214" cy="369332"/>
          </a:xfrm>
          <a:prstGeom prst="rect">
            <a:avLst/>
          </a:prstGeom>
          <a:noFill/>
        </p:spPr>
        <p:txBody>
          <a:bodyPr wrap="square" rtlCol="0">
            <a:spAutoFit/>
          </a:bodyPr>
          <a:lstStyle/>
          <a:p>
            <a:r>
              <a:rPr lang="en-US" b="1" dirty="0">
                <a:solidFill>
                  <a:srgbClr val="FF0000"/>
                </a:solidFill>
              </a:rPr>
              <a:t>Fake</a:t>
            </a:r>
          </a:p>
        </p:txBody>
      </p:sp>
      <p:sp>
        <p:nvSpPr>
          <p:cNvPr id="15" name="Rectangle 14"/>
          <p:cNvSpPr/>
          <p:nvPr/>
        </p:nvSpPr>
        <p:spPr>
          <a:xfrm>
            <a:off x="7514900" y="3310759"/>
            <a:ext cx="1277007" cy="6779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a:t>
            </a:r>
          </a:p>
        </p:txBody>
      </p:sp>
      <p:cxnSp>
        <p:nvCxnSpPr>
          <p:cNvPr id="16" name="Straight Arrow Connector 15"/>
          <p:cNvCxnSpPr/>
          <p:nvPr/>
        </p:nvCxnSpPr>
        <p:spPr>
          <a:xfrm flipV="1">
            <a:off x="8791907" y="3585095"/>
            <a:ext cx="567555" cy="646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3"/>
          </p:cNvCxnSpPr>
          <p:nvPr/>
        </p:nvCxnSpPr>
        <p:spPr>
          <a:xfrm>
            <a:off x="8791907" y="3649718"/>
            <a:ext cx="597781" cy="4673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327934" y="3400429"/>
            <a:ext cx="944615" cy="369332"/>
          </a:xfrm>
          <a:prstGeom prst="rect">
            <a:avLst/>
          </a:prstGeom>
          <a:noFill/>
        </p:spPr>
        <p:txBody>
          <a:bodyPr wrap="square" rtlCol="0">
            <a:spAutoFit/>
          </a:bodyPr>
          <a:lstStyle/>
          <a:p>
            <a:r>
              <a:rPr lang="en-US" b="1" dirty="0"/>
              <a:t>Human</a:t>
            </a:r>
          </a:p>
        </p:txBody>
      </p:sp>
      <p:sp>
        <p:nvSpPr>
          <p:cNvPr id="19" name="TextBox 18"/>
          <p:cNvSpPr txBox="1"/>
          <p:nvPr/>
        </p:nvSpPr>
        <p:spPr>
          <a:xfrm>
            <a:off x="9359462" y="3945902"/>
            <a:ext cx="725214" cy="369332"/>
          </a:xfrm>
          <a:prstGeom prst="rect">
            <a:avLst/>
          </a:prstGeom>
          <a:noFill/>
        </p:spPr>
        <p:txBody>
          <a:bodyPr wrap="square" rtlCol="0">
            <a:spAutoFit/>
          </a:bodyPr>
          <a:lstStyle/>
          <a:p>
            <a:r>
              <a:rPr lang="en-US" b="1" dirty="0">
                <a:solidFill>
                  <a:srgbClr val="FF0000"/>
                </a:solidFill>
              </a:rPr>
              <a:t>Fake</a:t>
            </a:r>
          </a:p>
        </p:txBody>
      </p:sp>
      <p:cxnSp>
        <p:nvCxnSpPr>
          <p:cNvPr id="23" name="Straight Arrow Connector 22"/>
          <p:cNvCxnSpPr>
            <a:stCxn id="15" idx="3"/>
          </p:cNvCxnSpPr>
          <p:nvPr/>
        </p:nvCxnSpPr>
        <p:spPr>
          <a:xfrm flipV="1">
            <a:off x="8791907" y="1876097"/>
            <a:ext cx="536027" cy="1773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p:cNvCxnSpPr>
          <p:nvPr/>
        </p:nvCxnSpPr>
        <p:spPr>
          <a:xfrm flipV="1">
            <a:off x="8791907" y="2402427"/>
            <a:ext cx="567555" cy="12472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3"/>
          </p:cNvCxnSpPr>
          <p:nvPr/>
        </p:nvCxnSpPr>
        <p:spPr>
          <a:xfrm flipV="1">
            <a:off x="8791907" y="2718607"/>
            <a:ext cx="567555" cy="9311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327934" y="1607097"/>
            <a:ext cx="725214" cy="369332"/>
          </a:xfrm>
          <a:prstGeom prst="rect">
            <a:avLst/>
          </a:prstGeom>
          <a:noFill/>
        </p:spPr>
        <p:txBody>
          <a:bodyPr wrap="square" rtlCol="0">
            <a:spAutoFit/>
          </a:bodyPr>
          <a:lstStyle/>
          <a:p>
            <a:r>
              <a:rPr lang="en-US" b="1" dirty="0"/>
              <a:t>Car</a:t>
            </a:r>
          </a:p>
        </p:txBody>
      </p:sp>
      <p:sp>
        <p:nvSpPr>
          <p:cNvPr id="32" name="TextBox 31"/>
          <p:cNvSpPr txBox="1"/>
          <p:nvPr/>
        </p:nvSpPr>
        <p:spPr>
          <a:xfrm>
            <a:off x="9385741" y="2138606"/>
            <a:ext cx="725214" cy="369332"/>
          </a:xfrm>
          <a:prstGeom prst="rect">
            <a:avLst/>
          </a:prstGeom>
          <a:noFill/>
        </p:spPr>
        <p:txBody>
          <a:bodyPr wrap="square" rtlCol="0">
            <a:spAutoFit/>
          </a:bodyPr>
          <a:lstStyle/>
          <a:p>
            <a:r>
              <a:rPr lang="en-US" b="1" dirty="0"/>
              <a:t>Dog</a:t>
            </a:r>
          </a:p>
        </p:txBody>
      </p:sp>
      <p:cxnSp>
        <p:nvCxnSpPr>
          <p:cNvPr id="38" name="Straight Connector 37"/>
          <p:cNvCxnSpPr/>
          <p:nvPr/>
        </p:nvCxnSpPr>
        <p:spPr>
          <a:xfrm>
            <a:off x="9690541" y="2718607"/>
            <a:ext cx="0" cy="674921"/>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4143707" y="3585095"/>
            <a:ext cx="2078424" cy="0"/>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362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4087"/>
          </a:xfrm>
        </p:spPr>
        <p:txBody>
          <a:bodyPr>
            <a:normAutofit/>
          </a:bodyPr>
          <a:lstStyle/>
          <a:p>
            <a:pPr algn="ctr"/>
            <a:r>
              <a:rPr lang="en-US" sz="3600" b="1" dirty="0">
                <a:solidFill>
                  <a:srgbClr val="FF0000"/>
                </a:solidFill>
              </a:rPr>
              <a:t>Alternate view of GANs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724087"/>
                <a:ext cx="10844048" cy="5597885"/>
              </a:xfrm>
            </p:spPr>
            <p:txBody>
              <a:bodyPr>
                <a:normAutofit fontScale="92500" lnSpcReduction="10000"/>
              </a:bodyPr>
              <a:lstStyle/>
              <a:p>
                <a:pPr marL="0" indent="0">
                  <a:buNone/>
                </a:pPr>
                <a14:m>
                  <m:oMathPara xmlns:m="http://schemas.openxmlformats.org/officeDocument/2006/math">
                    <m:oMathParaPr>
                      <m:jc m:val="center"/>
                    </m:oMathParaPr>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min</m:t>
                              </m:r>
                            </m:e>
                            <m:lim>
                              <m:r>
                                <a:rPr lang="en-US" i="1">
                                  <a:latin typeface="Cambria Math" charset="0"/>
                                </a:rPr>
                                <m:t>𝐺</m:t>
                              </m:r>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max</m:t>
                                  </m:r>
                                </m:e>
                                <m:lim>
                                  <m:r>
                                    <a:rPr lang="en-US" i="1">
                                      <a:latin typeface="Cambria Math" charset="0"/>
                                    </a:rPr>
                                    <m:t>𝐷</m:t>
                                  </m:r>
                                </m:lim>
                              </m:limLow>
                            </m:fName>
                            <m:e>
                              <m:r>
                                <a:rPr lang="en-US" i="1">
                                  <a:latin typeface="Cambria Math" charset="0"/>
                                </a:rPr>
                                <m:t>𝑉</m:t>
                              </m:r>
                              <m:d>
                                <m:dPr>
                                  <m:ctrlPr>
                                    <a:rPr lang="en-US" i="1">
                                      <a:latin typeface="Cambria Math" panose="02040503050406030204" pitchFamily="18" charset="0"/>
                                    </a:rPr>
                                  </m:ctrlPr>
                                </m:dPr>
                                <m:e>
                                  <m:r>
                                    <a:rPr lang="en-US" i="1">
                                      <a:latin typeface="Cambria Math" charset="0"/>
                                    </a:rPr>
                                    <m:t>𝐷</m:t>
                                  </m:r>
                                  <m:r>
                                    <a:rPr lang="en-US" i="1">
                                      <a:latin typeface="Cambria Math" charset="0"/>
                                    </a:rPr>
                                    <m:t>, </m:t>
                                  </m:r>
                                  <m:r>
                                    <a:rPr lang="en-US" i="1">
                                      <a:latin typeface="Cambria Math" charset="0"/>
                                    </a:rPr>
                                    <m:t>𝐺</m:t>
                                  </m:r>
                                </m:e>
                              </m:d>
                            </m:e>
                          </m:func>
                        </m:e>
                      </m:func>
                    </m:oMath>
                  </m:oMathPara>
                </a14:m>
                <a:br>
                  <a:rPr lang="en-US" i="1" dirty="0">
                    <a:latin typeface="Cambria Math" charset="0"/>
                  </a:rPr>
                </a:br>
                <a:endParaRPr lang="en-US" i="1" dirty="0">
                  <a:latin typeface="Cambria Math" charset="0"/>
                </a:endParaRPr>
              </a:p>
              <a:p>
                <a:pPr marL="0" indent="0">
                  <a:buNone/>
                </a:pPr>
                <a14:m>
                  <m:oMathPara xmlns:m="http://schemas.openxmlformats.org/officeDocument/2006/math">
                    <m:oMathParaPr>
                      <m:jc m:val="center"/>
                    </m:oMathParaPr>
                    <m:oMath xmlns:m="http://schemas.openxmlformats.org/officeDocument/2006/math">
                      <m:r>
                        <a:rPr lang="en-US" i="1" smtClean="0">
                          <a:latin typeface="Cambria Math" charset="0"/>
                        </a:rPr>
                        <m:t>𝑉</m:t>
                      </m:r>
                      <m:d>
                        <m:dPr>
                          <m:ctrlPr>
                            <a:rPr lang="en-US" i="1" smtClean="0">
                              <a:latin typeface="Cambria Math" panose="02040503050406030204" pitchFamily="18" charset="0"/>
                            </a:rPr>
                          </m:ctrlPr>
                        </m:dPr>
                        <m:e>
                          <m:r>
                            <a:rPr lang="en-US" i="1">
                              <a:latin typeface="Cambria Math" charset="0"/>
                            </a:rPr>
                            <m:t>𝐷</m:t>
                          </m:r>
                          <m:r>
                            <a:rPr lang="en-US" i="1">
                              <a:latin typeface="Cambria Math" charset="0"/>
                            </a:rPr>
                            <m:t>, </m:t>
                          </m:r>
                          <m:r>
                            <a:rPr lang="en-US" i="1">
                              <a:latin typeface="Cambria Math" charset="0"/>
                            </a:rPr>
                            <m:t>𝐺</m:t>
                          </m:r>
                        </m:e>
                      </m:d>
                      <m:r>
                        <a:rPr lang="en-US" i="1" smtClean="0">
                          <a:latin typeface="Cambria Math" charset="0"/>
                        </a:rPr>
                        <m:t>=</m:t>
                      </m:r>
                      <m:sSub>
                        <m:sSubPr>
                          <m:ctrlPr>
                            <a:rPr lang="en-US" i="1" smtClean="0">
                              <a:latin typeface="Cambria Math" panose="02040503050406030204" pitchFamily="18" charset="0"/>
                            </a:rPr>
                          </m:ctrlPr>
                        </m:sSubPr>
                        <m:e>
                          <m:r>
                            <a:rPr lang="en-US" i="1">
                              <a:latin typeface="Cambria Math" charset="0"/>
                            </a:rPr>
                            <m:t>𝔼</m:t>
                          </m:r>
                        </m:e>
                        <m:sub>
                          <m:r>
                            <a:rPr lang="en-US" b="0" i="1" smtClean="0">
                              <a:latin typeface="Cambria Math" charset="0"/>
                            </a:rPr>
                            <m:t>𝑥</m:t>
                          </m:r>
                          <m:r>
                            <a:rPr lang="en-US" b="0" i="1" smtClean="0">
                              <a:latin typeface="Cambria Math" charset="0"/>
                            </a:rPr>
                            <m:t>∼</m:t>
                          </m:r>
                          <m:r>
                            <a:rPr lang="en-US" b="0" i="1" smtClean="0">
                              <a:latin typeface="Cambria Math" charset="0"/>
                            </a:rPr>
                            <m:t>𝑝</m:t>
                          </m:r>
                          <m:r>
                            <a:rPr lang="en-US" i="1">
                              <a:latin typeface="Cambria Math" charset="0"/>
                            </a:rPr>
                            <m:t>(</m:t>
                          </m:r>
                          <m:r>
                            <a:rPr lang="en-US" i="1">
                              <a:latin typeface="Cambria Math" charset="0"/>
                            </a:rPr>
                            <m:t>𝑥</m:t>
                          </m:r>
                          <m:r>
                            <a:rPr lang="en-US" i="1">
                              <a:latin typeface="Cambria Math" charset="0"/>
                            </a:rPr>
                            <m:t>)</m:t>
                          </m:r>
                        </m:sub>
                      </m:sSub>
                      <m:d>
                        <m:dPr>
                          <m:begChr m:val="["/>
                          <m:endChr m:val="]"/>
                          <m:ctrlPr>
                            <a:rPr lang="en-US" i="1" smtClean="0">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charset="0"/>
                                </a:rPr>
                                <m:t>log</m:t>
                              </m:r>
                            </m:fName>
                            <m:e>
                              <m:r>
                                <a:rPr lang="en-US" i="1">
                                  <a:latin typeface="Cambria Math" charset="0"/>
                                </a:rPr>
                                <m:t>𝐷</m:t>
                              </m:r>
                              <m:d>
                                <m:dPr>
                                  <m:ctrlPr>
                                    <a:rPr lang="en-US" i="1">
                                      <a:latin typeface="Cambria Math" panose="02040503050406030204" pitchFamily="18" charset="0"/>
                                    </a:rPr>
                                  </m:ctrlPr>
                                </m:dPr>
                                <m:e>
                                  <m:r>
                                    <a:rPr lang="en-US" i="1">
                                      <a:latin typeface="Cambria Math" charset="0"/>
                                    </a:rPr>
                                    <m:t>𝑥</m:t>
                                  </m:r>
                                </m:e>
                              </m:d>
                            </m:e>
                          </m:func>
                        </m:e>
                      </m:d>
                      <m:r>
                        <a:rPr lang="en-US" i="1" smtClean="0">
                          <a:latin typeface="Cambria Math" charset="0"/>
                        </a:rPr>
                        <m:t>+</m:t>
                      </m:r>
                      <m:sSub>
                        <m:sSubPr>
                          <m:ctrlPr>
                            <a:rPr lang="en-US" i="1" smtClean="0">
                              <a:latin typeface="Cambria Math" panose="02040503050406030204" pitchFamily="18" charset="0"/>
                            </a:rPr>
                          </m:ctrlPr>
                        </m:sSubPr>
                        <m:e>
                          <m:r>
                            <a:rPr lang="en-US" i="1">
                              <a:latin typeface="Cambria Math" charset="0"/>
                            </a:rPr>
                            <m:t>𝔼</m:t>
                          </m:r>
                        </m:e>
                        <m:sub>
                          <m:r>
                            <a:rPr lang="en-US" b="0" i="1" smtClean="0">
                              <a:latin typeface="Cambria Math" charset="0"/>
                            </a:rPr>
                            <m:t>𝑧</m:t>
                          </m:r>
                          <m:r>
                            <a:rPr lang="en-US" b="0" i="1" smtClean="0">
                              <a:latin typeface="Cambria Math" charset="0"/>
                            </a:rPr>
                            <m:t>∼</m:t>
                          </m:r>
                          <m:r>
                            <a:rPr lang="en-US" b="0" i="1" smtClean="0">
                              <a:latin typeface="Cambria Math" charset="0"/>
                            </a:rPr>
                            <m:t>𝑞</m:t>
                          </m:r>
                          <m:r>
                            <a:rPr lang="en-US" i="1">
                              <a:latin typeface="Cambria Math" charset="0"/>
                            </a:rPr>
                            <m:t>(</m:t>
                          </m:r>
                          <m:r>
                            <a:rPr lang="en-US" i="1">
                              <a:latin typeface="Cambria Math" charset="0"/>
                            </a:rPr>
                            <m:t>𝑧</m:t>
                          </m:r>
                          <m:r>
                            <a:rPr lang="en-US" i="1">
                              <a:latin typeface="Cambria Math" charset="0"/>
                            </a:rPr>
                            <m:t>)</m:t>
                          </m:r>
                        </m:sub>
                      </m:sSub>
                      <m:d>
                        <m:dPr>
                          <m:begChr m:val="["/>
                          <m:endChr m:val="]"/>
                          <m:ctrlPr>
                            <a:rPr lang="en-US" i="1" smtClean="0">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charset="0"/>
                                </a:rPr>
                                <m:t>log</m:t>
                              </m:r>
                            </m:fName>
                            <m:e>
                              <m:d>
                                <m:dPr>
                                  <m:ctrlPr>
                                    <a:rPr lang="en-US" i="1">
                                      <a:latin typeface="Cambria Math" panose="02040503050406030204" pitchFamily="18" charset="0"/>
                                    </a:rPr>
                                  </m:ctrlPr>
                                </m:dPr>
                                <m:e>
                                  <m:r>
                                    <a:rPr lang="en-US" i="1">
                                      <a:latin typeface="Cambria Math" charset="0"/>
                                    </a:rPr>
                                    <m:t>1−</m:t>
                                  </m:r>
                                  <m:r>
                                    <a:rPr lang="en-US" i="1">
                                      <a:latin typeface="Cambria Math" charset="0"/>
                                    </a:rPr>
                                    <m:t>𝐷</m:t>
                                  </m:r>
                                  <m:d>
                                    <m:dPr>
                                      <m:ctrlPr>
                                        <a:rPr lang="en-US" i="1">
                                          <a:latin typeface="Cambria Math" panose="02040503050406030204" pitchFamily="18" charset="0"/>
                                        </a:rPr>
                                      </m:ctrlPr>
                                    </m:dPr>
                                    <m:e>
                                      <m:r>
                                        <a:rPr lang="en-US" i="1">
                                          <a:latin typeface="Cambria Math" charset="0"/>
                                        </a:rPr>
                                        <m:t>𝐺</m:t>
                                      </m:r>
                                      <m:r>
                                        <a:rPr lang="en-US" i="1">
                                          <a:latin typeface="Cambria Math" charset="0"/>
                                        </a:rPr>
                                        <m:t>(</m:t>
                                      </m:r>
                                      <m:r>
                                        <a:rPr lang="en-US" i="1">
                                          <a:latin typeface="Cambria Math" charset="0"/>
                                        </a:rPr>
                                        <m:t>𝑧</m:t>
                                      </m:r>
                                      <m:r>
                                        <a:rPr lang="en-US" i="1">
                                          <a:latin typeface="Cambria Math" charset="0"/>
                                        </a:rPr>
                                        <m:t>)</m:t>
                                      </m:r>
                                    </m:e>
                                  </m:d>
                                </m:e>
                              </m:d>
                            </m:e>
                          </m:func>
                        </m:e>
                      </m:d>
                    </m:oMath>
                  </m:oMathPara>
                </a14:m>
                <a:endParaRPr lang="en-US" dirty="0"/>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func>
                        <m:funcPr>
                          <m:ctrlPr>
                            <a:rPr lang="en-US" sz="2600" i="1">
                              <a:latin typeface="Cambria Math" panose="02040503050406030204" pitchFamily="18" charset="0"/>
                            </a:rPr>
                          </m:ctrlPr>
                        </m:funcPr>
                        <m:fName>
                          <m:sSup>
                            <m:sSupPr>
                              <m:ctrlPr>
                                <a:rPr lang="en-US" sz="2600" b="0" i="1" smtClean="0">
                                  <a:latin typeface="Cambria Math" panose="02040503050406030204" pitchFamily="18" charset="0"/>
                                </a:rPr>
                              </m:ctrlPr>
                            </m:sSupPr>
                            <m:e>
                              <m:r>
                                <a:rPr lang="en-US" sz="2600" b="0" i="1" smtClean="0">
                                  <a:latin typeface="Cambria Math" charset="0"/>
                                </a:rPr>
                                <m:t>𝐷</m:t>
                              </m:r>
                            </m:e>
                            <m:sup>
                              <m:r>
                                <a:rPr lang="en-US" sz="2600" b="0" i="1" smtClean="0">
                                  <a:latin typeface="Cambria Math" charset="0"/>
                                </a:rPr>
                                <m:t>∗</m:t>
                              </m:r>
                            </m:sup>
                          </m:sSup>
                        </m:fName>
                        <m:e>
                          <m:r>
                            <a:rPr lang="en-US" sz="2600" b="0" i="1" smtClean="0">
                              <a:latin typeface="Cambria Math" charset="0"/>
                            </a:rPr>
                            <m:t>= </m:t>
                          </m:r>
                          <m:func>
                            <m:funcPr>
                              <m:ctrlPr>
                                <a:rPr lang="en-US" sz="2600" i="1">
                                  <a:latin typeface="Cambria Math" panose="02040503050406030204" pitchFamily="18" charset="0"/>
                                </a:rPr>
                              </m:ctrlPr>
                            </m:funcPr>
                            <m:fName>
                              <m:r>
                                <a:rPr lang="en-US" sz="2600" b="0" i="1" smtClean="0">
                                  <a:latin typeface="Cambria Math" charset="0"/>
                                </a:rPr>
                                <m:t>𝑎𝑟𝑔</m:t>
                              </m:r>
                              <m:limLow>
                                <m:limLowPr>
                                  <m:ctrlPr>
                                    <a:rPr lang="en-US" sz="2600" i="1">
                                      <a:latin typeface="Cambria Math" panose="02040503050406030204" pitchFamily="18" charset="0"/>
                                    </a:rPr>
                                  </m:ctrlPr>
                                </m:limLowPr>
                                <m:e>
                                  <m:r>
                                    <m:rPr>
                                      <m:sty m:val="p"/>
                                    </m:rPr>
                                    <a:rPr lang="en-US" sz="2600">
                                      <a:latin typeface="Cambria Math" charset="0"/>
                                    </a:rPr>
                                    <m:t>max</m:t>
                                  </m:r>
                                </m:e>
                                <m:lim>
                                  <m:r>
                                    <a:rPr lang="en-US" sz="2600" i="1">
                                      <a:latin typeface="Cambria Math" charset="0"/>
                                    </a:rPr>
                                    <m:t>𝐷</m:t>
                                  </m:r>
                                </m:lim>
                              </m:limLow>
                            </m:fName>
                            <m:e>
                              <m:r>
                                <a:rPr lang="en-US" sz="2600" i="1">
                                  <a:latin typeface="Cambria Math" charset="0"/>
                                </a:rPr>
                                <m:t>𝑉</m:t>
                              </m:r>
                              <m:d>
                                <m:dPr>
                                  <m:ctrlPr>
                                    <a:rPr lang="en-US" sz="2600" i="1">
                                      <a:latin typeface="Cambria Math" panose="02040503050406030204" pitchFamily="18" charset="0"/>
                                    </a:rPr>
                                  </m:ctrlPr>
                                </m:dPr>
                                <m:e>
                                  <m:r>
                                    <a:rPr lang="en-US" sz="2600" i="1">
                                      <a:latin typeface="Cambria Math" charset="0"/>
                                    </a:rPr>
                                    <m:t>𝐷</m:t>
                                  </m:r>
                                  <m:r>
                                    <a:rPr lang="en-US" sz="2600" i="1">
                                      <a:latin typeface="Cambria Math" charset="0"/>
                                    </a:rPr>
                                    <m:t>, </m:t>
                                  </m:r>
                                  <m:r>
                                    <a:rPr lang="en-US" sz="2600" i="1">
                                      <a:latin typeface="Cambria Math" charset="0"/>
                                    </a:rPr>
                                    <m:t>𝐺</m:t>
                                  </m:r>
                                </m:e>
                              </m:d>
                            </m:e>
                          </m:func>
                          <m:r>
                            <a:rPr lang="en-US" sz="2600" b="0" i="1" smtClean="0">
                              <a:latin typeface="Cambria Math" charset="0"/>
                            </a:rPr>
                            <m:t>       </m:t>
                          </m:r>
                          <m:sSup>
                            <m:sSupPr>
                              <m:ctrlPr>
                                <a:rPr lang="en-US" sz="2600" b="0" i="1" smtClean="0">
                                  <a:latin typeface="Cambria Math" panose="02040503050406030204" pitchFamily="18" charset="0"/>
                                </a:rPr>
                              </m:ctrlPr>
                            </m:sSupPr>
                            <m:e>
                              <m:r>
                                <a:rPr lang="en-US" sz="2600" b="0" i="1" smtClean="0">
                                  <a:latin typeface="Cambria Math" charset="0"/>
                                </a:rPr>
                                <m:t>𝐺</m:t>
                              </m:r>
                            </m:e>
                            <m:sup>
                              <m:r>
                                <a:rPr lang="en-US" sz="2600" b="0" i="1" smtClean="0">
                                  <a:latin typeface="Cambria Math" charset="0"/>
                                </a:rPr>
                                <m:t>∗</m:t>
                              </m:r>
                            </m:sup>
                          </m:sSup>
                          <m:r>
                            <a:rPr lang="en-US" sz="2600" b="0" i="1" smtClean="0">
                              <a:latin typeface="Cambria Math" charset="0"/>
                            </a:rPr>
                            <m:t>= </m:t>
                          </m:r>
                        </m:e>
                      </m:func>
                      <m:func>
                        <m:funcPr>
                          <m:ctrlPr>
                            <a:rPr lang="en-US" sz="2600" i="1">
                              <a:latin typeface="Cambria Math" panose="02040503050406030204" pitchFamily="18" charset="0"/>
                            </a:rPr>
                          </m:ctrlPr>
                        </m:funcPr>
                        <m:fName>
                          <m:r>
                            <a:rPr lang="en-US" sz="2600" i="1">
                              <a:latin typeface="Cambria Math" charset="0"/>
                            </a:rPr>
                            <m:t>𝑎𝑟𝑔</m:t>
                          </m:r>
                          <m:limLow>
                            <m:limLowPr>
                              <m:ctrlPr>
                                <a:rPr lang="en-US" sz="2600" i="1">
                                  <a:latin typeface="Cambria Math" panose="02040503050406030204" pitchFamily="18" charset="0"/>
                                </a:rPr>
                              </m:ctrlPr>
                            </m:limLowPr>
                            <m:e>
                              <m:r>
                                <m:rPr>
                                  <m:sty m:val="p"/>
                                </m:rPr>
                                <a:rPr lang="en-US" sz="2600">
                                  <a:latin typeface="Cambria Math" charset="0"/>
                                </a:rPr>
                                <m:t>m</m:t>
                              </m:r>
                              <m:r>
                                <a:rPr lang="en-US" sz="2600" b="0" i="1" smtClean="0">
                                  <a:latin typeface="Cambria Math" charset="0"/>
                                </a:rPr>
                                <m:t>𝑖𝑛</m:t>
                              </m:r>
                            </m:e>
                            <m:lim>
                              <m:r>
                                <a:rPr lang="en-US" sz="2600" b="0" i="1" smtClean="0">
                                  <a:latin typeface="Cambria Math" charset="0"/>
                                </a:rPr>
                                <m:t>𝐺</m:t>
                              </m:r>
                            </m:lim>
                          </m:limLow>
                        </m:fName>
                        <m:e>
                          <m:r>
                            <a:rPr lang="en-US" sz="2600" i="1">
                              <a:latin typeface="Cambria Math" charset="0"/>
                            </a:rPr>
                            <m:t>𝑉</m:t>
                          </m:r>
                          <m:d>
                            <m:dPr>
                              <m:ctrlPr>
                                <a:rPr lang="en-US" sz="2600" i="1">
                                  <a:latin typeface="Cambria Math" panose="02040503050406030204" pitchFamily="18" charset="0"/>
                                </a:rPr>
                              </m:ctrlPr>
                            </m:dPr>
                            <m:e>
                              <m:r>
                                <a:rPr lang="en-US" sz="2600" i="1">
                                  <a:latin typeface="Cambria Math" charset="0"/>
                                </a:rPr>
                                <m:t>𝐷</m:t>
                              </m:r>
                              <m:r>
                                <a:rPr lang="en-US" sz="2600" i="1">
                                  <a:latin typeface="Cambria Math" charset="0"/>
                                </a:rPr>
                                <m:t>, </m:t>
                              </m:r>
                              <m:r>
                                <a:rPr lang="en-US" sz="2600" i="1">
                                  <a:latin typeface="Cambria Math" charset="0"/>
                                </a:rPr>
                                <m:t>𝐺</m:t>
                              </m:r>
                            </m:e>
                          </m:d>
                        </m:e>
                      </m:func>
                    </m:oMath>
                  </m:oMathPara>
                </a14:m>
                <a:endParaRPr lang="en-US" sz="2600" dirty="0"/>
              </a:p>
              <a:p>
                <a:endParaRPr lang="en-US" sz="2600" dirty="0"/>
              </a:p>
              <a:p>
                <a:r>
                  <a:rPr lang="en-US" sz="2600" dirty="0"/>
                  <a:t>In this formulation, Discriminator’s strategy was  </a:t>
                </a:r>
                <a14:m>
                  <m:oMath xmlns:m="http://schemas.openxmlformats.org/officeDocument/2006/math">
                    <m:r>
                      <a:rPr lang="en-US" sz="2600" i="1">
                        <a:latin typeface="Cambria Math" charset="0"/>
                      </a:rPr>
                      <m:t>𝐷</m:t>
                    </m:r>
                    <m:d>
                      <m:dPr>
                        <m:ctrlPr>
                          <a:rPr lang="en-US" sz="2600" i="1">
                            <a:latin typeface="Cambria Math" panose="02040503050406030204" pitchFamily="18" charset="0"/>
                          </a:rPr>
                        </m:ctrlPr>
                      </m:dPr>
                      <m:e>
                        <m:r>
                          <a:rPr lang="en-US" sz="2600" i="1">
                            <a:latin typeface="Cambria Math" charset="0"/>
                          </a:rPr>
                          <m:t>𝑥</m:t>
                        </m:r>
                      </m:e>
                    </m:d>
                    <m:r>
                      <a:rPr lang="is-IS" sz="2600" i="1">
                        <a:latin typeface="Cambria Math" charset="0"/>
                        <a:ea typeface="Cambria Math" charset="0"/>
                        <a:cs typeface="Cambria Math" charset="0"/>
                      </a:rPr>
                      <m:t>→</m:t>
                    </m:r>
                    <m:r>
                      <a:rPr lang="en-US" sz="2600" b="0" i="1" smtClean="0">
                        <a:latin typeface="Cambria Math" charset="0"/>
                        <a:ea typeface="Cambria Math" charset="0"/>
                        <a:cs typeface="Cambria Math" charset="0"/>
                      </a:rPr>
                      <m:t>1</m:t>
                    </m:r>
                    <m:r>
                      <a:rPr lang="en-US" sz="2600" i="1">
                        <a:latin typeface="Cambria Math" charset="0"/>
                        <a:ea typeface="Cambria Math" charset="0"/>
                        <a:cs typeface="Cambria Math" charset="0"/>
                      </a:rPr>
                      <m:t>,   </m:t>
                    </m:r>
                    <m:r>
                      <a:rPr lang="en-US" sz="2600" i="1">
                        <a:latin typeface="Cambria Math" charset="0"/>
                        <a:ea typeface="Cambria Math" charset="0"/>
                        <a:cs typeface="Cambria Math" charset="0"/>
                      </a:rPr>
                      <m:t>𝐷</m:t>
                    </m:r>
                    <m:d>
                      <m:dPr>
                        <m:ctrlPr>
                          <a:rPr lang="en-US" sz="2600" i="1">
                            <a:latin typeface="Cambria Math" panose="02040503050406030204" pitchFamily="18" charset="0"/>
                            <a:ea typeface="Cambria Math" charset="0"/>
                            <a:cs typeface="Cambria Math" charset="0"/>
                          </a:rPr>
                        </m:ctrlPr>
                      </m:dPr>
                      <m:e>
                        <m:r>
                          <a:rPr lang="en-US" sz="2600" i="1">
                            <a:latin typeface="Cambria Math" charset="0"/>
                            <a:ea typeface="Cambria Math" charset="0"/>
                            <a:cs typeface="Cambria Math" charset="0"/>
                          </a:rPr>
                          <m:t>𝐺</m:t>
                        </m:r>
                        <m:d>
                          <m:dPr>
                            <m:ctrlPr>
                              <a:rPr lang="en-US" sz="2600" i="1">
                                <a:latin typeface="Cambria Math" panose="02040503050406030204" pitchFamily="18" charset="0"/>
                                <a:ea typeface="Cambria Math" charset="0"/>
                                <a:cs typeface="Cambria Math" charset="0"/>
                              </a:rPr>
                            </m:ctrlPr>
                          </m:dPr>
                          <m:e>
                            <m:r>
                              <a:rPr lang="en-US" sz="2600" i="1">
                                <a:latin typeface="Cambria Math" charset="0"/>
                                <a:ea typeface="Cambria Math" charset="0"/>
                                <a:cs typeface="Cambria Math" charset="0"/>
                              </a:rPr>
                              <m:t>𝑧</m:t>
                            </m:r>
                          </m:e>
                        </m:d>
                      </m:e>
                    </m:d>
                    <m:r>
                      <a:rPr lang="is-IS" sz="2600" i="1">
                        <a:latin typeface="Cambria Math" charset="0"/>
                        <a:ea typeface="Cambria Math" charset="0"/>
                        <a:cs typeface="Cambria Math" charset="0"/>
                      </a:rPr>
                      <m:t>→</m:t>
                    </m:r>
                    <m:r>
                      <a:rPr lang="en-US" sz="2600" b="0" i="1" smtClean="0">
                        <a:latin typeface="Cambria Math" charset="0"/>
                        <a:ea typeface="Cambria Math" charset="0"/>
                        <a:cs typeface="Cambria Math" charset="0"/>
                      </a:rPr>
                      <m:t>0</m:t>
                    </m:r>
                  </m:oMath>
                </a14:m>
                <a:endParaRPr lang="en-US" sz="2600" dirty="0"/>
              </a:p>
              <a:p>
                <a:endParaRPr lang="en-US" sz="2600" dirty="0"/>
              </a:p>
              <a:p>
                <a:r>
                  <a:rPr lang="en-US" sz="2600" dirty="0"/>
                  <a:t>Alternatively, we can flip the binary classification labels i.e. </a:t>
                </a:r>
                <a:r>
                  <a:rPr lang="en-US" sz="2600" b="1" dirty="0">
                    <a:solidFill>
                      <a:srgbClr val="FF0000"/>
                    </a:solidFill>
                  </a:rPr>
                  <a:t>Fake = 1</a:t>
                </a:r>
                <a:r>
                  <a:rPr lang="en-US" sz="2600" dirty="0"/>
                  <a:t>, </a:t>
                </a:r>
                <a:r>
                  <a:rPr lang="en-US" sz="2600" b="1" dirty="0">
                    <a:solidFill>
                      <a:schemeClr val="accent5">
                        <a:lumMod val="50000"/>
                      </a:schemeClr>
                    </a:solidFill>
                  </a:rPr>
                  <a:t>Real = 0</a:t>
                </a:r>
                <a:br>
                  <a:rPr lang="en-US" sz="2200" dirty="0"/>
                </a:br>
                <a:br>
                  <a:rPr lang="en-US" sz="2200" dirty="0"/>
                </a:br>
                <a:endParaRPr lang="en-US" sz="2200" dirty="0"/>
              </a:p>
              <a:p>
                <a:pPr marL="457200" lvl="1" indent="0" algn="ctr">
                  <a:buNone/>
                </a:pPr>
                <a14:m>
                  <m:oMathPara xmlns:m="http://schemas.openxmlformats.org/officeDocument/2006/math">
                    <m:oMathParaPr>
                      <m:jc m:val="center"/>
                    </m:oMathParaPr>
                    <m:oMath xmlns:m="http://schemas.openxmlformats.org/officeDocument/2006/math">
                      <m:r>
                        <a:rPr lang="en-US" sz="2800" i="1">
                          <a:latin typeface="Cambria Math" charset="0"/>
                        </a:rPr>
                        <m:t>𝑉</m:t>
                      </m:r>
                      <m:d>
                        <m:dPr>
                          <m:ctrlPr>
                            <a:rPr lang="en-US" sz="2800" i="1">
                              <a:latin typeface="Cambria Math" panose="02040503050406030204" pitchFamily="18" charset="0"/>
                            </a:rPr>
                          </m:ctrlPr>
                        </m:dPr>
                        <m:e>
                          <m:r>
                            <a:rPr lang="en-US" sz="2800" i="1">
                              <a:latin typeface="Cambria Math" charset="0"/>
                            </a:rPr>
                            <m:t>𝐷</m:t>
                          </m:r>
                          <m:r>
                            <a:rPr lang="en-US" sz="2800" i="1">
                              <a:latin typeface="Cambria Math" charset="0"/>
                            </a:rPr>
                            <m:t>, </m:t>
                          </m:r>
                          <m:r>
                            <a:rPr lang="en-US" sz="2800" i="1">
                              <a:latin typeface="Cambria Math" charset="0"/>
                            </a:rPr>
                            <m:t>𝐺</m:t>
                          </m:r>
                        </m:e>
                      </m:d>
                      <m:r>
                        <a:rPr lang="en-US" sz="2800" i="1">
                          <a:latin typeface="Cambria Math" charset="0"/>
                        </a:rPr>
                        <m:t>=</m:t>
                      </m:r>
                      <m:sSub>
                        <m:sSubPr>
                          <m:ctrlPr>
                            <a:rPr lang="en-US" sz="2800" i="1">
                              <a:latin typeface="Cambria Math" panose="02040503050406030204" pitchFamily="18" charset="0"/>
                            </a:rPr>
                          </m:ctrlPr>
                        </m:sSubPr>
                        <m:e>
                          <m:r>
                            <a:rPr lang="en-US" sz="2800" i="1">
                              <a:latin typeface="Cambria Math" charset="0"/>
                            </a:rPr>
                            <m:t>𝔼</m:t>
                          </m:r>
                        </m:e>
                        <m:sub>
                          <m:r>
                            <a:rPr lang="en-US" sz="2800" i="1">
                              <a:latin typeface="Cambria Math" charset="0"/>
                            </a:rPr>
                            <m:t>𝑥</m:t>
                          </m:r>
                          <m:r>
                            <a:rPr lang="en-US" sz="2800" i="1">
                              <a:latin typeface="Cambria Math" charset="0"/>
                            </a:rPr>
                            <m:t>∼</m:t>
                          </m:r>
                          <m:r>
                            <a:rPr lang="en-US" sz="2800" i="1">
                              <a:latin typeface="Cambria Math" charset="0"/>
                            </a:rPr>
                            <m:t>𝑝</m:t>
                          </m:r>
                          <m:r>
                            <a:rPr lang="en-US" sz="2800" i="1">
                              <a:latin typeface="Cambria Math" charset="0"/>
                            </a:rPr>
                            <m:t>(</m:t>
                          </m:r>
                          <m:r>
                            <a:rPr lang="en-US" sz="2800" i="1">
                              <a:latin typeface="Cambria Math" charset="0"/>
                            </a:rPr>
                            <m:t>𝑥</m:t>
                          </m:r>
                          <m:r>
                            <a:rPr lang="en-US" sz="2800" i="1">
                              <a:latin typeface="Cambria Math" charset="0"/>
                            </a:rPr>
                            <m:t>)</m:t>
                          </m:r>
                        </m:sub>
                      </m:sSub>
                      <m:d>
                        <m:dPr>
                          <m:begChr m:val="["/>
                          <m:endChr m:val="]"/>
                          <m:ctrlPr>
                            <a:rPr lang="en-US" sz="2800" b="0" i="1" smtClean="0">
                              <a:latin typeface="Cambria Math" panose="02040503050406030204" pitchFamily="18" charset="0"/>
                            </a:rPr>
                          </m:ctrlPr>
                        </m:dPr>
                        <m:e>
                          <m:r>
                            <m:rPr>
                              <m:sty m:val="p"/>
                            </m:rPr>
                            <a:rPr lang="en-US" sz="2800">
                              <a:latin typeface="Cambria Math" charset="0"/>
                            </a:rPr>
                            <m:t>log</m:t>
                          </m:r>
                          <m:d>
                            <m:dPr>
                              <m:ctrlPr>
                                <a:rPr lang="en-US" sz="2800" i="1">
                                  <a:latin typeface="Cambria Math" panose="02040503050406030204" pitchFamily="18" charset="0"/>
                                </a:rPr>
                              </m:ctrlPr>
                            </m:dPr>
                            <m:e>
                              <m:r>
                                <a:rPr lang="en-US" sz="2800" i="1">
                                  <a:latin typeface="Cambria Math" charset="0"/>
                                </a:rPr>
                                <m:t>1 −</m:t>
                              </m:r>
                              <m:r>
                                <a:rPr lang="en-US" sz="2800" i="1">
                                  <a:latin typeface="Cambria Math" charset="0"/>
                                </a:rPr>
                                <m:t>𝐷</m:t>
                              </m:r>
                              <m:d>
                                <m:dPr>
                                  <m:ctrlPr>
                                    <a:rPr lang="en-US" sz="2800" i="1">
                                      <a:latin typeface="Cambria Math" panose="02040503050406030204" pitchFamily="18" charset="0"/>
                                    </a:rPr>
                                  </m:ctrlPr>
                                </m:dPr>
                                <m:e>
                                  <m:r>
                                    <a:rPr lang="en-US" sz="2800" i="1">
                                      <a:latin typeface="Cambria Math" charset="0"/>
                                    </a:rPr>
                                    <m:t>𝑥</m:t>
                                  </m:r>
                                </m:e>
                              </m:d>
                            </m:e>
                          </m:d>
                        </m:e>
                      </m:d>
                      <m:r>
                        <a:rPr lang="en-US" sz="2800" i="1">
                          <a:latin typeface="Cambria Math" charset="0"/>
                        </a:rPr>
                        <m:t>+</m:t>
                      </m:r>
                      <m:sSub>
                        <m:sSubPr>
                          <m:ctrlPr>
                            <a:rPr lang="en-US" sz="2800" i="1">
                              <a:latin typeface="Cambria Math" panose="02040503050406030204" pitchFamily="18" charset="0"/>
                            </a:rPr>
                          </m:ctrlPr>
                        </m:sSubPr>
                        <m:e>
                          <m:r>
                            <a:rPr lang="en-US" sz="2800" i="1">
                              <a:latin typeface="Cambria Math" charset="0"/>
                            </a:rPr>
                            <m:t>𝔼</m:t>
                          </m:r>
                        </m:e>
                        <m:sub>
                          <m:r>
                            <a:rPr lang="en-US" sz="2800" i="1">
                              <a:latin typeface="Cambria Math" charset="0"/>
                            </a:rPr>
                            <m:t>𝑧</m:t>
                          </m:r>
                          <m:r>
                            <a:rPr lang="en-US" sz="2800" i="1">
                              <a:latin typeface="Cambria Math" charset="0"/>
                            </a:rPr>
                            <m:t>∼</m:t>
                          </m:r>
                          <m:r>
                            <a:rPr lang="en-US" sz="2800" i="1">
                              <a:latin typeface="Cambria Math" charset="0"/>
                            </a:rPr>
                            <m:t>𝑞</m:t>
                          </m:r>
                          <m:r>
                            <a:rPr lang="en-US" sz="2800" i="1">
                              <a:latin typeface="Cambria Math" charset="0"/>
                            </a:rPr>
                            <m:t>(</m:t>
                          </m:r>
                          <m:r>
                            <a:rPr lang="en-US" sz="2800" i="1">
                              <a:latin typeface="Cambria Math" charset="0"/>
                            </a:rPr>
                            <m:t>𝑧</m:t>
                          </m:r>
                          <m:r>
                            <a:rPr lang="en-US" sz="2800" i="1">
                              <a:latin typeface="Cambria Math" charset="0"/>
                            </a:rPr>
                            <m:t>)</m:t>
                          </m:r>
                        </m:sub>
                      </m:sSub>
                      <m:d>
                        <m:dPr>
                          <m:begChr m:val="["/>
                          <m:endChr m:val="]"/>
                          <m:ctrlPr>
                            <a:rPr lang="en-US" sz="2800" i="1">
                              <a:latin typeface="Cambria Math" panose="02040503050406030204" pitchFamily="18" charset="0"/>
                            </a:rPr>
                          </m:ctrlPr>
                        </m:dPr>
                        <m:e>
                          <m:func>
                            <m:funcPr>
                              <m:ctrlPr>
                                <a:rPr lang="en-US" sz="2800" i="1">
                                  <a:latin typeface="Cambria Math" panose="02040503050406030204" pitchFamily="18" charset="0"/>
                                </a:rPr>
                              </m:ctrlPr>
                            </m:funcPr>
                            <m:fName>
                              <m:r>
                                <m:rPr>
                                  <m:sty m:val="p"/>
                                </m:rPr>
                                <a:rPr lang="en-US" sz="2800">
                                  <a:latin typeface="Cambria Math" charset="0"/>
                                </a:rPr>
                                <m:t>log</m:t>
                              </m:r>
                            </m:fName>
                            <m:e>
                              <m:d>
                                <m:dPr>
                                  <m:ctrlPr>
                                    <a:rPr lang="en-US" sz="2800" i="1">
                                      <a:latin typeface="Cambria Math" panose="02040503050406030204" pitchFamily="18" charset="0"/>
                                    </a:rPr>
                                  </m:ctrlPr>
                                </m:dPr>
                                <m:e>
                                  <m:r>
                                    <a:rPr lang="en-US" sz="2800" i="1">
                                      <a:latin typeface="Cambria Math" charset="0"/>
                                    </a:rPr>
                                    <m:t>𝐷</m:t>
                                  </m:r>
                                  <m:d>
                                    <m:dPr>
                                      <m:ctrlPr>
                                        <a:rPr lang="en-US" sz="2800" i="1">
                                          <a:latin typeface="Cambria Math" panose="02040503050406030204" pitchFamily="18" charset="0"/>
                                        </a:rPr>
                                      </m:ctrlPr>
                                    </m:dPr>
                                    <m:e>
                                      <m:r>
                                        <a:rPr lang="en-US" sz="2800" i="1">
                                          <a:latin typeface="Cambria Math" charset="0"/>
                                        </a:rPr>
                                        <m:t>𝐺</m:t>
                                      </m:r>
                                      <m:r>
                                        <a:rPr lang="en-US" sz="2800" i="1">
                                          <a:latin typeface="Cambria Math" charset="0"/>
                                        </a:rPr>
                                        <m:t>(</m:t>
                                      </m:r>
                                      <m:r>
                                        <a:rPr lang="en-US" sz="2800" i="1">
                                          <a:latin typeface="Cambria Math" charset="0"/>
                                        </a:rPr>
                                        <m:t>𝑧</m:t>
                                      </m:r>
                                      <m:r>
                                        <a:rPr lang="en-US" sz="2800" i="1">
                                          <a:latin typeface="Cambria Math" charset="0"/>
                                        </a:rPr>
                                        <m:t>)</m:t>
                                      </m:r>
                                    </m:e>
                                  </m:d>
                                </m:e>
                              </m:d>
                            </m:e>
                          </m:func>
                        </m:e>
                      </m:d>
                    </m:oMath>
                  </m:oMathPara>
                </a14:m>
                <a:endParaRPr lang="en-US" sz="2800" dirty="0"/>
              </a:p>
              <a:p>
                <a:endParaRPr lang="en-US" sz="2600" dirty="0"/>
              </a:p>
              <a:p>
                <a:r>
                  <a:rPr lang="en-US" sz="2600" dirty="0"/>
                  <a:t>In this new formulation, Discriminator’s strategy will be  </a:t>
                </a:r>
                <a14:m>
                  <m:oMath xmlns:m="http://schemas.openxmlformats.org/officeDocument/2006/math">
                    <m:r>
                      <a:rPr lang="en-US" sz="2600" i="1">
                        <a:latin typeface="Cambria Math" charset="0"/>
                      </a:rPr>
                      <m:t>𝐷</m:t>
                    </m:r>
                    <m:d>
                      <m:dPr>
                        <m:ctrlPr>
                          <a:rPr lang="en-US" sz="2600" i="1">
                            <a:latin typeface="Cambria Math" panose="02040503050406030204" pitchFamily="18" charset="0"/>
                          </a:rPr>
                        </m:ctrlPr>
                      </m:dPr>
                      <m:e>
                        <m:r>
                          <a:rPr lang="en-US" sz="2600" i="1">
                            <a:latin typeface="Cambria Math" charset="0"/>
                          </a:rPr>
                          <m:t>𝑥</m:t>
                        </m:r>
                      </m:e>
                    </m:d>
                    <m:r>
                      <a:rPr lang="is-IS" sz="2600" i="1">
                        <a:latin typeface="Cambria Math" charset="0"/>
                        <a:ea typeface="Cambria Math" charset="0"/>
                        <a:cs typeface="Cambria Math" charset="0"/>
                      </a:rPr>
                      <m:t>→</m:t>
                    </m:r>
                    <m:r>
                      <a:rPr lang="en-US" sz="2600" b="0" i="1" smtClean="0">
                        <a:latin typeface="Cambria Math" charset="0"/>
                        <a:ea typeface="Cambria Math" charset="0"/>
                        <a:cs typeface="Cambria Math" charset="0"/>
                      </a:rPr>
                      <m:t>0</m:t>
                    </m:r>
                    <m:r>
                      <a:rPr lang="en-US" sz="2600" i="1">
                        <a:latin typeface="Cambria Math" charset="0"/>
                        <a:ea typeface="Cambria Math" charset="0"/>
                        <a:cs typeface="Cambria Math" charset="0"/>
                      </a:rPr>
                      <m:t>,   </m:t>
                    </m:r>
                    <m:r>
                      <a:rPr lang="en-US" sz="2600" i="1">
                        <a:latin typeface="Cambria Math" charset="0"/>
                        <a:ea typeface="Cambria Math" charset="0"/>
                        <a:cs typeface="Cambria Math" charset="0"/>
                      </a:rPr>
                      <m:t>𝐷</m:t>
                    </m:r>
                    <m:d>
                      <m:dPr>
                        <m:ctrlPr>
                          <a:rPr lang="en-US" sz="2600" i="1">
                            <a:latin typeface="Cambria Math" panose="02040503050406030204" pitchFamily="18" charset="0"/>
                            <a:ea typeface="Cambria Math" charset="0"/>
                            <a:cs typeface="Cambria Math" charset="0"/>
                          </a:rPr>
                        </m:ctrlPr>
                      </m:dPr>
                      <m:e>
                        <m:r>
                          <a:rPr lang="en-US" sz="2600" i="1">
                            <a:latin typeface="Cambria Math" charset="0"/>
                            <a:ea typeface="Cambria Math" charset="0"/>
                            <a:cs typeface="Cambria Math" charset="0"/>
                          </a:rPr>
                          <m:t>𝐺</m:t>
                        </m:r>
                        <m:d>
                          <m:dPr>
                            <m:ctrlPr>
                              <a:rPr lang="en-US" sz="2600" i="1">
                                <a:latin typeface="Cambria Math" panose="02040503050406030204" pitchFamily="18" charset="0"/>
                                <a:ea typeface="Cambria Math" charset="0"/>
                                <a:cs typeface="Cambria Math" charset="0"/>
                              </a:rPr>
                            </m:ctrlPr>
                          </m:dPr>
                          <m:e>
                            <m:r>
                              <a:rPr lang="en-US" sz="2600" i="1">
                                <a:latin typeface="Cambria Math" charset="0"/>
                                <a:ea typeface="Cambria Math" charset="0"/>
                                <a:cs typeface="Cambria Math" charset="0"/>
                              </a:rPr>
                              <m:t>𝑧</m:t>
                            </m:r>
                          </m:e>
                        </m:d>
                      </m:e>
                    </m:d>
                    <m:r>
                      <a:rPr lang="is-IS" sz="2600" i="1">
                        <a:latin typeface="Cambria Math" charset="0"/>
                        <a:ea typeface="Cambria Math" charset="0"/>
                        <a:cs typeface="Cambria Math" charset="0"/>
                      </a:rPr>
                      <m:t>→</m:t>
                    </m:r>
                    <m:r>
                      <a:rPr lang="en-US" sz="2600" b="0" i="1" smtClean="0">
                        <a:latin typeface="Cambria Math" charset="0"/>
                        <a:ea typeface="Cambria Math" charset="0"/>
                        <a:cs typeface="Cambria Math" charset="0"/>
                      </a:rPr>
                      <m:t>1</m:t>
                    </m:r>
                  </m:oMath>
                </a14:m>
                <a:endParaRPr lang="en-US" sz="2600" b="0" dirty="0">
                  <a:ea typeface="Cambria Math" charset="0"/>
                  <a:cs typeface="Cambria Math"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724087"/>
                <a:ext cx="10844048" cy="5597885"/>
              </a:xfrm>
              <a:blipFill rotWithShape="0">
                <a:blip r:embed="rId3"/>
                <a:stretch>
                  <a:fillRect l="-787"/>
                </a:stretch>
              </a:blipFill>
            </p:spPr>
            <p:txBody>
              <a:bodyPr/>
              <a:lstStyle/>
              <a:p>
                <a:r>
                  <a:rPr lang="en-US">
                    <a:noFill/>
                  </a:rPr>
                  <a:t> </a:t>
                </a:r>
              </a:p>
            </p:txBody>
          </p:sp>
        </mc:Fallback>
      </mc:AlternateContent>
      <p:sp>
        <p:nvSpPr>
          <p:cNvPr id="4" name="Footer Placeholder 5"/>
          <p:cNvSpPr>
            <a:spLocks noGrp="1"/>
          </p:cNvSpPr>
          <p:nvPr>
            <p:ph type="ftr" sz="quarter" idx="11"/>
          </p:nvPr>
        </p:nvSpPr>
        <p:spPr>
          <a:xfrm>
            <a:off x="887629" y="6435470"/>
            <a:ext cx="10515600" cy="365125"/>
          </a:xfrm>
        </p:spPr>
        <p:txBody>
          <a:bodyPr/>
          <a:lstStyle/>
          <a:p>
            <a:pPr algn="r"/>
            <a:r>
              <a:rPr lang="en-US" dirty="0"/>
              <a:t>Zhao, </a:t>
            </a:r>
            <a:r>
              <a:rPr lang="en-US" dirty="0" err="1"/>
              <a:t>Junbo</a:t>
            </a:r>
            <a:r>
              <a:rPr lang="en-US" dirty="0"/>
              <a:t>, Michael Mathieu, and Yann </a:t>
            </a:r>
            <a:r>
              <a:rPr lang="en-US" dirty="0" err="1"/>
              <a:t>LeCun</a:t>
            </a:r>
            <a:r>
              <a:rPr lang="en-US" dirty="0"/>
              <a:t>. </a:t>
            </a:r>
            <a:r>
              <a:rPr lang="en-US" b="1" dirty="0"/>
              <a:t>"Energy-based generative adversarial network."</a:t>
            </a:r>
            <a:r>
              <a:rPr lang="en-US" dirty="0"/>
              <a:t> </a:t>
            </a:r>
            <a:r>
              <a:rPr lang="en-US" dirty="0" err="1"/>
              <a:t>arXiv</a:t>
            </a:r>
            <a:r>
              <a:rPr lang="en-US" dirty="0"/>
              <a:t> preprint arXiv:1609.03126 (2016)</a:t>
            </a:r>
          </a:p>
        </p:txBody>
      </p:sp>
      <p:sp>
        <p:nvSpPr>
          <p:cNvPr id="5" name="Rectangle 4"/>
          <p:cNvSpPr/>
          <p:nvPr/>
        </p:nvSpPr>
        <p:spPr>
          <a:xfrm>
            <a:off x="2907792" y="1956816"/>
            <a:ext cx="3291840" cy="603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88608" y="1962912"/>
            <a:ext cx="3291840" cy="60350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3557468"/>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121408" y="724086"/>
            <a:ext cx="8247888" cy="111923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64208" y="4420775"/>
            <a:ext cx="8705088" cy="97886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482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4087"/>
          </a:xfrm>
        </p:spPr>
        <p:txBody>
          <a:bodyPr>
            <a:normAutofit/>
          </a:bodyPr>
          <a:lstStyle/>
          <a:p>
            <a:pPr algn="ctr"/>
            <a:r>
              <a:rPr lang="en-US" sz="3600" b="1" dirty="0">
                <a:solidFill>
                  <a:srgbClr val="FF0000"/>
                </a:solidFill>
              </a:rPr>
              <a:t>Alternate view of GANs (Contd.)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5488" y="724087"/>
                <a:ext cx="11206760" cy="5711383"/>
              </a:xfrm>
            </p:spPr>
            <p:txBody>
              <a:bodyPr>
                <a:normAutofit/>
              </a:bodyPr>
              <a:lstStyle/>
              <a:p>
                <a:r>
                  <a:rPr lang="en-US" sz="2600" dirty="0"/>
                  <a:t>If all we want to encode is </a:t>
                </a:r>
                <a14:m>
                  <m:oMath xmlns:m="http://schemas.openxmlformats.org/officeDocument/2006/math">
                    <m:r>
                      <a:rPr lang="en-US" sz="2600" i="1">
                        <a:latin typeface="Cambria Math" charset="0"/>
                      </a:rPr>
                      <m:t>𝐷</m:t>
                    </m:r>
                    <m:d>
                      <m:dPr>
                        <m:ctrlPr>
                          <a:rPr lang="en-US" sz="2600" i="1">
                            <a:latin typeface="Cambria Math" panose="02040503050406030204" pitchFamily="18" charset="0"/>
                          </a:rPr>
                        </m:ctrlPr>
                      </m:dPr>
                      <m:e>
                        <m:r>
                          <a:rPr lang="en-US" sz="2600" i="1">
                            <a:latin typeface="Cambria Math" charset="0"/>
                          </a:rPr>
                          <m:t>𝑥</m:t>
                        </m:r>
                      </m:e>
                    </m:d>
                    <m:r>
                      <a:rPr lang="is-IS" sz="2600" i="1">
                        <a:latin typeface="Cambria Math" charset="0"/>
                        <a:ea typeface="Cambria Math" charset="0"/>
                        <a:cs typeface="Cambria Math" charset="0"/>
                      </a:rPr>
                      <m:t>→</m:t>
                    </m:r>
                    <m:r>
                      <a:rPr lang="en-US" sz="2600" i="1">
                        <a:latin typeface="Cambria Math" charset="0"/>
                        <a:ea typeface="Cambria Math" charset="0"/>
                        <a:cs typeface="Cambria Math" charset="0"/>
                      </a:rPr>
                      <m:t>0,   </m:t>
                    </m:r>
                    <m:r>
                      <a:rPr lang="en-US" sz="2600" i="1">
                        <a:latin typeface="Cambria Math" charset="0"/>
                        <a:ea typeface="Cambria Math" charset="0"/>
                        <a:cs typeface="Cambria Math" charset="0"/>
                      </a:rPr>
                      <m:t>𝐷</m:t>
                    </m:r>
                    <m:d>
                      <m:dPr>
                        <m:ctrlPr>
                          <a:rPr lang="en-US" sz="2600" i="1">
                            <a:latin typeface="Cambria Math" panose="02040503050406030204" pitchFamily="18" charset="0"/>
                            <a:ea typeface="Cambria Math" charset="0"/>
                            <a:cs typeface="Cambria Math" charset="0"/>
                          </a:rPr>
                        </m:ctrlPr>
                      </m:dPr>
                      <m:e>
                        <m:r>
                          <a:rPr lang="en-US" sz="2600" i="1">
                            <a:latin typeface="Cambria Math" charset="0"/>
                            <a:ea typeface="Cambria Math" charset="0"/>
                            <a:cs typeface="Cambria Math" charset="0"/>
                          </a:rPr>
                          <m:t>𝐺</m:t>
                        </m:r>
                        <m:d>
                          <m:dPr>
                            <m:ctrlPr>
                              <a:rPr lang="en-US" sz="2600" i="1">
                                <a:latin typeface="Cambria Math" panose="02040503050406030204" pitchFamily="18" charset="0"/>
                                <a:ea typeface="Cambria Math" charset="0"/>
                                <a:cs typeface="Cambria Math" charset="0"/>
                              </a:rPr>
                            </m:ctrlPr>
                          </m:dPr>
                          <m:e>
                            <m:r>
                              <a:rPr lang="en-US" sz="2600" i="1">
                                <a:latin typeface="Cambria Math" charset="0"/>
                                <a:ea typeface="Cambria Math" charset="0"/>
                                <a:cs typeface="Cambria Math" charset="0"/>
                              </a:rPr>
                              <m:t>𝑧</m:t>
                            </m:r>
                          </m:e>
                        </m:d>
                      </m:e>
                    </m:d>
                    <m:r>
                      <a:rPr lang="is-IS" sz="2600" i="1">
                        <a:latin typeface="Cambria Math" charset="0"/>
                        <a:ea typeface="Cambria Math" charset="0"/>
                        <a:cs typeface="Cambria Math" charset="0"/>
                      </a:rPr>
                      <m:t>→</m:t>
                    </m:r>
                    <m:r>
                      <a:rPr lang="en-US" sz="2600" i="1">
                        <a:latin typeface="Cambria Math" charset="0"/>
                        <a:ea typeface="Cambria Math" charset="0"/>
                        <a:cs typeface="Cambria Math" charset="0"/>
                      </a:rPr>
                      <m:t>1</m:t>
                    </m:r>
                  </m:oMath>
                </a14:m>
                <a:endParaRPr lang="en-US" sz="2600" dirty="0">
                  <a:ea typeface="Cambria Math" charset="0"/>
                  <a:cs typeface="Cambria Math" charset="0"/>
                </a:endParaRPr>
              </a:p>
              <a:p>
                <a:endParaRPr lang="en-US" sz="2600" dirty="0">
                  <a:ea typeface="Cambria Math" charset="0"/>
                  <a:cs typeface="Cambria Math" charset="0"/>
                </a:endParaRPr>
              </a:p>
              <a:p>
                <a:pPr marL="0" lvl="1" indent="0">
                  <a:spcBef>
                    <a:spcPts val="1000"/>
                  </a:spcBef>
                  <a:buNone/>
                </a:pPr>
                <a14:m>
                  <m:oMathPara xmlns:m="http://schemas.openxmlformats.org/officeDocument/2006/math">
                    <m:oMathParaPr>
                      <m:jc m:val="centerGroup"/>
                    </m:oMathParaPr>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charset="0"/>
                            </a:rPr>
                            <m:t>𝐷</m:t>
                          </m:r>
                        </m:e>
                        <m:sup>
                          <m:r>
                            <a:rPr lang="en-US" sz="2200" b="0" i="1" smtClean="0">
                              <a:latin typeface="Cambria Math" charset="0"/>
                            </a:rPr>
                            <m:t>∗</m:t>
                          </m:r>
                        </m:sup>
                      </m:sSup>
                      <m:r>
                        <a:rPr lang="en-US" sz="2200" i="1">
                          <a:latin typeface="Cambria Math" charset="0"/>
                        </a:rPr>
                        <m:t>=</m:t>
                      </m:r>
                      <m:sSub>
                        <m:sSubPr>
                          <m:ctrlPr>
                            <a:rPr lang="en-US" sz="2200" i="1">
                              <a:latin typeface="Cambria Math" panose="02040503050406030204" pitchFamily="18" charset="0"/>
                            </a:rPr>
                          </m:ctrlPr>
                        </m:sSubPr>
                        <m:e>
                          <m:r>
                            <a:rPr lang="en-US" sz="2200" b="0" i="1" smtClean="0">
                              <a:latin typeface="Cambria Math" charset="0"/>
                            </a:rPr>
                            <m:t>𝑎𝑟𝑔𝑚𝑎</m:t>
                          </m:r>
                          <m:sSub>
                            <m:sSubPr>
                              <m:ctrlPr>
                                <a:rPr lang="en-US" sz="2200" b="0" i="1" smtClean="0">
                                  <a:latin typeface="Cambria Math" panose="02040503050406030204" pitchFamily="18" charset="0"/>
                                </a:rPr>
                              </m:ctrlPr>
                            </m:sSubPr>
                            <m:e>
                              <m:r>
                                <a:rPr lang="en-US" sz="2200" b="0" i="1" smtClean="0">
                                  <a:latin typeface="Cambria Math" charset="0"/>
                                </a:rPr>
                                <m:t>𝑥</m:t>
                              </m:r>
                            </m:e>
                            <m:sub>
                              <m:r>
                                <a:rPr lang="en-US" sz="2200" b="0" i="1" smtClean="0">
                                  <a:latin typeface="Cambria Math" charset="0"/>
                                </a:rPr>
                                <m:t>𝐷</m:t>
                              </m:r>
                            </m:sub>
                          </m:sSub>
                          <m:r>
                            <a:rPr lang="en-US" sz="2200" b="0" i="1" smtClean="0">
                              <a:latin typeface="Cambria Math" charset="0"/>
                            </a:rPr>
                            <m:t> </m:t>
                          </m:r>
                          <m:r>
                            <a:rPr lang="en-US" sz="2200" i="1">
                              <a:latin typeface="Cambria Math" charset="0"/>
                            </a:rPr>
                            <m:t>𝔼</m:t>
                          </m:r>
                        </m:e>
                        <m:sub>
                          <m:r>
                            <a:rPr lang="en-US" sz="2200" i="1">
                              <a:latin typeface="Cambria Math" charset="0"/>
                            </a:rPr>
                            <m:t>𝑥</m:t>
                          </m:r>
                          <m:r>
                            <a:rPr lang="en-US" sz="2200" i="1">
                              <a:latin typeface="Cambria Math" charset="0"/>
                            </a:rPr>
                            <m:t>∼</m:t>
                          </m:r>
                          <m:r>
                            <a:rPr lang="en-US" sz="2200" i="1">
                              <a:latin typeface="Cambria Math" charset="0"/>
                            </a:rPr>
                            <m:t>𝑝</m:t>
                          </m:r>
                          <m:r>
                            <a:rPr lang="en-US" sz="2200" i="1">
                              <a:latin typeface="Cambria Math" charset="0"/>
                            </a:rPr>
                            <m:t>(</m:t>
                          </m:r>
                          <m:r>
                            <a:rPr lang="en-US" sz="2200" i="1">
                              <a:latin typeface="Cambria Math" charset="0"/>
                            </a:rPr>
                            <m:t>𝑥</m:t>
                          </m:r>
                          <m:r>
                            <a:rPr lang="en-US" sz="2200" i="1">
                              <a:latin typeface="Cambria Math" charset="0"/>
                            </a:rPr>
                            <m:t>)</m:t>
                          </m:r>
                        </m:sub>
                      </m:sSub>
                      <m:d>
                        <m:dPr>
                          <m:begChr m:val="["/>
                          <m:endChr m:val="]"/>
                          <m:ctrlPr>
                            <a:rPr lang="en-US" sz="2200" i="1">
                              <a:latin typeface="Cambria Math" panose="02040503050406030204" pitchFamily="18" charset="0"/>
                            </a:rPr>
                          </m:ctrlPr>
                        </m:dPr>
                        <m:e>
                          <m:r>
                            <m:rPr>
                              <m:sty m:val="p"/>
                            </m:rPr>
                            <a:rPr lang="en-US" sz="2200">
                              <a:latin typeface="Cambria Math" charset="0"/>
                            </a:rPr>
                            <m:t>log</m:t>
                          </m:r>
                          <m:d>
                            <m:dPr>
                              <m:ctrlPr>
                                <a:rPr lang="en-US" sz="2200" i="1">
                                  <a:latin typeface="Cambria Math" panose="02040503050406030204" pitchFamily="18" charset="0"/>
                                </a:rPr>
                              </m:ctrlPr>
                            </m:dPr>
                            <m:e>
                              <m:r>
                                <a:rPr lang="en-US" sz="2200" i="1">
                                  <a:latin typeface="Cambria Math" charset="0"/>
                                </a:rPr>
                                <m:t>1 −</m:t>
                              </m:r>
                              <m:r>
                                <a:rPr lang="en-US" sz="2200" i="1">
                                  <a:latin typeface="Cambria Math" charset="0"/>
                                </a:rPr>
                                <m:t>𝐷</m:t>
                              </m:r>
                              <m:d>
                                <m:dPr>
                                  <m:ctrlPr>
                                    <a:rPr lang="en-US" sz="2200" i="1">
                                      <a:latin typeface="Cambria Math" panose="02040503050406030204" pitchFamily="18" charset="0"/>
                                    </a:rPr>
                                  </m:ctrlPr>
                                </m:dPr>
                                <m:e>
                                  <m:r>
                                    <a:rPr lang="en-US" sz="2200" i="1">
                                      <a:latin typeface="Cambria Math" charset="0"/>
                                    </a:rPr>
                                    <m:t>𝑥</m:t>
                                  </m:r>
                                </m:e>
                              </m:d>
                            </m:e>
                          </m:d>
                        </m:e>
                      </m:d>
                      <m:r>
                        <a:rPr lang="en-US" sz="2200" i="1">
                          <a:latin typeface="Cambria Math" charset="0"/>
                        </a:rPr>
                        <m:t>+</m:t>
                      </m:r>
                      <m:sSub>
                        <m:sSubPr>
                          <m:ctrlPr>
                            <a:rPr lang="en-US" sz="2200" i="1">
                              <a:latin typeface="Cambria Math" panose="02040503050406030204" pitchFamily="18" charset="0"/>
                            </a:rPr>
                          </m:ctrlPr>
                        </m:sSubPr>
                        <m:e>
                          <m:r>
                            <a:rPr lang="en-US" sz="2200" i="1">
                              <a:latin typeface="Cambria Math" charset="0"/>
                            </a:rPr>
                            <m:t>𝔼</m:t>
                          </m:r>
                        </m:e>
                        <m:sub>
                          <m:r>
                            <a:rPr lang="en-US" sz="2200" i="1">
                              <a:latin typeface="Cambria Math" charset="0"/>
                            </a:rPr>
                            <m:t>𝑧</m:t>
                          </m:r>
                          <m:r>
                            <a:rPr lang="en-US" sz="2200" i="1">
                              <a:latin typeface="Cambria Math" charset="0"/>
                            </a:rPr>
                            <m:t>∼</m:t>
                          </m:r>
                          <m:r>
                            <a:rPr lang="en-US" sz="2200" i="1">
                              <a:latin typeface="Cambria Math" charset="0"/>
                            </a:rPr>
                            <m:t>𝑞</m:t>
                          </m:r>
                          <m:r>
                            <a:rPr lang="en-US" sz="2200" i="1">
                              <a:latin typeface="Cambria Math" charset="0"/>
                            </a:rPr>
                            <m:t>(</m:t>
                          </m:r>
                          <m:r>
                            <a:rPr lang="en-US" sz="2200" i="1">
                              <a:latin typeface="Cambria Math" charset="0"/>
                            </a:rPr>
                            <m:t>𝑧</m:t>
                          </m:r>
                          <m:r>
                            <a:rPr lang="en-US" sz="2200" i="1">
                              <a:latin typeface="Cambria Math" charset="0"/>
                            </a:rPr>
                            <m:t>)</m:t>
                          </m:r>
                        </m:sub>
                      </m:sSub>
                      <m:d>
                        <m:dPr>
                          <m:begChr m:val="["/>
                          <m:endChr m:val="]"/>
                          <m:ctrlPr>
                            <a:rPr lang="en-US" sz="2200" i="1">
                              <a:latin typeface="Cambria Math" panose="02040503050406030204" pitchFamily="18" charset="0"/>
                            </a:rPr>
                          </m:ctrlPr>
                        </m:dPr>
                        <m:e>
                          <m:func>
                            <m:funcPr>
                              <m:ctrlPr>
                                <a:rPr lang="en-US" sz="2200" i="1">
                                  <a:latin typeface="Cambria Math" panose="02040503050406030204" pitchFamily="18" charset="0"/>
                                </a:rPr>
                              </m:ctrlPr>
                            </m:funcPr>
                            <m:fName>
                              <m:r>
                                <m:rPr>
                                  <m:sty m:val="p"/>
                                </m:rPr>
                                <a:rPr lang="en-US" sz="2200">
                                  <a:latin typeface="Cambria Math" charset="0"/>
                                </a:rPr>
                                <m:t>log</m:t>
                              </m:r>
                            </m:fName>
                            <m:e>
                              <m:d>
                                <m:dPr>
                                  <m:ctrlPr>
                                    <a:rPr lang="en-US" sz="2200" i="1">
                                      <a:latin typeface="Cambria Math" panose="02040503050406030204" pitchFamily="18" charset="0"/>
                                    </a:rPr>
                                  </m:ctrlPr>
                                </m:dPr>
                                <m:e>
                                  <m:r>
                                    <a:rPr lang="en-US" sz="2200" i="1">
                                      <a:latin typeface="Cambria Math" charset="0"/>
                                    </a:rPr>
                                    <m:t>𝐷</m:t>
                                  </m:r>
                                  <m:d>
                                    <m:dPr>
                                      <m:ctrlPr>
                                        <a:rPr lang="en-US" sz="2200" i="1">
                                          <a:latin typeface="Cambria Math" panose="02040503050406030204" pitchFamily="18" charset="0"/>
                                        </a:rPr>
                                      </m:ctrlPr>
                                    </m:dPr>
                                    <m:e>
                                      <m:r>
                                        <a:rPr lang="en-US" sz="2200" i="1">
                                          <a:latin typeface="Cambria Math" charset="0"/>
                                        </a:rPr>
                                        <m:t>𝐺</m:t>
                                      </m:r>
                                      <m:r>
                                        <a:rPr lang="en-US" sz="2200" i="1">
                                          <a:latin typeface="Cambria Math" charset="0"/>
                                        </a:rPr>
                                        <m:t>(</m:t>
                                      </m:r>
                                      <m:r>
                                        <a:rPr lang="en-US" sz="2200" i="1">
                                          <a:latin typeface="Cambria Math" charset="0"/>
                                        </a:rPr>
                                        <m:t>𝑧</m:t>
                                      </m:r>
                                      <m:r>
                                        <a:rPr lang="en-US" sz="2200" i="1">
                                          <a:latin typeface="Cambria Math" charset="0"/>
                                        </a:rPr>
                                        <m:t>)</m:t>
                                      </m:r>
                                    </m:e>
                                  </m:d>
                                </m:e>
                              </m:d>
                            </m:e>
                          </m:func>
                        </m:e>
                      </m:d>
                    </m:oMath>
                  </m:oMathPara>
                </a14:m>
                <a:endParaRPr lang="en-US" sz="2600" dirty="0"/>
              </a:p>
              <a:p>
                <a:pPr marL="0" lvl="1" indent="0">
                  <a:spcBef>
                    <a:spcPts val="1000"/>
                  </a:spcBef>
                  <a:buNone/>
                </a:pPr>
                <a:br>
                  <a:rPr lang="en-US" sz="2200" i="1" dirty="0">
                    <a:latin typeface="Cambria Math" charset="0"/>
                  </a:rPr>
                </a:br>
                <a14:m>
                  <m:oMathPara xmlns:m="http://schemas.openxmlformats.org/officeDocument/2006/math">
                    <m:oMathParaPr>
                      <m:jc m:val="centerGroup"/>
                    </m:oMathParaPr>
                    <m:oMath xmlns:m="http://schemas.openxmlformats.org/officeDocument/2006/math">
                      <m:sSup>
                        <m:sSupPr>
                          <m:ctrlPr>
                            <a:rPr lang="en-US" sz="2200" i="1">
                              <a:latin typeface="Cambria Math" panose="02040503050406030204" pitchFamily="18" charset="0"/>
                            </a:rPr>
                          </m:ctrlPr>
                        </m:sSupPr>
                        <m:e>
                          <m:r>
                            <a:rPr lang="en-US" sz="2200" i="1">
                              <a:latin typeface="Cambria Math" charset="0"/>
                            </a:rPr>
                            <m:t>𝐷</m:t>
                          </m:r>
                        </m:e>
                        <m:sup>
                          <m:r>
                            <a:rPr lang="en-US" sz="2200" i="1">
                              <a:latin typeface="Cambria Math" charset="0"/>
                            </a:rPr>
                            <m:t>∗</m:t>
                          </m:r>
                        </m:sup>
                      </m:sSup>
                      <m:r>
                        <a:rPr lang="en-US" sz="2200" i="1">
                          <a:latin typeface="Cambria Math" charset="0"/>
                        </a:rPr>
                        <m:t>=</m:t>
                      </m:r>
                      <m:sSub>
                        <m:sSubPr>
                          <m:ctrlPr>
                            <a:rPr lang="en-US" sz="2200" i="1">
                              <a:latin typeface="Cambria Math" panose="02040503050406030204" pitchFamily="18" charset="0"/>
                            </a:rPr>
                          </m:ctrlPr>
                        </m:sSubPr>
                        <m:e>
                          <m:r>
                            <a:rPr lang="en-US" sz="2200" i="1">
                              <a:latin typeface="Cambria Math" charset="0"/>
                            </a:rPr>
                            <m:t>𝑎𝑟𝑔</m:t>
                          </m:r>
                          <m:r>
                            <a:rPr lang="en-US" sz="2200" b="0" i="1" smtClean="0">
                              <a:latin typeface="Cambria Math" charset="0"/>
                            </a:rPr>
                            <m:t>𝑚𝑖</m:t>
                          </m:r>
                          <m:sSub>
                            <m:sSubPr>
                              <m:ctrlPr>
                                <a:rPr lang="en-US" sz="2200" b="0" i="1" smtClean="0">
                                  <a:latin typeface="Cambria Math" panose="02040503050406030204" pitchFamily="18" charset="0"/>
                                </a:rPr>
                              </m:ctrlPr>
                            </m:sSubPr>
                            <m:e>
                              <m:r>
                                <a:rPr lang="en-US" sz="2200" b="0" i="1" smtClean="0">
                                  <a:latin typeface="Cambria Math" charset="0"/>
                                </a:rPr>
                                <m:t>𝑛</m:t>
                              </m:r>
                            </m:e>
                            <m:sub>
                              <m:r>
                                <a:rPr lang="en-US" sz="2200" b="0" i="1" smtClean="0">
                                  <a:latin typeface="Cambria Math" charset="0"/>
                                </a:rPr>
                                <m:t>𝐷</m:t>
                              </m:r>
                            </m:sub>
                          </m:sSub>
                          <m:r>
                            <a:rPr lang="en-US" sz="2200" i="1">
                              <a:latin typeface="Cambria Math" charset="0"/>
                            </a:rPr>
                            <m:t> </m:t>
                          </m:r>
                          <m:r>
                            <a:rPr lang="en-US" sz="2200" i="1">
                              <a:latin typeface="Cambria Math" charset="0"/>
                            </a:rPr>
                            <m:t>𝔼</m:t>
                          </m:r>
                        </m:e>
                        <m:sub>
                          <m:r>
                            <a:rPr lang="en-US" sz="2200" i="1">
                              <a:latin typeface="Cambria Math" charset="0"/>
                            </a:rPr>
                            <m:t>𝑥</m:t>
                          </m:r>
                          <m:r>
                            <a:rPr lang="en-US" sz="2200" i="1">
                              <a:latin typeface="Cambria Math" charset="0"/>
                            </a:rPr>
                            <m:t>∼</m:t>
                          </m:r>
                          <m:r>
                            <a:rPr lang="en-US" sz="2200" i="1">
                              <a:latin typeface="Cambria Math" charset="0"/>
                            </a:rPr>
                            <m:t>𝑝</m:t>
                          </m:r>
                          <m:d>
                            <m:dPr>
                              <m:ctrlPr>
                                <a:rPr lang="en-US" sz="2200" i="1">
                                  <a:latin typeface="Cambria Math" panose="02040503050406030204" pitchFamily="18" charset="0"/>
                                </a:rPr>
                              </m:ctrlPr>
                            </m:dPr>
                            <m:e>
                              <m:r>
                                <a:rPr lang="en-US" sz="2200" i="1">
                                  <a:latin typeface="Cambria Math" charset="0"/>
                                </a:rPr>
                                <m:t>𝑥</m:t>
                              </m:r>
                            </m:e>
                          </m:d>
                        </m:sub>
                      </m:sSub>
                      <m:func>
                        <m:funcPr>
                          <m:ctrlPr>
                            <a:rPr lang="en-US" sz="2200" b="0" i="1" smtClean="0">
                              <a:latin typeface="Cambria Math" panose="02040503050406030204" pitchFamily="18" charset="0"/>
                            </a:rPr>
                          </m:ctrlPr>
                        </m:funcPr>
                        <m:fName>
                          <m:r>
                            <m:rPr>
                              <m:sty m:val="p"/>
                            </m:rPr>
                            <a:rPr lang="en-US" sz="2200" b="0" i="0" smtClean="0">
                              <a:latin typeface="Cambria Math" charset="0"/>
                            </a:rPr>
                            <m:t>log</m:t>
                          </m:r>
                        </m:fName>
                        <m:e>
                          <m:d>
                            <m:dPr>
                              <m:ctrlPr>
                                <a:rPr lang="en-US" sz="2200" b="0" i="1" smtClean="0">
                                  <a:latin typeface="Cambria Math" panose="02040503050406030204" pitchFamily="18" charset="0"/>
                                </a:rPr>
                              </m:ctrlPr>
                            </m:dPr>
                            <m:e>
                              <m:r>
                                <a:rPr lang="en-US" sz="2200" b="0" i="1" smtClean="0">
                                  <a:latin typeface="Cambria Math" charset="0"/>
                                </a:rPr>
                                <m:t>𝐷</m:t>
                              </m:r>
                              <m:d>
                                <m:dPr>
                                  <m:ctrlPr>
                                    <a:rPr lang="en-US" sz="2200" b="0" i="1" smtClean="0">
                                      <a:latin typeface="Cambria Math" panose="02040503050406030204" pitchFamily="18" charset="0"/>
                                    </a:rPr>
                                  </m:ctrlPr>
                                </m:dPr>
                                <m:e>
                                  <m:r>
                                    <a:rPr lang="en-US" sz="2200" b="0" i="1" smtClean="0">
                                      <a:latin typeface="Cambria Math" charset="0"/>
                                    </a:rPr>
                                    <m:t>𝑥</m:t>
                                  </m:r>
                                </m:e>
                              </m:d>
                            </m:e>
                          </m:d>
                        </m:e>
                      </m:func>
                      <m:r>
                        <a:rPr lang="en-US" sz="2200" i="1">
                          <a:latin typeface="Cambria Math" charset="0"/>
                        </a:rPr>
                        <m:t>+</m:t>
                      </m:r>
                      <m:sSub>
                        <m:sSubPr>
                          <m:ctrlPr>
                            <a:rPr lang="en-US" sz="2200" i="1">
                              <a:latin typeface="Cambria Math" panose="02040503050406030204" pitchFamily="18" charset="0"/>
                            </a:rPr>
                          </m:ctrlPr>
                        </m:sSubPr>
                        <m:e>
                          <m:r>
                            <a:rPr lang="en-US" sz="2200" i="1">
                              <a:latin typeface="Cambria Math" charset="0"/>
                            </a:rPr>
                            <m:t>𝔼</m:t>
                          </m:r>
                        </m:e>
                        <m:sub>
                          <m:r>
                            <a:rPr lang="en-US" sz="2200" i="1">
                              <a:latin typeface="Cambria Math" charset="0"/>
                            </a:rPr>
                            <m:t>𝑧</m:t>
                          </m:r>
                          <m:r>
                            <a:rPr lang="en-US" sz="2200" i="1">
                              <a:latin typeface="Cambria Math" charset="0"/>
                            </a:rPr>
                            <m:t>∼</m:t>
                          </m:r>
                          <m:r>
                            <a:rPr lang="en-US" sz="2200" i="1">
                              <a:latin typeface="Cambria Math" charset="0"/>
                            </a:rPr>
                            <m:t>𝑞</m:t>
                          </m:r>
                          <m:r>
                            <a:rPr lang="en-US" sz="2200" i="1">
                              <a:latin typeface="Cambria Math" charset="0"/>
                            </a:rPr>
                            <m:t>(</m:t>
                          </m:r>
                          <m:r>
                            <a:rPr lang="en-US" sz="2200" i="1">
                              <a:latin typeface="Cambria Math" charset="0"/>
                            </a:rPr>
                            <m:t>𝑧</m:t>
                          </m:r>
                          <m:r>
                            <a:rPr lang="en-US" sz="2200" i="1">
                              <a:latin typeface="Cambria Math" charset="0"/>
                            </a:rPr>
                            <m:t>)</m:t>
                          </m:r>
                        </m:sub>
                      </m:sSub>
                      <m:d>
                        <m:dPr>
                          <m:begChr m:val="["/>
                          <m:endChr m:val="]"/>
                          <m:ctrlPr>
                            <a:rPr lang="en-US" sz="2200" i="1">
                              <a:latin typeface="Cambria Math" panose="02040503050406030204" pitchFamily="18" charset="0"/>
                            </a:rPr>
                          </m:ctrlPr>
                        </m:dPr>
                        <m:e>
                          <m:func>
                            <m:funcPr>
                              <m:ctrlPr>
                                <a:rPr lang="en-US" sz="2200" i="1">
                                  <a:latin typeface="Cambria Math" panose="02040503050406030204" pitchFamily="18" charset="0"/>
                                </a:rPr>
                              </m:ctrlPr>
                            </m:funcPr>
                            <m:fName>
                              <m:r>
                                <m:rPr>
                                  <m:sty m:val="p"/>
                                </m:rPr>
                                <a:rPr lang="en-US" sz="2200">
                                  <a:latin typeface="Cambria Math" charset="0"/>
                                </a:rPr>
                                <m:t>log</m:t>
                              </m:r>
                            </m:fName>
                            <m:e>
                              <m:d>
                                <m:dPr>
                                  <m:ctrlPr>
                                    <a:rPr lang="en-US" sz="2200" b="0" i="1" smtClean="0">
                                      <a:latin typeface="Cambria Math" panose="02040503050406030204" pitchFamily="18" charset="0"/>
                                    </a:rPr>
                                  </m:ctrlPr>
                                </m:dPr>
                                <m:e>
                                  <m:r>
                                    <a:rPr lang="en-US" sz="2200" b="0" i="1" smtClean="0">
                                      <a:latin typeface="Cambria Math" charset="0"/>
                                    </a:rPr>
                                    <m:t>1 −</m:t>
                                  </m:r>
                                  <m:r>
                                    <a:rPr lang="en-US" sz="2200" b="0" i="1" smtClean="0">
                                      <a:latin typeface="Cambria Math" charset="0"/>
                                    </a:rPr>
                                    <m:t>𝐷</m:t>
                                  </m:r>
                                  <m:d>
                                    <m:dPr>
                                      <m:ctrlPr>
                                        <a:rPr lang="en-US" sz="2200" b="0" i="1" smtClean="0">
                                          <a:latin typeface="Cambria Math" panose="02040503050406030204" pitchFamily="18" charset="0"/>
                                        </a:rPr>
                                      </m:ctrlPr>
                                    </m:dPr>
                                    <m:e>
                                      <m:r>
                                        <a:rPr lang="en-US" sz="2200" b="0" i="1" smtClean="0">
                                          <a:latin typeface="Cambria Math" charset="0"/>
                                        </a:rPr>
                                        <m:t>𝐺</m:t>
                                      </m:r>
                                      <m:d>
                                        <m:dPr>
                                          <m:ctrlPr>
                                            <a:rPr lang="en-US" sz="2200" b="0" i="1" smtClean="0">
                                              <a:latin typeface="Cambria Math" panose="02040503050406030204" pitchFamily="18" charset="0"/>
                                            </a:rPr>
                                          </m:ctrlPr>
                                        </m:dPr>
                                        <m:e>
                                          <m:r>
                                            <a:rPr lang="en-US" sz="2200" b="0" i="1" smtClean="0">
                                              <a:latin typeface="Cambria Math" charset="0"/>
                                            </a:rPr>
                                            <m:t>𝑧</m:t>
                                          </m:r>
                                        </m:e>
                                      </m:d>
                                    </m:e>
                                  </m:d>
                                </m:e>
                              </m:d>
                            </m:e>
                          </m:func>
                        </m:e>
                      </m:d>
                    </m:oMath>
                  </m:oMathPara>
                </a14:m>
                <a:endParaRPr lang="en-US" sz="2200" dirty="0"/>
              </a:p>
              <a:p>
                <a:endParaRPr lang="en-US" sz="2600" dirty="0"/>
              </a:p>
              <a:p>
                <a:r>
                  <a:rPr lang="en-US" sz="2600" dirty="0"/>
                  <a:t>Now, we can replace cross-entropy with any loss function </a:t>
                </a:r>
                <a:r>
                  <a:rPr lang="en-US" sz="2600" b="1" dirty="0">
                    <a:solidFill>
                      <a:srgbClr val="FF0000"/>
                    </a:solidFill>
                  </a:rPr>
                  <a:t>(Hinge Loss)</a:t>
                </a:r>
                <a:br>
                  <a:rPr lang="en-US" sz="2200" b="1" dirty="0"/>
                </a:br>
                <a:endParaRPr lang="en-US" sz="2200" b="1" dirty="0"/>
              </a:p>
              <a:p>
                <a:pPr marL="0" indent="0">
                  <a:buNone/>
                </a:pPr>
                <a14:m>
                  <m:oMathPara xmlns:m="http://schemas.openxmlformats.org/officeDocument/2006/math">
                    <m:oMathParaPr>
                      <m:jc m:val="center"/>
                    </m:oMathParaPr>
                    <m:oMath xmlns:m="http://schemas.openxmlformats.org/officeDocument/2006/math">
                      <m:sSub>
                        <m:sSubPr>
                          <m:ctrlPr>
                            <a:rPr lang="en-US" sz="2400" i="1">
                              <a:latin typeface="Cambria Math" panose="02040503050406030204" pitchFamily="18" charset="0"/>
                            </a:rPr>
                          </m:ctrlPr>
                        </m:sSubPr>
                        <m:e>
                          <m:sSup>
                            <m:sSupPr>
                              <m:ctrlPr>
                                <a:rPr lang="en-US" sz="2400" b="0" i="1" smtClean="0">
                                  <a:latin typeface="Cambria Math" panose="02040503050406030204" pitchFamily="18" charset="0"/>
                                </a:rPr>
                              </m:ctrlPr>
                            </m:sSupPr>
                            <m:e>
                              <m:r>
                                <a:rPr lang="en-US" sz="2400" b="0" i="1" smtClean="0">
                                  <a:latin typeface="Cambria Math" charset="0"/>
                                </a:rPr>
                                <m:t>𝐷</m:t>
                              </m:r>
                            </m:e>
                            <m:sup>
                              <m:r>
                                <a:rPr lang="en-US" sz="2400" b="0" i="1" smtClean="0">
                                  <a:latin typeface="Cambria Math" charset="0"/>
                                </a:rPr>
                                <m:t>∗</m:t>
                              </m:r>
                            </m:sup>
                          </m:sSup>
                          <m:r>
                            <a:rPr lang="en-US" sz="2400" b="0" i="1" smtClean="0">
                              <a:latin typeface="Cambria Math" charset="0"/>
                            </a:rPr>
                            <m:t>=</m:t>
                          </m:r>
                          <m:r>
                            <a:rPr lang="en-US" sz="2400" b="0" i="1" smtClean="0">
                              <a:latin typeface="Cambria Math" charset="0"/>
                            </a:rPr>
                            <m:t>𝑎𝑟𝑔𝑚𝑖</m:t>
                          </m:r>
                          <m:sSub>
                            <m:sSubPr>
                              <m:ctrlPr>
                                <a:rPr lang="en-US" sz="2400" b="0" i="1" smtClean="0">
                                  <a:latin typeface="Cambria Math" panose="02040503050406030204" pitchFamily="18" charset="0"/>
                                </a:rPr>
                              </m:ctrlPr>
                            </m:sSubPr>
                            <m:e>
                              <m:r>
                                <a:rPr lang="en-US" sz="2400" b="0" i="1" smtClean="0">
                                  <a:latin typeface="Cambria Math" charset="0"/>
                                </a:rPr>
                                <m:t>𝑛</m:t>
                              </m:r>
                            </m:e>
                            <m:sub>
                              <m:r>
                                <a:rPr lang="en-US" sz="2400" b="0" i="1" smtClean="0">
                                  <a:latin typeface="Cambria Math" charset="0"/>
                                </a:rPr>
                                <m:t>𝐷</m:t>
                              </m:r>
                            </m:sub>
                          </m:sSub>
                          <m:r>
                            <a:rPr lang="en-US" sz="2400" b="0" i="1" smtClean="0">
                              <a:latin typeface="Cambria Math" charset="0"/>
                            </a:rPr>
                            <m:t> </m:t>
                          </m:r>
                          <m:r>
                            <a:rPr lang="en-US" sz="2400" i="1">
                              <a:latin typeface="Cambria Math" charset="0"/>
                            </a:rPr>
                            <m:t>𝔼</m:t>
                          </m:r>
                        </m:e>
                        <m:sub>
                          <m:r>
                            <a:rPr lang="en-US" sz="2400" i="1">
                              <a:latin typeface="Cambria Math" charset="0"/>
                            </a:rPr>
                            <m:t>𝑥</m:t>
                          </m:r>
                          <m:r>
                            <a:rPr lang="en-US" sz="2400" i="1">
                              <a:latin typeface="Cambria Math" charset="0"/>
                            </a:rPr>
                            <m:t>∼</m:t>
                          </m:r>
                          <m:r>
                            <a:rPr lang="en-US" sz="2400" i="1">
                              <a:latin typeface="Cambria Math" charset="0"/>
                            </a:rPr>
                            <m:t>𝑝</m:t>
                          </m:r>
                          <m:d>
                            <m:dPr>
                              <m:ctrlPr>
                                <a:rPr lang="en-US" sz="2400" i="1">
                                  <a:latin typeface="Cambria Math" panose="02040503050406030204" pitchFamily="18" charset="0"/>
                                </a:rPr>
                              </m:ctrlPr>
                            </m:dPr>
                            <m:e>
                              <m:r>
                                <a:rPr lang="en-US" sz="2400" i="1">
                                  <a:latin typeface="Cambria Math" charset="0"/>
                                </a:rPr>
                                <m:t>𝑥</m:t>
                              </m:r>
                            </m:e>
                          </m:d>
                        </m:sub>
                      </m:sSub>
                      <m:r>
                        <a:rPr lang="en-US" sz="2400" i="1">
                          <a:latin typeface="Cambria Math" charset="0"/>
                        </a:rPr>
                        <m:t>𝐷</m:t>
                      </m:r>
                      <m:d>
                        <m:dPr>
                          <m:ctrlPr>
                            <a:rPr lang="en-US" sz="2400" i="1">
                              <a:latin typeface="Cambria Math" panose="02040503050406030204" pitchFamily="18" charset="0"/>
                            </a:rPr>
                          </m:ctrlPr>
                        </m:dPr>
                        <m:e>
                          <m:r>
                            <a:rPr lang="en-US" sz="2400" i="1">
                              <a:latin typeface="Cambria Math" charset="0"/>
                            </a:rPr>
                            <m:t>𝑥</m:t>
                          </m:r>
                        </m:e>
                      </m:d>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𝔼</m:t>
                          </m:r>
                        </m:e>
                        <m:sub>
                          <m:r>
                            <a:rPr lang="en-US" sz="2400" i="1">
                              <a:latin typeface="Cambria Math" charset="0"/>
                            </a:rPr>
                            <m:t>𝑧</m:t>
                          </m:r>
                          <m:r>
                            <a:rPr lang="en-US" sz="2400" i="1">
                              <a:latin typeface="Cambria Math" charset="0"/>
                            </a:rPr>
                            <m:t>∼</m:t>
                          </m:r>
                          <m:r>
                            <a:rPr lang="en-US" sz="2400" i="1">
                              <a:latin typeface="Cambria Math" charset="0"/>
                            </a:rPr>
                            <m:t>𝑞</m:t>
                          </m:r>
                          <m:d>
                            <m:dPr>
                              <m:ctrlPr>
                                <a:rPr lang="en-US" sz="2400" i="1">
                                  <a:latin typeface="Cambria Math" panose="02040503050406030204" pitchFamily="18" charset="0"/>
                                </a:rPr>
                              </m:ctrlPr>
                            </m:dPr>
                            <m:e>
                              <m:r>
                                <a:rPr lang="en-US" sz="2400" i="1">
                                  <a:latin typeface="Cambria Math" charset="0"/>
                                </a:rPr>
                                <m:t>𝑧</m:t>
                              </m:r>
                            </m:e>
                          </m:d>
                        </m:sub>
                      </m:sSub>
                      <m:func>
                        <m:funcPr>
                          <m:ctrlPr>
                            <a:rPr lang="en-US" sz="2400" i="1">
                              <a:latin typeface="Cambria Math" panose="02040503050406030204" pitchFamily="18" charset="0"/>
                            </a:rPr>
                          </m:ctrlPr>
                        </m:funcPr>
                        <m:fName>
                          <m:r>
                            <m:rPr>
                              <m:sty m:val="p"/>
                            </m:rPr>
                            <a:rPr lang="en-US" sz="2400">
                              <a:latin typeface="Cambria Math" charset="0"/>
                            </a:rPr>
                            <m:t>max</m:t>
                          </m:r>
                        </m:fName>
                        <m:e>
                          <m:d>
                            <m:dPr>
                              <m:ctrlPr>
                                <a:rPr lang="en-US" sz="2400" i="1">
                                  <a:latin typeface="Cambria Math" panose="02040503050406030204" pitchFamily="18" charset="0"/>
                                </a:rPr>
                              </m:ctrlPr>
                            </m:dPr>
                            <m:e>
                              <m:r>
                                <a:rPr lang="en-US" sz="2400" i="1">
                                  <a:latin typeface="Cambria Math" charset="0"/>
                                </a:rPr>
                                <m:t>0, </m:t>
                              </m:r>
                              <m:r>
                                <a:rPr lang="en-US" sz="2400" i="1">
                                  <a:latin typeface="Cambria Math" charset="0"/>
                                </a:rPr>
                                <m:t>𝑚</m:t>
                              </m:r>
                              <m:r>
                                <a:rPr lang="en-US" sz="2400" i="1">
                                  <a:latin typeface="Cambria Math" charset="0"/>
                                </a:rPr>
                                <m:t>−</m:t>
                              </m:r>
                              <m:r>
                                <a:rPr lang="en-US" sz="2400" i="1">
                                  <a:latin typeface="Cambria Math" charset="0"/>
                                </a:rPr>
                                <m:t>𝐷</m:t>
                              </m:r>
                              <m:d>
                                <m:dPr>
                                  <m:ctrlPr>
                                    <a:rPr lang="en-US" sz="2400" i="1">
                                      <a:latin typeface="Cambria Math" panose="02040503050406030204" pitchFamily="18" charset="0"/>
                                    </a:rPr>
                                  </m:ctrlPr>
                                </m:dPr>
                                <m:e>
                                  <m:r>
                                    <a:rPr lang="en-US" sz="2400" i="1">
                                      <a:latin typeface="Cambria Math" charset="0"/>
                                    </a:rPr>
                                    <m:t>𝐺</m:t>
                                  </m:r>
                                  <m:d>
                                    <m:dPr>
                                      <m:ctrlPr>
                                        <a:rPr lang="en-US" sz="2400" i="1">
                                          <a:latin typeface="Cambria Math" panose="02040503050406030204" pitchFamily="18" charset="0"/>
                                        </a:rPr>
                                      </m:ctrlPr>
                                    </m:dPr>
                                    <m:e>
                                      <m:r>
                                        <a:rPr lang="en-US" sz="2400" i="1">
                                          <a:latin typeface="Cambria Math" charset="0"/>
                                        </a:rPr>
                                        <m:t>𝑧</m:t>
                                      </m:r>
                                    </m:e>
                                  </m:d>
                                </m:e>
                              </m:d>
                            </m:e>
                          </m:d>
                        </m:e>
                      </m:func>
                    </m:oMath>
                  </m:oMathPara>
                </a14:m>
                <a:endParaRPr lang="en-US" sz="2600" dirty="0"/>
              </a:p>
              <a:p>
                <a:r>
                  <a:rPr lang="en-US" sz="2600" dirty="0"/>
                  <a:t>And thus, instead of outputting probabilities, Discriminator just has </a:t>
                </a:r>
                <a:r>
                  <a:rPr lang="en-US" sz="2400" dirty="0"/>
                  <a:t>to output </a:t>
                </a:r>
                <a:r>
                  <a:rPr lang="en-US" sz="2600" dirty="0"/>
                  <a:t>:- </a:t>
                </a:r>
              </a:p>
              <a:p>
                <a:pPr lvl="1"/>
                <a:r>
                  <a:rPr lang="en-US" sz="2200" dirty="0"/>
                  <a:t>High values for fake samples</a:t>
                </a:r>
              </a:p>
              <a:p>
                <a:pPr lvl="1"/>
                <a:r>
                  <a:rPr lang="en-US" sz="2200" dirty="0"/>
                  <a:t>Low values for real samples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5488" y="724087"/>
                <a:ext cx="11206760" cy="5711383"/>
              </a:xfrm>
              <a:blipFill rotWithShape="0">
                <a:blip r:embed="rId3"/>
                <a:stretch>
                  <a:fillRect l="-816" t="-961"/>
                </a:stretch>
              </a:blipFill>
            </p:spPr>
            <p:txBody>
              <a:bodyPr/>
              <a:lstStyle/>
              <a:p>
                <a:r>
                  <a:rPr lang="en-US">
                    <a:noFill/>
                  </a:rPr>
                  <a:t> </a:t>
                </a:r>
              </a:p>
            </p:txBody>
          </p:sp>
        </mc:Fallback>
      </mc:AlternateContent>
      <p:sp>
        <p:nvSpPr>
          <p:cNvPr id="4" name="Footer Placeholder 5"/>
          <p:cNvSpPr>
            <a:spLocks noGrp="1"/>
          </p:cNvSpPr>
          <p:nvPr>
            <p:ph type="ftr" sz="quarter" idx="11"/>
          </p:nvPr>
        </p:nvSpPr>
        <p:spPr>
          <a:xfrm>
            <a:off x="887629" y="6435470"/>
            <a:ext cx="10515600" cy="365125"/>
          </a:xfrm>
        </p:spPr>
        <p:txBody>
          <a:bodyPr/>
          <a:lstStyle/>
          <a:p>
            <a:pPr algn="r"/>
            <a:r>
              <a:rPr lang="en-US" dirty="0"/>
              <a:t>Zhao, </a:t>
            </a:r>
            <a:r>
              <a:rPr lang="en-US" dirty="0" err="1"/>
              <a:t>Junbo</a:t>
            </a:r>
            <a:r>
              <a:rPr lang="en-US" dirty="0"/>
              <a:t>, Michael Mathieu, and Yann </a:t>
            </a:r>
            <a:r>
              <a:rPr lang="en-US" dirty="0" err="1"/>
              <a:t>LeCun</a:t>
            </a:r>
            <a:r>
              <a:rPr lang="en-US" dirty="0"/>
              <a:t>. </a:t>
            </a:r>
            <a:r>
              <a:rPr lang="en-US" b="1" dirty="0"/>
              <a:t>"Energy-based generative adversarial network."</a:t>
            </a:r>
            <a:r>
              <a:rPr lang="en-US" dirty="0"/>
              <a:t> </a:t>
            </a:r>
            <a:r>
              <a:rPr lang="en-US" dirty="0" err="1"/>
              <a:t>arXiv</a:t>
            </a:r>
            <a:r>
              <a:rPr lang="en-US" dirty="0"/>
              <a:t> preprint arXiv:1609.03126 (2016)</a:t>
            </a:r>
          </a:p>
        </p:txBody>
      </p:sp>
      <p:cxnSp>
        <p:nvCxnSpPr>
          <p:cNvPr id="5" name="Straight Connector 4"/>
          <p:cNvCxnSpPr/>
          <p:nvPr/>
        </p:nvCxnSpPr>
        <p:spPr>
          <a:xfrm>
            <a:off x="0" y="317342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103120" y="1484750"/>
            <a:ext cx="8065008" cy="6732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2103120" y="2341170"/>
            <a:ext cx="8065008" cy="59015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7363" y="2470943"/>
            <a:ext cx="1674241" cy="369332"/>
          </a:xfrm>
          <a:prstGeom prst="rect">
            <a:avLst/>
          </a:prstGeom>
          <a:noFill/>
        </p:spPr>
        <p:txBody>
          <a:bodyPr wrap="none" rtlCol="0">
            <a:spAutoFit/>
          </a:bodyPr>
          <a:lstStyle/>
          <a:p>
            <a:r>
              <a:rPr lang="en-US" b="1" dirty="0">
                <a:solidFill>
                  <a:srgbClr val="FF0000"/>
                </a:solidFill>
              </a:rPr>
              <a:t>We can use this</a:t>
            </a:r>
          </a:p>
        </p:txBody>
      </p:sp>
      <p:sp>
        <p:nvSpPr>
          <p:cNvPr id="9" name="Rectangle 8"/>
          <p:cNvSpPr/>
          <p:nvPr/>
        </p:nvSpPr>
        <p:spPr>
          <a:xfrm>
            <a:off x="1979892" y="4023236"/>
            <a:ext cx="8206524" cy="67323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49725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38" y="302063"/>
            <a:ext cx="10515600" cy="486213"/>
          </a:xfrm>
        </p:spPr>
        <p:txBody>
          <a:bodyPr>
            <a:normAutofit fontScale="90000"/>
          </a:bodyPr>
          <a:lstStyle/>
          <a:p>
            <a:pPr algn="ctr"/>
            <a:r>
              <a:rPr lang="en-US" b="1" dirty="0">
                <a:solidFill>
                  <a:srgbClr val="FF0000"/>
                </a:solidFill>
              </a:rPr>
              <a:t>Energy-Based GANs (EB-GANs)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8007" y="1016761"/>
                <a:ext cx="6649634" cy="5519408"/>
              </a:xfrm>
            </p:spPr>
            <p:txBody>
              <a:bodyPr>
                <a:normAutofit/>
              </a:bodyPr>
              <a:lstStyle/>
              <a:p>
                <a:r>
                  <a:rPr lang="en-US" sz="2600" dirty="0"/>
                  <a:t>Modified game plans</a:t>
                </a:r>
              </a:p>
              <a:p>
                <a:pPr lvl="1"/>
                <a:r>
                  <a:rPr lang="en-US" b="1" dirty="0">
                    <a:solidFill>
                      <a:srgbClr val="FF0000"/>
                    </a:solidFill>
                  </a:rPr>
                  <a:t>Generator</a:t>
                </a:r>
                <a:r>
                  <a:rPr lang="en-US" dirty="0"/>
                  <a:t> will try to generate samples with low values</a:t>
                </a:r>
              </a:p>
              <a:p>
                <a:pPr lvl="1"/>
                <a:r>
                  <a:rPr lang="en-US" b="1" dirty="0">
                    <a:solidFill>
                      <a:srgbClr val="FF0000"/>
                    </a:solidFill>
                  </a:rPr>
                  <a:t>Discriminator</a:t>
                </a:r>
                <a:r>
                  <a:rPr lang="en-US" dirty="0"/>
                  <a:t> will try to assign high scores to fake values</a:t>
                </a:r>
                <a:endParaRPr lang="en-US" sz="2400" b="1" dirty="0">
                  <a:solidFill>
                    <a:schemeClr val="accent5">
                      <a:lumMod val="75000"/>
                    </a:schemeClr>
                  </a:solidFill>
                </a:endParaRPr>
              </a:p>
              <a:p>
                <a:endParaRPr lang="en-US" sz="2400" b="1" dirty="0">
                  <a:solidFill>
                    <a:schemeClr val="accent5">
                      <a:lumMod val="75000"/>
                    </a:schemeClr>
                  </a:solidFill>
                </a:endParaRPr>
              </a:p>
              <a:p>
                <a:r>
                  <a:rPr lang="en-US" sz="2400" b="1" dirty="0">
                    <a:solidFill>
                      <a:schemeClr val="accent5">
                        <a:lumMod val="75000"/>
                      </a:schemeClr>
                    </a:solidFill>
                  </a:rPr>
                  <a:t>Use AutoEncoder inside the Discriminator</a:t>
                </a:r>
                <a:br>
                  <a:rPr lang="en-US" sz="2400" dirty="0"/>
                </a:br>
                <a:endParaRPr lang="en-US" sz="2400" dirty="0"/>
              </a:p>
              <a:p>
                <a:r>
                  <a:rPr lang="en-US" sz="2400" b="1" dirty="0">
                    <a:solidFill>
                      <a:schemeClr val="accent5">
                        <a:lumMod val="75000"/>
                      </a:schemeClr>
                    </a:solidFill>
                  </a:rPr>
                  <a:t>Use Mean-Squared Reconstruction error as </a:t>
                </a:r>
                <a14:m>
                  <m:oMath xmlns:m="http://schemas.openxmlformats.org/officeDocument/2006/math">
                    <m:r>
                      <a:rPr lang="en-US" sz="2400" b="1" i="1">
                        <a:solidFill>
                          <a:schemeClr val="accent5">
                            <a:lumMod val="75000"/>
                          </a:schemeClr>
                        </a:solidFill>
                        <a:latin typeface="Cambria Math" charset="0"/>
                      </a:rPr>
                      <m:t>𝑫</m:t>
                    </m:r>
                    <m:d>
                      <m:dPr>
                        <m:ctrlPr>
                          <a:rPr lang="en-US" sz="2400" b="1" i="1">
                            <a:solidFill>
                              <a:schemeClr val="accent5">
                                <a:lumMod val="75000"/>
                              </a:schemeClr>
                            </a:solidFill>
                            <a:latin typeface="Cambria Math" panose="02040503050406030204" pitchFamily="18" charset="0"/>
                          </a:rPr>
                        </m:ctrlPr>
                      </m:dPr>
                      <m:e>
                        <m:r>
                          <a:rPr lang="en-US" sz="2400" b="1" i="1">
                            <a:solidFill>
                              <a:schemeClr val="accent5">
                                <a:lumMod val="75000"/>
                              </a:schemeClr>
                            </a:solidFill>
                            <a:latin typeface="Cambria Math" charset="0"/>
                          </a:rPr>
                          <m:t>𝒙</m:t>
                        </m:r>
                      </m:e>
                    </m:d>
                  </m:oMath>
                </a14:m>
                <a:endParaRPr lang="en-US" sz="2400" b="1" dirty="0">
                  <a:solidFill>
                    <a:schemeClr val="accent5">
                      <a:lumMod val="75000"/>
                    </a:schemeClr>
                  </a:solidFill>
                </a:endParaRPr>
              </a:p>
              <a:p>
                <a:pPr lvl="1"/>
                <a:r>
                  <a:rPr lang="en-US" dirty="0"/>
                  <a:t>High Reconstruction Error for Fake samples</a:t>
                </a:r>
              </a:p>
              <a:p>
                <a:pPr lvl="1"/>
                <a:r>
                  <a:rPr lang="en-US" dirty="0"/>
                  <a:t>Low Reconstruction Error for Real samples</a:t>
                </a:r>
              </a:p>
              <a:p>
                <a:endParaRPr lang="en-US" sz="2200" dirty="0"/>
              </a:p>
              <a:p>
                <a:pPr marL="0" indent="0">
                  <a:buNone/>
                </a:pP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8007" y="1016761"/>
                <a:ext cx="6649634" cy="5519408"/>
              </a:xfrm>
              <a:blipFill rotWithShape="0">
                <a:blip r:embed="rId3"/>
                <a:stretch>
                  <a:fillRect l="-1375" t="-1657"/>
                </a:stretch>
              </a:blipFill>
            </p:spPr>
            <p:txBody>
              <a:bodyPr/>
              <a:lstStyle/>
              <a:p>
                <a:r>
                  <a:rPr lang="en-US">
                    <a:noFill/>
                  </a:rPr>
                  <a:t> </a:t>
                </a:r>
              </a:p>
            </p:txBody>
          </p:sp>
        </mc:Fallback>
      </mc:AlternateContent>
      <p:sp>
        <p:nvSpPr>
          <p:cNvPr id="4" name="Footer Placeholder 5"/>
          <p:cNvSpPr>
            <a:spLocks noGrp="1"/>
          </p:cNvSpPr>
          <p:nvPr>
            <p:ph type="ftr" sz="quarter" idx="11"/>
          </p:nvPr>
        </p:nvSpPr>
        <p:spPr>
          <a:xfrm>
            <a:off x="887629" y="6435470"/>
            <a:ext cx="10515600" cy="365125"/>
          </a:xfrm>
        </p:spPr>
        <p:txBody>
          <a:bodyPr/>
          <a:lstStyle/>
          <a:p>
            <a:pPr algn="r"/>
            <a:r>
              <a:rPr lang="en-US" dirty="0"/>
              <a:t>Zhao, </a:t>
            </a:r>
            <a:r>
              <a:rPr lang="en-US" dirty="0" err="1"/>
              <a:t>Junbo</a:t>
            </a:r>
            <a:r>
              <a:rPr lang="en-US" dirty="0"/>
              <a:t>, Michael Mathieu, and Yann </a:t>
            </a:r>
            <a:r>
              <a:rPr lang="en-US" dirty="0" err="1"/>
              <a:t>LeCun</a:t>
            </a:r>
            <a:r>
              <a:rPr lang="en-US" dirty="0"/>
              <a:t>. </a:t>
            </a:r>
            <a:r>
              <a:rPr lang="en-US" b="1" dirty="0"/>
              <a:t>"Energy-based generative adversarial network."</a:t>
            </a:r>
            <a:r>
              <a:rPr lang="en-US" dirty="0"/>
              <a:t> </a:t>
            </a:r>
            <a:r>
              <a:rPr lang="en-US" dirty="0" err="1"/>
              <a:t>arXiv</a:t>
            </a:r>
            <a:r>
              <a:rPr lang="en-US" dirty="0"/>
              <a:t> preprint arXiv:1609.03126 (2016)</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641" y="2891918"/>
            <a:ext cx="5444359" cy="247790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7203266" y="1400842"/>
                <a:ext cx="7809184" cy="878510"/>
              </a:xfrm>
              <a:prstGeom prst="rect">
                <a:avLst/>
              </a:prstGeom>
            </p:spPr>
            <p:txBody>
              <a:bodyPr wrap="square">
                <a:spAutoFit/>
              </a:bodyPr>
              <a:lstStyle/>
              <a:p>
                <a:endParaRPr lang="en-US" sz="2400" i="1" dirty="0">
                  <a:latin typeface="Cambria Math" charset="0"/>
                </a:endParaRPr>
              </a:p>
              <a:p>
                <a:pPr/>
                <a14:m>
                  <m:oMathPara xmlns:m="http://schemas.openxmlformats.org/officeDocument/2006/math">
                    <m:oMathParaPr>
                      <m:jc m:val="left"/>
                    </m:oMathParaPr>
                    <m:oMath xmlns:m="http://schemas.openxmlformats.org/officeDocument/2006/math">
                      <m:r>
                        <a:rPr lang="en-US" sz="2400" b="0" i="1" smtClean="0">
                          <a:latin typeface="Cambria Math" charset="0"/>
                        </a:rPr>
                        <m:t>𝐷</m:t>
                      </m:r>
                      <m:d>
                        <m:dPr>
                          <m:ctrlPr>
                            <a:rPr lang="en-US" sz="2400" b="0" i="1" smtClean="0">
                              <a:latin typeface="Cambria Math" panose="02040503050406030204" pitchFamily="18" charset="0"/>
                            </a:rPr>
                          </m:ctrlPr>
                        </m:dPr>
                        <m:e>
                          <m:r>
                            <a:rPr lang="en-US" sz="2400" b="0" i="1" smtClean="0">
                              <a:latin typeface="Cambria Math" charset="0"/>
                            </a:rPr>
                            <m:t>𝑥</m:t>
                          </m:r>
                        </m:e>
                      </m:d>
                      <m:r>
                        <a:rPr lang="en-US" sz="2400" i="1">
                          <a:latin typeface="Cambria Math" charset="0"/>
                        </a:rPr>
                        <m:t>=</m:t>
                      </m:r>
                      <m:r>
                        <a:rPr lang="en-US" sz="2400" b="0" i="1" smtClean="0">
                          <a:latin typeface="Cambria Math" charset="0"/>
                        </a:rPr>
                        <m:t> </m:t>
                      </m:r>
                      <m:r>
                        <m:rPr>
                          <m:lit/>
                        </m:rPr>
                        <a:rPr lang="en-US" sz="2400" b="0" i="1" smtClean="0">
                          <a:latin typeface="Cambria Math" charset="0"/>
                        </a:rPr>
                        <m:t>||</m:t>
                      </m:r>
                      <m:r>
                        <a:rPr lang="en-US" sz="2400" b="0" i="1" smtClean="0">
                          <a:latin typeface="Cambria Math" charset="0"/>
                        </a:rPr>
                        <m:t>𝐷𝑒𝑐</m:t>
                      </m:r>
                      <m:d>
                        <m:dPr>
                          <m:ctrlPr>
                            <a:rPr lang="en-US" sz="2400" b="0" i="1" smtClean="0">
                              <a:latin typeface="Cambria Math" panose="02040503050406030204" pitchFamily="18" charset="0"/>
                            </a:rPr>
                          </m:ctrlPr>
                        </m:dPr>
                        <m:e>
                          <m:r>
                            <a:rPr lang="en-US" sz="2400" b="0" i="1" smtClean="0">
                              <a:latin typeface="Cambria Math" charset="0"/>
                            </a:rPr>
                            <m:t>𝐸𝑛𝑐</m:t>
                          </m:r>
                          <m:d>
                            <m:dPr>
                              <m:ctrlPr>
                                <a:rPr lang="en-US" sz="2400" b="0" i="1" smtClean="0">
                                  <a:latin typeface="Cambria Math" panose="02040503050406030204" pitchFamily="18" charset="0"/>
                                </a:rPr>
                              </m:ctrlPr>
                            </m:dPr>
                            <m:e>
                              <m:r>
                                <a:rPr lang="en-US" sz="2400" b="0" i="1" smtClean="0">
                                  <a:latin typeface="Cambria Math" charset="0"/>
                                </a:rPr>
                                <m:t>𝑥</m:t>
                              </m:r>
                            </m:e>
                          </m:d>
                        </m:e>
                      </m:d>
                      <m:r>
                        <a:rPr lang="en-US" sz="2400" b="0" i="1" smtClean="0">
                          <a:latin typeface="Cambria Math" charset="0"/>
                        </a:rPr>
                        <m:t> −</m:t>
                      </m:r>
                      <m:r>
                        <a:rPr lang="en-US" sz="2400" b="0" i="1" smtClean="0">
                          <a:latin typeface="Cambria Math" charset="0"/>
                        </a:rPr>
                        <m:t>𝑥</m:t>
                      </m:r>
                      <m:r>
                        <m:rPr>
                          <m:lit/>
                        </m:rPr>
                        <a:rPr lang="en-US" sz="2400" b="0" i="1" smtClean="0">
                          <a:latin typeface="Cambria Math" charset="0"/>
                        </a:rPr>
                        <m:t>|</m:t>
                      </m:r>
                      <m:sSub>
                        <m:sSubPr>
                          <m:ctrlPr>
                            <a:rPr lang="en-US" sz="2400" b="0" i="1" smtClean="0">
                              <a:latin typeface="Cambria Math" panose="02040503050406030204" pitchFamily="18" charset="0"/>
                            </a:rPr>
                          </m:ctrlPr>
                        </m:sSubPr>
                        <m:e>
                          <m:r>
                            <m:rPr>
                              <m:lit/>
                            </m:rPr>
                            <a:rPr lang="en-US" sz="2400" b="0" i="1" smtClean="0">
                              <a:latin typeface="Cambria Math" charset="0"/>
                            </a:rPr>
                            <m:t>|</m:t>
                          </m:r>
                        </m:e>
                        <m:sub>
                          <m:r>
                            <a:rPr lang="en-US" sz="2400" b="0" i="1" smtClean="0">
                              <a:latin typeface="Cambria Math" charset="0"/>
                            </a:rPr>
                            <m:t>𝑀𝑆𝐸</m:t>
                          </m:r>
                        </m:sub>
                      </m:sSub>
                    </m:oMath>
                  </m:oMathPara>
                </a14:m>
                <a:endParaRPr lang="en-US" sz="2400" i="1" dirty="0">
                  <a:latin typeface="Cambria Math"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203266" y="1400842"/>
                <a:ext cx="7809184" cy="87851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365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188" y="50882"/>
            <a:ext cx="10515600" cy="719756"/>
          </a:xfrm>
        </p:spPr>
        <p:txBody>
          <a:bodyPr>
            <a:normAutofit/>
          </a:bodyPr>
          <a:lstStyle/>
          <a:p>
            <a:pPr algn="ctr"/>
            <a:r>
              <a:rPr lang="en-US" sz="3600" b="1" dirty="0">
                <a:solidFill>
                  <a:srgbClr val="FF0000"/>
                </a:solidFill>
              </a:rPr>
              <a:t>More Bedrooms EB-GAN</a:t>
            </a:r>
          </a:p>
        </p:txBody>
      </p:sp>
      <p:sp>
        <p:nvSpPr>
          <p:cNvPr id="4" name="Footer Placeholder 3"/>
          <p:cNvSpPr>
            <a:spLocks noGrp="1"/>
          </p:cNvSpPr>
          <p:nvPr>
            <p:ph type="ftr" sz="quarter" idx="11"/>
          </p:nvPr>
        </p:nvSpPr>
        <p:spPr>
          <a:xfrm>
            <a:off x="1626477" y="6406495"/>
            <a:ext cx="10515600" cy="409575"/>
          </a:xfrm>
        </p:spPr>
        <p:txBody>
          <a:bodyPr/>
          <a:lstStyle/>
          <a:p>
            <a:pPr algn="r"/>
            <a:r>
              <a:rPr lang="en-US" dirty="0"/>
              <a:t>Zhao, </a:t>
            </a:r>
            <a:r>
              <a:rPr lang="en-US" dirty="0" err="1"/>
              <a:t>Junbo</a:t>
            </a:r>
            <a:r>
              <a:rPr lang="en-US" dirty="0"/>
              <a:t>, Michael Mathieu, and Yann </a:t>
            </a:r>
            <a:r>
              <a:rPr lang="en-US" dirty="0" err="1"/>
              <a:t>LeCun</a:t>
            </a:r>
            <a:r>
              <a:rPr lang="en-US" dirty="0"/>
              <a:t>. </a:t>
            </a:r>
            <a:r>
              <a:rPr lang="en-US" b="1" dirty="0"/>
              <a:t>"Energy-based generative adversarial network."</a:t>
            </a:r>
            <a:r>
              <a:rPr lang="en-US" dirty="0"/>
              <a:t> </a:t>
            </a:r>
            <a:r>
              <a:rPr lang="en-US" dirty="0" err="1"/>
              <a:t>arXiv</a:t>
            </a:r>
            <a:r>
              <a:rPr lang="en-US" dirty="0"/>
              <a:t> preprint arXiv:1609.03126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393" y="770638"/>
            <a:ext cx="8056178" cy="5635857"/>
          </a:xfrm>
          <a:prstGeom prst="rect">
            <a:avLst/>
          </a:prstGeom>
        </p:spPr>
      </p:pic>
    </p:spTree>
    <p:extLst>
      <p:ext uri="{BB962C8B-B14F-4D97-AF65-F5344CB8AC3E}">
        <p14:creationId xmlns:p14="http://schemas.microsoft.com/office/powerpoint/2010/main" val="742174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22" y="1549927"/>
            <a:ext cx="10640878" cy="4777568"/>
          </a:xfrm>
          <a:prstGeom prst="rect">
            <a:avLst/>
          </a:prstGeom>
        </p:spPr>
      </p:pic>
      <p:sp>
        <p:nvSpPr>
          <p:cNvPr id="10" name="Rectangle 9"/>
          <p:cNvSpPr/>
          <p:nvPr/>
        </p:nvSpPr>
        <p:spPr>
          <a:xfrm>
            <a:off x="6053600" y="3902008"/>
            <a:ext cx="5362414" cy="2394263"/>
          </a:xfrm>
          <a:prstGeom prst="rect">
            <a:avLst/>
          </a:prstGeom>
          <a:noFill/>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9" name="Rectangle 8"/>
          <p:cNvSpPr/>
          <p:nvPr/>
        </p:nvSpPr>
        <p:spPr>
          <a:xfrm>
            <a:off x="712922" y="3940529"/>
            <a:ext cx="5362414" cy="2394263"/>
          </a:xfrm>
          <a:prstGeom prst="rect">
            <a:avLst/>
          </a:prstGeom>
          <a:noFill/>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8" name="Rectangle 7"/>
          <p:cNvSpPr/>
          <p:nvPr/>
        </p:nvSpPr>
        <p:spPr>
          <a:xfrm>
            <a:off x="6048702" y="1501423"/>
            <a:ext cx="5362414" cy="2394263"/>
          </a:xfrm>
          <a:prstGeom prst="rect">
            <a:avLst/>
          </a:prstGeom>
          <a:noFill/>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712922" y="1512420"/>
            <a:ext cx="5362414" cy="2394263"/>
          </a:xfrm>
          <a:prstGeom prst="rect">
            <a:avLst/>
          </a:prstGeom>
          <a:noFill/>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 name="Title 1"/>
          <p:cNvSpPr>
            <a:spLocks noGrp="1"/>
          </p:cNvSpPr>
          <p:nvPr>
            <p:ph type="title"/>
          </p:nvPr>
        </p:nvSpPr>
        <p:spPr>
          <a:xfrm>
            <a:off x="838200" y="397728"/>
            <a:ext cx="10515600" cy="487280"/>
          </a:xfrm>
        </p:spPr>
        <p:txBody>
          <a:bodyPr>
            <a:normAutofit fontScale="90000"/>
          </a:bodyPr>
          <a:lstStyle/>
          <a:p>
            <a:pPr algn="ctr"/>
            <a:r>
              <a:rPr lang="en-US" b="1" dirty="0">
                <a:solidFill>
                  <a:srgbClr val="FF0000"/>
                </a:solidFill>
              </a:rPr>
              <a:t>Feature parameterization</a:t>
            </a:r>
          </a:p>
        </p:txBody>
      </p:sp>
      <p:sp>
        <p:nvSpPr>
          <p:cNvPr id="3" name="Content Placeholder 2"/>
          <p:cNvSpPr>
            <a:spLocks noGrp="1"/>
          </p:cNvSpPr>
          <p:nvPr>
            <p:ph idx="1"/>
          </p:nvPr>
        </p:nvSpPr>
        <p:spPr>
          <a:xfrm>
            <a:off x="5282306" y="1022892"/>
            <a:ext cx="2730315" cy="488418"/>
          </a:xfrm>
        </p:spPr>
        <p:txBody>
          <a:bodyPr/>
          <a:lstStyle/>
          <a:p>
            <a:pPr marL="0" indent="0">
              <a:buNone/>
            </a:pPr>
            <a:r>
              <a:rPr lang="en-US"/>
              <a:t>3D Faces</a:t>
            </a:r>
            <a:endParaRPr lang="en-US" dirty="0"/>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a:t>Chen, X., </a:t>
            </a:r>
            <a:r>
              <a:rPr lang="en-US" dirty="0" err="1"/>
              <a:t>Duan</a:t>
            </a:r>
            <a:r>
              <a:rPr lang="en-US" dirty="0"/>
              <a:t>, Y., </a:t>
            </a:r>
            <a:r>
              <a:rPr lang="en-US" dirty="0" err="1"/>
              <a:t>Houthooft</a:t>
            </a:r>
            <a:r>
              <a:rPr lang="en-US" dirty="0"/>
              <a:t>, R., Schulman, J., </a:t>
            </a:r>
            <a:r>
              <a:rPr lang="en-US" dirty="0" err="1"/>
              <a:t>Sutskever</a:t>
            </a:r>
            <a:r>
              <a:rPr lang="en-US" dirty="0"/>
              <a:t>, I., &amp; </a:t>
            </a:r>
            <a:r>
              <a:rPr lang="en-US" dirty="0" err="1"/>
              <a:t>Abbeel</a:t>
            </a:r>
            <a:r>
              <a:rPr lang="en-US" dirty="0"/>
              <a:t>, P. InfoGAN: Interpretable Representation Learning by Information Maximization Generative Adversarial Nets, NIPS (2016).</a:t>
            </a:r>
          </a:p>
        </p:txBody>
      </p:sp>
    </p:spTree>
    <p:extLst>
      <p:ext uri="{BB962C8B-B14F-4D97-AF65-F5344CB8AC3E}">
        <p14:creationId xmlns:p14="http://schemas.microsoft.com/office/powerpoint/2010/main" val="31369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P spid="8" grpId="0" animBg="1"/>
      <p:bldP spid="8"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315372" y="258116"/>
            <a:ext cx="5300943" cy="688424"/>
          </a:xfrm>
          <a:prstGeom prst="rect">
            <a:avLst/>
          </a:prstGeom>
        </p:spPr>
        <p:txBody>
          <a:bodyPr vert="horz" wrap="square" lIns="0" tIns="11206" rIns="0" bIns="0" rtlCol="0" anchor="ctr">
            <a:spAutoFit/>
          </a:bodyPr>
          <a:lstStyle/>
          <a:p>
            <a:pPr marL="11206">
              <a:lnSpc>
                <a:spcPct val="100000"/>
              </a:lnSpc>
              <a:spcBef>
                <a:spcPts val="88"/>
              </a:spcBef>
            </a:pPr>
            <a:r>
              <a:rPr spc="-22" dirty="0">
                <a:solidFill>
                  <a:srgbClr val="FF0000"/>
                </a:solidFill>
              </a:rPr>
              <a:t>Growth </a:t>
            </a:r>
            <a:r>
              <a:rPr spc="-13" dirty="0">
                <a:solidFill>
                  <a:srgbClr val="FF0000"/>
                </a:solidFill>
              </a:rPr>
              <a:t>of </a:t>
            </a:r>
            <a:r>
              <a:rPr spc="-22" dirty="0">
                <a:solidFill>
                  <a:srgbClr val="FF0000"/>
                </a:solidFill>
              </a:rPr>
              <a:t>GAN</a:t>
            </a:r>
            <a:r>
              <a:rPr spc="-146" dirty="0">
                <a:solidFill>
                  <a:srgbClr val="FF0000"/>
                </a:solidFill>
              </a:rPr>
              <a:t> </a:t>
            </a:r>
            <a:r>
              <a:rPr spc="-18" dirty="0">
                <a:solidFill>
                  <a:srgbClr val="FF0000"/>
                </a:solidFill>
              </a:rPr>
              <a:t>papers</a:t>
            </a:r>
          </a:p>
        </p:txBody>
      </p:sp>
      <p:sp>
        <p:nvSpPr>
          <p:cNvPr id="6" name="object 6"/>
          <p:cNvSpPr/>
          <p:nvPr/>
        </p:nvSpPr>
        <p:spPr>
          <a:xfrm>
            <a:off x="3101616" y="1267167"/>
            <a:ext cx="7550550" cy="5406766"/>
          </a:xfrm>
          <a:prstGeom prst="rect">
            <a:avLst/>
          </a:prstGeom>
          <a:blipFill>
            <a:blip r:embed="rId2" cstate="print"/>
            <a:stretch>
              <a:fillRect/>
            </a:stretch>
          </a:blipFill>
        </p:spPr>
        <p:txBody>
          <a:bodyPr wrap="square" lIns="0" tIns="0" rIns="0" bIns="0" rtlCol="0"/>
          <a:lstStyle/>
          <a:p>
            <a:endParaRPr sz="1588"/>
          </a:p>
        </p:txBody>
      </p:sp>
      <p:sp>
        <p:nvSpPr>
          <p:cNvPr id="9" name="TextBox 8">
            <a:extLst>
              <a:ext uri="{FF2B5EF4-FFF2-40B4-BE49-F238E27FC236}">
                <a16:creationId xmlns:a16="http://schemas.microsoft.com/office/drawing/2014/main" id="{12CEA808-4524-A247-B0D0-21C22E322FEA}"/>
              </a:ext>
            </a:extLst>
          </p:cNvPr>
          <p:cNvSpPr txBox="1"/>
          <p:nvPr/>
        </p:nvSpPr>
        <p:spPr>
          <a:xfrm>
            <a:off x="722066" y="2607507"/>
            <a:ext cx="1405834" cy="526939"/>
          </a:xfrm>
          <a:prstGeom prst="rect">
            <a:avLst/>
          </a:prstGeom>
          <a:noFill/>
        </p:spPr>
        <p:txBody>
          <a:bodyPr wrap="none" rtlCol="0">
            <a:spAutoFit/>
          </a:bodyPr>
          <a:lstStyle/>
          <a:p>
            <a:r>
              <a:rPr lang="en-US" sz="2824" dirty="0">
                <a:hlinkClick r:id="rId3"/>
              </a:rPr>
              <a:t>Gan Zoo</a:t>
            </a:r>
            <a:endParaRPr lang="en-US" sz="2824" dirty="0"/>
          </a:p>
        </p:txBody>
      </p:sp>
    </p:spTree>
    <p:extLst>
      <p:ext uri="{BB962C8B-B14F-4D97-AF65-F5344CB8AC3E}">
        <p14:creationId xmlns:p14="http://schemas.microsoft.com/office/powerpoint/2010/main" val="3033669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7728"/>
            <a:ext cx="10515600" cy="487280"/>
          </a:xfrm>
        </p:spPr>
        <p:txBody>
          <a:bodyPr>
            <a:normAutofit fontScale="90000"/>
          </a:bodyPr>
          <a:lstStyle/>
          <a:p>
            <a:pPr algn="ctr"/>
            <a:r>
              <a:rPr lang="en-US" b="1" dirty="0">
                <a:solidFill>
                  <a:srgbClr val="FF0000"/>
                </a:solidFill>
              </a:rPr>
              <a:t>Feature parameterization</a:t>
            </a:r>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a:t>Chen, X., </a:t>
            </a:r>
            <a:r>
              <a:rPr lang="en-US" dirty="0" err="1"/>
              <a:t>Duan</a:t>
            </a:r>
            <a:r>
              <a:rPr lang="en-US" dirty="0"/>
              <a:t>, Y., </a:t>
            </a:r>
            <a:r>
              <a:rPr lang="en-US" dirty="0" err="1"/>
              <a:t>Houthooft</a:t>
            </a:r>
            <a:r>
              <a:rPr lang="en-US" dirty="0"/>
              <a:t>, R., Schulman, J., </a:t>
            </a:r>
            <a:r>
              <a:rPr lang="en-US" dirty="0" err="1"/>
              <a:t>Sutskever</a:t>
            </a:r>
            <a:r>
              <a:rPr lang="en-US" dirty="0"/>
              <a:t>, I., &amp; </a:t>
            </a:r>
            <a:r>
              <a:rPr lang="en-US" dirty="0" err="1"/>
              <a:t>Abbeel</a:t>
            </a:r>
            <a:r>
              <a:rPr lang="en-US" dirty="0"/>
              <a:t>, P. InfoGAN: Interpretable Representation Learning by Information Maximization Generative Adversarial Nets, NIPS (2016).</a:t>
            </a:r>
          </a:p>
        </p:txBody>
      </p:sp>
      <p:sp>
        <p:nvSpPr>
          <p:cNvPr id="11" name="Content Placeholder 10">
            <a:extLst>
              <a:ext uri="{FF2B5EF4-FFF2-40B4-BE49-F238E27FC236}">
                <a16:creationId xmlns:a16="http://schemas.microsoft.com/office/drawing/2014/main" id="{510DFB71-AC3B-4943-963D-C338E73B288A}"/>
              </a:ext>
            </a:extLst>
          </p:cNvPr>
          <p:cNvSpPr>
            <a:spLocks noGrp="1"/>
          </p:cNvSpPr>
          <p:nvPr>
            <p:ph idx="1"/>
          </p:nvPr>
        </p:nvSpPr>
        <p:spPr>
          <a:xfrm>
            <a:off x="653143" y="1140087"/>
            <a:ext cx="11162805" cy="4797576"/>
          </a:xfrm>
        </p:spPr>
        <p:txBody>
          <a:bodyPr>
            <a:normAutofit fontScale="92500" lnSpcReduction="20000"/>
          </a:bodyPr>
          <a:lstStyle/>
          <a:p>
            <a:r>
              <a:rPr lang="en-US" sz="2400" dirty="0"/>
              <a:t>So, training GANs is tricky</a:t>
            </a:r>
          </a:p>
          <a:p>
            <a:r>
              <a:rPr lang="en-US" sz="2400" dirty="0"/>
              <a:t>Up to now if you want to generate an image from GANs, sample from a noise distribution, and propagate it through the network.. However, we had no control over what we’ll end up generating</a:t>
            </a:r>
          </a:p>
          <a:p>
            <a:r>
              <a:rPr lang="en-US" sz="2400" dirty="0"/>
              <a:t>By changing just one dimension in the noise vector, can control some aspect of the image </a:t>
            </a:r>
          </a:p>
          <a:p>
            <a:r>
              <a:rPr lang="en-US" sz="2400" dirty="0"/>
              <a:t>For instance, let’s say with one initialization of the z vector, we get the first image, </a:t>
            </a:r>
          </a:p>
          <a:p>
            <a:pPr lvl="1"/>
            <a:r>
              <a:rPr lang="en-US" sz="2000" dirty="0"/>
              <a:t>now if by changing just one dimension of the z vector, we can make my image to change the pose</a:t>
            </a:r>
          </a:p>
          <a:p>
            <a:pPr marL="457200" lvl="1" indent="0">
              <a:buNone/>
            </a:pPr>
            <a:r>
              <a:rPr lang="en-US" sz="2000" dirty="0"/>
              <a:t>in that case, that particular dimension will be handling the pose of the image.</a:t>
            </a:r>
            <a:endParaRPr lang="en-US" dirty="0"/>
          </a:p>
          <a:p>
            <a:r>
              <a:rPr lang="en-US" sz="2400" dirty="0"/>
              <a:t>Similarly, a second z dimension can cover the Elevation of the image, a third z dimension can cover the Lighting and the fourth, the width of the image.</a:t>
            </a:r>
          </a:p>
          <a:p>
            <a:r>
              <a:rPr lang="en-US" sz="2400" dirty="0"/>
              <a:t>Note that, you’ll most likely never find so many poses of the same person in your training set, however, your generator has learned to control these aspects by looking at different poses of different people.</a:t>
            </a:r>
          </a:p>
          <a:p>
            <a:r>
              <a:rPr lang="en-US" sz="2400" dirty="0"/>
              <a:t>Now how much robust your standard training can become by looking at all these additional examples</a:t>
            </a:r>
          </a:p>
        </p:txBody>
      </p:sp>
    </p:spTree>
    <p:extLst>
      <p:ext uri="{BB962C8B-B14F-4D97-AF65-F5344CB8AC3E}">
        <p14:creationId xmlns:p14="http://schemas.microsoft.com/office/powerpoint/2010/main" val="48729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68" y="177039"/>
            <a:ext cx="10515600" cy="579917"/>
          </a:xfrm>
        </p:spPr>
        <p:txBody>
          <a:bodyPr>
            <a:noAutofit/>
          </a:bodyPr>
          <a:lstStyle/>
          <a:p>
            <a:pPr algn="ctr"/>
            <a:r>
              <a:rPr lang="en-US" sz="4000" b="1" dirty="0">
                <a:solidFill>
                  <a:srgbClr val="FF0000"/>
                </a:solidFill>
              </a:rPr>
              <a:t>How to reward Disentanglement?</a:t>
            </a:r>
          </a:p>
        </p:txBody>
      </p:sp>
      <p:sp>
        <p:nvSpPr>
          <p:cNvPr id="4" name="Footer Placeholder 3"/>
          <p:cNvSpPr>
            <a:spLocks noGrp="1"/>
          </p:cNvSpPr>
          <p:nvPr>
            <p:ph type="ftr" sz="quarter" idx="11"/>
          </p:nvPr>
        </p:nvSpPr>
        <p:spPr>
          <a:xfrm>
            <a:off x="252248" y="6406496"/>
            <a:ext cx="11713779" cy="409575"/>
          </a:xfrm>
        </p:spPr>
        <p:txBody>
          <a:bodyPr/>
          <a:lstStyle/>
          <a:p>
            <a:pPr algn="r"/>
            <a:r>
              <a:rPr lang="en-US" dirty="0"/>
              <a:t>Chen, X., </a:t>
            </a:r>
            <a:r>
              <a:rPr lang="en-US" dirty="0" err="1"/>
              <a:t>Duan</a:t>
            </a:r>
            <a:r>
              <a:rPr lang="en-US" dirty="0"/>
              <a:t>, Y., </a:t>
            </a:r>
            <a:r>
              <a:rPr lang="en-US" dirty="0" err="1"/>
              <a:t>Houthooft</a:t>
            </a:r>
            <a:r>
              <a:rPr lang="en-US" dirty="0"/>
              <a:t>, R., Schulman, J., </a:t>
            </a:r>
            <a:r>
              <a:rPr lang="en-US" dirty="0" err="1"/>
              <a:t>Sutskever</a:t>
            </a:r>
            <a:r>
              <a:rPr lang="en-US" dirty="0"/>
              <a:t>, I., &amp; </a:t>
            </a:r>
            <a:r>
              <a:rPr lang="en-US" dirty="0" err="1"/>
              <a:t>Abbeel</a:t>
            </a:r>
            <a:r>
              <a:rPr lang="en-US" dirty="0"/>
              <a:t>, P. InfoGAN: Interpretable Representation Learning by Information Maximization Generative Adversarial Nets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968" y="1181074"/>
            <a:ext cx="2870348" cy="4894796"/>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252248" y="945042"/>
                <a:ext cx="9003719" cy="5250806"/>
              </a:xfrm>
            </p:spPr>
            <p:txBody>
              <a:bodyPr>
                <a:normAutofit/>
              </a:bodyPr>
              <a:lstStyle/>
              <a:p>
                <a:r>
                  <a:rPr lang="en-US" dirty="0"/>
                  <a:t>Disentanglement means individual dimensions independently capturing key attributes of the image</a:t>
                </a:r>
              </a:p>
              <a:p>
                <a:endParaRPr lang="en-US" dirty="0"/>
              </a:p>
              <a:p>
                <a:r>
                  <a:rPr lang="en-US" b="1" dirty="0">
                    <a:solidFill>
                      <a:schemeClr val="accent5">
                        <a:lumMod val="50000"/>
                      </a:schemeClr>
                    </a:solidFill>
                  </a:rPr>
                  <a:t>Let’s partition the noise vector into 2 parts :-</a:t>
                </a:r>
              </a:p>
              <a:p>
                <a:pPr lvl="1"/>
                <a:r>
                  <a:rPr lang="en-US" sz="2800" b="1" dirty="0">
                    <a:solidFill>
                      <a:srgbClr val="FF0000"/>
                    </a:solidFill>
                  </a:rPr>
                  <a:t>z</a:t>
                </a:r>
                <a:r>
                  <a:rPr lang="en-US" sz="2800" dirty="0"/>
                  <a:t> vector will capture slight variations in the image</a:t>
                </a:r>
              </a:p>
              <a:p>
                <a:pPr lvl="1"/>
                <a:r>
                  <a:rPr lang="en-US" sz="2800" b="1" dirty="0">
                    <a:solidFill>
                      <a:srgbClr val="FF0000"/>
                    </a:solidFill>
                  </a:rPr>
                  <a:t>c</a:t>
                </a:r>
                <a:r>
                  <a:rPr lang="en-US" sz="2800" dirty="0"/>
                  <a:t> vector will capture the main attributes of the image</a:t>
                </a:r>
              </a:p>
              <a:p>
                <a:pPr lvl="2"/>
                <a:r>
                  <a:rPr lang="en-US" sz="2400" dirty="0"/>
                  <a:t>For e.g. </a:t>
                </a:r>
                <a:r>
                  <a:rPr lang="en-US" sz="2400" b="1" dirty="0"/>
                  <a:t>Digit, Angle </a:t>
                </a:r>
                <a:r>
                  <a:rPr lang="en-US" sz="2400" dirty="0"/>
                  <a:t>and </a:t>
                </a:r>
                <a:r>
                  <a:rPr lang="en-US" sz="2400" b="1" dirty="0"/>
                  <a:t>Thickness</a:t>
                </a:r>
                <a:r>
                  <a:rPr lang="en-US" sz="2400" dirty="0"/>
                  <a:t> of images in MNIST</a:t>
                </a:r>
                <a:br>
                  <a:rPr lang="en-US" dirty="0"/>
                </a:br>
                <a:endParaRPr lang="en-US" dirty="0"/>
              </a:p>
              <a:p>
                <a:endParaRPr lang="en-US" dirty="0"/>
              </a:p>
              <a:p>
                <a:r>
                  <a:rPr lang="en-US" dirty="0"/>
                  <a:t>If </a:t>
                </a:r>
                <a:r>
                  <a:rPr lang="en-US" b="1" dirty="0">
                    <a:solidFill>
                      <a:srgbClr val="FF0000"/>
                    </a:solidFill>
                  </a:rPr>
                  <a:t>c</a:t>
                </a:r>
                <a:r>
                  <a:rPr lang="en-US" dirty="0"/>
                  <a:t> vector captures the key variations in the image, </a:t>
                </a:r>
              </a:p>
              <a:p>
                <a:pPr marL="0" indent="0" algn="ctr">
                  <a:buNone/>
                </a:pPr>
                <a:r>
                  <a:rPr lang="en-US" b="1" dirty="0">
                    <a:solidFill>
                      <a:schemeClr val="accent5">
                        <a:lumMod val="75000"/>
                      </a:schemeClr>
                    </a:solidFill>
                  </a:rPr>
                  <a:t>Will </a:t>
                </a:r>
                <a:r>
                  <a:rPr lang="en-US" b="1" dirty="0">
                    <a:solidFill>
                      <a:srgbClr val="FF0000"/>
                    </a:solidFill>
                  </a:rPr>
                  <a:t>c</a:t>
                </a:r>
                <a:r>
                  <a:rPr lang="en-US" b="1" dirty="0">
                    <a:solidFill>
                      <a:schemeClr val="accent5">
                        <a:lumMod val="75000"/>
                      </a:schemeClr>
                    </a:solidFill>
                  </a:rPr>
                  <a:t> and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charset="0"/>
                          </a:rPr>
                          <m:t>𝒙</m:t>
                        </m:r>
                      </m:e>
                      <m:sub>
                        <m:r>
                          <a:rPr lang="en-US" b="1" i="1" smtClean="0">
                            <a:solidFill>
                              <a:srgbClr val="FF0000"/>
                            </a:solidFill>
                            <a:latin typeface="Cambria Math" charset="0"/>
                          </a:rPr>
                          <m:t>𝒇𝒂𝒌𝒆</m:t>
                        </m:r>
                      </m:sub>
                    </m:sSub>
                  </m:oMath>
                </a14:m>
                <a:r>
                  <a:rPr lang="en-US" b="1" dirty="0">
                    <a:solidFill>
                      <a:schemeClr val="accent5">
                        <a:lumMod val="75000"/>
                      </a:schemeClr>
                    </a:solidFill>
                  </a:rPr>
                  <a:t> be highly correlated or weakly correlated?</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252248" y="945042"/>
                <a:ext cx="9003719" cy="5250806"/>
              </a:xfrm>
              <a:blipFill rotWithShape="0">
                <a:blip r:embed="rId4"/>
                <a:stretch>
                  <a:fillRect l="-1219" t="-1858" r="-474"/>
                </a:stretch>
              </a:blipFill>
            </p:spPr>
            <p:txBody>
              <a:bodyPr/>
              <a:lstStyle/>
              <a:p>
                <a:r>
                  <a:rPr lang="en-US">
                    <a:noFill/>
                  </a:rPr>
                  <a:t> </a:t>
                </a:r>
              </a:p>
            </p:txBody>
          </p:sp>
        </mc:Fallback>
      </mc:AlternateContent>
      <p:sp>
        <p:nvSpPr>
          <p:cNvPr id="7" name="Rectangle 6"/>
          <p:cNvSpPr/>
          <p:nvPr/>
        </p:nvSpPr>
        <p:spPr>
          <a:xfrm>
            <a:off x="9937274" y="4740308"/>
            <a:ext cx="1103586" cy="56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567897" y="2081048"/>
            <a:ext cx="1103586"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459052" y="5307732"/>
            <a:ext cx="1324568"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11268"/>
          </a:xfrm>
        </p:spPr>
        <p:txBody>
          <a:bodyPr>
            <a:noAutofit/>
          </a:bodyPr>
          <a:lstStyle/>
          <a:p>
            <a:pPr algn="ctr"/>
            <a:r>
              <a:rPr lang="en-US" sz="4000" b="1" dirty="0">
                <a:solidFill>
                  <a:srgbClr val="FF0000"/>
                </a:solidFill>
              </a:rPr>
              <a:t>Mutual Information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301858"/>
                <a:ext cx="10515600" cy="4875105"/>
              </a:xfrm>
            </p:spPr>
            <p:txBody>
              <a:bodyPr>
                <a:normAutofit/>
              </a:bodyPr>
              <a:lstStyle/>
              <a:p>
                <a:r>
                  <a:rPr lang="en-US" sz="2400" b="1" dirty="0">
                    <a:solidFill>
                      <a:schemeClr val="accent5">
                        <a:lumMod val="75000"/>
                      </a:schemeClr>
                    </a:solidFill>
                  </a:rPr>
                  <a:t>Mutual Information captures the mutual dependence between two variables</a:t>
                </a:r>
              </a:p>
              <a:p>
                <a:endParaRPr lang="en-US" sz="2400" dirty="0"/>
              </a:p>
              <a:p>
                <a:r>
                  <a:rPr lang="en-US" sz="2400" b="1" dirty="0">
                    <a:solidFill>
                      <a:schemeClr val="accent5">
                        <a:lumMod val="75000"/>
                      </a:schemeClr>
                    </a:solidFill>
                  </a:rPr>
                  <a:t>Mutual information between two variables </a:t>
                </a:r>
                <a14:m>
                  <m:oMath xmlns:m="http://schemas.openxmlformats.org/officeDocument/2006/math">
                    <m:r>
                      <a:rPr lang="en-US" sz="2400" b="1" i="1" smtClean="0">
                        <a:solidFill>
                          <a:srgbClr val="FF0000"/>
                        </a:solidFill>
                        <a:latin typeface="Cambria Math" charset="0"/>
                      </a:rPr>
                      <m:t>𝑿</m:t>
                    </m:r>
                    <m:r>
                      <a:rPr lang="en-US" sz="2400" b="1" i="1" smtClean="0">
                        <a:solidFill>
                          <a:srgbClr val="FF0000"/>
                        </a:solidFill>
                        <a:latin typeface="Cambria Math" charset="0"/>
                      </a:rPr>
                      <m:t>, </m:t>
                    </m:r>
                    <m:r>
                      <a:rPr lang="en-US" sz="2400" b="1" i="1" smtClean="0">
                        <a:solidFill>
                          <a:srgbClr val="FF0000"/>
                        </a:solidFill>
                        <a:latin typeface="Cambria Math" charset="0"/>
                      </a:rPr>
                      <m:t>𝒀</m:t>
                    </m:r>
                  </m:oMath>
                </a14:m>
                <a:r>
                  <a:rPr lang="en-US" sz="2400" b="1" dirty="0">
                    <a:solidFill>
                      <a:srgbClr val="FF0000"/>
                    </a:solidFill>
                  </a:rPr>
                  <a:t> </a:t>
                </a:r>
                <a:r>
                  <a:rPr lang="en-US" sz="2400" b="1" dirty="0">
                    <a:solidFill>
                      <a:schemeClr val="accent5">
                        <a:lumMod val="75000"/>
                      </a:schemeClr>
                    </a:solidFill>
                  </a:rPr>
                  <a:t>is defined as:</a:t>
                </a:r>
                <a:br>
                  <a:rPr lang="en-US" sz="2400" b="1" dirty="0">
                    <a:solidFill>
                      <a:schemeClr val="accent5">
                        <a:lumMod val="75000"/>
                      </a:schemeClr>
                    </a:solidFill>
                  </a:rPr>
                </a:br>
                <a:endParaRPr lang="en-US" sz="2400" b="1" dirty="0">
                  <a:solidFill>
                    <a:schemeClr val="accent5">
                      <a:lumMod val="75000"/>
                    </a:schemeClr>
                  </a:solidFill>
                </a:endParaRPr>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e>
                      </m:d>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sub>
                        <m:sup/>
                        <m:e>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num>
                                    <m:den>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den>
                                  </m:f>
                                </m:e>
                              </m:d>
                            </m:e>
                          </m:func>
                        </m:e>
                      </m:nary>
                    </m:oMath>
                  </m:oMathPara>
                </a14:m>
                <a:endParaRPr lang="en-US" dirty="0"/>
              </a:p>
              <a:p>
                <a:pPr marL="457200" lvl="1" indent="0" algn="ctr">
                  <a:buNone/>
                </a:pPr>
                <a:endParaRPr lang="en-US" dirty="0"/>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e>
                      </m:d>
                      <m:r>
                        <a:rPr lang="en-US" b="0" i="1" smtClean="0">
                          <a:latin typeface="Cambria Math" panose="02040503050406030204" pitchFamily="18" charset="0"/>
                        </a:rPr>
                        <m:t>=</m:t>
                      </m:r>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e>
                          <m:r>
                            <a:rPr lang="en-US" b="0" i="1" smtClean="0">
                              <a:latin typeface="Cambria Math" panose="02040503050406030204" pitchFamily="18" charset="0"/>
                            </a:rPr>
                            <m:t>𝑌</m:t>
                          </m:r>
                        </m:e>
                      </m:d>
                      <m:r>
                        <a:rPr lang="en-US" b="0" i="0" smtClean="0">
                          <a:latin typeface="Cambria Math" panose="02040503050406030204" pitchFamily="18" charset="0"/>
                        </a:rPr>
                        <m:t>=</m:t>
                      </m:r>
                      <m:r>
                        <m:rPr>
                          <m:sty m:val="p"/>
                        </m:rPr>
                        <a:rPr lang="en-US" b="0" i="0" smtClean="0">
                          <a:latin typeface="Cambria Math" panose="02040503050406030204" pitchFamily="18" charset="0"/>
                        </a:rPr>
                        <m:t>H</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Y</m:t>
                          </m:r>
                        </m:e>
                      </m:d>
                      <m:r>
                        <a:rPr lang="en-US" b="0" i="0" smtClean="0">
                          <a:latin typeface="Cambria Math" panose="02040503050406030204" pitchFamily="18" charset="0"/>
                        </a:rPr>
                        <m:t>−</m:t>
                      </m:r>
                      <m:r>
                        <m:rPr>
                          <m:sty m:val="p"/>
                        </m:rPr>
                        <a:rPr lang="en-US" b="0" i="0" smtClean="0">
                          <a:latin typeface="Cambria Math" panose="02040503050406030204" pitchFamily="18" charset="0"/>
                        </a:rPr>
                        <m:t>H</m:t>
                      </m:r>
                      <m:r>
                        <a:rPr lang="en-US" b="0" i="0" smtClean="0">
                          <a:latin typeface="Cambria Math" panose="02040503050406030204" pitchFamily="18" charset="0"/>
                        </a:rPr>
                        <m:t>(</m:t>
                      </m:r>
                      <m:r>
                        <m:rPr>
                          <m:sty m:val="p"/>
                        </m:rPr>
                        <a:rPr lang="en-US" b="0" i="0" smtClean="0">
                          <a:latin typeface="Cambria Math" panose="02040503050406030204" pitchFamily="18" charset="0"/>
                        </a:rPr>
                        <m:t>Y</m:t>
                      </m:r>
                      <m:r>
                        <a:rPr lang="en-US" b="0" i="0" smtClean="0">
                          <a:latin typeface="Cambria Math" panose="02040503050406030204" pitchFamily="18" charset="0"/>
                        </a:rPr>
                        <m:t>|</m:t>
                      </m:r>
                      <m:r>
                        <m:rPr>
                          <m:sty m:val="p"/>
                        </m:rPr>
                        <a:rPr lang="en-US" b="0" i="0" smtClean="0">
                          <a:latin typeface="Cambria Math" panose="02040503050406030204" pitchFamily="18" charset="0"/>
                        </a:rPr>
                        <m:t>X</m:t>
                      </m:r>
                      <m:r>
                        <a:rPr lang="en-US" b="0" i="0" smtClean="0">
                          <a:latin typeface="Cambria Math" panose="02040503050406030204" pitchFamily="18" charset="0"/>
                        </a:rPr>
                        <m:t>)</m:t>
                      </m:r>
                    </m:oMath>
                  </m:oMathPara>
                </a14:m>
                <a:endParaRPr lang="en-US" b="0" dirty="0"/>
              </a:p>
              <a:p>
                <a:pPr marL="457200" lvl="1" indent="0" algn="ctr">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301858"/>
                <a:ext cx="10515600" cy="4875105"/>
              </a:xfrm>
              <a:blipFill rotWithShape="0">
                <a:blip r:embed="rId3"/>
                <a:stretch>
                  <a:fillRect l="-812" t="-1752"/>
                </a:stretch>
              </a:blipFill>
            </p:spPr>
            <p:txBody>
              <a:bodyPr/>
              <a:lstStyle/>
              <a:p>
                <a:r>
                  <a:rPr lang="en-US">
                    <a:noFill/>
                  </a:rPr>
                  <a:t> </a:t>
                </a:r>
              </a:p>
            </p:txBody>
          </p:sp>
        </mc:Fallback>
      </mc:AlternateContent>
    </p:spTree>
    <p:extLst>
      <p:ext uri="{BB962C8B-B14F-4D97-AF65-F5344CB8AC3E}">
        <p14:creationId xmlns:p14="http://schemas.microsoft.com/office/powerpoint/2010/main" val="1097382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9917"/>
          </a:xfrm>
        </p:spPr>
        <p:txBody>
          <a:bodyPr>
            <a:noAutofit/>
          </a:bodyPr>
          <a:lstStyle/>
          <a:p>
            <a:pPr algn="ctr"/>
            <a:r>
              <a:rPr lang="en-US" sz="4000" b="1" dirty="0">
                <a:solidFill>
                  <a:srgbClr val="FF0000"/>
                </a:solidFill>
              </a:rPr>
              <a:t>InfoGAN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224365"/>
                <a:ext cx="7645252" cy="2464766"/>
              </a:xfrm>
            </p:spPr>
            <p:txBody>
              <a:bodyPr>
                <a:normAutofit/>
              </a:bodyPr>
              <a:lstStyle/>
              <a:p>
                <a:r>
                  <a:rPr lang="en-US" dirty="0"/>
                  <a:t>We want to maximize the mutual information </a:t>
                </a:r>
                <a14:m>
                  <m:oMath xmlns:m="http://schemas.openxmlformats.org/officeDocument/2006/math">
                    <m:r>
                      <a:rPr lang="en-US" i="1">
                        <a:latin typeface="Cambria Math" charset="0"/>
                      </a:rPr>
                      <m:t>𝐼</m:t>
                    </m:r>
                  </m:oMath>
                </a14:m>
                <a:r>
                  <a:rPr lang="en-US" dirty="0"/>
                  <a:t> between </a:t>
                </a:r>
                <a14:m>
                  <m:oMath xmlns:m="http://schemas.openxmlformats.org/officeDocument/2006/math">
                    <m:r>
                      <a:rPr lang="en-US" b="1" i="1" smtClean="0">
                        <a:solidFill>
                          <a:srgbClr val="FF0000"/>
                        </a:solidFill>
                        <a:latin typeface="Cambria Math" panose="02040503050406030204" pitchFamily="18" charset="0"/>
                      </a:rPr>
                      <m:t>𝒄</m:t>
                    </m:r>
                  </m:oMath>
                </a14:m>
                <a:r>
                  <a:rPr lang="en-US" dirty="0"/>
                  <a:t> and </a:t>
                </a:r>
                <a14:m>
                  <m:oMath xmlns:m="http://schemas.openxmlformats.org/officeDocument/2006/math">
                    <m:r>
                      <a:rPr lang="en-US" b="1" i="0" smtClean="0">
                        <a:solidFill>
                          <a:srgbClr val="FF0000"/>
                        </a:solidFill>
                        <a:latin typeface="Cambria Math" panose="02040503050406030204" pitchFamily="18" charset="0"/>
                      </a:rPr>
                      <m:t>𝐱</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𝑮</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𝒛</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𝒄</m:t>
                    </m:r>
                    <m:r>
                      <a:rPr lang="en-US" b="1" i="1" smtClean="0">
                        <a:solidFill>
                          <a:srgbClr val="FF0000"/>
                        </a:solidFill>
                        <a:latin typeface="Cambria Math" panose="02040503050406030204" pitchFamily="18" charset="0"/>
                      </a:rPr>
                      <m:t>)</m:t>
                    </m:r>
                  </m:oMath>
                </a14:m>
                <a:endParaRPr lang="en-US" b="1" dirty="0"/>
              </a:p>
              <a:p>
                <a:endParaRPr lang="en-US" b="1" dirty="0"/>
              </a:p>
              <a:p>
                <a:r>
                  <a:rPr lang="en-US" dirty="0"/>
                  <a:t>Incorporate in the value function of the minimax game.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224365"/>
                <a:ext cx="7645252" cy="2464766"/>
              </a:xfrm>
              <a:blipFill rotWithShape="0">
                <a:blip r:embed="rId3"/>
                <a:stretch>
                  <a:fillRect l="-1435" t="-4208"/>
                </a:stretch>
              </a:blipFill>
            </p:spPr>
            <p:txBody>
              <a:bodyPr/>
              <a:lstStyle/>
              <a:p>
                <a:r>
                  <a:rPr lang="en-US">
                    <a:noFill/>
                  </a:rPr>
                  <a:t> </a:t>
                </a:r>
              </a:p>
            </p:txBody>
          </p:sp>
        </mc:Fallback>
      </mc:AlternateContent>
      <p:sp>
        <p:nvSpPr>
          <p:cNvPr id="4" name="Footer Placeholder 3"/>
          <p:cNvSpPr>
            <a:spLocks noGrp="1"/>
          </p:cNvSpPr>
          <p:nvPr>
            <p:ph type="ftr" sz="quarter" idx="11"/>
          </p:nvPr>
        </p:nvSpPr>
        <p:spPr>
          <a:xfrm>
            <a:off x="838200" y="6311900"/>
            <a:ext cx="10515600" cy="409575"/>
          </a:xfrm>
        </p:spPr>
        <p:txBody>
          <a:bodyPr/>
          <a:lstStyle/>
          <a:p>
            <a:pPr algn="r"/>
            <a:r>
              <a:rPr lang="en-US" dirty="0"/>
              <a:t>Chen, X., </a:t>
            </a:r>
            <a:r>
              <a:rPr lang="en-US" dirty="0" err="1"/>
              <a:t>Duan</a:t>
            </a:r>
            <a:r>
              <a:rPr lang="en-US" dirty="0"/>
              <a:t>, Y., </a:t>
            </a:r>
            <a:r>
              <a:rPr lang="en-US" dirty="0" err="1"/>
              <a:t>Houthooft</a:t>
            </a:r>
            <a:r>
              <a:rPr lang="en-US" dirty="0"/>
              <a:t>, R., Schulman, J., </a:t>
            </a:r>
            <a:r>
              <a:rPr lang="en-US" dirty="0" err="1"/>
              <a:t>Sutskever</a:t>
            </a:r>
            <a:r>
              <a:rPr lang="en-US" dirty="0"/>
              <a:t>, I., &amp; </a:t>
            </a:r>
            <a:r>
              <a:rPr lang="en-US" dirty="0" err="1"/>
              <a:t>Abbeel</a:t>
            </a:r>
            <a:r>
              <a:rPr lang="en-US" dirty="0"/>
              <a:t>, P. InfoGAN: Interpretable Representation Learning by Information Maximization Generative Adversarial Nets, NIPS (2016).</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140" y="619932"/>
            <a:ext cx="2870348" cy="542440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084351" y="4268006"/>
                <a:ext cx="6922471" cy="5922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charset="0"/>
                                </a:rPr>
                                <m:t>min</m:t>
                              </m:r>
                            </m:e>
                            <m:lim>
                              <m:r>
                                <a:rPr lang="en-US" sz="2800" b="0" i="1" smtClean="0">
                                  <a:latin typeface="Cambria Math" charset="0"/>
                                </a:rPr>
                                <m:t>𝐺</m:t>
                              </m:r>
                            </m:lim>
                          </m:limLow>
                        </m:fName>
                        <m:e>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charset="0"/>
                                    </a:rPr>
                                    <m:t>max</m:t>
                                  </m:r>
                                </m:e>
                                <m:lim>
                                  <m:r>
                                    <a:rPr lang="en-US" sz="2800" b="0" i="1" smtClean="0">
                                      <a:latin typeface="Cambria Math" charset="0"/>
                                    </a:rPr>
                                    <m:t>𝐷</m:t>
                                  </m:r>
                                </m:lim>
                              </m:limLow>
                            </m:fName>
                            <m:e>
                              <m:sSub>
                                <m:sSubPr>
                                  <m:ctrlPr>
                                    <a:rPr lang="en-US" sz="2800" b="0" i="1" smtClean="0">
                                      <a:latin typeface="Cambria Math" panose="02040503050406030204" pitchFamily="18" charset="0"/>
                                    </a:rPr>
                                  </m:ctrlPr>
                                </m:sSubPr>
                                <m:e>
                                  <m:r>
                                    <a:rPr lang="en-US" sz="2800" b="0" i="1" smtClean="0">
                                      <a:latin typeface="Cambria Math" charset="0"/>
                                    </a:rPr>
                                    <m:t>𝑉</m:t>
                                  </m:r>
                                </m:e>
                                <m:sub>
                                  <m:r>
                                    <a:rPr lang="en-US" sz="2800" b="0" i="1" smtClean="0">
                                      <a:latin typeface="Cambria Math" charset="0"/>
                                    </a:rPr>
                                    <m:t>𝐼</m:t>
                                  </m:r>
                                </m:sub>
                              </m:sSub>
                              <m:d>
                                <m:dPr>
                                  <m:ctrlPr>
                                    <a:rPr lang="en-US" sz="2800" b="0" i="1" smtClean="0">
                                      <a:latin typeface="Cambria Math" panose="02040503050406030204" pitchFamily="18" charset="0"/>
                                    </a:rPr>
                                  </m:ctrlPr>
                                </m:dPr>
                                <m:e>
                                  <m:r>
                                    <a:rPr lang="en-US" sz="2800" b="0" i="1" smtClean="0">
                                      <a:latin typeface="Cambria Math" charset="0"/>
                                    </a:rPr>
                                    <m:t>𝐷</m:t>
                                  </m:r>
                                  <m:r>
                                    <a:rPr lang="en-US" sz="2800" b="0" i="1" smtClean="0">
                                      <a:latin typeface="Cambria Math" charset="0"/>
                                    </a:rPr>
                                    <m:t>,</m:t>
                                  </m:r>
                                  <m:r>
                                    <a:rPr lang="en-US" sz="2800" b="0" i="1" smtClean="0">
                                      <a:latin typeface="Cambria Math" charset="0"/>
                                    </a:rPr>
                                    <m:t>𝐺</m:t>
                                  </m:r>
                                </m:e>
                              </m:d>
                              <m:r>
                                <a:rPr lang="en-US" sz="2800" b="0" i="1" smtClean="0">
                                  <a:latin typeface="Cambria Math" charset="0"/>
                                </a:rPr>
                                <m:t>=</m:t>
                              </m:r>
                              <m:r>
                                <a:rPr lang="en-US" sz="2800" b="0" i="1" smtClean="0">
                                  <a:latin typeface="Cambria Math" charset="0"/>
                                </a:rPr>
                                <m:t>𝑉</m:t>
                              </m:r>
                              <m:d>
                                <m:dPr>
                                  <m:ctrlPr>
                                    <a:rPr lang="en-US" sz="2800" b="0" i="1" smtClean="0">
                                      <a:latin typeface="Cambria Math" panose="02040503050406030204" pitchFamily="18" charset="0"/>
                                    </a:rPr>
                                  </m:ctrlPr>
                                </m:dPr>
                                <m:e>
                                  <m:r>
                                    <a:rPr lang="en-US" sz="2800" b="0" i="1" smtClean="0">
                                      <a:latin typeface="Cambria Math" charset="0"/>
                                    </a:rPr>
                                    <m:t>𝐷</m:t>
                                  </m:r>
                                  <m:r>
                                    <a:rPr lang="en-US" sz="2800" b="0" i="1" smtClean="0">
                                      <a:latin typeface="Cambria Math" charset="0"/>
                                    </a:rPr>
                                    <m:t>,</m:t>
                                  </m:r>
                                  <m:r>
                                    <a:rPr lang="en-US" sz="2800" b="0" i="1" smtClean="0">
                                      <a:latin typeface="Cambria Math" charset="0"/>
                                    </a:rPr>
                                    <m:t>𝐺</m:t>
                                  </m:r>
                                </m:e>
                              </m:d>
                              <m:r>
                                <a:rPr lang="en-US" sz="2800" b="0" i="1" smtClean="0">
                                  <a:latin typeface="Cambria Math" charset="0"/>
                                </a:rPr>
                                <m:t> −</m:t>
                              </m:r>
                              <m:r>
                                <a:rPr lang="en-US" sz="2800" b="0" i="1" smtClean="0">
                                  <a:latin typeface="Cambria Math" charset="0"/>
                                </a:rPr>
                                <m:t>𝜆</m:t>
                              </m:r>
                              <m:r>
                                <a:rPr lang="en-US" sz="2800" b="0" i="1" smtClean="0">
                                  <a:latin typeface="Cambria Math" charset="0"/>
                                </a:rPr>
                                <m:t> </m:t>
                              </m:r>
                              <m:r>
                                <a:rPr lang="en-US" sz="2800" b="0" i="1" smtClean="0">
                                  <a:latin typeface="Cambria Math" charset="0"/>
                                </a:rPr>
                                <m:t>𝐼</m:t>
                              </m:r>
                              <m:d>
                                <m:dPr>
                                  <m:ctrlPr>
                                    <a:rPr lang="en-US" sz="2800" b="0" i="1" smtClean="0">
                                      <a:latin typeface="Cambria Math" panose="02040503050406030204" pitchFamily="18" charset="0"/>
                                    </a:rPr>
                                  </m:ctrlPr>
                                </m:dPr>
                                <m:e>
                                  <m:r>
                                    <a:rPr lang="en-US" sz="2800" b="0" i="1" smtClean="0">
                                      <a:latin typeface="Cambria Math" charset="0"/>
                                    </a:rPr>
                                    <m:t>𝑐</m:t>
                                  </m:r>
                                  <m:r>
                                    <a:rPr lang="en-US" sz="2800" b="0" i="1" smtClean="0">
                                      <a:latin typeface="Cambria Math" charset="0"/>
                                    </a:rPr>
                                    <m:t>;</m:t>
                                  </m:r>
                                  <m:r>
                                    <a:rPr lang="en-US" sz="2800" b="0" i="1" smtClean="0">
                                      <a:latin typeface="Cambria Math" charset="0"/>
                                    </a:rPr>
                                    <m:t>𝐺</m:t>
                                  </m:r>
                                  <m:d>
                                    <m:dPr>
                                      <m:ctrlPr>
                                        <a:rPr lang="en-US" sz="2800" b="0" i="1" smtClean="0">
                                          <a:latin typeface="Cambria Math" panose="02040503050406030204" pitchFamily="18" charset="0"/>
                                        </a:rPr>
                                      </m:ctrlPr>
                                    </m:dPr>
                                    <m:e>
                                      <m:r>
                                        <a:rPr lang="en-US" sz="2800" b="0" i="1" smtClean="0">
                                          <a:latin typeface="Cambria Math" charset="0"/>
                                        </a:rPr>
                                        <m:t>𝑧</m:t>
                                      </m:r>
                                      <m:r>
                                        <a:rPr lang="en-US" sz="2800" b="0" i="1" smtClean="0">
                                          <a:latin typeface="Cambria Math" charset="0"/>
                                        </a:rPr>
                                        <m:t>,</m:t>
                                      </m:r>
                                      <m:r>
                                        <a:rPr lang="en-US" sz="2800" b="0" i="1" smtClean="0">
                                          <a:latin typeface="Cambria Math" charset="0"/>
                                        </a:rPr>
                                        <m:t>𝑐</m:t>
                                      </m:r>
                                    </m:e>
                                  </m:d>
                                </m:e>
                              </m:d>
                            </m:e>
                          </m:func>
                        </m:e>
                      </m:func>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084351" y="4268006"/>
                <a:ext cx="6922471" cy="592278"/>
              </a:xfrm>
              <a:prstGeom prst="rect">
                <a:avLst/>
              </a:prstGeom>
              <a:blipFill rotWithShape="0">
                <a:blip r:embed="rId5"/>
                <a:stretch>
                  <a:fillRect/>
                </a:stretch>
              </a:blipFill>
            </p:spPr>
            <p:txBody>
              <a:bodyPr/>
              <a:lstStyle/>
              <a:p>
                <a:r>
                  <a:rPr lang="en-US">
                    <a:noFill/>
                  </a:rPr>
                  <a:t> </a:t>
                </a:r>
              </a:p>
            </p:txBody>
          </p:sp>
        </mc:Fallback>
      </mc:AlternateContent>
      <p:sp>
        <p:nvSpPr>
          <p:cNvPr id="7" name="Rectangle 6"/>
          <p:cNvSpPr/>
          <p:nvPr/>
        </p:nvSpPr>
        <p:spPr>
          <a:xfrm>
            <a:off x="9287746" y="5316190"/>
            <a:ext cx="1324568"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489069" y="1616530"/>
            <a:ext cx="1103586"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47828" y="4220971"/>
            <a:ext cx="2511696" cy="56143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623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19261" y="1267141"/>
                <a:ext cx="8283131" cy="4952597"/>
              </a:xfrm>
            </p:spPr>
            <p:txBody>
              <a:bodyPr/>
              <a:lstStyle/>
              <a:p>
                <a:pPr marL="0" indent="0">
                  <a:buNone/>
                </a:pPr>
                <a:r>
                  <a:rPr lang="en-US" b="1" dirty="0">
                    <a:solidFill>
                      <a:schemeClr val="accent5">
                        <a:lumMod val="50000"/>
                      </a:schemeClr>
                    </a:solidFill>
                  </a:rPr>
                  <a:t>Mutual Information’s Variational Lower bound</a:t>
                </a:r>
              </a:p>
              <a:p>
                <a:pPr marL="0" indent="0">
                  <a:buNone/>
                </a:pPr>
                <a:endParaRPr lang="en-US" dirty="0"/>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charset="0"/>
                        </a:rPr>
                        <m:t>𝐼</m:t>
                      </m:r>
                      <m:d>
                        <m:dPr>
                          <m:ctrlPr>
                            <a:rPr lang="en-US" sz="2400" b="0" i="1" smtClean="0">
                              <a:latin typeface="Cambria Math" panose="02040503050406030204" pitchFamily="18" charset="0"/>
                            </a:rPr>
                          </m:ctrlPr>
                        </m:dPr>
                        <m:e>
                          <m:r>
                            <a:rPr lang="en-US" sz="2400" b="0" i="1" smtClean="0">
                              <a:latin typeface="Cambria Math" charset="0"/>
                            </a:rPr>
                            <m:t>𝑐</m:t>
                          </m:r>
                          <m:r>
                            <a:rPr lang="en-US" sz="2400" b="0" i="1" smtClean="0">
                              <a:latin typeface="Cambria Math" charset="0"/>
                            </a:rPr>
                            <m:t>;</m:t>
                          </m:r>
                          <m:r>
                            <a:rPr lang="en-US" sz="2400" b="0" i="1" smtClean="0">
                              <a:latin typeface="Cambria Math" charset="0"/>
                            </a:rPr>
                            <m:t>𝐺</m:t>
                          </m:r>
                          <m:d>
                            <m:dPr>
                              <m:ctrlPr>
                                <a:rPr lang="en-US" sz="2400" b="0" i="1" smtClean="0">
                                  <a:latin typeface="Cambria Math" panose="02040503050406030204" pitchFamily="18" charset="0"/>
                                </a:rPr>
                              </m:ctrlPr>
                            </m:dPr>
                            <m:e>
                              <m:r>
                                <a:rPr lang="en-US" sz="2400" b="0" i="1" smtClean="0">
                                  <a:latin typeface="Cambria Math" charset="0"/>
                                </a:rPr>
                                <m:t>𝑧</m:t>
                              </m:r>
                              <m:r>
                                <a:rPr lang="en-US" sz="2400" b="0" i="1" smtClean="0">
                                  <a:latin typeface="Cambria Math" charset="0"/>
                                </a:rPr>
                                <m:t>,</m:t>
                              </m:r>
                              <m:r>
                                <a:rPr lang="en-US" sz="2400" b="0" i="1" smtClean="0">
                                  <a:latin typeface="Cambria Math" charset="0"/>
                                </a:rPr>
                                <m:t>𝑐</m:t>
                              </m:r>
                            </m:e>
                          </m:d>
                        </m:e>
                      </m:d>
                      <m:r>
                        <a:rPr lang="en-US" sz="2400" b="0" i="1" smtClean="0">
                          <a:latin typeface="Cambria Math" charset="0"/>
                        </a:rPr>
                        <m:t>=</m:t>
                      </m:r>
                      <m:r>
                        <a:rPr lang="en-US" sz="2400" b="0" i="1" smtClean="0">
                          <a:latin typeface="Cambria Math" charset="0"/>
                        </a:rPr>
                        <m:t>𝐻</m:t>
                      </m:r>
                      <m:d>
                        <m:dPr>
                          <m:ctrlPr>
                            <a:rPr lang="en-US" sz="2400" b="0" i="1" smtClean="0">
                              <a:latin typeface="Cambria Math" panose="02040503050406030204" pitchFamily="18" charset="0"/>
                            </a:rPr>
                          </m:ctrlPr>
                        </m:dPr>
                        <m:e>
                          <m:r>
                            <a:rPr lang="en-US" sz="2400" b="0" i="1" smtClean="0">
                              <a:latin typeface="Cambria Math" charset="0"/>
                            </a:rPr>
                            <m:t>𝑐</m:t>
                          </m:r>
                        </m:e>
                      </m:d>
                      <m:r>
                        <a:rPr lang="en-US" sz="2400" b="0" i="1" smtClean="0">
                          <a:latin typeface="Cambria Math" charset="0"/>
                        </a:rPr>
                        <m:t>−</m:t>
                      </m:r>
                      <m:r>
                        <a:rPr lang="en-US" sz="2400" b="0" i="1" smtClean="0">
                          <a:latin typeface="Cambria Math" charset="0"/>
                        </a:rPr>
                        <m:t>𝐻</m:t>
                      </m:r>
                      <m:d>
                        <m:dPr>
                          <m:ctrlPr>
                            <a:rPr lang="en-US" sz="2400" b="0" i="1" smtClean="0">
                              <a:latin typeface="Cambria Math" panose="02040503050406030204" pitchFamily="18" charset="0"/>
                            </a:rPr>
                          </m:ctrlPr>
                        </m:dPr>
                        <m:e>
                          <m:r>
                            <a:rPr lang="en-US" sz="2400" b="0" i="1" smtClean="0">
                              <a:latin typeface="Cambria Math" charset="0"/>
                            </a:rPr>
                            <m:t>𝑐</m:t>
                          </m:r>
                        </m:e>
                        <m:e>
                          <m:r>
                            <a:rPr lang="en-US" sz="2400" b="0" i="1" smtClean="0">
                              <a:latin typeface="Cambria Math" charset="0"/>
                            </a:rPr>
                            <m:t>𝐺</m:t>
                          </m:r>
                          <m:d>
                            <m:dPr>
                              <m:ctrlPr>
                                <a:rPr lang="en-US" sz="2400" b="0" i="1" smtClean="0">
                                  <a:latin typeface="Cambria Math" panose="02040503050406030204" pitchFamily="18" charset="0"/>
                                </a:rPr>
                              </m:ctrlPr>
                            </m:dPr>
                            <m:e>
                              <m:r>
                                <a:rPr lang="en-US" sz="2400" b="0" i="1" smtClean="0">
                                  <a:latin typeface="Cambria Math" charset="0"/>
                                </a:rPr>
                                <m:t>𝑧</m:t>
                              </m:r>
                              <m:r>
                                <a:rPr lang="en-US" sz="2400" b="0" i="1" smtClean="0">
                                  <a:latin typeface="Cambria Math" charset="0"/>
                                </a:rPr>
                                <m:t>,</m:t>
                              </m:r>
                              <m:r>
                                <a:rPr lang="en-US" sz="2400" b="0" i="1" smtClean="0">
                                  <a:latin typeface="Cambria Math" charset="0"/>
                                </a:rPr>
                                <m:t>𝑐</m:t>
                              </m:r>
                            </m:e>
                          </m:d>
                        </m:e>
                      </m:d>
                    </m:oMath>
                  </m:oMathPara>
                </a14:m>
                <a:endParaRPr lang="en-US" sz="2400" b="0" dirty="0"/>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charset="0"/>
                        </a:rPr>
                        <m:t>= </m:t>
                      </m:r>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𝔼</m:t>
                          </m:r>
                        </m:e>
                        <m:sub>
                          <m:r>
                            <a:rPr lang="en-US" sz="2400" b="0" i="1" smtClean="0">
                              <a:latin typeface="Cambria Math" charset="0"/>
                              <a:ea typeface="Cambria Math" charset="0"/>
                              <a:cs typeface="Cambria Math" charset="0"/>
                            </a:rPr>
                            <m:t>𝑥</m:t>
                          </m:r>
                          <m:r>
                            <a:rPr lang="en-US" sz="2400" b="0" i="1" smtClean="0">
                              <a:latin typeface="Cambria Math" charset="0"/>
                              <a:ea typeface="Cambria Math" charset="0"/>
                              <a:cs typeface="Cambria Math" charset="0"/>
                            </a:rPr>
                            <m:t> ~ </m:t>
                          </m:r>
                          <m:r>
                            <a:rPr lang="en-US" sz="2400" b="0" i="1" smtClean="0">
                              <a:latin typeface="Cambria Math" charset="0"/>
                              <a:ea typeface="Cambria Math" charset="0"/>
                              <a:cs typeface="Cambria Math" charset="0"/>
                            </a:rPr>
                            <m:t>𝐺</m:t>
                          </m:r>
                          <m:d>
                            <m:dPr>
                              <m:ctrlPr>
                                <a:rPr lang="en-US" sz="2400" b="0" i="1" smtClean="0">
                                  <a:latin typeface="Cambria Math" panose="02040503050406030204" pitchFamily="18" charset="0"/>
                                  <a:ea typeface="Cambria Math" charset="0"/>
                                  <a:cs typeface="Cambria Math" charset="0"/>
                                </a:rPr>
                              </m:ctrlPr>
                            </m:dPr>
                            <m:e>
                              <m:r>
                                <a:rPr lang="en-US" sz="2400" b="0" i="1" smtClean="0">
                                  <a:latin typeface="Cambria Math" charset="0"/>
                                  <a:ea typeface="Cambria Math" charset="0"/>
                                  <a:cs typeface="Cambria Math" charset="0"/>
                                </a:rPr>
                                <m:t>𝑧</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𝑐</m:t>
                              </m:r>
                            </m:e>
                          </m:d>
                        </m:sub>
                      </m:sSub>
                      <m:d>
                        <m:dPr>
                          <m:begChr m:val="["/>
                          <m:endChr m:val="]"/>
                          <m:ctrlPr>
                            <a:rPr lang="en-US" sz="2400" b="0" i="1" smtClean="0">
                              <a:latin typeface="Cambria Math" panose="02040503050406030204" pitchFamily="18" charset="0"/>
                              <a:ea typeface="Cambria Math" charset="0"/>
                              <a:cs typeface="Cambria Math" charset="0"/>
                            </a:rPr>
                          </m:ctrlPr>
                        </m:dPr>
                        <m:e>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𝔼</m:t>
                              </m:r>
                            </m:e>
                            <m:sub>
                              <m:sSup>
                                <m:sSupPr>
                                  <m:ctrlPr>
                                    <a:rPr lang="en-US" sz="2400" b="0" i="1" smtClean="0">
                                      <a:latin typeface="Cambria Math" panose="02040503050406030204" pitchFamily="18" charset="0"/>
                                      <a:ea typeface="Cambria Math" charset="0"/>
                                      <a:cs typeface="Cambria Math" charset="0"/>
                                    </a:rPr>
                                  </m:ctrlPr>
                                </m:sSupPr>
                                <m:e>
                                  <m:r>
                                    <a:rPr lang="en-US" sz="2400" b="0" i="1" smtClean="0">
                                      <a:latin typeface="Cambria Math" charset="0"/>
                                      <a:ea typeface="Cambria Math" charset="0"/>
                                      <a:cs typeface="Cambria Math" charset="0"/>
                                    </a:rPr>
                                    <m:t>𝑐</m:t>
                                  </m:r>
                                </m:e>
                                <m:sup>
                                  <m:r>
                                    <a:rPr lang="en-US" sz="2400" b="0" i="1" smtClean="0">
                                      <a:latin typeface="Cambria Math" charset="0"/>
                                      <a:ea typeface="Cambria Math" charset="0"/>
                                      <a:cs typeface="Cambria Math" charset="0"/>
                                    </a:rPr>
                                    <m:t>′</m:t>
                                  </m:r>
                                </m:sup>
                              </m:sSup>
                              <m:r>
                                <a:rPr lang="en-US" sz="2400" i="1">
                                  <a:latin typeface="Cambria Math" charset="0"/>
                                  <a:ea typeface="Cambria Math" charset="0"/>
                                  <a:cs typeface="Cambria Math" charset="0"/>
                                </a:rPr>
                                <m:t>~ </m:t>
                              </m:r>
                              <m:r>
                                <a:rPr lang="en-US" sz="2400" b="0" i="1" smtClean="0">
                                  <a:latin typeface="Cambria Math" charset="0"/>
                                  <a:ea typeface="Cambria Math" charset="0"/>
                                  <a:cs typeface="Cambria Math" charset="0"/>
                                </a:rPr>
                                <m:t>𝑃</m:t>
                              </m:r>
                              <m:d>
                                <m:dPr>
                                  <m:ctrlPr>
                                    <a:rPr lang="en-US" sz="2400" b="0" i="1" smtClean="0">
                                      <a:latin typeface="Cambria Math" panose="02040503050406030204" pitchFamily="18" charset="0"/>
                                      <a:ea typeface="Cambria Math" charset="0"/>
                                      <a:cs typeface="Cambria Math" charset="0"/>
                                    </a:rPr>
                                  </m:ctrlPr>
                                </m:dPr>
                                <m:e>
                                  <m:r>
                                    <a:rPr lang="en-US" sz="2400" b="0" i="1" smtClean="0">
                                      <a:latin typeface="Cambria Math" charset="0"/>
                                      <a:ea typeface="Cambria Math" charset="0"/>
                                      <a:cs typeface="Cambria Math" charset="0"/>
                                    </a:rPr>
                                    <m:t>𝑐</m:t>
                                  </m:r>
                                </m:e>
                                <m:e>
                                  <m:r>
                                    <a:rPr lang="en-US" sz="2400" b="0" i="1" smtClean="0">
                                      <a:latin typeface="Cambria Math" charset="0"/>
                                      <a:ea typeface="Cambria Math" charset="0"/>
                                      <a:cs typeface="Cambria Math" charset="0"/>
                                    </a:rPr>
                                    <m:t>𝑥</m:t>
                                  </m:r>
                                </m:e>
                              </m:d>
                            </m:sub>
                          </m:sSub>
                          <m:d>
                            <m:dPr>
                              <m:begChr m:val="["/>
                              <m:endChr m:val="]"/>
                              <m:ctrlPr>
                                <a:rPr lang="en-US" sz="2400" b="0" i="1" smtClean="0">
                                  <a:latin typeface="Cambria Math" panose="02040503050406030204" pitchFamily="18" charset="0"/>
                                  <a:ea typeface="Cambria Math" charset="0"/>
                                  <a:cs typeface="Cambria Math" charset="0"/>
                                </a:rPr>
                              </m:ctrlPr>
                            </m:dPr>
                            <m:e>
                              <m:func>
                                <m:funcPr>
                                  <m:ctrlPr>
                                    <a:rPr lang="en-US" sz="2400" b="0" i="1" smtClean="0">
                                      <a:latin typeface="Cambria Math" panose="02040503050406030204" pitchFamily="18" charset="0"/>
                                      <a:ea typeface="Cambria Math" charset="0"/>
                                      <a:cs typeface="Cambria Math" charset="0"/>
                                    </a:rPr>
                                  </m:ctrlPr>
                                </m:funcPr>
                                <m:fName>
                                  <m:r>
                                    <m:rPr>
                                      <m:sty m:val="p"/>
                                    </m:rPr>
                                    <a:rPr lang="en-US" sz="2400" b="0" i="0" smtClean="0">
                                      <a:latin typeface="Cambria Math" charset="0"/>
                                      <a:ea typeface="Cambria Math" charset="0"/>
                                      <a:cs typeface="Cambria Math" charset="0"/>
                                    </a:rPr>
                                    <m:t>log</m:t>
                                  </m:r>
                                </m:fName>
                                <m:e>
                                  <m:r>
                                    <a:rPr lang="en-US" sz="2400" b="0" i="1" smtClean="0">
                                      <a:latin typeface="Cambria Math" charset="0"/>
                                      <a:ea typeface="Cambria Math" charset="0"/>
                                      <a:cs typeface="Cambria Math" charset="0"/>
                                    </a:rPr>
                                    <m:t>𝑃</m:t>
                                  </m:r>
                                  <m:d>
                                    <m:dPr>
                                      <m:ctrlPr>
                                        <a:rPr lang="en-US" sz="2400" b="0" i="1" smtClean="0">
                                          <a:latin typeface="Cambria Math" panose="02040503050406030204" pitchFamily="18" charset="0"/>
                                          <a:ea typeface="Cambria Math" charset="0"/>
                                          <a:cs typeface="Cambria Math" charset="0"/>
                                        </a:rPr>
                                      </m:ctrlPr>
                                    </m:dPr>
                                    <m:e>
                                      <m:sSup>
                                        <m:sSupPr>
                                          <m:ctrlPr>
                                            <a:rPr lang="en-US" sz="2400" b="0" i="1" smtClean="0">
                                              <a:latin typeface="Cambria Math" panose="02040503050406030204" pitchFamily="18" charset="0"/>
                                              <a:ea typeface="Cambria Math" charset="0"/>
                                              <a:cs typeface="Cambria Math" charset="0"/>
                                            </a:rPr>
                                          </m:ctrlPr>
                                        </m:sSupPr>
                                        <m:e>
                                          <m:r>
                                            <a:rPr lang="en-US" sz="2400" b="0" i="1" smtClean="0">
                                              <a:latin typeface="Cambria Math" charset="0"/>
                                              <a:ea typeface="Cambria Math" charset="0"/>
                                              <a:cs typeface="Cambria Math" charset="0"/>
                                            </a:rPr>
                                            <m:t>𝑐</m:t>
                                          </m:r>
                                        </m:e>
                                        <m:sup>
                                          <m:r>
                                            <a:rPr lang="en-US" sz="2400" b="0" i="1" smtClean="0">
                                              <a:latin typeface="Cambria Math" charset="0"/>
                                              <a:ea typeface="Cambria Math" charset="0"/>
                                              <a:cs typeface="Cambria Math" charset="0"/>
                                            </a:rPr>
                                            <m:t>′</m:t>
                                          </m:r>
                                        </m:sup>
                                      </m:sSup>
                                    </m:e>
                                    <m:e>
                                      <m:r>
                                        <a:rPr lang="en-US" sz="2400" b="0" i="1" smtClean="0">
                                          <a:latin typeface="Cambria Math" charset="0"/>
                                          <a:ea typeface="Cambria Math" charset="0"/>
                                          <a:cs typeface="Cambria Math" charset="0"/>
                                        </a:rPr>
                                        <m:t>𝑥</m:t>
                                      </m:r>
                                    </m:e>
                                  </m:d>
                                </m:e>
                              </m:func>
                            </m:e>
                          </m:d>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𝐻</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𝑐</m:t>
                      </m:r>
                      <m:r>
                        <a:rPr lang="en-US" sz="2400" b="0" i="1" smtClean="0">
                          <a:latin typeface="Cambria Math" charset="0"/>
                          <a:ea typeface="Cambria Math" charset="0"/>
                          <a:cs typeface="Cambria Math" charset="0"/>
                        </a:rPr>
                        <m:t>)</m:t>
                      </m:r>
                    </m:oMath>
                  </m:oMathPara>
                </a14:m>
                <a:endParaRPr lang="en-US" sz="2400" b="0" dirty="0"/>
              </a:p>
              <a:p>
                <a:pPr marL="0" indent="0">
                  <a:buNone/>
                </a:pPr>
                <a14:m>
                  <m:oMathPara xmlns:m="http://schemas.openxmlformats.org/officeDocument/2006/math">
                    <m:oMathParaPr>
                      <m:jc m:val="left"/>
                    </m:oMathParaPr>
                    <m:oMath xmlns:m="http://schemas.openxmlformats.org/officeDocument/2006/math">
                      <m:r>
                        <a:rPr lang="en-US" sz="2400" i="1">
                          <a:latin typeface="Cambria Math" charset="0"/>
                        </a:rPr>
                        <m:t>= </m:t>
                      </m:r>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𝔼</m:t>
                          </m:r>
                        </m:e>
                        <m:sub>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 ~ </m:t>
                          </m:r>
                          <m:r>
                            <a:rPr lang="en-US" sz="2400" i="1">
                              <a:latin typeface="Cambria Math" charset="0"/>
                              <a:ea typeface="Cambria Math" charset="0"/>
                              <a:cs typeface="Cambria Math" charset="0"/>
                            </a:rPr>
                            <m:t>𝐺</m:t>
                          </m:r>
                          <m:d>
                            <m:dPr>
                              <m:ctrlPr>
                                <a:rPr lang="en-US" sz="2400" i="1">
                                  <a:latin typeface="Cambria Math" panose="02040503050406030204" pitchFamily="18" charset="0"/>
                                  <a:ea typeface="Cambria Math" charset="0"/>
                                  <a:cs typeface="Cambria Math" charset="0"/>
                                </a:rPr>
                              </m:ctrlPr>
                            </m:dPr>
                            <m:e>
                              <m:r>
                                <a:rPr lang="en-US" sz="2400" i="1">
                                  <a:latin typeface="Cambria Math" charset="0"/>
                                  <a:ea typeface="Cambria Math" charset="0"/>
                                  <a:cs typeface="Cambria Math" charset="0"/>
                                </a:rPr>
                                <m:t>𝑧</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e>
                          </m:d>
                        </m:sub>
                      </m:sSub>
                      <m:d>
                        <m:dPr>
                          <m:begChr m:val="["/>
                          <m:endChr m:val="]"/>
                          <m:ctrlPr>
                            <a:rPr lang="en-US" sz="2400" i="1">
                              <a:latin typeface="Cambria Math" panose="02040503050406030204" pitchFamily="18" charset="0"/>
                              <a:ea typeface="Cambria Math" charset="0"/>
                              <a:cs typeface="Cambria Math" charset="0"/>
                            </a:rPr>
                          </m:ctrlPr>
                        </m:dPr>
                        <m:e>
                          <m:sSub>
                            <m:sSubPr>
                              <m:ctrlPr>
                                <a:rPr lang="en-US" sz="2400" i="1">
                                  <a:latin typeface="Cambria Math" panose="02040503050406030204" pitchFamily="18" charset="0"/>
                                  <a:ea typeface="Cambria Math" charset="0"/>
                                  <a:cs typeface="Cambria Math" charset="0"/>
                                </a:rPr>
                              </m:ctrlPr>
                            </m:sSub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𝐷</m:t>
                                  </m:r>
                                </m:e>
                                <m:sub>
                                  <m:r>
                                    <a:rPr lang="en-US" sz="2400" b="0" i="1" smtClean="0">
                                      <a:latin typeface="Cambria Math" charset="0"/>
                                      <a:ea typeface="Cambria Math" charset="0"/>
                                      <a:cs typeface="Cambria Math" charset="0"/>
                                    </a:rPr>
                                    <m:t>𝐾𝐿</m:t>
                                  </m:r>
                                </m:sub>
                              </m:sSub>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𝑃</m:t>
                              </m:r>
                              <m:r>
                                <a:rPr lang="en-US" sz="2400" b="0" i="1" smtClean="0">
                                  <a:latin typeface="Cambria Math" charset="0"/>
                                  <a:ea typeface="Cambria Math" charset="0"/>
                                  <a:cs typeface="Cambria Math" charset="0"/>
                                </a:rPr>
                                <m:t>|</m:t>
                              </m:r>
                              <m:d>
                                <m:dPr>
                                  <m:begChr m:val="|"/>
                                  <m:ctrlPr>
                                    <a:rPr lang="en-US" sz="2400" b="0" i="1" smtClean="0">
                                      <a:latin typeface="Cambria Math" panose="02040503050406030204" pitchFamily="18" charset="0"/>
                                      <a:ea typeface="Cambria Math" charset="0"/>
                                      <a:cs typeface="Cambria Math" charset="0"/>
                                    </a:rPr>
                                  </m:ctrlPr>
                                </m:dPr>
                                <m:e>
                                  <m:r>
                                    <a:rPr lang="en-US" sz="2400" b="0" i="1" smtClean="0">
                                      <a:latin typeface="Cambria Math" charset="0"/>
                                      <a:ea typeface="Cambria Math" charset="0"/>
                                      <a:cs typeface="Cambria Math" charset="0"/>
                                    </a:rPr>
                                    <m:t>𝑄</m:t>
                                  </m:r>
                                </m:e>
                              </m:d>
                              <m:r>
                                <a:rPr lang="en-US" sz="2400" b="0" i="1" smtClean="0">
                                  <a:latin typeface="Cambria Math" charset="0"/>
                                  <a:ea typeface="Cambria Math" charset="0"/>
                                  <a:cs typeface="Cambria Math" charset="0"/>
                                </a:rPr>
                                <m:t>+  </m:t>
                              </m:r>
                              <m:r>
                                <a:rPr lang="en-US" sz="2400" i="1">
                                  <a:latin typeface="Cambria Math" charset="0"/>
                                  <a:ea typeface="Cambria Math" charset="0"/>
                                  <a:cs typeface="Cambria Math" charset="0"/>
                                </a:rPr>
                                <m:t>𝔼</m:t>
                              </m:r>
                            </m:e>
                            <m:sub>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𝑐</m:t>
                                  </m:r>
                                </m:e>
                                <m:sup>
                                  <m:r>
                                    <a:rPr lang="en-US" sz="2400" i="1">
                                      <a:latin typeface="Cambria Math" charset="0"/>
                                      <a:ea typeface="Cambria Math" charset="0"/>
                                      <a:cs typeface="Cambria Math" charset="0"/>
                                    </a:rPr>
                                    <m:t>′</m:t>
                                  </m:r>
                                </m:sup>
                              </m:sSup>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𝑃</m:t>
                              </m:r>
                              <m:d>
                                <m:dPr>
                                  <m:ctrlPr>
                                    <a:rPr lang="en-US" sz="2400" i="1">
                                      <a:latin typeface="Cambria Math" panose="02040503050406030204" pitchFamily="18" charset="0"/>
                                      <a:ea typeface="Cambria Math" charset="0"/>
                                      <a:cs typeface="Cambria Math" charset="0"/>
                                    </a:rPr>
                                  </m:ctrlPr>
                                </m:dPr>
                                <m:e>
                                  <m:r>
                                    <a:rPr lang="en-US" sz="2400" i="1">
                                      <a:latin typeface="Cambria Math" charset="0"/>
                                      <a:ea typeface="Cambria Math" charset="0"/>
                                      <a:cs typeface="Cambria Math" charset="0"/>
                                    </a:rPr>
                                    <m:t>𝑐</m:t>
                                  </m:r>
                                </m:e>
                                <m:e>
                                  <m:r>
                                    <a:rPr lang="en-US" sz="2400" i="1">
                                      <a:latin typeface="Cambria Math" charset="0"/>
                                      <a:ea typeface="Cambria Math" charset="0"/>
                                      <a:cs typeface="Cambria Math" charset="0"/>
                                    </a:rPr>
                                    <m:t>𝑥</m:t>
                                  </m:r>
                                </m:e>
                              </m:d>
                            </m:sub>
                          </m:sSub>
                          <m:d>
                            <m:dPr>
                              <m:begChr m:val="["/>
                              <m:endChr m:val="]"/>
                              <m:ctrlPr>
                                <a:rPr lang="en-US" sz="2400" i="1">
                                  <a:latin typeface="Cambria Math" panose="02040503050406030204" pitchFamily="18" charset="0"/>
                                  <a:ea typeface="Cambria Math" charset="0"/>
                                  <a:cs typeface="Cambria Math" charset="0"/>
                                </a:rPr>
                              </m:ctrlPr>
                            </m:dPr>
                            <m:e>
                              <m:func>
                                <m:funcPr>
                                  <m:ctrlPr>
                                    <a:rPr lang="en-US" sz="2400" i="1">
                                      <a:latin typeface="Cambria Math" panose="02040503050406030204" pitchFamily="18" charset="0"/>
                                      <a:ea typeface="Cambria Math" charset="0"/>
                                      <a:cs typeface="Cambria Math" charset="0"/>
                                    </a:rPr>
                                  </m:ctrlPr>
                                </m:funcPr>
                                <m:fName>
                                  <m:r>
                                    <m:rPr>
                                      <m:sty m:val="p"/>
                                    </m:rPr>
                                    <a:rPr lang="en-US" sz="2400">
                                      <a:latin typeface="Cambria Math" charset="0"/>
                                      <a:ea typeface="Cambria Math" charset="0"/>
                                      <a:cs typeface="Cambria Math" charset="0"/>
                                    </a:rPr>
                                    <m:t>log</m:t>
                                  </m:r>
                                </m:fName>
                                <m:e>
                                  <m:r>
                                    <a:rPr lang="en-US" sz="2400" b="0" i="1" smtClean="0">
                                      <a:latin typeface="Cambria Math" charset="0"/>
                                      <a:ea typeface="Cambria Math" charset="0"/>
                                      <a:cs typeface="Cambria Math" charset="0"/>
                                    </a:rPr>
                                    <m:t>𝑄</m:t>
                                  </m:r>
                                  <m:d>
                                    <m:dPr>
                                      <m:ctrlPr>
                                        <a:rPr lang="en-US" sz="2400" i="1">
                                          <a:latin typeface="Cambria Math" panose="02040503050406030204" pitchFamily="18" charset="0"/>
                                          <a:ea typeface="Cambria Math" charset="0"/>
                                          <a:cs typeface="Cambria Math" charset="0"/>
                                        </a:rPr>
                                      </m:ctrlPr>
                                    </m:dPr>
                                    <m:e>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𝑐</m:t>
                                          </m:r>
                                        </m:e>
                                        <m:sup>
                                          <m:r>
                                            <a:rPr lang="en-US" sz="2400" i="1">
                                              <a:latin typeface="Cambria Math" charset="0"/>
                                              <a:ea typeface="Cambria Math" charset="0"/>
                                              <a:cs typeface="Cambria Math" charset="0"/>
                                            </a:rPr>
                                            <m:t>′</m:t>
                                          </m:r>
                                        </m:sup>
                                      </m:sSup>
                                    </m:e>
                                    <m:e>
                                      <m:r>
                                        <a:rPr lang="en-US" sz="2400" i="1">
                                          <a:latin typeface="Cambria Math" charset="0"/>
                                          <a:ea typeface="Cambria Math" charset="0"/>
                                          <a:cs typeface="Cambria Math" charset="0"/>
                                        </a:rPr>
                                        <m:t>𝑥</m:t>
                                      </m:r>
                                    </m:e>
                                  </m:d>
                                </m:e>
                              </m:func>
                            </m:e>
                          </m:d>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𝐻</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r>
                        <a:rPr lang="en-US" sz="2400" i="1">
                          <a:latin typeface="Cambria Math" charset="0"/>
                          <a:ea typeface="Cambria Math" charset="0"/>
                          <a:cs typeface="Cambria Math" charset="0"/>
                        </a:rPr>
                        <m:t>)</m:t>
                      </m:r>
                    </m:oMath>
                  </m:oMathPara>
                </a14:m>
                <a:endParaRPr lang="en-US" sz="2400" dirty="0"/>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charset="0"/>
                          <a:ea typeface="Cambria Math" charset="0"/>
                          <a:cs typeface="Cambria Math" charset="0"/>
                        </a:rPr>
                        <m:t>≥</m:t>
                      </m:r>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𝔼</m:t>
                          </m:r>
                        </m:e>
                        <m:sub>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 ~ </m:t>
                          </m:r>
                          <m:r>
                            <a:rPr lang="en-US" sz="2400" i="1">
                              <a:latin typeface="Cambria Math" charset="0"/>
                              <a:ea typeface="Cambria Math" charset="0"/>
                              <a:cs typeface="Cambria Math" charset="0"/>
                            </a:rPr>
                            <m:t>𝐺</m:t>
                          </m:r>
                          <m:d>
                            <m:dPr>
                              <m:ctrlPr>
                                <a:rPr lang="en-US" sz="2400" i="1">
                                  <a:latin typeface="Cambria Math" panose="02040503050406030204" pitchFamily="18" charset="0"/>
                                  <a:ea typeface="Cambria Math" charset="0"/>
                                  <a:cs typeface="Cambria Math" charset="0"/>
                                </a:rPr>
                              </m:ctrlPr>
                            </m:dPr>
                            <m:e>
                              <m:r>
                                <a:rPr lang="en-US" sz="2400" i="1">
                                  <a:latin typeface="Cambria Math" charset="0"/>
                                  <a:ea typeface="Cambria Math" charset="0"/>
                                  <a:cs typeface="Cambria Math" charset="0"/>
                                </a:rPr>
                                <m:t>𝑧</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e>
                          </m:d>
                        </m:sub>
                      </m:sSub>
                      <m:d>
                        <m:dPr>
                          <m:begChr m:val="["/>
                          <m:endChr m:val="]"/>
                          <m:ctrlPr>
                            <a:rPr lang="en-US" sz="2400" i="1">
                              <a:latin typeface="Cambria Math" panose="02040503050406030204" pitchFamily="18" charset="0"/>
                              <a:ea typeface="Cambria Math" charset="0"/>
                              <a:cs typeface="Cambria Math" charset="0"/>
                            </a:rPr>
                          </m:ctrlPr>
                        </m:dPr>
                        <m:e>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𝔼</m:t>
                              </m:r>
                            </m:e>
                            <m:sub>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𝑐</m:t>
                                  </m:r>
                                </m:e>
                                <m:sup>
                                  <m:r>
                                    <a:rPr lang="en-US" sz="2400" i="1">
                                      <a:latin typeface="Cambria Math" charset="0"/>
                                      <a:ea typeface="Cambria Math" charset="0"/>
                                      <a:cs typeface="Cambria Math" charset="0"/>
                                    </a:rPr>
                                    <m:t>′</m:t>
                                  </m:r>
                                </m:sup>
                              </m:sSup>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𝑃</m:t>
                              </m:r>
                              <m:d>
                                <m:dPr>
                                  <m:ctrlPr>
                                    <a:rPr lang="en-US" sz="2400" i="1">
                                      <a:latin typeface="Cambria Math" panose="02040503050406030204" pitchFamily="18" charset="0"/>
                                      <a:ea typeface="Cambria Math" charset="0"/>
                                      <a:cs typeface="Cambria Math" charset="0"/>
                                    </a:rPr>
                                  </m:ctrlPr>
                                </m:dPr>
                                <m:e>
                                  <m:r>
                                    <a:rPr lang="en-US" sz="2400" i="1">
                                      <a:latin typeface="Cambria Math" charset="0"/>
                                      <a:ea typeface="Cambria Math" charset="0"/>
                                      <a:cs typeface="Cambria Math" charset="0"/>
                                    </a:rPr>
                                    <m:t>𝑐</m:t>
                                  </m:r>
                                </m:e>
                                <m:e>
                                  <m:r>
                                    <a:rPr lang="en-US" sz="2400" i="1">
                                      <a:latin typeface="Cambria Math" charset="0"/>
                                      <a:ea typeface="Cambria Math" charset="0"/>
                                      <a:cs typeface="Cambria Math" charset="0"/>
                                    </a:rPr>
                                    <m:t>𝑥</m:t>
                                  </m:r>
                                </m:e>
                              </m:d>
                            </m:sub>
                          </m:sSub>
                          <m:d>
                            <m:dPr>
                              <m:begChr m:val="["/>
                              <m:endChr m:val="]"/>
                              <m:ctrlPr>
                                <a:rPr lang="en-US" sz="2400" i="1">
                                  <a:latin typeface="Cambria Math" panose="02040503050406030204" pitchFamily="18" charset="0"/>
                                  <a:ea typeface="Cambria Math" charset="0"/>
                                  <a:cs typeface="Cambria Math" charset="0"/>
                                </a:rPr>
                              </m:ctrlPr>
                            </m:dPr>
                            <m:e>
                              <m:func>
                                <m:funcPr>
                                  <m:ctrlPr>
                                    <a:rPr lang="en-US" sz="2400" i="1">
                                      <a:latin typeface="Cambria Math" panose="02040503050406030204" pitchFamily="18" charset="0"/>
                                      <a:ea typeface="Cambria Math" charset="0"/>
                                      <a:cs typeface="Cambria Math" charset="0"/>
                                    </a:rPr>
                                  </m:ctrlPr>
                                </m:funcPr>
                                <m:fName>
                                  <m:r>
                                    <m:rPr>
                                      <m:sty m:val="p"/>
                                    </m:rPr>
                                    <a:rPr lang="en-US" sz="2400">
                                      <a:latin typeface="Cambria Math" charset="0"/>
                                      <a:ea typeface="Cambria Math" charset="0"/>
                                      <a:cs typeface="Cambria Math" charset="0"/>
                                    </a:rPr>
                                    <m:t>log</m:t>
                                  </m:r>
                                </m:fName>
                                <m:e>
                                  <m:r>
                                    <a:rPr lang="en-US" sz="2400" i="1">
                                      <a:latin typeface="Cambria Math" charset="0"/>
                                      <a:ea typeface="Cambria Math" charset="0"/>
                                      <a:cs typeface="Cambria Math" charset="0"/>
                                    </a:rPr>
                                    <m:t>𝑄</m:t>
                                  </m:r>
                                  <m:d>
                                    <m:dPr>
                                      <m:ctrlPr>
                                        <a:rPr lang="en-US" sz="2400" i="1">
                                          <a:latin typeface="Cambria Math" panose="02040503050406030204" pitchFamily="18" charset="0"/>
                                          <a:ea typeface="Cambria Math" charset="0"/>
                                          <a:cs typeface="Cambria Math" charset="0"/>
                                        </a:rPr>
                                      </m:ctrlPr>
                                    </m:dPr>
                                    <m:e>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𝑐</m:t>
                                          </m:r>
                                        </m:e>
                                        <m:sup>
                                          <m:r>
                                            <a:rPr lang="en-US" sz="2400" i="1">
                                              <a:latin typeface="Cambria Math" charset="0"/>
                                              <a:ea typeface="Cambria Math" charset="0"/>
                                              <a:cs typeface="Cambria Math" charset="0"/>
                                            </a:rPr>
                                            <m:t>′</m:t>
                                          </m:r>
                                        </m:sup>
                                      </m:sSup>
                                    </m:e>
                                    <m:e>
                                      <m:r>
                                        <a:rPr lang="en-US" sz="2400" i="1">
                                          <a:latin typeface="Cambria Math" charset="0"/>
                                          <a:ea typeface="Cambria Math" charset="0"/>
                                          <a:cs typeface="Cambria Math" charset="0"/>
                                        </a:rPr>
                                        <m:t>𝑥</m:t>
                                      </m:r>
                                    </m:e>
                                  </m:d>
                                </m:e>
                              </m:func>
                            </m:e>
                          </m:d>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𝐻</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r>
                        <a:rPr lang="en-US" sz="2400" i="1">
                          <a:latin typeface="Cambria Math" charset="0"/>
                          <a:ea typeface="Cambria Math" charset="0"/>
                          <a:cs typeface="Cambria Math" charset="0"/>
                        </a:rPr>
                        <m:t>)</m:t>
                      </m:r>
                    </m:oMath>
                  </m:oMathPara>
                </a14:m>
                <a:endParaRPr lang="en-US" sz="2400" dirty="0"/>
              </a:p>
              <a:p>
                <a:pPr marL="0" indent="0">
                  <a:buNone/>
                </a:pPr>
                <a:endParaRPr lang="en-US" sz="2400" dirty="0"/>
              </a:p>
              <a:p>
                <a:pPr marL="0" indent="0">
                  <a:buNone/>
                </a:pPr>
                <a14:m>
                  <m:oMathPara xmlns:m="http://schemas.openxmlformats.org/officeDocument/2006/math">
                    <m:oMathParaPr>
                      <m:jc m:val="left"/>
                    </m:oMathParaPr>
                    <m:oMath xmlns:m="http://schemas.openxmlformats.org/officeDocument/2006/math">
                      <m:r>
                        <a:rPr lang="en-US" sz="2400" i="1">
                          <a:latin typeface="Cambria Math" charset="0"/>
                          <a:ea typeface="Cambria Math" charset="0"/>
                          <a:cs typeface="Cambria Math" charset="0"/>
                        </a:rPr>
                        <m:t>≥</m:t>
                      </m:r>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𝔼</m:t>
                          </m:r>
                        </m:e>
                        <m:sub>
                          <m:r>
                            <a:rPr lang="en-US" sz="2400" b="0" i="1" smtClean="0">
                              <a:latin typeface="Cambria Math" charset="0"/>
                              <a:ea typeface="Cambria Math" charset="0"/>
                              <a:cs typeface="Cambria Math" charset="0"/>
                            </a:rPr>
                            <m:t>𝑐</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𝑃</m:t>
                          </m:r>
                          <m:d>
                            <m:dPr>
                              <m:ctrlPr>
                                <a:rPr lang="en-US" sz="2400" b="0" i="1" smtClean="0">
                                  <a:latin typeface="Cambria Math" panose="02040503050406030204" pitchFamily="18" charset="0"/>
                                  <a:ea typeface="Cambria Math" charset="0"/>
                                  <a:cs typeface="Cambria Math" charset="0"/>
                                </a:rPr>
                              </m:ctrlPr>
                            </m:dPr>
                            <m:e>
                              <m:r>
                                <a:rPr lang="en-US" sz="2400" b="0" i="1" smtClean="0">
                                  <a:latin typeface="Cambria Math" charset="0"/>
                                  <a:ea typeface="Cambria Math" charset="0"/>
                                  <a:cs typeface="Cambria Math" charset="0"/>
                                </a:rPr>
                                <m:t>𝑐</m:t>
                              </m:r>
                            </m:e>
                          </m:d>
                          <m:r>
                            <a:rPr lang="en-US" sz="2400" b="0" i="1" smtClean="0">
                              <a:latin typeface="Cambria Math" charset="0"/>
                              <a:ea typeface="Cambria Math" charset="0"/>
                              <a:cs typeface="Cambria Math" charset="0"/>
                            </a:rPr>
                            <m:t>,    </m:t>
                          </m:r>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 ~ </m:t>
                          </m:r>
                          <m:r>
                            <a:rPr lang="en-US" sz="2400" i="1">
                              <a:latin typeface="Cambria Math" charset="0"/>
                              <a:ea typeface="Cambria Math" charset="0"/>
                              <a:cs typeface="Cambria Math" charset="0"/>
                            </a:rPr>
                            <m:t>𝐺</m:t>
                          </m:r>
                          <m:d>
                            <m:dPr>
                              <m:ctrlPr>
                                <a:rPr lang="en-US" sz="2400" i="1">
                                  <a:latin typeface="Cambria Math" panose="02040503050406030204" pitchFamily="18" charset="0"/>
                                  <a:ea typeface="Cambria Math" charset="0"/>
                                  <a:cs typeface="Cambria Math" charset="0"/>
                                </a:rPr>
                              </m:ctrlPr>
                            </m:dPr>
                            <m:e>
                              <m:r>
                                <a:rPr lang="en-US" sz="2400" i="1">
                                  <a:latin typeface="Cambria Math" charset="0"/>
                                  <a:ea typeface="Cambria Math" charset="0"/>
                                  <a:cs typeface="Cambria Math" charset="0"/>
                                </a:rPr>
                                <m:t>𝑧</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e>
                          </m:d>
                        </m:sub>
                      </m:sSub>
                      <m:d>
                        <m:dPr>
                          <m:begChr m:val="["/>
                          <m:endChr m:val="]"/>
                          <m:ctrlPr>
                            <a:rPr lang="en-US" sz="2400" b="1" i="1" smtClean="0">
                              <a:solidFill>
                                <a:srgbClr val="FF0000"/>
                              </a:solidFill>
                              <a:latin typeface="Cambria Math" panose="02040503050406030204" pitchFamily="18" charset="0"/>
                              <a:ea typeface="Cambria Math" charset="0"/>
                              <a:cs typeface="Cambria Math" charset="0"/>
                            </a:rPr>
                          </m:ctrlPr>
                        </m:dPr>
                        <m:e>
                          <m:func>
                            <m:funcPr>
                              <m:ctrlPr>
                                <a:rPr lang="en-US" sz="2400" b="1" i="1" smtClean="0">
                                  <a:solidFill>
                                    <a:srgbClr val="FF0000"/>
                                  </a:solidFill>
                                  <a:latin typeface="Cambria Math" panose="02040503050406030204" pitchFamily="18" charset="0"/>
                                  <a:ea typeface="Cambria Math" charset="0"/>
                                  <a:cs typeface="Cambria Math" charset="0"/>
                                </a:rPr>
                              </m:ctrlPr>
                            </m:funcPr>
                            <m:fName>
                              <m:r>
                                <a:rPr lang="en-US" sz="2400" b="1" i="0" smtClean="0">
                                  <a:solidFill>
                                    <a:srgbClr val="FF0000"/>
                                  </a:solidFill>
                                  <a:latin typeface="Cambria Math" charset="0"/>
                                  <a:ea typeface="Cambria Math" charset="0"/>
                                  <a:cs typeface="Cambria Math" charset="0"/>
                                </a:rPr>
                                <m:t>𝐥𝐨𝐠</m:t>
                              </m:r>
                            </m:fName>
                            <m:e>
                              <m:r>
                                <a:rPr lang="en-US" sz="2400" b="1" i="1" smtClean="0">
                                  <a:solidFill>
                                    <a:srgbClr val="FF0000"/>
                                  </a:solidFill>
                                  <a:latin typeface="Cambria Math" charset="0"/>
                                  <a:ea typeface="Cambria Math" charset="0"/>
                                  <a:cs typeface="Cambria Math" charset="0"/>
                                </a:rPr>
                                <m:t>𝑸</m:t>
                              </m:r>
                              <m:r>
                                <a:rPr lang="en-US" sz="2400" b="1" i="1" smtClean="0">
                                  <a:solidFill>
                                    <a:srgbClr val="FF0000"/>
                                  </a:solidFill>
                                  <a:latin typeface="Cambria Math" charset="0"/>
                                  <a:ea typeface="Cambria Math" charset="0"/>
                                  <a:cs typeface="Cambria Math" charset="0"/>
                                </a:rPr>
                                <m:t>(</m:t>
                              </m:r>
                              <m:r>
                                <a:rPr lang="en-US" sz="2400" b="1" i="1" smtClean="0">
                                  <a:solidFill>
                                    <a:srgbClr val="FF0000"/>
                                  </a:solidFill>
                                  <a:latin typeface="Cambria Math" charset="0"/>
                                  <a:ea typeface="Cambria Math" charset="0"/>
                                  <a:cs typeface="Cambria Math" charset="0"/>
                                </a:rPr>
                                <m:t>𝒄</m:t>
                              </m:r>
                              <m:r>
                                <a:rPr lang="en-US" sz="2400" b="1" i="1" smtClean="0">
                                  <a:solidFill>
                                    <a:srgbClr val="FF0000"/>
                                  </a:solidFill>
                                  <a:latin typeface="Cambria Math" charset="0"/>
                                  <a:ea typeface="Cambria Math" charset="0"/>
                                  <a:cs typeface="Cambria Math" charset="0"/>
                                </a:rPr>
                                <m:t>|</m:t>
                              </m:r>
                              <m:r>
                                <a:rPr lang="en-US" sz="2400" b="1" i="1" smtClean="0">
                                  <a:solidFill>
                                    <a:srgbClr val="FF0000"/>
                                  </a:solidFill>
                                  <a:latin typeface="Cambria Math" charset="0"/>
                                  <a:ea typeface="Cambria Math" charset="0"/>
                                  <a:cs typeface="Cambria Math" charset="0"/>
                                </a:rPr>
                                <m:t>𝒙</m:t>
                              </m:r>
                              <m:r>
                                <a:rPr lang="en-US" sz="2400" b="1" i="1" smtClean="0">
                                  <a:solidFill>
                                    <a:srgbClr val="FF0000"/>
                                  </a:solidFill>
                                  <a:latin typeface="Cambria Math" charset="0"/>
                                  <a:ea typeface="Cambria Math" charset="0"/>
                                  <a:cs typeface="Cambria Math" charset="0"/>
                                </a:rPr>
                                <m:t>)</m:t>
                              </m:r>
                            </m:e>
                          </m:func>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𝐻</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r>
                        <a:rPr lang="en-US" sz="2400" i="1">
                          <a:latin typeface="Cambria Math" charset="0"/>
                          <a:ea typeface="Cambria Math" charset="0"/>
                          <a:cs typeface="Cambria Math" charset="0"/>
                        </a:rPr>
                        <m:t>)</m:t>
                      </m:r>
                    </m:oMath>
                  </m:oMathPara>
                </a14:m>
                <a:endParaRPr lang="en-US" sz="2400" dirty="0"/>
              </a:p>
              <a:p>
                <a:pPr marL="0" indent="0">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19261" y="1267141"/>
                <a:ext cx="8283131" cy="4952597"/>
              </a:xfrm>
              <a:blipFill rotWithShape="0">
                <a:blip r:embed="rId3"/>
                <a:stretch>
                  <a:fillRect l="-1472" t="-2094"/>
                </a:stretch>
              </a:blipFill>
            </p:spPr>
            <p:txBody>
              <a:bodyPr/>
              <a:lstStyle/>
              <a:p>
                <a:r>
                  <a:rPr lang="en-US">
                    <a:noFill/>
                  </a:rPr>
                  <a:t> </a:t>
                </a:r>
              </a:p>
            </p:txBody>
          </p:sp>
        </mc:Fallback>
      </mc:AlternateContent>
      <p:sp>
        <p:nvSpPr>
          <p:cNvPr id="4" name="Footer Placeholder 3"/>
          <p:cNvSpPr>
            <a:spLocks noGrp="1"/>
          </p:cNvSpPr>
          <p:nvPr>
            <p:ph type="ftr" sz="quarter" idx="11"/>
          </p:nvPr>
        </p:nvSpPr>
        <p:spPr>
          <a:xfrm>
            <a:off x="838200" y="6311900"/>
            <a:ext cx="10515600" cy="409575"/>
          </a:xfrm>
        </p:spPr>
        <p:txBody>
          <a:bodyPr/>
          <a:lstStyle/>
          <a:p>
            <a:pPr algn="r"/>
            <a:r>
              <a:rPr lang="en-US" dirty="0"/>
              <a:t>Chen, X., </a:t>
            </a:r>
            <a:r>
              <a:rPr lang="en-US" dirty="0" err="1"/>
              <a:t>Duan</a:t>
            </a:r>
            <a:r>
              <a:rPr lang="en-US" dirty="0"/>
              <a:t>, Y., </a:t>
            </a:r>
            <a:r>
              <a:rPr lang="en-US" dirty="0" err="1"/>
              <a:t>Houthooft</a:t>
            </a:r>
            <a:r>
              <a:rPr lang="en-US" dirty="0"/>
              <a:t>, R., Schulman, J., </a:t>
            </a:r>
            <a:r>
              <a:rPr lang="en-US" dirty="0" err="1"/>
              <a:t>Sutskever</a:t>
            </a:r>
            <a:r>
              <a:rPr lang="en-US" dirty="0"/>
              <a:t>, I., &amp; </a:t>
            </a:r>
            <a:r>
              <a:rPr lang="en-US" dirty="0" err="1"/>
              <a:t>Abbeel</a:t>
            </a:r>
            <a:r>
              <a:rPr lang="en-US" dirty="0"/>
              <a:t>, P. InfoGAN: Interpretable Representation Learning by Information Maximization Generative Adversarial Nets, NIPS (2016).</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452" y="759417"/>
            <a:ext cx="2870348" cy="5160935"/>
          </a:xfrm>
          <a:prstGeom prst="rect">
            <a:avLst/>
          </a:prstGeom>
        </p:spPr>
      </p:pic>
      <p:sp>
        <p:nvSpPr>
          <p:cNvPr id="8" name="Title 1"/>
          <p:cNvSpPr txBox="1">
            <a:spLocks/>
          </p:cNvSpPr>
          <p:nvPr/>
        </p:nvSpPr>
        <p:spPr>
          <a:xfrm>
            <a:off x="838200" y="423379"/>
            <a:ext cx="10515600" cy="579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0000"/>
                </a:solidFill>
              </a:rPr>
              <a:t>InfoGAN</a:t>
            </a:r>
            <a:endParaRPr lang="en-US" sz="4000" b="1" dirty="0">
              <a:solidFill>
                <a:srgbClr val="FF0000"/>
              </a:solidFill>
            </a:endParaRPr>
          </a:p>
        </p:txBody>
      </p:sp>
      <p:sp>
        <p:nvSpPr>
          <p:cNvPr id="6" name="Rectangle 5"/>
          <p:cNvSpPr/>
          <p:nvPr/>
        </p:nvSpPr>
        <p:spPr>
          <a:xfrm>
            <a:off x="8655004" y="5307732"/>
            <a:ext cx="1324568"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95381" y="1698819"/>
            <a:ext cx="1103586"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8516103" y="1466732"/>
                <a:ext cx="63787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2"/>
                          </a:solidFill>
                          <a:latin typeface="Cambria Math" charset="0"/>
                        </a:rPr>
                        <m:t>𝐷</m:t>
                      </m:r>
                    </m:oMath>
                  </m:oMathPara>
                </a14:m>
                <a:endParaRPr lang="en-US" dirty="0">
                  <a:solidFill>
                    <a:schemeClr val="accent2"/>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516103" y="1466732"/>
                <a:ext cx="637879" cy="523220"/>
              </a:xfrm>
              <a:prstGeom prst="rect">
                <a:avLst/>
              </a:prstGeom>
              <a:blipFill rotWithShape="0">
                <a:blip r:embed="rId5"/>
                <a:stretch>
                  <a:fillRect/>
                </a:stretch>
              </a:blipFill>
            </p:spPr>
            <p:txBody>
              <a:bodyPr/>
              <a:lstStyle/>
              <a:p>
                <a:r>
                  <a:rPr lang="en-US">
                    <a:noFill/>
                  </a:rPr>
                  <a:t> </a:t>
                </a:r>
              </a:p>
            </p:txBody>
          </p:sp>
        </mc:Fallback>
      </mc:AlternateContent>
      <p:sp>
        <p:nvSpPr>
          <p:cNvPr id="10" name="Rectangle 9"/>
          <p:cNvSpPr/>
          <p:nvPr/>
        </p:nvSpPr>
        <p:spPr>
          <a:xfrm>
            <a:off x="9639485" y="2520347"/>
            <a:ext cx="311792" cy="2764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0702080" y="1419054"/>
                <a:ext cx="63787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2"/>
                          </a:solidFill>
                          <a:latin typeface="Cambria Math" charset="0"/>
                        </a:rPr>
                        <m:t>𝑄</m:t>
                      </m:r>
                    </m:oMath>
                  </m:oMathPara>
                </a14:m>
                <a:endParaRPr lang="en-US" dirty="0">
                  <a:solidFill>
                    <a:schemeClr val="accent2"/>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702080" y="1419054"/>
                <a:ext cx="637879" cy="52322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390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a:solidFill>
                  <a:srgbClr val="FF0000"/>
                </a:solidFill>
              </a:rPr>
              <a:t>Part 3</a:t>
            </a:r>
          </a:p>
        </p:txBody>
      </p:sp>
      <p:sp>
        <p:nvSpPr>
          <p:cNvPr id="3" name="Subtitle 2"/>
          <p:cNvSpPr>
            <a:spLocks noGrp="1"/>
          </p:cNvSpPr>
          <p:nvPr>
            <p:ph type="subTitle" idx="1"/>
          </p:nvPr>
        </p:nvSpPr>
        <p:spPr>
          <a:xfrm>
            <a:off x="972672" y="1349013"/>
            <a:ext cx="9973233" cy="5136846"/>
          </a:xfrm>
        </p:spPr>
        <p:txBody>
          <a:bodyPr>
            <a:noAutofit/>
          </a:bodyPr>
          <a:lstStyle/>
          <a:p>
            <a:pPr marL="457200" indent="-457200" algn="l">
              <a:buFont typeface="Arial" charset="0"/>
              <a:buChar char="•"/>
            </a:pPr>
            <a:r>
              <a:rPr lang="en-US" sz="3200" b="1" dirty="0">
                <a:solidFill>
                  <a:schemeClr val="accent5">
                    <a:lumMod val="50000"/>
                  </a:schemeClr>
                </a:solidFill>
              </a:rPr>
              <a:t>Conditional GANs</a:t>
            </a:r>
          </a:p>
          <a:p>
            <a:pPr marL="457200" indent="-457200" algn="l">
              <a:buFont typeface="Arial" charset="0"/>
              <a:buChar char="•"/>
            </a:pPr>
            <a:r>
              <a:rPr lang="en-US" sz="3200" b="1" dirty="0">
                <a:solidFill>
                  <a:schemeClr val="accent5">
                    <a:lumMod val="50000"/>
                  </a:schemeClr>
                </a:solidFill>
              </a:rPr>
              <a:t>Applications</a:t>
            </a:r>
          </a:p>
          <a:p>
            <a:pPr marL="914400" lvl="1" indent="-457200" algn="l">
              <a:buFont typeface="Arial" charset="0"/>
              <a:buChar char="•"/>
            </a:pPr>
            <a:r>
              <a:rPr lang="en-US" sz="2800" dirty="0"/>
              <a:t>Image-to-Image Translation</a:t>
            </a:r>
          </a:p>
          <a:p>
            <a:pPr marL="914400" lvl="1" indent="-457200" algn="l">
              <a:buFont typeface="Arial" charset="0"/>
              <a:buChar char="•"/>
            </a:pPr>
            <a:r>
              <a:rPr lang="en-US" sz="2800" dirty="0"/>
              <a:t>Text-to-Image Synthesis</a:t>
            </a:r>
          </a:p>
          <a:p>
            <a:pPr marL="914400" lvl="1" indent="-457200" algn="l">
              <a:buFont typeface="Arial" charset="0"/>
              <a:buChar char="•"/>
            </a:pPr>
            <a:r>
              <a:rPr lang="en-US" sz="2800" dirty="0"/>
              <a:t>Face Aging</a:t>
            </a:r>
          </a:p>
          <a:p>
            <a:pPr marL="457200" indent="-457200" algn="l">
              <a:buFont typeface="Arial" charset="0"/>
              <a:buChar char="•"/>
            </a:pPr>
            <a:r>
              <a:rPr lang="en-US" sz="3200" b="1" dirty="0">
                <a:solidFill>
                  <a:schemeClr val="accent5">
                    <a:lumMod val="50000"/>
                  </a:schemeClr>
                </a:solidFill>
              </a:rPr>
              <a:t>Advanced GAN Extensions</a:t>
            </a:r>
          </a:p>
          <a:p>
            <a:pPr marL="914400" lvl="1" indent="-457200" algn="l">
              <a:buFont typeface="Arial" charset="0"/>
              <a:buChar char="•"/>
            </a:pPr>
            <a:r>
              <a:rPr lang="en-US" sz="2800" dirty="0"/>
              <a:t>Coupled GAN</a:t>
            </a:r>
          </a:p>
          <a:p>
            <a:pPr marL="914400" lvl="1" indent="-457200" algn="l">
              <a:buFont typeface="Arial" charset="0"/>
              <a:buChar char="•"/>
            </a:pPr>
            <a:r>
              <a:rPr lang="en-US" sz="2800" dirty="0"/>
              <a:t>LAPGAN </a:t>
            </a:r>
            <a:r>
              <a:rPr lang="mr-IN" sz="2800" dirty="0"/>
              <a:t>–</a:t>
            </a:r>
            <a:r>
              <a:rPr lang="en-US" sz="2800" dirty="0"/>
              <a:t> Laplacian Pyramid of Adversarial Networks</a:t>
            </a:r>
          </a:p>
          <a:p>
            <a:pPr marL="914400" lvl="1" indent="-457200" algn="l">
              <a:buFont typeface="Arial" charset="0"/>
              <a:buChar char="•"/>
            </a:pPr>
            <a:r>
              <a:rPr lang="en-US" sz="2800" dirty="0"/>
              <a:t>Adversarially Learned Inference</a:t>
            </a:r>
          </a:p>
          <a:p>
            <a:pPr marL="457200" indent="-457200" algn="l">
              <a:buFont typeface="Arial" charset="0"/>
              <a:buChar char="•"/>
            </a:pPr>
            <a:r>
              <a:rPr lang="en-US" sz="3200" b="1" dirty="0">
                <a:solidFill>
                  <a:schemeClr val="accent5">
                    <a:lumMod val="50000"/>
                  </a:schemeClr>
                </a:solidFill>
              </a:rPr>
              <a:t>Summary</a:t>
            </a:r>
          </a:p>
          <a:p>
            <a:pPr marL="457200" indent="-457200" algn="l">
              <a:buFont typeface="Arial" charset="0"/>
              <a:buChar char="•"/>
            </a:pPr>
            <a:endParaRPr lang="en-US" sz="2800" b="1" dirty="0">
              <a:solidFill>
                <a:srgbClr val="FF0000"/>
              </a:solidFill>
            </a:endParaRPr>
          </a:p>
        </p:txBody>
      </p:sp>
    </p:spTree>
    <p:extLst>
      <p:ext uri="{BB962C8B-B14F-4D97-AF65-F5344CB8AC3E}">
        <p14:creationId xmlns:p14="http://schemas.microsoft.com/office/powerpoint/2010/main" val="479367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Conditional GANs (CGANs)</a:t>
            </a:r>
          </a:p>
        </p:txBody>
      </p:sp>
      <p:sp>
        <p:nvSpPr>
          <p:cNvPr id="3" name="Content Placeholder 2"/>
          <p:cNvSpPr>
            <a:spLocks noGrp="1"/>
          </p:cNvSpPr>
          <p:nvPr>
            <p:ph idx="1"/>
          </p:nvPr>
        </p:nvSpPr>
        <p:spPr>
          <a:xfrm>
            <a:off x="838199" y="1825626"/>
            <a:ext cx="7323161" cy="4233980"/>
          </a:xfrm>
        </p:spPr>
        <p:txBody>
          <a:bodyPr>
            <a:normAutofit/>
          </a:bodyPr>
          <a:lstStyle/>
          <a:p>
            <a:r>
              <a:rPr lang="en-US" dirty="0"/>
              <a:t>Simple modification to the original GAN framework that conditions the model on </a:t>
            </a:r>
            <a:r>
              <a:rPr lang="en-US" i="1" dirty="0"/>
              <a:t>additional information </a:t>
            </a:r>
            <a:r>
              <a:rPr lang="en-US" dirty="0"/>
              <a:t>for better multi-modal learning.</a:t>
            </a:r>
          </a:p>
          <a:p>
            <a:endParaRPr lang="en-US" dirty="0"/>
          </a:p>
          <a:p>
            <a:r>
              <a:rPr lang="en-US" dirty="0"/>
              <a:t>Lends to many applications of GANs when we have explicit </a:t>
            </a:r>
            <a:r>
              <a:rPr lang="en-US" i="1" dirty="0"/>
              <a:t>supervision</a:t>
            </a:r>
            <a:r>
              <a:rPr lang="en-US" dirty="0"/>
              <a:t> available.</a:t>
            </a:r>
          </a:p>
          <a:p>
            <a:pPr marL="0" indent="0">
              <a:buNone/>
            </a:pPr>
            <a:endParaRPr lang="en-US" dirty="0"/>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a:t>Mirza, Mehdi, and Simon </a:t>
            </a:r>
            <a:r>
              <a:rPr lang="en-US" dirty="0" err="1"/>
              <a:t>Osindero</a:t>
            </a:r>
            <a:r>
              <a:rPr lang="en-US" dirty="0"/>
              <a:t>. “</a:t>
            </a:r>
            <a:r>
              <a:rPr lang="en-US" b="1" dirty="0"/>
              <a:t>Conditional generative adversarial nets</a:t>
            </a:r>
            <a:r>
              <a:rPr lang="en-US" dirty="0"/>
              <a:t>”. arXiv preprint arXiv:1411.1784 (2014).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459" y="905467"/>
            <a:ext cx="2743341" cy="4610337"/>
          </a:xfrm>
          <a:prstGeom prst="rect">
            <a:avLst/>
          </a:prstGeom>
        </p:spPr>
      </p:pic>
      <p:sp>
        <p:nvSpPr>
          <p:cNvPr id="7" name="TextBox 6"/>
          <p:cNvSpPr txBox="1"/>
          <p:nvPr/>
        </p:nvSpPr>
        <p:spPr>
          <a:xfrm>
            <a:off x="5636525" y="2975212"/>
            <a:ext cx="65" cy="276999"/>
          </a:xfrm>
          <a:prstGeom prst="rect">
            <a:avLst/>
          </a:prstGeom>
          <a:noFill/>
        </p:spPr>
        <p:txBody>
          <a:bodyPr wrap="none" lIns="0" tIns="0" rIns="0" bIns="0" rtlCol="0">
            <a:spAutoFit/>
          </a:bodyPr>
          <a:lstStyle/>
          <a:p>
            <a:endParaRPr lang="en-US" dirty="0"/>
          </a:p>
        </p:txBody>
      </p:sp>
      <p:sp>
        <p:nvSpPr>
          <p:cNvPr id="13" name="TextBox 12"/>
          <p:cNvSpPr txBox="1"/>
          <p:nvPr/>
        </p:nvSpPr>
        <p:spPr>
          <a:xfrm>
            <a:off x="1495139" y="5491099"/>
            <a:ext cx="9992864" cy="276999"/>
          </a:xfrm>
          <a:prstGeom prst="rect">
            <a:avLst/>
          </a:prstGeom>
          <a:noFill/>
        </p:spPr>
        <p:txBody>
          <a:bodyPr wrap="none" rtlCol="0">
            <a:spAutoFit/>
          </a:bodyPr>
          <a:lstStyle/>
          <a:p>
            <a:r>
              <a:rPr lang="en-US" sz="1200" dirty="0">
                <a:solidFill>
                  <a:schemeClr val="bg2">
                    <a:lumMod val="25000"/>
                  </a:schemeClr>
                </a:solidFill>
              </a:rPr>
              <a:t>Image Credit: Figure 2 in </a:t>
            </a:r>
            <a:r>
              <a:rPr lang="en-US" sz="1200" dirty="0" err="1">
                <a:solidFill>
                  <a:schemeClr val="bg2">
                    <a:lumMod val="25000"/>
                  </a:schemeClr>
                </a:solidFill>
              </a:rPr>
              <a:t>Odena</a:t>
            </a:r>
            <a:r>
              <a:rPr lang="en-US" sz="1200" dirty="0">
                <a:solidFill>
                  <a:schemeClr val="bg2">
                    <a:lumMod val="25000"/>
                  </a:schemeClr>
                </a:solidFill>
              </a:rPr>
              <a:t>, A., </a:t>
            </a:r>
            <a:r>
              <a:rPr lang="en-US" sz="1200" dirty="0" err="1">
                <a:solidFill>
                  <a:schemeClr val="bg2">
                    <a:lumMod val="25000"/>
                  </a:schemeClr>
                </a:solidFill>
              </a:rPr>
              <a:t>Olah</a:t>
            </a:r>
            <a:r>
              <a:rPr lang="en-US" sz="1200" dirty="0">
                <a:solidFill>
                  <a:schemeClr val="bg2">
                    <a:lumMod val="25000"/>
                  </a:schemeClr>
                </a:solidFill>
              </a:rPr>
              <a:t>, C. and </a:t>
            </a:r>
            <a:r>
              <a:rPr lang="en-US" sz="1200" dirty="0" err="1">
                <a:solidFill>
                  <a:schemeClr val="bg2">
                    <a:lumMod val="25000"/>
                  </a:schemeClr>
                </a:solidFill>
              </a:rPr>
              <a:t>Shlens</a:t>
            </a:r>
            <a:r>
              <a:rPr lang="en-US" sz="1200" dirty="0">
                <a:solidFill>
                  <a:schemeClr val="bg2">
                    <a:lumMod val="25000"/>
                  </a:schemeClr>
                </a:solidFill>
              </a:rPr>
              <a:t>, J., 2016. Conditional image synthesis with auxiliary classifier GANs. </a:t>
            </a:r>
            <a:r>
              <a:rPr lang="en-US" sz="1200" i="1" dirty="0">
                <a:solidFill>
                  <a:schemeClr val="bg2">
                    <a:lumMod val="25000"/>
                  </a:schemeClr>
                </a:solidFill>
              </a:rPr>
              <a:t>arXiv preprint arXiv:1610.09585</a:t>
            </a:r>
            <a:r>
              <a:rPr lang="en-US" sz="1200" dirty="0">
                <a:solidFill>
                  <a:schemeClr val="bg2">
                    <a:lumMod val="25000"/>
                  </a:schemeClr>
                </a:solidFill>
              </a:rPr>
              <a:t>.</a:t>
            </a:r>
          </a:p>
        </p:txBody>
      </p:sp>
    </p:spTree>
    <p:extLst>
      <p:ext uri="{BB962C8B-B14F-4D97-AF65-F5344CB8AC3E}">
        <p14:creationId xmlns:p14="http://schemas.microsoft.com/office/powerpoint/2010/main" val="37313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483418" y="552037"/>
            <a:ext cx="8073746" cy="688424"/>
          </a:xfrm>
          <a:prstGeom prst="rect">
            <a:avLst/>
          </a:prstGeom>
        </p:spPr>
        <p:txBody>
          <a:bodyPr vert="horz" wrap="square" lIns="0" tIns="11206" rIns="0" bIns="0" rtlCol="0" anchor="ctr">
            <a:spAutoFit/>
          </a:bodyPr>
          <a:lstStyle/>
          <a:p>
            <a:pPr marL="11206">
              <a:lnSpc>
                <a:spcPct val="100000"/>
              </a:lnSpc>
              <a:spcBef>
                <a:spcPts val="88"/>
              </a:spcBef>
            </a:pPr>
            <a:r>
              <a:rPr b="1" spc="-22" dirty="0">
                <a:solidFill>
                  <a:srgbClr val="FF0000"/>
                </a:solidFill>
              </a:rPr>
              <a:t>Extension </a:t>
            </a:r>
            <a:r>
              <a:rPr b="1" spc="-9" dirty="0">
                <a:solidFill>
                  <a:srgbClr val="FF0000"/>
                </a:solidFill>
              </a:rPr>
              <a:t>to </a:t>
            </a:r>
            <a:r>
              <a:rPr b="1" spc="-22" dirty="0">
                <a:solidFill>
                  <a:srgbClr val="FF0000"/>
                </a:solidFill>
              </a:rPr>
              <a:t>Conditional</a:t>
            </a:r>
            <a:r>
              <a:rPr b="1" spc="-115" dirty="0">
                <a:solidFill>
                  <a:srgbClr val="FF0000"/>
                </a:solidFill>
              </a:rPr>
              <a:t> </a:t>
            </a:r>
            <a:r>
              <a:rPr b="1" spc="-26" dirty="0">
                <a:solidFill>
                  <a:srgbClr val="FF0000"/>
                </a:solidFill>
              </a:rPr>
              <a:t>Model</a:t>
            </a:r>
          </a:p>
        </p:txBody>
      </p:sp>
      <p:sp>
        <p:nvSpPr>
          <p:cNvPr id="4" name="object 4"/>
          <p:cNvSpPr txBox="1"/>
          <p:nvPr/>
        </p:nvSpPr>
        <p:spPr>
          <a:xfrm>
            <a:off x="1899509" y="1648891"/>
            <a:ext cx="8336616" cy="3418300"/>
          </a:xfrm>
          <a:prstGeom prst="rect">
            <a:avLst/>
          </a:prstGeom>
        </p:spPr>
        <p:txBody>
          <a:bodyPr vert="horz" wrap="square" lIns="0" tIns="25773" rIns="0" bIns="0" rtlCol="0">
            <a:spAutoFit/>
          </a:bodyPr>
          <a:lstStyle/>
          <a:p>
            <a:pPr marL="330591" marR="4483" indent="-319945">
              <a:lnSpc>
                <a:spcPct val="96800"/>
              </a:lnSpc>
              <a:spcBef>
                <a:spcPts val="202"/>
              </a:spcBef>
              <a:buChar char="•"/>
              <a:tabLst>
                <a:tab pos="330591" algn="l"/>
                <a:tab pos="331151" algn="l"/>
              </a:tabLst>
            </a:pPr>
            <a:r>
              <a:rPr sz="3000" spc="-9" dirty="0">
                <a:solidFill>
                  <a:srgbClr val="3333CC"/>
                </a:solidFill>
                <a:latin typeface="Arial"/>
                <a:cs typeface="Arial"/>
              </a:rPr>
              <a:t>GANs can be </a:t>
            </a:r>
            <a:r>
              <a:rPr sz="3000" spc="-13" dirty="0">
                <a:solidFill>
                  <a:srgbClr val="3333CC"/>
                </a:solidFill>
                <a:latin typeface="Arial"/>
                <a:cs typeface="Arial"/>
              </a:rPr>
              <a:t>extended </a:t>
            </a:r>
            <a:r>
              <a:rPr sz="3000" spc="-4" dirty="0">
                <a:solidFill>
                  <a:srgbClr val="3333CC"/>
                </a:solidFill>
                <a:latin typeface="Arial"/>
                <a:cs typeface="Arial"/>
              </a:rPr>
              <a:t>to </a:t>
            </a:r>
            <a:r>
              <a:rPr sz="3000" dirty="0">
                <a:solidFill>
                  <a:srgbClr val="3333CC"/>
                </a:solidFill>
                <a:latin typeface="Arial"/>
                <a:cs typeface="Arial"/>
              </a:rPr>
              <a:t>a </a:t>
            </a:r>
            <a:r>
              <a:rPr sz="3000" spc="-13" dirty="0">
                <a:solidFill>
                  <a:srgbClr val="3333CC"/>
                </a:solidFill>
                <a:latin typeface="Arial"/>
                <a:cs typeface="Arial"/>
              </a:rPr>
              <a:t>conditional model</a:t>
            </a:r>
            <a:r>
              <a:rPr sz="3000" spc="-115" dirty="0">
                <a:solidFill>
                  <a:srgbClr val="3333CC"/>
                </a:solidFill>
                <a:latin typeface="Arial"/>
                <a:cs typeface="Arial"/>
              </a:rPr>
              <a:t> </a:t>
            </a:r>
            <a:r>
              <a:rPr sz="3000" spc="-4" dirty="0">
                <a:solidFill>
                  <a:srgbClr val="3333CC"/>
                </a:solidFill>
                <a:latin typeface="Arial"/>
                <a:cs typeface="Arial"/>
              </a:rPr>
              <a:t>if  </a:t>
            </a:r>
            <a:r>
              <a:rPr sz="3000" spc="-9" dirty="0">
                <a:solidFill>
                  <a:srgbClr val="3333CC"/>
                </a:solidFill>
                <a:latin typeface="Arial"/>
                <a:cs typeface="Arial"/>
              </a:rPr>
              <a:t>both </a:t>
            </a:r>
            <a:r>
              <a:rPr sz="3000" i="1" spc="424" dirty="0">
                <a:latin typeface="Calibri"/>
                <a:cs typeface="Calibri"/>
              </a:rPr>
              <a:t>G </a:t>
            </a:r>
            <a:r>
              <a:rPr sz="3000" spc="-13" dirty="0">
                <a:solidFill>
                  <a:srgbClr val="3333CC"/>
                </a:solidFill>
                <a:latin typeface="Arial"/>
                <a:cs typeface="Arial"/>
              </a:rPr>
              <a:t>and </a:t>
            </a:r>
            <a:r>
              <a:rPr sz="3000" i="1" spc="419" dirty="0">
                <a:latin typeface="Calibri"/>
                <a:cs typeface="Calibri"/>
              </a:rPr>
              <a:t>D </a:t>
            </a:r>
            <a:r>
              <a:rPr sz="3000" spc="-9" dirty="0">
                <a:solidFill>
                  <a:srgbClr val="3333CC"/>
                </a:solidFill>
                <a:latin typeface="Arial"/>
                <a:cs typeface="Arial"/>
              </a:rPr>
              <a:t>are </a:t>
            </a:r>
            <a:r>
              <a:rPr sz="3000" spc="-13" dirty="0">
                <a:solidFill>
                  <a:srgbClr val="3333CC"/>
                </a:solidFill>
                <a:latin typeface="Arial"/>
                <a:cs typeface="Arial"/>
              </a:rPr>
              <a:t>conditioned </a:t>
            </a:r>
            <a:r>
              <a:rPr sz="3000" spc="-9" dirty="0">
                <a:solidFill>
                  <a:srgbClr val="3333CC"/>
                </a:solidFill>
                <a:latin typeface="Arial"/>
                <a:cs typeface="Arial"/>
              </a:rPr>
              <a:t>on </a:t>
            </a:r>
            <a:r>
              <a:rPr sz="3000" spc="-13" dirty="0">
                <a:solidFill>
                  <a:srgbClr val="3333CC"/>
                </a:solidFill>
                <a:latin typeface="Arial"/>
                <a:cs typeface="Arial"/>
              </a:rPr>
              <a:t>some extra  information</a:t>
            </a:r>
            <a:r>
              <a:rPr sz="3000" spc="-18" dirty="0">
                <a:solidFill>
                  <a:srgbClr val="3333CC"/>
                </a:solidFill>
                <a:latin typeface="Arial"/>
                <a:cs typeface="Arial"/>
              </a:rPr>
              <a:t> </a:t>
            </a:r>
            <a:r>
              <a:rPr sz="3000" b="1" i="1" spc="13" dirty="0">
                <a:latin typeface="Palatino Linotype"/>
                <a:cs typeface="Palatino Linotype"/>
              </a:rPr>
              <a:t>y</a:t>
            </a:r>
            <a:endParaRPr sz="3000">
              <a:latin typeface="Palatino Linotype"/>
              <a:cs typeface="Palatino Linotype"/>
            </a:endParaRPr>
          </a:p>
          <a:p>
            <a:pPr marL="330591" indent="-319945">
              <a:spcBef>
                <a:spcPts val="741"/>
              </a:spcBef>
              <a:buFont typeface="Calibri"/>
              <a:buChar char="•"/>
              <a:tabLst>
                <a:tab pos="330591" algn="l"/>
                <a:tab pos="331151" algn="l"/>
              </a:tabLst>
            </a:pPr>
            <a:r>
              <a:rPr sz="3000" b="1" i="1" spc="13" dirty="0">
                <a:latin typeface="Palatino Linotype"/>
                <a:cs typeface="Palatino Linotype"/>
              </a:rPr>
              <a:t>y </a:t>
            </a:r>
            <a:r>
              <a:rPr sz="3000" spc="-13" dirty="0">
                <a:solidFill>
                  <a:srgbClr val="3333CC"/>
                </a:solidFill>
                <a:latin typeface="Arial"/>
                <a:cs typeface="Arial"/>
              </a:rPr>
              <a:t>could </a:t>
            </a:r>
            <a:r>
              <a:rPr sz="3000" spc="-9" dirty="0">
                <a:solidFill>
                  <a:srgbClr val="3333CC"/>
                </a:solidFill>
                <a:latin typeface="Arial"/>
                <a:cs typeface="Arial"/>
              </a:rPr>
              <a:t>be any kind of auxiliary </a:t>
            </a:r>
            <a:r>
              <a:rPr sz="3000" spc="-13" dirty="0">
                <a:solidFill>
                  <a:srgbClr val="3333CC"/>
                </a:solidFill>
                <a:latin typeface="Arial"/>
                <a:cs typeface="Arial"/>
              </a:rPr>
              <a:t>information,</a:t>
            </a:r>
            <a:endParaRPr sz="3000">
              <a:latin typeface="Arial"/>
              <a:cs typeface="Arial"/>
            </a:endParaRPr>
          </a:p>
          <a:p>
            <a:pPr marL="437612">
              <a:spcBef>
                <a:spcPts val="715"/>
              </a:spcBef>
            </a:pPr>
            <a:r>
              <a:rPr sz="2647" dirty="0">
                <a:solidFill>
                  <a:srgbClr val="336600"/>
                </a:solidFill>
                <a:latin typeface="Arial"/>
                <a:cs typeface="Arial"/>
              </a:rPr>
              <a:t>– </a:t>
            </a:r>
            <a:r>
              <a:rPr sz="2647" spc="-18" dirty="0">
                <a:solidFill>
                  <a:srgbClr val="336600"/>
                </a:solidFill>
                <a:latin typeface="Arial"/>
                <a:cs typeface="Arial"/>
              </a:rPr>
              <a:t>such </a:t>
            </a:r>
            <a:r>
              <a:rPr sz="2647" spc="-9" dirty="0">
                <a:solidFill>
                  <a:srgbClr val="336600"/>
                </a:solidFill>
                <a:latin typeface="Arial"/>
                <a:cs typeface="Arial"/>
              </a:rPr>
              <a:t>as </a:t>
            </a:r>
            <a:r>
              <a:rPr sz="2647" spc="-13" dirty="0">
                <a:solidFill>
                  <a:srgbClr val="336600"/>
                </a:solidFill>
                <a:latin typeface="Arial"/>
                <a:cs typeface="Arial"/>
              </a:rPr>
              <a:t>class labels </a:t>
            </a:r>
            <a:r>
              <a:rPr sz="2647" spc="-9" dirty="0">
                <a:solidFill>
                  <a:srgbClr val="336600"/>
                </a:solidFill>
                <a:latin typeface="Arial"/>
                <a:cs typeface="Arial"/>
              </a:rPr>
              <a:t>or </a:t>
            </a:r>
            <a:r>
              <a:rPr sz="2647" spc="-13" dirty="0">
                <a:solidFill>
                  <a:srgbClr val="336600"/>
                </a:solidFill>
                <a:latin typeface="Arial"/>
                <a:cs typeface="Arial"/>
              </a:rPr>
              <a:t>data from other</a:t>
            </a:r>
            <a:r>
              <a:rPr sz="2647" spc="-296" dirty="0">
                <a:solidFill>
                  <a:srgbClr val="336600"/>
                </a:solidFill>
                <a:latin typeface="Arial"/>
                <a:cs typeface="Arial"/>
              </a:rPr>
              <a:t> </a:t>
            </a:r>
            <a:r>
              <a:rPr sz="2647" spc="-13" dirty="0">
                <a:solidFill>
                  <a:srgbClr val="336600"/>
                </a:solidFill>
                <a:latin typeface="Arial"/>
                <a:cs typeface="Arial"/>
              </a:rPr>
              <a:t>modalities</a:t>
            </a:r>
            <a:endParaRPr sz="2647">
              <a:latin typeface="Arial"/>
              <a:cs typeface="Arial"/>
            </a:endParaRPr>
          </a:p>
          <a:p>
            <a:pPr marL="330591" indent="-319945">
              <a:spcBef>
                <a:spcPts val="534"/>
              </a:spcBef>
              <a:buChar char="•"/>
              <a:tabLst>
                <a:tab pos="330591" algn="l"/>
                <a:tab pos="331151" algn="l"/>
              </a:tabLst>
            </a:pPr>
            <a:r>
              <a:rPr sz="3000" spc="-9" dirty="0">
                <a:solidFill>
                  <a:srgbClr val="3333CC"/>
                </a:solidFill>
                <a:latin typeface="Arial"/>
                <a:cs typeface="Arial"/>
              </a:rPr>
              <a:t>We can </a:t>
            </a:r>
            <a:r>
              <a:rPr sz="3000" spc="-13" dirty="0">
                <a:solidFill>
                  <a:srgbClr val="3333CC"/>
                </a:solidFill>
                <a:latin typeface="Arial"/>
                <a:cs typeface="Arial"/>
              </a:rPr>
              <a:t>perform </a:t>
            </a:r>
            <a:r>
              <a:rPr sz="3000" spc="-9" dirty="0">
                <a:solidFill>
                  <a:srgbClr val="3333CC"/>
                </a:solidFill>
                <a:latin typeface="Arial"/>
                <a:cs typeface="Arial"/>
              </a:rPr>
              <a:t>the </a:t>
            </a:r>
            <a:r>
              <a:rPr sz="3000" spc="-13" dirty="0">
                <a:solidFill>
                  <a:srgbClr val="3333CC"/>
                </a:solidFill>
                <a:latin typeface="Arial"/>
                <a:cs typeface="Arial"/>
              </a:rPr>
              <a:t>conditioning </a:t>
            </a:r>
            <a:r>
              <a:rPr sz="3000" spc="-9" dirty="0">
                <a:solidFill>
                  <a:srgbClr val="3333CC"/>
                </a:solidFill>
                <a:latin typeface="Arial"/>
                <a:cs typeface="Arial"/>
              </a:rPr>
              <a:t>by </a:t>
            </a:r>
            <a:r>
              <a:rPr sz="3000" spc="-13" dirty="0">
                <a:solidFill>
                  <a:srgbClr val="3333CC"/>
                </a:solidFill>
                <a:latin typeface="Arial"/>
                <a:cs typeface="Arial"/>
              </a:rPr>
              <a:t>feeding</a:t>
            </a:r>
            <a:r>
              <a:rPr sz="3000" spc="-93" dirty="0">
                <a:solidFill>
                  <a:srgbClr val="3333CC"/>
                </a:solidFill>
                <a:latin typeface="Arial"/>
                <a:cs typeface="Arial"/>
              </a:rPr>
              <a:t> </a:t>
            </a:r>
            <a:r>
              <a:rPr sz="3000" b="1" i="1" spc="13" dirty="0">
                <a:latin typeface="Palatino Linotype"/>
                <a:cs typeface="Palatino Linotype"/>
              </a:rPr>
              <a:t>y</a:t>
            </a:r>
            <a:endParaRPr sz="3000">
              <a:latin typeface="Palatino Linotype"/>
              <a:cs typeface="Palatino Linotype"/>
            </a:endParaRPr>
          </a:p>
          <a:p>
            <a:pPr marL="330591">
              <a:spcBef>
                <a:spcPts val="106"/>
              </a:spcBef>
            </a:pPr>
            <a:r>
              <a:rPr sz="3000" spc="-9" dirty="0">
                <a:solidFill>
                  <a:srgbClr val="3333CC"/>
                </a:solidFill>
                <a:latin typeface="Arial"/>
                <a:cs typeface="Arial"/>
              </a:rPr>
              <a:t>into </a:t>
            </a:r>
            <a:r>
              <a:rPr sz="3000" spc="-13" dirty="0">
                <a:solidFill>
                  <a:srgbClr val="3333CC"/>
                </a:solidFill>
                <a:latin typeface="Arial"/>
                <a:cs typeface="Arial"/>
              </a:rPr>
              <a:t>both </a:t>
            </a:r>
            <a:r>
              <a:rPr sz="3000" i="1" spc="419" dirty="0">
                <a:latin typeface="Calibri"/>
                <a:cs typeface="Calibri"/>
              </a:rPr>
              <a:t>D </a:t>
            </a:r>
            <a:r>
              <a:rPr sz="3000" spc="-13" dirty="0">
                <a:solidFill>
                  <a:srgbClr val="3333CC"/>
                </a:solidFill>
                <a:latin typeface="Arial"/>
                <a:cs typeface="Arial"/>
              </a:rPr>
              <a:t>and </a:t>
            </a:r>
            <a:r>
              <a:rPr sz="3000" i="1" spc="424" dirty="0">
                <a:latin typeface="Calibri"/>
                <a:cs typeface="Calibri"/>
              </a:rPr>
              <a:t>G</a:t>
            </a:r>
            <a:r>
              <a:rPr sz="3000" i="1" spc="-190" dirty="0">
                <a:latin typeface="Calibri"/>
                <a:cs typeface="Calibri"/>
              </a:rPr>
              <a:t> </a:t>
            </a:r>
            <a:r>
              <a:rPr sz="3000" spc="-9" dirty="0">
                <a:solidFill>
                  <a:srgbClr val="3333CC"/>
                </a:solidFill>
                <a:latin typeface="Arial"/>
                <a:cs typeface="Arial"/>
              </a:rPr>
              <a:t>as </a:t>
            </a:r>
            <a:r>
              <a:rPr sz="3000" spc="-13" dirty="0">
                <a:solidFill>
                  <a:srgbClr val="3333CC"/>
                </a:solidFill>
                <a:latin typeface="Arial"/>
                <a:cs typeface="Arial"/>
              </a:rPr>
              <a:t>additional </a:t>
            </a:r>
            <a:r>
              <a:rPr sz="3000" spc="-9" dirty="0">
                <a:solidFill>
                  <a:srgbClr val="3333CC"/>
                </a:solidFill>
                <a:latin typeface="Arial"/>
                <a:cs typeface="Arial"/>
              </a:rPr>
              <a:t>input </a:t>
            </a:r>
            <a:r>
              <a:rPr sz="3000" spc="-13" dirty="0">
                <a:solidFill>
                  <a:srgbClr val="3333CC"/>
                </a:solidFill>
                <a:latin typeface="Arial"/>
                <a:cs typeface="Arial"/>
              </a:rPr>
              <a:t>layer</a:t>
            </a:r>
            <a:endParaRPr sz="3000">
              <a:latin typeface="Arial"/>
              <a:cs typeface="Arial"/>
            </a:endParaRPr>
          </a:p>
        </p:txBody>
      </p:sp>
    </p:spTree>
    <p:extLst>
      <p:ext uri="{BB962C8B-B14F-4D97-AF65-F5344CB8AC3E}">
        <p14:creationId xmlns:p14="http://schemas.microsoft.com/office/powerpoint/2010/main" val="2183030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04542" y="305779"/>
            <a:ext cx="8374156" cy="688424"/>
          </a:xfrm>
          <a:prstGeom prst="rect">
            <a:avLst/>
          </a:prstGeom>
        </p:spPr>
        <p:txBody>
          <a:bodyPr vert="horz" wrap="square" lIns="0" tIns="11206" rIns="0" bIns="0" rtlCol="0" anchor="ctr">
            <a:spAutoFit/>
          </a:bodyPr>
          <a:lstStyle/>
          <a:p>
            <a:pPr marL="11206">
              <a:lnSpc>
                <a:spcPct val="100000"/>
              </a:lnSpc>
              <a:spcBef>
                <a:spcPts val="88"/>
              </a:spcBef>
            </a:pPr>
            <a:r>
              <a:rPr b="1" spc="-22" dirty="0">
                <a:solidFill>
                  <a:srgbClr val="FF0000"/>
                </a:solidFill>
              </a:rPr>
              <a:t>Conditional GAN </a:t>
            </a:r>
            <a:r>
              <a:rPr b="1" spc="-18" dirty="0">
                <a:solidFill>
                  <a:srgbClr val="FF0000"/>
                </a:solidFill>
              </a:rPr>
              <a:t>Objective</a:t>
            </a:r>
            <a:r>
              <a:rPr b="1" spc="-97" dirty="0">
                <a:solidFill>
                  <a:srgbClr val="FF0000"/>
                </a:solidFill>
              </a:rPr>
              <a:t> </a:t>
            </a:r>
            <a:r>
              <a:rPr b="1" spc="-18" dirty="0">
                <a:solidFill>
                  <a:srgbClr val="FF0000"/>
                </a:solidFill>
              </a:rPr>
              <a:t>Function</a:t>
            </a:r>
          </a:p>
        </p:txBody>
      </p:sp>
      <p:sp>
        <p:nvSpPr>
          <p:cNvPr id="4" name="object 4"/>
          <p:cNvSpPr txBox="1"/>
          <p:nvPr/>
        </p:nvSpPr>
        <p:spPr>
          <a:xfrm>
            <a:off x="1877097" y="998054"/>
            <a:ext cx="8199904" cy="5207662"/>
          </a:xfrm>
          <a:prstGeom prst="rect">
            <a:avLst/>
          </a:prstGeom>
        </p:spPr>
        <p:txBody>
          <a:bodyPr vert="horz" wrap="square" lIns="0" tIns="11766" rIns="0" bIns="0" rtlCol="0">
            <a:spAutoFit/>
          </a:bodyPr>
          <a:lstStyle/>
          <a:p>
            <a:pPr marL="353004" marR="26896" indent="-319945">
              <a:lnSpc>
                <a:spcPct val="99900"/>
              </a:lnSpc>
              <a:spcBef>
                <a:spcPts val="93"/>
              </a:spcBef>
              <a:buChar char="•"/>
              <a:tabLst>
                <a:tab pos="353004" algn="l"/>
                <a:tab pos="353564" algn="l"/>
              </a:tabLst>
            </a:pPr>
            <a:r>
              <a:rPr sz="3000" spc="-4" dirty="0">
                <a:solidFill>
                  <a:srgbClr val="3333CC"/>
                </a:solidFill>
                <a:latin typeface="Arial"/>
                <a:cs typeface="Arial"/>
              </a:rPr>
              <a:t>In </a:t>
            </a:r>
            <a:r>
              <a:rPr sz="3000" spc="-9" dirty="0">
                <a:solidFill>
                  <a:srgbClr val="3333CC"/>
                </a:solidFill>
                <a:latin typeface="Arial"/>
                <a:cs typeface="Arial"/>
              </a:rPr>
              <a:t>the </a:t>
            </a:r>
            <a:r>
              <a:rPr sz="3000" spc="-13" dirty="0">
                <a:solidFill>
                  <a:srgbClr val="3333CC"/>
                </a:solidFill>
                <a:latin typeface="Arial"/>
                <a:cs typeface="Arial"/>
              </a:rPr>
              <a:t>generator </a:t>
            </a:r>
            <a:r>
              <a:rPr sz="3000" spc="-9" dirty="0">
                <a:solidFill>
                  <a:srgbClr val="3333CC"/>
                </a:solidFill>
                <a:latin typeface="Arial"/>
                <a:cs typeface="Arial"/>
              </a:rPr>
              <a:t>the prior input noise </a:t>
            </a:r>
            <a:r>
              <a:rPr sz="3000" i="1" spc="-9" dirty="0">
                <a:latin typeface="Cambria"/>
                <a:cs typeface="Cambria"/>
              </a:rPr>
              <a:t>p</a:t>
            </a:r>
            <a:r>
              <a:rPr sz="3044" i="1" spc="-13" baseline="-16908" dirty="0">
                <a:latin typeface="Cambria"/>
                <a:cs typeface="Cambria"/>
              </a:rPr>
              <a:t>z</a:t>
            </a:r>
            <a:r>
              <a:rPr sz="3000" spc="-9" dirty="0">
                <a:latin typeface="Cambria"/>
                <a:cs typeface="Cambria"/>
              </a:rPr>
              <a:t>(</a:t>
            </a:r>
            <a:r>
              <a:rPr sz="3000" i="1" spc="-9" dirty="0">
                <a:latin typeface="Cambria"/>
                <a:cs typeface="Cambria"/>
              </a:rPr>
              <a:t>z</a:t>
            </a:r>
            <a:r>
              <a:rPr sz="3000" spc="-9" dirty="0">
                <a:latin typeface="Cambria"/>
                <a:cs typeface="Cambria"/>
              </a:rPr>
              <a:t>), </a:t>
            </a:r>
            <a:r>
              <a:rPr sz="3000" spc="-18" dirty="0">
                <a:solidFill>
                  <a:srgbClr val="3333CC"/>
                </a:solidFill>
                <a:latin typeface="Arial"/>
                <a:cs typeface="Arial"/>
              </a:rPr>
              <a:t>and  </a:t>
            </a:r>
            <a:r>
              <a:rPr sz="3000" b="1" i="1" spc="13" dirty="0">
                <a:solidFill>
                  <a:srgbClr val="3333CC"/>
                </a:solidFill>
                <a:latin typeface="Palatino Linotype"/>
                <a:cs typeface="Palatino Linotype"/>
              </a:rPr>
              <a:t>y </a:t>
            </a:r>
            <a:r>
              <a:rPr sz="3000" spc="-9" dirty="0">
                <a:solidFill>
                  <a:srgbClr val="3333CC"/>
                </a:solidFill>
                <a:latin typeface="Arial"/>
                <a:cs typeface="Arial"/>
              </a:rPr>
              <a:t>are </a:t>
            </a:r>
            <a:r>
              <a:rPr sz="3000" spc="-13" dirty="0">
                <a:solidFill>
                  <a:srgbClr val="3333CC"/>
                </a:solidFill>
                <a:latin typeface="Arial"/>
                <a:cs typeface="Arial"/>
              </a:rPr>
              <a:t>combined </a:t>
            </a:r>
            <a:r>
              <a:rPr sz="3000" spc="-4" dirty="0">
                <a:solidFill>
                  <a:srgbClr val="3333CC"/>
                </a:solidFill>
                <a:latin typeface="Arial"/>
                <a:cs typeface="Arial"/>
              </a:rPr>
              <a:t>in </a:t>
            </a:r>
            <a:r>
              <a:rPr sz="3000" spc="-9" dirty="0">
                <a:solidFill>
                  <a:srgbClr val="3333CC"/>
                </a:solidFill>
                <a:latin typeface="Arial"/>
                <a:cs typeface="Arial"/>
              </a:rPr>
              <a:t>joint </a:t>
            </a:r>
            <a:r>
              <a:rPr sz="3000" spc="-13" dirty="0">
                <a:solidFill>
                  <a:srgbClr val="3333CC"/>
                </a:solidFill>
                <a:latin typeface="Arial"/>
                <a:cs typeface="Arial"/>
              </a:rPr>
              <a:t>hidden representation,  and </a:t>
            </a:r>
            <a:r>
              <a:rPr sz="3000" spc="-9" dirty="0">
                <a:solidFill>
                  <a:srgbClr val="3333CC"/>
                </a:solidFill>
                <a:latin typeface="Arial"/>
                <a:cs typeface="Arial"/>
              </a:rPr>
              <a:t>the </a:t>
            </a:r>
            <a:r>
              <a:rPr sz="3000" spc="-13" dirty="0">
                <a:solidFill>
                  <a:srgbClr val="3333CC"/>
                </a:solidFill>
                <a:latin typeface="Arial"/>
                <a:cs typeface="Arial"/>
              </a:rPr>
              <a:t>adversarial </a:t>
            </a:r>
            <a:r>
              <a:rPr sz="3000" spc="-9" dirty="0">
                <a:solidFill>
                  <a:srgbClr val="3333CC"/>
                </a:solidFill>
                <a:latin typeface="Arial"/>
                <a:cs typeface="Arial"/>
              </a:rPr>
              <a:t>training </a:t>
            </a:r>
            <a:r>
              <a:rPr sz="3000" spc="-13" dirty="0">
                <a:solidFill>
                  <a:srgbClr val="3333CC"/>
                </a:solidFill>
                <a:latin typeface="Arial"/>
                <a:cs typeface="Arial"/>
              </a:rPr>
              <a:t>framework </a:t>
            </a:r>
            <a:r>
              <a:rPr sz="3000" spc="-9" dirty="0">
                <a:solidFill>
                  <a:srgbClr val="3333CC"/>
                </a:solidFill>
                <a:latin typeface="Arial"/>
                <a:cs typeface="Arial"/>
              </a:rPr>
              <a:t>allows  for </a:t>
            </a:r>
            <a:r>
              <a:rPr sz="3000" spc="-13" dirty="0">
                <a:solidFill>
                  <a:srgbClr val="3333CC"/>
                </a:solidFill>
                <a:latin typeface="Arial"/>
                <a:cs typeface="Arial"/>
              </a:rPr>
              <a:t>considerable </a:t>
            </a:r>
            <a:r>
              <a:rPr sz="3000" spc="-9" dirty="0">
                <a:solidFill>
                  <a:srgbClr val="3333CC"/>
                </a:solidFill>
                <a:latin typeface="Arial"/>
                <a:cs typeface="Arial"/>
              </a:rPr>
              <a:t>flexibility </a:t>
            </a:r>
            <a:r>
              <a:rPr sz="3000" spc="-4" dirty="0">
                <a:solidFill>
                  <a:srgbClr val="3333CC"/>
                </a:solidFill>
                <a:latin typeface="Arial"/>
                <a:cs typeface="Arial"/>
              </a:rPr>
              <a:t>in </a:t>
            </a:r>
            <a:r>
              <a:rPr sz="3000" spc="-9" dirty="0">
                <a:solidFill>
                  <a:srgbClr val="3333CC"/>
                </a:solidFill>
                <a:latin typeface="Arial"/>
                <a:cs typeface="Arial"/>
              </a:rPr>
              <a:t>how this </a:t>
            </a:r>
            <a:r>
              <a:rPr sz="3000" spc="-13" dirty="0">
                <a:solidFill>
                  <a:srgbClr val="3333CC"/>
                </a:solidFill>
                <a:latin typeface="Arial"/>
                <a:cs typeface="Arial"/>
              </a:rPr>
              <a:t>hidden  representation </a:t>
            </a:r>
            <a:r>
              <a:rPr sz="3000" spc="-4" dirty="0">
                <a:solidFill>
                  <a:srgbClr val="3333CC"/>
                </a:solidFill>
                <a:latin typeface="Arial"/>
                <a:cs typeface="Arial"/>
              </a:rPr>
              <a:t>is</a:t>
            </a:r>
            <a:r>
              <a:rPr sz="3000" spc="-22" dirty="0">
                <a:solidFill>
                  <a:srgbClr val="3333CC"/>
                </a:solidFill>
                <a:latin typeface="Arial"/>
                <a:cs typeface="Arial"/>
              </a:rPr>
              <a:t> </a:t>
            </a:r>
            <a:r>
              <a:rPr sz="3000" spc="-13" dirty="0">
                <a:solidFill>
                  <a:srgbClr val="3333CC"/>
                </a:solidFill>
                <a:latin typeface="Arial"/>
                <a:cs typeface="Arial"/>
              </a:rPr>
              <a:t>composed.</a:t>
            </a:r>
            <a:endParaRPr sz="3000">
              <a:latin typeface="Arial"/>
              <a:cs typeface="Arial"/>
            </a:endParaRPr>
          </a:p>
          <a:p>
            <a:pPr marL="353004" marR="225810" indent="-319945">
              <a:lnSpc>
                <a:spcPct val="101800"/>
              </a:lnSpc>
              <a:spcBef>
                <a:spcPts val="485"/>
              </a:spcBef>
              <a:buChar char="•"/>
              <a:tabLst>
                <a:tab pos="353004" algn="l"/>
                <a:tab pos="353564" algn="l"/>
                <a:tab pos="5129206" algn="l"/>
              </a:tabLst>
            </a:pPr>
            <a:r>
              <a:rPr sz="3000" spc="-4" dirty="0">
                <a:solidFill>
                  <a:srgbClr val="3333CC"/>
                </a:solidFill>
                <a:latin typeface="Arial"/>
                <a:cs typeface="Arial"/>
              </a:rPr>
              <a:t>In </a:t>
            </a:r>
            <a:r>
              <a:rPr sz="3000" spc="-9" dirty="0">
                <a:solidFill>
                  <a:srgbClr val="3333CC"/>
                </a:solidFill>
                <a:latin typeface="Arial"/>
                <a:cs typeface="Arial"/>
              </a:rPr>
              <a:t>the </a:t>
            </a:r>
            <a:r>
              <a:rPr sz="3000" spc="-13" dirty="0">
                <a:solidFill>
                  <a:srgbClr val="3333CC"/>
                </a:solidFill>
                <a:latin typeface="Arial"/>
                <a:cs typeface="Arial"/>
              </a:rPr>
              <a:t>discriminator </a:t>
            </a:r>
            <a:r>
              <a:rPr sz="3000" b="1" i="1" spc="176" dirty="0">
                <a:latin typeface="Palatino Linotype"/>
                <a:cs typeface="Palatino Linotype"/>
              </a:rPr>
              <a:t>x</a:t>
            </a:r>
            <a:r>
              <a:rPr sz="3000" b="1" i="1" spc="57" dirty="0">
                <a:latin typeface="Palatino Linotype"/>
                <a:cs typeface="Palatino Linotype"/>
              </a:rPr>
              <a:t> </a:t>
            </a:r>
            <a:r>
              <a:rPr sz="3000" spc="-9" dirty="0">
                <a:solidFill>
                  <a:srgbClr val="3333CC"/>
                </a:solidFill>
                <a:latin typeface="Arial"/>
                <a:cs typeface="Arial"/>
              </a:rPr>
              <a:t>and</a:t>
            </a:r>
            <a:r>
              <a:rPr sz="3000" spc="401" dirty="0">
                <a:solidFill>
                  <a:srgbClr val="3333CC"/>
                </a:solidFill>
                <a:latin typeface="Arial"/>
                <a:cs typeface="Arial"/>
              </a:rPr>
              <a:t> </a:t>
            </a:r>
            <a:r>
              <a:rPr sz="3000" b="1" i="1" spc="13" dirty="0">
                <a:latin typeface="Palatino Linotype"/>
                <a:cs typeface="Palatino Linotype"/>
              </a:rPr>
              <a:t>y	</a:t>
            </a:r>
            <a:r>
              <a:rPr sz="3000" spc="-9" dirty="0">
                <a:solidFill>
                  <a:srgbClr val="3333CC"/>
                </a:solidFill>
                <a:latin typeface="Arial"/>
                <a:cs typeface="Arial"/>
              </a:rPr>
              <a:t>are </a:t>
            </a:r>
            <a:r>
              <a:rPr sz="3000" spc="-13" dirty="0">
                <a:solidFill>
                  <a:srgbClr val="3333CC"/>
                </a:solidFill>
                <a:latin typeface="Arial"/>
                <a:cs typeface="Arial"/>
              </a:rPr>
              <a:t>presented</a:t>
            </a:r>
            <a:r>
              <a:rPr sz="3000" spc="-93" dirty="0">
                <a:solidFill>
                  <a:srgbClr val="3333CC"/>
                </a:solidFill>
                <a:latin typeface="Arial"/>
                <a:cs typeface="Arial"/>
              </a:rPr>
              <a:t> </a:t>
            </a:r>
            <a:r>
              <a:rPr sz="3000" spc="-13" dirty="0">
                <a:solidFill>
                  <a:srgbClr val="3333CC"/>
                </a:solidFill>
                <a:latin typeface="Arial"/>
                <a:cs typeface="Arial"/>
              </a:rPr>
              <a:t>as  inputs and </a:t>
            </a:r>
            <a:r>
              <a:rPr sz="3000" spc="-4" dirty="0">
                <a:solidFill>
                  <a:srgbClr val="3333CC"/>
                </a:solidFill>
                <a:latin typeface="Arial"/>
                <a:cs typeface="Arial"/>
              </a:rPr>
              <a:t>to </a:t>
            </a:r>
            <a:r>
              <a:rPr sz="3000" dirty="0">
                <a:solidFill>
                  <a:srgbClr val="3333CC"/>
                </a:solidFill>
                <a:latin typeface="Arial"/>
                <a:cs typeface="Arial"/>
              </a:rPr>
              <a:t>a </a:t>
            </a:r>
            <a:r>
              <a:rPr sz="3000" spc="-13" dirty="0">
                <a:solidFill>
                  <a:srgbClr val="3333CC"/>
                </a:solidFill>
                <a:latin typeface="Arial"/>
                <a:cs typeface="Arial"/>
              </a:rPr>
              <a:t>discriminative function  (embodied </a:t>
            </a:r>
            <a:r>
              <a:rPr sz="3000" spc="-9" dirty="0">
                <a:solidFill>
                  <a:srgbClr val="3333CC"/>
                </a:solidFill>
                <a:latin typeface="Arial"/>
                <a:cs typeface="Arial"/>
              </a:rPr>
              <a:t>again by </a:t>
            </a:r>
            <a:r>
              <a:rPr sz="3000" dirty="0">
                <a:solidFill>
                  <a:srgbClr val="3333CC"/>
                </a:solidFill>
                <a:latin typeface="Arial"/>
                <a:cs typeface="Arial"/>
              </a:rPr>
              <a:t>a </a:t>
            </a:r>
            <a:r>
              <a:rPr sz="3000" spc="-13" dirty="0">
                <a:solidFill>
                  <a:srgbClr val="3333CC"/>
                </a:solidFill>
                <a:latin typeface="Arial"/>
                <a:cs typeface="Arial"/>
              </a:rPr>
              <a:t>MLP </a:t>
            </a:r>
            <a:r>
              <a:rPr sz="3000" spc="-4" dirty="0">
                <a:solidFill>
                  <a:srgbClr val="3333CC"/>
                </a:solidFill>
                <a:latin typeface="Arial"/>
                <a:cs typeface="Arial"/>
              </a:rPr>
              <a:t>in </a:t>
            </a:r>
            <a:r>
              <a:rPr sz="3000" spc="-9" dirty="0">
                <a:solidFill>
                  <a:srgbClr val="3333CC"/>
                </a:solidFill>
                <a:latin typeface="Arial"/>
                <a:cs typeface="Arial"/>
              </a:rPr>
              <a:t>this</a:t>
            </a:r>
            <a:r>
              <a:rPr sz="3000" spc="-93" dirty="0">
                <a:solidFill>
                  <a:srgbClr val="3333CC"/>
                </a:solidFill>
                <a:latin typeface="Arial"/>
                <a:cs typeface="Arial"/>
              </a:rPr>
              <a:t> </a:t>
            </a:r>
            <a:r>
              <a:rPr sz="3000" spc="-13" dirty="0">
                <a:solidFill>
                  <a:srgbClr val="3333CC"/>
                </a:solidFill>
                <a:latin typeface="Arial"/>
                <a:cs typeface="Arial"/>
              </a:rPr>
              <a:t>case)</a:t>
            </a:r>
            <a:endParaRPr sz="3000">
              <a:latin typeface="Arial"/>
              <a:cs typeface="Arial"/>
            </a:endParaRPr>
          </a:p>
          <a:p>
            <a:pPr marL="353004" indent="-319945">
              <a:spcBef>
                <a:spcPts val="635"/>
              </a:spcBef>
              <a:buChar char="•"/>
              <a:tabLst>
                <a:tab pos="353004" algn="l"/>
                <a:tab pos="353564" algn="l"/>
              </a:tabLst>
            </a:pPr>
            <a:r>
              <a:rPr sz="3000" spc="-9" dirty="0">
                <a:solidFill>
                  <a:srgbClr val="3333CC"/>
                </a:solidFill>
                <a:latin typeface="Arial"/>
                <a:cs typeface="Arial"/>
              </a:rPr>
              <a:t>Objective </a:t>
            </a:r>
            <a:r>
              <a:rPr sz="3000" spc="-13" dirty="0">
                <a:solidFill>
                  <a:srgbClr val="3333CC"/>
                </a:solidFill>
                <a:latin typeface="Arial"/>
                <a:cs typeface="Arial"/>
              </a:rPr>
              <a:t>function two-player minimax game</a:t>
            </a:r>
            <a:r>
              <a:rPr sz="3000" spc="-44" dirty="0">
                <a:solidFill>
                  <a:srgbClr val="3333CC"/>
                </a:solidFill>
                <a:latin typeface="Arial"/>
                <a:cs typeface="Arial"/>
              </a:rPr>
              <a:t> </a:t>
            </a:r>
            <a:r>
              <a:rPr sz="3000" spc="-4" dirty="0">
                <a:solidFill>
                  <a:srgbClr val="3333CC"/>
                </a:solidFill>
                <a:latin typeface="Arial"/>
                <a:cs typeface="Arial"/>
              </a:rPr>
              <a:t>is</a:t>
            </a:r>
            <a:endParaRPr sz="3000">
              <a:latin typeface="Arial"/>
              <a:cs typeface="Arial"/>
            </a:endParaRPr>
          </a:p>
          <a:p>
            <a:pPr marL="460025">
              <a:lnSpc>
                <a:spcPts val="3124"/>
              </a:lnSpc>
              <a:spcBef>
                <a:spcPts val="565"/>
              </a:spcBef>
            </a:pPr>
            <a:r>
              <a:rPr sz="2647" spc="132" dirty="0">
                <a:latin typeface="Cambria"/>
                <a:cs typeface="Cambria"/>
              </a:rPr>
              <a:t>min</a:t>
            </a:r>
            <a:r>
              <a:rPr sz="2647" spc="199" baseline="-16666" dirty="0">
                <a:latin typeface="Cambria"/>
                <a:cs typeface="Cambria"/>
              </a:rPr>
              <a:t>G</a:t>
            </a:r>
            <a:r>
              <a:rPr sz="2647" spc="132" dirty="0">
                <a:latin typeface="Cambria"/>
                <a:cs typeface="Cambria"/>
              </a:rPr>
              <a:t>max</a:t>
            </a:r>
            <a:r>
              <a:rPr sz="2647" spc="199" baseline="-16666" dirty="0">
                <a:latin typeface="Cambria"/>
                <a:cs typeface="Cambria"/>
              </a:rPr>
              <a:t>D</a:t>
            </a:r>
            <a:r>
              <a:rPr sz="2647" i="1" spc="132" dirty="0">
                <a:latin typeface="Cambria"/>
                <a:cs typeface="Cambria"/>
              </a:rPr>
              <a:t>V</a:t>
            </a:r>
            <a:r>
              <a:rPr sz="2647" spc="132" dirty="0">
                <a:latin typeface="Cambria"/>
                <a:cs typeface="Cambria"/>
              </a:rPr>
              <a:t>(</a:t>
            </a:r>
            <a:r>
              <a:rPr sz="2647" i="1" spc="132" dirty="0">
                <a:latin typeface="Cambria"/>
                <a:cs typeface="Cambria"/>
              </a:rPr>
              <a:t>D,G</a:t>
            </a:r>
            <a:r>
              <a:rPr sz="2647" spc="132" dirty="0">
                <a:latin typeface="Cambria"/>
                <a:cs typeface="Cambria"/>
              </a:rPr>
              <a:t>)</a:t>
            </a:r>
            <a:r>
              <a:rPr sz="2647" spc="269" dirty="0">
                <a:latin typeface="Cambria"/>
                <a:cs typeface="Cambria"/>
              </a:rPr>
              <a:t> </a:t>
            </a:r>
            <a:r>
              <a:rPr sz="2647" spc="26" dirty="0">
                <a:latin typeface="Cambria"/>
                <a:cs typeface="Cambria"/>
              </a:rPr>
              <a:t>=</a:t>
            </a:r>
            <a:r>
              <a:rPr sz="2647" i="1" spc="26" dirty="0">
                <a:latin typeface="Cambria"/>
                <a:cs typeface="Cambria"/>
              </a:rPr>
              <a:t>E</a:t>
            </a:r>
            <a:r>
              <a:rPr sz="2647" i="1" spc="39" baseline="-16666" dirty="0">
                <a:latin typeface="Cambria"/>
                <a:cs typeface="Cambria"/>
              </a:rPr>
              <a:t>x</a:t>
            </a:r>
            <a:r>
              <a:rPr sz="2647" spc="39" baseline="-16666" dirty="0">
                <a:latin typeface="Cambria Math"/>
                <a:cs typeface="Cambria Math"/>
              </a:rPr>
              <a:t>∼</a:t>
            </a:r>
            <a:r>
              <a:rPr sz="2647" spc="39" baseline="-16666" dirty="0">
                <a:latin typeface="Cambria"/>
                <a:cs typeface="Cambria"/>
              </a:rPr>
              <a:t>pdata(</a:t>
            </a:r>
            <a:r>
              <a:rPr sz="2647" i="1" spc="39" baseline="-16666" dirty="0">
                <a:latin typeface="Cambria"/>
                <a:cs typeface="Cambria"/>
              </a:rPr>
              <a:t>x</a:t>
            </a:r>
            <a:r>
              <a:rPr sz="2647" spc="39" baseline="-16666" dirty="0">
                <a:latin typeface="Cambria"/>
                <a:cs typeface="Cambria"/>
              </a:rPr>
              <a:t>)[</a:t>
            </a:r>
            <a:r>
              <a:rPr sz="2647" spc="26" dirty="0">
                <a:latin typeface="Cambria"/>
                <a:cs typeface="Cambria"/>
              </a:rPr>
              <a:t>log</a:t>
            </a:r>
            <a:r>
              <a:rPr sz="2647" i="1" spc="26" dirty="0">
                <a:latin typeface="Cambria"/>
                <a:cs typeface="Cambria"/>
              </a:rPr>
              <a:t>D</a:t>
            </a:r>
            <a:r>
              <a:rPr sz="2647" spc="26" dirty="0">
                <a:latin typeface="Cambria"/>
                <a:cs typeface="Cambria"/>
              </a:rPr>
              <a:t>(</a:t>
            </a:r>
            <a:r>
              <a:rPr sz="2647" i="1" spc="26" dirty="0">
                <a:latin typeface="Cambria"/>
                <a:cs typeface="Cambria"/>
              </a:rPr>
              <a:t>x</a:t>
            </a:r>
            <a:r>
              <a:rPr sz="2647" spc="26" dirty="0">
                <a:latin typeface="Cambria"/>
                <a:cs typeface="Cambria"/>
              </a:rPr>
              <a:t>|</a:t>
            </a:r>
            <a:r>
              <a:rPr sz="2647" i="1" spc="26" dirty="0">
                <a:latin typeface="Cambria"/>
                <a:cs typeface="Cambria"/>
              </a:rPr>
              <a:t>y</a:t>
            </a:r>
            <a:r>
              <a:rPr sz="2647" spc="26" dirty="0">
                <a:latin typeface="Cambria"/>
                <a:cs typeface="Cambria"/>
              </a:rPr>
              <a:t>)]</a:t>
            </a:r>
            <a:endParaRPr sz="2647">
              <a:latin typeface="Cambria"/>
              <a:cs typeface="Cambria"/>
            </a:endParaRPr>
          </a:p>
          <a:p>
            <a:pPr marL="460025">
              <a:lnSpc>
                <a:spcPts val="3124"/>
              </a:lnSpc>
            </a:pPr>
            <a:r>
              <a:rPr sz="2647" spc="18" dirty="0">
                <a:latin typeface="Cambria"/>
                <a:cs typeface="Cambria"/>
              </a:rPr>
              <a:t>+</a:t>
            </a:r>
            <a:r>
              <a:rPr sz="2647" i="1" spc="18" dirty="0">
                <a:latin typeface="Cambria"/>
                <a:cs typeface="Cambria"/>
              </a:rPr>
              <a:t>E</a:t>
            </a:r>
            <a:r>
              <a:rPr sz="2647" i="1" spc="26" baseline="-16666" dirty="0">
                <a:latin typeface="Cambria"/>
                <a:cs typeface="Cambria"/>
              </a:rPr>
              <a:t>z</a:t>
            </a:r>
            <a:r>
              <a:rPr sz="2647" spc="26" baseline="-16666" dirty="0">
                <a:latin typeface="Cambria Math"/>
                <a:cs typeface="Cambria Math"/>
              </a:rPr>
              <a:t>∼</a:t>
            </a:r>
            <a:r>
              <a:rPr sz="2647" i="1" spc="26" baseline="-16666" dirty="0">
                <a:latin typeface="Cambria"/>
                <a:cs typeface="Cambria"/>
              </a:rPr>
              <a:t>p</a:t>
            </a:r>
            <a:r>
              <a:rPr sz="2647" spc="26" baseline="-16666" dirty="0">
                <a:latin typeface="Cambria"/>
                <a:cs typeface="Cambria"/>
              </a:rPr>
              <a:t>(</a:t>
            </a:r>
            <a:r>
              <a:rPr sz="2647" i="1" spc="26" baseline="-16666" dirty="0">
                <a:latin typeface="Cambria"/>
                <a:cs typeface="Cambria"/>
              </a:rPr>
              <a:t>z</a:t>
            </a:r>
            <a:r>
              <a:rPr sz="2647" spc="26" baseline="-16666" dirty="0">
                <a:latin typeface="Cambria"/>
                <a:cs typeface="Cambria"/>
              </a:rPr>
              <a:t>)[</a:t>
            </a:r>
            <a:r>
              <a:rPr sz="2647" spc="18" dirty="0">
                <a:latin typeface="Cambria"/>
                <a:cs typeface="Cambria"/>
              </a:rPr>
              <a:t>log(1</a:t>
            </a:r>
            <a:r>
              <a:rPr sz="2647" spc="18" dirty="0">
                <a:latin typeface="Cambria Math"/>
                <a:cs typeface="Cambria Math"/>
              </a:rPr>
              <a:t>−</a:t>
            </a:r>
            <a:r>
              <a:rPr sz="2647" i="1" spc="18" dirty="0">
                <a:latin typeface="Cambria"/>
                <a:cs typeface="Cambria"/>
              </a:rPr>
              <a:t>D</a:t>
            </a:r>
            <a:r>
              <a:rPr sz="2647" spc="18" dirty="0">
                <a:latin typeface="Cambria"/>
                <a:cs typeface="Cambria"/>
              </a:rPr>
              <a:t>(</a:t>
            </a:r>
            <a:r>
              <a:rPr sz="2647" i="1" spc="18" dirty="0">
                <a:latin typeface="Cambria"/>
                <a:cs typeface="Cambria"/>
              </a:rPr>
              <a:t>G</a:t>
            </a:r>
            <a:r>
              <a:rPr sz="2647" spc="18" dirty="0">
                <a:latin typeface="Cambria"/>
                <a:cs typeface="Cambria"/>
              </a:rPr>
              <a:t>(</a:t>
            </a:r>
            <a:r>
              <a:rPr sz="2647" i="1" spc="18" dirty="0">
                <a:latin typeface="Cambria"/>
                <a:cs typeface="Cambria"/>
              </a:rPr>
              <a:t>z</a:t>
            </a:r>
            <a:r>
              <a:rPr sz="2647" spc="18" dirty="0">
                <a:latin typeface="Cambria"/>
                <a:cs typeface="Cambria"/>
              </a:rPr>
              <a:t>|</a:t>
            </a:r>
            <a:r>
              <a:rPr sz="2647" i="1" spc="18" dirty="0">
                <a:latin typeface="Cambria"/>
                <a:cs typeface="Cambria"/>
              </a:rPr>
              <a:t>y</a:t>
            </a:r>
            <a:r>
              <a:rPr sz="2647" spc="18" dirty="0">
                <a:latin typeface="Cambria"/>
                <a:cs typeface="Cambria"/>
              </a:rPr>
              <a:t>)))]</a:t>
            </a:r>
            <a:endParaRPr sz="2647">
              <a:latin typeface="Cambria"/>
              <a:cs typeface="Cambria"/>
            </a:endParaRPr>
          </a:p>
        </p:txBody>
      </p:sp>
    </p:spTree>
    <p:extLst>
      <p:ext uri="{BB962C8B-B14F-4D97-AF65-F5344CB8AC3E}">
        <p14:creationId xmlns:p14="http://schemas.microsoft.com/office/powerpoint/2010/main" val="1084813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861762" y="561273"/>
            <a:ext cx="4459381" cy="688424"/>
          </a:xfrm>
          <a:prstGeom prst="rect">
            <a:avLst/>
          </a:prstGeom>
        </p:spPr>
        <p:txBody>
          <a:bodyPr vert="horz" wrap="square" lIns="0" tIns="11206" rIns="0" bIns="0" rtlCol="0" anchor="ctr">
            <a:spAutoFit/>
          </a:bodyPr>
          <a:lstStyle/>
          <a:p>
            <a:pPr marL="11206">
              <a:lnSpc>
                <a:spcPct val="100000"/>
              </a:lnSpc>
              <a:spcBef>
                <a:spcPts val="88"/>
              </a:spcBef>
            </a:pPr>
            <a:r>
              <a:rPr spc="-26" dirty="0">
                <a:solidFill>
                  <a:srgbClr val="FF0000"/>
                </a:solidFill>
              </a:rPr>
              <a:t>CGAN</a:t>
            </a:r>
            <a:r>
              <a:rPr spc="-110" dirty="0">
                <a:solidFill>
                  <a:srgbClr val="FF0000"/>
                </a:solidFill>
              </a:rPr>
              <a:t> </a:t>
            </a:r>
            <a:r>
              <a:rPr spc="-18" dirty="0">
                <a:solidFill>
                  <a:srgbClr val="FF0000"/>
                </a:solidFill>
              </a:rPr>
              <a:t>Architecture</a:t>
            </a:r>
          </a:p>
        </p:txBody>
      </p:sp>
      <p:sp>
        <p:nvSpPr>
          <p:cNvPr id="6" name="object 6"/>
          <p:cNvSpPr/>
          <p:nvPr/>
        </p:nvSpPr>
        <p:spPr>
          <a:xfrm>
            <a:off x="3186280" y="1320500"/>
            <a:ext cx="5249732" cy="4502075"/>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24996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97624" y="561273"/>
            <a:ext cx="6222893" cy="688424"/>
          </a:xfrm>
          <a:prstGeom prst="rect">
            <a:avLst/>
          </a:prstGeom>
        </p:spPr>
        <p:txBody>
          <a:bodyPr vert="horz" wrap="square" lIns="0" tIns="11206" rIns="0" bIns="0" rtlCol="0" anchor="ctr">
            <a:spAutoFit/>
          </a:bodyPr>
          <a:lstStyle/>
          <a:p>
            <a:pPr marL="11206">
              <a:lnSpc>
                <a:spcPct val="100000"/>
              </a:lnSpc>
              <a:spcBef>
                <a:spcPts val="88"/>
              </a:spcBef>
            </a:pPr>
            <a:r>
              <a:rPr b="1" spc="-22" dirty="0">
                <a:solidFill>
                  <a:srgbClr val="FF0000"/>
                </a:solidFill>
              </a:rPr>
              <a:t>Why </a:t>
            </a:r>
            <a:r>
              <a:rPr b="1" spc="-26" dirty="0">
                <a:solidFill>
                  <a:srgbClr val="FF0000"/>
                </a:solidFill>
              </a:rPr>
              <a:t>GANs </a:t>
            </a:r>
            <a:r>
              <a:rPr lang="en-US" b="1" spc="-13" dirty="0">
                <a:solidFill>
                  <a:srgbClr val="FF0000"/>
                </a:solidFill>
              </a:rPr>
              <a:t>were</a:t>
            </a:r>
            <a:r>
              <a:rPr b="1" spc="-137" dirty="0">
                <a:solidFill>
                  <a:srgbClr val="FF0000"/>
                </a:solidFill>
              </a:rPr>
              <a:t> </a:t>
            </a:r>
            <a:r>
              <a:rPr b="1" spc="-18" dirty="0">
                <a:solidFill>
                  <a:srgbClr val="FF0000"/>
                </a:solidFill>
              </a:rPr>
              <a:t>popular</a:t>
            </a:r>
          </a:p>
        </p:txBody>
      </p:sp>
      <p:sp>
        <p:nvSpPr>
          <p:cNvPr id="4" name="object 4"/>
          <p:cNvSpPr txBox="1"/>
          <p:nvPr/>
        </p:nvSpPr>
        <p:spPr>
          <a:xfrm>
            <a:off x="1899508" y="1648891"/>
            <a:ext cx="8335496" cy="4118933"/>
          </a:xfrm>
          <a:prstGeom prst="rect">
            <a:avLst/>
          </a:prstGeom>
        </p:spPr>
        <p:txBody>
          <a:bodyPr vert="horz" wrap="square" lIns="0" tIns="32497" rIns="0" bIns="0" rtlCol="0">
            <a:spAutoFit/>
          </a:bodyPr>
          <a:lstStyle/>
          <a:p>
            <a:pPr marL="330591" marR="4483" indent="-319945">
              <a:lnSpc>
                <a:spcPts val="3538"/>
              </a:lnSpc>
              <a:spcBef>
                <a:spcPts val="256"/>
              </a:spcBef>
              <a:buChar char="•"/>
              <a:tabLst>
                <a:tab pos="330591" algn="l"/>
                <a:tab pos="331151" algn="l"/>
              </a:tabLst>
            </a:pPr>
            <a:r>
              <a:rPr sz="3000" spc="-9" dirty="0">
                <a:solidFill>
                  <a:srgbClr val="3333CC"/>
                </a:solidFill>
                <a:latin typeface="Arial"/>
                <a:cs typeface="Arial"/>
              </a:rPr>
              <a:t>GANs can learn </a:t>
            </a:r>
            <a:r>
              <a:rPr sz="3000" spc="-13" dirty="0">
                <a:solidFill>
                  <a:srgbClr val="3333CC"/>
                </a:solidFill>
                <a:latin typeface="Arial"/>
                <a:cs typeface="Arial"/>
              </a:rPr>
              <a:t>high-dimensional, complex real  </a:t>
            </a:r>
            <a:r>
              <a:rPr sz="3000" spc="-9" dirty="0">
                <a:solidFill>
                  <a:srgbClr val="3333CC"/>
                </a:solidFill>
                <a:latin typeface="Arial"/>
                <a:cs typeface="Arial"/>
              </a:rPr>
              <a:t>data</a:t>
            </a:r>
            <a:r>
              <a:rPr sz="3000" spc="-26" dirty="0">
                <a:solidFill>
                  <a:srgbClr val="3333CC"/>
                </a:solidFill>
                <a:latin typeface="Arial"/>
                <a:cs typeface="Arial"/>
              </a:rPr>
              <a:t> </a:t>
            </a:r>
            <a:r>
              <a:rPr sz="3000" spc="-13" dirty="0">
                <a:solidFill>
                  <a:srgbClr val="3333CC"/>
                </a:solidFill>
                <a:latin typeface="Arial"/>
                <a:cs typeface="Arial"/>
              </a:rPr>
              <a:t>distributions</a:t>
            </a:r>
            <a:endParaRPr sz="3000">
              <a:latin typeface="Arial"/>
              <a:cs typeface="Arial"/>
            </a:endParaRPr>
          </a:p>
          <a:p>
            <a:pPr marL="703767" lvl="1" indent="-266714">
              <a:spcBef>
                <a:spcPts val="521"/>
              </a:spcBef>
              <a:buChar char="–"/>
              <a:tabLst>
                <a:tab pos="704327" algn="l"/>
              </a:tabLst>
            </a:pPr>
            <a:r>
              <a:rPr sz="2647" spc="-18" dirty="0">
                <a:solidFill>
                  <a:srgbClr val="336600"/>
                </a:solidFill>
                <a:latin typeface="Arial"/>
                <a:cs typeface="Arial"/>
              </a:rPr>
              <a:t>Without </a:t>
            </a:r>
            <a:r>
              <a:rPr sz="2647" spc="-13" dirty="0">
                <a:solidFill>
                  <a:srgbClr val="336600"/>
                </a:solidFill>
                <a:latin typeface="Arial"/>
                <a:cs typeface="Arial"/>
              </a:rPr>
              <a:t>relying </a:t>
            </a:r>
            <a:r>
              <a:rPr sz="2647" spc="-9" dirty="0">
                <a:solidFill>
                  <a:srgbClr val="336600"/>
                </a:solidFill>
                <a:latin typeface="Arial"/>
                <a:cs typeface="Arial"/>
              </a:rPr>
              <a:t>on </a:t>
            </a:r>
            <a:r>
              <a:rPr sz="2647" spc="-13" dirty="0">
                <a:solidFill>
                  <a:srgbClr val="336600"/>
                </a:solidFill>
                <a:latin typeface="Arial"/>
                <a:cs typeface="Arial"/>
              </a:rPr>
              <a:t>any</a:t>
            </a:r>
            <a:r>
              <a:rPr sz="2647" spc="-88" dirty="0">
                <a:solidFill>
                  <a:srgbClr val="336600"/>
                </a:solidFill>
                <a:latin typeface="Arial"/>
                <a:cs typeface="Arial"/>
              </a:rPr>
              <a:t> </a:t>
            </a:r>
            <a:r>
              <a:rPr sz="2647" spc="-18" dirty="0">
                <a:solidFill>
                  <a:srgbClr val="336600"/>
                </a:solidFill>
                <a:latin typeface="Arial"/>
                <a:cs typeface="Arial"/>
              </a:rPr>
              <a:t>assumptions</a:t>
            </a:r>
            <a:endParaRPr sz="2647">
              <a:latin typeface="Arial"/>
              <a:cs typeface="Arial"/>
            </a:endParaRPr>
          </a:p>
          <a:p>
            <a:pPr marL="703767" marR="363650" lvl="1" indent="-266714">
              <a:spcBef>
                <a:spcPts val="529"/>
              </a:spcBef>
              <a:buChar char="–"/>
              <a:tabLst>
                <a:tab pos="704327" algn="l"/>
              </a:tabLst>
            </a:pPr>
            <a:r>
              <a:rPr sz="2647" spc="-18" dirty="0">
                <a:solidFill>
                  <a:srgbClr val="336600"/>
                </a:solidFill>
                <a:latin typeface="Arial"/>
                <a:cs typeface="Arial"/>
              </a:rPr>
              <a:t>Can </a:t>
            </a:r>
            <a:r>
              <a:rPr sz="2647" spc="-13" dirty="0">
                <a:solidFill>
                  <a:srgbClr val="336600"/>
                </a:solidFill>
                <a:latin typeface="Arial"/>
                <a:cs typeface="Arial"/>
              </a:rPr>
              <a:t>simply </a:t>
            </a:r>
            <a:r>
              <a:rPr sz="2647" spc="-18" dirty="0">
                <a:solidFill>
                  <a:srgbClr val="336600"/>
                </a:solidFill>
                <a:latin typeface="Arial"/>
                <a:cs typeface="Arial"/>
              </a:rPr>
              <a:t>generate </a:t>
            </a:r>
            <a:r>
              <a:rPr sz="2647" spc="-13" dirty="0">
                <a:solidFill>
                  <a:srgbClr val="336600"/>
                </a:solidFill>
                <a:latin typeface="Arial"/>
                <a:cs typeface="Arial"/>
              </a:rPr>
              <a:t>realistic </a:t>
            </a:r>
            <a:r>
              <a:rPr sz="2647" spc="-18" dirty="0">
                <a:solidFill>
                  <a:srgbClr val="336600"/>
                </a:solidFill>
                <a:latin typeface="Arial"/>
                <a:cs typeface="Arial"/>
              </a:rPr>
              <a:t>samples </a:t>
            </a:r>
            <a:r>
              <a:rPr sz="2647" spc="-13" dirty="0">
                <a:solidFill>
                  <a:srgbClr val="336600"/>
                </a:solidFill>
                <a:latin typeface="Arial"/>
                <a:cs typeface="Arial"/>
              </a:rPr>
              <a:t>from latent  </a:t>
            </a:r>
            <a:r>
              <a:rPr sz="2647" spc="-22" dirty="0">
                <a:solidFill>
                  <a:srgbClr val="336600"/>
                </a:solidFill>
                <a:latin typeface="Arial"/>
                <a:cs typeface="Arial"/>
              </a:rPr>
              <a:t>space</a:t>
            </a:r>
            <a:endParaRPr sz="2647">
              <a:latin typeface="Arial"/>
              <a:cs typeface="Arial"/>
            </a:endParaRPr>
          </a:p>
          <a:p>
            <a:pPr marL="330591" indent="-319945">
              <a:spcBef>
                <a:spcPts val="706"/>
              </a:spcBef>
              <a:buChar char="•"/>
              <a:tabLst>
                <a:tab pos="330591" algn="l"/>
                <a:tab pos="331151" algn="l"/>
              </a:tabLst>
            </a:pPr>
            <a:r>
              <a:rPr sz="3000" spc="-9" dirty="0">
                <a:solidFill>
                  <a:srgbClr val="3333CC"/>
                </a:solidFill>
                <a:latin typeface="Arial"/>
                <a:cs typeface="Arial"/>
              </a:rPr>
              <a:t>This has lead </a:t>
            </a:r>
            <a:r>
              <a:rPr sz="3000" spc="-4" dirty="0">
                <a:solidFill>
                  <a:srgbClr val="3333CC"/>
                </a:solidFill>
                <a:latin typeface="Arial"/>
                <a:cs typeface="Arial"/>
              </a:rPr>
              <a:t>to </a:t>
            </a:r>
            <a:r>
              <a:rPr sz="3000" spc="-9" dirty="0">
                <a:solidFill>
                  <a:srgbClr val="3333CC"/>
                </a:solidFill>
                <a:latin typeface="Arial"/>
                <a:cs typeface="Arial"/>
              </a:rPr>
              <a:t>various</a:t>
            </a:r>
            <a:r>
              <a:rPr sz="3000" spc="-66" dirty="0">
                <a:solidFill>
                  <a:srgbClr val="3333CC"/>
                </a:solidFill>
                <a:latin typeface="Arial"/>
                <a:cs typeface="Arial"/>
              </a:rPr>
              <a:t> </a:t>
            </a:r>
            <a:r>
              <a:rPr sz="3000" spc="-13" dirty="0">
                <a:solidFill>
                  <a:srgbClr val="3333CC"/>
                </a:solidFill>
                <a:latin typeface="Arial"/>
                <a:cs typeface="Arial"/>
              </a:rPr>
              <a:t>applications</a:t>
            </a:r>
            <a:endParaRPr sz="3000">
              <a:latin typeface="Arial"/>
              <a:cs typeface="Arial"/>
            </a:endParaRPr>
          </a:p>
          <a:p>
            <a:pPr marL="703767" marR="161934" lvl="1" indent="-266714">
              <a:lnSpc>
                <a:spcPct val="98700"/>
              </a:lnSpc>
              <a:spcBef>
                <a:spcPts val="604"/>
              </a:spcBef>
              <a:buChar char="–"/>
              <a:tabLst>
                <a:tab pos="704327" algn="l"/>
              </a:tabLst>
            </a:pPr>
            <a:r>
              <a:rPr sz="2647" spc="-18" dirty="0">
                <a:solidFill>
                  <a:srgbClr val="336600"/>
                </a:solidFill>
                <a:latin typeface="Arial"/>
                <a:cs typeface="Arial"/>
              </a:rPr>
              <a:t>image synthesis, image </a:t>
            </a:r>
            <a:r>
              <a:rPr sz="2647" spc="-13" dirty="0">
                <a:solidFill>
                  <a:srgbClr val="336600"/>
                </a:solidFill>
                <a:latin typeface="Arial"/>
                <a:cs typeface="Arial"/>
              </a:rPr>
              <a:t>attribute editing, </a:t>
            </a:r>
            <a:r>
              <a:rPr sz="2647" spc="-18" dirty="0">
                <a:solidFill>
                  <a:srgbClr val="336600"/>
                </a:solidFill>
                <a:latin typeface="Arial"/>
                <a:cs typeface="Arial"/>
              </a:rPr>
              <a:t>image  translation, domain adaptation </a:t>
            </a:r>
            <a:r>
              <a:rPr sz="2647" spc="-13" dirty="0">
                <a:solidFill>
                  <a:srgbClr val="336600"/>
                </a:solidFill>
                <a:latin typeface="Arial"/>
                <a:cs typeface="Arial"/>
              </a:rPr>
              <a:t>and other </a:t>
            </a:r>
            <a:r>
              <a:rPr sz="2647" spc="-18" dirty="0">
                <a:solidFill>
                  <a:srgbClr val="336600"/>
                </a:solidFill>
                <a:latin typeface="Arial"/>
                <a:cs typeface="Arial"/>
              </a:rPr>
              <a:t>academic  </a:t>
            </a:r>
            <a:r>
              <a:rPr sz="2647" spc="-13" dirty="0">
                <a:solidFill>
                  <a:srgbClr val="336600"/>
                </a:solidFill>
                <a:latin typeface="Arial"/>
                <a:cs typeface="Arial"/>
              </a:rPr>
              <a:t>fields</a:t>
            </a:r>
            <a:endParaRPr sz="2647">
              <a:latin typeface="Arial"/>
              <a:cs typeface="Arial"/>
            </a:endParaRPr>
          </a:p>
        </p:txBody>
      </p:sp>
    </p:spTree>
    <p:extLst>
      <p:ext uri="{BB962C8B-B14F-4D97-AF65-F5344CB8AC3E}">
        <p14:creationId xmlns:p14="http://schemas.microsoft.com/office/powerpoint/2010/main" val="564641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Conditional GANs (CGANs)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59988" y="2060948"/>
            <a:ext cx="7273891" cy="3726870"/>
          </a:xfrm>
        </p:spPr>
      </p:pic>
      <p:sp>
        <p:nvSpPr>
          <p:cNvPr id="4" name="Footer Placeholder 3"/>
          <p:cNvSpPr>
            <a:spLocks noGrp="1"/>
          </p:cNvSpPr>
          <p:nvPr>
            <p:ph type="ftr" sz="quarter" idx="11"/>
          </p:nvPr>
        </p:nvSpPr>
        <p:spPr>
          <a:xfrm>
            <a:off x="838200" y="6311900"/>
            <a:ext cx="10515600" cy="409575"/>
          </a:xfrm>
        </p:spPr>
        <p:txBody>
          <a:bodyPr/>
          <a:lstStyle/>
          <a:p>
            <a:pPr algn="r"/>
            <a:r>
              <a:rPr lang="en-US" dirty="0"/>
              <a:t>Mirza, Mehdi, and Simon </a:t>
            </a:r>
            <a:r>
              <a:rPr lang="en-US" dirty="0" err="1"/>
              <a:t>Osindero</a:t>
            </a:r>
            <a:r>
              <a:rPr lang="en-US" dirty="0"/>
              <a:t>. Conditional generative adversarial nets. arXiv preprint arXiv:1411.1784 (2014).</a:t>
            </a:r>
          </a:p>
        </p:txBody>
      </p:sp>
      <p:sp>
        <p:nvSpPr>
          <p:cNvPr id="6" name="TextBox 5"/>
          <p:cNvSpPr txBox="1"/>
          <p:nvPr/>
        </p:nvSpPr>
        <p:spPr>
          <a:xfrm>
            <a:off x="9219848" y="5787818"/>
            <a:ext cx="2314031" cy="307777"/>
          </a:xfrm>
          <a:prstGeom prst="rect">
            <a:avLst/>
          </a:prstGeom>
          <a:noFill/>
        </p:spPr>
        <p:txBody>
          <a:bodyPr wrap="none" rtlCol="0">
            <a:spAutoFit/>
          </a:bodyPr>
          <a:lstStyle/>
          <a:p>
            <a:r>
              <a:rPr lang="en-US" sz="1400" dirty="0"/>
              <a:t>Figure 2 in the original paper.</a:t>
            </a:r>
          </a:p>
        </p:txBody>
      </p:sp>
      <p:sp>
        <p:nvSpPr>
          <p:cNvPr id="7" name="TextBox 6"/>
          <p:cNvSpPr txBox="1"/>
          <p:nvPr/>
        </p:nvSpPr>
        <p:spPr>
          <a:xfrm>
            <a:off x="2740993" y="1504259"/>
            <a:ext cx="6373348" cy="523220"/>
          </a:xfrm>
          <a:prstGeom prst="rect">
            <a:avLst/>
          </a:prstGeom>
          <a:noFill/>
        </p:spPr>
        <p:txBody>
          <a:bodyPr wrap="none" rtlCol="0">
            <a:spAutoFit/>
          </a:bodyPr>
          <a:lstStyle/>
          <a:p>
            <a:r>
              <a:rPr lang="en-US" sz="2800" dirty="0"/>
              <a:t>generated conditioned on their class label.</a:t>
            </a:r>
          </a:p>
        </p:txBody>
      </p:sp>
      <mc:AlternateContent xmlns:mc="http://schemas.openxmlformats.org/markup-compatibility/2006" xmlns:a14="http://schemas.microsoft.com/office/drawing/2010/main">
        <mc:Choice Requires="a14">
          <p:sp>
            <p:nvSpPr>
              <p:cNvPr id="3" name="TextBox 2"/>
              <p:cNvSpPr txBox="1"/>
              <p:nvPr/>
            </p:nvSpPr>
            <p:spPr>
              <a:xfrm>
                <a:off x="373223" y="2060948"/>
                <a:ext cx="3694923" cy="37856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charset="0"/>
                            </a:rPr>
                            <m:t>1, 0, 0, 0, 0, 0, 0, 0, 0, 0</m:t>
                          </m:r>
                        </m:e>
                      </m:d>
                    </m:oMath>
                  </m:oMathPara>
                </a14:m>
                <a:endParaRPr lang="en-US" sz="2400" b="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m:t>
                          </m:r>
                          <m:r>
                            <a:rPr lang="en-US" sz="2400" b="0" i="1" smtClean="0">
                              <a:latin typeface="Cambria Math" charset="0"/>
                            </a:rPr>
                            <m:t>1</m:t>
                          </m:r>
                          <m:r>
                            <a:rPr lang="en-US" sz="2400" i="1">
                              <a:latin typeface="Cambria Math" charset="0"/>
                            </a:rPr>
                            <m:t>, 0, 0, 0, 0,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0, </m:t>
                          </m:r>
                          <m:r>
                            <a:rPr lang="en-US" sz="2400" b="0" i="1" smtClean="0">
                              <a:latin typeface="Cambria Math" charset="0"/>
                            </a:rPr>
                            <m:t>1</m:t>
                          </m:r>
                          <m:r>
                            <a:rPr lang="en-US" sz="2400" i="1">
                              <a:latin typeface="Cambria Math" charset="0"/>
                            </a:rPr>
                            <m:t>, 0, 0, 0,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0, 0, </m:t>
                          </m:r>
                          <m:r>
                            <a:rPr lang="en-US" sz="2400" b="0" i="1" smtClean="0">
                              <a:latin typeface="Cambria Math" charset="0"/>
                            </a:rPr>
                            <m:t>1</m:t>
                          </m:r>
                          <m:r>
                            <a:rPr lang="en-US" sz="2400" i="1">
                              <a:latin typeface="Cambria Math" charset="0"/>
                            </a:rPr>
                            <m:t>, 0, 0,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0, 0, 0, </m:t>
                          </m:r>
                          <m:r>
                            <a:rPr lang="en-US" sz="2400" b="0" i="1" smtClean="0">
                              <a:latin typeface="Cambria Math" charset="0"/>
                            </a:rPr>
                            <m:t>1</m:t>
                          </m:r>
                          <m:r>
                            <a:rPr lang="en-US" sz="2400" i="1">
                              <a:latin typeface="Cambria Math" charset="0"/>
                            </a:rPr>
                            <m:t>, 0,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0, 0, 0, 0, </m:t>
                          </m:r>
                          <m:r>
                            <a:rPr lang="en-US" sz="2400" b="0" i="1" smtClean="0">
                              <a:latin typeface="Cambria Math" charset="0"/>
                            </a:rPr>
                            <m:t>1</m:t>
                          </m:r>
                          <m:r>
                            <a:rPr lang="en-US" sz="2400" i="1">
                              <a:latin typeface="Cambria Math" charset="0"/>
                            </a:rPr>
                            <m:t>,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0, 0, 0, 0, 0, </m:t>
                          </m:r>
                          <m:r>
                            <a:rPr lang="en-US" sz="2400" b="0" i="1" smtClean="0">
                              <a:latin typeface="Cambria Math" charset="0"/>
                            </a:rPr>
                            <m:t>1</m:t>
                          </m:r>
                          <m:r>
                            <a:rPr lang="en-US" sz="2400" i="1">
                              <a:latin typeface="Cambria Math" charset="0"/>
                            </a:rPr>
                            <m:t>,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0, 0, 0, 0, 0, 0, </m:t>
                          </m:r>
                          <m:r>
                            <a:rPr lang="en-US" sz="2400" b="0" i="1" smtClean="0">
                              <a:latin typeface="Cambria Math" charset="0"/>
                            </a:rPr>
                            <m:t>1</m:t>
                          </m:r>
                          <m:r>
                            <a:rPr lang="en-US" sz="2400" i="1">
                              <a:latin typeface="Cambria Math" charset="0"/>
                            </a:rPr>
                            <m:t>,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0, 0, 0, 0, 0, 0, 0, </m:t>
                          </m:r>
                          <m:r>
                            <a:rPr lang="en-US" sz="2400" b="0" i="1" smtClean="0">
                              <a:latin typeface="Cambria Math" charset="0"/>
                            </a:rPr>
                            <m:t>1</m:t>
                          </m:r>
                          <m:r>
                            <a:rPr lang="en-US" sz="2400" i="1">
                              <a:latin typeface="Cambria Math" charset="0"/>
                            </a:rPr>
                            <m:t>,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r>
                            <a:rPr lang="en-US" sz="2400" b="0" i="1" smtClean="0">
                              <a:latin typeface="Cambria Math" charset="0"/>
                            </a:rPr>
                            <m:t>0</m:t>
                          </m:r>
                          <m:r>
                            <a:rPr lang="en-US" sz="2400" i="1">
                              <a:latin typeface="Cambria Math" charset="0"/>
                            </a:rPr>
                            <m:t>, 0, 0, 0, 0, 0, 0, 0, 0, </m:t>
                          </m:r>
                          <m:r>
                            <a:rPr lang="en-US" sz="2400" b="0" i="1" smtClean="0">
                              <a:latin typeface="Cambria Math" charset="0"/>
                            </a:rPr>
                            <m:t>1</m:t>
                          </m:r>
                        </m:e>
                      </m:d>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373223" y="2060948"/>
                <a:ext cx="3694923" cy="3785652"/>
              </a:xfrm>
              <a:prstGeom prst="rect">
                <a:avLst/>
              </a:prstGeom>
              <a:blipFill rotWithShape="0">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V="1">
            <a:off x="3788229" y="2313992"/>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788229" y="2684252"/>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788229" y="3062630"/>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788229" y="3404671"/>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788229" y="3774931"/>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788229" y="4145191"/>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788229" y="4525233"/>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788229" y="4855613"/>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788229" y="5190377"/>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788229" y="5583554"/>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88819" y="3244334"/>
            <a:ext cx="1414362" cy="369332"/>
          </a:xfrm>
          <a:prstGeom prst="rect">
            <a:avLst/>
          </a:prstGeom>
        </p:spPr>
        <p:txBody>
          <a:bodyPr wrap="none">
            <a:spAutoFit/>
          </a:bodyPr>
          <a:lstStyle/>
          <a:p>
            <a:r>
              <a:rPr lang="en-US" dirty="0"/>
              <a:t>MNIST digits </a:t>
            </a:r>
          </a:p>
        </p:txBody>
      </p:sp>
      <p:sp>
        <p:nvSpPr>
          <p:cNvPr id="10" name="TextBox 9"/>
          <p:cNvSpPr txBox="1"/>
          <p:nvPr/>
        </p:nvSpPr>
        <p:spPr>
          <a:xfrm>
            <a:off x="838200" y="1504259"/>
            <a:ext cx="2444262" cy="523220"/>
          </a:xfrm>
          <a:prstGeom prst="rect">
            <a:avLst/>
          </a:prstGeom>
          <a:noFill/>
        </p:spPr>
        <p:txBody>
          <a:bodyPr wrap="square" rtlCol="0">
            <a:spAutoFit/>
          </a:bodyPr>
          <a:lstStyle/>
          <a:p>
            <a:r>
              <a:rPr lang="en-US" sz="2800" dirty="0"/>
              <a:t>MNIST digits</a:t>
            </a:r>
          </a:p>
        </p:txBody>
      </p:sp>
      <p:sp>
        <p:nvSpPr>
          <p:cNvPr id="11" name="TextBox 10">
            <a:extLst>
              <a:ext uri="{FF2B5EF4-FFF2-40B4-BE49-F238E27FC236}">
                <a16:creationId xmlns:a16="http://schemas.microsoft.com/office/drawing/2014/main" id="{740C2EFC-33D0-BA45-80A4-0672AF1A117C}"/>
              </a:ext>
            </a:extLst>
          </p:cNvPr>
          <p:cNvSpPr txBox="1"/>
          <p:nvPr/>
        </p:nvSpPr>
        <p:spPr>
          <a:xfrm>
            <a:off x="1318161" y="6020137"/>
            <a:ext cx="8364919" cy="646331"/>
          </a:xfrm>
          <a:prstGeom prst="rect">
            <a:avLst/>
          </a:prstGeom>
          <a:noFill/>
        </p:spPr>
        <p:txBody>
          <a:bodyPr wrap="none" rtlCol="0">
            <a:spAutoFit/>
          </a:bodyPr>
          <a:lstStyle/>
          <a:p>
            <a:r>
              <a:rPr lang="en-US" dirty="0"/>
              <a:t>Does not have to be class labels. We can condition on any explicit supervision available.</a:t>
            </a:r>
          </a:p>
          <a:p>
            <a:endParaRPr lang="en-US" dirty="0"/>
          </a:p>
        </p:txBody>
      </p:sp>
    </p:spTree>
    <p:extLst>
      <p:ext uri="{BB962C8B-B14F-4D97-AF65-F5344CB8AC3E}">
        <p14:creationId xmlns:p14="http://schemas.microsoft.com/office/powerpoint/2010/main" val="2179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Image-to-Image Translation</a:t>
            </a:r>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a:t>Isola, P., Zhu, J. Y., Zhou, T., &amp; </a:t>
            </a:r>
            <a:r>
              <a:rPr lang="en-US" dirty="0" err="1"/>
              <a:t>Efros</a:t>
            </a:r>
            <a:r>
              <a:rPr lang="en-US" dirty="0"/>
              <a:t>, A. A. “</a:t>
            </a:r>
            <a:r>
              <a:rPr lang="en-US" b="1" dirty="0"/>
              <a:t>Image-to-image translation with conditional adversarial networks</a:t>
            </a:r>
            <a:r>
              <a:rPr lang="en-US" dirty="0"/>
              <a:t>”. arXiv preprint arXiv:1611.07004.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951" y="1690688"/>
            <a:ext cx="10166098" cy="3821759"/>
          </a:xfrm>
          <a:prstGeom prst="rect">
            <a:avLst/>
          </a:prstGeom>
        </p:spPr>
      </p:pic>
      <p:sp>
        <p:nvSpPr>
          <p:cNvPr id="6" name="TextBox 5"/>
          <p:cNvSpPr txBox="1"/>
          <p:nvPr/>
        </p:nvSpPr>
        <p:spPr>
          <a:xfrm>
            <a:off x="9039769" y="5516371"/>
            <a:ext cx="2314031" cy="307777"/>
          </a:xfrm>
          <a:prstGeom prst="rect">
            <a:avLst/>
          </a:prstGeom>
          <a:noFill/>
        </p:spPr>
        <p:txBody>
          <a:bodyPr wrap="none" rtlCol="0">
            <a:spAutoFit/>
          </a:bodyPr>
          <a:lstStyle/>
          <a:p>
            <a:r>
              <a:rPr lang="en-US" sz="1400" dirty="0"/>
              <a:t>Figure 1 in the original paper.</a:t>
            </a:r>
          </a:p>
        </p:txBody>
      </p:sp>
      <p:sp>
        <p:nvSpPr>
          <p:cNvPr id="3" name="TextBox 2"/>
          <p:cNvSpPr txBox="1"/>
          <p:nvPr/>
        </p:nvSpPr>
        <p:spPr>
          <a:xfrm>
            <a:off x="1012951" y="5742513"/>
            <a:ext cx="4422649" cy="707886"/>
          </a:xfrm>
          <a:prstGeom prst="rect">
            <a:avLst/>
          </a:prstGeom>
          <a:noFill/>
        </p:spPr>
        <p:txBody>
          <a:bodyPr wrap="square" rtlCol="0">
            <a:spAutoFit/>
          </a:bodyPr>
          <a:lstStyle/>
          <a:p>
            <a:r>
              <a:rPr lang="en-US" sz="2000" u="sng" dirty="0">
                <a:solidFill>
                  <a:schemeClr val="accent5">
                    <a:lumMod val="75000"/>
                  </a:schemeClr>
                </a:solidFill>
                <a:hlinkClick r:id="rId4"/>
              </a:rPr>
              <a:t>Link to an interactive demo of this paper</a:t>
            </a:r>
            <a:r>
              <a:rPr lang="en-US" sz="2000" u="sng" dirty="0">
                <a:solidFill>
                  <a:schemeClr val="accent5">
                    <a:lumMod val="75000"/>
                  </a:schemeClr>
                </a:solidFill>
              </a:rPr>
              <a:t>  https://</a:t>
            </a:r>
            <a:r>
              <a:rPr lang="en-US" sz="2000" u="sng" dirty="0" err="1">
                <a:solidFill>
                  <a:schemeClr val="accent5">
                    <a:lumMod val="75000"/>
                  </a:schemeClr>
                </a:solidFill>
              </a:rPr>
              <a:t>affinelayer.com</a:t>
            </a:r>
            <a:r>
              <a:rPr lang="en-US" sz="2000" u="sng" dirty="0">
                <a:solidFill>
                  <a:schemeClr val="accent5">
                    <a:lumMod val="75000"/>
                  </a:schemeClr>
                </a:solidFill>
              </a:rPr>
              <a:t>/</a:t>
            </a:r>
            <a:r>
              <a:rPr lang="en-US" sz="2000" u="sng" dirty="0" err="1">
                <a:solidFill>
                  <a:schemeClr val="accent5">
                    <a:lumMod val="75000"/>
                  </a:schemeClr>
                </a:solidFill>
              </a:rPr>
              <a:t>pixsrv</a:t>
            </a:r>
            <a:r>
              <a:rPr lang="en-US" sz="2000" u="sng" dirty="0">
                <a:solidFill>
                  <a:schemeClr val="accent5">
                    <a:lumMod val="75000"/>
                  </a:schemeClr>
                </a:solidFill>
              </a:rPr>
              <a:t>/</a:t>
            </a:r>
          </a:p>
        </p:txBody>
      </p:sp>
    </p:spTree>
    <p:extLst>
      <p:ext uri="{BB962C8B-B14F-4D97-AF65-F5344CB8AC3E}">
        <p14:creationId xmlns:p14="http://schemas.microsoft.com/office/powerpoint/2010/main" val="482333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Image-to-Image Translation</a:t>
            </a:r>
          </a:p>
        </p:txBody>
      </p:sp>
      <p:sp>
        <p:nvSpPr>
          <p:cNvPr id="3" name="Content Placeholder 2"/>
          <p:cNvSpPr>
            <a:spLocks noGrp="1"/>
          </p:cNvSpPr>
          <p:nvPr>
            <p:ph idx="1"/>
          </p:nvPr>
        </p:nvSpPr>
        <p:spPr>
          <a:xfrm>
            <a:off x="838200" y="1825624"/>
            <a:ext cx="6057900" cy="4375883"/>
          </a:xfrm>
        </p:spPr>
        <p:txBody>
          <a:bodyPr>
            <a:noAutofit/>
          </a:bodyPr>
          <a:lstStyle/>
          <a:p>
            <a:r>
              <a:rPr lang="en-US" dirty="0"/>
              <a:t>Architecture: Deep Convolutional GAN (</a:t>
            </a:r>
            <a:r>
              <a:rPr lang="en-US" i="1" dirty="0"/>
              <a:t>DCGAN)</a:t>
            </a:r>
            <a:r>
              <a:rPr lang="en-US" dirty="0"/>
              <a:t> architecture</a:t>
            </a:r>
          </a:p>
          <a:p>
            <a:pPr marL="0" indent="0">
              <a:buNone/>
            </a:pPr>
            <a:endParaRPr lang="en-US" dirty="0"/>
          </a:p>
          <a:p>
            <a:r>
              <a:rPr lang="en-US" dirty="0"/>
              <a:t>Training is conditioned on the images from the source domain.</a:t>
            </a:r>
          </a:p>
          <a:p>
            <a:endParaRPr lang="en-US" dirty="0"/>
          </a:p>
          <a:p>
            <a:r>
              <a:rPr lang="en-US" dirty="0"/>
              <a:t>Conditional GANs provide an effective way to handle many complex domains without worrying about designing </a:t>
            </a:r>
            <a:r>
              <a:rPr lang="en-US" i="1" dirty="0"/>
              <a:t>structured loss</a:t>
            </a:r>
            <a:r>
              <a:rPr lang="en-US" dirty="0"/>
              <a:t> functions explicitly.</a:t>
            </a:r>
          </a:p>
        </p:txBody>
      </p:sp>
      <p:sp>
        <p:nvSpPr>
          <p:cNvPr id="5" name="Footer Placeholder 3"/>
          <p:cNvSpPr>
            <a:spLocks noGrp="1"/>
          </p:cNvSpPr>
          <p:nvPr>
            <p:ph type="ftr" sz="quarter" idx="11"/>
          </p:nvPr>
        </p:nvSpPr>
        <p:spPr>
          <a:xfrm>
            <a:off x="838200" y="6311900"/>
            <a:ext cx="10515600" cy="409575"/>
          </a:xfrm>
        </p:spPr>
        <p:txBody>
          <a:bodyPr/>
          <a:lstStyle/>
          <a:p>
            <a:pPr algn="r"/>
            <a:r>
              <a:rPr lang="en-US" dirty="0"/>
              <a:t>Isola, P., Zhu, J. Y., Zhou, T., &amp; </a:t>
            </a:r>
            <a:r>
              <a:rPr lang="en-US" dirty="0" err="1"/>
              <a:t>Efros</a:t>
            </a:r>
            <a:r>
              <a:rPr lang="en-US" dirty="0"/>
              <a:t>, A. A. “</a:t>
            </a:r>
            <a:r>
              <a:rPr lang="en-US" b="1" dirty="0"/>
              <a:t>Image-to-image translation with conditional adversarial networks</a:t>
            </a:r>
            <a:r>
              <a:rPr lang="en-US" dirty="0"/>
              <a:t>”. arXiv preprint arXiv:1611.07004. (2016).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600" y="1690688"/>
            <a:ext cx="4280200" cy="3861485"/>
          </a:xfrm>
          <a:prstGeom prst="rect">
            <a:avLst/>
          </a:prstGeom>
        </p:spPr>
      </p:pic>
      <p:sp>
        <p:nvSpPr>
          <p:cNvPr id="7" name="TextBox 6"/>
          <p:cNvSpPr txBox="1"/>
          <p:nvPr/>
        </p:nvSpPr>
        <p:spPr>
          <a:xfrm>
            <a:off x="9039769" y="5552173"/>
            <a:ext cx="2314031" cy="307777"/>
          </a:xfrm>
          <a:prstGeom prst="rect">
            <a:avLst/>
          </a:prstGeom>
          <a:noFill/>
        </p:spPr>
        <p:txBody>
          <a:bodyPr wrap="none" rtlCol="0">
            <a:spAutoFit/>
          </a:bodyPr>
          <a:lstStyle/>
          <a:p>
            <a:r>
              <a:rPr lang="en-US" sz="1400" dirty="0"/>
              <a:t>Figure 2 in the original paper.</a:t>
            </a:r>
          </a:p>
        </p:txBody>
      </p:sp>
    </p:spTree>
    <p:extLst>
      <p:ext uri="{BB962C8B-B14F-4D97-AF65-F5344CB8AC3E}">
        <p14:creationId xmlns:p14="http://schemas.microsoft.com/office/powerpoint/2010/main" val="243087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Text-to-Image Synthesis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71862" y="1482725"/>
            <a:ext cx="4781938" cy="4351338"/>
          </a:xfrm>
        </p:spPr>
      </p:pic>
      <p:sp>
        <p:nvSpPr>
          <p:cNvPr id="4" name="Footer Placeholder 3"/>
          <p:cNvSpPr>
            <a:spLocks noGrp="1"/>
          </p:cNvSpPr>
          <p:nvPr>
            <p:ph type="ftr" sz="quarter" idx="11"/>
          </p:nvPr>
        </p:nvSpPr>
        <p:spPr>
          <a:xfrm>
            <a:off x="838200" y="6311900"/>
            <a:ext cx="10515600" cy="409575"/>
          </a:xfrm>
        </p:spPr>
        <p:txBody>
          <a:bodyPr/>
          <a:lstStyle/>
          <a:p>
            <a:pPr algn="r"/>
            <a:r>
              <a:rPr lang="en-US" dirty="0"/>
              <a:t>Reed, S., </a:t>
            </a:r>
            <a:r>
              <a:rPr lang="en-US" dirty="0" err="1"/>
              <a:t>Akata</a:t>
            </a:r>
            <a:r>
              <a:rPr lang="en-US" dirty="0"/>
              <a:t>, Z., Yan, X., </a:t>
            </a:r>
            <a:r>
              <a:rPr lang="en-US" dirty="0" err="1"/>
              <a:t>Logeswaran</a:t>
            </a:r>
            <a:r>
              <a:rPr lang="en-US" dirty="0"/>
              <a:t>, L., Schiele, B., &amp; Lee, H. “</a:t>
            </a:r>
            <a:r>
              <a:rPr lang="en-US" b="1" dirty="0"/>
              <a:t>Generative adversarial text to image synthesis</a:t>
            </a:r>
            <a:r>
              <a:rPr lang="en-US" dirty="0"/>
              <a:t>”. ICML (2016).</a:t>
            </a:r>
          </a:p>
        </p:txBody>
      </p:sp>
      <p:sp>
        <p:nvSpPr>
          <p:cNvPr id="6" name="TextBox 5"/>
          <p:cNvSpPr txBox="1"/>
          <p:nvPr/>
        </p:nvSpPr>
        <p:spPr>
          <a:xfrm>
            <a:off x="9039769" y="5832565"/>
            <a:ext cx="2314031" cy="307777"/>
          </a:xfrm>
          <a:prstGeom prst="rect">
            <a:avLst/>
          </a:prstGeom>
          <a:noFill/>
        </p:spPr>
        <p:txBody>
          <a:bodyPr wrap="none" rtlCol="0">
            <a:spAutoFit/>
          </a:bodyPr>
          <a:lstStyle/>
          <a:p>
            <a:r>
              <a:rPr lang="en-US" sz="1400" dirty="0"/>
              <a:t>Figure 1 in the original paper.</a:t>
            </a:r>
          </a:p>
        </p:txBody>
      </p:sp>
      <p:sp>
        <p:nvSpPr>
          <p:cNvPr id="7" name="TextBox 6"/>
          <p:cNvSpPr txBox="1"/>
          <p:nvPr/>
        </p:nvSpPr>
        <p:spPr>
          <a:xfrm>
            <a:off x="1047750" y="1690688"/>
            <a:ext cx="5334000" cy="1384995"/>
          </a:xfrm>
          <a:prstGeom prst="rect">
            <a:avLst/>
          </a:prstGeom>
          <a:noFill/>
        </p:spPr>
        <p:txBody>
          <a:bodyPr wrap="square" rtlCol="0">
            <a:spAutoFit/>
          </a:bodyPr>
          <a:lstStyle/>
          <a:p>
            <a:r>
              <a:rPr lang="en-US" sz="2800" dirty="0">
                <a:solidFill>
                  <a:schemeClr val="accent1">
                    <a:lumMod val="50000"/>
                  </a:schemeClr>
                </a:solidFill>
              </a:rPr>
              <a:t>Motivation :</a:t>
            </a:r>
            <a:r>
              <a:rPr lang="en-US" sz="2800" dirty="0"/>
              <a:t>Given a text description, generate images closely associated.</a:t>
            </a:r>
          </a:p>
        </p:txBody>
      </p:sp>
      <p:sp>
        <p:nvSpPr>
          <p:cNvPr id="3" name="TextBox 2"/>
          <p:cNvSpPr txBox="1"/>
          <p:nvPr/>
        </p:nvSpPr>
        <p:spPr>
          <a:xfrm>
            <a:off x="1047750" y="3785692"/>
            <a:ext cx="5334000" cy="2954655"/>
          </a:xfrm>
          <a:prstGeom prst="rect">
            <a:avLst/>
          </a:prstGeom>
          <a:noFill/>
        </p:spPr>
        <p:txBody>
          <a:bodyPr wrap="square" rtlCol="0">
            <a:spAutoFit/>
          </a:bodyPr>
          <a:lstStyle/>
          <a:p>
            <a:r>
              <a:rPr lang="en-US" sz="2800" dirty="0"/>
              <a:t>Uses a conditional GAN with the generator and discriminator being conditioned on “dense” text embedding.</a:t>
            </a:r>
          </a:p>
          <a:p>
            <a:endParaRPr lang="en-US" sz="2800" dirty="0"/>
          </a:p>
          <a:p>
            <a:r>
              <a:rPr lang="en-US" sz="2800" dirty="0"/>
              <a:t>Note the diversity of images</a:t>
            </a:r>
          </a:p>
          <a:p>
            <a:endParaRPr lang="en-US" dirty="0"/>
          </a:p>
        </p:txBody>
      </p:sp>
    </p:spTree>
    <p:extLst>
      <p:ext uri="{BB962C8B-B14F-4D97-AF65-F5344CB8AC3E}">
        <p14:creationId xmlns:p14="http://schemas.microsoft.com/office/powerpoint/2010/main" val="198966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Text-to-Image Synthesis</a:t>
            </a:r>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a:t>Reed, S., </a:t>
            </a:r>
            <a:r>
              <a:rPr lang="en-US" dirty="0" err="1"/>
              <a:t>Akata</a:t>
            </a:r>
            <a:r>
              <a:rPr lang="en-US" dirty="0"/>
              <a:t>, Z., Yan, X., </a:t>
            </a:r>
            <a:r>
              <a:rPr lang="en-US" dirty="0" err="1"/>
              <a:t>Logeswaran</a:t>
            </a:r>
            <a:r>
              <a:rPr lang="en-US" dirty="0"/>
              <a:t>, L., Schiele, B., &amp; Lee, H. “</a:t>
            </a:r>
            <a:r>
              <a:rPr lang="en-US" b="1" dirty="0"/>
              <a:t>Generative adversarial text to image synthesis</a:t>
            </a:r>
            <a:r>
              <a:rPr lang="en-US" dirty="0"/>
              <a:t>”. ICML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06307"/>
            <a:ext cx="10058400" cy="2750172"/>
          </a:xfrm>
          <a:prstGeom prst="rect">
            <a:avLst/>
          </a:prstGeom>
        </p:spPr>
      </p:pic>
      <p:sp>
        <p:nvSpPr>
          <p:cNvPr id="6" name="TextBox 5"/>
          <p:cNvSpPr txBox="1"/>
          <p:nvPr/>
        </p:nvSpPr>
        <p:spPr>
          <a:xfrm>
            <a:off x="8811169" y="4356479"/>
            <a:ext cx="2314031" cy="307777"/>
          </a:xfrm>
          <a:prstGeom prst="rect">
            <a:avLst/>
          </a:prstGeom>
          <a:noFill/>
        </p:spPr>
        <p:txBody>
          <a:bodyPr wrap="none" rtlCol="0">
            <a:spAutoFit/>
          </a:bodyPr>
          <a:lstStyle/>
          <a:p>
            <a:r>
              <a:rPr lang="en-US" sz="1400" dirty="0"/>
              <a:t>Figure 2 in the original paper.</a:t>
            </a:r>
          </a:p>
        </p:txBody>
      </p:sp>
      <p:sp>
        <p:nvSpPr>
          <p:cNvPr id="7" name="Content Placeholder 6"/>
          <p:cNvSpPr>
            <a:spLocks noGrp="1"/>
          </p:cNvSpPr>
          <p:nvPr>
            <p:ph idx="1"/>
          </p:nvPr>
        </p:nvSpPr>
        <p:spPr>
          <a:xfrm>
            <a:off x="838200" y="4934130"/>
            <a:ext cx="4273062" cy="1065701"/>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solidFill>
                  <a:schemeClr val="accent1">
                    <a:lumMod val="50000"/>
                  </a:schemeClr>
                </a:solidFill>
              </a:rPr>
              <a:t>Positive Example:</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a:t>Real Image, Right Text</a:t>
            </a:r>
          </a:p>
        </p:txBody>
      </p:sp>
      <p:sp>
        <p:nvSpPr>
          <p:cNvPr id="8" name="Content Placeholder 6"/>
          <p:cNvSpPr txBox="1">
            <a:spLocks/>
          </p:cNvSpPr>
          <p:nvPr/>
        </p:nvSpPr>
        <p:spPr>
          <a:xfrm>
            <a:off x="6523893" y="4934130"/>
            <a:ext cx="4273062" cy="1377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2400" dirty="0">
                <a:solidFill>
                  <a:schemeClr val="accent1">
                    <a:lumMod val="50000"/>
                  </a:schemeClr>
                </a:solidFill>
              </a:rPr>
              <a:t>Negative Examples:</a:t>
            </a:r>
          </a:p>
          <a:p>
            <a:pPr marL="0" indent="0">
              <a:lnSpc>
                <a:spcPct val="100000"/>
              </a:lnSpc>
              <a:spcBef>
                <a:spcPts val="0"/>
              </a:spcBef>
              <a:buFontTx/>
              <a:buNone/>
            </a:pPr>
            <a:r>
              <a:rPr lang="en-US" sz="2400" dirty="0"/>
              <a:t>Real Image, Wrong Text</a:t>
            </a:r>
          </a:p>
          <a:p>
            <a:pPr marL="0" indent="0">
              <a:lnSpc>
                <a:spcPct val="100000"/>
              </a:lnSpc>
              <a:spcBef>
                <a:spcPts val="0"/>
              </a:spcBef>
              <a:buFontTx/>
              <a:buNone/>
            </a:pPr>
            <a:r>
              <a:rPr lang="en-US" sz="2400" dirty="0"/>
              <a:t>Fake Image, Right Text</a:t>
            </a:r>
          </a:p>
        </p:txBody>
      </p:sp>
    </p:spTree>
    <p:extLst>
      <p:ext uri="{BB962C8B-B14F-4D97-AF65-F5344CB8AC3E}">
        <p14:creationId xmlns:p14="http://schemas.microsoft.com/office/powerpoint/2010/main" val="4317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Face Aging with Conditional GANs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3295762"/>
            <a:ext cx="10515600" cy="2637106"/>
          </a:xfrm>
        </p:spPr>
      </p:pic>
      <p:sp>
        <p:nvSpPr>
          <p:cNvPr id="4" name="Footer Placeholder 3"/>
          <p:cNvSpPr>
            <a:spLocks noGrp="1"/>
          </p:cNvSpPr>
          <p:nvPr>
            <p:ph type="ftr" sz="quarter" idx="11"/>
          </p:nvPr>
        </p:nvSpPr>
        <p:spPr>
          <a:xfrm>
            <a:off x="838200" y="6311900"/>
            <a:ext cx="10515600" cy="409575"/>
          </a:xfrm>
        </p:spPr>
        <p:txBody>
          <a:bodyPr/>
          <a:lstStyle/>
          <a:p>
            <a:pPr algn="r"/>
            <a:r>
              <a:rPr lang="en-US" dirty="0" err="1"/>
              <a:t>Antipov</a:t>
            </a:r>
            <a:r>
              <a:rPr lang="en-US" dirty="0"/>
              <a:t>, G., </a:t>
            </a:r>
            <a:r>
              <a:rPr lang="en-US" dirty="0" err="1"/>
              <a:t>Baccouche</a:t>
            </a:r>
            <a:r>
              <a:rPr lang="en-US" dirty="0"/>
              <a:t>, M., &amp; </a:t>
            </a:r>
            <a:r>
              <a:rPr lang="en-US" dirty="0" err="1"/>
              <a:t>Dugelay</a:t>
            </a:r>
            <a:r>
              <a:rPr lang="en-US" dirty="0"/>
              <a:t>, J. L. (2017). “</a:t>
            </a:r>
            <a:r>
              <a:rPr lang="en-US" b="1" dirty="0"/>
              <a:t>Face Aging With Conditional Generative Adversarial Networks</a:t>
            </a:r>
            <a:r>
              <a:rPr lang="en-US" dirty="0"/>
              <a:t>”. arXiv preprint arXiv:1702.01983.</a:t>
            </a:r>
          </a:p>
        </p:txBody>
      </p:sp>
      <p:sp>
        <p:nvSpPr>
          <p:cNvPr id="6" name="TextBox 5"/>
          <p:cNvSpPr txBox="1"/>
          <p:nvPr/>
        </p:nvSpPr>
        <p:spPr>
          <a:xfrm>
            <a:off x="9039769" y="5932868"/>
            <a:ext cx="2314031" cy="307777"/>
          </a:xfrm>
          <a:prstGeom prst="rect">
            <a:avLst/>
          </a:prstGeom>
          <a:noFill/>
        </p:spPr>
        <p:txBody>
          <a:bodyPr wrap="none" rtlCol="0">
            <a:spAutoFit/>
          </a:bodyPr>
          <a:lstStyle/>
          <a:p>
            <a:r>
              <a:rPr lang="en-US" sz="1400" dirty="0"/>
              <a:t>Figure 1 in the original paper.</a:t>
            </a:r>
          </a:p>
        </p:txBody>
      </p:sp>
      <p:sp>
        <p:nvSpPr>
          <p:cNvPr id="7" name="TextBox 6"/>
          <p:cNvSpPr txBox="1"/>
          <p:nvPr/>
        </p:nvSpPr>
        <p:spPr>
          <a:xfrm>
            <a:off x="838200" y="1690688"/>
            <a:ext cx="10515600" cy="1938992"/>
          </a:xfrm>
          <a:prstGeom prst="rect">
            <a:avLst/>
          </a:prstGeom>
          <a:noFill/>
        </p:spPr>
        <p:txBody>
          <a:bodyPr wrap="square" rtlCol="0">
            <a:spAutoFit/>
          </a:bodyPr>
          <a:lstStyle/>
          <a:p>
            <a:pPr marL="342900" indent="-342900">
              <a:buFont typeface="Arial" charset="0"/>
              <a:buChar char="•"/>
            </a:pPr>
            <a:r>
              <a:rPr lang="en-US" sz="2400" dirty="0"/>
              <a:t>Differentiating Feature: Uses an </a:t>
            </a:r>
            <a:r>
              <a:rPr lang="en-US" sz="2400" i="1" dirty="0"/>
              <a:t>Identity Preservation Optimization </a:t>
            </a:r>
            <a:r>
              <a:rPr lang="en-US" sz="2400" dirty="0"/>
              <a:t>using an auxiliary network to get a better approximation of the latent code (z*) for an input image.</a:t>
            </a:r>
          </a:p>
          <a:p>
            <a:pPr marL="342900" indent="-342900">
              <a:buFont typeface="Arial" charset="0"/>
              <a:buChar char="•"/>
            </a:pPr>
            <a:r>
              <a:rPr lang="en-US" sz="2400" dirty="0"/>
              <a:t>Latent code is then conditioned on a discrete (one-hot) embedding of age categories.</a:t>
            </a:r>
          </a:p>
        </p:txBody>
      </p:sp>
    </p:spTree>
    <p:extLst>
      <p:ext uri="{BB962C8B-B14F-4D97-AF65-F5344CB8AC3E}">
        <p14:creationId xmlns:p14="http://schemas.microsoft.com/office/powerpoint/2010/main" val="1100607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Face Aging with Conditional GANs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24121"/>
            <a:ext cx="10515600" cy="3582846"/>
          </a:xfrm>
        </p:spPr>
      </p:pic>
      <p:sp>
        <p:nvSpPr>
          <p:cNvPr id="4" name="Footer Placeholder 3"/>
          <p:cNvSpPr>
            <a:spLocks noGrp="1"/>
          </p:cNvSpPr>
          <p:nvPr>
            <p:ph type="ftr" sz="quarter" idx="11"/>
          </p:nvPr>
        </p:nvSpPr>
        <p:spPr>
          <a:xfrm>
            <a:off x="838200" y="6311900"/>
            <a:ext cx="10515600" cy="409575"/>
          </a:xfrm>
        </p:spPr>
        <p:txBody>
          <a:bodyPr/>
          <a:lstStyle/>
          <a:p>
            <a:pPr algn="r"/>
            <a:r>
              <a:rPr lang="en-US" dirty="0" err="1"/>
              <a:t>Antipov</a:t>
            </a:r>
            <a:r>
              <a:rPr lang="en-US" dirty="0"/>
              <a:t>, G., </a:t>
            </a:r>
            <a:r>
              <a:rPr lang="en-US" dirty="0" err="1"/>
              <a:t>Baccouche</a:t>
            </a:r>
            <a:r>
              <a:rPr lang="en-US" dirty="0"/>
              <a:t>, M., &amp; </a:t>
            </a:r>
            <a:r>
              <a:rPr lang="en-US" dirty="0" err="1"/>
              <a:t>Dugelay</a:t>
            </a:r>
            <a:r>
              <a:rPr lang="en-US" dirty="0"/>
              <a:t>, J. L. (2017). “</a:t>
            </a:r>
            <a:r>
              <a:rPr lang="en-US" b="1" dirty="0"/>
              <a:t>Face Aging With Conditional Generative Adversarial Networks</a:t>
            </a:r>
            <a:r>
              <a:rPr lang="en-US" dirty="0"/>
              <a:t>”. arXiv preprint arXiv:1702.01983.</a:t>
            </a:r>
          </a:p>
        </p:txBody>
      </p:sp>
      <p:sp>
        <p:nvSpPr>
          <p:cNvPr id="6" name="TextBox 5"/>
          <p:cNvSpPr txBox="1"/>
          <p:nvPr/>
        </p:nvSpPr>
        <p:spPr>
          <a:xfrm>
            <a:off x="9039769" y="5506967"/>
            <a:ext cx="2314031" cy="307777"/>
          </a:xfrm>
          <a:prstGeom prst="rect">
            <a:avLst/>
          </a:prstGeom>
          <a:noFill/>
        </p:spPr>
        <p:txBody>
          <a:bodyPr wrap="none" rtlCol="0">
            <a:spAutoFit/>
          </a:bodyPr>
          <a:lstStyle/>
          <a:p>
            <a:r>
              <a:rPr lang="en-US" sz="1400" dirty="0"/>
              <a:t>Figure 3 in the original paper.</a:t>
            </a:r>
          </a:p>
        </p:txBody>
      </p:sp>
    </p:spTree>
    <p:extLst>
      <p:ext uri="{BB962C8B-B14F-4D97-AF65-F5344CB8AC3E}">
        <p14:creationId xmlns:p14="http://schemas.microsoft.com/office/powerpoint/2010/main" val="2036489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a:solidFill>
                  <a:srgbClr val="FF0000"/>
                </a:solidFill>
              </a:rPr>
              <a:t>Part 3</a:t>
            </a:r>
          </a:p>
        </p:txBody>
      </p:sp>
      <p:sp>
        <p:nvSpPr>
          <p:cNvPr id="3" name="Subtitle 2"/>
          <p:cNvSpPr>
            <a:spLocks noGrp="1"/>
          </p:cNvSpPr>
          <p:nvPr>
            <p:ph type="subTitle" idx="1"/>
          </p:nvPr>
        </p:nvSpPr>
        <p:spPr>
          <a:xfrm>
            <a:off x="972672" y="1349013"/>
            <a:ext cx="9973233" cy="5136846"/>
          </a:xfrm>
        </p:spPr>
        <p:txBody>
          <a:bodyPr>
            <a:noAutofit/>
          </a:bodyPr>
          <a:lstStyle/>
          <a:p>
            <a:pPr marL="457200" indent="-457200" algn="l">
              <a:buFont typeface="Arial" charset="0"/>
              <a:buChar char="•"/>
            </a:pPr>
            <a:r>
              <a:rPr lang="en-US" sz="3200" b="1" dirty="0">
                <a:solidFill>
                  <a:schemeClr val="accent5">
                    <a:lumMod val="40000"/>
                    <a:lumOff val="60000"/>
                  </a:schemeClr>
                </a:solidFill>
              </a:rPr>
              <a:t>Conditional GANs</a:t>
            </a:r>
          </a:p>
          <a:p>
            <a:pPr marL="457200" indent="-457200" algn="l">
              <a:buFont typeface="Arial" charset="0"/>
              <a:buChar char="•"/>
            </a:pPr>
            <a:r>
              <a:rPr lang="en-US" sz="3200" b="1" dirty="0">
                <a:solidFill>
                  <a:schemeClr val="accent5">
                    <a:lumMod val="40000"/>
                    <a:lumOff val="60000"/>
                  </a:schemeClr>
                </a:solidFill>
              </a:rPr>
              <a:t>Applications</a:t>
            </a:r>
          </a:p>
          <a:p>
            <a:pPr marL="914400" lvl="1" indent="-457200" algn="l">
              <a:buFont typeface="Arial" charset="0"/>
              <a:buChar char="•"/>
            </a:pPr>
            <a:r>
              <a:rPr lang="en-US" sz="2800" dirty="0">
                <a:solidFill>
                  <a:schemeClr val="bg2">
                    <a:lumMod val="75000"/>
                  </a:schemeClr>
                </a:solidFill>
              </a:rPr>
              <a:t>Image-to-Image Translation</a:t>
            </a:r>
          </a:p>
          <a:p>
            <a:pPr marL="914400" lvl="1" indent="-457200" algn="l">
              <a:buFont typeface="Arial" charset="0"/>
              <a:buChar char="•"/>
            </a:pPr>
            <a:r>
              <a:rPr lang="en-US" sz="2800" dirty="0">
                <a:solidFill>
                  <a:schemeClr val="bg2">
                    <a:lumMod val="75000"/>
                  </a:schemeClr>
                </a:solidFill>
              </a:rPr>
              <a:t>Text-to-Image Synthesis</a:t>
            </a:r>
          </a:p>
          <a:p>
            <a:pPr marL="914400" lvl="1" indent="-457200" algn="l">
              <a:buFont typeface="Arial" charset="0"/>
              <a:buChar char="•"/>
            </a:pPr>
            <a:r>
              <a:rPr lang="en-US" sz="2800" dirty="0">
                <a:solidFill>
                  <a:schemeClr val="bg2">
                    <a:lumMod val="75000"/>
                  </a:schemeClr>
                </a:solidFill>
              </a:rPr>
              <a:t>Face Aging</a:t>
            </a:r>
          </a:p>
          <a:p>
            <a:pPr marL="457200" indent="-457200" algn="l">
              <a:buFont typeface="Arial" charset="0"/>
              <a:buChar char="•"/>
            </a:pPr>
            <a:r>
              <a:rPr lang="en-US" sz="3200" b="1" dirty="0">
                <a:solidFill>
                  <a:schemeClr val="accent5">
                    <a:lumMod val="50000"/>
                  </a:schemeClr>
                </a:solidFill>
              </a:rPr>
              <a:t>Advanced GAN Extensions</a:t>
            </a:r>
          </a:p>
          <a:p>
            <a:pPr marL="914400" lvl="1" indent="-457200" algn="l">
              <a:buFont typeface="Arial" charset="0"/>
              <a:buChar char="•"/>
            </a:pPr>
            <a:r>
              <a:rPr lang="en-US" sz="2800" dirty="0"/>
              <a:t>LAPGAN </a:t>
            </a:r>
            <a:r>
              <a:rPr lang="mr-IN" sz="2800" dirty="0"/>
              <a:t>–</a:t>
            </a:r>
            <a:r>
              <a:rPr lang="en-US" sz="2800" dirty="0"/>
              <a:t> Laplacian Pyramid of Adversarial Networks</a:t>
            </a:r>
          </a:p>
          <a:p>
            <a:pPr marL="914400" lvl="1" indent="-457200" algn="l">
              <a:buFont typeface="Arial" charset="0"/>
              <a:buChar char="•"/>
            </a:pPr>
            <a:r>
              <a:rPr lang="en-US" sz="2800" dirty="0"/>
              <a:t>Adversarially Learned Inference</a:t>
            </a:r>
          </a:p>
          <a:p>
            <a:pPr marL="457200" indent="-457200" algn="l">
              <a:buFont typeface="Arial" charset="0"/>
              <a:buChar char="•"/>
            </a:pPr>
            <a:r>
              <a:rPr lang="en-US" sz="3200" b="1" dirty="0">
                <a:solidFill>
                  <a:schemeClr val="accent5">
                    <a:lumMod val="40000"/>
                    <a:lumOff val="60000"/>
                  </a:schemeClr>
                </a:solidFill>
              </a:rPr>
              <a:t>Summary</a:t>
            </a:r>
          </a:p>
          <a:p>
            <a:pPr marL="457200" indent="-457200" algn="l">
              <a:buFont typeface="Arial" charset="0"/>
              <a:buChar char="•"/>
            </a:pPr>
            <a:endParaRPr lang="en-US" sz="2800" b="1" dirty="0">
              <a:solidFill>
                <a:srgbClr val="FF0000"/>
              </a:solidFill>
            </a:endParaRPr>
          </a:p>
        </p:txBody>
      </p:sp>
    </p:spTree>
    <p:extLst>
      <p:ext uri="{BB962C8B-B14F-4D97-AF65-F5344CB8AC3E}">
        <p14:creationId xmlns:p14="http://schemas.microsoft.com/office/powerpoint/2010/main" val="2022276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Laplacian Pyramid of Adversarial Networks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49491"/>
            <a:ext cx="10515599" cy="2581193"/>
          </a:xfrm>
        </p:spPr>
      </p:pic>
      <p:sp>
        <p:nvSpPr>
          <p:cNvPr id="4" name="Footer Placeholder 3"/>
          <p:cNvSpPr>
            <a:spLocks noGrp="1"/>
          </p:cNvSpPr>
          <p:nvPr>
            <p:ph type="ftr" sz="quarter" idx="11"/>
          </p:nvPr>
        </p:nvSpPr>
        <p:spPr>
          <a:xfrm>
            <a:off x="838200" y="6356351"/>
            <a:ext cx="10515600" cy="331320"/>
          </a:xfrm>
        </p:spPr>
        <p:txBody>
          <a:bodyPr/>
          <a:lstStyle/>
          <a:p>
            <a:pPr algn="r"/>
            <a:r>
              <a:rPr lang="en-US" dirty="0"/>
              <a:t>Denton, E.L., </a:t>
            </a:r>
            <a:r>
              <a:rPr lang="en-US" dirty="0" err="1"/>
              <a:t>Chintala</a:t>
            </a:r>
            <a:r>
              <a:rPr lang="en-US" dirty="0"/>
              <a:t>, S. and Fergus, R., 2015. “</a:t>
            </a:r>
            <a:r>
              <a:rPr lang="en-US" b="1" dirty="0"/>
              <a:t>Deep Generative Image Models using a Laplacian Pyramid of Adversarial Networks</a:t>
            </a:r>
            <a:r>
              <a:rPr lang="en-US" dirty="0"/>
              <a:t>”. NIPS (2015)</a:t>
            </a:r>
          </a:p>
        </p:txBody>
      </p:sp>
      <p:sp>
        <p:nvSpPr>
          <p:cNvPr id="6" name="TextBox 5"/>
          <p:cNvSpPr txBox="1"/>
          <p:nvPr/>
        </p:nvSpPr>
        <p:spPr>
          <a:xfrm>
            <a:off x="7365995" y="4084397"/>
            <a:ext cx="3909147" cy="307777"/>
          </a:xfrm>
          <a:prstGeom prst="rect">
            <a:avLst/>
          </a:prstGeom>
          <a:noFill/>
        </p:spPr>
        <p:txBody>
          <a:bodyPr wrap="none" rtlCol="0">
            <a:spAutoFit/>
          </a:bodyPr>
          <a:lstStyle/>
          <a:p>
            <a:r>
              <a:rPr lang="en-US" sz="1400" dirty="0"/>
              <a:t>Figure 1 in the original paper. (Edited for simplicity)</a:t>
            </a:r>
          </a:p>
        </p:txBody>
      </p:sp>
      <p:sp>
        <p:nvSpPr>
          <p:cNvPr id="3" name="TextBox 2"/>
          <p:cNvSpPr txBox="1"/>
          <p:nvPr/>
        </p:nvSpPr>
        <p:spPr>
          <a:xfrm flipH="1">
            <a:off x="838200" y="4789487"/>
            <a:ext cx="10436942" cy="1015663"/>
          </a:xfrm>
          <a:prstGeom prst="rect">
            <a:avLst/>
          </a:prstGeom>
          <a:noFill/>
        </p:spPr>
        <p:txBody>
          <a:bodyPr wrap="square" rtlCol="0">
            <a:spAutoFit/>
          </a:bodyPr>
          <a:lstStyle/>
          <a:p>
            <a:pPr marL="342900" indent="-342900">
              <a:buFont typeface="Arial" charset="0"/>
              <a:buChar char="•"/>
            </a:pPr>
            <a:r>
              <a:rPr lang="en-US" sz="2000" dirty="0"/>
              <a:t>Based on the Laplacian Pyramid representation of images. (1983)</a:t>
            </a:r>
          </a:p>
          <a:p>
            <a:pPr marL="342900" indent="-342900">
              <a:buFont typeface="Arial" charset="0"/>
              <a:buChar char="•"/>
            </a:pPr>
            <a:r>
              <a:rPr lang="en-US" sz="2000" dirty="0"/>
              <a:t>Generate high resolution (dimension) images by using a hierarchical system of GANs</a:t>
            </a:r>
          </a:p>
          <a:p>
            <a:pPr marL="342900" indent="-342900">
              <a:buFont typeface="Arial" charset="0"/>
              <a:buChar char="•"/>
            </a:pPr>
            <a:r>
              <a:rPr lang="en-US" sz="2000" dirty="0"/>
              <a:t>Iteratively increase image resolution and quality.</a:t>
            </a:r>
            <a:endParaRPr lang="en-US" sz="2400" dirty="0"/>
          </a:p>
        </p:txBody>
      </p:sp>
    </p:spTree>
    <p:extLst>
      <p:ext uri="{BB962C8B-B14F-4D97-AF65-F5344CB8AC3E}">
        <p14:creationId xmlns:p14="http://schemas.microsoft.com/office/powerpoint/2010/main" val="6141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Laplacian Pyramid of Adversarial Networks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49491"/>
            <a:ext cx="10515600" cy="2581193"/>
          </a:xfrm>
        </p:spPr>
      </p:pic>
      <p:sp>
        <p:nvSpPr>
          <p:cNvPr id="4" name="Footer Placeholder 3"/>
          <p:cNvSpPr>
            <a:spLocks noGrp="1"/>
          </p:cNvSpPr>
          <p:nvPr>
            <p:ph type="ftr" sz="quarter" idx="11"/>
          </p:nvPr>
        </p:nvSpPr>
        <p:spPr>
          <a:xfrm>
            <a:off x="838200" y="6356351"/>
            <a:ext cx="10515600" cy="331320"/>
          </a:xfrm>
        </p:spPr>
        <p:txBody>
          <a:bodyPr/>
          <a:lstStyle/>
          <a:p>
            <a:pPr algn="r"/>
            <a:r>
              <a:rPr lang="en-US" dirty="0"/>
              <a:t>Denton, E.L., </a:t>
            </a:r>
            <a:r>
              <a:rPr lang="en-US" dirty="0" err="1"/>
              <a:t>Chintala</a:t>
            </a:r>
            <a:r>
              <a:rPr lang="en-US" dirty="0"/>
              <a:t>, S. and Fergus, R., 2015. “</a:t>
            </a:r>
            <a:r>
              <a:rPr lang="en-US" b="1" dirty="0"/>
              <a:t>Deep Generative Image Models using a Laplacian Pyramid of Adversarial Networks</a:t>
            </a:r>
            <a:r>
              <a:rPr lang="en-US" dirty="0"/>
              <a:t>”. NIPS (2015)</a:t>
            </a:r>
          </a:p>
        </p:txBody>
      </p:sp>
      <p:sp>
        <p:nvSpPr>
          <p:cNvPr id="6" name="TextBox 5"/>
          <p:cNvSpPr txBox="1"/>
          <p:nvPr/>
        </p:nvSpPr>
        <p:spPr>
          <a:xfrm>
            <a:off x="9039769" y="4222907"/>
            <a:ext cx="2314031" cy="307777"/>
          </a:xfrm>
          <a:prstGeom prst="rect">
            <a:avLst/>
          </a:prstGeom>
          <a:noFill/>
        </p:spPr>
        <p:txBody>
          <a:bodyPr wrap="none" rtlCol="0">
            <a:spAutoFit/>
          </a:bodyPr>
          <a:lstStyle/>
          <a:p>
            <a:r>
              <a:rPr lang="en-US" sz="1400" dirty="0"/>
              <a:t>Figure 1 in the original paper.</a:t>
            </a:r>
          </a:p>
        </p:txBody>
      </p:sp>
      <mc:AlternateContent xmlns:mc="http://schemas.openxmlformats.org/markup-compatibility/2006" xmlns:a14="http://schemas.microsoft.com/office/drawing/2010/main">
        <mc:Choice Requires="a14">
          <p:sp>
            <p:nvSpPr>
              <p:cNvPr id="3" name="TextBox 2"/>
              <p:cNvSpPr txBox="1"/>
              <p:nvPr/>
            </p:nvSpPr>
            <p:spPr>
              <a:xfrm flipH="1">
                <a:off x="838200" y="4579563"/>
                <a:ext cx="10436942" cy="1727909"/>
              </a:xfrm>
              <a:prstGeom prst="rect">
                <a:avLst/>
              </a:prstGeom>
              <a:noFill/>
            </p:spPr>
            <p:txBody>
              <a:bodyPr wrap="square" rtlCol="0">
                <a:spAutoFit/>
              </a:bodyPr>
              <a:lstStyle/>
              <a:p>
                <a:r>
                  <a:rPr lang="en-US" sz="2400" dirty="0">
                    <a:solidFill>
                      <a:schemeClr val="accent1">
                        <a:lumMod val="50000"/>
                      </a:schemeClr>
                    </a:solidFill>
                  </a:rPr>
                  <a:t>Image Generation using a LAPGAN</a:t>
                </a:r>
              </a:p>
              <a:p>
                <a:pPr marL="342900" indent="-342900">
                  <a:buFont typeface="Arial" charset="0"/>
                  <a:buChar char="•"/>
                </a:pPr>
                <a:r>
                  <a:rPr lang="en-US" sz="2000" dirty="0"/>
                  <a:t>Generator </a:t>
                </a:r>
                <a14:m>
                  <m:oMath xmlns:m="http://schemas.openxmlformats.org/officeDocument/2006/math">
                    <m:sSub>
                      <m:sSubPr>
                        <m:ctrlPr>
                          <a:rPr lang="en-US" sz="2000" b="0" i="1" smtClean="0">
                            <a:solidFill>
                              <a:schemeClr val="accent1">
                                <a:lumMod val="50000"/>
                              </a:schemeClr>
                            </a:solidFill>
                            <a:latin typeface="Cambria Math" panose="02040503050406030204" pitchFamily="18" charset="0"/>
                          </a:rPr>
                        </m:ctrlPr>
                      </m:sSubPr>
                      <m:e>
                        <m:r>
                          <a:rPr lang="en-US" sz="2000" b="0" i="1" smtClean="0">
                            <a:solidFill>
                              <a:schemeClr val="accent1">
                                <a:lumMod val="50000"/>
                              </a:schemeClr>
                            </a:solidFill>
                            <a:latin typeface="Cambria Math" charset="0"/>
                          </a:rPr>
                          <m:t>𝐺</m:t>
                        </m:r>
                      </m:e>
                      <m:sub>
                        <m:r>
                          <a:rPr lang="en-US" sz="2000" b="0" i="1" smtClean="0">
                            <a:solidFill>
                              <a:schemeClr val="accent1">
                                <a:lumMod val="50000"/>
                              </a:schemeClr>
                            </a:solidFill>
                            <a:latin typeface="Cambria Math" charset="0"/>
                          </a:rPr>
                          <m:t>3</m:t>
                        </m:r>
                      </m:sub>
                    </m:sSub>
                  </m:oMath>
                </a14:m>
                <a:r>
                  <a:rPr lang="en-US" sz="2000" dirty="0"/>
                  <a:t> generates the base image </a:t>
                </a:r>
                <a14:m>
                  <m:oMath xmlns:m="http://schemas.openxmlformats.org/officeDocument/2006/math">
                    <m:acc>
                      <m:accPr>
                        <m:chr m:val="̃"/>
                        <m:ctrlPr>
                          <a:rPr lang="en-US" sz="2000" b="0" i="1" smtClean="0">
                            <a:solidFill>
                              <a:schemeClr val="accent1">
                                <a:lumMod val="50000"/>
                              </a:schemeClr>
                            </a:solidFill>
                            <a:latin typeface="Cambria Math" panose="02040503050406030204" pitchFamily="18" charset="0"/>
                          </a:rPr>
                        </m:ctrlPr>
                      </m:accPr>
                      <m:e>
                        <m:sSub>
                          <m:sSubPr>
                            <m:ctrlPr>
                              <a:rPr lang="en-US" sz="2000" b="0" i="1" smtClean="0">
                                <a:solidFill>
                                  <a:schemeClr val="accent1">
                                    <a:lumMod val="50000"/>
                                  </a:schemeClr>
                                </a:solidFill>
                                <a:latin typeface="Cambria Math" panose="02040503050406030204" pitchFamily="18" charset="0"/>
                              </a:rPr>
                            </m:ctrlPr>
                          </m:sSubPr>
                          <m:e>
                            <m:r>
                              <a:rPr lang="en-US" sz="2000" b="0" i="1" smtClean="0">
                                <a:solidFill>
                                  <a:schemeClr val="accent1">
                                    <a:lumMod val="50000"/>
                                  </a:schemeClr>
                                </a:solidFill>
                                <a:latin typeface="Cambria Math" charset="0"/>
                              </a:rPr>
                              <m:t>𝐼</m:t>
                            </m:r>
                          </m:e>
                          <m:sub>
                            <m:r>
                              <a:rPr lang="en-US" sz="2000" b="0" i="1" smtClean="0">
                                <a:solidFill>
                                  <a:schemeClr val="accent1">
                                    <a:lumMod val="50000"/>
                                  </a:schemeClr>
                                </a:solidFill>
                                <a:latin typeface="Cambria Math" charset="0"/>
                              </a:rPr>
                              <m:t>3</m:t>
                            </m:r>
                          </m:sub>
                        </m:sSub>
                      </m:e>
                    </m:acc>
                  </m:oMath>
                </a14:m>
                <a:r>
                  <a:rPr lang="en-US" sz="2000" dirty="0"/>
                  <a:t> from random noise input </a:t>
                </a:r>
                <a14:m>
                  <m:oMath xmlns:m="http://schemas.openxmlformats.org/officeDocument/2006/math">
                    <m:sSub>
                      <m:sSubPr>
                        <m:ctrlPr>
                          <a:rPr lang="en-US" sz="2000" b="0" i="1" smtClean="0">
                            <a:solidFill>
                              <a:schemeClr val="accent1">
                                <a:lumMod val="50000"/>
                              </a:schemeClr>
                            </a:solidFill>
                            <a:latin typeface="Cambria Math" panose="02040503050406030204" pitchFamily="18" charset="0"/>
                          </a:rPr>
                        </m:ctrlPr>
                      </m:sSubPr>
                      <m:e>
                        <m:r>
                          <a:rPr lang="en-US" sz="2000" b="0" i="1" smtClean="0">
                            <a:solidFill>
                              <a:schemeClr val="accent1">
                                <a:lumMod val="50000"/>
                              </a:schemeClr>
                            </a:solidFill>
                            <a:latin typeface="Cambria Math" charset="0"/>
                          </a:rPr>
                          <m:t>𝑧</m:t>
                        </m:r>
                      </m:e>
                      <m:sub>
                        <m:r>
                          <a:rPr lang="en-US" sz="2000" b="0" i="1" smtClean="0">
                            <a:solidFill>
                              <a:schemeClr val="accent1">
                                <a:lumMod val="50000"/>
                              </a:schemeClr>
                            </a:solidFill>
                            <a:latin typeface="Cambria Math" charset="0"/>
                          </a:rPr>
                          <m:t>3</m:t>
                        </m:r>
                      </m:sub>
                    </m:sSub>
                  </m:oMath>
                </a14:m>
                <a:r>
                  <a:rPr lang="en-US" sz="2000" dirty="0"/>
                  <a:t>.</a:t>
                </a:r>
              </a:p>
              <a:p>
                <a:pPr marL="342900" indent="-342900">
                  <a:buFont typeface="Arial" charset="0"/>
                  <a:buChar char="•"/>
                </a:pPr>
                <a:r>
                  <a:rPr lang="en-US" sz="2000" dirty="0"/>
                  <a:t>Generators </a:t>
                </a:r>
                <a:r>
                  <a:rPr lang="en-US" sz="2000" dirty="0">
                    <a:solidFill>
                      <a:schemeClr val="accent1">
                        <a:lumMod val="50000"/>
                      </a:schemeClr>
                    </a:solidFill>
                  </a:rPr>
                  <a:t>(</a:t>
                </a:r>
                <a14:m>
                  <m:oMath xmlns:m="http://schemas.openxmlformats.org/officeDocument/2006/math">
                    <m:sSub>
                      <m:sSubPr>
                        <m:ctrlPr>
                          <a:rPr lang="en-US" sz="2000" b="0" i="1" smtClean="0">
                            <a:solidFill>
                              <a:schemeClr val="accent1">
                                <a:lumMod val="50000"/>
                              </a:schemeClr>
                            </a:solidFill>
                            <a:latin typeface="Cambria Math" panose="02040503050406030204" pitchFamily="18" charset="0"/>
                          </a:rPr>
                        </m:ctrlPr>
                      </m:sSubPr>
                      <m:e>
                        <m:r>
                          <a:rPr lang="en-US" sz="2000" b="0" i="1" smtClean="0">
                            <a:solidFill>
                              <a:schemeClr val="accent1">
                                <a:lumMod val="50000"/>
                              </a:schemeClr>
                            </a:solidFill>
                            <a:latin typeface="Cambria Math" charset="0"/>
                          </a:rPr>
                          <m:t>𝐺</m:t>
                        </m:r>
                      </m:e>
                      <m:sub>
                        <m:r>
                          <a:rPr lang="en-US" sz="2000" b="0" i="1" smtClean="0">
                            <a:solidFill>
                              <a:schemeClr val="accent1">
                                <a:lumMod val="50000"/>
                              </a:schemeClr>
                            </a:solidFill>
                            <a:latin typeface="Cambria Math" charset="0"/>
                          </a:rPr>
                          <m:t>2</m:t>
                        </m:r>
                      </m:sub>
                    </m:sSub>
                    <m:r>
                      <a:rPr lang="en-US" sz="2000" b="0" i="1" smtClean="0">
                        <a:solidFill>
                          <a:schemeClr val="accent1">
                            <a:lumMod val="50000"/>
                          </a:schemeClr>
                        </a:solidFill>
                        <a:latin typeface="Cambria Math" charset="0"/>
                      </a:rPr>
                      <m:t>,</m:t>
                    </m:r>
                    <m:sSub>
                      <m:sSubPr>
                        <m:ctrlPr>
                          <a:rPr lang="en-US" sz="2000" b="0" i="1" smtClean="0">
                            <a:solidFill>
                              <a:schemeClr val="accent1">
                                <a:lumMod val="50000"/>
                              </a:schemeClr>
                            </a:solidFill>
                            <a:latin typeface="Cambria Math" panose="02040503050406030204" pitchFamily="18" charset="0"/>
                          </a:rPr>
                        </m:ctrlPr>
                      </m:sSubPr>
                      <m:e>
                        <m:r>
                          <a:rPr lang="en-US" sz="2000" b="0" i="1" smtClean="0">
                            <a:solidFill>
                              <a:schemeClr val="accent1">
                                <a:lumMod val="50000"/>
                              </a:schemeClr>
                            </a:solidFill>
                            <a:latin typeface="Cambria Math" charset="0"/>
                          </a:rPr>
                          <m:t>𝐺</m:t>
                        </m:r>
                      </m:e>
                      <m:sub>
                        <m:r>
                          <a:rPr lang="en-US" sz="2000" b="0" i="1" smtClean="0">
                            <a:solidFill>
                              <a:schemeClr val="accent1">
                                <a:lumMod val="50000"/>
                              </a:schemeClr>
                            </a:solidFill>
                            <a:latin typeface="Cambria Math" charset="0"/>
                          </a:rPr>
                          <m:t>1</m:t>
                        </m:r>
                      </m:sub>
                    </m:sSub>
                    <m:r>
                      <a:rPr lang="en-US" sz="2000" b="0" i="1" smtClean="0">
                        <a:solidFill>
                          <a:schemeClr val="accent1">
                            <a:lumMod val="50000"/>
                          </a:schemeClr>
                        </a:solidFill>
                        <a:latin typeface="Cambria Math" charset="0"/>
                      </a:rPr>
                      <m:t>,</m:t>
                    </m:r>
                    <m:sSub>
                      <m:sSubPr>
                        <m:ctrlPr>
                          <a:rPr lang="en-US" sz="2000" b="0" i="1" smtClean="0">
                            <a:solidFill>
                              <a:schemeClr val="accent1">
                                <a:lumMod val="50000"/>
                              </a:schemeClr>
                            </a:solidFill>
                            <a:latin typeface="Cambria Math" panose="02040503050406030204" pitchFamily="18" charset="0"/>
                          </a:rPr>
                        </m:ctrlPr>
                      </m:sSubPr>
                      <m:e>
                        <m:r>
                          <a:rPr lang="en-US" sz="2000" b="0" i="1" smtClean="0">
                            <a:solidFill>
                              <a:schemeClr val="accent1">
                                <a:lumMod val="50000"/>
                              </a:schemeClr>
                            </a:solidFill>
                            <a:latin typeface="Cambria Math" charset="0"/>
                          </a:rPr>
                          <m:t>𝐺</m:t>
                        </m:r>
                      </m:e>
                      <m:sub>
                        <m:r>
                          <a:rPr lang="en-US" sz="2000" b="0" i="1" smtClean="0">
                            <a:solidFill>
                              <a:schemeClr val="accent1">
                                <a:lumMod val="50000"/>
                              </a:schemeClr>
                            </a:solidFill>
                            <a:latin typeface="Cambria Math" charset="0"/>
                          </a:rPr>
                          <m:t>0</m:t>
                        </m:r>
                      </m:sub>
                    </m:sSub>
                  </m:oMath>
                </a14:m>
                <a:r>
                  <a:rPr lang="en-US" sz="2000" dirty="0">
                    <a:solidFill>
                      <a:schemeClr val="accent1">
                        <a:lumMod val="50000"/>
                      </a:schemeClr>
                    </a:solidFill>
                  </a:rPr>
                  <a:t>) </a:t>
                </a:r>
                <a:r>
                  <a:rPr lang="en-US" sz="2000" dirty="0"/>
                  <a:t>iteratively generate the </a:t>
                </a:r>
                <a:r>
                  <a:rPr lang="en-US" sz="2000" i="1" dirty="0"/>
                  <a:t>difference image </a:t>
                </a:r>
                <a:r>
                  <a:rPr lang="en-US" sz="2000" i="1" dirty="0">
                    <a:solidFill>
                      <a:schemeClr val="accent1">
                        <a:lumMod val="50000"/>
                      </a:schemeClr>
                    </a:solidFill>
                  </a:rPr>
                  <a:t>(</a:t>
                </a:r>
                <a14:m>
                  <m:oMath xmlns:m="http://schemas.openxmlformats.org/officeDocument/2006/math">
                    <m:acc>
                      <m:accPr>
                        <m:chr m:val="̂"/>
                        <m:ctrlPr>
                          <a:rPr lang="en-US" sz="2000" b="0" i="1" smtClean="0">
                            <a:solidFill>
                              <a:schemeClr val="accent1">
                                <a:lumMod val="50000"/>
                              </a:schemeClr>
                            </a:solidFill>
                            <a:latin typeface="Cambria Math" panose="02040503050406030204" pitchFamily="18" charset="0"/>
                          </a:rPr>
                        </m:ctrlPr>
                      </m:accPr>
                      <m:e>
                        <m:r>
                          <a:rPr lang="en-US" sz="2000" b="0" i="1" smtClean="0">
                            <a:solidFill>
                              <a:schemeClr val="accent1">
                                <a:lumMod val="50000"/>
                              </a:schemeClr>
                            </a:solidFill>
                            <a:latin typeface="Cambria Math" charset="0"/>
                          </a:rPr>
                          <m:t>h</m:t>
                        </m:r>
                      </m:e>
                    </m:acc>
                    <m:r>
                      <a:rPr lang="en-US" sz="2400" b="0" i="1" dirty="0" smtClean="0">
                        <a:solidFill>
                          <a:schemeClr val="accent1">
                            <a:lumMod val="50000"/>
                          </a:schemeClr>
                        </a:solidFill>
                        <a:latin typeface="Cambria Math" charset="0"/>
                      </a:rPr>
                      <m:t>)</m:t>
                    </m:r>
                  </m:oMath>
                </a14:m>
                <a:r>
                  <a:rPr lang="en-US" sz="2000" dirty="0"/>
                  <a:t> </a:t>
                </a:r>
                <a:r>
                  <a:rPr lang="en-US" sz="2000" dirty="0">
                    <a:solidFill>
                      <a:schemeClr val="accent2"/>
                    </a:solidFill>
                  </a:rPr>
                  <a:t>conditioned on previous small image (</a:t>
                </a:r>
                <a14:m>
                  <m:oMath xmlns:m="http://schemas.openxmlformats.org/officeDocument/2006/math">
                    <m:r>
                      <a:rPr lang="en-US" sz="2000" b="0" i="1" smtClean="0">
                        <a:solidFill>
                          <a:schemeClr val="accent2"/>
                        </a:solidFill>
                        <a:latin typeface="Cambria Math" charset="0"/>
                      </a:rPr>
                      <m:t>𝑙</m:t>
                    </m:r>
                  </m:oMath>
                </a14:m>
                <a:r>
                  <a:rPr lang="en-US" sz="2000" dirty="0">
                    <a:solidFill>
                      <a:schemeClr val="accent2"/>
                    </a:solidFill>
                  </a:rPr>
                  <a:t>)</a:t>
                </a:r>
                <a:r>
                  <a:rPr lang="en-US" sz="2000" dirty="0"/>
                  <a:t>.</a:t>
                </a:r>
              </a:p>
              <a:p>
                <a:pPr marL="342900" indent="-342900">
                  <a:buFont typeface="Arial" charset="0"/>
                  <a:buChar char="•"/>
                </a:pPr>
                <a:r>
                  <a:rPr lang="en-US" sz="2000" dirty="0"/>
                  <a:t>This </a:t>
                </a:r>
                <a:r>
                  <a:rPr lang="en-US" sz="2000" i="1" dirty="0"/>
                  <a:t>difference image </a:t>
                </a:r>
                <a:r>
                  <a:rPr lang="en-US" sz="2000" dirty="0"/>
                  <a:t>is added to an </a:t>
                </a:r>
                <a:r>
                  <a:rPr lang="en-US" sz="2000" dirty="0">
                    <a:solidFill>
                      <a:srgbClr val="00B050"/>
                    </a:solidFill>
                  </a:rPr>
                  <a:t>up-scaled version of previous smaller image.</a:t>
                </a:r>
              </a:p>
            </p:txBody>
          </p:sp>
        </mc:Choice>
        <mc:Fallback xmlns="">
          <p:sp>
            <p:nvSpPr>
              <p:cNvPr id="3" name="TextBox 2"/>
              <p:cNvSpPr txBox="1">
                <a:spLocks noRot="1" noChangeAspect="1" noMove="1" noResize="1" noEditPoints="1" noAdjustHandles="1" noChangeArrowheads="1" noChangeShapeType="1" noTextEdit="1"/>
              </p:cNvSpPr>
              <p:nvPr/>
            </p:nvSpPr>
            <p:spPr>
              <a:xfrm flipH="1">
                <a:off x="838200" y="4579563"/>
                <a:ext cx="10436942" cy="1727909"/>
              </a:xfrm>
              <a:prstGeom prst="rect">
                <a:avLst/>
              </a:prstGeom>
              <a:blipFill rotWithShape="0">
                <a:blip r:embed="rId4"/>
                <a:stretch>
                  <a:fillRect l="-935" t="-2817" b="-5282"/>
                </a:stretch>
              </a:blipFill>
            </p:spPr>
            <p:txBody>
              <a:bodyPr/>
              <a:lstStyle/>
              <a:p>
                <a:r>
                  <a:rPr lang="en-US">
                    <a:noFill/>
                  </a:rPr>
                  <a:t> </a:t>
                </a:r>
              </a:p>
            </p:txBody>
          </p:sp>
        </mc:Fallback>
      </mc:AlternateContent>
    </p:spTree>
    <p:extLst>
      <p:ext uri="{BB962C8B-B14F-4D97-AF65-F5344CB8AC3E}">
        <p14:creationId xmlns:p14="http://schemas.microsoft.com/office/powerpoint/2010/main" val="21507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371D-B975-DFAD-EF11-934380CCB14F}"/>
              </a:ext>
            </a:extLst>
          </p:cNvPr>
          <p:cNvSpPr>
            <a:spLocks noGrp="1"/>
          </p:cNvSpPr>
          <p:nvPr>
            <p:ph type="title"/>
          </p:nvPr>
        </p:nvSpPr>
        <p:spPr/>
        <p:txBody>
          <a:bodyPr/>
          <a:lstStyle/>
          <a:p>
            <a:pPr algn="ctr"/>
            <a:r>
              <a:rPr lang="en-US" dirty="0">
                <a:solidFill>
                  <a:srgbClr val="FF0000"/>
                </a:solidFill>
              </a:rPr>
              <a:t>GAN Problems</a:t>
            </a:r>
          </a:p>
        </p:txBody>
      </p:sp>
      <p:sp>
        <p:nvSpPr>
          <p:cNvPr id="3" name="Content Placeholder 2">
            <a:extLst>
              <a:ext uri="{FF2B5EF4-FFF2-40B4-BE49-F238E27FC236}">
                <a16:creationId xmlns:a16="http://schemas.microsoft.com/office/drawing/2014/main" id="{7BA18A01-637A-9699-9DF4-46E41FFC1338}"/>
              </a:ext>
            </a:extLst>
          </p:cNvPr>
          <p:cNvSpPr>
            <a:spLocks noGrp="1"/>
          </p:cNvSpPr>
          <p:nvPr>
            <p:ph idx="1"/>
          </p:nvPr>
        </p:nvSpPr>
        <p:spPr>
          <a:xfrm>
            <a:off x="838200" y="1400623"/>
            <a:ext cx="10515600" cy="4937706"/>
          </a:xfrm>
        </p:spPr>
        <p:txBody>
          <a:bodyPr>
            <a:normAutofit/>
          </a:bodyPr>
          <a:lstStyle/>
          <a:p>
            <a:pPr marL="0" indent="0">
              <a:buNone/>
            </a:pPr>
            <a:r>
              <a:rPr lang="en-US" dirty="0"/>
              <a:t>Many GAN models suffer the following major problems:</a:t>
            </a:r>
          </a:p>
          <a:p>
            <a:r>
              <a:rPr lang="en-US" dirty="0"/>
              <a:t>Non-convergence: the model parameters oscillate, destabilize and never converge,</a:t>
            </a:r>
          </a:p>
          <a:p>
            <a:r>
              <a:rPr lang="en-US" dirty="0"/>
              <a:t>Mode collapse: the generator collapses which produces limited varieties of samples,</a:t>
            </a:r>
          </a:p>
          <a:p>
            <a:r>
              <a:rPr lang="en-US" dirty="0"/>
              <a:t>Diminished gradient: the discriminator gets too successful that the generator gradient vanishes and learns nothing,</a:t>
            </a:r>
          </a:p>
          <a:p>
            <a:r>
              <a:rPr lang="en-US" dirty="0"/>
              <a:t>Unbalance between the generator and discriminator causing overfitting, &amp;</a:t>
            </a:r>
          </a:p>
          <a:p>
            <a:r>
              <a:rPr lang="en-US" dirty="0"/>
              <a:t>Highly sensitive to the hyperparameter selections.</a:t>
            </a:r>
          </a:p>
        </p:txBody>
      </p:sp>
      <p:sp>
        <p:nvSpPr>
          <p:cNvPr id="4" name="TextBox 3">
            <a:extLst>
              <a:ext uri="{FF2B5EF4-FFF2-40B4-BE49-F238E27FC236}">
                <a16:creationId xmlns:a16="http://schemas.microsoft.com/office/drawing/2014/main" id="{5352D0F0-9C89-5489-0C33-F1BE415C5D08}"/>
              </a:ext>
            </a:extLst>
          </p:cNvPr>
          <p:cNvSpPr txBox="1"/>
          <p:nvPr/>
        </p:nvSpPr>
        <p:spPr>
          <a:xfrm>
            <a:off x="838200" y="6308209"/>
            <a:ext cx="10583218" cy="369332"/>
          </a:xfrm>
          <a:prstGeom prst="rect">
            <a:avLst/>
          </a:prstGeom>
          <a:noFill/>
        </p:spPr>
        <p:txBody>
          <a:bodyPr wrap="none" rtlCol="0">
            <a:spAutoFit/>
          </a:bodyPr>
          <a:lstStyle/>
          <a:p>
            <a:r>
              <a:rPr lang="en-US" dirty="0"/>
              <a:t>https://</a:t>
            </a:r>
            <a:r>
              <a:rPr lang="en-US" dirty="0" err="1"/>
              <a:t>jonathan-hui.medium.com</a:t>
            </a:r>
            <a:r>
              <a:rPr lang="en-US" dirty="0"/>
              <a:t>/gan-why-it-is-so-hard-to-train-generative-advisory-networks-819a86b3750b</a:t>
            </a:r>
          </a:p>
        </p:txBody>
      </p:sp>
    </p:spTree>
    <p:extLst>
      <p:ext uri="{BB962C8B-B14F-4D97-AF65-F5344CB8AC3E}">
        <p14:creationId xmlns:p14="http://schemas.microsoft.com/office/powerpoint/2010/main" val="526164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Laplacian Pyramid of Adversarial Networks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1100" y="1616948"/>
            <a:ext cx="9829800" cy="3971351"/>
          </a:xfrm>
        </p:spPr>
      </p:pic>
      <p:sp>
        <p:nvSpPr>
          <p:cNvPr id="4" name="Footer Placeholder 3"/>
          <p:cNvSpPr>
            <a:spLocks noGrp="1"/>
          </p:cNvSpPr>
          <p:nvPr>
            <p:ph type="ftr" sz="quarter" idx="11"/>
          </p:nvPr>
        </p:nvSpPr>
        <p:spPr>
          <a:xfrm>
            <a:off x="838200" y="6356351"/>
            <a:ext cx="10515600" cy="331320"/>
          </a:xfrm>
        </p:spPr>
        <p:txBody>
          <a:bodyPr/>
          <a:lstStyle/>
          <a:p>
            <a:pPr algn="r"/>
            <a:r>
              <a:rPr lang="en-US" dirty="0"/>
              <a:t>Denton, E.L., </a:t>
            </a:r>
            <a:r>
              <a:rPr lang="en-US" dirty="0" err="1"/>
              <a:t>Chintala</a:t>
            </a:r>
            <a:r>
              <a:rPr lang="en-US" dirty="0"/>
              <a:t>, S. and Fergus, R., 2015. “</a:t>
            </a:r>
            <a:r>
              <a:rPr lang="en-US" b="1" dirty="0"/>
              <a:t>Deep Generative Image Models using a Laplacian Pyramid of Adversarial Networks</a:t>
            </a:r>
            <a:r>
              <a:rPr lang="en-US" dirty="0"/>
              <a:t>”. NIPS (2015)</a:t>
            </a:r>
          </a:p>
        </p:txBody>
      </p:sp>
      <p:sp>
        <p:nvSpPr>
          <p:cNvPr id="6" name="TextBox 5"/>
          <p:cNvSpPr txBox="1"/>
          <p:nvPr/>
        </p:nvSpPr>
        <p:spPr>
          <a:xfrm>
            <a:off x="8696869" y="4846769"/>
            <a:ext cx="2314031" cy="307777"/>
          </a:xfrm>
          <a:prstGeom prst="rect">
            <a:avLst/>
          </a:prstGeom>
          <a:noFill/>
        </p:spPr>
        <p:txBody>
          <a:bodyPr wrap="none" rtlCol="0">
            <a:spAutoFit/>
          </a:bodyPr>
          <a:lstStyle/>
          <a:p>
            <a:r>
              <a:rPr lang="en-US" sz="1400" dirty="0"/>
              <a:t>Figure 2 in the original paper.</a:t>
            </a:r>
          </a:p>
        </p:txBody>
      </p:sp>
      <p:sp>
        <p:nvSpPr>
          <p:cNvPr id="3" name="TextBox 2"/>
          <p:cNvSpPr txBox="1"/>
          <p:nvPr/>
        </p:nvSpPr>
        <p:spPr>
          <a:xfrm>
            <a:off x="1181100" y="5588299"/>
            <a:ext cx="9829800" cy="646331"/>
          </a:xfrm>
          <a:prstGeom prst="rect">
            <a:avLst/>
          </a:prstGeom>
          <a:noFill/>
        </p:spPr>
        <p:txBody>
          <a:bodyPr wrap="square" rtlCol="0">
            <a:spAutoFit/>
          </a:bodyPr>
          <a:lstStyle/>
          <a:p>
            <a:r>
              <a:rPr lang="en-US" dirty="0">
                <a:solidFill>
                  <a:schemeClr val="accent1">
                    <a:lumMod val="50000"/>
                  </a:schemeClr>
                </a:solidFill>
              </a:rPr>
              <a:t>Training Procedure:</a:t>
            </a:r>
          </a:p>
          <a:p>
            <a:r>
              <a:rPr lang="en-US" dirty="0"/>
              <a:t>Models at each level are trained independently to learn the required representation.</a:t>
            </a:r>
          </a:p>
        </p:txBody>
      </p:sp>
    </p:spTree>
    <p:extLst>
      <p:ext uri="{BB962C8B-B14F-4D97-AF65-F5344CB8AC3E}">
        <p14:creationId xmlns:p14="http://schemas.microsoft.com/office/powerpoint/2010/main" val="867943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Adversarially Learned Inference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Basic idea is to learn an encoder/inference network along with the generator network.</a:t>
                </a:r>
              </a:p>
              <a:p>
                <a:endParaRPr lang="en-US" dirty="0"/>
              </a:p>
              <a:p>
                <a:r>
                  <a:rPr lang="en-US" dirty="0"/>
                  <a:t>Consider the following joint distributions over </a:t>
                </a:r>
                <a14:m>
                  <m:oMath xmlns:m="http://schemas.openxmlformats.org/officeDocument/2006/math">
                    <m:r>
                      <a:rPr lang="en-US" b="0" i="1" smtClean="0">
                        <a:latin typeface="Cambria Math" charset="0"/>
                      </a:rPr>
                      <m:t>𝑥</m:t>
                    </m:r>
                  </m:oMath>
                </a14:m>
                <a:r>
                  <a:rPr lang="en-US" dirty="0"/>
                  <a:t> (image) and </a:t>
                </a:r>
                <a14:m>
                  <m:oMath xmlns:m="http://schemas.openxmlformats.org/officeDocument/2006/math">
                    <m:r>
                      <a:rPr lang="en-US" b="0" i="1" smtClean="0">
                        <a:latin typeface="Cambria Math" charset="0"/>
                      </a:rPr>
                      <m:t>𝑧</m:t>
                    </m:r>
                  </m:oMath>
                </a14:m>
                <a:r>
                  <a:rPr lang="en-US" dirty="0"/>
                  <a:t> (latent variables) :</a:t>
                </a:r>
              </a:p>
              <a:p>
                <a:pPr marL="0" indent="0">
                  <a:buNone/>
                </a:pPr>
                <a:endParaRPr lang="en-US" sz="1100"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𝑞</m:t>
                      </m:r>
                      <m:d>
                        <m:dPr>
                          <m:ctrlPr>
                            <a:rPr lang="en-US" b="0" i="1" smtClean="0">
                              <a:latin typeface="Cambria Math" panose="02040503050406030204" pitchFamily="18" charset="0"/>
                            </a:rPr>
                          </m:ctrlPr>
                        </m:dPr>
                        <m:e>
                          <m:r>
                            <a:rPr lang="en-US" b="0" i="1" smtClean="0">
                              <a:latin typeface="Cambria Math" charset="0"/>
                            </a:rPr>
                            <m:t>𝑥</m:t>
                          </m:r>
                          <m:r>
                            <a:rPr lang="en-US" b="0" i="1" smtClean="0">
                              <a:latin typeface="Cambria Math" charset="0"/>
                            </a:rPr>
                            <m:t>, </m:t>
                          </m:r>
                          <m:r>
                            <a:rPr lang="en-US" b="0" i="1" smtClean="0">
                              <a:latin typeface="Cambria Math" charset="0"/>
                            </a:rPr>
                            <m:t>𝑧</m:t>
                          </m:r>
                        </m:e>
                      </m:d>
                      <m:r>
                        <a:rPr lang="en-US" b="0" i="1" smtClean="0">
                          <a:latin typeface="Cambria Math" charset="0"/>
                        </a:rPr>
                        <m:t> =  </m:t>
                      </m:r>
                      <m:r>
                        <a:rPr lang="en-US" b="0" i="1" smtClean="0">
                          <a:latin typeface="Cambria Math" charset="0"/>
                        </a:rPr>
                        <m:t>𝑞</m:t>
                      </m:r>
                      <m:d>
                        <m:dPr>
                          <m:ctrlPr>
                            <a:rPr lang="en-US" b="0" i="1" smtClean="0">
                              <a:latin typeface="Cambria Math" panose="02040503050406030204" pitchFamily="18" charset="0"/>
                            </a:rPr>
                          </m:ctrlPr>
                        </m:dPr>
                        <m:e>
                          <m:r>
                            <a:rPr lang="en-US" b="0" i="1" smtClean="0">
                              <a:latin typeface="Cambria Math" charset="0"/>
                            </a:rPr>
                            <m:t>𝑥</m:t>
                          </m:r>
                        </m:e>
                      </m:d>
                      <m:r>
                        <a:rPr lang="en-US" b="0" i="1" smtClean="0">
                          <a:latin typeface="Cambria Math" charset="0"/>
                        </a:rPr>
                        <m:t> </m:t>
                      </m:r>
                      <m:r>
                        <a:rPr lang="en-US" b="0" i="1" smtClean="0">
                          <a:latin typeface="Cambria Math" charset="0"/>
                        </a:rPr>
                        <m:t>𝑞</m:t>
                      </m:r>
                      <m:r>
                        <a:rPr lang="en-US" b="0" i="1" smtClean="0">
                          <a:latin typeface="Cambria Math" charset="0"/>
                        </a:rPr>
                        <m:t>(</m:t>
                      </m:r>
                      <m:r>
                        <a:rPr lang="en-US" b="0" i="1" smtClean="0">
                          <a:latin typeface="Cambria Math" charset="0"/>
                        </a:rPr>
                        <m:t>𝑧</m:t>
                      </m:r>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𝑝</m:t>
                      </m:r>
                      <m:d>
                        <m:dPr>
                          <m:ctrlPr>
                            <a:rPr lang="en-US" b="0" i="1" smtClean="0">
                              <a:latin typeface="Cambria Math" panose="02040503050406030204" pitchFamily="18" charset="0"/>
                            </a:rPr>
                          </m:ctrlPr>
                        </m:dPr>
                        <m:e>
                          <m:r>
                            <a:rPr lang="en-US" b="0" i="1" smtClean="0">
                              <a:latin typeface="Cambria Math" charset="0"/>
                            </a:rPr>
                            <m:t>𝑥</m:t>
                          </m:r>
                          <m:r>
                            <a:rPr lang="en-US" b="0" i="1" smtClean="0">
                              <a:latin typeface="Cambria Math" charset="0"/>
                            </a:rPr>
                            <m:t>, </m:t>
                          </m:r>
                          <m:r>
                            <a:rPr lang="en-US" b="0" i="1" smtClean="0">
                              <a:latin typeface="Cambria Math" charset="0"/>
                            </a:rPr>
                            <m:t>𝑧</m:t>
                          </m:r>
                        </m:e>
                      </m:d>
                      <m:r>
                        <a:rPr lang="en-US" b="0" i="1" smtClean="0">
                          <a:latin typeface="Cambria Math" charset="0"/>
                        </a:rPr>
                        <m:t>=  </m:t>
                      </m:r>
                      <m:r>
                        <a:rPr lang="en-US" b="0" i="1" smtClean="0">
                          <a:latin typeface="Cambria Math" charset="0"/>
                        </a:rPr>
                        <m:t>𝑝</m:t>
                      </m:r>
                      <m:d>
                        <m:dPr>
                          <m:ctrlPr>
                            <a:rPr lang="en-US" b="0" i="1" smtClean="0">
                              <a:latin typeface="Cambria Math" panose="02040503050406030204" pitchFamily="18" charset="0"/>
                            </a:rPr>
                          </m:ctrlPr>
                        </m:dPr>
                        <m:e>
                          <m:r>
                            <a:rPr lang="en-US" b="0" i="1" smtClean="0">
                              <a:latin typeface="Cambria Math" charset="0"/>
                            </a:rPr>
                            <m:t>𝑧</m:t>
                          </m:r>
                        </m:e>
                      </m:d>
                      <m:r>
                        <a:rPr lang="en-US" b="0" i="1" smtClean="0">
                          <a:latin typeface="Cambria Math" charset="0"/>
                        </a:rPr>
                        <m:t> </m:t>
                      </m:r>
                      <m:r>
                        <a:rPr lang="en-US" b="0" i="1" smtClean="0">
                          <a:latin typeface="Cambria Math" charset="0"/>
                        </a:rPr>
                        <m:t>𝑝</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𝑧</m:t>
                      </m:r>
                      <m:r>
                        <a:rPr lang="en-US" b="0" i="1" smtClean="0">
                          <a:latin typeface="Cambria Math" charset="0"/>
                        </a:rPr>
                        <m:t>)</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241" r="-696" b="-4342"/>
                </a:stretch>
              </a:blipFill>
            </p:spPr>
            <p:txBody>
              <a:bodyPr/>
              <a:lstStyle/>
              <a:p>
                <a:r>
                  <a:rPr lang="en-US">
                    <a:noFill/>
                  </a:rPr>
                  <a:t> </a:t>
                </a:r>
              </a:p>
            </p:txBody>
          </p:sp>
        </mc:Fallback>
      </mc:AlternateContent>
      <p:sp>
        <p:nvSpPr>
          <p:cNvPr id="5" name="Footer Placeholder 3"/>
          <p:cNvSpPr>
            <a:spLocks noGrp="1"/>
          </p:cNvSpPr>
          <p:nvPr>
            <p:ph type="ftr" sz="quarter" idx="11"/>
          </p:nvPr>
        </p:nvSpPr>
        <p:spPr>
          <a:xfrm>
            <a:off x="838200" y="6356351"/>
            <a:ext cx="10515600" cy="331320"/>
          </a:xfrm>
        </p:spPr>
        <p:txBody>
          <a:bodyPr/>
          <a:lstStyle/>
          <a:p>
            <a:pPr algn="r"/>
            <a:r>
              <a:rPr lang="en-US" dirty="0" err="1"/>
              <a:t>Dumoulin</a:t>
            </a:r>
            <a:r>
              <a:rPr lang="en-US" dirty="0"/>
              <a:t>, Vincent, et al. “</a:t>
            </a:r>
            <a:r>
              <a:rPr lang="en-US" b="1" dirty="0"/>
              <a:t>Adversarially learned inference</a:t>
            </a:r>
            <a:r>
              <a:rPr lang="en-US" dirty="0"/>
              <a:t>”. </a:t>
            </a:r>
            <a:r>
              <a:rPr lang="en-US" i="1" dirty="0"/>
              <a:t>arXiv preprint arXiv:1606.00704</a:t>
            </a:r>
            <a:r>
              <a:rPr lang="en-US" dirty="0"/>
              <a:t> (2016).</a:t>
            </a:r>
          </a:p>
        </p:txBody>
      </p:sp>
      <p:sp>
        <p:nvSpPr>
          <p:cNvPr id="7" name="TextBox 6"/>
          <p:cNvSpPr txBox="1"/>
          <p:nvPr/>
        </p:nvSpPr>
        <p:spPr>
          <a:xfrm>
            <a:off x="8284289" y="4334587"/>
            <a:ext cx="2311787" cy="400110"/>
          </a:xfrm>
          <a:prstGeom prst="rect">
            <a:avLst/>
          </a:prstGeom>
          <a:noFill/>
        </p:spPr>
        <p:txBody>
          <a:bodyPr wrap="none" rtlCol="0">
            <a:spAutoFit/>
          </a:bodyPr>
          <a:lstStyle/>
          <a:p>
            <a:r>
              <a:rPr lang="en-US" sz="2000" dirty="0">
                <a:solidFill>
                  <a:schemeClr val="accent6"/>
                </a:solidFill>
              </a:rPr>
              <a:t>encoder distribution</a:t>
            </a:r>
          </a:p>
        </p:txBody>
      </p:sp>
      <p:sp>
        <p:nvSpPr>
          <p:cNvPr id="8" name="TextBox 7"/>
          <p:cNvSpPr txBox="1"/>
          <p:nvPr/>
        </p:nvSpPr>
        <p:spPr>
          <a:xfrm>
            <a:off x="8284289" y="5255775"/>
            <a:ext cx="2522101" cy="400110"/>
          </a:xfrm>
          <a:prstGeom prst="rect">
            <a:avLst/>
          </a:prstGeom>
          <a:noFill/>
        </p:spPr>
        <p:txBody>
          <a:bodyPr wrap="none" rtlCol="0">
            <a:spAutoFit/>
          </a:bodyPr>
          <a:lstStyle/>
          <a:p>
            <a:r>
              <a:rPr lang="en-US" sz="2000">
                <a:solidFill>
                  <a:schemeClr val="accent1"/>
                </a:solidFill>
              </a:rPr>
              <a:t>generator distribution</a:t>
            </a:r>
            <a:endParaRPr lang="en-US" sz="2000" dirty="0">
              <a:solidFill>
                <a:schemeClr val="accent1"/>
              </a:solidFill>
            </a:endParaRPr>
          </a:p>
        </p:txBody>
      </p:sp>
    </p:spTree>
    <p:extLst>
      <p:ext uri="{BB962C8B-B14F-4D97-AF65-F5344CB8AC3E}">
        <p14:creationId xmlns:p14="http://schemas.microsoft.com/office/powerpoint/2010/main" val="2041780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Adversarially Learned Inference</a:t>
            </a:r>
          </a:p>
        </p:txBody>
      </p:sp>
      <p:sp>
        <p:nvSpPr>
          <p:cNvPr id="5" name="Footer Placeholder 3"/>
          <p:cNvSpPr>
            <a:spLocks noGrp="1"/>
          </p:cNvSpPr>
          <p:nvPr>
            <p:ph type="ftr" sz="quarter" idx="11"/>
          </p:nvPr>
        </p:nvSpPr>
        <p:spPr>
          <a:xfrm>
            <a:off x="838200" y="6356351"/>
            <a:ext cx="10515600" cy="331320"/>
          </a:xfrm>
        </p:spPr>
        <p:txBody>
          <a:bodyPr/>
          <a:lstStyle/>
          <a:p>
            <a:pPr algn="r"/>
            <a:r>
              <a:rPr lang="en-US" dirty="0" err="1"/>
              <a:t>Dumoulin</a:t>
            </a:r>
            <a:r>
              <a:rPr lang="en-US" dirty="0"/>
              <a:t>, Vincent, et al. “</a:t>
            </a:r>
            <a:r>
              <a:rPr lang="en-US" b="1" dirty="0"/>
              <a:t>Adversarially learned inference</a:t>
            </a:r>
            <a:r>
              <a:rPr lang="en-US" dirty="0"/>
              <a:t>”. </a:t>
            </a:r>
            <a:r>
              <a:rPr lang="en-US" i="1" dirty="0"/>
              <a:t>arXiv preprint arXiv:1606.00704</a:t>
            </a:r>
            <a:r>
              <a:rPr lang="en-US" dirty="0"/>
              <a:t> (2016).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271" y="1690688"/>
            <a:ext cx="7332239" cy="2635023"/>
          </a:xfrm>
          <a:prstGeom prst="rect">
            <a:avLst/>
          </a:prstGeom>
        </p:spPr>
      </p:pic>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838200" y="5304605"/>
                <a:ext cx="10515600" cy="693337"/>
              </a:xfrm>
            </p:spPr>
            <p:txBody>
              <a:bodyPr/>
              <a:lstStyle/>
              <a:p>
                <a:pPr marL="0" lvl="0" indent="0">
                  <a:lnSpc>
                    <a:spcPct val="100000"/>
                  </a:lnSpc>
                  <a:spcBef>
                    <a:spcPts val="0"/>
                  </a:spcBef>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charset="0"/>
                                </a:rPr>
                                <m:t>min</m:t>
                              </m:r>
                            </m:e>
                            <m:lim>
                              <m:r>
                                <a:rPr lang="en-US" b="0" i="1" smtClean="0">
                                  <a:latin typeface="Cambria Math" charset="0"/>
                                </a:rPr>
                                <m:t>𝐺</m:t>
                              </m:r>
                            </m:lim>
                          </m:limLow>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charset="0"/>
                                    </a:rPr>
                                    <m:t>max</m:t>
                                  </m:r>
                                </m:e>
                                <m:lim>
                                  <m:r>
                                    <a:rPr lang="en-US" b="0" i="1" smtClean="0">
                                      <a:latin typeface="Cambria Math" charset="0"/>
                                    </a:rPr>
                                    <m:t>𝐷</m:t>
                                  </m:r>
                                </m:lim>
                              </m:limLow>
                            </m:fName>
                            <m:e>
                              <m:r>
                                <a:rPr lang="en-US" b="0" i="1" smtClean="0">
                                  <a:latin typeface="Cambria Math"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charset="0"/>
                                      <a:ea typeface="Cambria Math" charset="0"/>
                                      <a:cs typeface="Cambria Math" charset="0"/>
                                    </a:rPr>
                                    <m:t>𝔼</m:t>
                                  </m:r>
                                </m:e>
                                <m:sub>
                                  <m:r>
                                    <a:rPr lang="en-US" b="0" i="1" smtClean="0">
                                      <a:solidFill>
                                        <a:schemeClr val="tx1"/>
                                      </a:solidFill>
                                      <a:latin typeface="Cambria Math" charset="0"/>
                                    </a:rPr>
                                    <m:t>𝑞</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𝑥</m:t>
                                      </m:r>
                                    </m:e>
                                  </m:d>
                                </m:sub>
                              </m:sSub>
                              <m:r>
                                <a:rPr lang="en-US" b="0" i="1" smtClean="0">
                                  <a:solidFill>
                                    <a:schemeClr val="tx1"/>
                                  </a:solidFill>
                                  <a:latin typeface="Cambria Math" charset="0"/>
                                </a:rPr>
                                <m:t>[</m:t>
                              </m:r>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charset="0"/>
                                    </a:rPr>
                                    <m:t>log</m:t>
                                  </m:r>
                                </m:fName>
                                <m:e>
                                  <m:d>
                                    <m:dPr>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𝐷</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𝑥</m:t>
                                          </m:r>
                                          <m:r>
                                            <a:rPr lang="en-US" b="0" i="1" smtClean="0">
                                              <a:solidFill>
                                                <a:schemeClr val="tx1"/>
                                              </a:solidFill>
                                              <a:latin typeface="Cambria Math" charset="0"/>
                                            </a:rPr>
                                            <m:t>, </m:t>
                                          </m:r>
                                          <m:sSub>
                                            <m:sSubPr>
                                              <m:ctrlPr>
                                                <a:rPr lang="en-US" b="0" i="1" smtClean="0">
                                                  <a:solidFill>
                                                    <a:schemeClr val="accent6"/>
                                                  </a:solidFill>
                                                  <a:latin typeface="Cambria Math" panose="02040503050406030204" pitchFamily="18" charset="0"/>
                                                </a:rPr>
                                              </m:ctrlPr>
                                            </m:sSubPr>
                                            <m:e>
                                              <m:r>
                                                <a:rPr lang="en-US" b="0" i="1" smtClean="0">
                                                  <a:solidFill>
                                                    <a:schemeClr val="accent6"/>
                                                  </a:solidFill>
                                                  <a:latin typeface="Cambria Math" charset="0"/>
                                                </a:rPr>
                                                <m:t>𝐺</m:t>
                                              </m:r>
                                            </m:e>
                                            <m:sub>
                                              <m:r>
                                                <a:rPr lang="en-US" b="0" i="1" smtClean="0">
                                                  <a:solidFill>
                                                    <a:schemeClr val="accent6"/>
                                                  </a:solidFill>
                                                  <a:latin typeface="Cambria Math" charset="0"/>
                                                </a:rPr>
                                                <m:t>𝑧</m:t>
                                              </m:r>
                                            </m:sub>
                                          </m:sSub>
                                          <m:d>
                                            <m:dPr>
                                              <m:ctrlPr>
                                                <a:rPr lang="en-US" b="0" i="1" smtClean="0">
                                                  <a:solidFill>
                                                    <a:schemeClr val="accent6"/>
                                                  </a:solidFill>
                                                  <a:latin typeface="Cambria Math" panose="02040503050406030204" pitchFamily="18" charset="0"/>
                                                </a:rPr>
                                              </m:ctrlPr>
                                            </m:dPr>
                                            <m:e>
                                              <m:r>
                                                <a:rPr lang="en-US" b="0" i="1" smtClean="0">
                                                  <a:solidFill>
                                                    <a:schemeClr val="accent6"/>
                                                  </a:solidFill>
                                                  <a:latin typeface="Cambria Math" charset="0"/>
                                                </a:rPr>
                                                <m:t>𝑥</m:t>
                                              </m:r>
                                            </m:e>
                                          </m:d>
                                        </m:e>
                                      </m:d>
                                    </m:e>
                                  </m:d>
                                </m:e>
                              </m:func>
                              <m:r>
                                <a:rPr lang="en-US" b="0" i="1" smtClean="0">
                                  <a:solidFill>
                                    <a:schemeClr val="tx1"/>
                                  </a:solidFill>
                                  <a:latin typeface="Cambria Math" charset="0"/>
                                </a:rPr>
                                <m:t>+</m:t>
                              </m:r>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charset="0"/>
                                      <a:ea typeface="Cambria Math" charset="0"/>
                                      <a:cs typeface="Cambria Math" charset="0"/>
                                    </a:rPr>
                                    <m:t>𝔼</m:t>
                                  </m:r>
                                </m:e>
                                <m:sub>
                                  <m:r>
                                    <a:rPr lang="en-US" b="0" i="1" smtClean="0">
                                      <a:solidFill>
                                        <a:schemeClr val="tx1"/>
                                      </a:solidFill>
                                      <a:latin typeface="Cambria Math" charset="0"/>
                                    </a:rPr>
                                    <m:t>𝑝</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𝑥</m:t>
                                      </m:r>
                                    </m:e>
                                  </m:d>
                                </m:sub>
                              </m:sSub>
                              <m:d>
                                <m:dPr>
                                  <m:begChr m:val="["/>
                                  <m:endChr m:val="]"/>
                                  <m:ctrlPr>
                                    <a:rPr lang="en-US" b="0" i="1" smtClean="0">
                                      <a:solidFill>
                                        <a:schemeClr val="tx1"/>
                                      </a:solidFill>
                                      <a:latin typeface="Cambria Math" panose="02040503050406030204" pitchFamily="18" charset="0"/>
                                    </a:rPr>
                                  </m:ctrlPr>
                                </m:dPr>
                                <m:e>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charset="0"/>
                                        </a:rPr>
                                        <m:t>log</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charset="0"/>
                                            </a:rPr>
                                            <m:t>1 −</m:t>
                                          </m:r>
                                          <m:r>
                                            <a:rPr lang="en-US" b="0" i="1" smtClean="0">
                                              <a:solidFill>
                                                <a:schemeClr val="tx1"/>
                                              </a:solidFill>
                                              <a:latin typeface="Cambria Math" charset="0"/>
                                            </a:rPr>
                                            <m:t>𝐷</m:t>
                                          </m:r>
                                          <m:d>
                                            <m:dPr>
                                              <m:ctrlPr>
                                                <a:rPr lang="en-US" b="0" i="1" smtClean="0">
                                                  <a:solidFill>
                                                    <a:schemeClr val="tx1"/>
                                                  </a:solidFill>
                                                  <a:latin typeface="Cambria Math" panose="02040503050406030204" pitchFamily="18" charset="0"/>
                                                </a:rPr>
                                              </m:ctrlPr>
                                            </m:dPr>
                                            <m:e>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charset="0"/>
                                                    </a:rPr>
                                                    <m:t>𝐺</m:t>
                                                  </m:r>
                                                </m:e>
                                                <m:sub>
                                                  <m:r>
                                                    <a:rPr lang="en-US" b="0" i="1" smtClean="0">
                                                      <a:solidFill>
                                                        <a:schemeClr val="accent1"/>
                                                      </a:solidFill>
                                                      <a:latin typeface="Cambria Math" charset="0"/>
                                                    </a:rPr>
                                                    <m:t>𝑥</m:t>
                                                  </m:r>
                                                </m:sub>
                                              </m:sSub>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𝑧</m:t>
                                                  </m:r>
                                                </m:e>
                                              </m:d>
                                              <m:r>
                                                <a:rPr lang="en-US" b="0" i="1" smtClean="0">
                                                  <a:solidFill>
                                                    <a:schemeClr val="tx1"/>
                                                  </a:solidFill>
                                                  <a:latin typeface="Cambria Math" charset="0"/>
                                                </a:rPr>
                                                <m:t>, </m:t>
                                              </m:r>
                                              <m:r>
                                                <a:rPr lang="en-US" b="0" i="1" smtClean="0">
                                                  <a:solidFill>
                                                    <a:schemeClr val="tx1"/>
                                                  </a:solidFill>
                                                  <a:latin typeface="Cambria Math" charset="0"/>
                                                </a:rPr>
                                                <m:t>𝑧</m:t>
                                              </m:r>
                                            </m:e>
                                          </m:d>
                                        </m:e>
                                      </m:d>
                                    </m:e>
                                  </m:func>
                                </m:e>
                              </m:d>
                            </m:e>
                          </m:func>
                        </m:e>
                      </m:func>
                    </m:oMath>
                  </m:oMathPara>
                </a14:m>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838200" y="5304605"/>
                <a:ext cx="10515600" cy="693337"/>
              </a:xfrm>
              <a:blipFill rotWithShape="0">
                <a:blip r:embed="rId4"/>
                <a:stretch>
                  <a:fillRect/>
                </a:stretch>
              </a:blipFill>
            </p:spPr>
            <p:txBody>
              <a:bodyPr/>
              <a:lstStyle/>
              <a:p>
                <a:r>
                  <a:rPr lang="en-US">
                    <a:noFill/>
                  </a:rPr>
                  <a:t> </a:t>
                </a:r>
              </a:p>
            </p:txBody>
          </p:sp>
        </mc:Fallback>
      </mc:AlternateContent>
      <p:sp>
        <p:nvSpPr>
          <p:cNvPr id="9" name="TextBox 8"/>
          <p:cNvSpPr txBox="1"/>
          <p:nvPr/>
        </p:nvSpPr>
        <p:spPr>
          <a:xfrm flipH="1">
            <a:off x="7291104" y="4234706"/>
            <a:ext cx="2061368" cy="369332"/>
          </a:xfrm>
          <a:prstGeom prst="rect">
            <a:avLst/>
          </a:prstGeom>
          <a:noFill/>
        </p:spPr>
        <p:txBody>
          <a:bodyPr wrap="square" rtlCol="0">
            <a:spAutoFit/>
          </a:bodyPr>
          <a:lstStyle/>
          <a:p>
            <a:r>
              <a:rPr lang="en-US" dirty="0">
                <a:solidFill>
                  <a:schemeClr val="accent1"/>
                </a:solidFill>
              </a:rPr>
              <a:t>Generator Network</a:t>
            </a:r>
          </a:p>
        </p:txBody>
      </p:sp>
      <p:sp>
        <p:nvSpPr>
          <p:cNvPr id="14" name="TextBox 13"/>
          <p:cNvSpPr txBox="1"/>
          <p:nvPr/>
        </p:nvSpPr>
        <p:spPr>
          <a:xfrm>
            <a:off x="1484222" y="4234706"/>
            <a:ext cx="2792431" cy="369332"/>
          </a:xfrm>
          <a:prstGeom prst="rect">
            <a:avLst/>
          </a:prstGeom>
          <a:noFill/>
        </p:spPr>
        <p:txBody>
          <a:bodyPr wrap="none" rtlCol="0">
            <a:spAutoFit/>
          </a:bodyPr>
          <a:lstStyle/>
          <a:p>
            <a:r>
              <a:rPr lang="en-US" dirty="0">
                <a:solidFill>
                  <a:schemeClr val="accent6"/>
                </a:solidFill>
              </a:rPr>
              <a:t>Encoder/Inference Network</a:t>
            </a:r>
          </a:p>
        </p:txBody>
      </p:sp>
      <p:sp>
        <p:nvSpPr>
          <p:cNvPr id="15" name="TextBox 14"/>
          <p:cNvSpPr txBox="1"/>
          <p:nvPr/>
        </p:nvSpPr>
        <p:spPr>
          <a:xfrm flipH="1">
            <a:off x="4544777" y="3449260"/>
            <a:ext cx="2403229" cy="369332"/>
          </a:xfrm>
          <a:prstGeom prst="rect">
            <a:avLst/>
          </a:prstGeom>
          <a:noFill/>
        </p:spPr>
        <p:txBody>
          <a:bodyPr wrap="square" rtlCol="0">
            <a:spAutoFit/>
          </a:bodyPr>
          <a:lstStyle/>
          <a:p>
            <a:r>
              <a:rPr lang="en-US" dirty="0"/>
              <a:t>Discriminator Network</a:t>
            </a:r>
          </a:p>
        </p:txBody>
      </p:sp>
      <p:cxnSp>
        <p:nvCxnSpPr>
          <p:cNvPr id="17" name="Straight Connector 16"/>
          <p:cNvCxnSpPr/>
          <p:nvPr/>
        </p:nvCxnSpPr>
        <p:spPr>
          <a:xfrm>
            <a:off x="4806462" y="5896707"/>
            <a:ext cx="1055077" cy="0"/>
          </a:xfrm>
          <a:prstGeom prst="line">
            <a:avLst/>
          </a:prstGeom>
          <a:ln w="38100"/>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p:nvCxnSpPr>
        <p:spPr>
          <a:xfrm>
            <a:off x="9364195" y="5861537"/>
            <a:ext cx="1055077"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9" name="TextBox 18"/>
          <p:cNvSpPr txBox="1"/>
          <p:nvPr/>
        </p:nvSpPr>
        <p:spPr>
          <a:xfrm>
            <a:off x="7098479" y="4684120"/>
            <a:ext cx="2314031" cy="307777"/>
          </a:xfrm>
          <a:prstGeom prst="rect">
            <a:avLst/>
          </a:prstGeom>
          <a:noFill/>
        </p:spPr>
        <p:txBody>
          <a:bodyPr wrap="none" rtlCol="0">
            <a:spAutoFit/>
          </a:bodyPr>
          <a:lstStyle/>
          <a:p>
            <a:r>
              <a:rPr lang="en-US" sz="1400" dirty="0"/>
              <a:t>Figure 1 in the original paper.</a:t>
            </a:r>
          </a:p>
        </p:txBody>
      </p:sp>
    </p:spTree>
    <p:extLst>
      <p:ext uri="{BB962C8B-B14F-4D97-AF65-F5344CB8AC3E}">
        <p14:creationId xmlns:p14="http://schemas.microsoft.com/office/powerpoint/2010/main" val="927777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Adversarially Learned Inference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Nash equilibrium yields</a:t>
                </a:r>
                <a14:m>
                  <m:oMath xmlns:m="http://schemas.openxmlformats.org/officeDocument/2006/math">
                    <m:r>
                      <a:rPr lang="en-US">
                        <a:latin typeface="Cambria Math" charset="0"/>
                        <a:ea typeface="Cambria Math" charset="0"/>
                        <a:cs typeface="Cambria Math" charset="0"/>
                      </a:rPr>
                      <m:t> </m:t>
                    </m:r>
                  </m:oMath>
                </a14:m>
                <a:endParaRPr lang="en-US" dirty="0">
                  <a:latin typeface="Cambria Math" charset="0"/>
                  <a:ea typeface="Cambria Math" charset="0"/>
                  <a:cs typeface="Cambria Math" charset="0"/>
                </a:endParaRPr>
              </a:p>
              <a:p>
                <a:endParaRPr lang="en-US" dirty="0">
                  <a:latin typeface="Cambria Math" charset="0"/>
                  <a:ea typeface="Cambria Math" charset="0"/>
                  <a:cs typeface="Cambria Math" charset="0"/>
                </a:endParaRPr>
              </a:p>
              <a:p>
                <a:pPr lvl="1"/>
                <a:r>
                  <a:rPr lang="en-US" b="1" dirty="0">
                    <a:ea typeface="Cambria Math" charset="0"/>
                    <a:cs typeface="Cambria Math" charset="0"/>
                  </a:rPr>
                  <a:t>Joint:</a:t>
                </a:r>
                <a:r>
                  <a:rPr lang="en-US" dirty="0">
                    <a:ea typeface="Cambria Math" charset="0"/>
                    <a:cs typeface="Cambria Math" charset="0"/>
                  </a:rPr>
                  <a:t> 		</a:t>
                </a:r>
                <a14:m>
                  <m:oMath xmlns:m="http://schemas.openxmlformats.org/officeDocument/2006/math">
                    <m:r>
                      <a:rPr lang="en-US" i="1">
                        <a:latin typeface="Cambria Math" charset="0"/>
                        <a:ea typeface="Cambria Math" charset="0"/>
                        <a:cs typeface="Cambria Math" charset="0"/>
                      </a:rPr>
                      <m:t>𝑝</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𝑥</m:t>
                        </m:r>
                        <m:r>
                          <a:rPr lang="en-US" i="1">
                            <a:latin typeface="Cambria Math" charset="0"/>
                            <a:ea typeface="Cambria Math" charset="0"/>
                            <a:cs typeface="Cambria Math" charset="0"/>
                          </a:rPr>
                          <m:t>, </m:t>
                        </m:r>
                        <m:r>
                          <a:rPr lang="en-US" i="1">
                            <a:latin typeface="Cambria Math" charset="0"/>
                            <a:ea typeface="Cambria Math" charset="0"/>
                            <a:cs typeface="Cambria Math" charset="0"/>
                          </a:rPr>
                          <m:t>𝑧</m:t>
                        </m:r>
                      </m:e>
                    </m:d>
                    <m:r>
                      <a:rPr lang="en-US" i="1">
                        <a:latin typeface="Cambria Math" charset="0"/>
                        <a:ea typeface="Cambria Math" charset="0"/>
                        <a:cs typeface="Cambria Math" charset="0"/>
                      </a:rPr>
                      <m:t> ~ </m:t>
                    </m:r>
                    <m:r>
                      <a:rPr lang="en-US" i="1">
                        <a:latin typeface="Cambria Math" charset="0"/>
                        <a:ea typeface="Cambria Math" charset="0"/>
                        <a:cs typeface="Cambria Math" charset="0"/>
                      </a:rPr>
                      <m:t>𝑞</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𝑥</m:t>
                        </m:r>
                        <m:r>
                          <a:rPr lang="en-US" i="1">
                            <a:latin typeface="Cambria Math" charset="0"/>
                            <a:ea typeface="Cambria Math" charset="0"/>
                            <a:cs typeface="Cambria Math" charset="0"/>
                          </a:rPr>
                          <m:t>,</m:t>
                        </m:r>
                        <m:r>
                          <a:rPr lang="en-US" i="1">
                            <a:latin typeface="Cambria Math" charset="0"/>
                            <a:ea typeface="Cambria Math" charset="0"/>
                            <a:cs typeface="Cambria Math" charset="0"/>
                          </a:rPr>
                          <m:t>𝑧</m:t>
                        </m:r>
                      </m:e>
                    </m:d>
                  </m:oMath>
                </a14:m>
                <a:endParaRPr lang="en-US" dirty="0"/>
              </a:p>
              <a:p>
                <a:pPr lvl="1"/>
                <a:r>
                  <a:rPr lang="en-US" b="1" dirty="0"/>
                  <a:t>Marginals:	</a:t>
                </a:r>
                <a14:m>
                  <m:oMath xmlns:m="http://schemas.openxmlformats.org/officeDocument/2006/math">
                    <m:r>
                      <a:rPr lang="en-US" i="1">
                        <a:latin typeface="Cambria Math" charset="0"/>
                        <a:ea typeface="Cambria Math" charset="0"/>
                        <a:cs typeface="Cambria Math" charset="0"/>
                      </a:rPr>
                      <m:t>𝑝</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𝑥</m:t>
                        </m:r>
                      </m:e>
                    </m:d>
                    <m:r>
                      <a:rPr lang="en-US" i="1">
                        <a:latin typeface="Cambria Math" charset="0"/>
                        <a:ea typeface="Cambria Math" charset="0"/>
                        <a:cs typeface="Cambria Math" charset="0"/>
                      </a:rPr>
                      <m:t> ~ </m:t>
                    </m:r>
                    <m:r>
                      <a:rPr lang="en-US" i="1">
                        <a:latin typeface="Cambria Math" charset="0"/>
                        <a:ea typeface="Cambria Math" charset="0"/>
                        <a:cs typeface="Cambria Math" charset="0"/>
                      </a:rPr>
                      <m:t>𝑞</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𝑥</m:t>
                        </m:r>
                      </m:e>
                    </m:d>
                  </m:oMath>
                </a14:m>
                <a:r>
                  <a:rPr lang="en-US" dirty="0"/>
                  <a:t> and </a:t>
                </a:r>
                <a14:m>
                  <m:oMath xmlns:m="http://schemas.openxmlformats.org/officeDocument/2006/math">
                    <m:r>
                      <a:rPr lang="en-US" i="1">
                        <a:latin typeface="Cambria Math" charset="0"/>
                        <a:ea typeface="Cambria Math" charset="0"/>
                        <a:cs typeface="Cambria Math" charset="0"/>
                      </a:rPr>
                      <m:t>𝑝</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𝑧</m:t>
                        </m:r>
                      </m:e>
                    </m:d>
                    <m:r>
                      <a:rPr lang="en-US" i="1">
                        <a:latin typeface="Cambria Math" charset="0"/>
                        <a:ea typeface="Cambria Math" charset="0"/>
                        <a:cs typeface="Cambria Math" charset="0"/>
                      </a:rPr>
                      <m:t>~ </m:t>
                    </m:r>
                    <m:r>
                      <a:rPr lang="en-US" i="1">
                        <a:latin typeface="Cambria Math" charset="0"/>
                        <a:ea typeface="Cambria Math" charset="0"/>
                        <a:cs typeface="Cambria Math" charset="0"/>
                      </a:rPr>
                      <m:t>𝑞</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𝑧</m:t>
                        </m:r>
                      </m:e>
                    </m:d>
                  </m:oMath>
                </a14:m>
                <a:endParaRPr lang="en-US" dirty="0"/>
              </a:p>
              <a:p>
                <a:pPr lvl="1"/>
                <a:r>
                  <a:rPr lang="en-US" b="1" dirty="0"/>
                  <a:t>Conditionals:	</a:t>
                </a:r>
                <a14:m>
                  <m:oMath xmlns:m="http://schemas.openxmlformats.org/officeDocument/2006/math">
                    <m:r>
                      <a:rPr lang="en-US" i="1">
                        <a:latin typeface="Cambria Math" charset="0"/>
                        <a:ea typeface="Cambria Math" charset="0"/>
                        <a:cs typeface="Cambria Math" charset="0"/>
                      </a:rPr>
                      <m:t>𝑝</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𝑥</m:t>
                        </m:r>
                        <m:r>
                          <m:rPr>
                            <m:lit/>
                          </m:rPr>
                          <a:rPr lang="en-US" i="1">
                            <a:latin typeface="Cambria Math" charset="0"/>
                            <a:ea typeface="Cambria Math" charset="0"/>
                            <a:cs typeface="Cambria Math" charset="0"/>
                          </a:rPr>
                          <m:t>|</m:t>
                        </m:r>
                        <m:r>
                          <a:rPr lang="en-US" i="1">
                            <a:latin typeface="Cambria Math" charset="0"/>
                            <a:ea typeface="Cambria Math" charset="0"/>
                            <a:cs typeface="Cambria Math" charset="0"/>
                          </a:rPr>
                          <m:t>𝑧</m:t>
                        </m:r>
                      </m:e>
                    </m:d>
                    <m:r>
                      <a:rPr lang="en-US" i="1">
                        <a:latin typeface="Cambria Math" charset="0"/>
                        <a:ea typeface="Cambria Math" charset="0"/>
                        <a:cs typeface="Cambria Math" charset="0"/>
                      </a:rPr>
                      <m:t> ~ </m:t>
                    </m:r>
                    <m:r>
                      <a:rPr lang="en-US" i="1">
                        <a:latin typeface="Cambria Math" charset="0"/>
                        <a:ea typeface="Cambria Math" charset="0"/>
                        <a:cs typeface="Cambria Math" charset="0"/>
                      </a:rPr>
                      <m:t>𝑞</m:t>
                    </m:r>
                    <m:r>
                      <a:rPr lang="en-US" i="1">
                        <a:latin typeface="Cambria Math" charset="0"/>
                        <a:ea typeface="Cambria Math" charset="0"/>
                        <a:cs typeface="Cambria Math" charset="0"/>
                      </a:rPr>
                      <m:t>(</m:t>
                    </m:r>
                    <m:r>
                      <a:rPr lang="en-US" i="1">
                        <a:latin typeface="Cambria Math" charset="0"/>
                        <a:ea typeface="Cambria Math" charset="0"/>
                        <a:cs typeface="Cambria Math" charset="0"/>
                      </a:rPr>
                      <m:t>𝑥</m:t>
                    </m:r>
                    <m:r>
                      <m:rPr>
                        <m:lit/>
                      </m:rPr>
                      <a:rPr lang="en-US" i="1">
                        <a:latin typeface="Cambria Math" charset="0"/>
                        <a:ea typeface="Cambria Math" charset="0"/>
                        <a:cs typeface="Cambria Math" charset="0"/>
                      </a:rPr>
                      <m:t>|</m:t>
                    </m:r>
                    <m:r>
                      <a:rPr lang="en-US" i="1">
                        <a:latin typeface="Cambria Math" charset="0"/>
                        <a:ea typeface="Cambria Math" charset="0"/>
                        <a:cs typeface="Cambria Math" charset="0"/>
                      </a:rPr>
                      <m:t>𝑧</m:t>
                    </m:r>
                    <m:r>
                      <a:rPr lang="en-US" i="1">
                        <a:latin typeface="Cambria Math" charset="0"/>
                        <a:ea typeface="Cambria Math" charset="0"/>
                        <a:cs typeface="Cambria Math" charset="0"/>
                      </a:rPr>
                      <m:t>)</m:t>
                    </m:r>
                  </m:oMath>
                </a14:m>
                <a:r>
                  <a:rPr lang="en-US" dirty="0"/>
                  <a:t> and </a:t>
                </a:r>
                <a14:m>
                  <m:oMath xmlns:m="http://schemas.openxmlformats.org/officeDocument/2006/math">
                    <m:r>
                      <a:rPr lang="en-US" i="1">
                        <a:latin typeface="Cambria Math" charset="0"/>
                        <a:ea typeface="Cambria Math" charset="0"/>
                        <a:cs typeface="Cambria Math" charset="0"/>
                      </a:rPr>
                      <m:t>𝑝</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𝑧</m:t>
                        </m:r>
                        <m:r>
                          <m:rPr>
                            <m:lit/>
                          </m:rPr>
                          <a:rPr lang="en-US" i="1">
                            <a:latin typeface="Cambria Math" charset="0"/>
                            <a:ea typeface="Cambria Math" charset="0"/>
                            <a:cs typeface="Cambria Math" charset="0"/>
                          </a:rPr>
                          <m:t>|</m:t>
                        </m:r>
                        <m:r>
                          <a:rPr lang="en-US" i="1">
                            <a:latin typeface="Cambria Math" charset="0"/>
                            <a:ea typeface="Cambria Math" charset="0"/>
                            <a:cs typeface="Cambria Math" charset="0"/>
                          </a:rPr>
                          <m:t>𝑥</m:t>
                        </m:r>
                      </m:e>
                    </m:d>
                    <m:r>
                      <a:rPr lang="en-US" i="1">
                        <a:latin typeface="Cambria Math" charset="0"/>
                        <a:ea typeface="Cambria Math" charset="0"/>
                        <a:cs typeface="Cambria Math" charset="0"/>
                      </a:rPr>
                      <m:t> ~ </m:t>
                    </m:r>
                    <m:r>
                      <a:rPr lang="en-US" i="1">
                        <a:latin typeface="Cambria Math" charset="0"/>
                        <a:ea typeface="Cambria Math" charset="0"/>
                        <a:cs typeface="Cambria Math" charset="0"/>
                      </a:rPr>
                      <m:t>𝑞</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𝑧</m:t>
                        </m:r>
                        <m:r>
                          <m:rPr>
                            <m:lit/>
                          </m:rPr>
                          <a:rPr lang="en-US" i="1">
                            <a:latin typeface="Cambria Math" charset="0"/>
                            <a:ea typeface="Cambria Math" charset="0"/>
                            <a:cs typeface="Cambria Math" charset="0"/>
                          </a:rPr>
                          <m:t>|</m:t>
                        </m:r>
                        <m:r>
                          <a:rPr lang="en-US" i="1">
                            <a:latin typeface="Cambria Math" charset="0"/>
                            <a:ea typeface="Cambria Math" charset="0"/>
                            <a:cs typeface="Cambria Math" charset="0"/>
                          </a:rPr>
                          <m:t>𝑥</m:t>
                        </m:r>
                      </m:e>
                    </m:d>
                  </m:oMath>
                </a14:m>
                <a:endParaRPr lang="en-US" dirty="0"/>
              </a:p>
              <a:p>
                <a:endParaRPr lang="en-US" dirty="0"/>
              </a:p>
              <a:p>
                <a:r>
                  <a:rPr lang="en-US" dirty="0"/>
                  <a:t>Inferred latent representation successfully reconstructed the original image. </a:t>
                </a:r>
              </a:p>
              <a:p>
                <a:r>
                  <a:rPr lang="en-US" dirty="0"/>
                  <a:t>Representation was useful in the downstream semi-supervised task.</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5" name="Footer Placeholder 3"/>
          <p:cNvSpPr>
            <a:spLocks noGrp="1"/>
          </p:cNvSpPr>
          <p:nvPr>
            <p:ph type="ftr" sz="quarter" idx="11"/>
          </p:nvPr>
        </p:nvSpPr>
        <p:spPr>
          <a:xfrm>
            <a:off x="838200" y="6356351"/>
            <a:ext cx="10515600" cy="331320"/>
          </a:xfrm>
        </p:spPr>
        <p:txBody>
          <a:bodyPr/>
          <a:lstStyle/>
          <a:p>
            <a:pPr algn="r"/>
            <a:r>
              <a:rPr lang="en-US" dirty="0" err="1"/>
              <a:t>Dumoulin</a:t>
            </a:r>
            <a:r>
              <a:rPr lang="en-US" dirty="0"/>
              <a:t>, Vincent, et al. “</a:t>
            </a:r>
            <a:r>
              <a:rPr lang="en-US" b="1" dirty="0"/>
              <a:t>Adversarially learned inference</a:t>
            </a:r>
            <a:r>
              <a:rPr lang="en-US" dirty="0"/>
              <a:t>”. </a:t>
            </a:r>
            <a:r>
              <a:rPr lang="en-US" i="1" dirty="0"/>
              <a:t>arXiv preprint arXiv:1606.00704</a:t>
            </a:r>
            <a:r>
              <a:rPr lang="en-US" dirty="0"/>
              <a:t> (2016).</a:t>
            </a:r>
          </a:p>
        </p:txBody>
      </p:sp>
    </p:spTree>
    <p:extLst>
      <p:ext uri="{BB962C8B-B14F-4D97-AF65-F5344CB8AC3E}">
        <p14:creationId xmlns:p14="http://schemas.microsoft.com/office/powerpoint/2010/main" val="50532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Why use GANs for Generation?</a:t>
            </a:r>
          </a:p>
        </p:txBody>
      </p:sp>
      <p:sp>
        <p:nvSpPr>
          <p:cNvPr id="3" name="Content Placeholder 2"/>
          <p:cNvSpPr>
            <a:spLocks noGrp="1"/>
          </p:cNvSpPr>
          <p:nvPr>
            <p:ph idx="1"/>
          </p:nvPr>
        </p:nvSpPr>
        <p:spPr/>
        <p:txBody>
          <a:bodyPr/>
          <a:lstStyle/>
          <a:p>
            <a:r>
              <a:rPr lang="en-US" dirty="0"/>
              <a:t>Can be trained using back-propagation for Neural Network based Generator/Discriminator functions.</a:t>
            </a:r>
          </a:p>
          <a:p>
            <a:r>
              <a:rPr lang="en-US" dirty="0"/>
              <a:t>Sharper images can be generated.</a:t>
            </a:r>
          </a:p>
          <a:p>
            <a:r>
              <a:rPr lang="en-US" dirty="0"/>
              <a:t>Faster to sample from the model distribution: </a:t>
            </a:r>
            <a:r>
              <a:rPr lang="en-US" i="1" dirty="0"/>
              <a:t>single</a:t>
            </a:r>
            <a:r>
              <a:rPr lang="en-US" dirty="0"/>
              <a:t> forward pass generates a </a:t>
            </a:r>
            <a:r>
              <a:rPr lang="en-US" i="1" dirty="0"/>
              <a:t>single</a:t>
            </a:r>
            <a:r>
              <a:rPr lang="en-US" dirty="0"/>
              <a:t> sample.</a:t>
            </a:r>
          </a:p>
        </p:txBody>
      </p:sp>
    </p:spTree>
    <p:extLst>
      <p:ext uri="{BB962C8B-B14F-4D97-AF65-F5344CB8AC3E}">
        <p14:creationId xmlns:p14="http://schemas.microsoft.com/office/powerpoint/2010/main" val="1160150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908"/>
            <a:ext cx="10515600" cy="1325563"/>
          </a:xfrm>
        </p:spPr>
        <p:txBody>
          <a:bodyPr/>
          <a:lstStyle/>
          <a:p>
            <a:pPr algn="ctr"/>
            <a:r>
              <a:rPr lang="en-US" b="1" dirty="0">
                <a:solidFill>
                  <a:srgbClr val="FF0000"/>
                </a:solidFill>
              </a:rPr>
              <a:t>Issues with GANs</a:t>
            </a:r>
          </a:p>
        </p:txBody>
      </p:sp>
      <p:sp>
        <p:nvSpPr>
          <p:cNvPr id="3" name="Content Placeholder 2"/>
          <p:cNvSpPr>
            <a:spLocks noGrp="1"/>
          </p:cNvSpPr>
          <p:nvPr>
            <p:ph idx="1"/>
          </p:nvPr>
        </p:nvSpPr>
        <p:spPr>
          <a:xfrm>
            <a:off x="593501" y="1200028"/>
            <a:ext cx="10515600" cy="4457944"/>
          </a:xfrm>
        </p:spPr>
        <p:txBody>
          <a:bodyPr>
            <a:normAutofit fontScale="92500" lnSpcReduction="10000"/>
          </a:bodyPr>
          <a:lstStyle/>
          <a:p>
            <a:r>
              <a:rPr lang="en-US" dirty="0"/>
              <a:t>Very difficult to train</a:t>
            </a:r>
          </a:p>
          <a:p>
            <a:r>
              <a:rPr lang="en-US" b="0" i="0" u="none" strike="noStrike" dirty="0">
                <a:solidFill>
                  <a:srgbClr val="4D5156"/>
                </a:solidFill>
                <a:effectLst/>
                <a:latin typeface="Google Sans"/>
              </a:rPr>
              <a:t>Two major problems: </a:t>
            </a:r>
            <a:r>
              <a:rPr lang="en-US" b="0" i="0" u="none" strike="noStrike" dirty="0">
                <a:solidFill>
                  <a:srgbClr val="040C28"/>
                </a:solidFill>
                <a:effectLst/>
                <a:latin typeface="Google Sans"/>
              </a:rPr>
              <a:t>mode collapse, and non-convergence</a:t>
            </a:r>
            <a:r>
              <a:rPr lang="en-US" b="0" i="0" u="none" strike="noStrike" dirty="0">
                <a:solidFill>
                  <a:srgbClr val="4D5156"/>
                </a:solidFill>
                <a:effectLst/>
                <a:latin typeface="Google Sans"/>
              </a:rPr>
              <a:t>.</a:t>
            </a:r>
          </a:p>
          <a:p>
            <a:r>
              <a:rPr lang="en-US" dirty="0">
                <a:solidFill>
                  <a:srgbClr val="4D5156"/>
                </a:solidFill>
                <a:latin typeface="Google Sans"/>
              </a:rPr>
              <a:t>Used less since generative models usually outperform them</a:t>
            </a:r>
          </a:p>
          <a:p>
            <a:endParaRPr lang="en-US" dirty="0">
              <a:solidFill>
                <a:srgbClr val="4D5156"/>
              </a:solidFill>
              <a:latin typeface="Google Sans"/>
            </a:endParaRPr>
          </a:p>
          <a:p>
            <a:r>
              <a:rPr lang="en-US" dirty="0">
                <a:solidFill>
                  <a:srgbClr val="4D5156"/>
                </a:solidFill>
                <a:latin typeface="Google Sans"/>
                <a:hlinkClick r:id="rId2"/>
              </a:rPr>
              <a:t>GigGAN</a:t>
            </a:r>
            <a:r>
              <a:rPr lang="en-US" dirty="0">
                <a:solidFill>
                  <a:srgbClr val="4D5156"/>
                </a:solidFill>
                <a:latin typeface="Google Sans"/>
              </a:rPr>
              <a:t> hopes to change that</a:t>
            </a:r>
          </a:p>
          <a:p>
            <a:endParaRPr lang="en-US" dirty="0">
              <a:solidFill>
                <a:srgbClr val="4D5156"/>
              </a:solidFill>
              <a:latin typeface="Google Sans"/>
            </a:endParaRPr>
          </a:p>
          <a:p>
            <a:pPr lvl="1"/>
            <a:r>
              <a:rPr lang="en-US" dirty="0">
                <a:solidFill>
                  <a:srgbClr val="4D5156"/>
                </a:solidFill>
                <a:latin typeface="Google Sans"/>
              </a:rPr>
              <a:t>Uses an improved GAN architecture to enable a one billion parameter model trained with over 2.5 billion training images.</a:t>
            </a:r>
          </a:p>
          <a:p>
            <a:pPr lvl="1"/>
            <a:r>
              <a:rPr lang="en-US" dirty="0">
                <a:solidFill>
                  <a:srgbClr val="4D5156"/>
                </a:solidFill>
                <a:latin typeface="Google Sans"/>
              </a:rPr>
              <a:t>Can generate images from text input, is an order of magnitude faster than Stable Diffusion, and enables efficient image processing through prompting.</a:t>
            </a:r>
          </a:p>
          <a:p>
            <a:pPr lvl="1"/>
            <a:r>
              <a:rPr lang="en-US" dirty="0">
                <a:solidFill>
                  <a:srgbClr val="4D5156"/>
                </a:solidFill>
                <a:latin typeface="Google Sans"/>
              </a:rPr>
              <a:t>An upscaling variant of </a:t>
            </a:r>
            <a:r>
              <a:rPr lang="en-US" dirty="0" err="1">
                <a:solidFill>
                  <a:srgbClr val="4D5156"/>
                </a:solidFill>
                <a:latin typeface="Google Sans"/>
              </a:rPr>
              <a:t>GigaGAN</a:t>
            </a:r>
            <a:r>
              <a:rPr lang="en-US" dirty="0">
                <a:solidFill>
                  <a:srgbClr val="4D5156"/>
                </a:solidFill>
                <a:latin typeface="Google Sans"/>
              </a:rPr>
              <a:t> can upscale 128 pixel images to detailed 4K images.</a:t>
            </a:r>
          </a:p>
          <a:p>
            <a:endParaRPr lang="en-US" dirty="0"/>
          </a:p>
        </p:txBody>
      </p:sp>
    </p:spTree>
    <p:extLst>
      <p:ext uri="{BB962C8B-B14F-4D97-AF65-F5344CB8AC3E}">
        <p14:creationId xmlns:p14="http://schemas.microsoft.com/office/powerpoint/2010/main" val="704639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E4F9-4B93-4444-BFFC-3BAFC57008DF}"/>
              </a:ext>
            </a:extLst>
          </p:cNvPr>
          <p:cNvSpPr>
            <a:spLocks noGrp="1"/>
          </p:cNvSpPr>
          <p:nvPr>
            <p:ph type="title"/>
          </p:nvPr>
        </p:nvSpPr>
        <p:spPr/>
        <p:txBody>
          <a:bodyPr/>
          <a:lstStyle/>
          <a:p>
            <a:pPr algn="ctr"/>
            <a:r>
              <a:rPr lang="en-US" b="1" dirty="0">
                <a:solidFill>
                  <a:srgbClr val="FF0000"/>
                </a:solidFill>
              </a:rPr>
              <a:t>GAN Variants</a:t>
            </a:r>
          </a:p>
        </p:txBody>
      </p:sp>
      <p:sp>
        <p:nvSpPr>
          <p:cNvPr id="3" name="Content Placeholder 2">
            <a:extLst>
              <a:ext uri="{FF2B5EF4-FFF2-40B4-BE49-F238E27FC236}">
                <a16:creationId xmlns:a16="http://schemas.microsoft.com/office/drawing/2014/main" id="{413B16DE-9E0E-8246-97BC-EF8C8B15FEBB}"/>
              </a:ext>
            </a:extLst>
          </p:cNvPr>
          <p:cNvSpPr>
            <a:spLocks noGrp="1"/>
          </p:cNvSpPr>
          <p:nvPr>
            <p:ph idx="1"/>
          </p:nvPr>
        </p:nvSpPr>
        <p:spPr/>
        <p:txBody>
          <a:bodyPr/>
          <a:lstStyle/>
          <a:p>
            <a:r>
              <a:rPr lang="en-US" dirty="0">
                <a:hlinkClick r:id="rId2"/>
              </a:rPr>
              <a:t>GAN Zoo</a:t>
            </a:r>
            <a:endParaRPr lang="en-US" dirty="0"/>
          </a:p>
          <a:p>
            <a:endParaRPr lang="en-US" dirty="0"/>
          </a:p>
          <a:p>
            <a:r>
              <a:rPr lang="en-US" dirty="0">
                <a:hlinkClick r:id="rId3"/>
              </a:rPr>
              <a:t>6 GAN Architectures you really should know</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179540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40561" y="561273"/>
            <a:ext cx="5300943" cy="688424"/>
          </a:xfrm>
          <a:prstGeom prst="rect">
            <a:avLst/>
          </a:prstGeom>
        </p:spPr>
        <p:txBody>
          <a:bodyPr vert="horz" wrap="square" lIns="0" tIns="11206" rIns="0" bIns="0" rtlCol="0" anchor="ctr">
            <a:spAutoFit/>
          </a:bodyPr>
          <a:lstStyle/>
          <a:p>
            <a:pPr marL="11206">
              <a:lnSpc>
                <a:spcPct val="100000"/>
              </a:lnSpc>
              <a:spcBef>
                <a:spcPts val="88"/>
              </a:spcBef>
            </a:pPr>
            <a:r>
              <a:rPr spc="-22" dirty="0"/>
              <a:t>Growth </a:t>
            </a:r>
            <a:r>
              <a:rPr spc="-13" dirty="0"/>
              <a:t>of </a:t>
            </a:r>
            <a:r>
              <a:rPr spc="-22" dirty="0"/>
              <a:t>GAN</a:t>
            </a:r>
            <a:r>
              <a:rPr spc="-146" dirty="0"/>
              <a:t> </a:t>
            </a:r>
            <a:r>
              <a:rPr spc="-18" dirty="0"/>
              <a:t>papers</a:t>
            </a:r>
          </a:p>
        </p:txBody>
      </p:sp>
      <p:sp>
        <p:nvSpPr>
          <p:cNvPr id="6" name="object 6"/>
          <p:cNvSpPr/>
          <p:nvPr/>
        </p:nvSpPr>
        <p:spPr>
          <a:xfrm>
            <a:off x="3406839" y="273568"/>
            <a:ext cx="8785161" cy="6240647"/>
          </a:xfrm>
          <a:prstGeom prst="rect">
            <a:avLst/>
          </a:prstGeom>
          <a:blipFill>
            <a:blip r:embed="rId2" cstate="print"/>
            <a:stretch>
              <a:fillRect/>
            </a:stretch>
          </a:blipFill>
        </p:spPr>
        <p:txBody>
          <a:bodyPr wrap="square" lIns="0" tIns="0" rIns="0" bIns="0" rtlCol="0"/>
          <a:lstStyle/>
          <a:p>
            <a:endParaRPr sz="1588"/>
          </a:p>
        </p:txBody>
      </p:sp>
      <p:sp>
        <p:nvSpPr>
          <p:cNvPr id="9" name="TextBox 8">
            <a:extLst>
              <a:ext uri="{FF2B5EF4-FFF2-40B4-BE49-F238E27FC236}">
                <a16:creationId xmlns:a16="http://schemas.microsoft.com/office/drawing/2014/main" id="{12CEA808-4524-A247-B0D0-21C22E322FEA}"/>
              </a:ext>
            </a:extLst>
          </p:cNvPr>
          <p:cNvSpPr txBox="1"/>
          <p:nvPr/>
        </p:nvSpPr>
        <p:spPr>
          <a:xfrm>
            <a:off x="670210" y="722758"/>
            <a:ext cx="1405834" cy="526939"/>
          </a:xfrm>
          <a:prstGeom prst="rect">
            <a:avLst/>
          </a:prstGeom>
          <a:noFill/>
        </p:spPr>
        <p:txBody>
          <a:bodyPr wrap="none" rtlCol="0">
            <a:spAutoFit/>
          </a:bodyPr>
          <a:lstStyle/>
          <a:p>
            <a:r>
              <a:rPr lang="en-US" sz="2824" dirty="0">
                <a:hlinkClick r:id="rId3"/>
              </a:rPr>
              <a:t>Gan Zoo</a:t>
            </a:r>
            <a:endParaRPr lang="en-US" sz="2824" dirty="0"/>
          </a:p>
        </p:txBody>
      </p:sp>
      <p:sp>
        <p:nvSpPr>
          <p:cNvPr id="2" name="TextBox 1">
            <a:extLst>
              <a:ext uri="{FF2B5EF4-FFF2-40B4-BE49-F238E27FC236}">
                <a16:creationId xmlns:a16="http://schemas.microsoft.com/office/drawing/2014/main" id="{A35D898F-2237-E8EA-A471-36F2ABC33493}"/>
              </a:ext>
            </a:extLst>
          </p:cNvPr>
          <p:cNvSpPr txBox="1"/>
          <p:nvPr/>
        </p:nvSpPr>
        <p:spPr>
          <a:xfrm>
            <a:off x="135288" y="2562895"/>
            <a:ext cx="3071551" cy="1200329"/>
          </a:xfrm>
          <a:prstGeom prst="rect">
            <a:avLst/>
          </a:prstGeom>
          <a:noFill/>
        </p:spPr>
        <p:txBody>
          <a:bodyPr wrap="square" rtlCol="0">
            <a:spAutoFit/>
          </a:bodyPr>
          <a:lstStyle/>
          <a:p>
            <a:r>
              <a:rPr lang="en-US" sz="2400" dirty="0">
                <a:solidFill>
                  <a:srgbClr val="FF0000"/>
                </a:solidFill>
              </a:rPr>
              <a:t>With LLMs however, GANs seem to be losing their appeal.</a:t>
            </a:r>
            <a:endParaRPr lang="en-US" dirty="0">
              <a:solidFill>
                <a:srgbClr val="FF0000"/>
              </a:solidFill>
            </a:endParaRPr>
          </a:p>
        </p:txBody>
      </p:sp>
    </p:spTree>
    <p:extLst>
      <p:ext uri="{BB962C8B-B14F-4D97-AF65-F5344CB8AC3E}">
        <p14:creationId xmlns:p14="http://schemas.microsoft.com/office/powerpoint/2010/main" val="4224142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A4249-5172-7376-DAE6-E9C9BC499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237" y="241161"/>
            <a:ext cx="9472295" cy="5667412"/>
          </a:xfrm>
          <a:prstGeom prst="rect">
            <a:avLst/>
          </a:prstGeom>
        </p:spPr>
      </p:pic>
      <p:sp>
        <p:nvSpPr>
          <p:cNvPr id="5" name="TextBox 4">
            <a:extLst>
              <a:ext uri="{FF2B5EF4-FFF2-40B4-BE49-F238E27FC236}">
                <a16:creationId xmlns:a16="http://schemas.microsoft.com/office/drawing/2014/main" id="{696636BF-0A54-343D-42CC-AFD397DABF3C}"/>
              </a:ext>
            </a:extLst>
          </p:cNvPr>
          <p:cNvSpPr txBox="1"/>
          <p:nvPr/>
        </p:nvSpPr>
        <p:spPr>
          <a:xfrm>
            <a:off x="76282" y="6278285"/>
            <a:ext cx="12212852" cy="338554"/>
          </a:xfrm>
          <a:prstGeom prst="rect">
            <a:avLst/>
          </a:prstGeom>
          <a:noFill/>
        </p:spPr>
        <p:txBody>
          <a:bodyPr wrap="square" rtlCol="0">
            <a:spAutoFit/>
          </a:bodyPr>
          <a:lstStyle/>
          <a:p>
            <a:r>
              <a:rPr lang="en-US" sz="1600" dirty="0"/>
              <a:t>https://</a:t>
            </a:r>
            <a:r>
              <a:rPr lang="en-US" sz="1600" dirty="0" err="1"/>
              <a:t>www.researchgate.net</a:t>
            </a:r>
            <a:r>
              <a:rPr lang="en-US" sz="1600" dirty="0"/>
              <a:t>/figure/Number-of-papers-published-per-year-in-deep-learning-generative-adversarial-networks_fig1_365225347</a:t>
            </a:r>
          </a:p>
        </p:txBody>
      </p:sp>
    </p:spTree>
    <p:extLst>
      <p:ext uri="{BB962C8B-B14F-4D97-AF65-F5344CB8AC3E}">
        <p14:creationId xmlns:p14="http://schemas.microsoft.com/office/powerpoint/2010/main" val="2600428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Summary</a:t>
            </a:r>
          </a:p>
        </p:txBody>
      </p:sp>
      <p:sp>
        <p:nvSpPr>
          <p:cNvPr id="3" name="Content Placeholder 2"/>
          <p:cNvSpPr>
            <a:spLocks noGrp="1"/>
          </p:cNvSpPr>
          <p:nvPr>
            <p:ph idx="1"/>
          </p:nvPr>
        </p:nvSpPr>
        <p:spPr>
          <a:xfrm>
            <a:off x="838200" y="1503653"/>
            <a:ext cx="10515600" cy="4457944"/>
          </a:xfrm>
        </p:spPr>
        <p:txBody>
          <a:bodyPr>
            <a:normAutofit/>
          </a:bodyPr>
          <a:lstStyle/>
          <a:p>
            <a:r>
              <a:rPr lang="en-US" dirty="0"/>
              <a:t>GANs are generative models that are implemented using two stochastic neural network modules: </a:t>
            </a:r>
            <a:r>
              <a:rPr lang="en-US" b="1" dirty="0">
                <a:solidFill>
                  <a:schemeClr val="accent1">
                    <a:lumMod val="50000"/>
                  </a:schemeClr>
                </a:solidFill>
              </a:rPr>
              <a:t>Generator</a:t>
            </a:r>
            <a:r>
              <a:rPr lang="en-US" dirty="0"/>
              <a:t> and </a:t>
            </a:r>
            <a:r>
              <a:rPr lang="en-US" b="1" dirty="0">
                <a:solidFill>
                  <a:schemeClr val="accent1">
                    <a:lumMod val="50000"/>
                  </a:schemeClr>
                </a:solidFill>
              </a:rPr>
              <a:t>Discriminator</a:t>
            </a:r>
            <a:r>
              <a:rPr lang="en-US" dirty="0"/>
              <a:t>.</a:t>
            </a:r>
          </a:p>
          <a:p>
            <a:r>
              <a:rPr lang="en-US" b="1" dirty="0">
                <a:solidFill>
                  <a:schemeClr val="accent1">
                    <a:lumMod val="50000"/>
                  </a:schemeClr>
                </a:solidFill>
              </a:rPr>
              <a:t>Generator</a:t>
            </a:r>
            <a:r>
              <a:rPr lang="en-US" dirty="0">
                <a:solidFill>
                  <a:schemeClr val="accent1">
                    <a:lumMod val="50000"/>
                  </a:schemeClr>
                </a:solidFill>
              </a:rPr>
              <a:t> </a:t>
            </a:r>
            <a:r>
              <a:rPr lang="en-US" dirty="0"/>
              <a:t>tries to generate samples from random noise as input</a:t>
            </a:r>
          </a:p>
          <a:p>
            <a:r>
              <a:rPr lang="en-US" b="1" dirty="0">
                <a:solidFill>
                  <a:schemeClr val="accent1">
                    <a:lumMod val="50000"/>
                  </a:schemeClr>
                </a:solidFill>
              </a:rPr>
              <a:t>Discriminator</a:t>
            </a:r>
            <a:r>
              <a:rPr lang="en-US" dirty="0">
                <a:solidFill>
                  <a:schemeClr val="accent1">
                    <a:lumMod val="50000"/>
                  </a:schemeClr>
                </a:solidFill>
              </a:rPr>
              <a:t> </a:t>
            </a:r>
            <a:r>
              <a:rPr lang="en-US" dirty="0"/>
              <a:t>tries to distinguish the samples from Generator and samples from the real data distribution.</a:t>
            </a:r>
          </a:p>
          <a:p>
            <a:r>
              <a:rPr lang="en-US" dirty="0"/>
              <a:t>Both networks are trained adversarially (in tandem) to fool the other component. In this process, both models become better at their respective tasks.</a:t>
            </a:r>
          </a:p>
          <a:p>
            <a:r>
              <a:rPr lang="en-US" dirty="0"/>
              <a:t>Many GAN variants (GAN Zoo)</a:t>
            </a:r>
          </a:p>
        </p:txBody>
      </p:sp>
    </p:spTree>
    <p:extLst>
      <p:ext uri="{BB962C8B-B14F-4D97-AF65-F5344CB8AC3E}">
        <p14:creationId xmlns:p14="http://schemas.microsoft.com/office/powerpoint/2010/main" val="173650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D67B-8634-124B-9158-29E27DA5A0BF}"/>
              </a:ext>
            </a:extLst>
          </p:cNvPr>
          <p:cNvSpPr>
            <a:spLocks noGrp="1"/>
          </p:cNvSpPr>
          <p:nvPr>
            <p:ph type="title"/>
          </p:nvPr>
        </p:nvSpPr>
        <p:spPr/>
        <p:txBody>
          <a:bodyPr/>
          <a:lstStyle/>
          <a:p>
            <a:r>
              <a:rPr lang="en-US" b="1" dirty="0">
                <a:solidFill>
                  <a:srgbClr val="FF0000"/>
                </a:solidFill>
              </a:rPr>
              <a:t>GAN videos</a:t>
            </a:r>
          </a:p>
        </p:txBody>
      </p:sp>
      <p:sp>
        <p:nvSpPr>
          <p:cNvPr id="3" name="Content Placeholder 2">
            <a:extLst>
              <a:ext uri="{FF2B5EF4-FFF2-40B4-BE49-F238E27FC236}">
                <a16:creationId xmlns:a16="http://schemas.microsoft.com/office/drawing/2014/main" id="{790EB1FB-0EDC-3B49-8C8C-9B155712F11B}"/>
              </a:ext>
            </a:extLst>
          </p:cNvPr>
          <p:cNvSpPr>
            <a:spLocks noGrp="1"/>
          </p:cNvSpPr>
          <p:nvPr>
            <p:ph idx="1"/>
          </p:nvPr>
        </p:nvSpPr>
        <p:spPr/>
        <p:txBody>
          <a:bodyPr/>
          <a:lstStyle/>
          <a:p>
            <a:r>
              <a:rPr lang="en-US" dirty="0">
                <a:hlinkClick r:id="rId2"/>
              </a:rPr>
              <a:t>A Friendly Introduction to Generative Adversarial Networks (GANs)</a:t>
            </a:r>
            <a:endParaRPr lang="en-US" dirty="0"/>
          </a:p>
          <a:p>
            <a:endParaRPr lang="en-US" dirty="0"/>
          </a:p>
          <a:p>
            <a:r>
              <a:rPr lang="en-US" dirty="0">
                <a:hlinkClick r:id="rId3"/>
              </a:rPr>
              <a:t>Goodfellow's talk at NIPS workshop</a:t>
            </a:r>
            <a:endParaRPr lang="en-US" dirty="0"/>
          </a:p>
          <a:p>
            <a:endParaRPr lang="en-US" dirty="0"/>
          </a:p>
          <a:p>
            <a:r>
              <a:rPr lang="en-US" dirty="0">
                <a:hlinkClick r:id="rId4"/>
              </a:rPr>
              <a:t>MIT Deep Generative Modeling</a:t>
            </a:r>
            <a:endParaRPr lang="en-US" dirty="0"/>
          </a:p>
        </p:txBody>
      </p:sp>
    </p:spTree>
    <p:extLst>
      <p:ext uri="{BB962C8B-B14F-4D97-AF65-F5344CB8AC3E}">
        <p14:creationId xmlns:p14="http://schemas.microsoft.com/office/powerpoint/2010/main" val="2681564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Reading List</a:t>
            </a:r>
          </a:p>
        </p:txBody>
      </p:sp>
      <p:sp>
        <p:nvSpPr>
          <p:cNvPr id="3" name="Content Placeholder 2"/>
          <p:cNvSpPr>
            <a:spLocks noGrp="1"/>
          </p:cNvSpPr>
          <p:nvPr>
            <p:ph idx="1"/>
          </p:nvPr>
        </p:nvSpPr>
        <p:spPr>
          <a:xfrm>
            <a:off x="838200" y="1574903"/>
            <a:ext cx="10515600" cy="4766904"/>
          </a:xfrm>
        </p:spPr>
        <p:txBody>
          <a:bodyPr>
            <a:noAutofit/>
          </a:bodyPr>
          <a:lstStyle/>
          <a:p>
            <a:pPr>
              <a:lnSpc>
                <a:spcPct val="120000"/>
              </a:lnSpc>
              <a:spcBef>
                <a:spcPts val="0"/>
              </a:spcBef>
            </a:pPr>
            <a:r>
              <a:rPr lang="en-US" sz="1300" dirty="0" err="1"/>
              <a:t>Goodfellow</a:t>
            </a:r>
            <a:r>
              <a:rPr lang="en-US" sz="1300" dirty="0"/>
              <a:t>, I., </a:t>
            </a:r>
            <a:r>
              <a:rPr lang="en-US" sz="1300" dirty="0" err="1"/>
              <a:t>Pouget-Abadie</a:t>
            </a:r>
            <a:r>
              <a:rPr lang="en-US" sz="1300" dirty="0"/>
              <a:t>, J., Mirza, M., Xu, B., </a:t>
            </a:r>
            <a:r>
              <a:rPr lang="en-US" sz="1300" dirty="0" err="1"/>
              <a:t>Warde</a:t>
            </a:r>
            <a:r>
              <a:rPr lang="en-US" sz="1300" dirty="0"/>
              <a:t>-Farley, D., </a:t>
            </a:r>
            <a:r>
              <a:rPr lang="en-US" sz="1300" dirty="0" err="1"/>
              <a:t>Ozair</a:t>
            </a:r>
            <a:r>
              <a:rPr lang="en-US" sz="1300" dirty="0"/>
              <a:t>, S., </a:t>
            </a:r>
            <a:r>
              <a:rPr lang="en-US" sz="1300" dirty="0" err="1"/>
              <a:t>Courville</a:t>
            </a:r>
            <a:r>
              <a:rPr lang="en-US" sz="1300" dirty="0"/>
              <a:t>, A. and </a:t>
            </a:r>
            <a:r>
              <a:rPr lang="en-US" sz="1300" dirty="0" err="1"/>
              <a:t>Bengio</a:t>
            </a:r>
            <a:r>
              <a:rPr lang="en-US" sz="1300" dirty="0"/>
              <a:t>, Y. </a:t>
            </a:r>
            <a:r>
              <a:rPr lang="en-US" sz="1300" dirty="0">
                <a:hlinkClick r:id="rId3"/>
              </a:rPr>
              <a:t>Generative adversarial nets</a:t>
            </a:r>
            <a:r>
              <a:rPr lang="en-US" sz="1300" dirty="0"/>
              <a:t>, NIPS (2014).</a:t>
            </a:r>
          </a:p>
          <a:p>
            <a:pPr>
              <a:lnSpc>
                <a:spcPct val="120000"/>
              </a:lnSpc>
              <a:spcBef>
                <a:spcPts val="0"/>
              </a:spcBef>
            </a:pPr>
            <a:r>
              <a:rPr lang="en-US" sz="1300" dirty="0" err="1"/>
              <a:t>Goodfellow</a:t>
            </a:r>
            <a:r>
              <a:rPr lang="en-US" sz="1300" dirty="0"/>
              <a:t>, Ian </a:t>
            </a:r>
            <a:r>
              <a:rPr lang="en-US" sz="1300" dirty="0">
                <a:hlinkClick r:id="rId4"/>
              </a:rPr>
              <a:t>NIPS 2016 Tutorial: Generative Adversarial Networks</a:t>
            </a:r>
            <a:r>
              <a:rPr lang="en-US" sz="1300" dirty="0"/>
              <a:t>, NIPS (2016).</a:t>
            </a:r>
          </a:p>
          <a:p>
            <a:pPr>
              <a:lnSpc>
                <a:spcPct val="120000"/>
              </a:lnSpc>
              <a:spcBef>
                <a:spcPts val="0"/>
              </a:spcBef>
            </a:pPr>
            <a:r>
              <a:rPr lang="en-US" sz="1300" dirty="0"/>
              <a:t>Radford, A., Metz, L. and </a:t>
            </a:r>
            <a:r>
              <a:rPr lang="en-US" sz="1300" dirty="0" err="1"/>
              <a:t>Chintala</a:t>
            </a:r>
            <a:r>
              <a:rPr lang="en-US" sz="1300" dirty="0"/>
              <a:t>, S., </a:t>
            </a:r>
            <a:r>
              <a:rPr lang="en-US" sz="1300" dirty="0">
                <a:hlinkClick r:id="rId5"/>
              </a:rPr>
              <a:t>Unsupervised representation learning with deep convolutional generative adversarial networks.</a:t>
            </a:r>
            <a:r>
              <a:rPr lang="en-US" sz="1300" dirty="0"/>
              <a:t> arXiv preprint arXiv:1511.06434. (2015).</a:t>
            </a:r>
          </a:p>
          <a:p>
            <a:pPr>
              <a:lnSpc>
                <a:spcPct val="120000"/>
              </a:lnSpc>
              <a:spcBef>
                <a:spcPts val="0"/>
              </a:spcBef>
            </a:pPr>
            <a:r>
              <a:rPr lang="en-US" sz="1300" dirty="0" err="1"/>
              <a:t>Salimans</a:t>
            </a:r>
            <a:r>
              <a:rPr lang="en-US" sz="1300" dirty="0"/>
              <a:t>, T., </a:t>
            </a:r>
            <a:r>
              <a:rPr lang="en-US" sz="1300" dirty="0" err="1"/>
              <a:t>Goodfellow</a:t>
            </a:r>
            <a:r>
              <a:rPr lang="en-US" sz="1300" dirty="0"/>
              <a:t>, I., </a:t>
            </a:r>
            <a:r>
              <a:rPr lang="en-US" sz="1300" dirty="0" err="1"/>
              <a:t>Zaremba</a:t>
            </a:r>
            <a:r>
              <a:rPr lang="en-US" sz="1300" dirty="0"/>
              <a:t>, W., Cheung, V., Radford, A., &amp; Chen, X. </a:t>
            </a:r>
            <a:r>
              <a:rPr lang="en-US" sz="1300" dirty="0">
                <a:hlinkClick r:id="rId6"/>
              </a:rPr>
              <a:t>Improved techniques for training gans.</a:t>
            </a:r>
            <a:r>
              <a:rPr lang="en-US" sz="1300" dirty="0"/>
              <a:t> NIPS (2016).</a:t>
            </a:r>
          </a:p>
          <a:p>
            <a:pPr>
              <a:lnSpc>
                <a:spcPct val="120000"/>
              </a:lnSpc>
              <a:spcBef>
                <a:spcPts val="0"/>
              </a:spcBef>
            </a:pPr>
            <a:r>
              <a:rPr lang="en-US" sz="1300" dirty="0"/>
              <a:t>Chen, X., </a:t>
            </a:r>
            <a:r>
              <a:rPr lang="en-US" sz="1300" dirty="0" err="1"/>
              <a:t>Duan</a:t>
            </a:r>
            <a:r>
              <a:rPr lang="en-US" sz="1300" dirty="0"/>
              <a:t>, Y., </a:t>
            </a:r>
            <a:r>
              <a:rPr lang="en-US" sz="1300" dirty="0" err="1"/>
              <a:t>Houthooft</a:t>
            </a:r>
            <a:r>
              <a:rPr lang="en-US" sz="1300" dirty="0"/>
              <a:t>, R., Schulman, J., </a:t>
            </a:r>
            <a:r>
              <a:rPr lang="en-US" sz="1300" dirty="0" err="1"/>
              <a:t>Sutskever</a:t>
            </a:r>
            <a:r>
              <a:rPr lang="en-US" sz="1300" dirty="0"/>
              <a:t>, I., &amp; </a:t>
            </a:r>
            <a:r>
              <a:rPr lang="en-US" sz="1300" dirty="0" err="1"/>
              <a:t>Abbeel</a:t>
            </a:r>
            <a:r>
              <a:rPr lang="en-US" sz="1300" dirty="0"/>
              <a:t>, P. </a:t>
            </a:r>
            <a:r>
              <a:rPr lang="en-US" sz="1300" dirty="0">
                <a:hlinkClick r:id="rId7"/>
              </a:rPr>
              <a:t>InfoGAN: Interpretable Representation Learning by Information Maximization Generative Adversarial Nets</a:t>
            </a:r>
            <a:r>
              <a:rPr lang="en-US" sz="1300" dirty="0"/>
              <a:t>, NIPS (2016).</a:t>
            </a:r>
          </a:p>
          <a:p>
            <a:pPr>
              <a:lnSpc>
                <a:spcPct val="120000"/>
              </a:lnSpc>
              <a:spcBef>
                <a:spcPts val="0"/>
              </a:spcBef>
            </a:pPr>
            <a:r>
              <a:rPr lang="en-US" sz="1300" dirty="0"/>
              <a:t>Zhao, </a:t>
            </a:r>
            <a:r>
              <a:rPr lang="en-US" sz="1300" dirty="0" err="1"/>
              <a:t>Junbo</a:t>
            </a:r>
            <a:r>
              <a:rPr lang="en-US" sz="1300" dirty="0"/>
              <a:t>, Michael Mathieu, and Yann </a:t>
            </a:r>
            <a:r>
              <a:rPr lang="en-US" sz="1300" dirty="0" err="1"/>
              <a:t>LeCun</a:t>
            </a:r>
            <a:r>
              <a:rPr lang="en-US" sz="1300" dirty="0"/>
              <a:t>. </a:t>
            </a:r>
            <a:r>
              <a:rPr lang="en-US" sz="1300" dirty="0">
                <a:hlinkClick r:id="rId8"/>
              </a:rPr>
              <a:t>Energy-based generative adversarial network.</a:t>
            </a:r>
            <a:r>
              <a:rPr lang="en-US" sz="1300" dirty="0"/>
              <a:t> arXiv preprint arXiv:1609.03126 (2016).</a:t>
            </a:r>
          </a:p>
          <a:p>
            <a:pPr>
              <a:lnSpc>
                <a:spcPct val="120000"/>
              </a:lnSpc>
              <a:spcBef>
                <a:spcPts val="0"/>
              </a:spcBef>
            </a:pPr>
            <a:r>
              <a:rPr lang="en-US" sz="1300" dirty="0"/>
              <a:t>Mirza, Mehdi, and Simon </a:t>
            </a:r>
            <a:r>
              <a:rPr lang="en-US" sz="1300" dirty="0" err="1"/>
              <a:t>Osindero</a:t>
            </a:r>
            <a:r>
              <a:rPr lang="en-US" sz="1300" dirty="0"/>
              <a:t>. </a:t>
            </a:r>
            <a:r>
              <a:rPr lang="en-US" sz="1300" dirty="0">
                <a:hlinkClick r:id="rId9"/>
              </a:rPr>
              <a:t>Conditional generative adversarial nets.</a:t>
            </a:r>
            <a:r>
              <a:rPr lang="en-US" sz="1300" dirty="0"/>
              <a:t> arXiv preprint arXiv:1411.1784 (2014).</a:t>
            </a:r>
          </a:p>
          <a:p>
            <a:pPr>
              <a:lnSpc>
                <a:spcPct val="120000"/>
              </a:lnSpc>
              <a:spcBef>
                <a:spcPts val="0"/>
              </a:spcBef>
            </a:pPr>
            <a:r>
              <a:rPr lang="en-US" sz="1300" dirty="0"/>
              <a:t>Liu, Ming-Yu, and </a:t>
            </a:r>
            <a:r>
              <a:rPr lang="en-US" sz="1300" dirty="0" err="1"/>
              <a:t>Oncel</a:t>
            </a:r>
            <a:r>
              <a:rPr lang="en-US" sz="1300" dirty="0"/>
              <a:t> </a:t>
            </a:r>
            <a:r>
              <a:rPr lang="en-US" sz="1300" dirty="0" err="1"/>
              <a:t>Tuzel</a:t>
            </a:r>
            <a:r>
              <a:rPr lang="en-US" sz="1300" dirty="0"/>
              <a:t>. </a:t>
            </a:r>
            <a:r>
              <a:rPr lang="en-US" sz="1300" dirty="0">
                <a:hlinkClick r:id="rId10"/>
              </a:rPr>
              <a:t>Coupled generative adversarial networks.</a:t>
            </a:r>
            <a:r>
              <a:rPr lang="en-US" sz="1300" dirty="0"/>
              <a:t> NIPS (2016).</a:t>
            </a:r>
          </a:p>
          <a:p>
            <a:pPr>
              <a:lnSpc>
                <a:spcPct val="120000"/>
              </a:lnSpc>
              <a:spcBef>
                <a:spcPts val="0"/>
              </a:spcBef>
            </a:pPr>
            <a:r>
              <a:rPr lang="en-US" sz="1300" dirty="0"/>
              <a:t>Denton, E.L., </a:t>
            </a:r>
            <a:r>
              <a:rPr lang="en-US" sz="1300" dirty="0" err="1"/>
              <a:t>Chintala</a:t>
            </a:r>
            <a:r>
              <a:rPr lang="en-US" sz="1300" dirty="0"/>
              <a:t>, S. and Fergus, R., 2015. </a:t>
            </a:r>
            <a:r>
              <a:rPr lang="en-US" sz="1300" dirty="0">
                <a:hlinkClick r:id="rId11"/>
              </a:rPr>
              <a:t>Deep Generative Image Models using a Laplacian Pyramid of Adversarial Networks.</a:t>
            </a:r>
            <a:r>
              <a:rPr lang="en-US" sz="1300" dirty="0"/>
              <a:t> NIPS (2015)</a:t>
            </a:r>
          </a:p>
          <a:p>
            <a:pPr>
              <a:lnSpc>
                <a:spcPct val="120000"/>
              </a:lnSpc>
              <a:spcBef>
                <a:spcPts val="0"/>
              </a:spcBef>
            </a:pPr>
            <a:r>
              <a:rPr lang="en-US" sz="1300" dirty="0" err="1"/>
              <a:t>Dumoulin</a:t>
            </a:r>
            <a:r>
              <a:rPr lang="en-US" sz="1300" dirty="0"/>
              <a:t>, V., </a:t>
            </a:r>
            <a:r>
              <a:rPr lang="en-US" sz="1300" dirty="0" err="1"/>
              <a:t>Belghazi</a:t>
            </a:r>
            <a:r>
              <a:rPr lang="en-US" sz="1300" dirty="0"/>
              <a:t>, I., Poole, B., Lamb, A., </a:t>
            </a:r>
            <a:r>
              <a:rPr lang="en-US" sz="1300" dirty="0" err="1"/>
              <a:t>Arjovsky</a:t>
            </a:r>
            <a:r>
              <a:rPr lang="en-US" sz="1300" dirty="0"/>
              <a:t>, M., </a:t>
            </a:r>
            <a:r>
              <a:rPr lang="en-US" sz="1300" dirty="0" err="1"/>
              <a:t>Mastropietro</a:t>
            </a:r>
            <a:r>
              <a:rPr lang="en-US" sz="1300" dirty="0"/>
              <a:t>, O., &amp; </a:t>
            </a:r>
            <a:r>
              <a:rPr lang="en-US" sz="1300" dirty="0" err="1"/>
              <a:t>Courville</a:t>
            </a:r>
            <a:r>
              <a:rPr lang="en-US" sz="1300" dirty="0"/>
              <a:t>, A. </a:t>
            </a:r>
            <a:r>
              <a:rPr lang="en-US" sz="1300" dirty="0">
                <a:hlinkClick r:id="rId12"/>
              </a:rPr>
              <a:t>Adversarially learned inference.</a:t>
            </a:r>
            <a:r>
              <a:rPr lang="en-US" sz="1300" dirty="0"/>
              <a:t> arXiv preprint arXiv:1606.00704 (2016).</a:t>
            </a:r>
          </a:p>
          <a:p>
            <a:pPr marL="0" marR="0" lvl="0" indent="0" defTabSz="914400" eaLnBrk="1" fontAlgn="auto" latinLnBrk="0" hangingPunct="1">
              <a:lnSpc>
                <a:spcPct val="120000"/>
              </a:lnSpc>
              <a:spcBef>
                <a:spcPts val="0"/>
              </a:spcBef>
              <a:spcAft>
                <a:spcPts val="0"/>
              </a:spcAft>
              <a:buClrTx/>
              <a:buSzTx/>
              <a:buFontTx/>
              <a:buNone/>
              <a:tabLst/>
              <a:defRPr/>
            </a:pPr>
            <a:endParaRPr lang="en-US" sz="1300" dirty="0"/>
          </a:p>
          <a:p>
            <a:pPr marL="0" marR="0" lvl="0" indent="0" defTabSz="914400" eaLnBrk="1" fontAlgn="auto" latinLnBrk="0" hangingPunct="1">
              <a:lnSpc>
                <a:spcPct val="120000"/>
              </a:lnSpc>
              <a:spcBef>
                <a:spcPts val="0"/>
              </a:spcBef>
              <a:spcAft>
                <a:spcPts val="0"/>
              </a:spcAft>
              <a:buClrTx/>
              <a:buSzTx/>
              <a:buFontTx/>
              <a:buNone/>
              <a:tabLst/>
              <a:defRPr/>
            </a:pPr>
            <a:r>
              <a:rPr lang="en-US" sz="1600" dirty="0">
                <a:solidFill>
                  <a:schemeClr val="accent1">
                    <a:lumMod val="50000"/>
                  </a:schemeClr>
                </a:solidFill>
              </a:rPr>
              <a:t>Applications:</a:t>
            </a:r>
          </a:p>
          <a:p>
            <a:pPr>
              <a:lnSpc>
                <a:spcPct val="120000"/>
              </a:lnSpc>
              <a:spcBef>
                <a:spcPts val="0"/>
              </a:spcBef>
            </a:pPr>
            <a:r>
              <a:rPr lang="en-US" sz="1300" dirty="0"/>
              <a:t>Isola, P., Zhu, J. Y., Zhou, T., &amp; </a:t>
            </a:r>
            <a:r>
              <a:rPr lang="en-US" sz="1300" dirty="0" err="1"/>
              <a:t>Efros</a:t>
            </a:r>
            <a:r>
              <a:rPr lang="en-US" sz="1300" dirty="0"/>
              <a:t>, A. A. </a:t>
            </a:r>
            <a:r>
              <a:rPr lang="en-US" sz="1300" dirty="0">
                <a:hlinkClick r:id="rId13"/>
              </a:rPr>
              <a:t>Image-to-image translation with conditional adversarial networks.</a:t>
            </a:r>
            <a:r>
              <a:rPr lang="en-US" sz="1300" dirty="0"/>
              <a:t> arXiv preprint arXiv:1611.07004. (2016).</a:t>
            </a:r>
          </a:p>
          <a:p>
            <a:pPr>
              <a:lnSpc>
                <a:spcPct val="120000"/>
              </a:lnSpc>
              <a:spcBef>
                <a:spcPts val="0"/>
              </a:spcBef>
            </a:pPr>
            <a:r>
              <a:rPr lang="en-US" sz="1300" dirty="0"/>
              <a:t>Reed, S., </a:t>
            </a:r>
            <a:r>
              <a:rPr lang="en-US" sz="1300" dirty="0" err="1"/>
              <a:t>Akata</a:t>
            </a:r>
            <a:r>
              <a:rPr lang="en-US" sz="1300" dirty="0"/>
              <a:t>, Z., Yan, X., </a:t>
            </a:r>
            <a:r>
              <a:rPr lang="en-US" sz="1300" dirty="0" err="1"/>
              <a:t>Logeswaran</a:t>
            </a:r>
            <a:r>
              <a:rPr lang="en-US" sz="1300" dirty="0"/>
              <a:t>, L., Schiele, B., &amp; Lee, H. </a:t>
            </a:r>
            <a:r>
              <a:rPr lang="en-US" sz="1300" dirty="0">
                <a:hlinkClick r:id="rId14"/>
              </a:rPr>
              <a:t>Generative adversarial text to image synthesis.</a:t>
            </a:r>
            <a:r>
              <a:rPr lang="en-US" sz="1300" dirty="0"/>
              <a:t> JMLR (2016).</a:t>
            </a:r>
          </a:p>
          <a:p>
            <a:pPr>
              <a:lnSpc>
                <a:spcPct val="120000"/>
              </a:lnSpc>
              <a:spcBef>
                <a:spcPts val="0"/>
              </a:spcBef>
            </a:pPr>
            <a:r>
              <a:rPr lang="en-US" sz="1300" dirty="0" err="1"/>
              <a:t>Antipov</a:t>
            </a:r>
            <a:r>
              <a:rPr lang="en-US" sz="1300" dirty="0"/>
              <a:t>, G., </a:t>
            </a:r>
            <a:r>
              <a:rPr lang="en-US" sz="1300" dirty="0" err="1"/>
              <a:t>Baccouche</a:t>
            </a:r>
            <a:r>
              <a:rPr lang="en-US" sz="1300" dirty="0"/>
              <a:t>, M., &amp; </a:t>
            </a:r>
            <a:r>
              <a:rPr lang="en-US" sz="1300" dirty="0" err="1"/>
              <a:t>Dugelay</a:t>
            </a:r>
            <a:r>
              <a:rPr lang="en-US" sz="1300" dirty="0"/>
              <a:t>, J. L. (2017). </a:t>
            </a:r>
            <a:r>
              <a:rPr lang="en-US" sz="1300" dirty="0">
                <a:hlinkClick r:id="rId15"/>
              </a:rPr>
              <a:t>Face Aging With Conditional Generative Adversarial Networks. </a:t>
            </a:r>
            <a:r>
              <a:rPr lang="en-US" sz="1300" dirty="0"/>
              <a:t>arXiv preprint arXiv:1702.01983.</a:t>
            </a:r>
          </a:p>
        </p:txBody>
      </p:sp>
    </p:spTree>
    <p:extLst>
      <p:ext uri="{BB962C8B-B14F-4D97-AF65-F5344CB8AC3E}">
        <p14:creationId xmlns:p14="http://schemas.microsoft.com/office/powerpoint/2010/main" val="165058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rPr>
              <a:t>Generative Adversarial Network (GAN)</a:t>
            </a:r>
            <a:endParaRPr lang="en-US" b="1" dirty="0">
              <a:solidFill>
                <a:srgbClr val="FF0000"/>
              </a:solidFill>
            </a:endParaRPr>
          </a:p>
        </p:txBody>
      </p:sp>
      <p:sp>
        <p:nvSpPr>
          <p:cNvPr id="3" name="Content Placeholder 2"/>
          <p:cNvSpPr>
            <a:spLocks noGrp="1"/>
          </p:cNvSpPr>
          <p:nvPr>
            <p:ph idx="1"/>
          </p:nvPr>
        </p:nvSpPr>
        <p:spPr>
          <a:xfrm>
            <a:off x="838200" y="1825625"/>
            <a:ext cx="10515600" cy="4457944"/>
          </a:xfrm>
        </p:spPr>
        <p:txBody>
          <a:bodyPr>
            <a:normAutofit/>
          </a:bodyPr>
          <a:lstStyle/>
          <a:p>
            <a:r>
              <a:rPr lang="en-US" dirty="0"/>
              <a:t>GANs are generative models that are implemented using two stochastic neural network modules: </a:t>
            </a:r>
            <a:r>
              <a:rPr lang="en-US" b="1" dirty="0">
                <a:solidFill>
                  <a:schemeClr val="accent1">
                    <a:lumMod val="50000"/>
                  </a:schemeClr>
                </a:solidFill>
              </a:rPr>
              <a:t>Generator</a:t>
            </a:r>
            <a:r>
              <a:rPr lang="en-US" dirty="0"/>
              <a:t> and </a:t>
            </a:r>
            <a:r>
              <a:rPr lang="en-US" b="1" dirty="0">
                <a:solidFill>
                  <a:schemeClr val="accent1">
                    <a:lumMod val="50000"/>
                  </a:schemeClr>
                </a:solidFill>
              </a:rPr>
              <a:t>Discriminator</a:t>
            </a:r>
            <a:r>
              <a:rPr lang="en-US" dirty="0"/>
              <a:t>.</a:t>
            </a:r>
          </a:p>
          <a:p>
            <a:r>
              <a:rPr lang="en-US" b="1" dirty="0">
                <a:solidFill>
                  <a:schemeClr val="accent1">
                    <a:lumMod val="50000"/>
                  </a:schemeClr>
                </a:solidFill>
              </a:rPr>
              <a:t>Generator</a:t>
            </a:r>
            <a:r>
              <a:rPr lang="en-US" dirty="0">
                <a:solidFill>
                  <a:schemeClr val="accent1">
                    <a:lumMod val="50000"/>
                  </a:schemeClr>
                </a:solidFill>
              </a:rPr>
              <a:t> </a:t>
            </a:r>
            <a:r>
              <a:rPr lang="en-US" dirty="0"/>
              <a:t>tries to generate samples from random noise as input</a:t>
            </a:r>
          </a:p>
          <a:p>
            <a:r>
              <a:rPr lang="en-US" b="1" dirty="0">
                <a:solidFill>
                  <a:schemeClr val="accent1">
                    <a:lumMod val="50000"/>
                  </a:schemeClr>
                </a:solidFill>
              </a:rPr>
              <a:t>Discriminator</a:t>
            </a:r>
            <a:r>
              <a:rPr lang="en-US" dirty="0">
                <a:solidFill>
                  <a:schemeClr val="accent1">
                    <a:lumMod val="50000"/>
                  </a:schemeClr>
                </a:solidFill>
              </a:rPr>
              <a:t> </a:t>
            </a:r>
            <a:r>
              <a:rPr lang="en-US" dirty="0"/>
              <a:t>tries to distinguish the samples from Generator and samples from the real data distribution.</a:t>
            </a:r>
          </a:p>
          <a:p>
            <a:r>
              <a:rPr lang="en-US" dirty="0"/>
              <a:t>Both networks are trained adversarially (in tandem) to fool the other component. In this process, both models become better at their respective tasks.</a:t>
            </a:r>
          </a:p>
          <a:p>
            <a:r>
              <a:rPr lang="en-US" dirty="0"/>
              <a:t>Many GAN variants (</a:t>
            </a:r>
            <a:r>
              <a:rPr lang="en-US" dirty="0">
                <a:hlinkClick r:id="rId2"/>
              </a:rPr>
              <a:t>GAN Zoo</a:t>
            </a:r>
            <a:r>
              <a:rPr lang="en-US" dirty="0"/>
              <a:t>)</a:t>
            </a:r>
          </a:p>
        </p:txBody>
      </p:sp>
    </p:spTree>
    <p:extLst>
      <p:ext uri="{BB962C8B-B14F-4D97-AF65-F5344CB8AC3E}">
        <p14:creationId xmlns:p14="http://schemas.microsoft.com/office/powerpoint/2010/main" val="1934773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593" y="884627"/>
            <a:ext cx="9200706" cy="4178654"/>
          </a:xfrm>
          <a:prstGeom prst="rect">
            <a:avLst/>
          </a:prstGeom>
        </p:spPr>
      </p:pic>
      <p:sp>
        <p:nvSpPr>
          <p:cNvPr id="4" name="Title 1"/>
          <p:cNvSpPr txBox="1">
            <a:spLocks/>
          </p:cNvSpPr>
          <p:nvPr/>
        </p:nvSpPr>
        <p:spPr>
          <a:xfrm>
            <a:off x="763249" y="201933"/>
            <a:ext cx="10515600" cy="49520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0000"/>
                </a:solidFill>
              </a:rPr>
              <a:t>GAN’s Architecture</a:t>
            </a:r>
          </a:p>
        </p:txBody>
      </p:sp>
      <p:sp>
        <p:nvSpPr>
          <p:cNvPr id="5" name="TextBox 4"/>
          <p:cNvSpPr txBox="1"/>
          <p:nvPr/>
        </p:nvSpPr>
        <p:spPr>
          <a:xfrm>
            <a:off x="883170" y="5578535"/>
            <a:ext cx="10515600" cy="830997"/>
          </a:xfrm>
          <a:prstGeom prst="rect">
            <a:avLst/>
          </a:prstGeom>
          <a:noFill/>
        </p:spPr>
        <p:txBody>
          <a:bodyPr wrap="square" rtlCol="0">
            <a:spAutoFit/>
          </a:bodyPr>
          <a:lstStyle/>
          <a:p>
            <a:pPr marL="285750" indent="-285750">
              <a:buFont typeface="Arial" charset="0"/>
              <a:buChar char="•"/>
            </a:pPr>
            <a:r>
              <a:rPr lang="en-US" sz="2400" b="1" dirty="0">
                <a:solidFill>
                  <a:prstClr val="black"/>
                </a:solidFill>
              </a:rPr>
              <a:t>Z</a:t>
            </a:r>
            <a:r>
              <a:rPr lang="en-US" sz="2400" dirty="0">
                <a:solidFill>
                  <a:prstClr val="black"/>
                </a:solidFill>
              </a:rPr>
              <a:t> is some random noise (Gaussian/Uniform).</a:t>
            </a:r>
          </a:p>
          <a:p>
            <a:pPr marL="285750" indent="-285750">
              <a:buFont typeface="Arial" charset="0"/>
              <a:buChar char="•"/>
            </a:pPr>
            <a:r>
              <a:rPr lang="en-US" sz="2400" b="1" dirty="0">
                <a:solidFill>
                  <a:prstClr val="black"/>
                </a:solidFill>
              </a:rPr>
              <a:t>Z</a:t>
            </a:r>
            <a:r>
              <a:rPr lang="en-US" sz="2400" dirty="0">
                <a:solidFill>
                  <a:prstClr val="black"/>
                </a:solidFill>
              </a:rPr>
              <a:t> can be thought as the latent representation of the image.</a:t>
            </a:r>
          </a:p>
        </p:txBody>
      </p:sp>
      <p:sp>
        <p:nvSpPr>
          <p:cNvPr id="6" name="TextBox 5"/>
          <p:cNvSpPr txBox="1"/>
          <p:nvPr/>
        </p:nvSpPr>
        <p:spPr>
          <a:xfrm>
            <a:off x="2458387" y="2728210"/>
            <a:ext cx="374754" cy="369332"/>
          </a:xfrm>
          <a:prstGeom prst="rect">
            <a:avLst/>
          </a:prstGeom>
          <a:noFill/>
        </p:spPr>
        <p:txBody>
          <a:bodyPr wrap="square" rtlCol="0">
            <a:spAutoFit/>
          </a:bodyPr>
          <a:lstStyle/>
          <a:p>
            <a:r>
              <a:rPr lang="en-US" b="1" dirty="0">
                <a:solidFill>
                  <a:srgbClr val="FF0000"/>
                </a:solidFill>
              </a:rPr>
              <a:t>z</a:t>
            </a:r>
          </a:p>
        </p:txBody>
      </p:sp>
      <p:sp>
        <p:nvSpPr>
          <p:cNvPr id="8" name="TextBox 7"/>
          <p:cNvSpPr txBox="1"/>
          <p:nvPr/>
        </p:nvSpPr>
        <p:spPr>
          <a:xfrm>
            <a:off x="5354743" y="2912876"/>
            <a:ext cx="906148" cy="369332"/>
          </a:xfrm>
          <a:prstGeom prst="rect">
            <a:avLst/>
          </a:prstGeom>
          <a:noFill/>
        </p:spPr>
        <p:txBody>
          <a:bodyPr wrap="square" rtlCol="0">
            <a:spAutoFit/>
          </a:bodyPr>
          <a:lstStyle/>
          <a:p>
            <a:r>
              <a:rPr lang="en-US" b="1" dirty="0">
                <a:solidFill>
                  <a:srgbClr val="FF0000"/>
                </a:solidFill>
              </a:rPr>
              <a:t>G(z)</a:t>
            </a:r>
          </a:p>
        </p:txBody>
      </p:sp>
      <p:sp>
        <p:nvSpPr>
          <p:cNvPr id="10" name="TextBox 9"/>
          <p:cNvSpPr txBox="1"/>
          <p:nvPr/>
        </p:nvSpPr>
        <p:spPr>
          <a:xfrm>
            <a:off x="9344625" y="1851073"/>
            <a:ext cx="906148" cy="369332"/>
          </a:xfrm>
          <a:prstGeom prst="rect">
            <a:avLst/>
          </a:prstGeom>
          <a:noFill/>
        </p:spPr>
        <p:txBody>
          <a:bodyPr wrap="square" rtlCol="0">
            <a:spAutoFit/>
          </a:bodyPr>
          <a:lstStyle/>
          <a:p>
            <a:r>
              <a:rPr lang="en-US" b="1" dirty="0">
                <a:solidFill>
                  <a:srgbClr val="FF0000"/>
                </a:solidFill>
              </a:rPr>
              <a:t>D(x)</a:t>
            </a:r>
          </a:p>
        </p:txBody>
      </p:sp>
      <p:sp>
        <p:nvSpPr>
          <p:cNvPr id="11" name="TextBox 10"/>
          <p:cNvSpPr txBox="1"/>
          <p:nvPr/>
        </p:nvSpPr>
        <p:spPr>
          <a:xfrm>
            <a:off x="5468798" y="992107"/>
            <a:ext cx="906148" cy="369332"/>
          </a:xfrm>
          <a:prstGeom prst="rect">
            <a:avLst/>
          </a:prstGeom>
          <a:noFill/>
        </p:spPr>
        <p:txBody>
          <a:bodyPr wrap="square" rtlCol="0">
            <a:spAutoFit/>
          </a:bodyPr>
          <a:lstStyle/>
          <a:p>
            <a:r>
              <a:rPr lang="en-US" b="1" dirty="0">
                <a:solidFill>
                  <a:srgbClr val="FF0000"/>
                </a:solidFill>
              </a:rPr>
              <a:t>x</a:t>
            </a:r>
          </a:p>
        </p:txBody>
      </p:sp>
      <p:sp>
        <p:nvSpPr>
          <p:cNvPr id="12" name="TextBox 11"/>
          <p:cNvSpPr txBox="1"/>
          <p:nvPr/>
        </p:nvSpPr>
        <p:spPr>
          <a:xfrm>
            <a:off x="9359614" y="3232452"/>
            <a:ext cx="1181385" cy="369332"/>
          </a:xfrm>
          <a:prstGeom prst="rect">
            <a:avLst/>
          </a:prstGeom>
          <a:noFill/>
        </p:spPr>
        <p:txBody>
          <a:bodyPr wrap="square" rtlCol="0">
            <a:spAutoFit/>
          </a:bodyPr>
          <a:lstStyle/>
          <a:p>
            <a:r>
              <a:rPr lang="en-US" b="1" dirty="0">
                <a:solidFill>
                  <a:srgbClr val="FF0000"/>
                </a:solidFill>
              </a:rPr>
              <a:t>D(G(z))</a:t>
            </a:r>
          </a:p>
        </p:txBody>
      </p:sp>
      <p:sp>
        <p:nvSpPr>
          <p:cNvPr id="13" name="TextBox 12"/>
          <p:cNvSpPr txBox="1"/>
          <p:nvPr/>
        </p:nvSpPr>
        <p:spPr>
          <a:xfrm>
            <a:off x="3909441" y="2586226"/>
            <a:ext cx="906148" cy="369332"/>
          </a:xfrm>
          <a:prstGeom prst="rect">
            <a:avLst/>
          </a:prstGeom>
          <a:noFill/>
        </p:spPr>
        <p:txBody>
          <a:bodyPr wrap="square" rtlCol="0">
            <a:spAutoFit/>
          </a:bodyPr>
          <a:lstStyle/>
          <a:p>
            <a:r>
              <a:rPr lang="en-US" b="1" dirty="0">
                <a:solidFill>
                  <a:srgbClr val="FF0000"/>
                </a:solidFill>
              </a:rPr>
              <a:t>G</a:t>
            </a:r>
          </a:p>
        </p:txBody>
      </p:sp>
      <p:sp>
        <p:nvSpPr>
          <p:cNvPr id="14" name="TextBox 13"/>
          <p:cNvSpPr txBox="1"/>
          <p:nvPr/>
        </p:nvSpPr>
        <p:spPr>
          <a:xfrm>
            <a:off x="7713951" y="1851073"/>
            <a:ext cx="906148" cy="369332"/>
          </a:xfrm>
          <a:prstGeom prst="rect">
            <a:avLst/>
          </a:prstGeom>
          <a:noFill/>
        </p:spPr>
        <p:txBody>
          <a:bodyPr wrap="square" rtlCol="0">
            <a:spAutoFit/>
          </a:bodyPr>
          <a:lstStyle/>
          <a:p>
            <a:r>
              <a:rPr lang="en-US" b="1" dirty="0">
                <a:solidFill>
                  <a:srgbClr val="FF0000"/>
                </a:solidFill>
              </a:rPr>
              <a:t>D</a:t>
            </a:r>
          </a:p>
        </p:txBody>
      </p:sp>
      <p:sp>
        <p:nvSpPr>
          <p:cNvPr id="15" name="Footer Placeholder 5"/>
          <p:cNvSpPr>
            <a:spLocks noGrp="1"/>
          </p:cNvSpPr>
          <p:nvPr>
            <p:ph type="ftr" sz="quarter" idx="11"/>
          </p:nvPr>
        </p:nvSpPr>
        <p:spPr>
          <a:xfrm>
            <a:off x="1367820" y="6435470"/>
            <a:ext cx="10515600" cy="365125"/>
          </a:xfrm>
        </p:spPr>
        <p:txBody>
          <a:bodyPr/>
          <a:lstStyle/>
          <a:p>
            <a:pPr algn="r"/>
            <a:r>
              <a:rPr lang="en-US" dirty="0">
                <a:solidFill>
                  <a:prstClr val="black">
                    <a:lumMod val="50000"/>
                    <a:lumOff val="50000"/>
                  </a:prstClr>
                </a:solidFill>
              </a:rPr>
              <a:t>https://</a:t>
            </a:r>
            <a:r>
              <a:rPr lang="en-US" dirty="0" err="1">
                <a:solidFill>
                  <a:prstClr val="black">
                    <a:lumMod val="50000"/>
                    <a:lumOff val="50000"/>
                  </a:prstClr>
                </a:solidFill>
              </a:rPr>
              <a:t>www.slideshare.net</a:t>
            </a:r>
            <a:r>
              <a:rPr lang="en-US" dirty="0">
                <a:solidFill>
                  <a:prstClr val="black">
                    <a:lumMod val="50000"/>
                    <a:lumOff val="50000"/>
                  </a:prstClr>
                </a:solidFill>
              </a:rPr>
              <a:t>/</a:t>
            </a:r>
            <a:r>
              <a:rPr lang="en-US" dirty="0" err="1">
                <a:solidFill>
                  <a:prstClr val="black">
                    <a:lumMod val="50000"/>
                    <a:lumOff val="50000"/>
                  </a:prstClr>
                </a:solidFill>
              </a:rPr>
              <a:t>xavigiro</a:t>
            </a:r>
            <a:r>
              <a:rPr lang="en-US" dirty="0">
                <a:solidFill>
                  <a:prstClr val="black">
                    <a:lumMod val="50000"/>
                    <a:lumOff val="50000"/>
                  </a:prstClr>
                </a:solidFill>
              </a:rPr>
              <a:t>/deep-learning-for-computer-vision-generative-models-and-adversarial-training-upc-2016</a:t>
            </a:r>
          </a:p>
        </p:txBody>
      </p:sp>
    </p:spTree>
    <p:extLst>
      <p:ext uri="{BB962C8B-B14F-4D97-AF65-F5344CB8AC3E}">
        <p14:creationId xmlns:p14="http://schemas.microsoft.com/office/powerpoint/2010/main" val="2135996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04624"/>
            <a:ext cx="10058400" cy="4568190"/>
          </a:xfrm>
          <a:prstGeom prst="rect">
            <a:avLst/>
          </a:prstGeom>
        </p:spPr>
      </p:pic>
      <p:sp>
        <p:nvSpPr>
          <p:cNvPr id="4" name="Title 1"/>
          <p:cNvSpPr txBox="1">
            <a:spLocks/>
          </p:cNvSpPr>
          <p:nvPr/>
        </p:nvSpPr>
        <p:spPr>
          <a:xfrm>
            <a:off x="838200" y="365125"/>
            <a:ext cx="10515600" cy="7143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0000"/>
                </a:solidFill>
              </a:rPr>
              <a:t>Training Discriminator</a:t>
            </a:r>
          </a:p>
        </p:txBody>
      </p:sp>
      <p:sp>
        <p:nvSpPr>
          <p:cNvPr id="5" name="Footer Placeholder 5"/>
          <p:cNvSpPr>
            <a:spLocks noGrp="1"/>
          </p:cNvSpPr>
          <p:nvPr>
            <p:ph type="ftr" sz="quarter" idx="11"/>
          </p:nvPr>
        </p:nvSpPr>
        <p:spPr>
          <a:xfrm>
            <a:off x="1367820" y="6435470"/>
            <a:ext cx="10515600" cy="365125"/>
          </a:xfrm>
        </p:spPr>
        <p:txBody>
          <a:bodyPr/>
          <a:lstStyle/>
          <a:p>
            <a:pPr algn="r"/>
            <a:r>
              <a:rPr lang="en-US" dirty="0">
                <a:solidFill>
                  <a:prstClr val="black">
                    <a:lumMod val="50000"/>
                    <a:lumOff val="50000"/>
                  </a:prstClr>
                </a:solidFill>
              </a:rPr>
              <a:t>https://</a:t>
            </a:r>
            <a:r>
              <a:rPr lang="en-US" dirty="0" err="1">
                <a:solidFill>
                  <a:prstClr val="black">
                    <a:lumMod val="50000"/>
                    <a:lumOff val="50000"/>
                  </a:prstClr>
                </a:solidFill>
              </a:rPr>
              <a:t>www.slideshare.net</a:t>
            </a:r>
            <a:r>
              <a:rPr lang="en-US" dirty="0">
                <a:solidFill>
                  <a:prstClr val="black">
                    <a:lumMod val="50000"/>
                    <a:lumOff val="50000"/>
                  </a:prstClr>
                </a:solidFill>
              </a:rPr>
              <a:t>/</a:t>
            </a:r>
            <a:r>
              <a:rPr lang="en-US" dirty="0" err="1">
                <a:solidFill>
                  <a:prstClr val="black">
                    <a:lumMod val="50000"/>
                    <a:lumOff val="50000"/>
                  </a:prstClr>
                </a:solidFill>
              </a:rPr>
              <a:t>xavigiro</a:t>
            </a:r>
            <a:r>
              <a:rPr lang="en-US" dirty="0">
                <a:solidFill>
                  <a:prstClr val="black">
                    <a:lumMod val="50000"/>
                    <a:lumOff val="50000"/>
                  </a:prstClr>
                </a:solidFill>
              </a:rPr>
              <a:t>/deep-learning-for-computer-vision-generative-models-and-adversarial-training-upc-2016</a:t>
            </a:r>
          </a:p>
        </p:txBody>
      </p:sp>
    </p:spTree>
    <p:extLst>
      <p:ext uri="{BB962C8B-B14F-4D97-AF65-F5344CB8AC3E}">
        <p14:creationId xmlns:p14="http://schemas.microsoft.com/office/powerpoint/2010/main" val="15268773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4020</TotalTime>
  <Words>6009</Words>
  <Application>Microsoft Macintosh PowerPoint</Application>
  <PresentationFormat>Widescreen</PresentationFormat>
  <Paragraphs>612</Paragraphs>
  <Slides>60</Slides>
  <Notes>44</Notes>
  <HiddenSlides>3</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60</vt:i4>
      </vt:variant>
    </vt:vector>
  </HeadingPairs>
  <TitlesOfParts>
    <vt:vector size="69" baseType="lpstr">
      <vt:lpstr>Arial</vt:lpstr>
      <vt:lpstr>Calibri</vt:lpstr>
      <vt:lpstr>Calibri Light</vt:lpstr>
      <vt:lpstr>Cambria</vt:lpstr>
      <vt:lpstr>Cambria Math</vt:lpstr>
      <vt:lpstr>Google Sans</vt:lpstr>
      <vt:lpstr>Palatino Linotype</vt:lpstr>
      <vt:lpstr>1_Office Theme</vt:lpstr>
      <vt:lpstr>Office Theme</vt:lpstr>
      <vt:lpstr>Generative Adversarial Networks (GANs)</vt:lpstr>
      <vt:lpstr>Outline</vt:lpstr>
      <vt:lpstr>Growth of GAN papers</vt:lpstr>
      <vt:lpstr>Why GANs were popular</vt:lpstr>
      <vt:lpstr>GAN Problems</vt:lpstr>
      <vt:lpstr>GAN videos</vt:lpstr>
      <vt:lpstr>Generative Adversarial Network (GAN)</vt:lpstr>
      <vt:lpstr>PowerPoint Presentation</vt:lpstr>
      <vt:lpstr>PowerPoint Presentation</vt:lpstr>
      <vt:lpstr>PowerPoint Presentation</vt:lpstr>
      <vt:lpstr>GAN’s formulation</vt:lpstr>
      <vt:lpstr>PowerPoint Presentation</vt:lpstr>
      <vt:lpstr>Vanishing gradient strikes back again…</vt:lpstr>
      <vt:lpstr>Synthetic faces from GANs</vt:lpstr>
      <vt:lpstr>CIFAR</vt:lpstr>
      <vt:lpstr>DCGAN: Bedroom images</vt:lpstr>
      <vt:lpstr>Deep Convolutional GANs (DCGANs)</vt:lpstr>
      <vt:lpstr>Part 2</vt:lpstr>
      <vt:lpstr>Non-Convergence</vt:lpstr>
      <vt:lpstr>Non-Convergence</vt:lpstr>
      <vt:lpstr>Mode-Collapse</vt:lpstr>
      <vt:lpstr>How to reward sample diversity?</vt:lpstr>
      <vt:lpstr>Mini-Batch GANs</vt:lpstr>
      <vt:lpstr>Supervision with Labels</vt:lpstr>
      <vt:lpstr>Alternate view of GANs</vt:lpstr>
      <vt:lpstr>Alternate view of GANs (Contd.)</vt:lpstr>
      <vt:lpstr>Energy-Based GANs (EB-GANs)</vt:lpstr>
      <vt:lpstr>More Bedrooms EB-GAN</vt:lpstr>
      <vt:lpstr>Feature parameterization</vt:lpstr>
      <vt:lpstr>Feature parameterization</vt:lpstr>
      <vt:lpstr>How to reward Disentanglement?</vt:lpstr>
      <vt:lpstr>Mutual Information</vt:lpstr>
      <vt:lpstr>InfoGAN</vt:lpstr>
      <vt:lpstr>PowerPoint Presentation</vt:lpstr>
      <vt:lpstr>Part 3</vt:lpstr>
      <vt:lpstr>Conditional GANs (CGANs)</vt:lpstr>
      <vt:lpstr>Extension to Conditional Model</vt:lpstr>
      <vt:lpstr>Conditional GAN Objective Function</vt:lpstr>
      <vt:lpstr>CGAN Architecture</vt:lpstr>
      <vt:lpstr>Conditional GANs (CGANs)</vt:lpstr>
      <vt:lpstr>Image-to-Image Translation</vt:lpstr>
      <vt:lpstr>Image-to-Image Translation</vt:lpstr>
      <vt:lpstr>Text-to-Image Synthesis</vt:lpstr>
      <vt:lpstr>Text-to-Image Synthesis</vt:lpstr>
      <vt:lpstr>Face Aging with Conditional GANs</vt:lpstr>
      <vt:lpstr>Face Aging with Conditional GANs</vt:lpstr>
      <vt:lpstr>Part 3</vt:lpstr>
      <vt:lpstr>Laplacian Pyramid of Adversarial Networks</vt:lpstr>
      <vt:lpstr>Laplacian Pyramid of Adversarial Networks</vt:lpstr>
      <vt:lpstr>Laplacian Pyramid of Adversarial Networks</vt:lpstr>
      <vt:lpstr>Adversarially Learned Inference</vt:lpstr>
      <vt:lpstr>Adversarially Learned Inference</vt:lpstr>
      <vt:lpstr>Adversarially Learned Inference</vt:lpstr>
      <vt:lpstr>Why use GANs for Generation?</vt:lpstr>
      <vt:lpstr>Issues with GANs</vt:lpstr>
      <vt:lpstr>GAN Variants</vt:lpstr>
      <vt:lpstr>Growth of GAN papers</vt:lpstr>
      <vt:lpstr>PowerPoint Presentation</vt:lpstr>
      <vt:lpstr>Summary</vt:lpstr>
      <vt:lpstr>Reading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DCGAN – Deep Convolutional GANs</dc:title>
  <dc:creator>Mangipudi, Bhargav</dc:creator>
  <cp:lastModifiedBy>Giles, C Lee</cp:lastModifiedBy>
  <cp:revision>230</cp:revision>
  <dcterms:created xsi:type="dcterms:W3CDTF">2017-02-16T05:45:21Z</dcterms:created>
  <dcterms:modified xsi:type="dcterms:W3CDTF">2023-10-24T15:18:35Z</dcterms:modified>
</cp:coreProperties>
</file>